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9.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4.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5.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6.xml" ContentType="application/vnd.openxmlformats-officedocument.themeOverride+xml"/>
  <Override PartName="/ppt/notesSlides/notesSlide99.xml" ContentType="application/vnd.openxmlformats-officedocument.presentationml.notesSlide+xml"/>
  <Override PartName="/ppt/theme/themeOverride7.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8.xml" ContentType="application/vnd.openxmlformats-officedocument.themeOverride+xml"/>
  <Override PartName="/ppt/notesSlides/notesSlide103.xml" ContentType="application/vnd.openxmlformats-officedocument.presentationml.notesSlide+xml"/>
  <Override PartName="/ppt/theme/themeOverride9.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10.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11.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theme/themeOverride12.xml" ContentType="application/vnd.openxmlformats-officedocument.themeOverr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theme/themeOverride13.xml" ContentType="application/vnd.openxmlformats-officedocument.themeOverride+xml"/>
  <Override PartName="/ppt/notesSlides/notesSlide211.xml" ContentType="application/vnd.openxmlformats-officedocument.presentationml.notesSlide+xml"/>
  <Override PartName="/ppt/theme/themeOverride14.xml" ContentType="application/vnd.openxmlformats-officedocument.themeOverr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77" r:id="rId2"/>
    <p:sldMasterId id="2147483995" r:id="rId3"/>
    <p:sldMasterId id="2147484189" r:id="rId4"/>
    <p:sldMasterId id="2147484833" r:id="rId5"/>
    <p:sldMasterId id="2147484896" r:id="rId6"/>
    <p:sldMasterId id="2147484908" r:id="rId7"/>
    <p:sldMasterId id="2147484920" r:id="rId8"/>
    <p:sldMasterId id="2147484944" r:id="rId9"/>
    <p:sldMasterId id="2147484955" r:id="rId10"/>
    <p:sldMasterId id="2147484967" r:id="rId11"/>
    <p:sldMasterId id="2147484980" r:id="rId12"/>
    <p:sldMasterId id="2147484992" r:id="rId13"/>
    <p:sldMasterId id="2147485003" r:id="rId14"/>
    <p:sldMasterId id="2147485015" r:id="rId15"/>
    <p:sldMasterId id="2147485017" r:id="rId16"/>
    <p:sldMasterId id="2147485030" r:id="rId17"/>
    <p:sldMasterId id="2147485032" r:id="rId18"/>
    <p:sldMasterId id="2147485044" r:id="rId19"/>
    <p:sldMasterId id="2147485058" r:id="rId20"/>
    <p:sldMasterId id="2147485070" r:id="rId21"/>
    <p:sldMasterId id="2147485082" r:id="rId22"/>
    <p:sldMasterId id="2147485084" r:id="rId23"/>
    <p:sldMasterId id="2147485096" r:id="rId24"/>
    <p:sldMasterId id="2147485110" r:id="rId25"/>
    <p:sldMasterId id="2147485122" r:id="rId26"/>
    <p:sldMasterId id="2147485134" r:id="rId27"/>
    <p:sldMasterId id="2147485147" r:id="rId28"/>
    <p:sldMasterId id="2147485160" r:id="rId29"/>
    <p:sldMasterId id="2147485172" r:id="rId30"/>
  </p:sldMasterIdLst>
  <p:notesMasterIdLst>
    <p:notesMasterId r:id="rId261"/>
  </p:notesMasterIdLst>
  <p:sldIdLst>
    <p:sldId id="1471" r:id="rId31"/>
    <p:sldId id="1472" r:id="rId32"/>
    <p:sldId id="1473" r:id="rId33"/>
    <p:sldId id="442" r:id="rId34"/>
    <p:sldId id="443" r:id="rId35"/>
    <p:sldId id="444" r:id="rId36"/>
    <p:sldId id="445" r:id="rId37"/>
    <p:sldId id="446" r:id="rId38"/>
    <p:sldId id="447" r:id="rId39"/>
    <p:sldId id="562" r:id="rId40"/>
    <p:sldId id="449" r:id="rId41"/>
    <p:sldId id="471" r:id="rId42"/>
    <p:sldId id="477" r:id="rId43"/>
    <p:sldId id="450" r:id="rId44"/>
    <p:sldId id="472" r:id="rId45"/>
    <p:sldId id="4710" r:id="rId46"/>
    <p:sldId id="4702" r:id="rId47"/>
    <p:sldId id="473" r:id="rId48"/>
    <p:sldId id="476" r:id="rId49"/>
    <p:sldId id="438" r:id="rId50"/>
    <p:sldId id="286" r:id="rId51"/>
    <p:sldId id="287" r:id="rId52"/>
    <p:sldId id="288" r:id="rId53"/>
    <p:sldId id="289" r:id="rId54"/>
    <p:sldId id="350" r:id="rId55"/>
    <p:sldId id="364" r:id="rId56"/>
    <p:sldId id="292" r:id="rId57"/>
    <p:sldId id="299" r:id="rId58"/>
    <p:sldId id="300" r:id="rId59"/>
    <p:sldId id="351" r:id="rId60"/>
    <p:sldId id="301" r:id="rId61"/>
    <p:sldId id="452" r:id="rId62"/>
    <p:sldId id="436" r:id="rId63"/>
    <p:sldId id="395" r:id="rId64"/>
    <p:sldId id="416" r:id="rId65"/>
    <p:sldId id="411" r:id="rId66"/>
    <p:sldId id="412" r:id="rId67"/>
    <p:sldId id="413" r:id="rId68"/>
    <p:sldId id="414" r:id="rId69"/>
    <p:sldId id="415" r:id="rId70"/>
    <p:sldId id="404" r:id="rId71"/>
    <p:sldId id="418" r:id="rId72"/>
    <p:sldId id="420" r:id="rId73"/>
    <p:sldId id="419" r:id="rId74"/>
    <p:sldId id="417" r:id="rId75"/>
    <p:sldId id="396" r:id="rId76"/>
    <p:sldId id="405" r:id="rId77"/>
    <p:sldId id="409" r:id="rId78"/>
    <p:sldId id="408" r:id="rId79"/>
    <p:sldId id="406" r:id="rId80"/>
    <p:sldId id="407" r:id="rId81"/>
    <p:sldId id="410" r:id="rId82"/>
    <p:sldId id="559" r:id="rId83"/>
    <p:sldId id="560" r:id="rId84"/>
    <p:sldId id="2422" r:id="rId85"/>
    <p:sldId id="2423" r:id="rId86"/>
    <p:sldId id="397" r:id="rId87"/>
    <p:sldId id="360" r:id="rId88"/>
    <p:sldId id="361" r:id="rId89"/>
    <p:sldId id="363" r:id="rId90"/>
    <p:sldId id="334" r:id="rId91"/>
    <p:sldId id="335" r:id="rId92"/>
    <p:sldId id="561" r:id="rId93"/>
    <p:sldId id="365" r:id="rId94"/>
    <p:sldId id="336" r:id="rId95"/>
    <p:sldId id="337" r:id="rId96"/>
    <p:sldId id="338" r:id="rId97"/>
    <p:sldId id="339" r:id="rId98"/>
    <p:sldId id="340" r:id="rId99"/>
    <p:sldId id="341" r:id="rId100"/>
    <p:sldId id="4717" r:id="rId101"/>
    <p:sldId id="333" r:id="rId102"/>
    <p:sldId id="342" r:id="rId103"/>
    <p:sldId id="4705" r:id="rId104"/>
    <p:sldId id="4706" r:id="rId105"/>
    <p:sldId id="4708" r:id="rId106"/>
    <p:sldId id="4709" r:id="rId107"/>
    <p:sldId id="4707" r:id="rId108"/>
    <p:sldId id="478" r:id="rId109"/>
    <p:sldId id="479" r:id="rId110"/>
    <p:sldId id="480" r:id="rId111"/>
    <p:sldId id="481" r:id="rId112"/>
    <p:sldId id="482" r:id="rId113"/>
    <p:sldId id="483" r:id="rId114"/>
    <p:sldId id="484" r:id="rId115"/>
    <p:sldId id="485" r:id="rId116"/>
    <p:sldId id="486" r:id="rId117"/>
    <p:sldId id="487" r:id="rId118"/>
    <p:sldId id="488" r:id="rId119"/>
    <p:sldId id="489" r:id="rId120"/>
    <p:sldId id="490" r:id="rId121"/>
    <p:sldId id="491" r:id="rId122"/>
    <p:sldId id="492" r:id="rId123"/>
    <p:sldId id="493" r:id="rId124"/>
    <p:sldId id="494" r:id="rId125"/>
    <p:sldId id="495" r:id="rId126"/>
    <p:sldId id="496" r:id="rId127"/>
    <p:sldId id="497" r:id="rId128"/>
    <p:sldId id="498" r:id="rId129"/>
    <p:sldId id="499" r:id="rId130"/>
    <p:sldId id="500" r:id="rId131"/>
    <p:sldId id="501" r:id="rId132"/>
    <p:sldId id="502" r:id="rId133"/>
    <p:sldId id="503" r:id="rId134"/>
    <p:sldId id="504" r:id="rId135"/>
    <p:sldId id="505" r:id="rId136"/>
    <p:sldId id="506" r:id="rId137"/>
    <p:sldId id="507" r:id="rId138"/>
    <p:sldId id="508" r:id="rId139"/>
    <p:sldId id="509" r:id="rId140"/>
    <p:sldId id="510" r:id="rId141"/>
    <p:sldId id="511" r:id="rId142"/>
    <p:sldId id="512" r:id="rId143"/>
    <p:sldId id="513" r:id="rId144"/>
    <p:sldId id="514" r:id="rId145"/>
    <p:sldId id="515" r:id="rId146"/>
    <p:sldId id="516" r:id="rId147"/>
    <p:sldId id="517" r:id="rId148"/>
    <p:sldId id="518" r:id="rId149"/>
    <p:sldId id="519" r:id="rId150"/>
    <p:sldId id="520" r:id="rId151"/>
    <p:sldId id="521" r:id="rId152"/>
    <p:sldId id="522" r:id="rId153"/>
    <p:sldId id="523" r:id="rId154"/>
    <p:sldId id="524" r:id="rId155"/>
    <p:sldId id="525" r:id="rId156"/>
    <p:sldId id="526" r:id="rId157"/>
    <p:sldId id="527" r:id="rId158"/>
    <p:sldId id="528" r:id="rId159"/>
    <p:sldId id="529" r:id="rId160"/>
    <p:sldId id="530" r:id="rId161"/>
    <p:sldId id="531" r:id="rId162"/>
    <p:sldId id="532" r:id="rId163"/>
    <p:sldId id="533" r:id="rId164"/>
    <p:sldId id="534" r:id="rId165"/>
    <p:sldId id="535" r:id="rId166"/>
    <p:sldId id="536" r:id="rId167"/>
    <p:sldId id="537" r:id="rId168"/>
    <p:sldId id="538" r:id="rId169"/>
    <p:sldId id="539" r:id="rId170"/>
    <p:sldId id="540" r:id="rId171"/>
    <p:sldId id="541" r:id="rId172"/>
    <p:sldId id="542" r:id="rId173"/>
    <p:sldId id="543" r:id="rId174"/>
    <p:sldId id="544" r:id="rId175"/>
    <p:sldId id="545" r:id="rId176"/>
    <p:sldId id="546" r:id="rId177"/>
    <p:sldId id="547" r:id="rId178"/>
    <p:sldId id="548" r:id="rId179"/>
    <p:sldId id="549" r:id="rId180"/>
    <p:sldId id="550" r:id="rId181"/>
    <p:sldId id="551" r:id="rId182"/>
    <p:sldId id="552" r:id="rId183"/>
    <p:sldId id="4703" r:id="rId184"/>
    <p:sldId id="554" r:id="rId185"/>
    <p:sldId id="555" r:id="rId186"/>
    <p:sldId id="556" r:id="rId187"/>
    <p:sldId id="557" r:id="rId188"/>
    <p:sldId id="558" r:id="rId189"/>
    <p:sldId id="464" r:id="rId190"/>
    <p:sldId id="465" r:id="rId191"/>
    <p:sldId id="319" r:id="rId192"/>
    <p:sldId id="321" r:id="rId193"/>
    <p:sldId id="322" r:id="rId194"/>
    <p:sldId id="323" r:id="rId195"/>
    <p:sldId id="324" r:id="rId196"/>
    <p:sldId id="325" r:id="rId197"/>
    <p:sldId id="326" r:id="rId198"/>
    <p:sldId id="328" r:id="rId199"/>
    <p:sldId id="329" r:id="rId200"/>
    <p:sldId id="330" r:id="rId201"/>
    <p:sldId id="371" r:id="rId202"/>
    <p:sldId id="276" r:id="rId203"/>
    <p:sldId id="277" r:id="rId204"/>
    <p:sldId id="278" r:id="rId205"/>
    <p:sldId id="279" r:id="rId206"/>
    <p:sldId id="257" r:id="rId207"/>
    <p:sldId id="280" r:id="rId208"/>
    <p:sldId id="281" r:id="rId209"/>
    <p:sldId id="370" r:id="rId210"/>
    <p:sldId id="4715" r:id="rId211"/>
    <p:sldId id="4714" r:id="rId212"/>
    <p:sldId id="4712" r:id="rId213"/>
    <p:sldId id="435" r:id="rId214"/>
    <p:sldId id="5661" r:id="rId215"/>
    <p:sldId id="5662" r:id="rId216"/>
    <p:sldId id="451" r:id="rId217"/>
    <p:sldId id="5684" r:id="rId218"/>
    <p:sldId id="5577" r:id="rId219"/>
    <p:sldId id="5293" r:id="rId220"/>
    <p:sldId id="5685" r:id="rId221"/>
    <p:sldId id="5686" r:id="rId222"/>
    <p:sldId id="5687" r:id="rId223"/>
    <p:sldId id="5688" r:id="rId224"/>
    <p:sldId id="5585" r:id="rId225"/>
    <p:sldId id="5611" r:id="rId226"/>
    <p:sldId id="5586" r:id="rId227"/>
    <p:sldId id="5607" r:id="rId228"/>
    <p:sldId id="5587" r:id="rId229"/>
    <p:sldId id="5613" r:id="rId230"/>
    <p:sldId id="5614" r:id="rId231"/>
    <p:sldId id="5589" r:id="rId232"/>
    <p:sldId id="5609" r:id="rId233"/>
    <p:sldId id="5590" r:id="rId234"/>
    <p:sldId id="302" r:id="rId235"/>
    <p:sldId id="303" r:id="rId236"/>
    <p:sldId id="5591" r:id="rId237"/>
    <p:sldId id="430" r:id="rId238"/>
    <p:sldId id="688" r:id="rId239"/>
    <p:sldId id="689" r:id="rId240"/>
    <p:sldId id="5680" r:id="rId241"/>
    <p:sldId id="5592" r:id="rId242"/>
    <p:sldId id="5608" r:id="rId243"/>
    <p:sldId id="5689" r:id="rId244"/>
    <p:sldId id="5616" r:id="rId245"/>
    <p:sldId id="5615" r:id="rId246"/>
    <p:sldId id="5600" r:id="rId247"/>
    <p:sldId id="5651" r:id="rId248"/>
    <p:sldId id="5682" r:id="rId249"/>
    <p:sldId id="432" r:id="rId250"/>
    <p:sldId id="5641" r:id="rId251"/>
    <p:sldId id="431" r:id="rId252"/>
    <p:sldId id="5640" r:id="rId253"/>
    <p:sldId id="4713" r:id="rId254"/>
    <p:sldId id="4716" r:id="rId255"/>
    <p:sldId id="4711" r:id="rId256"/>
    <p:sldId id="5595" r:id="rId257"/>
    <p:sldId id="5654" r:id="rId258"/>
    <p:sldId id="368" r:id="rId259"/>
    <p:sldId id="377" r:id="rId260"/>
  </p:sldIdLst>
  <p:sldSz cx="9144000" cy="6858000" type="screen4x3"/>
  <p:notesSz cx="6858000" cy="9144000"/>
  <p:defaultTextStyle>
    <a:defPPr>
      <a:defRPr lang="en-US"/>
    </a:defPPr>
    <a:lvl1pPr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1pPr>
    <a:lvl2pPr marL="4572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2pPr>
    <a:lvl3pPr marL="9144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3pPr>
    <a:lvl4pPr marL="13716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4pPr>
    <a:lvl5pPr marL="1828800" algn="l" rtl="0" fontAlgn="base">
      <a:spcBef>
        <a:spcPct val="0"/>
      </a:spcBef>
      <a:spcAft>
        <a:spcPct val="0"/>
      </a:spcAft>
      <a:defRPr sz="2400" b="1"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400" b="1"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400" b="1"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400" b="1"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400" b="1"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FF41AD85-03A9-E94C-B90B-A77F61C230E7}">
          <p14:sldIdLst>
            <p14:sldId id="1471"/>
            <p14:sldId id="1472"/>
            <p14:sldId id="1473"/>
            <p14:sldId id="442"/>
            <p14:sldId id="443"/>
            <p14:sldId id="444"/>
            <p14:sldId id="445"/>
            <p14:sldId id="446"/>
            <p14:sldId id="447"/>
            <p14:sldId id="562"/>
            <p14:sldId id="449"/>
            <p14:sldId id="471"/>
            <p14:sldId id="477"/>
            <p14:sldId id="450"/>
            <p14:sldId id="472"/>
            <p14:sldId id="4710"/>
            <p14:sldId id="4702"/>
            <p14:sldId id="473"/>
            <p14:sldId id="476"/>
            <p14:sldId id="438"/>
          </p14:sldIdLst>
        </p14:section>
        <p14:section name="Introduction" id="{86CD2764-DBF9-E44C-98BA-C50839D54A83}">
          <p14:sldIdLst>
            <p14:sldId id="286"/>
            <p14:sldId id="287"/>
            <p14:sldId id="288"/>
            <p14:sldId id="289"/>
            <p14:sldId id="350"/>
            <p14:sldId id="364"/>
            <p14:sldId id="292"/>
            <p14:sldId id="299"/>
            <p14:sldId id="300"/>
            <p14:sldId id="351"/>
            <p14:sldId id="301"/>
            <p14:sldId id="452"/>
            <p14:sldId id="436"/>
            <p14:sldId id="395"/>
            <p14:sldId id="416"/>
            <p14:sldId id="411"/>
            <p14:sldId id="412"/>
            <p14:sldId id="413"/>
            <p14:sldId id="414"/>
            <p14:sldId id="415"/>
            <p14:sldId id="404"/>
            <p14:sldId id="418"/>
            <p14:sldId id="420"/>
            <p14:sldId id="419"/>
            <p14:sldId id="417"/>
            <p14:sldId id="396"/>
            <p14:sldId id="405"/>
            <p14:sldId id="409"/>
            <p14:sldId id="408"/>
            <p14:sldId id="406"/>
            <p14:sldId id="407"/>
            <p14:sldId id="410"/>
            <p14:sldId id="559"/>
            <p14:sldId id="560"/>
            <p14:sldId id="2422"/>
            <p14:sldId id="2423"/>
            <p14:sldId id="397"/>
            <p14:sldId id="360"/>
            <p14:sldId id="361"/>
            <p14:sldId id="363"/>
            <p14:sldId id="334"/>
            <p14:sldId id="335"/>
            <p14:sldId id="561"/>
            <p14:sldId id="365"/>
            <p14:sldId id="336"/>
            <p14:sldId id="337"/>
            <p14:sldId id="338"/>
            <p14:sldId id="339"/>
            <p14:sldId id="340"/>
            <p14:sldId id="341"/>
            <p14:sldId id="4717"/>
            <p14:sldId id="333"/>
            <p14:sldId id="342"/>
            <p14:sldId id="4705"/>
            <p14:sldId id="4706"/>
            <p14:sldId id="4708"/>
            <p14:sldId id="4709"/>
            <p14:sldId id="4707"/>
          </p14:sldIdLst>
        </p14:section>
        <p14:section name="Sermon" id="{8DDC9A17-4E4E-7A48-8F50-2A551F1BA2B9}">
          <p14:sldIdLst>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Lst>
        </p14:section>
        <p14:section name="Chapters" id="{45301102-F358-6F4C-98BB-AFB44992FC3F}">
          <p14:sldIdLst>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4703"/>
            <p14:sldId id="554"/>
          </p14:sldIdLst>
        </p14:section>
        <p14:section name="Conclusion" id="{716A1A3F-42E7-954C-AA86-A0397F4D8354}">
          <p14:sldIdLst>
            <p14:sldId id="555"/>
            <p14:sldId id="556"/>
            <p14:sldId id="557"/>
            <p14:sldId id="558"/>
            <p14:sldId id="464"/>
            <p14:sldId id="465"/>
          </p14:sldIdLst>
        </p14:section>
        <p14:section name="Supplements" id="{600C1CD4-8FDC-7D4E-BD2B-A19A0425330B}">
          <p14:sldIdLst>
            <p14:sldId id="319"/>
            <p14:sldId id="321"/>
            <p14:sldId id="322"/>
            <p14:sldId id="323"/>
            <p14:sldId id="324"/>
            <p14:sldId id="325"/>
            <p14:sldId id="326"/>
            <p14:sldId id="328"/>
            <p14:sldId id="329"/>
            <p14:sldId id="330"/>
            <p14:sldId id="371"/>
            <p14:sldId id="276"/>
            <p14:sldId id="277"/>
            <p14:sldId id="278"/>
            <p14:sldId id="279"/>
            <p14:sldId id="257"/>
            <p14:sldId id="280"/>
            <p14:sldId id="281"/>
            <p14:sldId id="370"/>
            <p14:sldId id="4715"/>
            <p14:sldId id="4714"/>
            <p14:sldId id="4712"/>
            <p14:sldId id="435"/>
            <p14:sldId id="5661"/>
            <p14:sldId id="5662"/>
            <p14:sldId id="451"/>
            <p14:sldId id="5684"/>
            <p14:sldId id="5577"/>
            <p14:sldId id="5293"/>
            <p14:sldId id="5685"/>
            <p14:sldId id="5686"/>
            <p14:sldId id="5687"/>
            <p14:sldId id="5688"/>
            <p14:sldId id="5585"/>
            <p14:sldId id="5611"/>
            <p14:sldId id="5586"/>
            <p14:sldId id="5607"/>
            <p14:sldId id="5587"/>
            <p14:sldId id="5613"/>
            <p14:sldId id="5614"/>
            <p14:sldId id="5589"/>
            <p14:sldId id="5609"/>
            <p14:sldId id="5590"/>
            <p14:sldId id="302"/>
            <p14:sldId id="303"/>
            <p14:sldId id="5591"/>
            <p14:sldId id="430"/>
            <p14:sldId id="688"/>
            <p14:sldId id="689"/>
            <p14:sldId id="5680"/>
            <p14:sldId id="5592"/>
            <p14:sldId id="5608"/>
            <p14:sldId id="5689"/>
            <p14:sldId id="5616"/>
            <p14:sldId id="5615"/>
            <p14:sldId id="5600"/>
            <p14:sldId id="5651"/>
            <p14:sldId id="5682"/>
            <p14:sldId id="432"/>
            <p14:sldId id="5641"/>
            <p14:sldId id="431"/>
            <p14:sldId id="5640"/>
            <p14:sldId id="4713"/>
            <p14:sldId id="4716"/>
            <p14:sldId id="4711"/>
            <p14:sldId id="5595"/>
            <p14:sldId id="5654"/>
            <p14:sldId id="368"/>
            <p14:sldId id="3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469" autoAdjust="0"/>
    <p:restoredTop sz="52450" autoAdjust="0"/>
  </p:normalViewPr>
  <p:slideViewPr>
    <p:cSldViewPr>
      <p:cViewPr varScale="1">
        <p:scale>
          <a:sx n="77" d="100"/>
          <a:sy n="77" d="100"/>
        </p:scale>
        <p:origin x="200" y="232"/>
      </p:cViewPr>
      <p:guideLst>
        <p:guide orient="horz" pos="2160"/>
        <p:guide pos="2880"/>
      </p:guideLst>
    </p:cSldViewPr>
  </p:slideViewPr>
  <p:outlineViewPr>
    <p:cViewPr>
      <p:scale>
        <a:sx n="33" d="100"/>
        <a:sy n="33" d="100"/>
      </p:scale>
      <p:origin x="0" y="15784"/>
    </p:cViewPr>
    <p:sldLst>
      <p:sld r:id="rId1" collapse="1"/>
      <p:sld r:id="rId2" collapse="1"/>
      <p:sld r:id="rId3" collapse="1"/>
      <p:sld r:id="rId4" collapse="1"/>
      <p:sld r:id="rId5" collapse="1"/>
    </p:sldLst>
  </p:outlineViewPr>
  <p:notesTextViewPr>
    <p:cViewPr>
      <p:scale>
        <a:sx n="155" d="100"/>
        <a:sy n="155" d="100"/>
      </p:scale>
      <p:origin x="0" y="0"/>
    </p:cViewPr>
  </p:notesTextViewPr>
  <p:sorterViewPr>
    <p:cViewPr>
      <p:scale>
        <a:sx n="50" d="100"/>
        <a:sy n="50" d="100"/>
      </p:scale>
      <p:origin x="0" y="395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63" Type="http://schemas.openxmlformats.org/officeDocument/2006/relationships/slide" Target="slides/slide33.xml"/><Relationship Id="rId159" Type="http://schemas.openxmlformats.org/officeDocument/2006/relationships/slide" Target="slides/slide129.xml"/><Relationship Id="rId170" Type="http://schemas.openxmlformats.org/officeDocument/2006/relationships/slide" Target="slides/slide140.xml"/><Relationship Id="rId226" Type="http://schemas.openxmlformats.org/officeDocument/2006/relationships/slide" Target="slides/slide19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53" Type="http://schemas.openxmlformats.org/officeDocument/2006/relationships/slide" Target="slides/slide23.xml"/><Relationship Id="rId74" Type="http://schemas.openxmlformats.org/officeDocument/2006/relationships/slide" Target="slides/slide44.xml"/><Relationship Id="rId128" Type="http://schemas.openxmlformats.org/officeDocument/2006/relationships/slide" Target="slides/slide98.xml"/><Relationship Id="rId149" Type="http://schemas.openxmlformats.org/officeDocument/2006/relationships/slide" Target="slides/slide119.xml"/><Relationship Id="rId5" Type="http://schemas.openxmlformats.org/officeDocument/2006/relationships/slideMaster" Target="slideMasters/slideMaster5.xml"/><Relationship Id="rId95" Type="http://schemas.openxmlformats.org/officeDocument/2006/relationships/slide" Target="slides/slide65.xml"/><Relationship Id="rId160" Type="http://schemas.openxmlformats.org/officeDocument/2006/relationships/slide" Target="slides/slide130.xml"/><Relationship Id="rId181" Type="http://schemas.openxmlformats.org/officeDocument/2006/relationships/slide" Target="slides/slide151.xml"/><Relationship Id="rId216" Type="http://schemas.openxmlformats.org/officeDocument/2006/relationships/slide" Target="slides/slide186.xml"/><Relationship Id="rId237" Type="http://schemas.openxmlformats.org/officeDocument/2006/relationships/slide" Target="slides/slide207.xml"/><Relationship Id="rId258" Type="http://schemas.openxmlformats.org/officeDocument/2006/relationships/slide" Target="slides/slide228.xml"/><Relationship Id="rId22" Type="http://schemas.openxmlformats.org/officeDocument/2006/relationships/slideMaster" Target="slideMasters/slideMaster22.xml"/><Relationship Id="rId43" Type="http://schemas.openxmlformats.org/officeDocument/2006/relationships/slide" Target="slides/slide13.xml"/><Relationship Id="rId64" Type="http://schemas.openxmlformats.org/officeDocument/2006/relationships/slide" Target="slides/slide34.xml"/><Relationship Id="rId118" Type="http://schemas.openxmlformats.org/officeDocument/2006/relationships/slide" Target="slides/slide88.xml"/><Relationship Id="rId139" Type="http://schemas.openxmlformats.org/officeDocument/2006/relationships/slide" Target="slides/slide109.xml"/><Relationship Id="rId85" Type="http://schemas.openxmlformats.org/officeDocument/2006/relationships/slide" Target="slides/slide55.xml"/><Relationship Id="rId150" Type="http://schemas.openxmlformats.org/officeDocument/2006/relationships/slide" Target="slides/slide120.xml"/><Relationship Id="rId171" Type="http://schemas.openxmlformats.org/officeDocument/2006/relationships/slide" Target="slides/slide141.xml"/><Relationship Id="rId192" Type="http://schemas.openxmlformats.org/officeDocument/2006/relationships/slide" Target="slides/slide162.xml"/><Relationship Id="rId206" Type="http://schemas.openxmlformats.org/officeDocument/2006/relationships/slide" Target="slides/slide176.xml"/><Relationship Id="rId227" Type="http://schemas.openxmlformats.org/officeDocument/2006/relationships/slide" Target="slides/slide197.xml"/><Relationship Id="rId248" Type="http://schemas.openxmlformats.org/officeDocument/2006/relationships/slide" Target="slides/slide218.xml"/><Relationship Id="rId12" Type="http://schemas.openxmlformats.org/officeDocument/2006/relationships/slideMaster" Target="slideMasters/slideMaster12.xml"/><Relationship Id="rId33" Type="http://schemas.openxmlformats.org/officeDocument/2006/relationships/slide" Target="slides/slide3.xml"/><Relationship Id="rId108" Type="http://schemas.openxmlformats.org/officeDocument/2006/relationships/slide" Target="slides/slide78.xml"/><Relationship Id="rId129" Type="http://schemas.openxmlformats.org/officeDocument/2006/relationships/slide" Target="slides/slide99.xml"/><Relationship Id="rId54" Type="http://schemas.openxmlformats.org/officeDocument/2006/relationships/slide" Target="slides/slide24.xml"/><Relationship Id="rId75" Type="http://schemas.openxmlformats.org/officeDocument/2006/relationships/slide" Target="slides/slide45.xml"/><Relationship Id="rId96" Type="http://schemas.openxmlformats.org/officeDocument/2006/relationships/slide" Target="slides/slide66.xml"/><Relationship Id="rId140" Type="http://schemas.openxmlformats.org/officeDocument/2006/relationships/slide" Target="slides/slide110.xml"/><Relationship Id="rId161" Type="http://schemas.openxmlformats.org/officeDocument/2006/relationships/slide" Target="slides/slide131.xml"/><Relationship Id="rId182" Type="http://schemas.openxmlformats.org/officeDocument/2006/relationships/slide" Target="slides/slide152.xml"/><Relationship Id="rId217" Type="http://schemas.openxmlformats.org/officeDocument/2006/relationships/slide" Target="slides/slide187.xml"/><Relationship Id="rId6" Type="http://schemas.openxmlformats.org/officeDocument/2006/relationships/slideMaster" Target="slideMasters/slideMaster6.xml"/><Relationship Id="rId238" Type="http://schemas.openxmlformats.org/officeDocument/2006/relationships/slide" Target="slides/slide208.xml"/><Relationship Id="rId259" Type="http://schemas.openxmlformats.org/officeDocument/2006/relationships/slide" Target="slides/slide229.xml"/><Relationship Id="rId23" Type="http://schemas.openxmlformats.org/officeDocument/2006/relationships/slideMaster" Target="slideMasters/slideMaster23.xml"/><Relationship Id="rId119" Type="http://schemas.openxmlformats.org/officeDocument/2006/relationships/slide" Target="slides/slide89.xml"/><Relationship Id="rId44" Type="http://schemas.openxmlformats.org/officeDocument/2006/relationships/slide" Target="slides/slide14.xml"/><Relationship Id="rId65" Type="http://schemas.openxmlformats.org/officeDocument/2006/relationships/slide" Target="slides/slide35.xml"/><Relationship Id="rId86" Type="http://schemas.openxmlformats.org/officeDocument/2006/relationships/slide" Target="slides/slide56.xml"/><Relationship Id="rId130" Type="http://schemas.openxmlformats.org/officeDocument/2006/relationships/slide" Target="slides/slide100.xml"/><Relationship Id="rId151" Type="http://schemas.openxmlformats.org/officeDocument/2006/relationships/slide" Target="slides/slide121.xml"/><Relationship Id="rId172" Type="http://schemas.openxmlformats.org/officeDocument/2006/relationships/slide" Target="slides/slide142.xml"/><Relationship Id="rId193" Type="http://schemas.openxmlformats.org/officeDocument/2006/relationships/slide" Target="slides/slide163.xml"/><Relationship Id="rId207" Type="http://schemas.openxmlformats.org/officeDocument/2006/relationships/slide" Target="slides/slide177.xml"/><Relationship Id="rId228" Type="http://schemas.openxmlformats.org/officeDocument/2006/relationships/slide" Target="slides/slide198.xml"/><Relationship Id="rId249" Type="http://schemas.openxmlformats.org/officeDocument/2006/relationships/slide" Target="slides/slide219.xml"/><Relationship Id="rId13" Type="http://schemas.openxmlformats.org/officeDocument/2006/relationships/slideMaster" Target="slideMasters/slideMaster13.xml"/><Relationship Id="rId109" Type="http://schemas.openxmlformats.org/officeDocument/2006/relationships/slide" Target="slides/slide79.xml"/><Relationship Id="rId260" Type="http://schemas.openxmlformats.org/officeDocument/2006/relationships/slide" Target="slides/slide230.xml"/><Relationship Id="rId34" Type="http://schemas.openxmlformats.org/officeDocument/2006/relationships/slide" Target="slides/slide4.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20" Type="http://schemas.openxmlformats.org/officeDocument/2006/relationships/slide" Target="slides/slide90.xml"/><Relationship Id="rId141" Type="http://schemas.openxmlformats.org/officeDocument/2006/relationships/slide" Target="slides/slide111.xml"/><Relationship Id="rId7" Type="http://schemas.openxmlformats.org/officeDocument/2006/relationships/slideMaster" Target="slideMasters/slideMaster7.xml"/><Relationship Id="rId162" Type="http://schemas.openxmlformats.org/officeDocument/2006/relationships/slide" Target="slides/slide132.xml"/><Relationship Id="rId183" Type="http://schemas.openxmlformats.org/officeDocument/2006/relationships/slide" Target="slides/slide153.xml"/><Relationship Id="rId218" Type="http://schemas.openxmlformats.org/officeDocument/2006/relationships/slide" Target="slides/slide188.xml"/><Relationship Id="rId239" Type="http://schemas.openxmlformats.org/officeDocument/2006/relationships/slide" Target="slides/slide209.xml"/><Relationship Id="rId250" Type="http://schemas.openxmlformats.org/officeDocument/2006/relationships/slide" Target="slides/slide220.xml"/><Relationship Id="rId24" Type="http://schemas.openxmlformats.org/officeDocument/2006/relationships/slideMaster" Target="slideMasters/slideMaster24.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31" Type="http://schemas.openxmlformats.org/officeDocument/2006/relationships/slide" Target="slides/slide101.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slide" Target="slides/slide164.xml"/><Relationship Id="rId208" Type="http://schemas.openxmlformats.org/officeDocument/2006/relationships/slide" Target="slides/slide178.xml"/><Relationship Id="rId229" Type="http://schemas.openxmlformats.org/officeDocument/2006/relationships/slide" Target="slides/slide199.xml"/><Relationship Id="rId240" Type="http://schemas.openxmlformats.org/officeDocument/2006/relationships/slide" Target="slides/slide210.xml"/><Relationship Id="rId261"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8" Type="http://schemas.openxmlformats.org/officeDocument/2006/relationships/slideMaster" Target="slideMasters/slideMaster8.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219" Type="http://schemas.openxmlformats.org/officeDocument/2006/relationships/slide" Target="slides/slide189.xml"/><Relationship Id="rId230" Type="http://schemas.openxmlformats.org/officeDocument/2006/relationships/slide" Target="slides/slide200.xml"/><Relationship Id="rId251" Type="http://schemas.openxmlformats.org/officeDocument/2006/relationships/slide" Target="slides/slide221.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95" Type="http://schemas.openxmlformats.org/officeDocument/2006/relationships/slide" Target="slides/slide165.xml"/><Relationship Id="rId209" Type="http://schemas.openxmlformats.org/officeDocument/2006/relationships/slide" Target="slides/slide179.xml"/><Relationship Id="rId220" Type="http://schemas.openxmlformats.org/officeDocument/2006/relationships/slide" Target="slides/slide190.xml"/><Relationship Id="rId241" Type="http://schemas.openxmlformats.org/officeDocument/2006/relationships/slide" Target="slides/slide21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262" Type="http://schemas.openxmlformats.org/officeDocument/2006/relationships/presProps" Target="presProps.xml"/><Relationship Id="rId78" Type="http://schemas.openxmlformats.org/officeDocument/2006/relationships/slide" Target="slides/slide48.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64" Type="http://schemas.openxmlformats.org/officeDocument/2006/relationships/slide" Target="slides/slide134.xml"/><Relationship Id="rId185" Type="http://schemas.openxmlformats.org/officeDocument/2006/relationships/slide" Target="slides/slide155.xml"/><Relationship Id="rId9" Type="http://schemas.openxmlformats.org/officeDocument/2006/relationships/slideMaster" Target="slideMasters/slideMaster9.xml"/><Relationship Id="rId210" Type="http://schemas.openxmlformats.org/officeDocument/2006/relationships/slide" Target="slides/slide180.xml"/><Relationship Id="rId26" Type="http://schemas.openxmlformats.org/officeDocument/2006/relationships/slideMaster" Target="slideMasters/slideMaster26.xml"/><Relationship Id="rId231" Type="http://schemas.openxmlformats.org/officeDocument/2006/relationships/slide" Target="slides/slide201.xml"/><Relationship Id="rId252" Type="http://schemas.openxmlformats.org/officeDocument/2006/relationships/slide" Target="slides/slide222.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slide" Target="slides/slide166.xml"/><Relationship Id="rId200" Type="http://schemas.openxmlformats.org/officeDocument/2006/relationships/slide" Target="slides/slide170.xml"/><Relationship Id="rId16" Type="http://schemas.openxmlformats.org/officeDocument/2006/relationships/slideMaster" Target="slideMasters/slideMaster16.xml"/><Relationship Id="rId221" Type="http://schemas.openxmlformats.org/officeDocument/2006/relationships/slide" Target="slides/slide191.xml"/><Relationship Id="rId242" Type="http://schemas.openxmlformats.org/officeDocument/2006/relationships/slide" Target="slides/slide212.xml"/><Relationship Id="rId263" Type="http://schemas.openxmlformats.org/officeDocument/2006/relationships/viewProps" Target="viewProps.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11" Type="http://schemas.openxmlformats.org/officeDocument/2006/relationships/slide" Target="slides/slide181.xml"/><Relationship Id="rId232" Type="http://schemas.openxmlformats.org/officeDocument/2006/relationships/slide" Target="slides/slide202.xml"/><Relationship Id="rId253" Type="http://schemas.openxmlformats.org/officeDocument/2006/relationships/slide" Target="slides/slide223.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openxmlformats.org/officeDocument/2006/relationships/slide" Target="slides/slide167.xml"/><Relationship Id="rId201" Type="http://schemas.openxmlformats.org/officeDocument/2006/relationships/slide" Target="slides/slide171.xml"/><Relationship Id="rId222" Type="http://schemas.openxmlformats.org/officeDocument/2006/relationships/slide" Target="slides/slide192.xml"/><Relationship Id="rId243" Type="http://schemas.openxmlformats.org/officeDocument/2006/relationships/slide" Target="slides/slide213.xml"/><Relationship Id="rId264"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12" Type="http://schemas.openxmlformats.org/officeDocument/2006/relationships/slide" Target="slides/slide182.xml"/><Relationship Id="rId233" Type="http://schemas.openxmlformats.org/officeDocument/2006/relationships/slide" Target="slides/slide203.xml"/><Relationship Id="rId254" Type="http://schemas.openxmlformats.org/officeDocument/2006/relationships/slide" Target="slides/slide224.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202" Type="http://schemas.openxmlformats.org/officeDocument/2006/relationships/slide" Target="slides/slide172.xml"/><Relationship Id="rId223" Type="http://schemas.openxmlformats.org/officeDocument/2006/relationships/slide" Target="slides/slide193.xml"/><Relationship Id="rId244" Type="http://schemas.openxmlformats.org/officeDocument/2006/relationships/slide" Target="slides/slide214.xml"/><Relationship Id="rId18" Type="http://schemas.openxmlformats.org/officeDocument/2006/relationships/slideMaster" Target="slideMasters/slideMaster18.xml"/><Relationship Id="rId39" Type="http://schemas.openxmlformats.org/officeDocument/2006/relationships/slide" Target="slides/slide9.xml"/><Relationship Id="rId265" Type="http://schemas.openxmlformats.org/officeDocument/2006/relationships/tableStyles" Target="tableStyles.xml"/><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71" Type="http://schemas.openxmlformats.org/officeDocument/2006/relationships/slide" Target="slides/slide41.xml"/><Relationship Id="rId92" Type="http://schemas.openxmlformats.org/officeDocument/2006/relationships/slide" Target="slides/slide62.xml"/><Relationship Id="rId213" Type="http://schemas.openxmlformats.org/officeDocument/2006/relationships/slide" Target="slides/slide183.xml"/><Relationship Id="rId234"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5.xml"/><Relationship Id="rId40" Type="http://schemas.openxmlformats.org/officeDocument/2006/relationships/slide" Target="slides/slide10.xml"/><Relationship Id="rId115" Type="http://schemas.openxmlformats.org/officeDocument/2006/relationships/slide" Target="slides/slide85.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99" Type="http://schemas.openxmlformats.org/officeDocument/2006/relationships/slide" Target="slides/slide169.xml"/><Relationship Id="rId203" Type="http://schemas.openxmlformats.org/officeDocument/2006/relationships/slide" Target="slides/slide173.xml"/><Relationship Id="rId19" Type="http://schemas.openxmlformats.org/officeDocument/2006/relationships/slideMaster" Target="slideMasters/slideMaster19.xml"/><Relationship Id="rId224" Type="http://schemas.openxmlformats.org/officeDocument/2006/relationships/slide" Target="slides/slide194.xml"/><Relationship Id="rId245" Type="http://schemas.openxmlformats.org/officeDocument/2006/relationships/slide" Target="slides/slide215.xml"/><Relationship Id="rId30" Type="http://schemas.openxmlformats.org/officeDocument/2006/relationships/slideMaster" Target="slideMasters/slideMaster3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189" Type="http://schemas.openxmlformats.org/officeDocument/2006/relationships/slide" Target="slides/slide159.xml"/><Relationship Id="rId3" Type="http://schemas.openxmlformats.org/officeDocument/2006/relationships/slideMaster" Target="slideMasters/slideMaster3.xml"/><Relationship Id="rId214" Type="http://schemas.openxmlformats.org/officeDocument/2006/relationships/slide" Target="slides/slide184.xml"/><Relationship Id="rId235" Type="http://schemas.openxmlformats.org/officeDocument/2006/relationships/slide" Target="slides/slide205.xml"/><Relationship Id="rId256" Type="http://schemas.openxmlformats.org/officeDocument/2006/relationships/slide" Target="slides/slide226.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179" Type="http://schemas.openxmlformats.org/officeDocument/2006/relationships/slide" Target="slides/slide149.xml"/><Relationship Id="rId190" Type="http://schemas.openxmlformats.org/officeDocument/2006/relationships/slide" Target="slides/slide160.xml"/><Relationship Id="rId204" Type="http://schemas.openxmlformats.org/officeDocument/2006/relationships/slide" Target="slides/slide174.xml"/><Relationship Id="rId225" Type="http://schemas.openxmlformats.org/officeDocument/2006/relationships/slide" Target="slides/slide195.xml"/><Relationship Id="rId246" Type="http://schemas.openxmlformats.org/officeDocument/2006/relationships/slide" Target="slides/slide216.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94" Type="http://schemas.openxmlformats.org/officeDocument/2006/relationships/slide" Target="slides/slide64.xml"/><Relationship Id="rId148" Type="http://schemas.openxmlformats.org/officeDocument/2006/relationships/slide" Target="slides/slide118.xml"/><Relationship Id="rId169" Type="http://schemas.openxmlformats.org/officeDocument/2006/relationships/slide" Target="slides/slide139.xml"/><Relationship Id="rId4" Type="http://schemas.openxmlformats.org/officeDocument/2006/relationships/slideMaster" Target="slideMasters/slideMaster4.xml"/><Relationship Id="rId180" Type="http://schemas.openxmlformats.org/officeDocument/2006/relationships/slide" Target="slides/slide150.xml"/><Relationship Id="rId215" Type="http://schemas.openxmlformats.org/officeDocument/2006/relationships/slide" Target="slides/slide185.xml"/><Relationship Id="rId236" Type="http://schemas.openxmlformats.org/officeDocument/2006/relationships/slide" Target="slides/slide206.xml"/><Relationship Id="rId257" Type="http://schemas.openxmlformats.org/officeDocument/2006/relationships/slide" Target="slides/slide227.xml"/><Relationship Id="rId42" Type="http://schemas.openxmlformats.org/officeDocument/2006/relationships/slide" Target="slides/slide12.xml"/><Relationship Id="rId84" Type="http://schemas.openxmlformats.org/officeDocument/2006/relationships/slide" Target="slides/slide54.xml"/><Relationship Id="rId138" Type="http://schemas.openxmlformats.org/officeDocument/2006/relationships/slide" Target="slides/slide108.xml"/><Relationship Id="rId191" Type="http://schemas.openxmlformats.org/officeDocument/2006/relationships/slide" Target="slides/slide161.xml"/><Relationship Id="rId205" Type="http://schemas.openxmlformats.org/officeDocument/2006/relationships/slide" Target="slides/slide175.xml"/><Relationship Id="rId247" Type="http://schemas.openxmlformats.org/officeDocument/2006/relationships/slide" Target="slides/slide217.xml"/></Relationships>
</file>

<file path=ppt/_rels/viewProps.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slide" Target="slides/slide65.xml"/><Relationship Id="rId1" Type="http://schemas.openxmlformats.org/officeDocument/2006/relationships/slide" Target="slides/slide64.xml"/><Relationship Id="rId5" Type="http://schemas.openxmlformats.org/officeDocument/2006/relationships/slide" Target="slides/slide68.xml"/><Relationship Id="rId4"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Times New Roman" pitchFamily="-111" charset="0"/>
                <a:cs typeface="Times New Roman" pitchFamily="-111" charset="0"/>
              </a:defRPr>
            </a:lvl1pPr>
          </a:lstStyle>
          <a:p>
            <a:pPr>
              <a:defRPr/>
            </a:pPr>
            <a:endParaRPr lang="en-US"/>
          </a:p>
        </p:txBody>
      </p:sp>
      <p:sp>
        <p:nvSpPr>
          <p:cNvPr id="1064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Times New Roman" pitchFamily="-111" charset="0"/>
                <a:cs typeface="Times New Roman" pitchFamily="-111" charset="0"/>
              </a:defRPr>
            </a:lvl1pPr>
          </a:lstStyle>
          <a:p>
            <a:pPr>
              <a:defRPr/>
            </a:pPr>
            <a:endParaRPr 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65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Times New Roman" pitchFamily="-111" charset="0"/>
                <a:cs typeface="Times New Roman" pitchFamily="-111" charset="0"/>
              </a:defRPr>
            </a:lvl1pPr>
          </a:lstStyle>
          <a:p>
            <a:pPr>
              <a:defRPr/>
            </a:pPr>
            <a:endParaRPr lang="en-US"/>
          </a:p>
        </p:txBody>
      </p:sp>
      <p:sp>
        <p:nvSpPr>
          <p:cNvPr id="1065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F023ED6C-9531-BE4F-B4E5-0ED5020EB672}" type="slidenum">
              <a:rPr lang="en-US"/>
              <a:pPr>
                <a:defRPr/>
              </a:pPr>
              <a:t>‹#›</a:t>
            </a:fld>
            <a:endParaRPr lang="en-US"/>
          </a:p>
        </p:txBody>
      </p:sp>
    </p:spTree>
    <p:extLst>
      <p:ext uri="{BB962C8B-B14F-4D97-AF65-F5344CB8AC3E}">
        <p14:creationId xmlns:p14="http://schemas.microsoft.com/office/powerpoint/2010/main" val="16969287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s://www.dw.com/en/anti-semitism-rising-in-germany-survey-finds/a-50879966" TargetMode="External"/><Relationship Id="rId2" Type="http://schemas.openxmlformats.org/officeDocument/2006/relationships/slide" Target="../slides/slide211.xml"/><Relationship Id="rId1" Type="http://schemas.openxmlformats.org/officeDocument/2006/relationships/notesMaster" Target="../notesMasters/notesMaster1.xml"/><Relationship Id="rId5" Type="http://schemas.openxmlformats.org/officeDocument/2006/relationships/hyperlink" Target="https://www.dw.com/en/german-groups-combating-far-right-extremism-face-uncertain-future/a-50819296" TargetMode="External"/><Relationship Id="rId4" Type="http://schemas.openxmlformats.org/officeDocument/2006/relationships/hyperlink" Target="https://www.dw.com/en/germany-synagogue-attack-who-were-the-victims-in-halle/a-50875421" TargetMode="Externa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3" Type="http://schemas.openxmlformats.org/officeDocument/2006/relationships/hyperlink" Target="https://www.gov.il/en/departments/topics/foreign_relations1" TargetMode="External"/><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8" Type="http://schemas.openxmlformats.org/officeDocument/2006/relationships/hyperlink" Target="https://ajpp.brandeis.edu/documents/2019/JewishPopulationDataBrief2019.pdf" TargetMode="External"/><Relationship Id="rId3" Type="http://schemas.openxmlformats.org/officeDocument/2006/relationships/hyperlink" Target="https://www.aei.org/profile/mark-j-perry/" TargetMode="External"/><Relationship Id="rId7" Type="http://schemas.openxmlformats.org/officeDocument/2006/relationships/hyperlink" Target="https://www.census.gov/quickfacts/fact/table/US/PST045216" TargetMode="External"/><Relationship Id="rId2" Type="http://schemas.openxmlformats.org/officeDocument/2006/relationships/slide" Target="../slides/slide218.xml"/><Relationship Id="rId1" Type="http://schemas.openxmlformats.org/officeDocument/2006/relationships/notesMaster" Target="../notesMasters/notesMaster1.xml"/><Relationship Id="rId6" Type="http://schemas.openxmlformats.org/officeDocument/2006/relationships/hyperlink" Target="https://ucr.fbi.gov/hate-crime/2019/topic-pages/tables/table-1.xls" TargetMode="External"/><Relationship Id="rId5" Type="http://schemas.openxmlformats.org/officeDocument/2006/relationships/hyperlink" Target="https://www.google.com/search?q=%22hate+cirme%22+%2B+Muslim&amp;rlz=1C1GGRV_enUS808US808&amp;sxsrf=ALeKk02q9XqgzZU15mQ50uoZwaahc1bS-A%3A1625623697114&amp;ei=kQzlYNazBp-x5NoP1duB2As&amp;oq=%22hate+cirme%22+%2B+Muslim&amp;gs_lcp=Cgdnd3Mtd2l6EAMyBggAEBYQHjIGCAAQFhAeMggIABAIEA0QHjoGCAAQDRAeOggIABANEAUQHkoECEEYAVCh3wNYo4EEYKSDBGgCcAB4AYAB6AGIAf8PkgEGMS4xNC4xmAEAoAEBqgEHZ3dzLXdpesABAQ&amp;sclient=gws-wiz&amp;ved=0ahUKEwiWwISY8M_xAhWfGFkFHdVtALsQ4dUDCA8&amp;uact=5" TargetMode="External"/><Relationship Id="rId4" Type="http://schemas.openxmlformats.org/officeDocument/2006/relationships/hyperlink" Target="https://www.google.com/search?q=%22hate+crimes%22+%2B+black&amp;rlz=1C1GGRV_enUS808US808&amp;biw=1419&amp;bih=629&amp;tbm=nws&amp;sxsrf=ALeKk03zLv7RotMSQ0EykrjPIf9GcmSVAw%3A1625624249307&amp;ei=uQ7lYPOZEpa3tAb11ZDgCw&amp;oq=%22hate+crimes%22+%2B+black&amp;gs_l=psy-ab.3...22118.25015.0.25295.11.11.0.0.0.0.96.782.11.11.0....0...1c.1.64.psy-ab..0.6.447...0i22i30k1j0i13i30k1.0.5pSoE7b-94A" TargetMode="External"/><Relationship Id="rId9" Type="http://schemas.openxmlformats.org/officeDocument/2006/relationships/hyperlink" Target="https://www.pewresearch.org/fact-tank/2018/01/03/new-estimates-show-u-s-muslim-population-continues-to-grow/" TargetMode="Externa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3" Type="http://schemas.openxmlformats.org/officeDocument/2006/relationships/hyperlink" Target="https://www.jpost.com/author/sam-sokol" TargetMode="External"/><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en.wikipedia.org/wiki/Datis" TargetMode="External"/><Relationship Id="rId13" Type="http://schemas.openxmlformats.org/officeDocument/2006/relationships/hyperlink" Target="https://en.wikipedia.org/wiki/Ionian_Revolt" TargetMode="External"/><Relationship Id="rId18" Type="http://schemas.openxmlformats.org/officeDocument/2006/relationships/hyperlink" Target="https://en.wikipedia.org/wiki/Battle_of_Marathon#cite_note-3" TargetMode="External"/><Relationship Id="rId3" Type="http://schemas.openxmlformats.org/officeDocument/2006/relationships/hyperlink" Target="https://en.wikipedia.org/wiki/Greek_language" TargetMode="External"/><Relationship Id="rId21" Type="http://schemas.openxmlformats.org/officeDocument/2006/relationships/hyperlink" Target="https://en.wikipedia.org/wiki/Cyclades" TargetMode="External"/><Relationship Id="rId7" Type="http://schemas.openxmlformats.org/officeDocument/2006/relationships/hyperlink" Target="https://en.wikipedia.org/wiki/Achaemenid_Empire" TargetMode="External"/><Relationship Id="rId12" Type="http://schemas.openxmlformats.org/officeDocument/2006/relationships/hyperlink" Target="https://en.wikipedia.org/wiki/Greco-Persian_Wars" TargetMode="External"/><Relationship Id="rId17" Type="http://schemas.openxmlformats.org/officeDocument/2006/relationships/hyperlink" Target="https://en.wikipedia.org/wiki/Herodotus" TargetMode="External"/><Relationship Id="rId2" Type="http://schemas.openxmlformats.org/officeDocument/2006/relationships/slide" Target="../slides/slide41.xml"/><Relationship Id="rId16" Type="http://schemas.openxmlformats.org/officeDocument/2006/relationships/hyperlink" Target="https://en.wikipedia.org/wiki/Sardis" TargetMode="External"/><Relationship Id="rId20" Type="http://schemas.openxmlformats.org/officeDocument/2006/relationships/hyperlink" Target="https://en.wikipedia.org/wiki/Aegean_Sea" TargetMode="External"/><Relationship Id="rId1" Type="http://schemas.openxmlformats.org/officeDocument/2006/relationships/notesMaster" Target="../notesMasters/notesMaster1.xml"/><Relationship Id="rId6" Type="http://schemas.openxmlformats.org/officeDocument/2006/relationships/hyperlink" Target="https://en.wikipedia.org/wiki/Plataea" TargetMode="External"/><Relationship Id="rId11" Type="http://schemas.openxmlformats.org/officeDocument/2006/relationships/hyperlink" Target="https://en.wikipedia.org/wiki/Ancient_Greece" TargetMode="External"/><Relationship Id="rId5" Type="http://schemas.openxmlformats.org/officeDocument/2006/relationships/hyperlink" Target="https://en.wikipedia.org/wiki/History_of_Athens" TargetMode="External"/><Relationship Id="rId15" Type="http://schemas.openxmlformats.org/officeDocument/2006/relationships/hyperlink" Target="https://en.wikipedia.org/wiki/Ionia" TargetMode="External"/><Relationship Id="rId23" Type="http://schemas.openxmlformats.org/officeDocument/2006/relationships/hyperlink" Target="https://en.wikipedia.org/wiki/Marathon,_Greece" TargetMode="External"/><Relationship Id="rId10" Type="http://schemas.openxmlformats.org/officeDocument/2006/relationships/hyperlink" Target="https://en.wikipedia.org/wiki/Darius_I_of_Persia" TargetMode="External"/><Relationship Id="rId19" Type="http://schemas.openxmlformats.org/officeDocument/2006/relationships/hyperlink" Target="https://en.wikipedia.org/wiki/Battle_of_Lade" TargetMode="External"/><Relationship Id="rId4" Type="http://schemas.openxmlformats.org/officeDocument/2006/relationships/hyperlink" Target="https://en.wikipedia.org/wiki/First_Persian_invasion_of_Greece" TargetMode="External"/><Relationship Id="rId9" Type="http://schemas.openxmlformats.org/officeDocument/2006/relationships/hyperlink" Target="https://en.wikipedia.org/wiki/Artaphernes_(son_of_Artaphernes)" TargetMode="External"/><Relationship Id="rId14" Type="http://schemas.openxmlformats.org/officeDocument/2006/relationships/hyperlink" Target="https://en.wikipedia.org/wiki/Eretria" TargetMode="External"/><Relationship Id="rId22" Type="http://schemas.openxmlformats.org/officeDocument/2006/relationships/hyperlink" Target="https://en.wikipedia.org/wiki/Euboea"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Ancient_Egypt"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en.wikipedia.org/wiki/Second_Persian_invasion_of_Greece" TargetMode="External"/><Relationship Id="rId4" Type="http://schemas.openxmlformats.org/officeDocument/2006/relationships/hyperlink" Target="https://en.wikipedia.org/wiki/Xerxes_I"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en.wikipedia.org/wiki/Classical_Greece"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en.wikipedia.org/wiki/Pheidippides" TargetMode="External"/><Relationship Id="rId4" Type="http://schemas.openxmlformats.org/officeDocument/2006/relationships/hyperlink" Target="https://en.wikipedia.org/wiki/Marathon"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Leonidas_I" TargetMode="External"/><Relationship Id="rId13" Type="http://schemas.openxmlformats.org/officeDocument/2006/relationships/hyperlink" Target="https://en.wikipedia.org/wiki/Battle_of_Artemisium" TargetMode="External"/><Relationship Id="rId18" Type="http://schemas.openxmlformats.org/officeDocument/2006/relationships/hyperlink" Target="https://en.wikipedia.org/wiki/Themistocles" TargetMode="External"/><Relationship Id="rId26" Type="http://schemas.openxmlformats.org/officeDocument/2006/relationships/hyperlink" Target="https://en.wikipedia.org/wiki/Salamis_Island" TargetMode="External"/><Relationship Id="rId3" Type="http://schemas.openxmlformats.org/officeDocument/2006/relationships/hyperlink" Target="https://en.wikipedia.org/wiki/Help:IPA_for_English" TargetMode="External"/><Relationship Id="rId21" Type="http://schemas.openxmlformats.org/officeDocument/2006/relationships/hyperlink" Target="https://en.wikipedia.org/wiki/Last_stand" TargetMode="External"/><Relationship Id="rId7" Type="http://schemas.openxmlformats.org/officeDocument/2006/relationships/hyperlink" Target="https://en.wikipedia.org/wiki/City-state" TargetMode="External"/><Relationship Id="rId12" Type="http://schemas.openxmlformats.org/officeDocument/2006/relationships/hyperlink" Target="https://en.wikipedia.org/wiki/Second_Persian_invasion_of_Greece" TargetMode="External"/><Relationship Id="rId17" Type="http://schemas.openxmlformats.org/officeDocument/2006/relationships/hyperlink" Target="https://en.wikipedia.org/wiki/Battle_of_Marathon" TargetMode="External"/><Relationship Id="rId25" Type="http://schemas.openxmlformats.org/officeDocument/2006/relationships/hyperlink" Target="https://en.wikipedia.org/wiki/Thebes,_Greece" TargetMode="External"/><Relationship Id="rId2" Type="http://schemas.openxmlformats.org/officeDocument/2006/relationships/slide" Target="../slides/slide47.xml"/><Relationship Id="rId16" Type="http://schemas.openxmlformats.org/officeDocument/2006/relationships/hyperlink" Target="https://en.wikipedia.org/wiki/Classical_Athens" TargetMode="External"/><Relationship Id="rId20" Type="http://schemas.openxmlformats.org/officeDocument/2006/relationships/hyperlink" Target="https://en.wikipedia.org/wiki/Battle_of_Thermopylae#cite_note-9" TargetMode="External"/><Relationship Id="rId29" Type="http://schemas.openxmlformats.org/officeDocument/2006/relationships/hyperlink" Target="https://en.wikipedia.org/wiki/Mardonius" TargetMode="External"/><Relationship Id="rId1" Type="http://schemas.openxmlformats.org/officeDocument/2006/relationships/notesMaster" Target="../notesMasters/notesMaster1.xml"/><Relationship Id="rId6" Type="http://schemas.openxmlformats.org/officeDocument/2006/relationships/hyperlink" Target="https://en.wikipedia.org/wiki/Ancient_Greece" TargetMode="External"/><Relationship Id="rId11" Type="http://schemas.openxmlformats.org/officeDocument/2006/relationships/hyperlink" Target="https://en.wikipedia.org/wiki/Xerxes_I" TargetMode="External"/><Relationship Id="rId24" Type="http://schemas.openxmlformats.org/officeDocument/2006/relationships/hyperlink" Target="https://en.wikipedia.org/wiki/Thespiae" TargetMode="External"/><Relationship Id="rId5" Type="http://schemas.openxmlformats.org/officeDocument/2006/relationships/hyperlink" Target="https://en.wikipedia.org/wiki/Greek_language" TargetMode="External"/><Relationship Id="rId15" Type="http://schemas.openxmlformats.org/officeDocument/2006/relationships/hyperlink" Target="https://en.wikipedia.org/wiki/First_Persian_invasion_of_Greece" TargetMode="External"/><Relationship Id="rId23" Type="http://schemas.openxmlformats.org/officeDocument/2006/relationships/hyperlink" Target="https://en.wikipedia.org/wiki/Spartan_hoplite" TargetMode="External"/><Relationship Id="rId28" Type="http://schemas.openxmlformats.org/officeDocument/2006/relationships/hyperlink" Target="https://en.wikipedia.org/wiki/Battle_of_Salamis" TargetMode="External"/><Relationship Id="rId10" Type="http://schemas.openxmlformats.org/officeDocument/2006/relationships/hyperlink" Target="https://en.wikipedia.org/wiki/Achaemenid_Empire" TargetMode="External"/><Relationship Id="rId19" Type="http://schemas.openxmlformats.org/officeDocument/2006/relationships/hyperlink" Target="https://en.wikipedia.org/wiki/Battle_of_Thermopylae#cite_note-8" TargetMode="External"/><Relationship Id="rId31" Type="http://schemas.openxmlformats.org/officeDocument/2006/relationships/hyperlink" Target="https://en.wikipedia.org/wiki/Force_multiplier"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Sparta" TargetMode="External"/><Relationship Id="rId14" Type="http://schemas.openxmlformats.org/officeDocument/2006/relationships/hyperlink" Target="https://en.wikipedia.org/wiki/Thermopylae" TargetMode="External"/><Relationship Id="rId22" Type="http://schemas.openxmlformats.org/officeDocument/2006/relationships/hyperlink" Target="https://en.wikipedia.org/wiki/Ephialtes_of_Trachis" TargetMode="External"/><Relationship Id="rId27" Type="http://schemas.openxmlformats.org/officeDocument/2006/relationships/hyperlink" Target="https://en.wikipedia.org/wiki/Boeotia" TargetMode="External"/><Relationship Id="rId30" Type="http://schemas.openxmlformats.org/officeDocument/2006/relationships/hyperlink" Target="https://en.wikipedia.org/wiki/Battle_of_Plataea"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33858C3-BD13-D541-A43D-D0298E923B4F}"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To exterminate means to annihilate or destroy completely.</a:t>
            </a:r>
          </a:p>
          <a:p>
            <a:pPr eaLnBrk="1" hangingPunct="1"/>
            <a:r>
              <a:rPr lang="en-US" dirty="0">
                <a:latin typeface="Times New Roman" charset="0"/>
                <a:ea typeface="ＭＳ Ｐゴシック" charset="0"/>
                <a:cs typeface="ＭＳ Ｐゴシック" charset="0"/>
              </a:rPr>
              <a:t>In Esther we see a plan to wipe out the Jews ended up being stopped.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C3C217-F7A4-824E-943D-F1B474ACEE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turning point in the book is chapter 5. Before then, the situation keeps getting worse for the Jews, but the reversal begins in chapter 5 when the king responds favorably to Esther, leading to Haman’s downfall. </a:t>
            </a:r>
          </a:p>
        </p:txBody>
      </p:sp>
    </p:spTree>
    <p:extLst>
      <p:ext uri="{BB962C8B-B14F-4D97-AF65-F5344CB8AC3E}">
        <p14:creationId xmlns:p14="http://schemas.microsoft.com/office/powerpoint/2010/main" val="1240792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101</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Xerxes (Heb. </a:t>
            </a:r>
            <a:r>
              <a:rPr lang="en-US" sz="1200" i="1" kern="1200" dirty="0">
                <a:solidFill>
                  <a:schemeClr val="tx1"/>
                </a:solidFill>
                <a:effectLst/>
                <a:latin typeface="+mn-lt"/>
                <a:ea typeface="+mn-ea"/>
                <a:cs typeface="+mn-cs"/>
              </a:rPr>
              <a:t>Ahasuerus</a:t>
            </a:r>
            <a:r>
              <a:rPr lang="en-US" sz="1200" kern="1200" dirty="0">
                <a:solidFill>
                  <a:schemeClr val="tx1"/>
                </a:solidFill>
                <a:effectLst/>
                <a:latin typeface="+mn-lt"/>
                <a:ea typeface="+mn-ea"/>
                <a:cs typeface="+mn-cs"/>
              </a:rPr>
              <a:t> in the book) divorced his disobedient Queen Vashti, unaware of God’s plan for Esther to replace Vashti to preserve the Jews (Esther 1; 483 BC; 1:3).</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B64729C-DB76-4641-879B-B1B317487D49}" type="slidenum">
              <a:rPr lang="en-US" sz="1200"/>
              <a:pPr eaLnBrk="1" hangingPunct="1"/>
              <a:t>102</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God actually uses the confusion of the first two chapters</a:t>
            </a:r>
            <a:r>
              <a:rPr lang="en-US" baseline="0" dirty="0">
                <a:latin typeface="Arial"/>
                <a:ea typeface="ＭＳ Ｐゴシック" charset="0"/>
                <a:cs typeface="Arial"/>
              </a:rPr>
              <a:t> to bring about his plan. Sound familiar?</a:t>
            </a:r>
            <a:endParaRPr lang="en-US" dirty="0">
              <a:latin typeface="Arial"/>
              <a:ea typeface="ＭＳ Ｐゴシック" charset="0"/>
              <a:cs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103</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Haman’s plot to kill the Jews came just after Mordecai foiled a plot to murder the king to show God protecting Jews via Esther to uphold the Abrahamic Covenant (2:19–4:17).</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Times New Roman" pitchFamily="-112" charset="0"/>
                <a:ea typeface="ＭＳ Ｐゴシック" pitchFamily="-111" charset="-128"/>
                <a:cs typeface="ＭＳ Ｐゴシック" pitchFamily="-111" charset="-128"/>
              </a:rPr>
              <a:t>Xerxes married Esther to replace Vashti after a divinely orchestrated beauty contest in which God controlled Xerxes' taste in women to avert a disaster for the Jews (2:1-18; 479 BC).</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30025334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105</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Actually God uses a beauty contest for his plan.</a:t>
            </a:r>
          </a:p>
          <a:p>
            <a:pPr eaLnBrk="1" hangingPunct="1"/>
            <a:r>
              <a:rPr lang="en-US" dirty="0">
                <a:latin typeface="Arial"/>
                <a:ea typeface="ＭＳ Ｐゴシック" charset="0"/>
                <a:cs typeface="Arial"/>
              </a:rPr>
              <a:t>• So all the beauties are gathered.</a:t>
            </a:r>
          </a:p>
          <a:p>
            <a:pPr eaLnBrk="1" hangingPunct="1"/>
            <a:r>
              <a:rPr lang="en-US" dirty="0">
                <a:latin typeface="Arial"/>
                <a:ea typeface="ＭＳ Ｐゴシック" charset="0"/>
                <a:cs typeface="Arial"/>
              </a:rPr>
              <a:t>• And they were happy about that!</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OK, maybe they looked better than that</a:t>
            </a:r>
            <a:r>
              <a:rPr lang="mr-IN" dirty="0">
                <a:latin typeface="Arial"/>
                <a:ea typeface="ＭＳ Ｐゴシック" charset="0"/>
                <a:cs typeface="Arial"/>
              </a:rPr>
              <a:t>…</a:t>
            </a:r>
            <a:endParaRPr lang="en-US" dirty="0">
              <a:latin typeface="Arial"/>
              <a:ea typeface="ＭＳ Ｐゴシック" charset="0"/>
              <a:cs typeface="Arial"/>
            </a:endParaRPr>
          </a:p>
          <a:p>
            <a:pPr eaLnBrk="1" hangingPunct="1"/>
            <a:endParaRPr lang="en-US" dirty="0">
              <a:latin typeface="Arial"/>
              <a:ea typeface="ＭＳ Ｐゴシック" charset="0"/>
              <a:cs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107</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SG" sz="1200" b="0" i="0" u="none" strike="noStrike" kern="1200" baseline="0" dirty="0">
                <a:solidFill>
                  <a:schemeClr val="tx1"/>
                </a:solidFill>
                <a:latin typeface="Arial"/>
                <a:ea typeface="+mn-ea"/>
                <a:cs typeface="Arial"/>
              </a:rPr>
              <a:t>"At that time there was a Jewish man in the fortress of Susa whose name was Mordecai son of Jair. He was from the tribe of Benjamin and was a descendant of Kish and Shimei.  </a:t>
            </a:r>
            <a:r>
              <a:rPr lang="en-SG" sz="1200" b="1" i="0" u="none" strike="noStrike" kern="1200" baseline="30000" dirty="0">
                <a:solidFill>
                  <a:schemeClr val="tx1"/>
                </a:solidFill>
                <a:latin typeface="Arial"/>
                <a:ea typeface="+mn-ea"/>
                <a:cs typeface="Arial"/>
              </a:rPr>
              <a:t>6</a:t>
            </a:r>
            <a:r>
              <a:rPr lang="en-SG" sz="1200" b="0" i="0" u="none" strike="noStrike" kern="1200" baseline="0" dirty="0">
                <a:solidFill>
                  <a:schemeClr val="tx1"/>
                </a:solidFill>
                <a:latin typeface="Arial"/>
                <a:ea typeface="+mn-ea"/>
                <a:cs typeface="Arial"/>
              </a:rPr>
              <a:t> His family had been among those who, with King Jehoiachin of Judah, had been exiled from Jerusalem to Babylon by King Nebuchadnezzar" (2:5-6 NLT).</a:t>
            </a:r>
            <a:endParaRPr lang="en-US" dirty="0">
              <a:latin typeface="Arial"/>
              <a:ea typeface="ＭＳ Ｐゴシック" charset="0"/>
              <a:cs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108</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This man had a very beautiful and lovely young cousin, Hadassah, who was also called Esther. When her father and mother died, Mordecai adopted her into his family and raised her as his own daughter" (2:7 NLT).</a:t>
            </a:r>
            <a:endParaRPr lang="en-US" dirty="0">
              <a:latin typeface="Arial"/>
              <a:ea typeface="ＭＳ Ｐゴシック" charset="0"/>
              <a:cs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t>
            </a:r>
            <a:r>
              <a:rPr lang="en-SG" sz="1200" b="0" i="0" u="none" strike="noStrike" kern="1200" baseline="0" dirty="0">
                <a:solidFill>
                  <a:schemeClr val="tx1"/>
                </a:solidFill>
                <a:latin typeface="Arial"/>
                <a:ea typeface="+mn-ea"/>
                <a:cs typeface="Arial"/>
              </a:rPr>
              <a:t>Esther had not told anyone of her nationality and family background, because Mordecai had directed her not to do so" (2:10 NLT).</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109</a:t>
            </a:fld>
            <a:endParaRPr lang="en-US">
              <a:solidFill>
                <a:prstClr val="black"/>
              </a:solidFill>
              <a:latin typeface="Calibri"/>
            </a:endParaRPr>
          </a:p>
        </p:txBody>
      </p:sp>
    </p:spTree>
    <p:extLst>
      <p:ext uri="{BB962C8B-B14F-4D97-AF65-F5344CB8AC3E}">
        <p14:creationId xmlns:p14="http://schemas.microsoft.com/office/powerpoint/2010/main" val="27010848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TE1982798t00"/>
              </a:rPr>
              <a:t>Esther was written to show God's providential care in preserving Israel even though the nation was not actively concerned about returning to Jerusalem.</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t>
            </a:r>
            <a:r>
              <a:rPr lang="en-SG" sz="1200" b="1" i="0" u="none" strike="noStrike" kern="1200" baseline="0" dirty="0">
                <a:solidFill>
                  <a:schemeClr val="tx1"/>
                </a:solidFill>
                <a:latin typeface="Arial"/>
                <a:ea typeface="+mn-ea"/>
                <a:cs typeface="Arial"/>
              </a:rPr>
              <a:t>Esther</a:t>
            </a:r>
            <a:r>
              <a:rPr lang="en-SG" sz="1200" b="0" i="0" u="none" strike="noStrike" kern="1200" baseline="0" dirty="0">
                <a:solidFill>
                  <a:schemeClr val="tx1"/>
                </a:solidFill>
                <a:latin typeface="Arial"/>
                <a:ea typeface="+mn-ea"/>
                <a:cs typeface="Arial"/>
              </a:rPr>
              <a:t> kept her Jewish nationality a secret (cf. v. 20), not telling Hegai, her maids, or anyone else </a:t>
            </a:r>
            <a:r>
              <a:rPr lang="en-SG" sz="1200" b="1" i="0" u="none" strike="noStrike" kern="1200" baseline="0" dirty="0">
                <a:solidFill>
                  <a:schemeClr val="tx1"/>
                </a:solidFill>
                <a:latin typeface="Arial"/>
                <a:ea typeface="+mn-ea"/>
                <a:cs typeface="Arial"/>
              </a:rPr>
              <a:t>because Mordecai had</a:t>
            </a:r>
            <a:r>
              <a:rPr lang="en-SG" sz="1200" b="0" i="0" u="none" strike="noStrike" kern="1200" baseline="0" dirty="0">
                <a:solidFill>
                  <a:schemeClr val="tx1"/>
                </a:solidFill>
                <a:latin typeface="Arial"/>
                <a:ea typeface="+mn-ea"/>
                <a:cs typeface="Arial"/>
              </a:rPr>
              <a:t> told </a:t>
            </a:r>
            <a:r>
              <a:rPr lang="en-SG" sz="1200" b="1" i="0" u="none" strike="noStrike" kern="1200" baseline="0" dirty="0">
                <a:solidFill>
                  <a:schemeClr val="tx1"/>
                </a:solidFill>
                <a:latin typeface="Arial"/>
                <a:ea typeface="+mn-ea"/>
                <a:cs typeface="Arial"/>
              </a:rPr>
              <a:t>her</a:t>
            </a:r>
            <a:r>
              <a:rPr lang="en-SG" sz="1200" b="0" i="0" u="none" strike="noStrike" kern="1200" baseline="0" dirty="0">
                <a:solidFill>
                  <a:schemeClr val="tx1"/>
                </a:solidFill>
                <a:latin typeface="Arial"/>
                <a:ea typeface="+mn-ea"/>
                <a:cs typeface="Arial"/>
              </a:rPr>
              <a:t> not to. From this and other statements in the book it is clear the author was making the point that God protected and used Esther and Mordecai </a:t>
            </a:r>
            <a:r>
              <a:rPr lang="en-SG" sz="1200" b="0" i="1" u="none" strike="noStrike" kern="1200" baseline="0" dirty="0">
                <a:solidFill>
                  <a:schemeClr val="tx1"/>
                </a:solidFill>
                <a:latin typeface="Arial"/>
                <a:ea typeface="+mn-ea"/>
                <a:cs typeface="Arial"/>
              </a:rPr>
              <a:t>in spite of</a:t>
            </a:r>
            <a:r>
              <a:rPr lang="en-SG" sz="1200" b="0" i="0" u="none" strike="noStrike" kern="1200" baseline="0" dirty="0">
                <a:solidFill>
                  <a:schemeClr val="tx1"/>
                </a:solidFill>
                <a:latin typeface="Arial"/>
                <a:ea typeface="+mn-ea"/>
                <a:cs typeface="Arial"/>
              </a:rPr>
              <a:t> the fact that they were not living according to the Law commanded by God to the people of Israel. By Law Esther was not to marry a pagan (Deut. 7:1-4) or have sexual relations with a man who was not her husband (Ex. 20:14), and yet this was the purpose of her being included in the harem. </a:t>
            </a:r>
            <a:r>
              <a:rPr lang="en-SG" sz="1200" b="1" i="0" u="none" strike="noStrike" kern="1200" baseline="0" dirty="0">
                <a:solidFill>
                  <a:schemeClr val="tx1"/>
                </a:solidFill>
                <a:latin typeface="Arial"/>
                <a:ea typeface="+mn-ea"/>
                <a:cs typeface="Arial"/>
              </a:rPr>
              <a:t>Esther</a:t>
            </a:r>
            <a:r>
              <a:rPr lang="en-SG" sz="1200" b="0" i="0" u="none" strike="noStrike" kern="1200" baseline="0" dirty="0">
                <a:solidFill>
                  <a:schemeClr val="tx1"/>
                </a:solidFill>
                <a:latin typeface="Arial"/>
                <a:ea typeface="+mn-ea"/>
                <a:cs typeface="Arial"/>
              </a:rPr>
              <a:t> could be contrasted with Daniel who refused to eat the things from the king’s table (Dan. 1:5) because the food would include items considered unclean by the Jewish Law. Apparently Esther had no qualms about the food she ate (Es. 2:9). She certainly did not set herself apart as Daniel had done" (John A. Martin, "Esther,"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1:704).</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110</a:t>
            </a:fld>
            <a:endParaRPr lang="en-US">
              <a:solidFill>
                <a:prstClr val="black"/>
              </a:solidFill>
              <a:latin typeface="Calibri"/>
            </a:endParaRPr>
          </a:p>
        </p:txBody>
      </p:sp>
    </p:spTree>
    <p:extLst>
      <p:ext uri="{BB962C8B-B14F-4D97-AF65-F5344CB8AC3E}">
        <p14:creationId xmlns:p14="http://schemas.microsoft.com/office/powerpoint/2010/main" val="223942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actually has 10 feasts within the 10 chapters! Even today, eating with someone is considered a clear sign of fellowship. Ironically, Esther has two meals with her adversary Haman, who thought he was being honored by the queen but was, in reality, walking into her trap to kill him. </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11</a:t>
            </a:fld>
            <a:endParaRPr lang="en-US"/>
          </a:p>
        </p:txBody>
      </p:sp>
    </p:spTree>
    <p:extLst>
      <p:ext uri="{BB962C8B-B14F-4D97-AF65-F5344CB8AC3E}">
        <p14:creationId xmlns:p14="http://schemas.microsoft.com/office/powerpoint/2010/main" val="40394993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111</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Haman’s plot to kill the Jews came just after Mordecai foiled a plot to murder the king to show God protecting Jews via Esther to uphold the Abrahamic Covenant (2:19–4:17).</a:t>
            </a:r>
            <a:r>
              <a:rPr lang="en-SG" dirty="0">
                <a:effectLst/>
              </a:rPr>
              <a:t> </a:t>
            </a:r>
          </a:p>
          <a:p>
            <a:pPr eaLnBrk="1" hangingPunct="1"/>
            <a:r>
              <a:rPr lang="en-SG" dirty="0">
                <a:effectLst/>
                <a:latin typeface="Times New Roman" charset="0"/>
                <a:ea typeface="ＭＳ Ｐゴシック" charset="0"/>
                <a:cs typeface="ＭＳ Ｐゴシック"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In those days, while Mordecai was sitting at the king’s gate, </a:t>
            </a:r>
            <a:r>
              <a:rPr lang="en-US" sz="1200" kern="1200" dirty="0" err="1">
                <a:solidFill>
                  <a:schemeClr val="tx1"/>
                </a:solidFill>
                <a:effectLst/>
                <a:latin typeface="Times New Roman" pitchFamily="-112" charset="0"/>
                <a:ea typeface="ＭＳ Ｐゴシック" pitchFamily="-111" charset="-128"/>
                <a:cs typeface="ＭＳ Ｐゴシック" pitchFamily="-111" charset="-128"/>
              </a:rPr>
              <a:t>Bigthan</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and </a:t>
            </a:r>
            <a:r>
              <a:rPr lang="en-US" sz="1200" kern="1200" dirty="0" err="1">
                <a:solidFill>
                  <a:schemeClr val="tx1"/>
                </a:solidFill>
                <a:effectLst/>
                <a:latin typeface="Times New Roman" pitchFamily="-112" charset="0"/>
                <a:ea typeface="ＭＳ Ｐゴシック" pitchFamily="-111" charset="-128"/>
                <a:cs typeface="ＭＳ Ｐゴシック" pitchFamily="-111" charset="-128"/>
              </a:rPr>
              <a:t>Teresh</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two of the king’s officials from those who guarded the door, became angry and sought to lay hands on King Ahasuerus. 22 But the plot became known to Mordecai and he told Queen Esther, and Esther informed the king in Mordecai’s name. 23 Now when the plot was investigated and found</a:t>
            </a:r>
            <a:r>
              <a:rPr lang="en-US" sz="1200" i="1" kern="1200" dirty="0">
                <a:solidFill>
                  <a:schemeClr val="tx1"/>
                </a:solidFill>
                <a:effectLst/>
                <a:latin typeface="Times New Roman" pitchFamily="-112" charset="0"/>
                <a:ea typeface="ＭＳ Ｐゴシック" pitchFamily="-111" charset="-128"/>
                <a:cs typeface="ＭＳ Ｐゴシック" pitchFamily="-111" charset="-128"/>
              </a:rPr>
              <a:t> to be so,</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 they were both hanged on a gallows; and it was written in the Book of the Chronicles in the king’s presence</a:t>
            </a:r>
            <a:r>
              <a:rPr lang="en-US" sz="1200" kern="1200" dirty="0">
                <a:solidFill>
                  <a:schemeClr val="tx1"/>
                </a:solidFill>
                <a:effectLst/>
                <a:latin typeface="Times New Roman" charset="0"/>
                <a:ea typeface="ＭＳ Ｐゴシック" charset="0"/>
                <a:cs typeface="ＭＳ Ｐゴシック" pitchFamily="-111" charset="-128"/>
              </a:rPr>
              <a:t>” (2:21-23 NLT).</a:t>
            </a:r>
            <a:endParaRPr lang="en-US" sz="1200" kern="1200" dirty="0">
              <a:solidFill>
                <a:schemeClr val="tx1"/>
              </a:solidFill>
              <a:effectLst/>
              <a:latin typeface="Times New Roman" pitchFamily="-112" charset="0"/>
              <a:ea typeface="ＭＳ Ｐゴシック" pitchFamily="-111" charset="-128"/>
              <a:cs typeface="ＭＳ Ｐゴシック" pitchFamily="-111"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FE22D9E-FA12-9C4E-BFBD-6A469F7F0C7A}" type="slidenum">
              <a:rPr lang="en-US" sz="1200"/>
              <a:pPr eaLnBrk="1" hangingPunct="1"/>
              <a:t>112</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God informed Mordecai of a secret assassination plot that saved Xerxes' life, as part of God’s design to exalt Mordecai later to benefit his people (2:19-23).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Haman’s anger at Mordecai refusing to honor him convinced Xerxes to kill all Jews from Egypt to India eleven months later for God protect them instead (Esther 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113</a:t>
            </a:fld>
            <a:endParaRPr lang="en-US">
              <a:solidFill>
                <a:prstClr val="black"/>
              </a:solidFill>
              <a:latin typeface="Calibri"/>
            </a:endParaRPr>
          </a:p>
        </p:txBody>
      </p:sp>
    </p:spTree>
    <p:extLst>
      <p:ext uri="{BB962C8B-B14F-4D97-AF65-F5344CB8AC3E}">
        <p14:creationId xmlns:p14="http://schemas.microsoft.com/office/powerpoint/2010/main" val="5083877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114</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SG" sz="1200" b="0" i="0" u="none" strike="noStrike" kern="1200" baseline="0" dirty="0">
                <a:solidFill>
                  <a:schemeClr val="tx1"/>
                </a:solidFill>
                <a:latin typeface="Arial"/>
                <a:ea typeface="+mn-ea"/>
                <a:cs typeface="Arial"/>
              </a:rPr>
              <a:t>"Some time later, King Xerxes promoted Haman, son of Hammedatha the Agagite, over all the other nobles, making him the most powerful official in the empire.  </a:t>
            </a:r>
            <a:r>
              <a:rPr lang="en-SG" sz="1200" b="1" i="0" u="none" strike="noStrike" kern="1200" baseline="30000" dirty="0">
                <a:solidFill>
                  <a:schemeClr val="tx1"/>
                </a:solidFill>
                <a:latin typeface="Arial"/>
                <a:ea typeface="+mn-ea"/>
                <a:cs typeface="Arial"/>
              </a:rPr>
              <a:t>2</a:t>
            </a:r>
            <a:r>
              <a:rPr lang="en-SG" sz="1200" b="0" i="0" u="none" strike="noStrike" kern="1200" baseline="0" dirty="0">
                <a:solidFill>
                  <a:schemeClr val="tx1"/>
                </a:solidFill>
                <a:latin typeface="Arial"/>
                <a:ea typeface="+mn-ea"/>
                <a:cs typeface="Arial"/>
              </a:rPr>
              <a:t> All the king’s officials would bow down before </a:t>
            </a:r>
            <a:r>
              <a:rPr lang="en-SG" sz="1200" b="1" i="0" u="none" strike="noStrike" kern="1200" baseline="0" dirty="0">
                <a:solidFill>
                  <a:schemeClr val="tx1"/>
                </a:solidFill>
                <a:latin typeface="Arial"/>
                <a:ea typeface="+mn-ea"/>
                <a:cs typeface="Arial"/>
              </a:rPr>
              <a:t>Haman </a:t>
            </a:r>
            <a:r>
              <a:rPr lang="en-SG" sz="1200" b="0" i="0" u="none" strike="noStrike" kern="1200" baseline="0" dirty="0">
                <a:solidFill>
                  <a:schemeClr val="tx1"/>
                </a:solidFill>
                <a:latin typeface="Arial"/>
                <a:ea typeface="+mn-ea"/>
                <a:cs typeface="Arial"/>
              </a:rPr>
              <a:t>to show him respect whenever he passed by, for so the king had commanded. But Mordecai refused to bow down or show him respect" (3:1-2 NLT).</a:t>
            </a:r>
          </a:p>
          <a:p>
            <a:endParaRPr lang="en-SG" sz="1200" b="0" i="0" u="none" strike="noStrike" kern="1200" baseline="0" dirty="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dirty="0">
                <a:solidFill>
                  <a:schemeClr val="tx1"/>
                </a:solidFill>
                <a:latin typeface="Arial"/>
                <a:ea typeface="+mn-ea"/>
                <a:cs typeface="Arial"/>
              </a:rPr>
              <a:t>"</a:t>
            </a:r>
            <a:r>
              <a:rPr lang="en-SG" sz="1200" b="0" i="0" u="none" strike="noStrike" kern="1200" baseline="0" dirty="0">
                <a:solidFill>
                  <a:schemeClr val="tx1"/>
                </a:solidFill>
                <a:latin typeface="+mn-lt"/>
                <a:ea typeface="+mn-ea"/>
                <a:cs typeface="+mn-cs"/>
              </a:rPr>
              <a:t>Because Haman was an </a:t>
            </a:r>
            <a:r>
              <a:rPr lang="en-SG" sz="1200" b="1" i="0" u="none" strike="noStrike" kern="1200" baseline="0" dirty="0" err="1">
                <a:solidFill>
                  <a:schemeClr val="tx1"/>
                </a:solidFill>
                <a:latin typeface="+mn-lt"/>
                <a:ea typeface="+mn-ea"/>
                <a:cs typeface="+mn-cs"/>
              </a:rPr>
              <a:t>Agagite</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t>
            </a:r>
            <a:r>
              <a:rPr lang="en-SG" sz="1200" b="0" i="0" u="none" strike="noStrike" kern="1200" baseline="0" dirty="0" err="1">
                <a:solidFill>
                  <a:schemeClr val="tx1"/>
                </a:solidFill>
                <a:latin typeface="+mn-lt"/>
                <a:ea typeface="+mn-ea"/>
                <a:cs typeface="+mn-cs"/>
              </a:rPr>
              <a:t>Archeologists</a:t>
            </a:r>
            <a:r>
              <a:rPr lang="en-SG" sz="1200" b="0" i="0" u="none" strike="noStrike" kern="1200" baseline="0" dirty="0">
                <a:solidFill>
                  <a:schemeClr val="tx1"/>
                </a:solidFill>
                <a:latin typeface="+mn-lt"/>
                <a:ea typeface="+mn-ea"/>
                <a:cs typeface="+mn-cs"/>
              </a:rPr>
              <a:t> have uncovered an inscription which indicates that Agag was also the name of a province in the Persian Empire. This probably explains why Haman was called an </a:t>
            </a:r>
            <a:r>
              <a:rPr lang="en-SG" sz="1200" b="0" i="0" u="none" strike="noStrike" kern="1200" baseline="0" dirty="0" err="1">
                <a:solidFill>
                  <a:schemeClr val="tx1"/>
                </a:solidFill>
                <a:latin typeface="+mn-lt"/>
                <a:ea typeface="+mn-ea"/>
                <a:cs typeface="+mn-cs"/>
              </a:rPr>
              <a:t>Agagite</a:t>
            </a:r>
            <a:r>
              <a:rPr lang="en-SG" sz="1200" b="0" i="0" u="none" strike="noStrike" kern="1200" baseline="0" dirty="0">
                <a:solidFill>
                  <a:schemeClr val="tx1"/>
                </a:solidFill>
                <a:latin typeface="+mn-lt"/>
                <a:ea typeface="+mn-ea"/>
                <a:cs typeface="+mn-cs"/>
              </a:rPr>
              <a:t>" </a:t>
            </a:r>
            <a:r>
              <a:rPr lang="en-SG" sz="1200" b="0" i="0" u="none" strike="noStrike" kern="1200" baseline="0" dirty="0">
                <a:solidFill>
                  <a:schemeClr val="tx1"/>
                </a:solidFill>
                <a:latin typeface="Arial"/>
                <a:ea typeface="+mn-ea"/>
                <a:cs typeface="Arial"/>
              </a:rPr>
              <a:t>(John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1:705).</a:t>
            </a:r>
          </a:p>
          <a:p>
            <a:pPr eaLnBrk="1" hangingPunct="1"/>
            <a:endParaRPr lang="en-US" dirty="0">
              <a:latin typeface="Arial"/>
              <a:ea typeface="ＭＳ Ｐゴシック" charset="0"/>
              <a:cs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537348A-0CC1-5049-8277-C98B845C7DFB}" type="slidenum">
              <a:rPr lang="en-US" sz="1200"/>
              <a:pPr eaLnBrk="1" hangingPunct="1"/>
              <a:t>115</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Haman was so stuck on himself that when Mordecai</a:t>
            </a:r>
            <a:r>
              <a:rPr lang="en-US" baseline="0" dirty="0">
                <a:latin typeface="Arial"/>
                <a:ea typeface="ＭＳ Ｐゴシック" charset="0"/>
                <a:cs typeface="Arial"/>
              </a:rPr>
              <a:t> refused to stand in his presence, Haman decided to kill not only him, but ALL Jews throughout the 127 provinces of the empire! Talk a chip on his shoulder!</a:t>
            </a:r>
            <a:endParaRPr lang="en-US" dirty="0">
              <a:latin typeface="Arial"/>
              <a:ea typeface="ＭＳ Ｐゴシック" charset="0"/>
              <a:cs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Mordecai convinced Esther to risk her life for the Jews by showing that God had crowned her for this role, even if she failed, since he would still uphold the Abrahamic Covenant (Esther 4).</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116</a:t>
            </a:fld>
            <a:endParaRPr lang="en-US">
              <a:solidFill>
                <a:prstClr val="black"/>
              </a:solidFill>
              <a:latin typeface="Calibri"/>
            </a:endParaRPr>
          </a:p>
        </p:txBody>
      </p:sp>
    </p:spTree>
    <p:extLst>
      <p:ext uri="{BB962C8B-B14F-4D97-AF65-F5344CB8AC3E}">
        <p14:creationId xmlns:p14="http://schemas.microsoft.com/office/powerpoint/2010/main" val="22086080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117</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rtl="1"/>
            <a:r>
              <a:rPr lang="en-US" b="0" dirty="0"/>
              <a:t>Here we see the perfect balance between divine sovereignty (“deliverance from another place”) and human responsibility (“for such a time as this”).</a:t>
            </a:r>
          </a:p>
          <a:p>
            <a:r>
              <a:rPr lang="en-US" b="0" dirty="0"/>
              <a:t>Mordechai knew that God would keep his promise to bless the world through Israel—but he also knew that God uses people in fulfilling his plan. </a:t>
            </a:r>
          </a:p>
          <a:p>
            <a:r>
              <a:rPr lang="en-US" b="0" dirty="0"/>
              <a:t>Like Esther, we can either choose to rebel against God’s plan or cooperate with him. Rebellion leads to personal ruin, but obedience gives us the privilege of actually being part of what God had designed all along!</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Satan is always trying to push down whatever the Lord does.</a:t>
            </a:r>
          </a:p>
          <a:p>
            <a:r>
              <a:rPr lang="en-US" sz="1200" kern="1200" dirty="0">
                <a:solidFill>
                  <a:schemeClr val="tx1"/>
                </a:solidFill>
                <a:effectLst/>
                <a:latin typeface="Arial"/>
                <a:ea typeface="+mn-ea"/>
                <a:cs typeface="Arial"/>
              </a:rPr>
              <a:t>God commands our wholehearted devotion as we face many obstacles while God fulfills his plan</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120</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Many examples of those committed to the Lord are in this book—Esther, Mordecai, the Jews, etc.</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121</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We are at war. The sad reality is that many of us do not realize it, so we are not committed to God as a result.</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122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Each of us is at a crossroads—thus our church is Crossroads International Church.</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Like the Jews in the story of Esther, right now we are attacked at home, at work, and in many other arenas.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We face a challenge whether we will take God’s road at the crossroads. Too often, our problem is not that we don’t know which road is God’s road. Our issue is having the courage and commitment to do it.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Why should we be committed to God? </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124</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u="sng" kern="1200" dirty="0">
                <a:solidFill>
                  <a:schemeClr val="tx1"/>
                </a:solidFill>
                <a:effectLst/>
                <a:latin typeface="Arial"/>
                <a:ea typeface="+mn-ea"/>
                <a:cs typeface="Arial"/>
              </a:rPr>
              <a:t>Triumph</a:t>
            </a:r>
            <a:r>
              <a:rPr lang="en-US" sz="1200" kern="1200" dirty="0">
                <a:solidFill>
                  <a:schemeClr val="tx1"/>
                </a:solidFill>
                <a:effectLst/>
                <a:latin typeface="Arial"/>
                <a:ea typeface="+mn-ea"/>
                <a:cs typeface="Arial"/>
              </a:rPr>
              <a:t>: God reversed Haman's massacre plot on his own head via Mordecai and Esther to fulfill the Abrahamic Covenant (Esther 5–10).</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Mordecai overcame Haman as proof of God's faithfulness when we fear him (5:1–8:2).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125</a:t>
            </a:fld>
            <a:endParaRPr lang="en-US">
              <a:solidFill>
                <a:prstClr val="black"/>
              </a:solidFill>
              <a:latin typeface="Calibri"/>
            </a:endParaRPr>
          </a:p>
        </p:txBody>
      </p:sp>
    </p:spTree>
    <p:extLst>
      <p:ext uri="{BB962C8B-B14F-4D97-AF65-F5344CB8AC3E}">
        <p14:creationId xmlns:p14="http://schemas.microsoft.com/office/powerpoint/2010/main" val="17824821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7BF8A9C-52A3-4C40-97A6-A0FEB9E086AA}" type="slidenum">
              <a:rPr lang="en-US" sz="1200"/>
              <a:pPr eaLnBrk="1" hangingPunct="1"/>
              <a:t>126</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True, God is for us—but that doesn't mean it doesn't take courage on our part!</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king had not summoned Esther for</a:t>
            </a:r>
            <a:r>
              <a:rPr lang="en-US" baseline="0" dirty="0">
                <a:latin typeface="Arial"/>
                <a:cs typeface="Arial"/>
              </a:rPr>
              <a:t> over a month, and to come into his presence without an invitation risked her very life.</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127</a:t>
            </a:fld>
            <a:endParaRPr lang="en-US">
              <a:solidFill>
                <a:prstClr val="black"/>
              </a:solidFill>
              <a:latin typeface="Calibri"/>
            </a:endParaRPr>
          </a:p>
        </p:txBody>
      </p:sp>
    </p:spTree>
    <p:extLst>
      <p:ext uri="{BB962C8B-B14F-4D97-AF65-F5344CB8AC3E}">
        <p14:creationId xmlns:p14="http://schemas.microsoft.com/office/powerpoint/2010/main" val="35492517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028F5B-962F-F64A-B5D2-FD66F8EC7E20}" type="slidenum">
              <a:rPr lang="en-US" sz="1200"/>
              <a:pPr eaLnBrk="1" hangingPunct="1"/>
              <a:t>128</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It is telling that a woman is set as an example of courage here. Too</a:t>
            </a:r>
            <a:r>
              <a:rPr lang="en-US" baseline="0" dirty="0">
                <a:latin typeface="Arial"/>
                <a:ea typeface="ＭＳ Ｐゴシック" charset="0"/>
                <a:cs typeface="Arial"/>
              </a:rPr>
              <a:t> often, it is the ladies who model courage before us men, even though God's plan is for the men to be the spiritual leaders. The king was obviously impressed with Esther's boldness.</a:t>
            </a:r>
          </a:p>
          <a:p>
            <a:pPr eaLnBrk="1" hangingPunct="1"/>
            <a:endParaRPr lang="en-US" baseline="0" dirty="0">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2" charset="0"/>
                <a:ea typeface="ＭＳ Ｐゴシック" pitchFamily="-111" charset="-128"/>
                <a:cs typeface="ＭＳ Ｐゴシック" pitchFamily="-111" charset="-128"/>
              </a:rPr>
              <a:t>Esth. 5:3</a:t>
            </a:r>
            <a:r>
              <a:rPr lang="en-US" sz="1200" kern="1200">
                <a:solidFill>
                  <a:schemeClr val="tx1"/>
                </a:solidFill>
                <a:effectLst/>
                <a:latin typeface="Times New Roman" pitchFamily="-112" charset="0"/>
                <a:ea typeface="ＭＳ Ｐゴシック" pitchFamily="-111" charset="-128"/>
                <a:cs typeface="ＭＳ Ｐゴシック" pitchFamily="-111" charset="-128"/>
              </a:rPr>
              <a:t>    Then the king asked her, “What do you want, Queen Esther? What is your request? I will give it to you, even if it is half the kingdom!”</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The king enthusiastically and curiously accepted Esther's boldness, yet Esther only invited him to a banquet to put him in the proper mood to grant her request (5:1-8).</a:t>
            </a:r>
            <a:r>
              <a:rPr lang="en-SG" dirty="0">
                <a:effectLst/>
                <a:latin typeface="Arial"/>
                <a:cs typeface="Arial"/>
              </a:rPr>
              <a:t> </a:t>
            </a:r>
          </a:p>
          <a:p>
            <a:endParaRPr lang="en-SG" dirty="0">
              <a:effectLst/>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129</a:t>
            </a:fld>
            <a:endParaRPr lang="en-US">
              <a:solidFill>
                <a:prstClr val="black"/>
              </a:solidFill>
              <a:latin typeface="Calibri"/>
            </a:endParaRPr>
          </a:p>
        </p:txBody>
      </p:sp>
    </p:spTree>
    <p:extLst>
      <p:ext uri="{BB962C8B-B14F-4D97-AF65-F5344CB8AC3E}">
        <p14:creationId xmlns:p14="http://schemas.microsoft.com/office/powerpoint/2010/main" val="42898270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DFB6CE-43F3-F147-97DA-D610D6CA01B5}" type="slidenum">
              <a:rPr lang="en-US" sz="1200"/>
              <a:pPr eaLnBrk="1" hangingPunct="1"/>
              <a:t>130</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Yet, when Haman leaves after the meal, Mordecai</a:t>
            </a:r>
            <a:r>
              <a:rPr lang="en-US" baseline="0" dirty="0">
                <a:latin typeface="Arial"/>
                <a:ea typeface="ＭＳ Ｐゴシック" charset="0"/>
                <a:cs typeface="Arial"/>
              </a:rPr>
              <a:t> refused to stand for Haman, which motivated Haman to impale Mordecai.</a:t>
            </a:r>
          </a:p>
          <a:p>
            <a:pPr eaLnBrk="1" hangingPunct="1"/>
            <a:r>
              <a:rPr lang="en-US" sz="1200" kern="1200" dirty="0">
                <a:solidFill>
                  <a:schemeClr val="tx1"/>
                </a:solidFill>
                <a:effectLst/>
                <a:latin typeface="Arial"/>
                <a:ea typeface="+mn-ea"/>
                <a:cs typeface="Arial"/>
              </a:rPr>
              <a:t>So Haman arrogantly plotted to murder Mordecai on a 75-foot gallows as God's provision for his own death to protect the Jews (5:9-14).</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Do you think most congregations lack a zealousness for the Lord?</a:t>
            </a:r>
          </a:p>
          <a:p>
            <a:r>
              <a:rPr lang="en-US" dirty="0">
                <a:latin typeface="Arial"/>
                <a:cs typeface="Arial"/>
              </a:rPr>
              <a:t>Why do you think?</a:t>
            </a:r>
            <a:r>
              <a:rPr lang="en-US" baseline="0" dirty="0">
                <a:latin typeface="Arial"/>
                <a:cs typeface="Arial"/>
              </a:rPr>
              <a:t> Tell your neighbor next to you.</a:t>
            </a:r>
            <a:endParaRPr lang="en-US" dirty="0">
              <a:latin typeface="Arial"/>
              <a:cs typeface="Aria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131</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Haman’s </a:t>
            </a:r>
            <a:r>
              <a:rPr lang="en-SG" sz="1200" b="1" i="0" u="none" strike="noStrike" kern="1200" baseline="0" dirty="0">
                <a:solidFill>
                  <a:schemeClr val="tx1"/>
                </a:solidFill>
                <a:latin typeface="Arial"/>
                <a:ea typeface="+mn-ea"/>
                <a:cs typeface="Arial"/>
              </a:rPr>
              <a:t>wife, </a:t>
            </a:r>
            <a:r>
              <a:rPr lang="en-SG" sz="1200" b="1" i="0" u="none" strike="noStrike" kern="1200" baseline="0" dirty="0" err="1">
                <a:solidFill>
                  <a:schemeClr val="tx1"/>
                </a:solidFill>
                <a:latin typeface="Arial"/>
                <a:ea typeface="+mn-ea"/>
                <a:cs typeface="Arial"/>
              </a:rPr>
              <a:t>Zeresh</a:t>
            </a:r>
            <a:r>
              <a:rPr lang="en-SG" sz="1200" b="1" i="0" u="none" strike="noStrike" kern="1200" baseline="0" dirty="0">
                <a:solidFill>
                  <a:schemeClr val="tx1"/>
                </a:solidFill>
                <a:latin typeface="Arial"/>
                <a:ea typeface="+mn-ea"/>
                <a:cs typeface="Arial"/>
              </a:rPr>
              <a:t>, and all his friends</a:t>
            </a:r>
            <a:r>
              <a:rPr lang="en-SG" sz="1200" b="0" i="0" u="none" strike="noStrike" kern="1200" baseline="0" dirty="0">
                <a:solidFill>
                  <a:schemeClr val="tx1"/>
                </a:solidFill>
                <a:latin typeface="Arial"/>
                <a:ea typeface="+mn-ea"/>
                <a:cs typeface="Arial"/>
              </a:rPr>
              <a:t> were no better than he was. They suggested that Haman </a:t>
            </a:r>
            <a:r>
              <a:rPr lang="en-SG" sz="1200" b="1" i="0" u="none" strike="noStrike" kern="1200" baseline="0" dirty="0">
                <a:solidFill>
                  <a:schemeClr val="tx1"/>
                </a:solidFill>
                <a:latin typeface="Arial"/>
                <a:ea typeface="+mn-ea"/>
                <a:cs typeface="Arial"/>
              </a:rPr>
              <a:t>have a gallows built</a:t>
            </a:r>
            <a:r>
              <a:rPr lang="en-SG" sz="1200" b="0" i="0" u="none" strike="noStrike" kern="1200" baseline="0" dirty="0">
                <a:solidFill>
                  <a:schemeClr val="tx1"/>
                </a:solidFill>
                <a:latin typeface="Arial"/>
                <a:ea typeface="+mn-ea"/>
                <a:cs typeface="Arial"/>
              </a:rPr>
              <a:t> that would be </a:t>
            </a:r>
            <a:r>
              <a:rPr lang="en-SG" sz="1200" b="1" i="0" u="none" strike="noStrike" kern="1200" baseline="0" dirty="0">
                <a:solidFill>
                  <a:schemeClr val="tx1"/>
                </a:solidFill>
                <a:latin typeface="Arial"/>
                <a:ea typeface="+mn-ea"/>
                <a:cs typeface="Arial"/>
              </a:rPr>
              <a:t>75</a:t>
            </a:r>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feet high</a:t>
            </a:r>
            <a:r>
              <a:rPr lang="en-SG" sz="1200" b="0" i="0" u="none" strike="noStrike" kern="1200" baseline="0" dirty="0">
                <a:solidFill>
                  <a:schemeClr val="tx1"/>
                </a:solidFill>
                <a:latin typeface="Arial"/>
                <a:ea typeface="+mn-ea"/>
                <a:cs typeface="Arial"/>
              </a:rPr>
              <a:t> and that he </a:t>
            </a:r>
            <a:r>
              <a:rPr lang="en-SG" sz="1200" b="1" i="0" u="none" strike="noStrike" kern="1200" baseline="0" dirty="0">
                <a:solidFill>
                  <a:schemeClr val="tx1"/>
                </a:solidFill>
                <a:latin typeface="Arial"/>
                <a:ea typeface="+mn-ea"/>
                <a:cs typeface="Arial"/>
              </a:rPr>
              <a:t>have Mordecai hanged on it</a:t>
            </a:r>
            <a:r>
              <a:rPr lang="en-SG" sz="1200" b="0" i="0" u="none" strike="noStrike" kern="1200" baseline="0" dirty="0">
                <a:solidFill>
                  <a:schemeClr val="tx1"/>
                </a:solidFill>
                <a:latin typeface="Arial"/>
                <a:ea typeface="+mn-ea"/>
                <a:cs typeface="Arial"/>
              </a:rPr>
              <a:t> before the banquet so he would have nothing bothering him when he went to the feast. </a:t>
            </a:r>
            <a:r>
              <a:rPr lang="en-SG" sz="1200" b="1" i="0" u="none" strike="noStrike" kern="1200" baseline="0" dirty="0">
                <a:solidFill>
                  <a:schemeClr val="tx1"/>
                </a:solidFill>
                <a:latin typeface="Arial"/>
                <a:ea typeface="+mn-ea"/>
                <a:cs typeface="Arial"/>
              </a:rPr>
              <a:t>The gallows</a:t>
            </a:r>
            <a:r>
              <a:rPr lang="en-SG" sz="1200" b="0" i="0" u="none" strike="noStrike" kern="1200" baseline="0" dirty="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endParaRPr lang="en-SG" sz="1200" b="0" i="0" u="none" strike="noStrike" kern="1200" baseline="0" dirty="0">
              <a:solidFill>
                <a:schemeClr val="tx1"/>
              </a:solidFill>
              <a:latin typeface="Arial"/>
              <a:ea typeface="+mn-ea"/>
              <a:cs typeface="Arial"/>
            </a:endParaRPr>
          </a:p>
          <a:p>
            <a:r>
              <a:rPr lang="en-SG" sz="1200" b="1" i="0" u="none" strike="noStrike" kern="1200" baseline="0" dirty="0">
                <a:solidFill>
                  <a:schemeClr val="tx1"/>
                </a:solidFill>
                <a:latin typeface="Arial"/>
                <a:ea typeface="+mn-ea"/>
                <a:cs typeface="Arial"/>
              </a:rPr>
              <a:t>Haman</a:t>
            </a:r>
            <a:r>
              <a:rPr lang="en-SG" sz="1200" b="0" i="0" u="none" strike="noStrike" kern="1200" baseline="0" dirty="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0" i="0" u="none" strike="noStrike" kern="1200" baseline="0" dirty="0" err="1">
                <a:solidFill>
                  <a:schemeClr val="tx1"/>
                </a:solidFill>
                <a:latin typeface="Arial"/>
                <a:ea typeface="+mn-ea"/>
                <a:cs typeface="Arial"/>
              </a:rPr>
              <a:t>skillful</a:t>
            </a:r>
            <a:r>
              <a:rPr lang="en-SG" sz="1200" b="0" i="0" u="none" strike="noStrike" kern="1200" baseline="0" dirty="0">
                <a:solidFill>
                  <a:schemeClr val="tx1"/>
                </a:solidFill>
                <a:latin typeface="Arial"/>
                <a:ea typeface="+mn-ea"/>
                <a:cs typeface="Arial"/>
              </a:rPr>
              <a:t> narrator had previously mentioned but had not highlighted. God was sovereignly at work behind even such a hateful act as building a gallows (cf. Acts 2:23; 4:27-28)" (John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1:708).</a:t>
            </a:r>
            <a:endParaRPr lang="en-US" dirty="0">
              <a:latin typeface="Arial"/>
              <a:ea typeface="ＭＳ Ｐゴシック" charset="0"/>
              <a:cs typeface="Aria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Haman honored Mordecai and returned home humiliated (Esther 6).</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132</a:t>
            </a:fld>
            <a:endParaRPr lang="en-US">
              <a:solidFill>
                <a:prstClr val="black"/>
              </a:solidFill>
              <a:latin typeface="Calibri"/>
            </a:endParaRPr>
          </a:p>
        </p:txBody>
      </p:sp>
    </p:spTree>
    <p:extLst>
      <p:ext uri="{BB962C8B-B14F-4D97-AF65-F5344CB8AC3E}">
        <p14:creationId xmlns:p14="http://schemas.microsoft.com/office/powerpoint/2010/main" val="28297927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971EE3-B464-6046-863A-53B2A9A42777}" type="slidenum">
              <a:rPr lang="en-US" sz="1200"/>
              <a:pPr eaLnBrk="1" hangingPunct="1"/>
              <a:t>133</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I can hear</a:t>
            </a:r>
            <a:r>
              <a:rPr lang="en-US" baseline="0" dirty="0">
                <a:latin typeface="Arial"/>
                <a:ea typeface="ＭＳ Ｐゴシック" charset="0"/>
                <a:cs typeface="Arial"/>
              </a:rPr>
              <a:t> Haman announce under his voice, "This is what the king does for the one he wants to honor," and then Mordecai says, "Hey, say it a little louder!"</a:t>
            </a:r>
            <a:endParaRPr lang="en-US" dirty="0">
              <a:latin typeface="Arial"/>
              <a:ea typeface="ＭＳ Ｐゴシック" charset="0"/>
              <a:cs typeface="Aria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134</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Haman died on the gallows prepared for Mordecai as evidence that God protects those who fear him and punishes those who oppose him and his people (Esther 7).</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135</a:t>
            </a:fld>
            <a:endParaRPr lang="en-US">
              <a:solidFill>
                <a:prstClr val="black"/>
              </a:solidFill>
              <a:latin typeface="Calibri"/>
            </a:endParaRPr>
          </a:p>
        </p:txBody>
      </p:sp>
    </p:spTree>
    <p:extLst>
      <p:ext uri="{BB962C8B-B14F-4D97-AF65-F5344CB8AC3E}">
        <p14:creationId xmlns:p14="http://schemas.microsoft.com/office/powerpoint/2010/main" val="20223478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2" charset="0"/>
                <a:ea typeface="ＭＳ Ｐゴシック" pitchFamily="-111" charset="-128"/>
                <a:cs typeface="ＭＳ Ｐゴシック" pitchFamily="-111" charset="-128"/>
              </a:rPr>
              <a:t>Esth. 7:5</a:t>
            </a:r>
            <a:r>
              <a:rPr lang="en-US" sz="1200" kern="1200">
                <a:solidFill>
                  <a:schemeClr val="tx1"/>
                </a:solidFill>
                <a:effectLst/>
                <a:latin typeface="Times New Roman" pitchFamily="-112" charset="0"/>
                <a:ea typeface="ＭＳ Ｐゴシック" pitchFamily="-111" charset="-128"/>
                <a:cs typeface="ＭＳ Ｐゴシック" pitchFamily="-111" charset="-128"/>
              </a:rPr>
              <a:t>    “Who would do such a thing?” King Xerxes demanded. “Who would be so presumptuous as to touch you?”</a:t>
            </a:r>
          </a:p>
          <a:p>
            <a:endParaRPr lang="en-US"/>
          </a:p>
          <a:p>
            <a:r>
              <a:rPr lang="en-US"/>
              <a:t>Esther's declaration motivated the king to request who would do such a vile deed. It was also news to both Haman and Xerxes that Esther was a Jewess!</a:t>
            </a:r>
          </a:p>
          <a:p>
            <a:endParaRPr lang="en-US"/>
          </a:p>
          <a:p>
            <a:endParaRPr lang="en-US"/>
          </a:p>
        </p:txBody>
      </p:sp>
      <p:sp>
        <p:nvSpPr>
          <p:cNvPr id="4" name="Slide Number Placeholder 3"/>
          <p:cNvSpPr>
            <a:spLocks noGrp="1"/>
          </p:cNvSpPr>
          <p:nvPr>
            <p:ph type="sldNum" sz="quarter" idx="5"/>
          </p:nvPr>
        </p:nvSpPr>
        <p:spPr/>
        <p:txBody>
          <a:bodyPr/>
          <a:lstStyle/>
          <a:p>
            <a:pPr>
              <a:defRPr/>
            </a:pPr>
            <a:fld id="{F023ED6C-9531-BE4F-B4E5-0ED5020EB672}" type="slidenum">
              <a:rPr lang="en-US"/>
              <a:pPr>
                <a:defRPr/>
              </a:pPr>
              <a:t>136</a:t>
            </a:fld>
            <a:endParaRPr lang="en-US"/>
          </a:p>
        </p:txBody>
      </p:sp>
    </p:spTree>
    <p:extLst>
      <p:ext uri="{BB962C8B-B14F-4D97-AF65-F5344CB8AC3E}">
        <p14:creationId xmlns:p14="http://schemas.microsoft.com/office/powerpoint/2010/main" val="314292092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2" charset="0"/>
                <a:ea typeface="ＭＳ Ｐゴシック" pitchFamily="-111" charset="-128"/>
                <a:cs typeface="ＭＳ Ｐゴシック" pitchFamily="-111" charset="-128"/>
              </a:rPr>
              <a:t>Esth. 7:6</a:t>
            </a:r>
            <a:r>
              <a:rPr lang="en-US" sz="1200" kern="1200">
                <a:solidFill>
                  <a:schemeClr val="tx1"/>
                </a:solidFill>
                <a:effectLst/>
                <a:latin typeface="Times New Roman" pitchFamily="-112" charset="0"/>
                <a:ea typeface="ＭＳ Ｐゴシック" pitchFamily="-111" charset="-128"/>
                <a:cs typeface="ＭＳ Ｐゴシック" pitchFamily="-111" charset="-128"/>
              </a:rPr>
              <a:t>    Esther replied, “This wicked Haman is our adversary and our enemy.” Haman grew pale with fright before the king and queen. </a:t>
            </a:r>
            <a:r>
              <a:rPr lang="en-US" sz="1200" b="1" kern="1200" baseline="30000">
                <a:solidFill>
                  <a:schemeClr val="tx1"/>
                </a:solidFill>
                <a:effectLst/>
                <a:latin typeface="Times New Roman" pitchFamily="-112" charset="0"/>
                <a:ea typeface="ＭＳ Ｐゴシック" pitchFamily="-111" charset="-128"/>
                <a:cs typeface="ＭＳ Ｐゴシック" pitchFamily="-111" charset="-128"/>
              </a:rPr>
              <a:t>7</a:t>
            </a:r>
            <a:r>
              <a:rPr lang="en-US" sz="1200" kern="1200">
                <a:solidFill>
                  <a:schemeClr val="tx1"/>
                </a:solidFill>
                <a:effectLst/>
                <a:latin typeface="Times New Roman" pitchFamily="-112" charset="0"/>
                <a:ea typeface="ＭＳ Ｐゴシック" pitchFamily="-111" charset="-128"/>
                <a:cs typeface="ＭＳ Ｐゴシック" pitchFamily="-111" charset="-128"/>
              </a:rPr>
              <a:t>  Then the king jumped to his feet in a rage and went out into the palace garden. </a:t>
            </a:r>
          </a:p>
          <a:p>
            <a:endParaRPr lang="en-US"/>
          </a:p>
        </p:txBody>
      </p:sp>
      <p:sp>
        <p:nvSpPr>
          <p:cNvPr id="4" name="Slide Number Placeholder 3"/>
          <p:cNvSpPr>
            <a:spLocks noGrp="1"/>
          </p:cNvSpPr>
          <p:nvPr>
            <p:ph type="sldNum" sz="quarter" idx="5"/>
          </p:nvPr>
        </p:nvSpPr>
        <p:spPr/>
        <p:txBody>
          <a:bodyPr/>
          <a:lstStyle/>
          <a:p>
            <a:pPr>
              <a:defRPr/>
            </a:pPr>
            <a:fld id="{F023ED6C-9531-BE4F-B4E5-0ED5020EB672}" type="slidenum">
              <a:rPr lang="en-US"/>
              <a:pPr>
                <a:defRPr/>
              </a:pPr>
              <a:t>137</a:t>
            </a:fld>
            <a:endParaRPr lang="en-US"/>
          </a:p>
        </p:txBody>
      </p:sp>
    </p:spTree>
    <p:extLst>
      <p:ext uri="{BB962C8B-B14F-4D97-AF65-F5344CB8AC3E}">
        <p14:creationId xmlns:p14="http://schemas.microsoft.com/office/powerpoint/2010/main" val="168979010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138</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Times New Roman" charset="0"/>
                <a:ea typeface="ＭＳ Ｐゴシック" charset="0"/>
                <a:cs typeface="Geneva" charset="0"/>
              </a:rPr>
              <a:t>Finally, the king learned of Haman's true nature!</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E2DE2A-F1EE-604E-89FC-ED427A661DBA}" type="slidenum">
              <a:rPr lang="en-US" sz="1200"/>
              <a:pPr eaLnBrk="1" hangingPunct="1"/>
              <a:t>139</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In despair, he fell on the couch where Queen Esther was reclining, just as the king was returning from the palace garden. The king exclaimed, “Will he even assault the queen right here in the palace, before my very eyes?” And as soon as the king spoke, his attendants covered Haman’s face, </a:t>
            </a:r>
            <a:r>
              <a:rPr lang="en-SG" sz="1200" b="0" i="0" u="none" strike="noStrike" kern="1200" baseline="0" dirty="0" err="1">
                <a:solidFill>
                  <a:schemeClr val="tx1"/>
                </a:solidFill>
                <a:latin typeface="Arial"/>
                <a:ea typeface="+mn-ea"/>
                <a:cs typeface="Arial"/>
              </a:rPr>
              <a:t>signaling</a:t>
            </a:r>
            <a:r>
              <a:rPr lang="en-SG" sz="1200" b="0" i="0" u="none" strike="noStrike" kern="1200" baseline="0" dirty="0">
                <a:solidFill>
                  <a:schemeClr val="tx1"/>
                </a:solidFill>
                <a:latin typeface="Arial"/>
                <a:ea typeface="+mn-ea"/>
                <a:cs typeface="Arial"/>
              </a:rPr>
              <a:t> his doom" (7:8 NLT).</a:t>
            </a:r>
            <a:endParaRPr lang="en-US" dirty="0">
              <a:latin typeface="Arial"/>
              <a:ea typeface="ＭＳ Ｐゴシック" charset="0"/>
              <a:cs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140</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Haman’s </a:t>
            </a:r>
            <a:r>
              <a:rPr lang="en-SG" sz="1200" b="1" i="0" u="none" strike="noStrike" kern="1200" baseline="0" dirty="0">
                <a:solidFill>
                  <a:schemeClr val="tx1"/>
                </a:solidFill>
                <a:latin typeface="Arial"/>
                <a:ea typeface="+mn-ea"/>
                <a:cs typeface="Arial"/>
              </a:rPr>
              <a:t>wife, </a:t>
            </a:r>
            <a:r>
              <a:rPr lang="en-SG" sz="1200" b="1" i="0" u="none" strike="noStrike" kern="1200" baseline="0" dirty="0" err="1">
                <a:solidFill>
                  <a:schemeClr val="tx1"/>
                </a:solidFill>
                <a:latin typeface="Arial"/>
                <a:ea typeface="+mn-ea"/>
                <a:cs typeface="Arial"/>
              </a:rPr>
              <a:t>Zeresh</a:t>
            </a:r>
            <a:r>
              <a:rPr lang="en-SG" sz="1200" b="1" i="0" u="none" strike="noStrike" kern="1200" baseline="0" dirty="0">
                <a:solidFill>
                  <a:schemeClr val="tx1"/>
                </a:solidFill>
                <a:latin typeface="Arial"/>
                <a:ea typeface="+mn-ea"/>
                <a:cs typeface="Arial"/>
              </a:rPr>
              <a:t>, and all his friends</a:t>
            </a:r>
            <a:r>
              <a:rPr lang="en-SG" sz="1200" b="0" i="0" u="none" strike="noStrike" kern="1200" baseline="0" dirty="0">
                <a:solidFill>
                  <a:schemeClr val="tx1"/>
                </a:solidFill>
                <a:latin typeface="Arial"/>
                <a:ea typeface="+mn-ea"/>
                <a:cs typeface="Arial"/>
              </a:rPr>
              <a:t> were no better than he was. They suggested that Haman </a:t>
            </a:r>
            <a:r>
              <a:rPr lang="en-SG" sz="1200" b="1" i="0" u="none" strike="noStrike" kern="1200" baseline="0" dirty="0">
                <a:solidFill>
                  <a:schemeClr val="tx1"/>
                </a:solidFill>
                <a:latin typeface="Arial"/>
                <a:ea typeface="+mn-ea"/>
                <a:cs typeface="Arial"/>
              </a:rPr>
              <a:t>have a gallows built</a:t>
            </a:r>
            <a:r>
              <a:rPr lang="en-SG" sz="1200" b="0" i="0" u="none" strike="noStrike" kern="1200" baseline="0" dirty="0">
                <a:solidFill>
                  <a:schemeClr val="tx1"/>
                </a:solidFill>
                <a:latin typeface="Arial"/>
                <a:ea typeface="+mn-ea"/>
                <a:cs typeface="Arial"/>
              </a:rPr>
              <a:t> that would be </a:t>
            </a:r>
            <a:r>
              <a:rPr lang="en-SG" sz="1200" b="1" i="0" u="none" strike="noStrike" kern="1200" baseline="0" dirty="0">
                <a:solidFill>
                  <a:schemeClr val="tx1"/>
                </a:solidFill>
                <a:latin typeface="Arial"/>
                <a:ea typeface="+mn-ea"/>
                <a:cs typeface="Arial"/>
              </a:rPr>
              <a:t>75</a:t>
            </a:r>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feet high</a:t>
            </a:r>
            <a:r>
              <a:rPr lang="en-SG" sz="1200" b="0" i="0" u="none" strike="noStrike" kern="1200" baseline="0" dirty="0">
                <a:solidFill>
                  <a:schemeClr val="tx1"/>
                </a:solidFill>
                <a:latin typeface="Arial"/>
                <a:ea typeface="+mn-ea"/>
                <a:cs typeface="Arial"/>
              </a:rPr>
              <a:t> and that he </a:t>
            </a:r>
            <a:r>
              <a:rPr lang="en-SG" sz="1200" b="1" i="0" u="none" strike="noStrike" kern="1200" baseline="0" dirty="0">
                <a:solidFill>
                  <a:schemeClr val="tx1"/>
                </a:solidFill>
                <a:latin typeface="Arial"/>
                <a:ea typeface="+mn-ea"/>
                <a:cs typeface="Arial"/>
              </a:rPr>
              <a:t>have Mordecai hanged on it</a:t>
            </a:r>
            <a:r>
              <a:rPr lang="en-SG" sz="1200" b="0" i="0" u="none" strike="noStrike" kern="1200" baseline="0" dirty="0">
                <a:solidFill>
                  <a:schemeClr val="tx1"/>
                </a:solidFill>
                <a:latin typeface="Arial"/>
                <a:ea typeface="+mn-ea"/>
                <a:cs typeface="Arial"/>
              </a:rPr>
              <a:t> before the banquet so he would have nothing bothering him when he went to the feast. </a:t>
            </a:r>
            <a:r>
              <a:rPr lang="en-SG" sz="1200" b="1" i="0" u="none" strike="noStrike" kern="1200" baseline="0" dirty="0">
                <a:solidFill>
                  <a:schemeClr val="tx1"/>
                </a:solidFill>
                <a:latin typeface="Arial"/>
                <a:ea typeface="+mn-ea"/>
                <a:cs typeface="Arial"/>
              </a:rPr>
              <a:t>The gallows</a:t>
            </a:r>
            <a:r>
              <a:rPr lang="en-SG" sz="1200" b="0" i="0" u="none" strike="noStrike" kern="1200" baseline="0" dirty="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dirty="0">
                <a:solidFill>
                  <a:schemeClr val="tx1"/>
                </a:solidFill>
                <a:latin typeface="Arial"/>
                <a:ea typeface="+mn-ea"/>
                <a:cs typeface="Arial"/>
              </a:rPr>
              <a:t>	</a:t>
            </a:r>
            <a:r>
              <a:rPr lang="en-SG" sz="1200" b="1" i="0" u="none" strike="noStrike" kern="1200" baseline="0" dirty="0">
                <a:solidFill>
                  <a:schemeClr val="tx1"/>
                </a:solidFill>
                <a:latin typeface="Arial"/>
                <a:ea typeface="+mn-ea"/>
                <a:cs typeface="Arial"/>
              </a:rPr>
              <a:t>Haman</a:t>
            </a:r>
            <a:r>
              <a:rPr lang="en-SG" sz="1200" b="0" i="0" u="none" strike="noStrike" kern="1200" baseline="0" dirty="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a:t>
            </a:r>
            <a:r>
              <a:rPr lang="en-SG" sz="1200" b="0" i="0" u="none" strike="noStrike" kern="1200" baseline="0" dirty="0" err="1">
                <a:solidFill>
                  <a:schemeClr val="tx1"/>
                </a:solidFill>
                <a:latin typeface="Arial"/>
                <a:ea typeface="+mn-ea"/>
                <a:cs typeface="Arial"/>
              </a:rPr>
              <a:t>skillful</a:t>
            </a:r>
            <a:r>
              <a:rPr lang="en-SG" sz="1200" b="0" i="0" u="none" strike="noStrike" kern="1200" baseline="0" dirty="0">
                <a:solidFill>
                  <a:schemeClr val="tx1"/>
                </a:solidFill>
                <a:latin typeface="Arial"/>
                <a:ea typeface="+mn-ea"/>
                <a:cs typeface="Arial"/>
              </a:rPr>
              <a:t> narrator had previously mentioned but had not highlighted. God was sovereignly at work behind even such a hateful act as building a gallows (cf. Acts 2:23; 4:27-28)" (John A. Martin, "Esther," </a:t>
            </a:r>
            <a:r>
              <a:rPr lang="en-SG" sz="1200" b="0" i="1" u="none" strike="noStrike" kern="1200" baseline="0" dirty="0">
                <a:solidFill>
                  <a:schemeClr val="tx1"/>
                </a:solidFill>
                <a:latin typeface="Arial"/>
                <a:ea typeface="+mn-ea"/>
                <a:cs typeface="Arial"/>
              </a:rPr>
              <a:t>Bible Knowledge Commentary</a:t>
            </a:r>
            <a:r>
              <a:rPr lang="en-SG" sz="1200" b="0" i="0" u="none" strike="noStrike" kern="1200" baseline="0" dirty="0">
                <a:solidFill>
                  <a:schemeClr val="tx1"/>
                </a:solidFill>
                <a:latin typeface="Arial"/>
                <a:ea typeface="+mn-ea"/>
                <a:cs typeface="Arial"/>
              </a:rPr>
              <a:t>, 1:708).</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Times New Roman" pitchFamily="-112" charset="0"/>
                <a:ea typeface="ＭＳ Ｐゴシック" pitchFamily="-111" charset="-128"/>
                <a:cs typeface="ＭＳ Ｐゴシック" pitchFamily="-111" charset="-128"/>
              </a:rPr>
              <a:t>Does God zap us when we do not jump to serve him? </a:t>
            </a:r>
          </a:p>
          <a:p>
            <a:r>
              <a:rPr lang="en-US" sz="1200" kern="1200">
                <a:solidFill>
                  <a:schemeClr val="tx1"/>
                </a:solidFill>
                <a:effectLst/>
                <a:latin typeface="Times New Roman" pitchFamily="-112" charset="0"/>
                <a:ea typeface="ＭＳ Ｐゴシック" pitchFamily="-111" charset="-128"/>
                <a:cs typeface="ＭＳ Ｐゴシック" pitchFamily="-111" charset="-128"/>
              </a:rPr>
              <a:t>Of course not. </a:t>
            </a:r>
          </a:p>
          <a:p>
            <a:r>
              <a:rPr lang="en-US" sz="1200" kern="1200">
                <a:solidFill>
                  <a:schemeClr val="tx1"/>
                </a:solidFill>
                <a:effectLst/>
                <a:latin typeface="Times New Roman" pitchFamily="-112" charset="0"/>
                <a:ea typeface="ＭＳ Ｐゴシック" pitchFamily="-111" charset="-128"/>
                <a:cs typeface="ＭＳ Ｐゴシック" pitchFamily="-111" charset="-128"/>
              </a:rPr>
              <a:t>But does he work on the apathetic, too?</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14</a:t>
            </a:fld>
            <a:endParaRPr lang="en-US"/>
          </a:p>
        </p:txBody>
      </p:sp>
    </p:spTree>
    <p:extLst>
      <p:ext uri="{BB962C8B-B14F-4D97-AF65-F5344CB8AC3E}">
        <p14:creationId xmlns:p14="http://schemas.microsoft.com/office/powerpoint/2010/main" val="11416699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Mordecai was elevated to Haman's position and appointed over Haman's estate to show that those who plot evil will only prosper the righteous (8:1-2).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141</a:t>
            </a:fld>
            <a:endParaRPr lang="en-US">
              <a:solidFill>
                <a:prstClr val="black"/>
              </a:solidFill>
              <a:latin typeface="Calibri"/>
            </a:endParaRPr>
          </a:p>
        </p:txBody>
      </p:sp>
    </p:spTree>
    <p:extLst>
      <p:ext uri="{BB962C8B-B14F-4D97-AF65-F5344CB8AC3E}">
        <p14:creationId xmlns:p14="http://schemas.microsoft.com/office/powerpoint/2010/main" val="373360106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142</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Israel triumphed over its enemies and began to annually celebrate the Feast of Purim as evidence of God's faithfulness to the Abrahamic Covenant (8:3–9:32).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143</a:t>
            </a:fld>
            <a:endParaRPr lang="en-US">
              <a:solidFill>
                <a:prstClr val="black"/>
              </a:solidFill>
              <a:latin typeface="Calibri"/>
            </a:endParaRPr>
          </a:p>
        </p:txBody>
      </p:sp>
    </p:spTree>
    <p:extLst>
      <p:ext uri="{BB962C8B-B14F-4D97-AF65-F5344CB8AC3E}">
        <p14:creationId xmlns:p14="http://schemas.microsoft.com/office/powerpoint/2010/main" val="279135560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144</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God delivered the Jews in a massive slaughter of their enemies authorized by a counter-decree for their self-defense to show God upholding the Abrahamic Covenant (8:3–9:16).</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28C0D04-A133-5F4E-8335-BE81803F99A1}" type="slidenum">
              <a:rPr lang="en-US" sz="1200"/>
              <a:pPr eaLnBrk="1" hangingPunct="1"/>
              <a:t>145</a:t>
            </a:fld>
            <a:endParaRPr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Xerxes allowed Esther and Mordecai’s counter-decree for Jews to defend themselves, and God caused many Gentiles to become proselytes (8:3-17).</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8FFD864-B9A8-1243-AF5A-36702055DC19}" type="slidenum">
              <a:rPr lang="en-US" sz="1200"/>
              <a:pPr eaLnBrk="1" hangingPunct="1"/>
              <a:t>146</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The Jews slaughtered at least 75,810 enemies in two days with help from royal officials to show God's faithfulness to the Abrahamic Covenant (9:1-16; Feb-Mar 473 BC).</a:t>
            </a:r>
            <a:r>
              <a:rPr lang="en-SG" dirty="0">
                <a:effectLst/>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Mordecai and Esther authorized the Feast of Purim (plural for </a:t>
            </a:r>
            <a:r>
              <a:rPr lang="en-US" sz="1200" i="1" kern="1200" dirty="0">
                <a:solidFill>
                  <a:schemeClr val="tx1"/>
                </a:solidFill>
                <a:effectLst/>
                <a:latin typeface="Arial"/>
                <a:ea typeface="+mn-ea"/>
                <a:cs typeface="Arial"/>
              </a:rPr>
              <a:t>pur</a:t>
            </a:r>
            <a:r>
              <a:rPr lang="en-US" sz="1200" kern="1200" dirty="0">
                <a:solidFill>
                  <a:schemeClr val="tx1"/>
                </a:solidFill>
                <a:effectLst/>
                <a:latin typeface="Arial"/>
                <a:ea typeface="+mn-ea"/>
                <a:cs typeface="Arial"/>
              </a:rPr>
              <a:t>, the lot thrown by Haman) to annually celebrate God’s victory over the enemies of the Jews (9:17-32).</a:t>
            </a:r>
            <a:r>
              <a:rPr lang="en-SG" dirty="0">
                <a:effectLst/>
                <a:latin typeface="Arial"/>
                <a:cs typeface="Arial"/>
              </a:rPr>
              <a:t> </a:t>
            </a:r>
            <a:endParaRPr lang="en-US" dirty="0">
              <a:latin typeface="Arial"/>
              <a:cs typeface="Arial"/>
            </a:endParaRPr>
          </a:p>
          <a:p>
            <a:pPr eaLnBrk="1" hangingPunct="1"/>
            <a:endParaRPr lang="en-US" dirty="0">
              <a:latin typeface="Arial"/>
              <a:ea typeface="ＭＳ Ｐゴシック" charset="0"/>
              <a:cs typeface="Aria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Purim is celebrated annually by Jews, where boys play Mordecai and girls play</a:t>
            </a:r>
            <a:r>
              <a:rPr lang="en-US" sz="1200" kern="1200" baseline="0" dirty="0">
                <a:solidFill>
                  <a:schemeClr val="tx1"/>
                </a:solidFill>
                <a:effectLst/>
                <a:latin typeface="Arial"/>
                <a:ea typeface="+mn-ea"/>
                <a:cs typeface="Arial"/>
              </a:rPr>
              <a:t> Esther.</a:t>
            </a:r>
            <a:endParaRPr lang="en-US" sz="1200" kern="1200" dirty="0">
              <a:solidFill>
                <a:schemeClr val="tx1"/>
              </a:solidFill>
              <a:effectLst/>
              <a:latin typeface="Arial"/>
              <a:ea typeface="+mn-ea"/>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147</a:t>
            </a:fld>
            <a:endParaRPr lang="en-US">
              <a:solidFill>
                <a:prstClr val="black"/>
              </a:solidFill>
              <a:latin typeface="Calibri"/>
            </a:endParaRPr>
          </a:p>
        </p:txBody>
      </p:sp>
    </p:spTree>
    <p:extLst>
      <p:ext uri="{BB962C8B-B14F-4D97-AF65-F5344CB8AC3E}">
        <p14:creationId xmlns:p14="http://schemas.microsoft.com/office/powerpoint/2010/main" val="310289022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9E2912C-9D13-DB43-920A-87F0D4B2033D}" type="slidenum">
              <a:rPr lang="en-US" sz="1200"/>
              <a:pPr eaLnBrk="1" hangingPunct="1"/>
              <a:t>148</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It</a:t>
            </a:r>
            <a:r>
              <a:rPr lang="en-US" baseline="0" dirty="0">
                <a:latin typeface="Arial"/>
                <a:ea typeface="ＭＳ Ｐゴシック" charset="0"/>
                <a:cs typeface="Arial"/>
              </a:rPr>
              <a:t> is a festive time!</a:t>
            </a:r>
            <a:endParaRPr lang="en-US" dirty="0">
              <a:latin typeface="Arial"/>
              <a:ea typeface="ＭＳ Ｐゴシック" charset="0"/>
              <a:cs typeface="Aria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LORD exalted Mordecai to second place only to Xerxes for his selfless concern for the Jews, showing God's blessing on those who seek the welfare of others (Esther 10).</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149</a:t>
            </a:fld>
            <a:endParaRPr lang="en-US">
              <a:solidFill>
                <a:prstClr val="black"/>
              </a:solidFill>
              <a:latin typeface="Calibri"/>
            </a:endParaRPr>
          </a:p>
        </p:txBody>
      </p:sp>
    </p:spTree>
    <p:extLst>
      <p:ext uri="{BB962C8B-B14F-4D97-AF65-F5344CB8AC3E}">
        <p14:creationId xmlns:p14="http://schemas.microsoft.com/office/powerpoint/2010/main" val="408153903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150</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latin typeface="Arial"/>
                <a:ea typeface="Arial"/>
                <a:cs typeface="Arial"/>
                <a:sym typeface="Arial"/>
              </a:defRPr>
            </a:pPr>
            <a:r>
              <a:rPr lang="en-US" b="0" dirty="0">
                <a:latin typeface="Arial" panose="020B0604020202020204" pitchFamily="34" charset="0"/>
                <a:cs typeface="Arial" panose="020B0604020202020204" pitchFamily="34" charset="0"/>
              </a:rPr>
              <a:t>What reasons can you give to be dedicated, loyal, and devoted to the Lord?</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151</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152</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key verse reminds us that, even if we have poor judgment and are not committed to God’s plan, “relief for the Jews will arise from another place” (Esther 4:14).</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153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It is the same with us! You cannot thwart God’s sovereign plan! He is the king and will accomplish it with or without you. The real question is whether you will have that blessing to be reigning with him</a:t>
            </a:r>
            <a:r>
              <a:rPr lang="en-SG" sz="1200" kern="1200" dirty="0">
                <a:solidFill>
                  <a:schemeClr val="tx1"/>
                </a:solidFill>
                <a:effectLst/>
                <a:latin typeface="Arial"/>
                <a:ea typeface="+mn-ea"/>
                <a:cs typeface="Arial"/>
              </a:rPr>
              <a:t>.</a:t>
            </a:r>
            <a:endParaRPr lang="en-US" dirty="0">
              <a:latin typeface="Arial"/>
              <a:ea typeface="ＭＳ Ｐゴシック" charset="0"/>
              <a:cs typeface="Aria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BB4968-C7E9-6747-BEE9-ABA413F08DA2}" type="slidenum">
              <a:rPr kumimoji="0" lang="en-GB" sz="1200" b="1"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1"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OS-17-Esther-17, 153</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24453664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Believers</a:t>
            </a:r>
            <a:r>
              <a:rPr lang="en-US" baseline="0" dirty="0">
                <a:latin typeface="Arial"/>
                <a:ea typeface="ＭＳ Ｐゴシック" charset="0"/>
                <a:cs typeface="Arial"/>
              </a:rPr>
              <a:t> will reign with Christ for 1000 years!</a:t>
            </a:r>
          </a:p>
          <a:p>
            <a:r>
              <a:rPr lang="en-US" baseline="0" dirty="0">
                <a:latin typeface="Arial"/>
                <a:ea typeface="ＭＳ Ｐゴシック" charset="0"/>
                <a:cs typeface="Arial"/>
              </a:rPr>
              <a:t>___________</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Satan is always trying to push down whatever the Lord does.</a:t>
            </a:r>
          </a:p>
          <a:p>
            <a:r>
              <a:rPr lang="en-US" dirty="0">
                <a:latin typeface="Arial"/>
                <a:cs typeface="Arial"/>
              </a:rPr>
              <a:t>But the Lord will eventually</a:t>
            </a:r>
            <a:r>
              <a:rPr lang="en-US" baseline="0" dirty="0">
                <a:latin typeface="Arial"/>
                <a:cs typeface="Arial"/>
              </a:rPr>
              <a:t> be the victor.</a:t>
            </a:r>
          </a:p>
          <a:p>
            <a:r>
              <a:rPr lang="en-US" sz="1200" kern="1200" dirty="0">
                <a:solidFill>
                  <a:schemeClr val="tx1"/>
                </a:solidFill>
                <a:effectLst/>
                <a:latin typeface="Arial"/>
                <a:ea typeface="+mn-ea"/>
                <a:cs typeface="Arial"/>
              </a:rPr>
              <a:t>It’s easier to be committed to God’s plan when we know that it will ultimately succeed.</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CF944C3-4698-C748-AB1D-B9BAF732048A}" type="slidenum">
              <a:rPr lang="en-US" sz="1200"/>
              <a:pPr eaLnBrk="1" hangingPunct="1"/>
              <a:t>158</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Where are you feeling crushed as if on the losing team? Plans at work, home, your future, your whatever…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You are not on the losing team! Be committed to God because you are actually on the winning side!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 Use your providentially placed position to help God's people. How? </a:t>
            </a:r>
            <a:r>
              <a:rPr lang="en-US" sz="1200" kern="1200" dirty="0">
                <a:solidFill>
                  <a:schemeClr val="tx1"/>
                </a:solidFill>
                <a:effectLst/>
                <a:latin typeface="Arial"/>
                <a:ea typeface="+mn-ea"/>
                <a:cs typeface="Arial"/>
              </a:rPr>
              <a:t>What advantages do you have that others do not? Language? Relationships? Money? </a:t>
            </a:r>
            <a:endParaRPr lang="en-US" dirty="0">
              <a:latin typeface="Arial"/>
              <a:ea typeface="ＭＳ Ｐゴシック" charset="0"/>
              <a:cs typeface="Aria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Just as one can visit Esther’s tomb in Iran today, who knows but that your courage could long be remembered in God’s service.</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159</a:t>
            </a:fld>
            <a:endParaRPr lang="en-US">
              <a:solidFill>
                <a:prstClr val="black"/>
              </a:solidFill>
              <a:latin typeface="Calibri"/>
            </a:endParaRPr>
          </a:p>
        </p:txBody>
      </p:sp>
    </p:spTree>
    <p:extLst>
      <p:ext uri="{BB962C8B-B14F-4D97-AF65-F5344CB8AC3E}">
        <p14:creationId xmlns:p14="http://schemas.microsoft.com/office/powerpoint/2010/main" val="281397688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a:latin typeface="Arial"/>
                <a:ea typeface="ＭＳ Ｐゴシック" charset="0"/>
                <a:cs typeface="Arial"/>
              </a:rPr>
              <a:t>(</a:t>
            </a:r>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t>
            </a:r>
            <a:r>
              <a:rPr lang="en-US" baseline="0">
                <a:latin typeface="Arial"/>
                <a:ea typeface="ＭＳ Ｐゴシック" charset="0"/>
                <a:cs typeface="Arial"/>
              </a:rPr>
              <a:t>and </a:t>
            </a:r>
          </a:p>
          <a:p>
            <a:pPr eaLnBrk="1" hangingPunct="1"/>
            <a:r>
              <a:rPr lang="en-US" baseline="0">
                <a:latin typeface="Arial"/>
                <a:ea typeface="ＭＳ Ｐゴシック" charset="0"/>
                <a:cs typeface="Arial"/>
              </a:rPr>
              <a:t>(</a:t>
            </a:r>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OS-00-OT Book Overviews-336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399990740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D6703A2-26D3-3741-9EBC-010C0352E401}" type="slidenum">
              <a:rPr lang="en-US" sz="1200"/>
              <a:pPr eaLnBrk="1" hangingPunct="1"/>
              <a:t>162</a:t>
            </a:fld>
            <a:endParaRPr lang="en-US" sz="120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931EAE0-DA3B-2143-9576-E822945D3B5C}" type="slidenum">
              <a:rPr lang="en-US" sz="1200"/>
              <a:pPr eaLnBrk="1" hangingPunct="1"/>
              <a:t>163</a:t>
            </a:fld>
            <a:endParaRPr lang="en-US" sz="120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0C521F4-7415-044C-8F43-0112F223F7A4}" type="slidenum">
              <a:rPr lang="en-US" sz="1200"/>
              <a:pPr eaLnBrk="1" hangingPunct="1"/>
              <a:t>164</a:t>
            </a:fld>
            <a:endParaRPr lang="en-US" sz="120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D463F34-8AB5-9E42-8C1A-912704556DC5}" type="slidenum">
              <a:rPr lang="en-US" sz="1200"/>
              <a:pPr eaLnBrk="1" hangingPunct="1"/>
              <a:t>165</a:t>
            </a:fld>
            <a:endParaRPr lang="en-US" sz="120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412F8FA-5546-8343-A359-ACA47479186B}" type="slidenum">
              <a:rPr lang="en-US" sz="1200"/>
              <a:pPr eaLnBrk="1" hangingPunct="1"/>
              <a:t>166</a:t>
            </a:fld>
            <a:endParaRPr 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D8CDCFC-281B-B743-87FC-649AC0D63626}" type="slidenum">
              <a:rPr lang="en-US" sz="1200"/>
              <a:pPr eaLnBrk="1" hangingPunct="1"/>
              <a:t>167</a:t>
            </a:fld>
            <a:endParaRPr 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380FCD4-3008-5A45-8EAA-A98948D7A9AC}" type="slidenum">
              <a:rPr lang="en-US" sz="1200"/>
              <a:pPr eaLnBrk="1" hangingPunct="1"/>
              <a:t>168</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B57D7CE-52B5-5B47-A358-237DFE1EDC24}" type="slidenum">
              <a:rPr lang="en-US" sz="1200"/>
              <a:pPr eaLnBrk="1" hangingPunct="1"/>
              <a:t>169</a:t>
            </a:fld>
            <a:endParaRPr 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8D397EC-4DEF-4148-BA6B-E630E362601A}" type="slidenum">
              <a:rPr lang="en-US" sz="1200"/>
              <a:pPr eaLnBrk="1" hangingPunct="1"/>
              <a:t>170</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0F2DE11A-424E-7C4E-A4A8-FF9F9E28B2D3}" type="slidenum">
              <a:rPr lang="en-US" sz="1200"/>
              <a:pPr eaLnBrk="1" hangingPunct="1"/>
              <a:t>171</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BB4968-C7E9-6747-BEE9-ABA413F08DA2}" type="slidenum">
              <a:rPr kumimoji="0" lang="en-GB" sz="1200" b="1"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1"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BE-17-Esther-76</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2445366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F564139-C3B0-CE4E-AC4D-E6018E414C7D}" type="slidenum">
              <a:rPr lang="en-US" sz="1200"/>
              <a:pPr eaLnBrk="1" hangingPunct="1"/>
              <a:t>172</a:t>
            </a:fld>
            <a:endParaRPr 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9DF2916-8AE6-FC49-9126-D39558D868C1}" type="slidenum">
              <a:rPr lang="en-US" sz="1200"/>
              <a:pPr eaLnBrk="1" hangingPunct="1"/>
              <a:t>173</a:t>
            </a:fld>
            <a:endParaRPr 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C807351-227B-8540-80B7-971F4297EDF7}" type="slidenum">
              <a:rPr lang="en-US" sz="1200"/>
              <a:pPr eaLnBrk="1" hangingPunct="1"/>
              <a:t>174</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3CB7E8-C6C4-594B-AC43-89342CFED0DB}" type="slidenum">
              <a:rPr lang="en-US" sz="1200"/>
              <a:pPr eaLnBrk="1" hangingPunct="1"/>
              <a:t>175</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0BFFE2C-DD9A-F34B-9FBD-E8269AF65747}" type="slidenum">
              <a:rPr lang="en-US" sz="1200"/>
              <a:pPr eaLnBrk="1" hangingPunct="1"/>
              <a:t>176</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DEAFA88-1E47-094E-8455-8C7099B52D0D}" type="slidenum">
              <a:rPr lang="en-US" sz="1200"/>
              <a:pPr eaLnBrk="1" hangingPunct="1"/>
              <a:t>177</a:t>
            </a:fld>
            <a:endParaRPr 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563A17D-A05D-2C49-9A27-8AC0D3F3A303}" type="slidenum">
              <a:rPr lang="en-US" sz="1200"/>
              <a:pPr eaLnBrk="1" hangingPunct="1"/>
              <a:t>178</a:t>
            </a:fld>
            <a:endParaRPr 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65F0850-0F9C-6C45-9BEA-DD12C5642E96}" type="slidenum">
              <a:rPr lang="en-US" sz="1200"/>
              <a:pPr eaLnBrk="1" hangingPunct="1"/>
              <a:t>179</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FB9BAB3-90C9-6F48-8B3C-998295CA0A50}" type="slidenum">
              <a:rPr lang="en-US" sz="1200"/>
              <a:pPr eaLnBrk="1" hangingPunct="1"/>
              <a:t>180</a:t>
            </a:fld>
            <a:endParaRPr 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TE19819E8t00"/>
              </a:rPr>
              <a:t>Edwin Yamauchi, "The Archaeological Background of Esther," </a:t>
            </a:r>
            <a:r>
              <a:rPr lang="en-US" sz="1800" i="1" dirty="0">
                <a:effectLst/>
                <a:latin typeface="TTE1982798t00"/>
              </a:rPr>
              <a:t>BibSac</a:t>
            </a:r>
            <a:r>
              <a:rPr lang="en-US" sz="1800" dirty="0">
                <a:effectLst/>
                <a:latin typeface="TTE1982798t00"/>
              </a:rPr>
              <a:t> </a:t>
            </a:r>
            <a:r>
              <a:rPr lang="en-US" sz="1800" dirty="0">
                <a:effectLst/>
                <a:latin typeface="TTE19819E8t00"/>
              </a:rPr>
              <a:t>137:546 (1980): 104; cited by J. Paul Tanner, "Esther" notes, </a:t>
            </a:r>
            <a:r>
              <a:rPr lang="en-US" sz="1800" dirty="0" err="1">
                <a:effectLst/>
                <a:latin typeface="TTE19819E8t00"/>
              </a:rPr>
              <a:t>paultanner.com</a:t>
            </a:r>
            <a:r>
              <a:rPr lang="en-US" sz="1800" dirty="0">
                <a:effectLst/>
                <a:latin typeface="TTE19819E8t00"/>
              </a:rPr>
              <a:t>, page 31.2.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3ED6C-9531-BE4F-B4E5-0ED5020EB672}" type="slidenum">
              <a:rPr kumimoji="0" lang="en-US" sz="1200" b="1"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50148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Satan is always trying to push down whatever the Lord does.</a:t>
            </a:r>
          </a:p>
          <a:p>
            <a:r>
              <a:rPr lang="en-US" b="0" dirty="0">
                <a:latin typeface="Arial" panose="020B0604020202020204" pitchFamily="34" charset="0"/>
                <a:cs typeface="Arial" panose="020B0604020202020204" pitchFamily="34" charset="0"/>
              </a:rPr>
              <a:t>But the Lord will eventually</a:t>
            </a:r>
            <a:r>
              <a:rPr lang="en-US" b="0" baseline="0" dirty="0">
                <a:latin typeface="Arial" panose="020B0604020202020204" pitchFamily="34" charset="0"/>
                <a:cs typeface="Arial" panose="020B0604020202020204" pitchFamily="34" charset="0"/>
              </a:rPr>
              <a:t> be the victor.</a:t>
            </a:r>
          </a:p>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It’s easier to be committed to God’s plan when we know that it will ultimately succeed.</a:t>
            </a:r>
            <a:r>
              <a:rPr lang="en-SG" b="0" dirty="0">
                <a:effectLst/>
                <a:latin typeface="Arial" panose="020B0604020202020204" pitchFamily="34" charset="0"/>
                <a:cs typeface="Arial" panose="020B0604020202020204" pitchFamily="34" charset="0"/>
              </a:rPr>
              <a:t> </a:t>
            </a:r>
          </a:p>
          <a:p>
            <a:r>
              <a:rPr lang="en-SG" b="0" dirty="0">
                <a:effectLst/>
                <a:latin typeface="Arial" panose="020B0604020202020204" pitchFamily="34" charset="0"/>
                <a:cs typeface="Arial" panose="020B0604020202020204" pitchFamily="34" charset="0"/>
              </a:rPr>
              <a:t>____________</a:t>
            </a:r>
          </a:p>
          <a:p>
            <a:r>
              <a:rPr lang="en-SG" b="0" dirty="0">
                <a:effectLst/>
                <a:latin typeface="Arial" panose="020B0604020202020204" pitchFamily="34" charset="0"/>
                <a:cs typeface="Arial" panose="020B0604020202020204" pitchFamily="34" charset="0"/>
              </a:rPr>
              <a:t>OS-17-Esther-18, 117, 121, 155</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The Future (Eschatology) course includes a full PPT presentation highlighting antisemitism throughout history, in like manner to that of Haman in the book of Esther. It has 165 slides, but only a few are shown below.</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1682932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FE2EB-351D-DD4A-BEDC-3ED01C2AD07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China.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dirty="0">
              <a:latin typeface="Arial"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dirty="0">
                <a:latin typeface="Arial" charset="0"/>
                <a:ea typeface="ＭＳ Ｐゴシック" charset="0"/>
                <a:cs typeface="ＭＳ Ｐゴシック" charset="0"/>
              </a:rPr>
              <a:t>BG-03-Table of Nations-3</a:t>
            </a:r>
          </a:p>
          <a:p>
            <a:pPr eaLnBrk="1" hangingPunct="1"/>
            <a:r>
              <a:rPr lang="en-US" dirty="0">
                <a:latin typeface="Arial" charset="0"/>
                <a:ea typeface="ＭＳ Ｐゴシック" charset="0"/>
                <a:cs typeface="ＭＳ Ｐゴシック" charset="0"/>
              </a:rPr>
              <a:t>OS-01-Gen4-20-slide 149</a:t>
            </a:r>
          </a:p>
          <a:p>
            <a:pPr eaLnBrk="1" hangingPunct="1"/>
            <a:r>
              <a:rPr lang="en-US" altLang="zh-CN" dirty="0">
                <a:latin typeface="Times New Roman" charset="0"/>
                <a:ea typeface="ＭＳ Ｐゴシック" charset="0"/>
                <a:cs typeface="ＭＳ Ｐゴシック" charset="0"/>
              </a:rPr>
              <a:t>OS-13-1Chron-74</a:t>
            </a:r>
          </a:p>
          <a:p>
            <a:pPr eaLnBrk="1" hangingPunct="1"/>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4, 149, 150</a:t>
            </a:r>
            <a:endParaRPr lang="en-US" altLang="zh-CN" dirty="0">
              <a:latin typeface="Times New Roman" charset="0"/>
              <a:ea typeface="ＭＳ Ｐゴシック" charset="0"/>
              <a:cs typeface="ＭＳ Ｐゴシック" charset="0"/>
            </a:endParaRP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Sura 37.99-113 claims that Abraham offered Ishmael.</a:t>
            </a:r>
          </a:p>
          <a:p>
            <a:pPr eaLnBrk="1" hangingPunct="1"/>
            <a:r>
              <a:rPr lang="en-US" altLang="zh-CN" dirty="0">
                <a:latin typeface="Times New Roman" charset="0"/>
                <a:ea typeface="ＭＳ Ｐゴシック" charset="0"/>
                <a:cs typeface="ＭＳ Ｐゴシック" charset="0"/>
              </a:rPr>
              <a:t>The Bible promises blessing to both Ishmael and Isaac, but only Isaac is promised to BE a blessing. </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934773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1865740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D6398C-483D-4A57-A350-EE1F2DF6F5F1}" type="slidenum">
              <a:rPr kumimoji="0" lang="en-SG"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12906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8213047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Babylonians drove Jews outside their land for 70 years.</a:t>
            </a:r>
          </a:p>
          <a:p>
            <a:r>
              <a:rPr lang="en-US" dirty="0">
                <a:cs typeface="ＭＳ Ｐゴシック" charset="0"/>
              </a:rPr>
              <a:t>__________</a:t>
            </a:r>
          </a:p>
          <a:p>
            <a:r>
              <a:rPr lang="en-US" dirty="0">
                <a:cs typeface="ＭＳ Ｐゴシック" charset="0"/>
              </a:rPr>
              <a:t>ES-29-Antisemitism-18</a:t>
            </a:r>
          </a:p>
          <a:p>
            <a:r>
              <a:rPr lang="en-US" dirty="0">
                <a:cs typeface="ＭＳ Ｐゴシック" charset="0"/>
              </a:rPr>
              <a:t>OS-26-Ezek1-3-slide 144</a:t>
            </a:r>
          </a:p>
          <a:p>
            <a:r>
              <a:rPr lang="en-US" dirty="0">
                <a:cs typeface="ＭＳ Ｐゴシック" charset="0"/>
              </a:rPr>
              <a:t>OS-27-Daniel-188</a:t>
            </a:r>
          </a:p>
          <a:p>
            <a:endParaRPr lang="en-US" dirty="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8851909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EAE72E-40BC-084F-89CD-C2ACC9CE79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Greek rule over Israel came to a height when Antiochus IV vented his anger at being defeated by Rome upon the Jews of Jerusalem. </a:t>
            </a:r>
          </a:p>
          <a:p>
            <a:pPr eaLnBrk="1" hangingPunct="1"/>
            <a:r>
              <a:rPr lang="en-US" dirty="0">
                <a:latin typeface="Times New Roman" charset="0"/>
                <a:ea typeface="ＭＳ Ｐゴシック" charset="0"/>
                <a:cs typeface="ＭＳ Ｐゴシック" charset="0"/>
              </a:rPr>
              <a:t>• Jews had long considered the Torah sacred...</a:t>
            </a:r>
          </a:p>
          <a:p>
            <a:pPr eaLnBrk="1" hangingPunct="1"/>
            <a:r>
              <a:rPr lang="en-US" dirty="0">
                <a:latin typeface="Times New Roman" charset="0"/>
                <a:ea typeface="ＭＳ Ｐゴシック" charset="0"/>
                <a:cs typeface="ＭＳ Ｐゴシック" charset="0"/>
              </a:rPr>
              <a:t>• But Antiochus prohibited Scripture readings.</a:t>
            </a:r>
          </a:p>
          <a:p>
            <a:pPr eaLnBrk="1" hangingPunct="1"/>
            <a:r>
              <a:rPr lang="en-US" dirty="0">
                <a:latin typeface="Times New Roman" charset="0"/>
                <a:ea typeface="ＭＳ Ｐゴシック" charset="0"/>
                <a:cs typeface="ＭＳ Ｐゴシック" charset="0"/>
              </a:rPr>
              <a:t>• He even sacrificed a pig on the Jerusalem altar to desecrate it.</a:t>
            </a:r>
          </a:p>
          <a:p>
            <a:pPr eaLnBrk="1" hangingPunct="1"/>
            <a:r>
              <a:rPr lang="en-US" dirty="0">
                <a:latin typeface="Times New Roman" charset="0"/>
                <a:ea typeface="ＭＳ Ｐゴシック" charset="0"/>
                <a:cs typeface="ＭＳ Ｐゴシック" charset="0"/>
              </a:rPr>
              <a:t>• For three years, the temple became a pagan altar (Dec 167-Dec 164).</a:t>
            </a:r>
          </a:p>
          <a:p>
            <a:pPr eaLnBrk="1" hangingPunct="1"/>
            <a:r>
              <a:rPr lang="en-US" dirty="0">
                <a:latin typeface="Times New Roman" charset="0"/>
                <a:ea typeface="ＭＳ Ｐゴシック" charset="0"/>
                <a:cs typeface="ＭＳ Ｐゴシック" charset="0"/>
              </a:rPr>
              <a:t>• Finally, Jews took back the temple when the one-day supply of lampstand oil miraculously lasted 8 days!</a:t>
            </a:r>
          </a:p>
          <a:p>
            <a:pPr eaLnBrk="1" hangingPunct="1"/>
            <a:r>
              <a:rPr lang="en-US" dirty="0">
                <a:latin typeface="Times New Roman" charset="0"/>
                <a:ea typeface="ＭＳ Ｐゴシック" charset="0"/>
                <a:cs typeface="ＭＳ Ｐゴシック" charset="0"/>
              </a:rPr>
              <a:t>• This led to victory over the Greeks and the commemoration of their victory with 8 lampstand arms (hanukkiah) instead of the normal 7-branched menorah.</a:t>
            </a:r>
          </a:p>
          <a:p>
            <a:pPr eaLnBrk="1" hangingPunct="1"/>
            <a:r>
              <a:rPr lang="en-US" dirty="0">
                <a:latin typeface="Times New Roman" charset="0"/>
                <a:ea typeface="ＭＳ Ｐゴシック" charset="0"/>
                <a:cs typeface="ＭＳ Ｐゴシック" charset="0"/>
              </a:rPr>
              <a:t>• Each December, Jews celebrate their victory at the Feast of Lights or Dedication (or Rededication) to remember their oppression by the Greeks.</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ES-29-Antisemitism-28</a:t>
            </a:r>
          </a:p>
          <a:p>
            <a:pPr eaLnBrk="1" hangingPunct="1"/>
            <a:r>
              <a:rPr lang="en-US" dirty="0">
                <a:latin typeface="Times New Roman" charset="0"/>
                <a:ea typeface="ＭＳ Ｐゴシック" charset="0"/>
                <a:cs typeface="ＭＳ Ｐゴシック" charset="0"/>
              </a:rPr>
              <a:t>NB-05-Politics2 Ptolemies to 63 BC (Pompei)-23</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1658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CF944C3-4698-C748-AB1D-B9BAF732048A}" type="slidenum">
              <a:rPr lang="en-US" sz="1200"/>
              <a:pPr eaLnBrk="1" hangingPunct="1"/>
              <a:t>19</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Every believer has a strategic place to serve Christ—a different home, workplace, geographic location, gifting, passion, and background.</a:t>
            </a:r>
          </a:p>
          <a:p>
            <a:pPr eaLnBrk="1" hangingPunct="1"/>
            <a:r>
              <a:rPr lang="en-US" dirty="0">
                <a:latin typeface="Times New Roman" charset="0"/>
                <a:ea typeface="ＭＳ Ｐゴシック" charset="0"/>
                <a:cs typeface="ＭＳ Ｐゴシック" charset="0"/>
              </a:rPr>
              <a:t>No one can serve Jesus in the same way you can! Fulfill God’s purposes for you!</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0155435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3519922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0123919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9700323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3231566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b="1" dirty="0">
                <a:effectLst/>
              </a:rPr>
              <a:t>England’s Jewish Population</a:t>
            </a:r>
          </a:p>
          <a:p>
            <a:r>
              <a:rPr lang="en-US" dirty="0">
                <a:effectLst/>
              </a:rPr>
              <a:t>After the Norman Conquest of 1066, a number of Jews came to England from Rouen in France. The early Norman kings needed to borrow money to build castles and secure their kingdom, but money-lending was forbidden to Christians. It was, however, permitted to Jews. These French-speaking Jews were protected by the Crown, and in time established communities in most of the principal cities of England. In the later 12th century, members of the Jewish community in Lincoln settled in York.</a:t>
            </a:r>
            <a:br>
              <a:rPr lang="en-US" dirty="0">
                <a:effectLst/>
              </a:rPr>
            </a:br>
            <a:br>
              <a:rPr lang="en-US" dirty="0">
                <a:effectLst/>
              </a:rPr>
            </a:br>
            <a:r>
              <a:rPr lang="en-US" dirty="0">
                <a:effectLst/>
              </a:rPr>
              <a:t>However, there was growing hostility towards the Jewish population in England. This was in part due to public disagreements in theology between Jewish scholars and Christian churchmen. In the mid-12th century several vicious stories were spread accusing Jews of murdering Christian children. Such slanders, now known as the ‘Blood Libel’, strengthened anti-Semitic sentiment in England.</a:t>
            </a:r>
          </a:p>
          <a:p>
            <a:r>
              <a:rPr lang="en-US" dirty="0"/>
              <a:t>___________</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 anti-Semitic portrayal of Jewish money-lenders from a 13th-century manuscript. William I brought Jewish merchants to England in the 11th century as they were able to lend money to the Crown, whereas Christians were forbidden to do so © Getty Images/Universal Images Group/</a:t>
            </a:r>
            <a:r>
              <a:rPr lang="en-US" dirty="0" err="1"/>
              <a:t>Hulton</a:t>
            </a:r>
            <a:r>
              <a:rPr lang="en-US" dirty="0"/>
              <a:t> Fine Art </a:t>
            </a:r>
          </a:p>
          <a:p>
            <a:endParaRPr lang="en-US" dirty="0"/>
          </a:p>
        </p:txBody>
      </p:sp>
    </p:spTree>
    <p:extLst>
      <p:ext uri="{BB962C8B-B14F-4D97-AF65-F5344CB8AC3E}">
        <p14:creationId xmlns:p14="http://schemas.microsoft.com/office/powerpoint/2010/main" val="375682913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www.english-heritage.org.uk</a:t>
            </a:r>
            <a:r>
              <a:rPr lang="en-US" dirty="0"/>
              <a:t>/visit/places/</a:t>
            </a:r>
            <a:r>
              <a:rPr lang="en-US" dirty="0" err="1"/>
              <a:t>cliffords</a:t>
            </a:r>
            <a:r>
              <a:rPr lang="en-US" dirty="0"/>
              <a:t>-tower-</a:t>
            </a:r>
            <a:r>
              <a:rPr lang="en-US" dirty="0" err="1"/>
              <a:t>york</a:t>
            </a:r>
            <a:r>
              <a:rPr lang="en-US" dirty="0"/>
              <a:t>/history-and-stories/massacre-of-the-jews/</a:t>
            </a:r>
          </a:p>
          <a:p>
            <a:r>
              <a:rPr lang="en-US" b="1" dirty="0"/>
              <a:t>The Massacre at Clifford’s Tower</a:t>
            </a:r>
          </a:p>
          <a:p>
            <a:r>
              <a:rPr lang="en-US" dirty="0"/>
              <a:t>One of the worst anti-Semitic massacres of the Middle Ages took place in York in 1190. The city’s entire Jewish community was trapped by an angry mob inside the tower of York Castle. Many members of the community chose to commit suicide rather than be murdered or forcibly </a:t>
            </a:r>
            <a:r>
              <a:rPr lang="en-US" dirty="0" err="1"/>
              <a:t>baptised</a:t>
            </a:r>
            <a:r>
              <a:rPr lang="en-US" dirty="0"/>
              <a:t> by the attackers.</a:t>
            </a:r>
          </a:p>
          <a:p>
            <a:endParaRPr lang="en-US" dirty="0"/>
          </a:p>
        </p:txBody>
      </p:sp>
    </p:spTree>
    <p:extLst>
      <p:ext uri="{BB962C8B-B14F-4D97-AF65-F5344CB8AC3E}">
        <p14:creationId xmlns:p14="http://schemas.microsoft.com/office/powerpoint/2010/main" val="276066070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23611990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What the Jews of the Iberian Peninsula can teach us about political power &amp; minority status</a:t>
            </a:r>
          </a:p>
          <a:p>
            <a:r>
              <a:rPr lang="en-US" dirty="0">
                <a:cs typeface="ＭＳ Ｐゴシック" charset="0"/>
              </a:rPr>
              <a:t>https://</a:t>
            </a:r>
            <a:r>
              <a:rPr lang="en-US" dirty="0" err="1">
                <a:cs typeface="ＭＳ Ｐゴシック" charset="0"/>
              </a:rPr>
              <a:t>jewishstudies.washington.edu</a:t>
            </a:r>
            <a:r>
              <a:rPr lang="en-US" dirty="0">
                <a:cs typeface="ＭＳ Ｐゴシック" charset="0"/>
              </a:rPr>
              <a:t>/</a:t>
            </a:r>
            <a:r>
              <a:rPr lang="en-US" dirty="0" err="1">
                <a:cs typeface="ＭＳ Ｐゴシック" charset="0"/>
              </a:rPr>
              <a:t>jewish</a:t>
            </a:r>
            <a:r>
              <a:rPr lang="en-US" dirty="0">
                <a:cs typeface="ＭＳ Ｐゴシック" charset="0"/>
              </a:rPr>
              <a:t>-history-and-thought/political-power-minority-status-jews-</a:t>
            </a:r>
            <a:r>
              <a:rPr lang="en-US" dirty="0" err="1">
                <a:cs typeface="ＭＳ Ｐゴシック" charset="0"/>
              </a:rPr>
              <a:t>iberian</a:t>
            </a:r>
            <a:r>
              <a:rPr lang="en-US" dirty="0">
                <a:cs typeface="ＭＳ Ｐゴシック" charset="0"/>
              </a:rPr>
              <a:t>-peninsula/</a:t>
            </a:r>
          </a:p>
          <a:p>
            <a:endParaRPr lang="en-US" dirty="0">
              <a:cs typeface="ＭＳ Ｐゴシック" charset="0"/>
            </a:endParaRPr>
          </a:p>
        </p:txBody>
      </p:sp>
    </p:spTree>
    <p:extLst>
      <p:ext uri="{BB962C8B-B14F-4D97-AF65-F5344CB8AC3E}">
        <p14:creationId xmlns:p14="http://schemas.microsoft.com/office/powerpoint/2010/main" val="117559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word </a:t>
            </a:r>
            <a:r>
              <a:rPr lang="en-US" i="1" dirty="0"/>
              <a:t>providence</a:t>
            </a:r>
            <a:r>
              <a:rPr lang="en-US" i="0" dirty="0"/>
              <a:t> never appears in the book itself, but the reader must conclude that the events are so unlikely that God must be behind them.</a:t>
            </a:r>
          </a:p>
          <a:p>
            <a:endParaRPr lang="en-US" i="0" dirty="0"/>
          </a:p>
          <a:p>
            <a:r>
              <a:rPr lang="en-US" i="0" dirty="0"/>
              <a:t>Certain words and phrases that I never use: coincidence, it just so happened, fate, I thank my lucky stars,  it occurred by chance, accident, etc.</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65DEAEF-E9ED-FD46-8A4A-858442BE6427}" type="slidenum">
              <a:rPr lang="en-US" sz="1200"/>
              <a:pPr eaLnBrk="1" hangingPunct="1"/>
              <a:t>21</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4363845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B8C8-42FF-3448-92CA-29E1663EE7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282B8F-C449-D24B-BDF1-90B6FC956D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86135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https://</a:t>
            </a:r>
            <a:r>
              <a:rPr lang="en-US" dirty="0" err="1"/>
              <a:t>www.britannica.com</a:t>
            </a:r>
            <a:r>
              <a:rPr lang="en-US" dirty="0"/>
              <a:t>/event/Holocaust/Artistic-responses-to-the-Holocaust</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opposite happened to what Hitler tried to do. He sought to kill the Jews and pushed them out of his land.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43743653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Study: One in four Germans harbor anti-Semitic thoughts</a:t>
            </a:r>
          </a:p>
          <a:p>
            <a:r>
              <a:rPr lang="en-US" dirty="0"/>
              <a:t>Rebecca Staudenmaier</a:t>
            </a:r>
          </a:p>
          <a:p>
            <a:r>
              <a:rPr lang="en-US" dirty="0"/>
              <a:t>October 24, 2019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b="1" kern="0" dirty="0">
                <a:solidFill>
                  <a:srgbClr val="FFFFFF"/>
                </a:solidFill>
                <a:effectLst>
                  <a:outerShdw blurRad="38100" dist="38100" dir="2700000" algn="tl">
                    <a:srgbClr val="000000"/>
                  </a:outerShdw>
                </a:effectLst>
                <a:latin typeface="Arial"/>
                <a:cs typeface="Arial"/>
              </a:rPr>
              <a:t>https://</a:t>
            </a:r>
            <a:r>
              <a:rPr lang="en-US" sz="1050" b="1" kern="0" dirty="0" err="1">
                <a:solidFill>
                  <a:srgbClr val="FFFFFF"/>
                </a:solidFill>
                <a:effectLst>
                  <a:outerShdw blurRad="38100" dist="38100" dir="2700000" algn="tl">
                    <a:srgbClr val="000000"/>
                  </a:outerShdw>
                </a:effectLst>
                <a:latin typeface="Arial"/>
                <a:cs typeface="Arial"/>
              </a:rPr>
              <a:t>www.dw.com</a:t>
            </a:r>
            <a:r>
              <a:rPr lang="en-US" sz="1050" b="1" kern="0" dirty="0">
                <a:solidFill>
                  <a:srgbClr val="FFFFFF"/>
                </a:solidFill>
                <a:effectLst>
                  <a:outerShdw blurRad="38100" dist="38100" dir="2700000" algn="tl">
                    <a:srgbClr val="000000"/>
                  </a:outerShdw>
                </a:effectLst>
                <a:latin typeface="Arial"/>
                <a:cs typeface="Arial"/>
              </a:rPr>
              <a:t>/en/one-in-four-</a:t>
            </a:r>
            <a:r>
              <a:rPr lang="en-US" sz="1050" b="1" kern="0" dirty="0" err="1">
                <a:solidFill>
                  <a:srgbClr val="FFFFFF"/>
                </a:solidFill>
                <a:effectLst>
                  <a:outerShdw blurRad="38100" dist="38100" dir="2700000" algn="tl">
                    <a:srgbClr val="000000"/>
                  </a:outerShdw>
                </a:effectLst>
                <a:latin typeface="Arial"/>
                <a:cs typeface="Arial"/>
              </a:rPr>
              <a:t>germans</a:t>
            </a:r>
            <a:r>
              <a:rPr lang="en-US" sz="1050" b="1" kern="0" dirty="0">
                <a:solidFill>
                  <a:srgbClr val="FFFFFF"/>
                </a:solidFill>
                <a:effectLst>
                  <a:outerShdw blurRad="38100" dist="38100" dir="2700000" algn="tl">
                    <a:srgbClr val="000000"/>
                  </a:outerShdw>
                </a:effectLst>
                <a:latin typeface="Arial"/>
                <a:cs typeface="Arial"/>
              </a:rPr>
              <a:t>-hold-</a:t>
            </a:r>
            <a:r>
              <a:rPr lang="en-US" sz="1050" b="1" kern="0" dirty="0" err="1">
                <a:solidFill>
                  <a:srgbClr val="FFFFFF"/>
                </a:solidFill>
                <a:effectLst>
                  <a:outerShdw blurRad="38100" dist="38100" dir="2700000" algn="tl">
                    <a:srgbClr val="000000"/>
                  </a:outerShdw>
                </a:effectLst>
                <a:latin typeface="Arial"/>
                <a:cs typeface="Arial"/>
              </a:rPr>
              <a:t>anti-semitic</a:t>
            </a:r>
            <a:r>
              <a:rPr lang="en-US" sz="1050" b="1" kern="0" dirty="0">
                <a:solidFill>
                  <a:srgbClr val="FFFFFF"/>
                </a:solidFill>
                <a:effectLst>
                  <a:outerShdw blurRad="38100" dist="38100" dir="2700000" algn="tl">
                    <a:srgbClr val="000000"/>
                  </a:outerShdw>
                </a:effectLst>
                <a:latin typeface="Arial"/>
                <a:cs typeface="Arial"/>
              </a:rPr>
              <a:t>-beliefs-study-finds/a-50958589</a:t>
            </a:r>
            <a:endParaRPr lang="en-US" sz="1050" b="0" kern="0" dirty="0">
              <a:solidFill>
                <a:srgbClr val="FFFFFF"/>
              </a:solidFill>
              <a:effectLst>
                <a:outerShdw blurRad="38100" dist="38100" dir="2700000" algn="tl">
                  <a:srgbClr val="000000"/>
                </a:outerShdw>
              </a:effectLst>
              <a:latin typeface="Arial"/>
              <a:cs typeface="Arial"/>
            </a:endParaRPr>
          </a:p>
          <a:p>
            <a:endParaRPr lang="en-US" dirty="0"/>
          </a:p>
          <a:p>
            <a:r>
              <a:rPr lang="en-US" dirty="0"/>
              <a:t>More than a quarter of Germans surveyed said they agreed with anti-Semitic statements, including that Jews have "too much power over the economy." Over 40% said they thought Jews "talk about the Holocaust too much."</a:t>
            </a:r>
          </a:p>
          <a:p>
            <a:r>
              <a:rPr lang="en-US" dirty="0">
                <a:hlinkClick r:id="rId3"/>
              </a:rPr>
              <a:t>Anti-Semitism is gaining a stronger foothold</a:t>
            </a:r>
            <a:r>
              <a:rPr lang="en-US" dirty="0"/>
              <a:t> in German society, the </a:t>
            </a:r>
            <a:r>
              <a:rPr lang="en-US" i="1" dirty="0" err="1"/>
              <a:t>Süddeutsche</a:t>
            </a:r>
            <a:r>
              <a:rPr lang="en-US" i="1" dirty="0"/>
              <a:t> Zeitung</a:t>
            </a:r>
            <a:r>
              <a:rPr lang="en-US" dirty="0"/>
              <a:t> newspaper reported on Wednesday, citing a new study from the World Jewish Congress (WJC).</a:t>
            </a:r>
          </a:p>
          <a:p>
            <a:r>
              <a:rPr lang="en-US" dirty="0"/>
              <a:t>Out of the 1,300 Germans who took part in the representative survey, 27% agreed with a range of anti-Semitic statements and stereotypes about Jewish people.</a:t>
            </a:r>
          </a:p>
          <a:p>
            <a:r>
              <a:rPr lang="en-US" dirty="0"/>
              <a:t>Some 41% said they agreed with the statement that "Jews talk about the Holocaust too much." The same portion said they believed "Jews are more loyal to Israel than to Germany."</a:t>
            </a:r>
          </a:p>
          <a:p>
            <a:r>
              <a:rPr lang="en-US" dirty="0"/>
              <a:t>Over 20% of respondents said they agreed that Jewish people have "too much power" over the economy, international financial markets and the media. Another 22% agreed that "people hate Jews due to the way they behave."</a:t>
            </a:r>
          </a:p>
          <a:p>
            <a:r>
              <a:rPr lang="en-US" dirty="0"/>
              <a:t>"These are cliches, stereotypes, envy but there is also some truth to it. Jews are successful. What's the problem with that?" Cologne Rabbi </a:t>
            </a:r>
            <a:r>
              <a:rPr lang="en-US" dirty="0" err="1"/>
              <a:t>Yechiel</a:t>
            </a:r>
            <a:r>
              <a:rPr lang="en-US" dirty="0"/>
              <a:t> </a:t>
            </a:r>
            <a:r>
              <a:rPr lang="en-US" dirty="0" err="1"/>
              <a:t>Brukner</a:t>
            </a:r>
            <a:r>
              <a:rPr lang="en-US" dirty="0"/>
              <a:t> told DW. "Why are Germans not envious that, as a percentage of the population, Jews have many more Nobel Prize winners? Why doesn't that bother anyone? What does it always concern the aspect of 'money'? Judaism places an emphasis on intellectual intelligence and that has meant that Jews are often very successful. They also work hard, but why does someone not like them for that?</a:t>
            </a:r>
          </a:p>
          <a:p>
            <a:r>
              <a:rPr lang="en-US" dirty="0"/>
              <a:t>"Think about this: There are still living Holocaust survivors and Germans already dare to entertain anti-Semitic thoughts — and even to take action based on them. That's incredible," </a:t>
            </a:r>
            <a:r>
              <a:rPr lang="en-US" dirty="0" err="1"/>
              <a:t>Brukner</a:t>
            </a:r>
            <a:r>
              <a:rPr lang="en-US" dirty="0"/>
              <a:t> added.</a:t>
            </a:r>
          </a:p>
          <a:p>
            <a:r>
              <a:rPr lang="en-US" dirty="0"/>
              <a:t>The survey was carried out two months ago, prior to </a:t>
            </a:r>
            <a:r>
              <a:rPr lang="en-US" dirty="0">
                <a:hlinkClick r:id="rId4"/>
              </a:rPr>
              <a:t>the anti-Semitic attack targeting a synagogue</a:t>
            </a:r>
            <a:r>
              <a:rPr lang="en-US" dirty="0"/>
              <a:t> in the eastern German city of Halle.</a:t>
            </a:r>
          </a:p>
          <a:p>
            <a:r>
              <a:rPr lang="en-US" b="1" dirty="0"/>
              <a:t>Hostility towards Jews growing among 'elites'</a:t>
            </a:r>
            <a:endParaRPr lang="en-US" dirty="0"/>
          </a:p>
          <a:p>
            <a:r>
              <a:rPr lang="en-US" dirty="0"/>
              <a:t>Anti-Semitism is also growing among the wealthy and well-educated, according to the study.</a:t>
            </a:r>
          </a:p>
          <a:p>
            <a:r>
              <a:rPr lang="en-US" dirty="0"/>
              <a:t>The WJC found that 18% of "elites" — respondents with at least one university degree who make at least €100,000 ($111,300) per year — agreed with anti-Semitic sentiments.</a:t>
            </a:r>
          </a:p>
          <a:p>
            <a:r>
              <a:rPr lang="en-US" dirty="0"/>
              <a:t>Within that group, over a quarter said they believed Jewish people have "too much power over world politics" and the economy.</a:t>
            </a:r>
          </a:p>
          <a:p>
            <a:r>
              <a:rPr lang="en-US" i="1" dirty="0"/>
              <a:t>Read more:</a:t>
            </a:r>
            <a:r>
              <a:rPr lang="en-US" dirty="0"/>
              <a:t> </a:t>
            </a:r>
            <a:r>
              <a:rPr lang="en-US" dirty="0">
                <a:hlinkClick r:id="rId5"/>
              </a:rPr>
              <a:t>German groups combating far-right extremism face uncertain future</a:t>
            </a:r>
            <a:endParaRPr lang="en-US" dirty="0"/>
          </a:p>
          <a:p>
            <a:endParaRPr lang="en-US" dirty="0"/>
          </a:p>
          <a:p>
            <a:endParaRPr lang="en-US" dirty="0">
              <a:cs typeface="ＭＳ Ｐゴシック" charset="0"/>
            </a:endParaRPr>
          </a:p>
        </p:txBody>
      </p:sp>
    </p:spTree>
    <p:extLst>
      <p:ext uri="{BB962C8B-B14F-4D97-AF65-F5344CB8AC3E}">
        <p14:creationId xmlns:p14="http://schemas.microsoft.com/office/powerpoint/2010/main" val="90845089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0867478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76839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2FE64C-15B7-0648-B8CF-3550A1DBF155}" type="slidenum">
              <a:rPr lang="en-US" sz="1200"/>
              <a:pPr eaLnBrk="1" hangingPunct="1"/>
              <a:t>22</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3465569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86811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Jewish refugees expelled from Arab lands and from Iran </a:t>
            </a:r>
          </a:p>
          <a:p>
            <a:pPr>
              <a:buFont typeface="Arial" panose="020B0604020202020204" pitchFamily="34" charset="0"/>
              <a:buChar char="•"/>
            </a:pPr>
            <a:r>
              <a:rPr lang="en-US" dirty="0"/>
              <a:t>Subject </a:t>
            </a:r>
            <a:r>
              <a:rPr lang="en-US" dirty="0">
                <a:hlinkClick r:id="rId3" tooltip="Foreign Policy"/>
              </a:rPr>
              <a:t>Foreign Policy</a:t>
            </a:r>
            <a:r>
              <a:rPr lang="en-US" dirty="0"/>
              <a:t> </a:t>
            </a:r>
          </a:p>
          <a:p>
            <a:pPr>
              <a:buFont typeface="Arial" panose="020B0604020202020204" pitchFamily="34" charset="0"/>
              <a:buChar char="•"/>
            </a:pPr>
            <a:r>
              <a:rPr lang="en-US" dirty="0"/>
              <a:t>Secondary topic Behind the Headlines </a:t>
            </a:r>
          </a:p>
          <a:p>
            <a:pPr>
              <a:buFont typeface="Arial" panose="020B0604020202020204" pitchFamily="34" charset="0"/>
              <a:buChar char="•"/>
            </a:pPr>
            <a:r>
              <a:rPr lang="en-US" dirty="0"/>
              <a:t>Publish Date 30.11.2021 </a:t>
            </a:r>
          </a:p>
          <a:p>
            <a:r>
              <a:rPr lang="en-US" b="1" dirty="0"/>
              <a:t>This Memorial Day commemorates the tragedy of people who were forced to flee their homes, part from their host cultures and leave the countries where they had lived for centuries, solely because of their Jewish identity. </a:t>
            </a:r>
          </a:p>
          <a:p>
            <a:endParaRPr lang="en-US" dirty="0"/>
          </a:p>
          <a:p>
            <a:r>
              <a:rPr lang="en-US" dirty="0"/>
              <a:t>On November 30th, Israel and the Jewish world remember the fate of more than 850,000 Jews who were expelled and forced out of Arab lands and Iran in the 20th century. This Memorial Day commemorates the tragedy of people who were forced to flee their homes, part from their host cultures and leave the countries where they had lived for centuries, solely because of their Jewish identity. </a:t>
            </a:r>
          </a:p>
          <a:p>
            <a:r>
              <a:rPr lang="en-US" dirty="0"/>
              <a:t>Thousands of Jews were forced to leave behind their properties, businesses and possessions. Jews in Iraq, Libya, Yemen and more, were compelled to leave behind their heritage, ancestors, and legacies. Many even suffered from violence, brutality and persecution. </a:t>
            </a:r>
          </a:p>
          <a:p>
            <a:r>
              <a:rPr lang="en-US" dirty="0"/>
              <a:t>The expulsion of countless Jewish communities from Arab countries and Iran dramatically changed the demographic composition of the Middle East and North Africa. The stories of these Jews and their communities are an integral part of modern Jewish history. Their expulsion profoundly affected the Jewish nation as a whole. It is incumbent that these stories are told. </a:t>
            </a:r>
          </a:p>
          <a:p>
            <a:r>
              <a:rPr lang="en-US" dirty="0"/>
              <a:t>Upon arrival to Israel, these Jewish immigrants who were forced to leave their homes overcame personal and communal tragedy and not only persevered, but thrived; many rose to important positions in the national government and in the public and private sectors. They have made an invaluable contribution to the fabric of Israeli society, and their vibrant cultures are an integral part of the colorful mosaic of the Jewish people in the Land of Israel. It is time for the world to hear their story.</a:t>
            </a:r>
          </a:p>
          <a:p>
            <a:endParaRPr lang="en-US" dirty="0"/>
          </a:p>
        </p:txBody>
      </p:sp>
    </p:spTree>
    <p:extLst>
      <p:ext uri="{BB962C8B-B14F-4D97-AF65-F5344CB8AC3E}">
        <p14:creationId xmlns:p14="http://schemas.microsoft.com/office/powerpoint/2010/main" val="103619552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3849476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Based on 2019 FBI Data, Jews Were 2.6X More Likely Than Blacks and 2.2X More Likely Than Muslims to Be Victims of Hate Crimes</a:t>
            </a:r>
          </a:p>
          <a:p>
            <a:r>
              <a:rPr lang="en-US" dirty="0"/>
              <a:t>By </a:t>
            </a:r>
            <a:r>
              <a:rPr lang="en-US" dirty="0">
                <a:hlinkClick r:id="rId3"/>
              </a:rPr>
              <a:t>Mark J. Perry</a:t>
            </a:r>
            <a:endParaRPr lang="en-US" dirty="0"/>
          </a:p>
          <a:p>
            <a:r>
              <a:rPr lang="en-US" dirty="0"/>
              <a:t>July 06, 2021</a:t>
            </a:r>
          </a:p>
          <a:p>
            <a:endParaRPr lang="en-US" dirty="0">
              <a:cs typeface="ＭＳ Ｐゴシック" charset="0"/>
            </a:endParaRPr>
          </a:p>
          <a:p>
            <a:r>
              <a:rPr lang="en-US" dirty="0"/>
              <a:t>Members of which of these groups were most likely to be a victim of a hate crime in 2019: </a:t>
            </a:r>
            <a:r>
              <a:rPr lang="en-US" b="1" dirty="0"/>
              <a:t>Muslims, Blacks, or Jews? </a:t>
            </a:r>
            <a:r>
              <a:rPr lang="en-US" dirty="0"/>
              <a:t>Based on media coverage, you would probably say Muslims or Blacks. According to a Google news search for the term “hate crimes” along with the name of each of those three groups, there are</a:t>
            </a:r>
            <a:r>
              <a:rPr lang="en-US" b="1" dirty="0"/>
              <a:t> 291,000 results</a:t>
            </a:r>
            <a:r>
              <a:rPr lang="en-US" dirty="0"/>
              <a:t> for </a:t>
            </a:r>
            <a:r>
              <a:rPr lang="en-US" dirty="0">
                <a:hlinkClick r:id="rId4"/>
              </a:rPr>
              <a:t>“hate crimes” + black</a:t>
            </a:r>
            <a:r>
              <a:rPr lang="en-US" dirty="0"/>
              <a:t>,</a:t>
            </a:r>
            <a:r>
              <a:rPr lang="en-US" b="1" dirty="0"/>
              <a:t> 89,600 results</a:t>
            </a:r>
            <a:r>
              <a:rPr lang="en-US" dirty="0"/>
              <a:t> for </a:t>
            </a:r>
            <a:r>
              <a:rPr lang="en-US" dirty="0">
                <a:hlinkClick r:id="rId5"/>
              </a:rPr>
              <a:t>“hate crimes” + Muslim</a:t>
            </a:r>
            <a:r>
              <a:rPr lang="en-US" dirty="0"/>
              <a:t>, and only</a:t>
            </a:r>
            <a:r>
              <a:rPr lang="en-US" b="1" dirty="0"/>
              <a:t> 67,000 results</a:t>
            </a:r>
            <a:r>
              <a:rPr lang="en-US" dirty="0"/>
              <a:t> for </a:t>
            </a:r>
            <a:r>
              <a:rPr lang="en-US" dirty="0">
                <a:hlinkClick r:id="rId5"/>
              </a:rPr>
              <a:t>“hate crimes” + Jew</a:t>
            </a:r>
            <a:r>
              <a:rPr lang="en-US" dirty="0"/>
              <a:t>. Based on news reports, you might think that blacks were much more likely than Jews to be the victim of a hate crime and that Muslims were somewhat more likely to be hate crime victims compared to Jews.</a:t>
            </a:r>
          </a:p>
          <a:p>
            <a:r>
              <a:rPr lang="en-US" dirty="0">
                <a:hlinkClick r:id="rId6"/>
              </a:rPr>
              <a:t>Hate crime data</a:t>
            </a:r>
            <a:r>
              <a:rPr lang="en-US" dirty="0"/>
              <a:t> released last November by the FBI for 2019 reveal that there were 2,391 black/African-American victims of hate crimes, 1,032 Jewish victims, and 227 Muslim victims. Adjusting for the population of each group in 2019 (</a:t>
            </a:r>
            <a:r>
              <a:rPr lang="en-US" dirty="0">
                <a:hlinkClick r:id="rId7"/>
              </a:rPr>
              <a:t>43.98 million blacks,</a:t>
            </a:r>
            <a:r>
              <a:rPr lang="en-US" dirty="0"/>
              <a:t> </a:t>
            </a:r>
            <a:r>
              <a:rPr lang="en-US" dirty="0">
                <a:hlinkClick r:id="rId8"/>
              </a:rPr>
              <a:t>7.5 million Jews,</a:t>
            </a:r>
            <a:r>
              <a:rPr lang="en-US" dirty="0"/>
              <a:t> and </a:t>
            </a:r>
            <a:r>
              <a:rPr lang="en-US" dirty="0">
                <a:hlinkClick r:id="rId9"/>
              </a:rPr>
              <a:t>3.61 million Muslims</a:t>
            </a:r>
            <a:r>
              <a:rPr lang="en-US" dirty="0"/>
              <a:t>) the </a:t>
            </a:r>
            <a:r>
              <a:rPr lang="en-US" b="1" dirty="0"/>
              <a:t>hate crime victimization rates</a:t>
            </a:r>
            <a:r>
              <a:rPr lang="en-US" dirty="0"/>
              <a:t> per 100,000 population of each group were </a:t>
            </a:r>
            <a:r>
              <a:rPr lang="en-US" b="1" dirty="0"/>
              <a:t>13.8 for Jews</a:t>
            </a:r>
            <a:r>
              <a:rPr lang="en-US" dirty="0"/>
              <a:t>, </a:t>
            </a:r>
            <a:r>
              <a:rPr lang="en-US" b="1" dirty="0"/>
              <a:t>6.3 for Muslims,</a:t>
            </a:r>
            <a:r>
              <a:rPr lang="en-US" dirty="0"/>
              <a:t> and </a:t>
            </a:r>
            <a:r>
              <a:rPr lang="en-US" b="1" dirty="0"/>
              <a:t>5.4 for blacks</a:t>
            </a:r>
            <a:r>
              <a:rPr lang="en-US" dirty="0"/>
              <a:t> (see chart above). Therefore, adjusted for population by group, American Jews were 2.6 times more likely than blacks to be a victim of a hate crime in 2019, and 2.2 times more likely than a Muslim to be a hate crime victim.</a:t>
            </a:r>
          </a:p>
          <a:p>
            <a:r>
              <a:rPr lang="en-US" dirty="0"/>
              <a:t>The FBI data for 2019 on </a:t>
            </a:r>
            <a:r>
              <a:rPr lang="en-US" b="1" dirty="0"/>
              <a:t>anti-religion hate crimes</a:t>
            </a:r>
            <a:r>
              <a:rPr lang="en-US" dirty="0"/>
              <a:t> also reveal that of the 1,715 victims of anti-religious hate crimes in the US, 1,032 were Jews (60.2% of the total) and 227 victims were Muslims (13.2% of the total). Obviously, since more than half (60.2%) of the anti-religious hate crimes in 2019 were against Jews, there were more anti-religious hate crimes against Jews (1,032) than incidents of hate crimes against </a:t>
            </a:r>
            <a:r>
              <a:rPr lang="en-US" b="1" i="1" dirty="0"/>
              <a:t>all other religious groups combined</a:t>
            </a:r>
            <a:r>
              <a:rPr lang="en-US" dirty="0"/>
              <a:t> (683). The FBI data also show that there were more Jewish hate crime victims in 2019 (1,032) than the number of gay men (863) and lesbians (143) who were victims of hate crimes.</a:t>
            </a:r>
          </a:p>
          <a:p>
            <a:r>
              <a:rPr lang="en-US" dirty="0"/>
              <a:t>Without any adjustments for population, there 4.5 times more Jewish hate crime victims (1,032) in 2019 than Muslim victims (227). And yet there are 33.7% more media reports on hate crimes against Muslims than news reports on hate crimes against Jews.</a:t>
            </a:r>
          </a:p>
          <a:p>
            <a:r>
              <a:rPr lang="en-US" b="1" dirty="0"/>
              <a:t>Question:</a:t>
            </a:r>
            <a:r>
              <a:rPr lang="en-US" dirty="0"/>
              <a:t> Based on hate crime victimization rates and the fact that Jews are so disproportionately targeted in hate crimes compared to blacks and Muslims, is it fair to say that hate crimes against Jews are routinely under-reported by the media relative to the reporting of hate crimes against blacks and Muslims?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0" dirty="0">
                <a:solidFill>
                  <a:srgbClr val="FFFFFF"/>
                </a:solidFill>
                <a:effectLst>
                  <a:outerShdw blurRad="38100" dist="38100" dir="2700000" algn="tl">
                    <a:srgbClr val="000000"/>
                  </a:outerShdw>
                </a:effectLst>
                <a:latin typeface="Arial"/>
                <a:cs typeface="Arial"/>
              </a:rPr>
              <a:t>https://</a:t>
            </a:r>
            <a:r>
              <a:rPr lang="en-US" sz="1200" b="1" kern="0" dirty="0" err="1">
                <a:solidFill>
                  <a:srgbClr val="FFFFFF"/>
                </a:solidFill>
                <a:effectLst>
                  <a:outerShdw blurRad="38100" dist="38100" dir="2700000" algn="tl">
                    <a:srgbClr val="000000"/>
                  </a:outerShdw>
                </a:effectLst>
                <a:latin typeface="Arial"/>
                <a:cs typeface="Arial"/>
              </a:rPr>
              <a:t>www.aei.org</a:t>
            </a:r>
            <a:r>
              <a:rPr lang="en-US" sz="1200" b="1" kern="0" dirty="0">
                <a:solidFill>
                  <a:srgbClr val="FFFFFF"/>
                </a:solidFill>
                <a:effectLst>
                  <a:outerShdw blurRad="38100" dist="38100" dir="2700000" algn="tl">
                    <a:srgbClr val="000000"/>
                  </a:outerShdw>
                </a:effectLst>
                <a:latin typeface="Arial"/>
                <a:cs typeface="Arial"/>
              </a:rPr>
              <a:t>/carpe-diem/based-on-2019-fbi-data-jews-were-2-6x-more-likely-than-blacks-and-2-2x-more-likely-than-muslims-to-be-victims-of-hate-crimes/</a:t>
            </a:r>
          </a:p>
          <a:p>
            <a:r>
              <a:rPr lang="en-US" dirty="0"/>
              <a:t>Accessed 8 Nov 2023</a:t>
            </a:r>
          </a:p>
          <a:p>
            <a:endParaRPr lang="en-US" dirty="0">
              <a:cs typeface="ＭＳ Ｐゴシック" charset="0"/>
            </a:endParaRPr>
          </a:p>
        </p:txBody>
      </p:sp>
    </p:spTree>
    <p:extLst>
      <p:ext uri="{BB962C8B-B14F-4D97-AF65-F5344CB8AC3E}">
        <p14:creationId xmlns:p14="http://schemas.microsoft.com/office/powerpoint/2010/main" val="38591307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0322371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4666535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loves all people, so Satan hates all people for whom Christ died.</a:t>
            </a:r>
          </a:p>
          <a:p>
            <a:endParaRPr lang="en-US" dirty="0"/>
          </a:p>
          <a:p>
            <a:r>
              <a:rPr lang="en-US" dirty="0"/>
              <a:t>Picture from:</a:t>
            </a:r>
          </a:p>
          <a:p>
            <a:r>
              <a:rPr lang="en-US" b="1" dirty="0"/>
              <a:t>For Jewish Agency, Israeli Arabs an increasing priority</a:t>
            </a:r>
          </a:p>
          <a:p>
            <a:r>
              <a:rPr lang="en-US" b="1" dirty="0"/>
              <a:t>Branded as the Agency's “Global Tikkun Olam initiative,” project Ten sends Jewish youth to work in vulnerable communities around the world and in Israel.</a:t>
            </a:r>
          </a:p>
          <a:p>
            <a:r>
              <a:rPr lang="en-US" dirty="0"/>
              <a:t>By </a:t>
            </a:r>
            <a:r>
              <a:rPr lang="en-US" dirty="0">
                <a:hlinkClick r:id="rId3"/>
              </a:rPr>
              <a:t>SAM SOKOL</a:t>
            </a:r>
            <a:r>
              <a:rPr lang="en-US" dirty="0"/>
              <a:t> FEBRUARY 21, 2016 20:51 </a:t>
            </a:r>
            <a:r>
              <a:rPr lang="en-US" b="1" dirty="0"/>
              <a:t>Updated:</a:t>
            </a:r>
            <a:r>
              <a:rPr lang="en-US" dirty="0"/>
              <a:t> FEBRUARY 22, 2016 02:09 </a:t>
            </a:r>
          </a:p>
          <a:p>
            <a:r>
              <a:rPr lang="en-US" dirty="0"/>
              <a:t>https://</a:t>
            </a:r>
            <a:r>
              <a:rPr lang="en-US" dirty="0" err="1"/>
              <a:t>www.jpost.com</a:t>
            </a:r>
            <a:r>
              <a:rPr lang="en-US" dirty="0"/>
              <a:t>/</a:t>
            </a:r>
            <a:r>
              <a:rPr lang="en-US" dirty="0" err="1"/>
              <a:t>israel</a:t>
            </a:r>
            <a:r>
              <a:rPr lang="en-US" dirty="0"/>
              <a:t>-news/for-jewish-agency-israeli-arabs-an-increasing-priority-445642</a:t>
            </a:r>
          </a:p>
          <a:p>
            <a:endParaRPr lang="en-US" dirty="0"/>
          </a:p>
          <a:p>
            <a:r>
              <a:rPr lang="en-US" dirty="0"/>
              <a:t>The Jewish Agency is seriously interested in increasing its involvement in the Israeli-Arab community and in working with Druse and </a:t>
            </a:r>
            <a:r>
              <a:rPr lang="en-US" dirty="0" err="1"/>
              <a:t>Beduin</a:t>
            </a:r>
            <a:r>
              <a:rPr lang="en-US" dirty="0"/>
              <a:t>, the agency’s board of governors was told during the opening of their triennial gathering in Tel Aviv on </a:t>
            </a:r>
            <a:r>
              <a:rPr lang="en-US" dirty="0" err="1"/>
              <a:t>Sunday.As</a:t>
            </a:r>
            <a:r>
              <a:rPr lang="en-US" dirty="0"/>
              <a:t> recently as five years ago, the agency did not employ any Druse or Arabs, while today there are 75 on the payroll and around NIS 10 million is allocated to programs among the non-Jewish minority groups in Israel, agency representatives </a:t>
            </a:r>
            <a:r>
              <a:rPr lang="en-US" dirty="0" err="1"/>
              <a:t>said.“As</a:t>
            </a:r>
            <a:r>
              <a:rPr lang="en-US" dirty="0"/>
              <a:t> a Zionist I believe that this is important for the future of our democracy,” agency chairman </a:t>
            </a:r>
            <a:r>
              <a:rPr lang="en-US" dirty="0" err="1"/>
              <a:t>Natan</a:t>
            </a:r>
            <a:r>
              <a:rPr lang="en-US" dirty="0"/>
              <a:t> Sharansky announced, addressing board members during a session on the subject.</a:t>
            </a:r>
          </a:p>
        </p:txBody>
      </p:sp>
    </p:spTree>
    <p:extLst>
      <p:ext uri="{BB962C8B-B14F-4D97-AF65-F5344CB8AC3E}">
        <p14:creationId xmlns:p14="http://schemas.microsoft.com/office/powerpoint/2010/main" val="1572815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56667B1-CFC3-3545-9F7A-AA04E76BBB05}" type="slidenum">
              <a:rPr lang="en-US" sz="1200"/>
              <a:pPr eaLnBrk="1" hangingPunct="1"/>
              <a:t>23</a:t>
            </a:fld>
            <a:endParaRPr lang="en-US" sz="120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God has protected his people despite themselves. One noted postexilic scholar writes of Esther…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TE19819E8t0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"She does not display the 'Judaism at any cost' spirit that distinguishes Daniel and even the apocryphal Judith. . . . She kept her secret for at least five years (cf. 2:16; 3;7). For the masquerade to last that long, she must have done more than eat, dress and live like a Persian. She must have worshipped like one!"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TTE19819E8t0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TTE19819E8t00"/>
              </a:rPr>
              <a:t>—Edwin Yamauchi, "The Archaeological Background of Esther," </a:t>
            </a:r>
            <a:r>
              <a:rPr lang="en-US" sz="1200" i="1" dirty="0">
                <a:effectLst/>
                <a:latin typeface="TTE1982798t00"/>
              </a:rPr>
              <a:t>BibSac</a:t>
            </a:r>
            <a:r>
              <a:rPr lang="en-US" sz="1200" dirty="0">
                <a:effectLst/>
                <a:latin typeface="TTE1982798t00"/>
              </a:rPr>
              <a:t> </a:t>
            </a:r>
            <a:r>
              <a:rPr lang="en-US" sz="1200" dirty="0">
                <a:effectLst/>
                <a:latin typeface="TTE19819E8t00"/>
              </a:rPr>
              <a:t>137:546 (1980): 107; cited by J. Paul Tanner, "Esther" notes, </a:t>
            </a:r>
            <a:r>
              <a:rPr lang="en-US" sz="1200" dirty="0" err="1">
                <a:effectLst/>
                <a:latin typeface="TTE19819E8t00"/>
              </a:rPr>
              <a:t>paultanner.com</a:t>
            </a:r>
            <a:r>
              <a:rPr lang="en-US" sz="1200" dirty="0">
                <a:effectLst/>
                <a:latin typeface="TTE19819E8t00"/>
              </a:rPr>
              <a:t>, 31.2-31.3</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224</a:t>
            </a:fld>
            <a:endParaRPr lang="en-US"/>
          </a:p>
        </p:txBody>
      </p:sp>
    </p:spTree>
    <p:extLst>
      <p:ext uri="{BB962C8B-B14F-4D97-AF65-F5344CB8AC3E}">
        <p14:creationId xmlns:p14="http://schemas.microsoft.com/office/powerpoint/2010/main" val="14804970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7327180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294835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230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566D45A-5C9D-E74F-B0B8-B141D5286D51}" type="slidenum">
              <a:rPr lang="en-US" sz="1200"/>
              <a:pPr eaLnBrk="1" hangingPunct="1"/>
              <a:t>24</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54EEAFB-20C5-7148-B985-5BFE4DFA99BF}" type="slidenum">
              <a:rPr lang="en-US" sz="1200"/>
              <a:pPr eaLnBrk="1" hangingPunct="1"/>
              <a:t>25</a:t>
            </a:fld>
            <a:endParaRPr 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AE6B499-7901-E246-95D6-DB750CAA44B9}" type="slidenum">
              <a:rPr lang="en-US" sz="1200">
                <a:latin typeface="Times New Roman" charset="0"/>
              </a:rPr>
              <a:pPr eaLnBrk="1" hangingPunct="1"/>
              <a:t>26</a:t>
            </a:fld>
            <a:endParaRPr lang="en-US" sz="1200">
              <a:latin typeface="Times New Roman"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7C23D4A-E4D8-B947-826F-B9009117D180}" type="slidenum">
              <a:rPr lang="en-US" sz="1200"/>
              <a:pPr eaLnBrk="1" hangingPunct="1"/>
              <a:t>27</a:t>
            </a:fld>
            <a:endParaRPr 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67E4C87-C2A7-F741-9F65-379C450B1BC8}" type="slidenum">
              <a:rPr lang="en-US" sz="1200"/>
              <a:pPr eaLnBrk="1" hangingPunct="1"/>
              <a:t>28</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2142C6A-FE3D-9B4F-B46A-2AF3CAF1CA88}" type="slidenum">
              <a:rPr lang="en-US" sz="1200"/>
              <a:pPr eaLnBrk="1" hangingPunct="1"/>
              <a:t>29</a:t>
            </a:fld>
            <a:endParaRPr lang="en-US" sz="12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BE744B3-EF14-BD49-B1EF-2087DD5781FE}" type="slidenum">
              <a:rPr lang="en-US" sz="1200"/>
              <a:pPr eaLnBrk="1" hangingPunct="1"/>
              <a:t>30</a:t>
            </a:fld>
            <a:endParaRPr lang="en-US" sz="12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never mentioned in the book, so who is it that stops this plan to wipe the Jews from the face of the earth?</a:t>
            </a:r>
          </a:p>
          <a:p>
            <a:r>
              <a:rPr lang="en-US" dirty="0"/>
              <a:t>The fact that God is never noted only heightens the irony—surely no one else could devise such “circumstantial” events where Mordecai is in the exact place he was, or when the king could not sleep on a particular night, or when he asks that King Ahasuerus be put back to sleep with a boring reading of his reign, or the text of his life being saved in is the passage read to him, or the timing of Haman being outside his room when the king devises his plan to exalt Mordecai, or many other “it-just-so-happened” types of events that no one could plan except God. All these lead to the Jews triumphing over the threats to their very existence.</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3</a:t>
            </a:fld>
            <a:endParaRPr lang="en-US"/>
          </a:p>
        </p:txBody>
      </p:sp>
    </p:spTree>
    <p:extLst>
      <p:ext uri="{BB962C8B-B14F-4D97-AF65-F5344CB8AC3E}">
        <p14:creationId xmlns:p14="http://schemas.microsoft.com/office/powerpoint/2010/main" val="3483965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31</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643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Nebuchadnezzar had six deportations to Babylon. The</a:t>
            </a:r>
            <a:r>
              <a:rPr lang="en-US" baseline="0" dirty="0">
                <a:latin typeface="Calibri" charset="0"/>
                <a:ea typeface="ＭＳ Ｐゴシック" charset="0"/>
                <a:cs typeface="ＭＳ Ｐゴシック" charset="0"/>
              </a:rPr>
              <a:t> 597 BC deportation </a:t>
            </a:r>
            <a:r>
              <a:rPr lang="en-US" dirty="0">
                <a:latin typeface="Calibri" charset="0"/>
                <a:ea typeface="ＭＳ Ｐゴシック" charset="0"/>
                <a:cs typeface="ＭＳ Ｐゴシック" charset="0"/>
              </a:rPr>
              <a:t>was the third of the six and the first of 2 major deportations, with 10,000 people deported.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9DF2916-8AE6-FC49-9126-D39558D868C1}" type="slidenum">
              <a:rPr lang="en-US" sz="1200"/>
              <a:pPr eaLnBrk="1" hangingPunct="1"/>
              <a:t>34</a:t>
            </a:fld>
            <a:endParaRPr 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background to Esther is the rise of democracy in Greece in the preceding century. It was based on the natural hill in Athens.</a:t>
            </a: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35</a:t>
            </a:fld>
            <a:endParaRPr lang="en-US"/>
          </a:p>
        </p:txBody>
      </p:sp>
    </p:spTree>
    <p:extLst>
      <p:ext uri="{BB962C8B-B14F-4D97-AF65-F5344CB8AC3E}">
        <p14:creationId xmlns:p14="http://schemas.microsoft.com/office/powerpoint/2010/main" val="755290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Upon</a:t>
            </a:r>
            <a:r>
              <a:rPr lang="en-US" baseline="0" dirty="0">
                <a:latin typeface="Arial"/>
                <a:cs typeface="Arial"/>
              </a:rPr>
              <a:t> t</a:t>
            </a:r>
            <a:r>
              <a:rPr lang="en-US" dirty="0">
                <a:latin typeface="Arial"/>
                <a:cs typeface="Arial"/>
              </a:rPr>
              <a:t>his</a:t>
            </a:r>
            <a:r>
              <a:rPr lang="en-US" baseline="0" dirty="0">
                <a:latin typeface="Arial"/>
                <a:cs typeface="Arial"/>
              </a:rPr>
              <a:t> outcrop called the Acropolis was the center of Greek pagan religion that focused on the goddess Athena.</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36</a:t>
            </a:fld>
            <a:endParaRPr lang="en-US"/>
          </a:p>
        </p:txBody>
      </p:sp>
    </p:spTree>
    <p:extLst>
      <p:ext uri="{BB962C8B-B14F-4D97-AF65-F5344CB8AC3E}">
        <p14:creationId xmlns:p14="http://schemas.microsoft.com/office/powerpoint/2010/main" val="3642318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Parthenon was considered</a:t>
            </a:r>
            <a:r>
              <a:rPr lang="en-US" baseline="0" dirty="0">
                <a:latin typeface="Arial"/>
                <a:cs typeface="Arial"/>
              </a:rPr>
              <a:t> the pinnacle of all buildings with so-called perfect proportions. This made Greece attractive to Persia so the Persians sought the wealth and influence of the Greek people and land.</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37</a:t>
            </a:fld>
            <a:endParaRPr lang="en-US"/>
          </a:p>
        </p:txBody>
      </p:sp>
    </p:spTree>
    <p:extLst>
      <p:ext uri="{BB962C8B-B14F-4D97-AF65-F5344CB8AC3E}">
        <p14:creationId xmlns:p14="http://schemas.microsoft.com/office/powerpoint/2010/main" val="2534609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Acropolis doesn’t look like much today</a:t>
            </a:r>
            <a:r>
              <a:rPr lang="is-IS"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38</a:t>
            </a:fld>
            <a:endParaRPr lang="en-US"/>
          </a:p>
        </p:txBody>
      </p:sp>
    </p:spTree>
    <p:extLst>
      <p:ext uri="{BB962C8B-B14F-4D97-AF65-F5344CB8AC3E}">
        <p14:creationId xmlns:p14="http://schemas.microsoft.com/office/powerpoint/2010/main" val="3008833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Inside the Parthenon</a:t>
            </a:r>
            <a:r>
              <a:rPr lang="en-US" baseline="0" dirty="0">
                <a:latin typeface="Arial"/>
                <a:cs typeface="Arial"/>
              </a:rPr>
              <a:t> was a gold-plated statue of the goddess of wisdom, Athena.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39</a:t>
            </a:fld>
            <a:endParaRPr lang="en-US"/>
          </a:p>
        </p:txBody>
      </p:sp>
    </p:spTree>
    <p:extLst>
      <p:ext uri="{BB962C8B-B14F-4D97-AF65-F5344CB8AC3E}">
        <p14:creationId xmlns:p14="http://schemas.microsoft.com/office/powerpoint/2010/main" val="3674303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How</a:t>
            </a:r>
            <a:r>
              <a:rPr lang="en-US" baseline="0" dirty="0">
                <a:latin typeface="Arial"/>
                <a:cs typeface="Arial"/>
              </a:rPr>
              <a:t> ironic that the builders who sought wisdom from Athena lacked the wisdom to avoid idolatry!</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40</a:t>
            </a:fld>
            <a:endParaRPr lang="en-US"/>
          </a:p>
        </p:txBody>
      </p:sp>
    </p:spTree>
    <p:extLst>
      <p:ext uri="{BB962C8B-B14F-4D97-AF65-F5344CB8AC3E}">
        <p14:creationId xmlns:p14="http://schemas.microsoft.com/office/powerpoint/2010/main" val="3355899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Here we see the perfect balance between divine sovereignty (“deliverance from another place”) and human responsibility (“for such a time as this”).</a:t>
            </a:r>
          </a:p>
          <a:p>
            <a:r>
              <a:rPr lang="en-US" dirty="0"/>
              <a:t>Mordechai knew that God would keep his promise to bless the world through Israel—but he also knew that God uses people in fulfilling his plan. </a:t>
            </a:r>
          </a:p>
          <a:p>
            <a:r>
              <a:rPr lang="en-US" dirty="0"/>
              <a:t>Like Esther, we can either choose to rebel against God’s plan or cooperate with him. Rebellion leads to personal ruin, but obedience gives us the privilege of actually being part of what God had designed all along!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Xerxes followed the lead of his predecessor and father,</a:t>
            </a:r>
            <a:r>
              <a:rPr lang="en-US" baseline="0" dirty="0">
                <a:latin typeface="Arial"/>
                <a:cs typeface="Arial"/>
              </a:rPr>
              <a:t> Darius I, who a decade earlier had invaded Greece and was defeated at Marathon (490 BC).</a:t>
            </a:r>
          </a:p>
          <a:p>
            <a:endParaRPr lang="en-US" baseline="0" dirty="0">
              <a:latin typeface="Arial"/>
              <a:cs typeface="Arial"/>
            </a:endParaRPr>
          </a:p>
          <a:p>
            <a:r>
              <a:rPr lang="en-US" baseline="0" dirty="0">
                <a:latin typeface="Arial"/>
                <a:cs typeface="Arial"/>
              </a:rPr>
              <a:t>“</a:t>
            </a:r>
            <a:r>
              <a:rPr lang="en-US" dirty="0">
                <a:latin typeface="Arial"/>
                <a:cs typeface="Arial"/>
              </a:rPr>
              <a:t>The </a:t>
            </a:r>
            <a:r>
              <a:rPr lang="en-US" b="1" dirty="0">
                <a:latin typeface="Arial"/>
                <a:cs typeface="Arial"/>
              </a:rPr>
              <a:t>Battle of Marathon</a:t>
            </a:r>
            <a:r>
              <a:rPr lang="en-US" dirty="0">
                <a:latin typeface="Arial"/>
                <a:cs typeface="Arial"/>
              </a:rPr>
              <a:t> (</a:t>
            </a:r>
            <a:r>
              <a:rPr lang="en-US" dirty="0">
                <a:latin typeface="Arial"/>
                <a:cs typeface="Arial"/>
                <a:hlinkClick r:id="rId3" tooltip="Greek language"/>
              </a:rPr>
              <a:t>Greek</a:t>
            </a:r>
            <a:r>
              <a:rPr lang="en-US" dirty="0">
                <a:latin typeface="Arial"/>
                <a:cs typeface="Arial"/>
              </a:rPr>
              <a:t>: </a:t>
            </a:r>
            <a:r>
              <a:rPr lang="en-US" dirty="0" err="1">
                <a:latin typeface="Arial"/>
                <a:cs typeface="Arial"/>
              </a:rPr>
              <a:t>Μάχη</a:t>
            </a:r>
            <a:r>
              <a:rPr lang="en-US" dirty="0">
                <a:latin typeface="Arial"/>
                <a:cs typeface="Arial"/>
              </a:rPr>
              <a:t> </a:t>
            </a:r>
            <a:r>
              <a:rPr lang="en-US" dirty="0" err="1">
                <a:latin typeface="Arial"/>
                <a:cs typeface="Arial"/>
              </a:rPr>
              <a:t>τοῦ</a:t>
            </a:r>
            <a:r>
              <a:rPr lang="en-US" dirty="0">
                <a:latin typeface="Arial"/>
                <a:cs typeface="Arial"/>
              </a:rPr>
              <a:t> </a:t>
            </a:r>
            <a:r>
              <a:rPr lang="en-US" dirty="0" err="1">
                <a:latin typeface="Arial"/>
                <a:cs typeface="Arial"/>
              </a:rPr>
              <a:t>Μ</a:t>
            </a:r>
            <a:r>
              <a:rPr lang="en-US" dirty="0">
                <a:latin typeface="Arial"/>
                <a:cs typeface="Arial"/>
              </a:rPr>
              <a:t>α</a:t>
            </a:r>
            <a:r>
              <a:rPr lang="en-US" dirty="0" err="1">
                <a:latin typeface="Arial"/>
                <a:cs typeface="Arial"/>
              </a:rPr>
              <a:t>ρ</a:t>
            </a:r>
            <a:r>
              <a:rPr lang="en-US" dirty="0">
                <a:latin typeface="Arial"/>
                <a:cs typeface="Arial"/>
              </a:rPr>
              <a:t>α</a:t>
            </a:r>
            <a:r>
              <a:rPr lang="en-US" dirty="0" err="1">
                <a:latin typeface="Arial"/>
                <a:cs typeface="Arial"/>
              </a:rPr>
              <a:t>θῶνος</a:t>
            </a:r>
            <a:r>
              <a:rPr lang="en-US" dirty="0">
                <a:latin typeface="Arial"/>
                <a:cs typeface="Arial"/>
              </a:rPr>
              <a:t>, </a:t>
            </a:r>
            <a:r>
              <a:rPr lang="en-US" i="1" dirty="0" err="1">
                <a:latin typeface="Arial"/>
                <a:cs typeface="Arial"/>
              </a:rPr>
              <a:t>Machē</a:t>
            </a:r>
            <a:r>
              <a:rPr lang="en-US" i="1" dirty="0">
                <a:latin typeface="Arial"/>
                <a:cs typeface="Arial"/>
              </a:rPr>
              <a:t> tou </a:t>
            </a:r>
            <a:r>
              <a:rPr lang="en-US" i="1" dirty="0" err="1">
                <a:latin typeface="Arial"/>
                <a:cs typeface="Arial"/>
              </a:rPr>
              <a:t>Marathōnos</a:t>
            </a:r>
            <a:r>
              <a:rPr lang="en-US" dirty="0">
                <a:latin typeface="Arial"/>
                <a:cs typeface="Arial"/>
              </a:rPr>
              <a:t>) took place in 490 BC, during the </a:t>
            </a:r>
            <a:r>
              <a:rPr lang="en-US" dirty="0">
                <a:latin typeface="Arial"/>
                <a:cs typeface="Arial"/>
                <a:hlinkClick r:id="rId4" tooltip="First Persian invasion of Greece"/>
              </a:rPr>
              <a:t>first Persian invasion of Greece</a:t>
            </a:r>
            <a:r>
              <a:rPr lang="en-US" dirty="0">
                <a:latin typeface="Arial"/>
                <a:cs typeface="Arial"/>
              </a:rPr>
              <a:t>. It was fought between the citizens of </a:t>
            </a:r>
            <a:r>
              <a:rPr lang="en-US" dirty="0">
                <a:latin typeface="Arial"/>
                <a:cs typeface="Arial"/>
                <a:hlinkClick r:id="rId5" tooltip="History of Athens"/>
              </a:rPr>
              <a:t>Athens</a:t>
            </a:r>
            <a:r>
              <a:rPr lang="en-US" dirty="0">
                <a:latin typeface="Arial"/>
                <a:cs typeface="Arial"/>
              </a:rPr>
              <a:t>, aided by </a:t>
            </a:r>
            <a:r>
              <a:rPr lang="en-US" dirty="0">
                <a:latin typeface="Arial"/>
                <a:cs typeface="Arial"/>
                <a:hlinkClick r:id="rId6" tooltip="Plataea"/>
              </a:rPr>
              <a:t>Plataea</a:t>
            </a:r>
            <a:r>
              <a:rPr lang="en-US" dirty="0">
                <a:latin typeface="Arial"/>
                <a:cs typeface="Arial"/>
              </a:rPr>
              <a:t>, and a </a:t>
            </a:r>
            <a:r>
              <a:rPr lang="en-US" dirty="0">
                <a:latin typeface="Arial"/>
                <a:cs typeface="Arial"/>
                <a:hlinkClick r:id="rId7" tooltip="Achaemenid Empire"/>
              </a:rPr>
              <a:t>Persian</a:t>
            </a:r>
            <a:r>
              <a:rPr lang="en-US" dirty="0">
                <a:latin typeface="Arial"/>
                <a:cs typeface="Arial"/>
              </a:rPr>
              <a:t> force commanded by </a:t>
            </a:r>
            <a:r>
              <a:rPr lang="en-US" dirty="0">
                <a:latin typeface="Arial"/>
                <a:cs typeface="Arial"/>
                <a:hlinkClick r:id="rId8" tooltip="Datis"/>
              </a:rPr>
              <a:t>Datis</a:t>
            </a:r>
            <a:r>
              <a:rPr lang="en-US" dirty="0">
                <a:latin typeface="Arial"/>
                <a:cs typeface="Arial"/>
              </a:rPr>
              <a:t> and </a:t>
            </a:r>
            <a:r>
              <a:rPr lang="en-US" dirty="0">
                <a:latin typeface="Arial"/>
                <a:cs typeface="Arial"/>
                <a:hlinkClick r:id="rId9" tooltip="Artaphernes (son of Artaphernes)"/>
              </a:rPr>
              <a:t>Artaphernes</a:t>
            </a:r>
            <a:r>
              <a:rPr lang="en-US" dirty="0">
                <a:latin typeface="Arial"/>
                <a:cs typeface="Arial"/>
              </a:rPr>
              <a:t>. The battle was the culmination of the first attempt by Persia, under King </a:t>
            </a:r>
            <a:r>
              <a:rPr lang="en-US" dirty="0">
                <a:latin typeface="Arial"/>
                <a:cs typeface="Arial"/>
                <a:hlinkClick r:id="rId10" tooltip="Darius I of Persia"/>
              </a:rPr>
              <a:t>Darius I</a:t>
            </a:r>
            <a:r>
              <a:rPr lang="en-US" dirty="0">
                <a:latin typeface="Arial"/>
                <a:cs typeface="Arial"/>
              </a:rPr>
              <a:t>, to subjugate </a:t>
            </a:r>
            <a:r>
              <a:rPr lang="en-US" dirty="0">
                <a:latin typeface="Arial"/>
                <a:cs typeface="Arial"/>
                <a:hlinkClick r:id="rId11" tooltip="Ancient Greece"/>
              </a:rPr>
              <a:t>Greece</a:t>
            </a:r>
            <a:r>
              <a:rPr lang="en-US" dirty="0">
                <a:latin typeface="Arial"/>
                <a:cs typeface="Arial"/>
              </a:rPr>
              <a:t>. The Greek army decisively defeated the more numerous Persians, marking a turning point in the </a:t>
            </a:r>
            <a:r>
              <a:rPr lang="en-US" dirty="0">
                <a:latin typeface="Arial"/>
                <a:cs typeface="Arial"/>
                <a:hlinkClick r:id="rId12" tooltip="Greco-Persian Wars"/>
              </a:rPr>
              <a:t>Greco-Persian Wars</a:t>
            </a:r>
            <a:r>
              <a:rPr lang="en-US" dirty="0">
                <a:latin typeface="Arial"/>
                <a:cs typeface="Arial"/>
              </a:rPr>
              <a:t>.</a:t>
            </a:r>
          </a:p>
          <a:p>
            <a:r>
              <a:rPr lang="en-US" dirty="0">
                <a:latin typeface="Arial"/>
                <a:cs typeface="Arial"/>
              </a:rPr>
              <a:t>The first Persian invasion was a response to Greek involvement in the </a:t>
            </a:r>
            <a:r>
              <a:rPr lang="en-US" dirty="0">
                <a:latin typeface="Arial"/>
                <a:cs typeface="Arial"/>
                <a:hlinkClick r:id="rId13" tooltip="Ionian Revolt"/>
              </a:rPr>
              <a:t>Ionian Revolt</a:t>
            </a:r>
            <a:r>
              <a:rPr lang="en-US" dirty="0">
                <a:latin typeface="Arial"/>
                <a:cs typeface="Arial"/>
              </a:rPr>
              <a:t>, when Athens and </a:t>
            </a:r>
            <a:r>
              <a:rPr lang="en-US" dirty="0">
                <a:latin typeface="Arial"/>
                <a:cs typeface="Arial"/>
                <a:hlinkClick r:id="rId14" tooltip="Eretria"/>
              </a:rPr>
              <a:t>Eretria</a:t>
            </a:r>
            <a:r>
              <a:rPr lang="en-US" dirty="0">
                <a:latin typeface="Arial"/>
                <a:cs typeface="Arial"/>
              </a:rPr>
              <a:t> had sent a force to support the cities of </a:t>
            </a:r>
            <a:r>
              <a:rPr lang="en-US" dirty="0">
                <a:latin typeface="Arial"/>
                <a:cs typeface="Arial"/>
                <a:hlinkClick r:id="rId15" tooltip="Ionia"/>
              </a:rPr>
              <a:t>Ionia</a:t>
            </a:r>
            <a:r>
              <a:rPr lang="en-US" dirty="0">
                <a:latin typeface="Arial"/>
                <a:cs typeface="Arial"/>
              </a:rPr>
              <a:t> in their attempt to overthrow Persian rule. The Athenians and </a:t>
            </a:r>
            <a:r>
              <a:rPr lang="en-US" dirty="0" err="1">
                <a:latin typeface="Arial"/>
                <a:cs typeface="Arial"/>
              </a:rPr>
              <a:t>Eretrians</a:t>
            </a:r>
            <a:r>
              <a:rPr lang="en-US" dirty="0">
                <a:latin typeface="Arial"/>
                <a:cs typeface="Arial"/>
              </a:rPr>
              <a:t> had succeeded in capturing and burning </a:t>
            </a:r>
            <a:r>
              <a:rPr lang="en-US" dirty="0">
                <a:latin typeface="Arial"/>
                <a:cs typeface="Arial"/>
                <a:hlinkClick r:id="rId16" tooltip="Sardis"/>
              </a:rPr>
              <a:t>Sardis</a:t>
            </a:r>
            <a:r>
              <a:rPr lang="en-US" dirty="0">
                <a:latin typeface="Arial"/>
                <a:cs typeface="Arial"/>
              </a:rPr>
              <a:t>, but they were then forced to retreat with heavy losses. In response to this raid, Darius swore to burn down Athens and Eretria. According to </a:t>
            </a:r>
            <a:r>
              <a:rPr lang="en-US" dirty="0">
                <a:latin typeface="Arial"/>
                <a:cs typeface="Arial"/>
                <a:hlinkClick r:id="rId17" tooltip="Herodotus"/>
              </a:rPr>
              <a:t>Herodotus</a:t>
            </a:r>
            <a:r>
              <a:rPr lang="en-US" dirty="0">
                <a:latin typeface="Arial"/>
                <a:cs typeface="Arial"/>
              </a:rPr>
              <a:t>, Darius asked for his bow, he placed an arrow upon the string and he discharged it upwards towards heaven, and as he shot into the air he said: "Zeus, grant me to take vengeance upon the Athenians!". Also he charged one of his servants, to say to him, every day before dinner, three times: "Master, remember the Athenians."</a:t>
            </a:r>
            <a:r>
              <a:rPr lang="en-US" baseline="30000" dirty="0">
                <a:latin typeface="Arial"/>
                <a:cs typeface="Arial"/>
                <a:hlinkClick r:id="rId18"/>
              </a:rPr>
              <a:t>[3]</a:t>
            </a:r>
            <a:endParaRPr lang="en-US" baseline="30000" dirty="0">
              <a:latin typeface="Arial"/>
              <a:cs typeface="Arial"/>
            </a:endParaRPr>
          </a:p>
          <a:p>
            <a:endParaRPr lang="en-US" baseline="30000"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the time of the battle, Sparta and Athens were the two largest city states. Once the Ionian revolt was finally crushed by the Persian victory at the </a:t>
            </a:r>
            <a:r>
              <a:rPr lang="en-US" dirty="0">
                <a:latin typeface="Arial"/>
                <a:cs typeface="Arial"/>
                <a:hlinkClick r:id="rId19" tooltip="Battle of Lade"/>
              </a:rPr>
              <a:t>Battle of Lade</a:t>
            </a:r>
            <a:r>
              <a:rPr lang="en-US" dirty="0">
                <a:latin typeface="Arial"/>
                <a:cs typeface="Arial"/>
              </a:rPr>
              <a:t> in 494 BC, Darius began plans to subjugate Greece. In 490 BC, he sent a naval task force under </a:t>
            </a:r>
            <a:r>
              <a:rPr lang="en-US" dirty="0" err="1">
                <a:latin typeface="Arial"/>
                <a:cs typeface="Arial"/>
              </a:rPr>
              <a:t>Datis</a:t>
            </a:r>
            <a:r>
              <a:rPr lang="en-US" dirty="0">
                <a:latin typeface="Arial"/>
                <a:cs typeface="Arial"/>
              </a:rPr>
              <a:t> and </a:t>
            </a:r>
            <a:r>
              <a:rPr lang="en-US" dirty="0" err="1">
                <a:latin typeface="Arial"/>
                <a:cs typeface="Arial"/>
              </a:rPr>
              <a:t>Artaphernes</a:t>
            </a:r>
            <a:r>
              <a:rPr lang="en-US" dirty="0">
                <a:latin typeface="Arial"/>
                <a:cs typeface="Arial"/>
              </a:rPr>
              <a:t> across the </a:t>
            </a:r>
            <a:r>
              <a:rPr lang="en-US" dirty="0">
                <a:latin typeface="Arial"/>
                <a:cs typeface="Arial"/>
                <a:hlinkClick r:id="rId20" tooltip="Aegean Sea"/>
              </a:rPr>
              <a:t>Aegean</a:t>
            </a:r>
            <a:r>
              <a:rPr lang="en-US" dirty="0">
                <a:latin typeface="Arial"/>
                <a:cs typeface="Arial"/>
              </a:rPr>
              <a:t>, to subjugate the </a:t>
            </a:r>
            <a:r>
              <a:rPr lang="en-US" dirty="0">
                <a:latin typeface="Arial"/>
                <a:cs typeface="Arial"/>
                <a:hlinkClick r:id="rId21" tooltip="Cyclades"/>
              </a:rPr>
              <a:t>Cyclades</a:t>
            </a:r>
            <a:r>
              <a:rPr lang="en-US" dirty="0">
                <a:latin typeface="Arial"/>
                <a:cs typeface="Arial"/>
              </a:rPr>
              <a:t>, and then to make punitive attacks on Athens and Eretria. Reaching </a:t>
            </a:r>
            <a:r>
              <a:rPr lang="en-US" dirty="0">
                <a:latin typeface="Arial"/>
                <a:cs typeface="Arial"/>
                <a:hlinkClick r:id="rId22" tooltip="Euboea"/>
              </a:rPr>
              <a:t>Euboea</a:t>
            </a:r>
            <a:r>
              <a:rPr lang="en-US" dirty="0">
                <a:latin typeface="Arial"/>
                <a:cs typeface="Arial"/>
              </a:rPr>
              <a:t> in mid-summer after a successful campaign in the Aegean, the Persians proceeded to besiege and capture Eretria. The Persian force then sailed for Attica, landing in the bay near the town of </a:t>
            </a:r>
            <a:r>
              <a:rPr lang="en-US" dirty="0">
                <a:latin typeface="Arial"/>
                <a:cs typeface="Arial"/>
                <a:hlinkClick r:id="rId23" tooltip="Marathon, Greece"/>
              </a:rPr>
              <a:t>Marathon</a:t>
            </a:r>
            <a:r>
              <a:rPr lang="en-US" dirty="0">
                <a:latin typeface="Arial"/>
                <a:cs typeface="Arial"/>
              </a:rPr>
              <a:t>. The Athenians, joined by a small force from </a:t>
            </a:r>
            <a:r>
              <a:rPr lang="en-US" dirty="0">
                <a:latin typeface="Arial"/>
                <a:cs typeface="Arial"/>
                <a:hlinkClick r:id="rId6" tooltip="Plataea"/>
              </a:rPr>
              <a:t>Plataea</a:t>
            </a:r>
            <a:r>
              <a:rPr lang="en-US" dirty="0">
                <a:latin typeface="Arial"/>
                <a:cs typeface="Arial"/>
              </a:rPr>
              <a:t>, marched to Marathon, and succeeded in blocking the two exits from the plain of Marathon. The Athenians also sent a message asking for support to the Spartans. However, at the time the Spartans were involved in a religious festival and gave this as a reason for refusing to aid the Athenians.</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baseline="0"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41</a:t>
            </a:fld>
            <a:endParaRPr lang="en-US"/>
          </a:p>
        </p:txBody>
      </p:sp>
    </p:spTree>
    <p:extLst>
      <p:ext uri="{BB962C8B-B14F-4D97-AF65-F5344CB8AC3E}">
        <p14:creationId xmlns:p14="http://schemas.microsoft.com/office/powerpoint/2010/main" val="385085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Greeks could not hope to face the superior Persian cavalry; however, the location chosen was surrounded by marshes and mountains and so the cavalry was unable to join the main Persian army. Miltiades, the Greek general, ordered a general attack against the Persians. He reinforced his flanks, luring the Persians' best fighters into his centre.”</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42</a:t>
            </a:fld>
            <a:endParaRPr lang="en-US"/>
          </a:p>
        </p:txBody>
      </p:sp>
    </p:spTree>
    <p:extLst>
      <p:ext uri="{BB962C8B-B14F-4D97-AF65-F5344CB8AC3E}">
        <p14:creationId xmlns:p14="http://schemas.microsoft.com/office/powerpoint/2010/main" val="2808787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inward wheeling flanks enveloped the Persians, routing them.”</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43</a:t>
            </a:fld>
            <a:endParaRPr lang="en-US"/>
          </a:p>
        </p:txBody>
      </p:sp>
    </p:spTree>
    <p:extLst>
      <p:ext uri="{BB962C8B-B14F-4D97-AF65-F5344CB8AC3E}">
        <p14:creationId xmlns:p14="http://schemas.microsoft.com/office/powerpoint/2010/main" val="2439191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a:t>
            </a:r>
            <a:r>
              <a:rPr lang="en-US" b="1" dirty="0">
                <a:latin typeface="Arial"/>
                <a:cs typeface="Arial"/>
              </a:rPr>
              <a:t>Battle of Marathon</a:t>
            </a:r>
            <a:r>
              <a:rPr lang="is-IS" b="1" dirty="0">
                <a:latin typeface="Arial"/>
                <a:cs typeface="Arial"/>
              </a:rPr>
              <a:t>…</a:t>
            </a:r>
            <a:endParaRPr lang="en-US" dirty="0">
              <a:latin typeface="Arial"/>
              <a:cs typeface="Arial"/>
            </a:endParaRPr>
          </a:p>
          <a:p>
            <a:r>
              <a:rPr lang="en-US" dirty="0">
                <a:latin typeface="Arial"/>
                <a:cs typeface="Arial"/>
              </a:rPr>
              <a:t>The Persian army broke in panic towards their ships, and large numbers were slaughtered. The defeat at Marathon marked the end of the first Persian invasion of Greece, and the Persian force retreated to Asia. Darius then began raising a huge new army with which he meant to completely subjugate Greece; however, in 486 BC, his </a:t>
            </a:r>
            <a:r>
              <a:rPr lang="en-US" dirty="0">
                <a:latin typeface="Arial"/>
                <a:cs typeface="Arial"/>
                <a:hlinkClick r:id="rId3" tooltip="Ancient Egypt"/>
              </a:rPr>
              <a:t>Egyptian</a:t>
            </a:r>
            <a:r>
              <a:rPr lang="en-US" dirty="0">
                <a:latin typeface="Arial"/>
                <a:cs typeface="Arial"/>
              </a:rPr>
              <a:t> subjects revolted, indefinitely postponing any Greek expedition. After Darius died, his son </a:t>
            </a:r>
            <a:r>
              <a:rPr lang="en-US" dirty="0">
                <a:latin typeface="Arial"/>
                <a:cs typeface="Arial"/>
                <a:hlinkClick r:id="rId4" tooltip="Xerxes I"/>
              </a:rPr>
              <a:t>Xerxes I</a:t>
            </a:r>
            <a:r>
              <a:rPr lang="en-US" dirty="0">
                <a:latin typeface="Arial"/>
                <a:cs typeface="Arial"/>
              </a:rPr>
              <a:t> restarted the preparations for a </a:t>
            </a:r>
            <a:r>
              <a:rPr lang="en-US" dirty="0">
                <a:latin typeface="Arial"/>
                <a:cs typeface="Arial"/>
                <a:hlinkClick r:id="rId5" tooltip="Second Persian invasion of Greece"/>
              </a:rPr>
              <a:t>second invasion of Greece</a:t>
            </a:r>
            <a:r>
              <a:rPr lang="en-US" dirty="0">
                <a:latin typeface="Arial"/>
                <a:cs typeface="Arial"/>
              </a:rPr>
              <a:t>, which finally began in 480 BC.</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44</a:t>
            </a:fld>
            <a:endParaRPr lang="en-US"/>
          </a:p>
        </p:txBody>
      </p:sp>
    </p:spTree>
    <p:extLst>
      <p:ext uri="{BB962C8B-B14F-4D97-AF65-F5344CB8AC3E}">
        <p14:creationId xmlns:p14="http://schemas.microsoft.com/office/powerpoint/2010/main" val="3146233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a:cs typeface="Arial"/>
              </a:rPr>
              <a:t>“</a:t>
            </a:r>
            <a:r>
              <a:rPr lang="en-US" dirty="0">
                <a:latin typeface="Arial"/>
                <a:cs typeface="Arial"/>
              </a:rPr>
              <a:t>The Battle of Marathon was a watershed in the Greco-Persian wars, showing the Greeks that the Persians could be beaten; the eventual Greek triumph in these wars can be seen to begin at Marathon. The battle also showed the Greeks that they were able to win battles without the Spartans, as they had heavily relied on Sparta previously. This win was largely due to the Athenians, and Marathon raised Greek esteem of them. Since the following two hundred years saw the rise of the </a:t>
            </a:r>
            <a:r>
              <a:rPr lang="en-US" dirty="0">
                <a:latin typeface="Arial"/>
                <a:cs typeface="Arial"/>
                <a:hlinkClick r:id="rId3" tooltip="Classical Greece"/>
              </a:rPr>
              <a:t>Classical Greek</a:t>
            </a:r>
            <a:r>
              <a:rPr lang="en-US" dirty="0">
                <a:latin typeface="Arial"/>
                <a:cs typeface="Arial"/>
              </a:rPr>
              <a:t> civilization, which has been enduringly influential in western society, the Battle of Marathon is often seen as a pivotal moment in Mediterranean and European history.</a:t>
            </a:r>
          </a:p>
          <a:p>
            <a:r>
              <a:rPr lang="en-US" dirty="0">
                <a:latin typeface="Arial"/>
                <a:cs typeface="Arial"/>
              </a:rPr>
              <a:t>The battle is perhaps now more famous as the inspiration for the </a:t>
            </a:r>
            <a:r>
              <a:rPr lang="en-US" dirty="0">
                <a:latin typeface="Arial"/>
                <a:cs typeface="Arial"/>
                <a:hlinkClick r:id="rId4" tooltip="Marathon"/>
              </a:rPr>
              <a:t>marathon</a:t>
            </a:r>
            <a:r>
              <a:rPr lang="en-US" dirty="0">
                <a:latin typeface="Arial"/>
                <a:cs typeface="Arial"/>
              </a:rPr>
              <a:t> race. Although thought to be historically inaccurate, the legend of the Greek messenger </a:t>
            </a:r>
            <a:r>
              <a:rPr lang="en-US" dirty="0">
                <a:latin typeface="Arial"/>
                <a:cs typeface="Arial"/>
                <a:hlinkClick r:id="rId5" tooltip="Pheidippides"/>
              </a:rPr>
              <a:t>Pheidippides</a:t>
            </a:r>
            <a:r>
              <a:rPr lang="en-US" dirty="0">
                <a:latin typeface="Arial"/>
                <a:cs typeface="Arial"/>
              </a:rPr>
              <a:t> running to Athens with news of the victory became the inspiration for this athletic event, introduced at the 1896 Athens Olympics, and originally run between Marathon and Athens.”</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Battle_of_Marathon</a:t>
            </a:r>
            <a:endParaRPr lang="en-US" dirty="0">
              <a:latin typeface="Arial"/>
              <a:cs typeface="Arial"/>
            </a:endParaRPr>
          </a:p>
          <a:p>
            <a:r>
              <a:rPr lang="en-US" dirty="0">
                <a:latin typeface="Arial"/>
                <a:cs typeface="Arial"/>
              </a:rPr>
              <a:t>Accessed 13 Sep 2016</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45</a:t>
            </a:fld>
            <a:endParaRPr lang="en-US"/>
          </a:p>
        </p:txBody>
      </p:sp>
    </p:spTree>
    <p:extLst>
      <p:ext uri="{BB962C8B-B14F-4D97-AF65-F5344CB8AC3E}">
        <p14:creationId xmlns:p14="http://schemas.microsoft.com/office/powerpoint/2010/main" val="1084665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46</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a:t>
            </a:r>
            <a:r>
              <a:rPr lang="en-US" b="1" dirty="0">
                <a:latin typeface="Arial"/>
                <a:cs typeface="Arial"/>
              </a:rPr>
              <a:t>Battle of Thermopylae</a:t>
            </a:r>
            <a:r>
              <a:rPr lang="en-US" dirty="0">
                <a:latin typeface="Arial"/>
                <a:cs typeface="Arial"/>
              </a:rPr>
              <a:t> (</a:t>
            </a:r>
            <a:r>
              <a:rPr lang="en-US" dirty="0">
                <a:latin typeface="Arial"/>
                <a:cs typeface="Arial"/>
                <a:hlinkClick r:id="rId3" tooltip="Help:IPA for English"/>
              </a:rPr>
              <a:t>/</a:t>
            </a:r>
            <a:r>
              <a:rPr lang="en-US" dirty="0">
                <a:effectLst/>
                <a:latin typeface="Arial"/>
                <a:cs typeface="Arial"/>
                <a:hlinkClick r:id="rId3" tooltip="Help:IPA for English"/>
              </a:rPr>
              <a:t>θərˈmɒpᵻliː</a:t>
            </a:r>
            <a:r>
              <a:rPr lang="en-US" dirty="0">
                <a:latin typeface="Arial"/>
                <a:cs typeface="Arial"/>
                <a:hlinkClick r:id="rId3" tooltip="Help:IPA for English"/>
              </a:rPr>
              <a:t>/</a:t>
            </a:r>
            <a:r>
              <a:rPr lang="en-US" dirty="0">
                <a:latin typeface="Arial"/>
                <a:cs typeface="Arial"/>
              </a:rPr>
              <a:t> </a:t>
            </a:r>
            <a:r>
              <a:rPr lang="en-US" i="1" dirty="0">
                <a:latin typeface="Arial"/>
                <a:cs typeface="Arial"/>
                <a:hlinkClick r:id="rId4" tooltip="Help:Pronunciation respelling key"/>
              </a:rPr>
              <a:t>thər-</a:t>
            </a:r>
            <a:r>
              <a:rPr lang="en-US" b="1" i="1" cap="small" dirty="0">
                <a:effectLst/>
                <a:latin typeface="Arial"/>
                <a:cs typeface="Arial"/>
                <a:hlinkClick r:id="rId4" tooltip="Help:Pronunciation respelling key"/>
              </a:rPr>
              <a:t>MOP</a:t>
            </a:r>
            <a:r>
              <a:rPr lang="en-US" i="1" dirty="0">
                <a:latin typeface="Arial"/>
                <a:cs typeface="Arial"/>
                <a:hlinkClick r:id="rId4" tooltip="Help:Pronunciation respelling key"/>
              </a:rPr>
              <a:t>-i-lee</a:t>
            </a:r>
            <a:r>
              <a:rPr lang="en-US" dirty="0">
                <a:latin typeface="Arial"/>
                <a:cs typeface="Arial"/>
              </a:rPr>
              <a:t>; </a:t>
            </a:r>
            <a:r>
              <a:rPr lang="en-US" dirty="0">
                <a:latin typeface="Arial"/>
                <a:cs typeface="Arial"/>
                <a:hlinkClick r:id="rId5" tooltip="Greek language"/>
              </a:rPr>
              <a:t>Greek</a:t>
            </a:r>
            <a:r>
              <a:rPr lang="en-US" dirty="0">
                <a:latin typeface="Arial"/>
                <a:cs typeface="Arial"/>
              </a:rPr>
              <a:t>: </a:t>
            </a:r>
            <a:r>
              <a:rPr lang="en-US" dirty="0" err="1">
                <a:latin typeface="Arial"/>
                <a:cs typeface="Arial"/>
              </a:rPr>
              <a:t>Μάχη</a:t>
            </a:r>
            <a:r>
              <a:rPr lang="en-US" dirty="0">
                <a:latin typeface="Arial"/>
                <a:cs typeface="Arial"/>
              </a:rPr>
              <a:t> τῶν </a:t>
            </a:r>
            <a:r>
              <a:rPr lang="en-US" dirty="0" err="1">
                <a:latin typeface="Arial"/>
                <a:cs typeface="Arial"/>
              </a:rPr>
              <a:t>Θερμο</a:t>
            </a:r>
            <a:r>
              <a:rPr lang="en-US" dirty="0">
                <a:latin typeface="Arial"/>
                <a:cs typeface="Arial"/>
              </a:rPr>
              <a:t>π</a:t>
            </a:r>
            <a:r>
              <a:rPr lang="en-US" dirty="0" err="1">
                <a:latin typeface="Arial"/>
                <a:cs typeface="Arial"/>
              </a:rPr>
              <a:t>υλῶν</a:t>
            </a:r>
            <a:r>
              <a:rPr lang="en-US" dirty="0">
                <a:latin typeface="Arial"/>
                <a:cs typeface="Arial"/>
              </a:rPr>
              <a:t>, </a:t>
            </a:r>
            <a:r>
              <a:rPr lang="en-US" i="1" dirty="0" err="1">
                <a:latin typeface="Arial"/>
                <a:cs typeface="Arial"/>
              </a:rPr>
              <a:t>Machē</a:t>
            </a:r>
            <a:r>
              <a:rPr lang="en-US" i="1" dirty="0">
                <a:latin typeface="Arial"/>
                <a:cs typeface="Arial"/>
              </a:rPr>
              <a:t> </a:t>
            </a:r>
            <a:r>
              <a:rPr lang="en-US" i="1" dirty="0" err="1">
                <a:latin typeface="Arial"/>
                <a:cs typeface="Arial"/>
              </a:rPr>
              <a:t>tōn</a:t>
            </a:r>
            <a:r>
              <a:rPr lang="en-US" i="1" dirty="0">
                <a:latin typeface="Arial"/>
                <a:cs typeface="Arial"/>
              </a:rPr>
              <a:t> </a:t>
            </a:r>
            <a:r>
              <a:rPr lang="en-US" i="1" dirty="0" err="1">
                <a:latin typeface="Arial"/>
                <a:cs typeface="Arial"/>
              </a:rPr>
              <a:t>Thermopylōn</a:t>
            </a:r>
            <a:r>
              <a:rPr lang="en-US" dirty="0">
                <a:latin typeface="Arial"/>
                <a:cs typeface="Arial"/>
              </a:rPr>
              <a:t>) was fought between an alliance of </a:t>
            </a:r>
            <a:r>
              <a:rPr lang="en-US" dirty="0">
                <a:latin typeface="Arial"/>
                <a:cs typeface="Arial"/>
                <a:hlinkClick r:id="rId6" tooltip="Ancient Greece"/>
              </a:rPr>
              <a:t>Greek</a:t>
            </a:r>
            <a:r>
              <a:rPr lang="en-US" dirty="0">
                <a:latin typeface="Arial"/>
                <a:cs typeface="Arial"/>
              </a:rPr>
              <a:t> </a:t>
            </a:r>
            <a:r>
              <a:rPr lang="en-US" dirty="0">
                <a:latin typeface="Arial"/>
                <a:cs typeface="Arial"/>
                <a:hlinkClick r:id="rId7" tooltip="City-state"/>
              </a:rPr>
              <a:t>city-states</a:t>
            </a:r>
            <a:r>
              <a:rPr lang="en-US" dirty="0">
                <a:latin typeface="Arial"/>
                <a:cs typeface="Arial"/>
              </a:rPr>
              <a:t>, led by </a:t>
            </a:r>
            <a:r>
              <a:rPr lang="en-US" dirty="0">
                <a:latin typeface="Arial"/>
                <a:cs typeface="Arial"/>
                <a:hlinkClick r:id="rId8" tooltip="Leonidas I"/>
              </a:rPr>
              <a:t>King Leonidas</a:t>
            </a:r>
            <a:r>
              <a:rPr lang="en-US" dirty="0">
                <a:latin typeface="Arial"/>
                <a:cs typeface="Arial"/>
              </a:rPr>
              <a:t> of </a:t>
            </a:r>
            <a:r>
              <a:rPr lang="en-US" dirty="0">
                <a:latin typeface="Arial"/>
                <a:cs typeface="Arial"/>
                <a:hlinkClick r:id="rId9" tooltip="Sparta"/>
              </a:rPr>
              <a:t>Sparta</a:t>
            </a:r>
            <a:r>
              <a:rPr lang="en-US" dirty="0">
                <a:latin typeface="Arial"/>
                <a:cs typeface="Arial"/>
              </a:rPr>
              <a:t>, and the </a:t>
            </a:r>
            <a:r>
              <a:rPr lang="en-US" dirty="0">
                <a:latin typeface="Arial"/>
                <a:cs typeface="Arial"/>
                <a:hlinkClick r:id="rId10" tooltip="Achaemenid Empire"/>
              </a:rPr>
              <a:t>Persian Empire</a:t>
            </a:r>
            <a:r>
              <a:rPr lang="en-US" dirty="0">
                <a:latin typeface="Arial"/>
                <a:cs typeface="Arial"/>
              </a:rPr>
              <a:t> of </a:t>
            </a:r>
            <a:r>
              <a:rPr lang="en-US" dirty="0">
                <a:latin typeface="Arial"/>
                <a:cs typeface="Arial"/>
                <a:hlinkClick r:id="rId11" tooltip="Xerxes I"/>
              </a:rPr>
              <a:t>Xerxes I</a:t>
            </a:r>
            <a:r>
              <a:rPr lang="en-US" dirty="0">
                <a:latin typeface="Arial"/>
                <a:cs typeface="Arial"/>
              </a:rPr>
              <a:t> over the course of three days, during the </a:t>
            </a:r>
            <a:r>
              <a:rPr lang="en-US" dirty="0">
                <a:latin typeface="Arial"/>
                <a:cs typeface="Arial"/>
                <a:hlinkClick r:id="rId12" tooltip="Second Persian invasion of Greece"/>
              </a:rPr>
              <a:t>second Persian invasion of Greece</a:t>
            </a:r>
            <a:r>
              <a:rPr lang="en-US" dirty="0">
                <a:latin typeface="Arial"/>
                <a:cs typeface="Arial"/>
              </a:rPr>
              <a:t>. It took place simultaneously with the naval </a:t>
            </a:r>
            <a:r>
              <a:rPr lang="en-US" dirty="0">
                <a:latin typeface="Arial"/>
                <a:cs typeface="Arial"/>
                <a:hlinkClick r:id="rId13" tooltip="Battle of Artemisium"/>
              </a:rPr>
              <a:t>battle at Artemisium</a:t>
            </a:r>
            <a:r>
              <a:rPr lang="en-US" dirty="0">
                <a:latin typeface="Arial"/>
                <a:cs typeface="Arial"/>
              </a:rPr>
              <a:t>, in August or September 480 BC, at the narrow coastal pass of </a:t>
            </a:r>
            <a:r>
              <a:rPr lang="en-US" dirty="0">
                <a:latin typeface="Arial"/>
                <a:cs typeface="Arial"/>
                <a:hlinkClick r:id="rId14" tooltip="Thermopylae"/>
              </a:rPr>
              <a:t>Thermopylae</a:t>
            </a:r>
            <a:r>
              <a:rPr lang="en-US" dirty="0">
                <a:latin typeface="Arial"/>
                <a:cs typeface="Arial"/>
              </a:rPr>
              <a:t> ("The Hot Gates"). The Persian invasion was a delayed response to the defeat of the </a:t>
            </a:r>
            <a:r>
              <a:rPr lang="en-US" dirty="0">
                <a:latin typeface="Arial"/>
                <a:cs typeface="Arial"/>
                <a:hlinkClick r:id="rId15" tooltip="First Persian invasion of Greece"/>
              </a:rPr>
              <a:t>first Persian invasion of Greece</a:t>
            </a:r>
            <a:r>
              <a:rPr lang="en-US" dirty="0">
                <a:latin typeface="Arial"/>
                <a:cs typeface="Arial"/>
              </a:rPr>
              <a:t>, which had been ended by the </a:t>
            </a:r>
            <a:r>
              <a:rPr lang="en-US" dirty="0">
                <a:latin typeface="Arial"/>
                <a:cs typeface="Arial"/>
                <a:hlinkClick r:id="rId16" tooltip="Classical Athens"/>
              </a:rPr>
              <a:t>Athenian</a:t>
            </a:r>
            <a:r>
              <a:rPr lang="en-US" dirty="0">
                <a:latin typeface="Arial"/>
                <a:cs typeface="Arial"/>
              </a:rPr>
              <a:t> victory at the </a:t>
            </a:r>
            <a:r>
              <a:rPr lang="en-US" dirty="0">
                <a:latin typeface="Arial"/>
                <a:cs typeface="Arial"/>
                <a:hlinkClick r:id="rId17" tooltip="Battle of Marathon"/>
              </a:rPr>
              <a:t>Battle of Marathon</a:t>
            </a:r>
            <a:r>
              <a:rPr lang="en-US" dirty="0">
                <a:latin typeface="Arial"/>
                <a:cs typeface="Arial"/>
              </a:rPr>
              <a:t> in 490 BC. Xerxes had amassed a huge army and navy, and set out to conquer all of Greece. The Athenian general </a:t>
            </a:r>
            <a:r>
              <a:rPr lang="en-US" dirty="0">
                <a:latin typeface="Arial"/>
                <a:cs typeface="Arial"/>
                <a:hlinkClick r:id="rId18" tooltip="Themistocles"/>
              </a:rPr>
              <a:t>Themistocles</a:t>
            </a:r>
            <a:r>
              <a:rPr lang="en-US" dirty="0">
                <a:latin typeface="Arial"/>
                <a:cs typeface="Arial"/>
              </a:rPr>
              <a:t> had proposed that the allied Greeks block the advance of the Persian army at the pass of Thermopylae, and simultaneously block the Persian navy at the Straits of </a:t>
            </a:r>
            <a:r>
              <a:rPr lang="en-US" dirty="0">
                <a:latin typeface="Arial"/>
                <a:cs typeface="Arial"/>
                <a:hlinkClick r:id="rId13" tooltip="Battle of Artemisium"/>
              </a:rPr>
              <a:t>Artemisium</a:t>
            </a:r>
            <a:r>
              <a:rPr lang="en-US" dirty="0">
                <a:latin typeface="Arial"/>
                <a:cs typeface="Arial"/>
              </a:rPr>
              <a:t>.</a:t>
            </a:r>
          </a:p>
          <a:p>
            <a:r>
              <a:rPr lang="en-US" dirty="0">
                <a:latin typeface="Arial"/>
                <a:cs typeface="Arial"/>
              </a:rPr>
              <a:t>A Greek force of approximately 7,000 men marched north to block the pass in the middle of 480 BC. The Persian army, alleged by the ancient sources to have numbered over one million, but today considered to have been much smaller (various figures are given by scholars, ranging between about 100,000 and 150,000),</a:t>
            </a:r>
            <a:r>
              <a:rPr lang="en-US" baseline="30000" dirty="0">
                <a:latin typeface="Arial"/>
                <a:cs typeface="Arial"/>
                <a:hlinkClick r:id="rId19"/>
              </a:rPr>
              <a:t>[8]</a:t>
            </a:r>
            <a:r>
              <a:rPr lang="en-US" baseline="30000" dirty="0">
                <a:latin typeface="Arial"/>
                <a:cs typeface="Arial"/>
                <a:hlinkClick r:id="rId20"/>
              </a:rPr>
              <a:t>[9]</a:t>
            </a:r>
            <a:r>
              <a:rPr lang="en-US" dirty="0">
                <a:latin typeface="Arial"/>
                <a:cs typeface="Arial"/>
              </a:rPr>
              <a:t> arrived at the pass in late August or early September. The vastly outnumbered Greeks held off the Persians for seven days (including three of battle) before the rear-guard was annihilated in one of history's most famous </a:t>
            </a:r>
            <a:r>
              <a:rPr lang="en-US" dirty="0">
                <a:latin typeface="Arial"/>
                <a:cs typeface="Arial"/>
                <a:hlinkClick r:id="rId21" tooltip="Last stand"/>
              </a:rPr>
              <a:t>last stands</a:t>
            </a:r>
            <a:r>
              <a:rPr lang="en-US" dirty="0">
                <a:latin typeface="Arial"/>
                <a:cs typeface="Arial"/>
              </a:rPr>
              <a:t>. During two full days of battle, the small force led by Leonidas blocked the only road by which the massive Persian army could pass. After the second day, a local resident named </a:t>
            </a:r>
            <a:r>
              <a:rPr lang="en-US" dirty="0">
                <a:latin typeface="Arial"/>
                <a:cs typeface="Arial"/>
                <a:hlinkClick r:id="rId22" tooltip="Ephialtes of Trachis"/>
              </a:rPr>
              <a:t>Ephialtes</a:t>
            </a:r>
            <a:r>
              <a:rPr lang="en-US" dirty="0">
                <a:latin typeface="Arial"/>
                <a:cs typeface="Arial"/>
              </a:rPr>
              <a:t> betrayed the Greeks by revealing that a small path led behind the Greek lines. Leonidas, aware that his force was being outflanked, dismissed the bulk of the Greek army and remained to guard their retreat with 300 </a:t>
            </a:r>
            <a:r>
              <a:rPr lang="en-US" dirty="0">
                <a:latin typeface="Arial"/>
                <a:cs typeface="Arial"/>
                <a:hlinkClick r:id="rId23" tooltip="Spartan hoplite"/>
              </a:rPr>
              <a:t>Spartans</a:t>
            </a:r>
            <a:r>
              <a:rPr lang="en-US" dirty="0">
                <a:latin typeface="Arial"/>
                <a:cs typeface="Arial"/>
              </a:rPr>
              <a:t>, 700 </a:t>
            </a:r>
            <a:r>
              <a:rPr lang="en-US" dirty="0">
                <a:latin typeface="Arial"/>
                <a:cs typeface="Arial"/>
                <a:hlinkClick r:id="rId24" tooltip="Thespiae"/>
              </a:rPr>
              <a:t>Thespians</a:t>
            </a:r>
            <a:r>
              <a:rPr lang="en-US" dirty="0">
                <a:latin typeface="Arial"/>
                <a:cs typeface="Arial"/>
              </a:rPr>
              <a:t>, 400 </a:t>
            </a:r>
            <a:r>
              <a:rPr lang="en-US" dirty="0">
                <a:latin typeface="Arial"/>
                <a:cs typeface="Arial"/>
                <a:hlinkClick r:id="rId25" tooltip="Thebes, Greece"/>
              </a:rPr>
              <a:t>Thebans</a:t>
            </a:r>
            <a:r>
              <a:rPr lang="en-US" dirty="0">
                <a:latin typeface="Arial"/>
                <a:cs typeface="Arial"/>
              </a:rPr>
              <a:t>, and perhaps a few hundred others, most of whom were killed.</a:t>
            </a:r>
          </a:p>
          <a:p>
            <a:r>
              <a:rPr lang="en-US" dirty="0">
                <a:latin typeface="Arial"/>
                <a:cs typeface="Arial"/>
              </a:rPr>
              <a:t>At </a:t>
            </a:r>
            <a:r>
              <a:rPr lang="en-US" dirty="0" err="1">
                <a:latin typeface="Arial"/>
                <a:cs typeface="Arial"/>
              </a:rPr>
              <a:t>Artemisium</a:t>
            </a:r>
            <a:r>
              <a:rPr lang="en-US" dirty="0">
                <a:latin typeface="Arial"/>
                <a:cs typeface="Arial"/>
              </a:rPr>
              <a:t>, the Greek navy, under the command of the Athenian politician Themistocles, received news of the defeat. Since the Greek strategy required both Thermopylae and </a:t>
            </a:r>
            <a:r>
              <a:rPr lang="en-US" dirty="0" err="1">
                <a:latin typeface="Arial"/>
                <a:cs typeface="Arial"/>
              </a:rPr>
              <a:t>Artemisium</a:t>
            </a:r>
            <a:r>
              <a:rPr lang="en-US" dirty="0">
                <a:latin typeface="Arial"/>
                <a:cs typeface="Arial"/>
              </a:rPr>
              <a:t> to be held, and given their losses, it was decided to withdraw to </a:t>
            </a:r>
            <a:r>
              <a:rPr lang="en-US" dirty="0">
                <a:latin typeface="Arial"/>
                <a:cs typeface="Arial"/>
                <a:hlinkClick r:id="rId26" tooltip="Salamis Island"/>
              </a:rPr>
              <a:t>Salamis</a:t>
            </a:r>
            <a:r>
              <a:rPr lang="en-US" dirty="0">
                <a:latin typeface="Arial"/>
                <a:cs typeface="Arial"/>
              </a:rPr>
              <a:t>. The Persians overran </a:t>
            </a:r>
            <a:r>
              <a:rPr lang="en-US" dirty="0">
                <a:latin typeface="Arial"/>
                <a:cs typeface="Arial"/>
                <a:hlinkClick r:id="rId27" tooltip="Boeotia"/>
              </a:rPr>
              <a:t>Boeotia</a:t>
            </a:r>
            <a:r>
              <a:rPr lang="en-US" dirty="0">
                <a:latin typeface="Arial"/>
                <a:cs typeface="Arial"/>
              </a:rPr>
              <a:t> and then captured the evacuated Athens. The Greek fleet—seeking a decisive victory over the Persian armada—attacked and defeated the invaders at the </a:t>
            </a:r>
            <a:r>
              <a:rPr lang="en-US" dirty="0">
                <a:latin typeface="Arial"/>
                <a:cs typeface="Arial"/>
                <a:hlinkClick r:id="rId28" tooltip="Battle of Salamis"/>
              </a:rPr>
              <a:t>Battle of Salamis</a:t>
            </a:r>
            <a:r>
              <a:rPr lang="en-US" dirty="0">
                <a:latin typeface="Arial"/>
                <a:cs typeface="Arial"/>
              </a:rPr>
              <a:t> in late 480 BC. Fearful of being trapped in Europe, Xerxes withdrew with much of his army to Asia (losing most to starvation and disease), leaving </a:t>
            </a:r>
            <a:r>
              <a:rPr lang="en-US" dirty="0">
                <a:latin typeface="Arial"/>
                <a:cs typeface="Arial"/>
                <a:hlinkClick r:id="rId29" tooltip="Mardonius"/>
              </a:rPr>
              <a:t>Mardonius</a:t>
            </a:r>
            <a:r>
              <a:rPr lang="en-US" dirty="0">
                <a:latin typeface="Arial"/>
                <a:cs typeface="Arial"/>
              </a:rPr>
              <a:t> to attempt to complete the conquest of Greece. However, the following year saw a Greek army decisively defeat the Persians at the </a:t>
            </a:r>
            <a:r>
              <a:rPr lang="en-US" dirty="0">
                <a:latin typeface="Arial"/>
                <a:cs typeface="Arial"/>
                <a:hlinkClick r:id="rId30" tooltip="Battle of Plataea"/>
              </a:rPr>
              <a:t>Battle of Plataea</a:t>
            </a:r>
            <a:r>
              <a:rPr lang="en-US" dirty="0">
                <a:latin typeface="Arial"/>
                <a:cs typeface="Arial"/>
              </a:rPr>
              <a:t>, thereby ending the Persian invasion.</a:t>
            </a:r>
          </a:p>
          <a:p>
            <a:r>
              <a:rPr lang="en-US" dirty="0">
                <a:latin typeface="Arial"/>
                <a:cs typeface="Arial"/>
              </a:rPr>
              <a:t>Both ancient and modern writers have used the Battle of Thermopylae as an example of the power of a patriotic army defending its native soil. The performance of the defenders is also used as an example of the advantages of training, equipment, and good use of terrain as </a:t>
            </a:r>
            <a:r>
              <a:rPr lang="en-US" dirty="0">
                <a:latin typeface="Arial"/>
                <a:cs typeface="Arial"/>
                <a:hlinkClick r:id="rId31" tooltip="Force multiplier"/>
              </a:rPr>
              <a:t>force multipliers</a:t>
            </a:r>
            <a:r>
              <a:rPr lang="en-US" dirty="0">
                <a:latin typeface="Arial"/>
                <a:cs typeface="Arial"/>
              </a:rPr>
              <a:t> and has become a symbol of courage against overwhelming odds.”</a:t>
            </a:r>
          </a:p>
          <a:p>
            <a:endParaRPr lang="en-US" dirty="0">
              <a:latin typeface="Arial"/>
              <a:cs typeface="Arial"/>
            </a:endParaRPr>
          </a:p>
          <a:p>
            <a:r>
              <a:rPr lang="en-US" dirty="0">
                <a:latin typeface="Arial"/>
                <a:cs typeface="Arial"/>
              </a:rPr>
              <a:t>https://</a:t>
            </a:r>
            <a:r>
              <a:rPr lang="en-US" dirty="0" err="1">
                <a:latin typeface="Arial"/>
                <a:cs typeface="Arial"/>
              </a:rPr>
              <a:t>en.wikipedia.org</a:t>
            </a:r>
            <a:r>
              <a:rPr lang="en-US" dirty="0">
                <a:latin typeface="Arial"/>
                <a:cs typeface="Arial"/>
              </a:rPr>
              <a:t>/wiki/</a:t>
            </a:r>
            <a:r>
              <a:rPr lang="en-US" dirty="0" err="1">
                <a:latin typeface="Arial"/>
                <a:cs typeface="Arial"/>
              </a:rPr>
              <a:t>Battle_of_Thermopylae</a:t>
            </a:r>
            <a:endParaRPr lang="en-US" dirty="0">
              <a:latin typeface="Arial"/>
              <a:cs typeface="Arial"/>
            </a:endParaRPr>
          </a:p>
          <a:p>
            <a:r>
              <a:rPr lang="en-US" dirty="0">
                <a:latin typeface="Arial"/>
                <a:cs typeface="Arial"/>
              </a:rPr>
              <a:t>Accessed 12 Sep 2016</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F023ED6C-9531-BE4F-B4E5-0ED5020EB672}" type="slidenum">
              <a:rPr lang="en-US"/>
              <a:pPr>
                <a:defRPr/>
              </a:pPr>
              <a:t>47</a:t>
            </a:fld>
            <a:endParaRPr lang="en-US"/>
          </a:p>
        </p:txBody>
      </p:sp>
    </p:spTree>
    <p:extLst>
      <p:ext uri="{BB962C8B-B14F-4D97-AF65-F5344CB8AC3E}">
        <p14:creationId xmlns:p14="http://schemas.microsoft.com/office/powerpoint/2010/main" val="4162372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Athenians had vast gold mines that enriched the city </a:t>
            </a:r>
            <a:r>
              <a:rPr lang="ar-SA" dirty="0"/>
              <a:t>so</a:t>
            </a:r>
            <a:r>
              <a:rPr lang="en-US" dirty="0"/>
              <a:t> that each citizen had enough money for 17 lifetimes! Persia had invaded Greece unsuccessfully in 490 BC, but the threat had not been vanquished. After much effort, the Athenians became convinced to use their resources to build many triremes, which had technological advantages over larger, heavy Persian ships.</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48</a:t>
            </a:fld>
            <a:endParaRPr lang="en-US"/>
          </a:p>
        </p:txBody>
      </p:sp>
    </p:spTree>
    <p:extLst>
      <p:ext uri="{BB962C8B-B14F-4D97-AF65-F5344CB8AC3E}">
        <p14:creationId xmlns:p14="http://schemas.microsoft.com/office/powerpoint/2010/main" val="1692445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Greek preparation paid off. The vast Persian navy was no match for the nimble Greek ships.</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49</a:t>
            </a:fld>
            <a:endParaRPr lang="en-US"/>
          </a:p>
        </p:txBody>
      </p:sp>
    </p:spTree>
    <p:extLst>
      <p:ext uri="{BB962C8B-B14F-4D97-AF65-F5344CB8AC3E}">
        <p14:creationId xmlns:p14="http://schemas.microsoft.com/office/powerpoint/2010/main" val="4142615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Battle of Salamis, the Greeks fought valiantly to protect their homeland with the potential of getting trapped against their land.</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50</a:t>
            </a:fld>
            <a:endParaRPr lang="en-US"/>
          </a:p>
        </p:txBody>
      </p:sp>
    </p:spTree>
    <p:extLst>
      <p:ext uri="{BB962C8B-B14F-4D97-AF65-F5344CB8AC3E}">
        <p14:creationId xmlns:p14="http://schemas.microsoft.com/office/powerpoint/2010/main" val="389338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Persia’s king Xerxes thinks he is sovereign to do as he wills. Still, he is actually easily manipulated by his advisers over what to do with Vashti, over Haman’s cunning to enrich the treasury and take vengeance on the Jews, over Esther’s beauty and ability to get him to do her will, etc. The king is not as powerful as he thought, for the King of kings was above every decision.</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5</a:t>
            </a:fld>
            <a:endParaRPr lang="en-US"/>
          </a:p>
        </p:txBody>
      </p:sp>
    </p:spTree>
    <p:extLst>
      <p:ext uri="{BB962C8B-B14F-4D97-AF65-F5344CB8AC3E}">
        <p14:creationId xmlns:p14="http://schemas.microsoft.com/office/powerpoint/2010/main" val="3600064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smaller triremes out-maneuvered the Persian vessels in a massive victory.</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51</a:t>
            </a:fld>
            <a:endParaRPr lang="en-US"/>
          </a:p>
        </p:txBody>
      </p:sp>
    </p:spTree>
    <p:extLst>
      <p:ext uri="{BB962C8B-B14F-4D97-AF65-F5344CB8AC3E}">
        <p14:creationId xmlns:p14="http://schemas.microsoft.com/office/powerpoint/2010/main" val="2775015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C381C5C-F233-7240-A213-793152A9AE92}" type="slidenum">
              <a:rPr lang="en-US" sz="1200"/>
              <a:pPr eaLnBrk="1" hangingPunct="1"/>
              <a:t>52</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chronology shows that the defeated Xerxes returned to Susa frustrated not only with his navy losses but also before the campaign when he had also been humiliated by Vashti's public dishonor of the king. </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But the beauty treatments of women continued while Xerxes was gone to Greece. These women were being prepared to compete against each other as the potential queen to replace Vashti.</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661E934-155C-464D-9E81-CFA271E009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14081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661E934-155C-464D-9E81-CFA271E0096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0681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extLst>
      <p:ext uri="{BB962C8B-B14F-4D97-AF65-F5344CB8AC3E}">
        <p14:creationId xmlns:p14="http://schemas.microsoft.com/office/powerpoint/2010/main" val="40300507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3CB7E8-C6C4-594B-AC43-89342CFED0DB}" type="slidenum">
              <a:rPr lang="en-US" sz="1200"/>
              <a:pPr eaLnBrk="1" hangingPunct="1"/>
              <a:t>57</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A3BD204-EC55-F74F-920C-DB32439682A5}" type="slidenum">
              <a:rPr lang="en-US" sz="1200"/>
              <a:pPr eaLnBrk="1" hangingPunct="1"/>
              <a:t>58</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A65FE2-B9CD-0F4E-934B-B91204E0CCD0}" type="slidenum">
              <a:rPr lang="en-US" sz="1200"/>
              <a:pPr eaLnBrk="1" hangingPunct="1"/>
              <a:t>59</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932337A-1A37-2948-9E58-3DDC872EA1C7}" type="slidenum">
              <a:rPr lang="en-US" sz="1200"/>
              <a:pPr eaLnBrk="1" hangingPunct="1"/>
              <a:t>60</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400"/>
              </a:spcBef>
              <a:spcAft>
                <a:spcPts val="0"/>
              </a:spcAft>
              <a:buClrTx/>
              <a:buSzTx/>
              <a:buFontTx/>
              <a:buNone/>
              <a:tabLst/>
              <a:defRPr/>
            </a:pPr>
            <a:r>
              <a:rPr lang="en-US" b="0" dirty="0"/>
              <a:t>Province is evidenced in </a:t>
            </a:r>
            <a:r>
              <a:rPr lang="en-US" b="0" i="1" dirty="0"/>
              <a:t>nothing</a:t>
            </a:r>
            <a:r>
              <a:rPr lang="en-US" b="0" i="0" dirty="0"/>
              <a:t> spiritual noted in the book—not God’s name(s), nor the law, nor prayer, nor priests or sacrifices, nor </a:t>
            </a:r>
            <a:r>
              <a:rPr lang="en-US" b="0" i="1" dirty="0"/>
              <a:t>anything</a:t>
            </a:r>
            <a:r>
              <a:rPr lang="en-US" b="0" i="0" dirty="0"/>
              <a:t> of a religious nature. And yet, above it all, God clearly shows his unrelenting passion to fulfil the promises of land, seed, and blessing promised to Abraham (Gen 12:1-3). </a:t>
            </a:r>
            <a:endParaRPr lang="en-US" b="0" dirty="0"/>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6</a:t>
            </a:fld>
            <a:endParaRPr lang="en-US"/>
          </a:p>
        </p:txBody>
      </p:sp>
    </p:spTree>
    <p:extLst>
      <p:ext uri="{BB962C8B-B14F-4D97-AF65-F5344CB8AC3E}">
        <p14:creationId xmlns:p14="http://schemas.microsoft.com/office/powerpoint/2010/main" val="17271277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F60B531-9546-6C43-8F99-041DED322292}" type="slidenum">
              <a:rPr lang="en-US" sz="1200"/>
              <a:pPr eaLnBrk="1" hangingPunct="1"/>
              <a:t>61</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476230A6-B72F-6641-A642-09935CF1304A}" type="slidenum">
              <a:rPr lang="en-US" sz="1200"/>
              <a:pPr eaLnBrk="1" hangingPunct="1"/>
              <a:t>62</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230A6-B72F-6641-A642-09935CF1304A}"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6056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0862C89-F5FE-0A4C-BEB3-0CD16B26D9C6}" type="slidenum">
              <a:rPr lang="en-US" sz="1200"/>
              <a:pPr eaLnBrk="1" hangingPunct="1"/>
              <a:t>64</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E105959-6422-994A-9DAA-5D042632AE61}" type="slidenum">
              <a:rPr lang="en-US" sz="1200"/>
              <a:pPr eaLnBrk="1" hangingPunct="1"/>
              <a:t>65</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1433AC1-A12B-8A42-A9A0-545EA1FCCD74}" type="slidenum">
              <a:rPr lang="en-US" sz="1200"/>
              <a:pPr eaLnBrk="1" hangingPunct="1"/>
              <a:t>66</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070DD3-27A6-3549-96F4-A210A2CCBE26}" type="slidenum">
              <a:rPr lang="en-US" sz="1200"/>
              <a:pPr eaLnBrk="1" hangingPunct="1"/>
              <a:t>67</a:t>
            </a:fld>
            <a:endParaRPr lang="en-US" sz="120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0A24A21-96A3-AA40-9C89-875242A7F943}" type="slidenum">
              <a:rPr lang="en-US" sz="1200"/>
              <a:pPr eaLnBrk="1" hangingPunct="1"/>
              <a:t>68</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CF96FD-A896-1948-A540-81EAC629DB00}" type="slidenum">
              <a:rPr lang="en-US" sz="1200"/>
              <a:pPr eaLnBrk="1" hangingPunct="1"/>
              <a:t>69</a:t>
            </a:fld>
            <a:endParaRPr lang="en-US" sz="1200"/>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E080B3E-1BE5-7945-848A-F44A1F2C6195}" type="slidenum">
              <a:rPr lang="en-US" sz="1200"/>
              <a:pPr eaLnBrk="1" hangingPunct="1"/>
              <a:t>70</a:t>
            </a:fld>
            <a:endParaRPr lang="en-US"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400"/>
              </a:spcBef>
              <a:spcAft>
                <a:spcPts val="0"/>
              </a:spcAft>
              <a:buClrTx/>
              <a:buSzTx/>
              <a:buFontTx/>
              <a:buNone/>
              <a:tabLst/>
              <a:defRPr/>
            </a:pPr>
            <a:r>
              <a:rPr lang="en-US" dirty="0"/>
              <a:t>Had Haman’s plan succeeded, the Jews would have been destroyed. There would have been no return to the land of Israel, no fulfillment of the Messiah’s birth in Bethlehem (Micah 5:2), and no new covenant fulfilled as promised by Jeremiah 31 and Ezekiel 36.</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7</a:t>
            </a:fld>
            <a:endParaRPr lang="en-US"/>
          </a:p>
        </p:txBody>
      </p:sp>
    </p:spTree>
    <p:extLst>
      <p:ext uri="{BB962C8B-B14F-4D97-AF65-F5344CB8AC3E}">
        <p14:creationId xmlns:p14="http://schemas.microsoft.com/office/powerpoint/2010/main" val="33091990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5355B-F921-5E3B-9B4C-F624DC3CA59D}"/>
            </a:ext>
          </a:extLst>
        </p:cNvPr>
        <p:cNvGrpSpPr/>
        <p:nvPr/>
      </p:nvGrpSpPr>
      <p:grpSpPr>
        <a:xfrm>
          <a:off x="0" y="0"/>
          <a:ext cx="0" cy="0"/>
          <a:chOff x="0" y="0"/>
          <a:chExt cx="0" cy="0"/>
        </a:xfrm>
      </p:grpSpPr>
      <p:sp>
        <p:nvSpPr>
          <p:cNvPr id="144385" name="Rectangle 7">
            <a:extLst>
              <a:ext uri="{FF2B5EF4-FFF2-40B4-BE49-F238E27FC236}">
                <a16:creationId xmlns:a16="http://schemas.microsoft.com/office/drawing/2014/main" id="{863A13BF-4A0C-F93C-9A88-99379DC7A41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E080B3E-1BE5-7945-848A-F44A1F2C6195}" type="slidenum">
              <a:rPr lang="en-US" sz="1200"/>
              <a:pPr eaLnBrk="1" hangingPunct="1"/>
              <a:t>71</a:t>
            </a:fld>
            <a:endParaRPr lang="en-US" sz="1200"/>
          </a:p>
        </p:txBody>
      </p:sp>
      <p:sp>
        <p:nvSpPr>
          <p:cNvPr id="144386" name="Rectangle 2">
            <a:extLst>
              <a:ext uri="{FF2B5EF4-FFF2-40B4-BE49-F238E27FC236}">
                <a16:creationId xmlns:a16="http://schemas.microsoft.com/office/drawing/2014/main" id="{C5ACA682-91EB-04C1-A5AB-71373239634C}"/>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00334945-ADDB-9E6D-4ECB-F7E7A1F6BB9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0103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6383681E-20DE-FF42-9562-21CA5AD37A96}" type="slidenum">
              <a:rPr lang="en-US" sz="1200"/>
              <a:pPr eaLnBrk="1" hangingPunct="1"/>
              <a:t>72</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latin typeface="Helvetica" pitchFamily="2" charset="0"/>
              </a:rPr>
              <a:t>All the major Hebrew manuscript traditions know the book as “Esther” (Hb. </a:t>
            </a:r>
            <a:r>
              <a:rPr lang="en-US" i="1" dirty="0" err="1">
                <a:effectLst/>
                <a:latin typeface="Helvetica" pitchFamily="2" charset="0"/>
              </a:rPr>
              <a:t>estēr</a:t>
            </a:r>
            <a:r>
              <a:rPr lang="en-US" dirty="0">
                <a:effectLst/>
                <a:latin typeface="Helvetica" pitchFamily="2" charset="0"/>
              </a:rPr>
              <a:t>, probably related to Akkadian Ishtar, the goddess; </a:t>
            </a:r>
            <a:r>
              <a:rPr lang="en-US" i="1" dirty="0" err="1">
                <a:effectLst/>
                <a:latin typeface="Helvetica" pitchFamily="2" charset="0"/>
              </a:rPr>
              <a:t>ištaru</a:t>
            </a:r>
            <a:r>
              <a:rPr lang="en-US" dirty="0">
                <a:effectLst/>
                <a:latin typeface="Helvetica" pitchFamily="2" charset="0"/>
              </a:rPr>
              <a:t>, “goddess”; or Persian </a:t>
            </a:r>
            <a:r>
              <a:rPr lang="en-US" i="1" dirty="0" err="1">
                <a:effectLst/>
                <a:latin typeface="Helvetica" pitchFamily="2" charset="0"/>
              </a:rPr>
              <a:t>stâra</a:t>
            </a:r>
            <a:r>
              <a:rPr lang="en-US" dirty="0">
                <a:effectLst/>
                <a:latin typeface="Helvetica" pitchFamily="2" charset="0"/>
              </a:rPr>
              <a:t>).</a:t>
            </a:r>
            <a:r>
              <a:rPr lang="en-US" baseline="30000" dirty="0">
                <a:effectLst/>
                <a:latin typeface="Helvetica" pitchFamily="2" charset="0"/>
              </a:rPr>
              <a:t>1</a:t>
            </a:r>
            <a:r>
              <a:rPr lang="en-US" dirty="0">
                <a:effectLst/>
                <a:latin typeface="Helvetica" pitchFamily="2" charset="0"/>
              </a:rPr>
              <a:t> The name is reflected in the LXX as </a:t>
            </a:r>
            <a:r>
              <a:rPr lang="en-US" i="1" dirty="0" err="1">
                <a:effectLst/>
                <a:latin typeface="Helvetica" pitchFamily="2" charset="0"/>
              </a:rPr>
              <a:t>Esthr</a:t>
            </a:r>
            <a:r>
              <a:rPr lang="en-US" dirty="0">
                <a:effectLst/>
                <a:latin typeface="Helvetica" pitchFamily="2" charset="0"/>
              </a:rPr>
              <a:t> and in the Vulgate as </a:t>
            </a:r>
            <a:r>
              <a:rPr lang="en-US" i="1" dirty="0">
                <a:effectLst/>
                <a:latin typeface="Helvetica" pitchFamily="2" charset="0"/>
              </a:rPr>
              <a:t>Esther</a:t>
            </a:r>
            <a:r>
              <a:rPr lang="en-US" dirty="0">
                <a:effectLst/>
                <a:latin typeface="Helvetica" pitchFamily="2" charset="0"/>
              </a:rPr>
              <a:t> or </a:t>
            </a:r>
            <a:r>
              <a:rPr lang="en-US" i="1" dirty="0">
                <a:effectLst/>
                <a:latin typeface="Helvetica" pitchFamily="2" charset="0"/>
              </a:rPr>
              <a:t>Hester</a:t>
            </a:r>
            <a:r>
              <a:rPr lang="en-US" dirty="0">
                <a:effectLst/>
                <a:latin typeface="Helvetica" pitchFamily="2" charset="0"/>
              </a:rPr>
              <a:t>, with other major ancient and modern versions employing variations of these spellings. The Hebrew name of the heroine for whom the book is named is Hadassah (</a:t>
            </a:r>
            <a:r>
              <a:rPr lang="en-US" i="1" dirty="0" err="1">
                <a:effectLst/>
                <a:latin typeface="Helvetica" pitchFamily="2" charset="0"/>
              </a:rPr>
              <a:t>hădassâ</a:t>
            </a:r>
            <a:r>
              <a:rPr lang="en-US" dirty="0">
                <a:effectLst/>
                <a:latin typeface="Helvetica" pitchFamily="2" charset="0"/>
              </a:rPr>
              <a:t>), the feminine form of a word meaning “myrtle tree” (Esth 2:7)."</a:t>
            </a:r>
          </a:p>
          <a:p>
            <a:endParaRPr lang="en-US" dirty="0">
              <a:effectLst/>
              <a:latin typeface="Calibri" panose="020F0502020204030204" pitchFamily="34" charset="0"/>
            </a:endParaRPr>
          </a:p>
          <a:p>
            <a:r>
              <a:rPr lang="en-US" dirty="0">
                <a:effectLst/>
                <a:latin typeface="Calibri" panose="020F0502020204030204" pitchFamily="34" charset="0"/>
              </a:rPr>
              <a:t>Hb. Hebrew language</a:t>
            </a:r>
          </a:p>
          <a:p>
            <a:r>
              <a:rPr lang="en-US" baseline="30000" dirty="0">
                <a:effectLst/>
                <a:latin typeface="Calibri" panose="020F0502020204030204" pitchFamily="34" charset="0"/>
              </a:rPr>
              <a:t>1</a:t>
            </a:r>
            <a:r>
              <a:rPr lang="en-US" dirty="0">
                <a:effectLst/>
                <a:latin typeface="Calibri" panose="020F0502020204030204" pitchFamily="34" charset="0"/>
              </a:rPr>
              <a:t> C. A. Moore, </a:t>
            </a:r>
            <a:r>
              <a:rPr lang="en-US" i="1" dirty="0">
                <a:effectLst/>
                <a:latin typeface="Calibri" panose="020F0502020204030204" pitchFamily="34" charset="0"/>
              </a:rPr>
              <a:t>Esther</a:t>
            </a:r>
            <a:r>
              <a:rPr lang="en-US" dirty="0">
                <a:effectLst/>
                <a:latin typeface="Calibri" panose="020F0502020204030204" pitchFamily="34" charset="0"/>
              </a:rPr>
              <a:t>, AB (Garden City, NY: Doubleday, 1971), LI, 20.</a:t>
            </a:r>
          </a:p>
          <a:p>
            <a:r>
              <a:rPr lang="en-US" dirty="0">
                <a:effectLst/>
                <a:latin typeface="Calibri" panose="020F0502020204030204" pitchFamily="34" charset="0"/>
              </a:rPr>
              <a:t>LXX Septuagint</a:t>
            </a:r>
          </a:p>
          <a:p>
            <a:r>
              <a:rPr lang="en-US" dirty="0">
                <a:effectLst/>
                <a:latin typeface="Calibri" panose="020F0502020204030204" pitchFamily="34" charset="0"/>
              </a:rPr>
              <a:t> Eugene H. Merrill, “The Book of Esther,”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354.</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C2EBDD9-4F2E-7C4E-A9AB-33278B35499F}" type="slidenum">
              <a:rPr lang="en-US" sz="1200"/>
              <a:pPr eaLnBrk="1" hangingPunct="1"/>
              <a:t>73</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27612603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Luther felt that Esther should not be part of the Bible due to the lack of spiritual elements in it. How do you respond to this view that was also held by many rabbis?</a:t>
            </a:r>
          </a:p>
        </p:txBody>
      </p:sp>
    </p:spTree>
    <p:extLst>
      <p:ext uri="{BB962C8B-B14F-4D97-AF65-F5344CB8AC3E}">
        <p14:creationId xmlns:p14="http://schemas.microsoft.com/office/powerpoint/2010/main" val="9779045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fact that God is not mentioned may indicate that, although the people are not thinking in spiritual terms, God does! Each character approaches challenges with no thought of the LORD, and yet he still moves through their actions as he cannot forget his covenant with the nation.</a:t>
            </a:r>
          </a:p>
        </p:txBody>
      </p:sp>
    </p:spTree>
    <p:extLst>
      <p:ext uri="{BB962C8B-B14F-4D97-AF65-F5344CB8AC3E}">
        <p14:creationId xmlns:p14="http://schemas.microsoft.com/office/powerpoint/2010/main" val="34727276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The king loved Esther more than all the women, and she found favor and kindness with him more than all the virgins, so that he set the royal crown on her head and made her queen instead of Vashti</a:t>
            </a:r>
            <a:r>
              <a:rPr lang="en-US" sz="1200" kern="1200" dirty="0">
                <a:solidFill>
                  <a:schemeClr val="tx1"/>
                </a:solidFill>
                <a:effectLst/>
                <a:latin typeface="Arial"/>
                <a:ea typeface="ＭＳ Ｐゴシック" pitchFamily="-111" charset="-128"/>
                <a:cs typeface="Arial"/>
              </a:rPr>
              <a:t>” (2:17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a:ea typeface="ＭＳ Ｐゴシック" pitchFamily="-111" charset="-128"/>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11" charset="-128"/>
                <a:cs typeface="Arial"/>
              </a:rPr>
              <a:t>Here again, we see God at work. </a:t>
            </a:r>
            <a:endParaRPr lang="en-US" sz="1200" kern="1200" dirty="0">
              <a:solidFill>
                <a:schemeClr val="tx1"/>
              </a:solidFill>
              <a:effectLst/>
              <a:latin typeface="Times New Roman" pitchFamily="-112" charset="0"/>
              <a:ea typeface="ＭＳ Ｐゴシック" pitchFamily="-111" charset="-128"/>
              <a:cs typeface="ＭＳ Ｐゴシック" pitchFamily="-111"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1"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34712947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29902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Why do you think?</a:t>
            </a:r>
            <a:r>
              <a:rPr lang="en-US" baseline="0" dirty="0">
                <a:latin typeface="Arial"/>
                <a:cs typeface="Arial"/>
              </a:rPr>
              <a:t> Tell your neighbor next to you.</a:t>
            </a:r>
            <a:endParaRPr lang="en-US" dirty="0">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has shown that, since the time of Esther, God is committed to saving sinful humanity. The Romans tried to stamp out the Jews and Christians, but both remain today, while Italy is a faint picture of the Roman Empire. Hitler sought to destroy the Jews, but was himself killed.  Even today, nations that bless Israel are themselves blessed—such as the USA, Singapore, and Jordan. Likewise, countries seeking to destroy Israel are poorer, weaker, and more unstable.</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8</a:t>
            </a:fld>
            <a:endParaRPr lang="en-US"/>
          </a:p>
        </p:txBody>
      </p:sp>
    </p:spTree>
    <p:extLst>
      <p:ext uri="{BB962C8B-B14F-4D97-AF65-F5344CB8AC3E}">
        <p14:creationId xmlns:p14="http://schemas.microsoft.com/office/powerpoint/2010/main" val="38949484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81</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mn-ea"/>
                <a:cs typeface="Arial"/>
              </a:rPr>
              <a:t>If you were accused of being devoted to Jesus, would there be enough evidence to convict you in a court of law?</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reasons can you give to be dedicated, loyal and devoted to</a:t>
            </a:r>
            <a:r>
              <a:rPr lang="en-US" baseline="0" dirty="0">
                <a:latin typeface="Arial"/>
                <a:cs typeface="Arial"/>
              </a:rPr>
              <a:t> the Lord?</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Today in the book of Esther we will</a:t>
            </a:r>
            <a:r>
              <a:rPr lang="en-US" baseline="0" dirty="0">
                <a:latin typeface="Arial"/>
                <a:cs typeface="Arial"/>
              </a:rPr>
              <a:t> see that apathy can be cured.</a:t>
            </a:r>
            <a:endParaRPr lang="en-US" dirty="0">
              <a:latin typeface="Arial"/>
              <a:cs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8F1465-08B0-3D46-9A7F-04034052C095}" type="slidenum">
              <a:rPr lang="en-US" sz="1200">
                <a:solidFill>
                  <a:srgbClr val="000000"/>
                </a:solidFill>
              </a:rPr>
              <a:pPr eaLnBrk="1" hangingPunct="1"/>
              <a:t>84</a:t>
            </a:fld>
            <a:endParaRPr lang="en-US" sz="1200">
              <a:solidFill>
                <a:srgbClr val="000000"/>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(2) The saving of the nation from destruction by Esther about 30 years</a:t>
            </a:r>
            <a:r>
              <a:rPr lang="en-US" baseline="0" dirty="0">
                <a:latin typeface="Arial"/>
                <a:ea typeface="ＭＳ Ｐゴシック" charset="0"/>
                <a:cs typeface="Arial"/>
              </a:rPr>
              <a:t> later under Xerxes, and (3)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eaLnBrk="1" hangingPunct="1"/>
            <a:endParaRPr lang="en-US" dirty="0">
              <a:latin typeface="Arial"/>
              <a:ea typeface="ＭＳ Ｐゴシック" charset="0"/>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Why didn’t they return? What would happen to them? How would God shake them out of their lethargy?</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34185561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a:effectLst/>
              </a:rPr>
              <a:t> </a:t>
            </a:r>
          </a:p>
          <a:p>
            <a:endParaRPr lang="en-SG">
              <a:effectLst/>
              <a:latin typeface="Arial"/>
              <a:ea typeface="ＭＳ Ｐゴシック" charset="0"/>
              <a:cs typeface="Arial"/>
            </a:endParaRPr>
          </a:p>
          <a:p>
            <a:r>
              <a:rPr lang="en-US">
                <a:latin typeface="Arial"/>
                <a:ea typeface="ＭＳ Ｐゴシック" charset="0"/>
                <a:cs typeface="Arial"/>
              </a:rPr>
              <a:t>Cyrus</a:t>
            </a:r>
            <a:r>
              <a:rPr lang="en-US" baseline="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a:latin typeface="Arial"/>
              <a:ea typeface="ＭＳ Ｐゴシック" charset="0"/>
              <a:cs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70DD94F-776E-3842-B443-EFD0FCDC1000}" type="slidenum">
              <a:rPr lang="en-US" sz="1200"/>
              <a:pPr eaLnBrk="1" hangingPunct="1"/>
              <a:t>87</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0DE667A-7EB0-EC48-8289-059E97F95C4C}" type="slidenum">
              <a:rPr lang="en-US" sz="1200"/>
              <a:pPr eaLnBrk="1" hangingPunct="1"/>
              <a:t>88</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Once a pretty woman stirs an "S," you get "ES-stir"!</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9BDA2DB-3B07-FD46-9F9F-D199E073EAA6}" type="slidenum">
              <a:rPr lang="en-US" sz="1200"/>
              <a:pPr eaLnBrk="1" hangingPunct="1"/>
              <a:t>89</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E17670F-8CD0-DA4D-BF0F-521B6607F8C6}" type="slidenum">
              <a:rPr lang="en-US" sz="1200"/>
              <a:pPr eaLnBrk="1" hangingPunct="1"/>
              <a:t>90</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whole book also shows how opposition to the Jews strengthened them so that the Messiah would eventually be born in Israel.</a:t>
            </a:r>
          </a:p>
        </p:txBody>
      </p:sp>
      <p:sp>
        <p:nvSpPr>
          <p:cNvPr id="4" name="Slide Number Placeholder 3"/>
          <p:cNvSpPr>
            <a:spLocks noGrp="1"/>
          </p:cNvSpPr>
          <p:nvPr>
            <p:ph type="sldNum" sz="quarter" idx="5"/>
          </p:nvPr>
        </p:nvSpPr>
        <p:spPr/>
        <p:txBody>
          <a:bodyPr/>
          <a:lstStyle/>
          <a:p>
            <a:pPr>
              <a:defRPr/>
            </a:pPr>
            <a:fld id="{F023ED6C-9531-BE4F-B4E5-0ED5020EB672}" type="slidenum">
              <a:rPr lang="en-US" smtClean="0"/>
              <a:pPr>
                <a:defRPr/>
              </a:pPr>
              <a:t>9</a:t>
            </a:fld>
            <a:endParaRPr lang="en-US"/>
          </a:p>
        </p:txBody>
      </p:sp>
    </p:spTree>
    <p:extLst>
      <p:ext uri="{BB962C8B-B14F-4D97-AF65-F5344CB8AC3E}">
        <p14:creationId xmlns:p14="http://schemas.microsoft.com/office/powerpoint/2010/main" val="28007317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91</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92</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93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4B770BF-54AF-3E41-954C-102848790DDF}" type="slidenum">
              <a:rPr lang="en-US" sz="1200"/>
              <a:pPr eaLnBrk="1" hangingPunct="1"/>
              <a:t>94</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434939B-DAC0-EC4C-83C4-289F2E74525C}" type="slidenum">
              <a:rPr lang="en-US" sz="1200"/>
              <a:pPr eaLnBrk="1" hangingPunct="1"/>
              <a:t>95</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Satan is always trying to push down whatever the Lord does.</a:t>
            </a:r>
          </a:p>
          <a:p>
            <a:r>
              <a:rPr lang="en-US" sz="1200" kern="1200">
                <a:solidFill>
                  <a:schemeClr val="tx1"/>
                </a:solidFill>
                <a:effectLst/>
                <a:latin typeface="Arial"/>
                <a:ea typeface="+mn-ea"/>
                <a:cs typeface="Arial"/>
              </a:rPr>
              <a:t>God commands our wholehearted devotion as we face many obstacles while God fulfills his plan</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Threat</a:t>
            </a:r>
            <a:r>
              <a:rPr lang="en-US" sz="1200" kern="1200" dirty="0">
                <a:solidFill>
                  <a:schemeClr val="tx1"/>
                </a:solidFill>
                <a:effectLst/>
                <a:latin typeface="+mn-lt"/>
                <a:ea typeface="+mn-ea"/>
                <a:cs typeface="+mn-cs"/>
              </a:rPr>
              <a:t>: God strategically placed Mordecai and Esther to thwart Haman's plot to exterminate the Jews to fulfill the Abrahamic Covenant (Esther 1–4).</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98</a:t>
            </a:fld>
            <a:endParaRPr lang="en-US">
              <a:solidFill>
                <a:prstClr val="black"/>
              </a:solidFill>
              <a:latin typeface="Calibri"/>
            </a:endParaRPr>
          </a:p>
        </p:txBody>
      </p:sp>
    </p:spTree>
    <p:extLst>
      <p:ext uri="{BB962C8B-B14F-4D97-AF65-F5344CB8AC3E}">
        <p14:creationId xmlns:p14="http://schemas.microsoft.com/office/powerpoint/2010/main" val="13920212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Cyrus</a:t>
            </a:r>
            <a:r>
              <a:rPr lang="en-US" baseline="0" dirty="0">
                <a:latin typeface="Arial"/>
                <a:ea typeface="ＭＳ Ｐゴシック" charset="0"/>
                <a:cs typeface="Arial"/>
              </a:rPr>
              <a:t> ruled over an ENORMOUS kingdom that eventually stretched from Greece in the west and India in the east. From his capital at Susa, he had control over 127 provinces! God moved his heart to initiate a return to the land not only for the Jews but for other conquered peoples—provided they would pray for the welfare of the king and his sons.</a:t>
            </a:r>
          </a:p>
          <a:p>
            <a:endParaRPr lang="en-US" baseline="0" dirty="0">
              <a:latin typeface="Arial"/>
              <a:ea typeface="ＭＳ Ｐゴシック" charset="0"/>
              <a:cs typeface="Arial"/>
            </a:endParaRPr>
          </a:p>
          <a:p>
            <a:r>
              <a:rPr lang="en-US" baseline="0" dirty="0">
                <a:latin typeface="Arial"/>
                <a:ea typeface="ＭＳ Ｐゴシック" charset="0"/>
                <a:cs typeface="Arial"/>
              </a:rPr>
              <a:t>But God is bigger than Persia! </a:t>
            </a:r>
            <a:r>
              <a:rPr lang="en-US" sz="1200" kern="1200" dirty="0">
                <a:solidFill>
                  <a:schemeClr val="tx1"/>
                </a:solidFill>
                <a:effectLst/>
                <a:latin typeface="+mn-lt"/>
                <a:ea typeface="+mn-ea"/>
                <a:cs typeface="+mn-cs"/>
              </a:rPr>
              <a:t>Esther replaced the deposed Queen Vashti as God's intervention to save his people from annihilation as a nation (1:1–2:18).</a:t>
            </a:r>
            <a:r>
              <a:rPr lang="en-SG" dirty="0">
                <a:effectLst/>
              </a:rPr>
              <a:t> </a:t>
            </a:r>
            <a:endParaRPr lang="en-US" dirty="0">
              <a:latin typeface="Arial"/>
              <a:ea typeface="ＭＳ Ｐゴシック" charset="0"/>
              <a:cs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100</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account begins with a very frustrated King Xerxes,</a:t>
            </a:r>
            <a:r>
              <a:rPr lang="en-US" baseline="0" dirty="0">
                <a:latin typeface="Arial"/>
                <a:ea typeface="ＭＳ Ｐゴシック" charset="0"/>
                <a:cs typeface="Arial"/>
              </a:rPr>
              <a:t> or Ahasuerus.</a:t>
            </a:r>
            <a:endParaRPr lang="en-US" dirty="0">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830753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pPr>
                <a:defRPr/>
              </a:pPr>
              <a:t>‹#›</a:t>
            </a:fld>
            <a:endParaRPr lang="en-US"/>
          </a:p>
        </p:txBody>
      </p:sp>
    </p:spTree>
    <p:extLst>
      <p:ext uri="{BB962C8B-B14F-4D97-AF65-F5344CB8AC3E}">
        <p14:creationId xmlns:p14="http://schemas.microsoft.com/office/powerpoint/2010/main" val="5066827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253BD-AD35-0D4F-9AAB-20B1870DF274}" type="slidenum">
              <a:rPr lang="en-US"/>
              <a:pPr>
                <a:defRPr/>
              </a:pPr>
              <a:t>‹#›</a:t>
            </a:fld>
            <a:endParaRPr lang="en-US"/>
          </a:p>
        </p:txBody>
      </p:sp>
    </p:spTree>
    <p:extLst>
      <p:ext uri="{BB962C8B-B14F-4D97-AF65-F5344CB8AC3E}">
        <p14:creationId xmlns:p14="http://schemas.microsoft.com/office/powerpoint/2010/main" val="216989533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71136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202327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80892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11/23/25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34033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11/23/25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330852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11/23/25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102449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11/23/25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349269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11/23/25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3917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11/23/25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8738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pPr>
                <a:defRPr/>
              </a:pPr>
              <a:t>‹#›</a:t>
            </a:fld>
            <a:endParaRPr lang="en-US"/>
          </a:p>
        </p:txBody>
      </p:sp>
    </p:spTree>
    <p:extLst>
      <p:ext uri="{BB962C8B-B14F-4D97-AF65-F5344CB8AC3E}">
        <p14:creationId xmlns:p14="http://schemas.microsoft.com/office/powerpoint/2010/main" val="8583951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445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71122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43292184"/>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972182"/>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8926564"/>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459721"/>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631228"/>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64735392"/>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237180"/>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375488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b="1"/>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b="1"/>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b="1"/>
            </a:lvl1pPr>
          </a:lstStyle>
          <a:p>
            <a:pPr>
              <a:defRPr/>
            </a:pPr>
            <a:fld id="{0557827A-89AF-6045-936A-0AD8AEE5CBCC}" type="slidenum">
              <a:rPr lang="en-US"/>
              <a:pPr>
                <a:defRPr/>
              </a:pPr>
              <a:t>‹#›</a:t>
            </a:fld>
            <a:endParaRPr lang="en-US"/>
          </a:p>
        </p:txBody>
      </p:sp>
    </p:spTree>
    <p:extLst>
      <p:ext uri="{BB962C8B-B14F-4D97-AF65-F5344CB8AC3E}">
        <p14:creationId xmlns:p14="http://schemas.microsoft.com/office/powerpoint/2010/main" val="42024461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2981337"/>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544476"/>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853321"/>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2" charset="0"/>
                <a:ea typeface="ＭＳ Ｐゴシック" pitchFamily="-112" charset="-128"/>
                <a:cs typeface="ＭＳ Ｐゴシック" pitchFamily="-112" charset="-128"/>
              </a:rPr>
              <a:t> DRESSING</a:t>
            </a:r>
          </a:p>
          <a:p>
            <a:pPr>
              <a:defRPr/>
            </a:pPr>
            <a:r>
              <a:rPr lang="en-US" sz="2000">
                <a:solidFill>
                  <a:srgbClr val="FFD34A"/>
                </a:solidFill>
                <a:latin typeface="Times" pitchFamily="-112" charset="0"/>
                <a:ea typeface="ＭＳ Ｐゴシック" pitchFamily="-112" charset="-128"/>
                <a:cs typeface="ＭＳ Ｐゴシック" pitchFamily="-112" charset="-128"/>
              </a:rPr>
              <a:t>        THE                                    </a:t>
            </a:r>
          </a:p>
          <a:p>
            <a:pPr>
              <a:defRPr/>
            </a:pPr>
            <a:r>
              <a:rPr lang="en-US" sz="2000">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732354688"/>
      </p:ext>
    </p:extLst>
  </p:cSld>
  <p:clrMapOvr>
    <a:masterClrMapping/>
  </p:clrMapOvr>
  <p:transition spd="med">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23/11/2025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929662426"/>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23/11/2025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5330421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23/11/2025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246093106"/>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23/11/2025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306223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23/11/2025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381233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23/11/2025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894829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6B2CAF41-2FDC-244D-9C8A-BD66AE415FEC}" type="slidenum">
              <a:rPr lang="en-US"/>
              <a:pPr>
                <a:defRPr/>
              </a:pPr>
              <a:t>‹#›</a:t>
            </a:fld>
            <a:endParaRPr lang="en-US"/>
          </a:p>
        </p:txBody>
      </p:sp>
    </p:spTree>
    <p:extLst>
      <p:ext uri="{BB962C8B-B14F-4D97-AF65-F5344CB8AC3E}">
        <p14:creationId xmlns:p14="http://schemas.microsoft.com/office/powerpoint/2010/main" val="30407693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23/11/2025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45847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23/11/2025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4648839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23/11/2025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40229642"/>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23/11/2025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8469412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23/11/2025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01854909"/>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11/23/25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2367615587"/>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11/23/25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1392245762"/>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endParaRPr lang="en-US" b="0">
              <a:solidFill>
                <a:prstClr val="black"/>
              </a:solidFill>
              <a:latin typeface="Arial"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11/23/25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3174141945"/>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11/23/25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42217252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11/23/25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1338586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A278403F-74A6-EC4E-AF54-448772D17030}" type="slidenum">
              <a:rPr lang="en-US"/>
              <a:pPr>
                <a:defRPr/>
              </a:pPr>
              <a:t>‹#›</a:t>
            </a:fld>
            <a:endParaRPr lang="en-US"/>
          </a:p>
        </p:txBody>
      </p:sp>
    </p:spTree>
    <p:extLst>
      <p:ext uri="{BB962C8B-B14F-4D97-AF65-F5344CB8AC3E}">
        <p14:creationId xmlns:p14="http://schemas.microsoft.com/office/powerpoint/2010/main" val="9050237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6041557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11/23/25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896991084"/>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11/23/25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0915345"/>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b="0">
              <a:solidFill>
                <a:prstClr val="black"/>
              </a:solidFill>
              <a:latin typeface="Arial"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b="0" dirty="0">
              <a:solidFill>
                <a:prstClr val="black"/>
              </a:solidFill>
              <a:latin typeface="Arial"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b="0">
              <a:solidFill>
                <a:prstClr val="black"/>
              </a:solidFill>
              <a:latin typeface="Arial"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b="0">
              <a:solidFill>
                <a:prstClr val="black"/>
              </a:solidFill>
              <a:latin typeface="Arial"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11/23/25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226721826"/>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Arial"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b="0">
              <a:solidFill>
                <a:prstClr val="black"/>
              </a:solidFill>
              <a:latin typeface="Arial"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b="0">
              <a:solidFill>
                <a:prstClr val="black"/>
              </a:solidFill>
              <a:latin typeface="Arial"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b="0" dirty="0">
              <a:solidFill>
                <a:prstClr val="black"/>
              </a:solidFill>
              <a:latin typeface="Arial"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0">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11/23/25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440352246"/>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7379899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628387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8534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71032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8907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b="1"/>
            </a:lvl1pPr>
          </a:lstStyle>
          <a:p>
            <a:pPr>
              <a:defRPr/>
            </a:pPr>
            <a:endParaRPr lang="en-US"/>
          </a:p>
        </p:txBody>
      </p:sp>
      <p:sp>
        <p:nvSpPr>
          <p:cNvPr id="6" name="Rectangle 9"/>
          <p:cNvSpPr>
            <a:spLocks noGrp="1" noChangeArrowheads="1"/>
          </p:cNvSpPr>
          <p:nvPr>
            <p:ph type="ftr" sz="quarter" idx="11"/>
          </p:nvPr>
        </p:nvSpPr>
        <p:spPr/>
        <p:txBody>
          <a:bodyPr/>
          <a:lstStyle>
            <a:lvl1pPr>
              <a:defRPr b="1"/>
            </a:lvl1pPr>
          </a:lstStyle>
          <a:p>
            <a:pPr>
              <a:defRPr/>
            </a:pPr>
            <a:endParaRPr lang="en-US"/>
          </a:p>
        </p:txBody>
      </p:sp>
      <p:sp>
        <p:nvSpPr>
          <p:cNvPr id="7" name="Rectangle 10"/>
          <p:cNvSpPr>
            <a:spLocks noGrp="1" noChangeArrowheads="1"/>
          </p:cNvSpPr>
          <p:nvPr>
            <p:ph type="sldNum" sz="quarter" idx="12"/>
          </p:nvPr>
        </p:nvSpPr>
        <p:spPr/>
        <p:txBody>
          <a:bodyPr/>
          <a:lstStyle>
            <a:lvl1pPr>
              <a:defRPr b="1"/>
            </a:lvl1pPr>
          </a:lstStyle>
          <a:p>
            <a:pPr>
              <a:defRPr/>
            </a:pPr>
            <a:fld id="{E6362C12-B158-9E4A-B86C-272C034207AA}" type="slidenum">
              <a:rPr lang="en-US"/>
              <a:pPr>
                <a:defRPr/>
              </a:pPr>
              <a:t>‹#›</a:t>
            </a:fld>
            <a:endParaRPr lang="en-US"/>
          </a:p>
        </p:txBody>
      </p:sp>
    </p:spTree>
    <p:extLst>
      <p:ext uri="{BB962C8B-B14F-4D97-AF65-F5344CB8AC3E}">
        <p14:creationId xmlns:p14="http://schemas.microsoft.com/office/powerpoint/2010/main" val="31754319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406111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033049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130316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813264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69803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89931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39913606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4857100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12697375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1648767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b="1"/>
            </a:lvl1pPr>
          </a:lstStyle>
          <a:p>
            <a:pPr>
              <a:defRPr/>
            </a:pPr>
            <a:endParaRPr lang="en-US"/>
          </a:p>
        </p:txBody>
      </p:sp>
      <p:sp>
        <p:nvSpPr>
          <p:cNvPr id="8" name="Rectangle 9"/>
          <p:cNvSpPr>
            <a:spLocks noGrp="1" noChangeArrowheads="1"/>
          </p:cNvSpPr>
          <p:nvPr>
            <p:ph type="ftr" sz="quarter" idx="11"/>
          </p:nvPr>
        </p:nvSpPr>
        <p:spPr/>
        <p:txBody>
          <a:bodyPr/>
          <a:lstStyle>
            <a:lvl1pPr>
              <a:defRPr b="1"/>
            </a:lvl1pPr>
          </a:lstStyle>
          <a:p>
            <a:pPr>
              <a:defRPr/>
            </a:pPr>
            <a:endParaRPr lang="en-US"/>
          </a:p>
        </p:txBody>
      </p:sp>
      <p:sp>
        <p:nvSpPr>
          <p:cNvPr id="9" name="Rectangle 10"/>
          <p:cNvSpPr>
            <a:spLocks noGrp="1" noChangeArrowheads="1"/>
          </p:cNvSpPr>
          <p:nvPr>
            <p:ph type="sldNum" sz="quarter" idx="12"/>
          </p:nvPr>
        </p:nvSpPr>
        <p:spPr/>
        <p:txBody>
          <a:bodyPr/>
          <a:lstStyle>
            <a:lvl1pPr>
              <a:defRPr b="1"/>
            </a:lvl1pPr>
          </a:lstStyle>
          <a:p>
            <a:pPr>
              <a:defRPr/>
            </a:pPr>
            <a:fld id="{0841A189-08D3-4842-8F23-D54A2CD193A0}" type="slidenum">
              <a:rPr lang="en-US"/>
              <a:pPr>
                <a:defRPr/>
              </a:pPr>
              <a:t>‹#›</a:t>
            </a:fld>
            <a:endParaRPr lang="en-US"/>
          </a:p>
        </p:txBody>
      </p:sp>
    </p:spTree>
    <p:extLst>
      <p:ext uri="{BB962C8B-B14F-4D97-AF65-F5344CB8AC3E}">
        <p14:creationId xmlns:p14="http://schemas.microsoft.com/office/powerpoint/2010/main" val="22357961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41889463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7967664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21557786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37885176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8802405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1328574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41031713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493442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12901755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4" name="Footer Placeholder 3"/>
          <p:cNvSpPr>
            <a:spLocks noGrp="1"/>
          </p:cNvSpPr>
          <p:nvPr>
            <p:ph type="ftr" sz="quarter" idx="11"/>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5" name="Slide Number Placeholder 4"/>
          <p:cNvSpPr>
            <a:spLocks noGrp="1"/>
          </p:cNvSpPr>
          <p:nvPr>
            <p:ph type="sldNum" sz="quarter" idx="12"/>
          </p:nvPr>
        </p:nvSpPr>
        <p:spPr/>
        <p:txBody>
          <a:bodyPr/>
          <a:lstStyle>
            <a:lvl1pPr>
              <a:defRPr b="1"/>
            </a:lvl1pPr>
          </a:lstStyle>
          <a:p>
            <a:pPr>
              <a:defRPr/>
            </a:pPr>
            <a:fld id="{7863F393-8D8C-E94B-8876-35DE7C954501}" type="slidenum">
              <a:rPr lang="en-US">
                <a:latin typeface="Arial Narrow"/>
              </a:rPr>
              <a:pPr>
                <a:defRPr/>
              </a:pPr>
              <a:t>‹#›</a:t>
            </a:fld>
            <a:endParaRPr lang="en-US">
              <a:latin typeface="Arial Narrow"/>
            </a:endParaRPr>
          </a:p>
        </p:txBody>
      </p:sp>
    </p:spTree>
    <p:extLst>
      <p:ext uri="{BB962C8B-B14F-4D97-AF65-F5344CB8AC3E}">
        <p14:creationId xmlns:p14="http://schemas.microsoft.com/office/powerpoint/2010/main" val="4210704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b="1"/>
            </a:lvl1pPr>
          </a:lstStyle>
          <a:p>
            <a:pPr>
              <a:defRPr/>
            </a:pPr>
            <a:endParaRPr lang="en-US"/>
          </a:p>
        </p:txBody>
      </p:sp>
      <p:sp>
        <p:nvSpPr>
          <p:cNvPr id="4" name="Rectangle 9"/>
          <p:cNvSpPr>
            <a:spLocks noGrp="1" noChangeArrowheads="1"/>
          </p:cNvSpPr>
          <p:nvPr>
            <p:ph type="ftr" sz="quarter" idx="11"/>
          </p:nvPr>
        </p:nvSpPr>
        <p:spPr/>
        <p:txBody>
          <a:bodyPr/>
          <a:lstStyle>
            <a:lvl1pPr>
              <a:defRPr b="1"/>
            </a:lvl1pPr>
          </a:lstStyle>
          <a:p>
            <a:pPr>
              <a:defRPr/>
            </a:pPr>
            <a:endParaRPr lang="en-US"/>
          </a:p>
        </p:txBody>
      </p:sp>
      <p:sp>
        <p:nvSpPr>
          <p:cNvPr id="5" name="Rectangle 10"/>
          <p:cNvSpPr>
            <a:spLocks noGrp="1" noChangeArrowheads="1"/>
          </p:cNvSpPr>
          <p:nvPr>
            <p:ph type="sldNum" sz="quarter" idx="12"/>
          </p:nvPr>
        </p:nvSpPr>
        <p:spPr/>
        <p:txBody>
          <a:bodyPr/>
          <a:lstStyle>
            <a:lvl1pPr>
              <a:defRPr b="1"/>
            </a:lvl1pPr>
          </a:lstStyle>
          <a:p>
            <a:pPr>
              <a:defRPr/>
            </a:pPr>
            <a:fld id="{4D6FDA96-837D-8E46-B384-7311BB20C281}" type="slidenum">
              <a:rPr lang="en-US"/>
              <a:pPr>
                <a:defRPr/>
              </a:pPr>
              <a:t>‹#›</a:t>
            </a:fld>
            <a:endParaRPr lang="en-US"/>
          </a:p>
        </p:txBody>
      </p:sp>
    </p:spTree>
    <p:extLst>
      <p:ext uri="{BB962C8B-B14F-4D97-AF65-F5344CB8AC3E}">
        <p14:creationId xmlns:p14="http://schemas.microsoft.com/office/powerpoint/2010/main" val="28849428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9068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56894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4030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02180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0243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1419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0964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5814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4764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7611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a:lvl1pPr>
          </a:lstStyle>
          <a:p>
            <a:pPr>
              <a:defRPr/>
            </a:pPr>
            <a:endParaRPr lang="en-US"/>
          </a:p>
        </p:txBody>
      </p:sp>
      <p:sp>
        <p:nvSpPr>
          <p:cNvPr id="3" name="Rectangle 9"/>
          <p:cNvSpPr>
            <a:spLocks noGrp="1" noChangeArrowheads="1"/>
          </p:cNvSpPr>
          <p:nvPr>
            <p:ph type="ftr" sz="quarter" idx="11"/>
          </p:nvPr>
        </p:nvSpPr>
        <p:spPr/>
        <p:txBody>
          <a:bodyPr/>
          <a:lstStyle>
            <a:lvl1pPr>
              <a:defRPr b="1"/>
            </a:lvl1pPr>
          </a:lstStyle>
          <a:p>
            <a:pPr>
              <a:defRPr/>
            </a:pPr>
            <a:endParaRPr lang="en-US"/>
          </a:p>
        </p:txBody>
      </p:sp>
      <p:sp>
        <p:nvSpPr>
          <p:cNvPr id="4" name="Rectangle 10"/>
          <p:cNvSpPr>
            <a:spLocks noGrp="1" noChangeArrowheads="1"/>
          </p:cNvSpPr>
          <p:nvPr>
            <p:ph type="sldNum" sz="quarter" idx="12"/>
          </p:nvPr>
        </p:nvSpPr>
        <p:spPr/>
        <p:txBody>
          <a:bodyPr/>
          <a:lstStyle>
            <a:lvl1pPr>
              <a:defRPr b="1"/>
            </a:lvl1pPr>
          </a:lstStyle>
          <a:p>
            <a:pPr>
              <a:defRPr/>
            </a:pPr>
            <a:fld id="{0426B88F-D528-2C40-AA63-911D13B36ED6}" type="slidenum">
              <a:rPr lang="en-US"/>
              <a:pPr>
                <a:defRPr/>
              </a:pPr>
              <a:t>‹#›</a:t>
            </a:fld>
            <a:endParaRPr lang="en-US"/>
          </a:p>
        </p:txBody>
      </p:sp>
    </p:spTree>
    <p:extLst>
      <p:ext uri="{BB962C8B-B14F-4D97-AF65-F5344CB8AC3E}">
        <p14:creationId xmlns:p14="http://schemas.microsoft.com/office/powerpoint/2010/main" val="35909044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b="1"/>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24150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2648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8092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3073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0361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3051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60530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8634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5862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697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a:lvl1pPr>
          </a:lstStyle>
          <a:p>
            <a:pPr>
              <a:defRPr/>
            </a:pPr>
            <a:endParaRPr lang="en-US"/>
          </a:p>
        </p:txBody>
      </p:sp>
      <p:sp>
        <p:nvSpPr>
          <p:cNvPr id="6" name="Rectangle 9"/>
          <p:cNvSpPr>
            <a:spLocks noGrp="1" noChangeArrowheads="1"/>
          </p:cNvSpPr>
          <p:nvPr>
            <p:ph type="ftr" sz="quarter" idx="11"/>
          </p:nvPr>
        </p:nvSpPr>
        <p:spPr/>
        <p:txBody>
          <a:bodyPr/>
          <a:lstStyle>
            <a:lvl1pPr>
              <a:defRPr b="1"/>
            </a:lvl1pPr>
          </a:lstStyle>
          <a:p>
            <a:pPr>
              <a:defRPr/>
            </a:pPr>
            <a:endParaRPr lang="en-US"/>
          </a:p>
        </p:txBody>
      </p:sp>
      <p:sp>
        <p:nvSpPr>
          <p:cNvPr id="7" name="Rectangle 10"/>
          <p:cNvSpPr>
            <a:spLocks noGrp="1" noChangeArrowheads="1"/>
          </p:cNvSpPr>
          <p:nvPr>
            <p:ph type="sldNum" sz="quarter" idx="12"/>
          </p:nvPr>
        </p:nvSpPr>
        <p:spPr/>
        <p:txBody>
          <a:bodyPr/>
          <a:lstStyle>
            <a:lvl1pPr>
              <a:defRPr b="1"/>
            </a:lvl1pPr>
          </a:lstStyle>
          <a:p>
            <a:pPr>
              <a:defRPr/>
            </a:pPr>
            <a:fld id="{D3806821-9FFE-FA41-A345-F4530A7320C9}" type="slidenum">
              <a:rPr lang="en-US"/>
              <a:pPr>
                <a:defRPr/>
              </a:pPr>
              <a:t>‹#›</a:t>
            </a:fld>
            <a:endParaRPr lang="en-US"/>
          </a:p>
        </p:txBody>
      </p:sp>
    </p:spTree>
    <p:extLst>
      <p:ext uri="{BB962C8B-B14F-4D97-AF65-F5344CB8AC3E}">
        <p14:creationId xmlns:p14="http://schemas.microsoft.com/office/powerpoint/2010/main" val="34514906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2006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2520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6051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3147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11/23/25</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2925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11/23/25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0210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11/23/25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2875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11/23/25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94247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11/23/25</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4459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11/23/25</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6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pPr>
                <a:defRPr/>
              </a:pPr>
              <a:t>‹#›</a:t>
            </a:fld>
            <a:endParaRPr lang="en-US"/>
          </a:p>
        </p:txBody>
      </p:sp>
    </p:spTree>
    <p:extLst>
      <p:ext uri="{BB962C8B-B14F-4D97-AF65-F5344CB8AC3E}">
        <p14:creationId xmlns:p14="http://schemas.microsoft.com/office/powerpoint/2010/main" val="3793718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b="1"/>
            </a:lvl1pPr>
          </a:lstStyle>
          <a:p>
            <a:pPr>
              <a:defRPr/>
            </a:pPr>
            <a:endParaRPr lang="en-US"/>
          </a:p>
        </p:txBody>
      </p:sp>
      <p:sp>
        <p:nvSpPr>
          <p:cNvPr id="6" name="Rectangle 9"/>
          <p:cNvSpPr>
            <a:spLocks noGrp="1" noChangeArrowheads="1"/>
          </p:cNvSpPr>
          <p:nvPr>
            <p:ph type="ftr" sz="quarter" idx="11"/>
          </p:nvPr>
        </p:nvSpPr>
        <p:spPr/>
        <p:txBody>
          <a:bodyPr/>
          <a:lstStyle>
            <a:lvl1pPr>
              <a:defRPr b="1"/>
            </a:lvl1pPr>
          </a:lstStyle>
          <a:p>
            <a:pPr>
              <a:defRPr/>
            </a:pPr>
            <a:endParaRPr lang="en-US"/>
          </a:p>
        </p:txBody>
      </p:sp>
      <p:sp>
        <p:nvSpPr>
          <p:cNvPr id="7" name="Rectangle 10"/>
          <p:cNvSpPr>
            <a:spLocks noGrp="1" noChangeArrowheads="1"/>
          </p:cNvSpPr>
          <p:nvPr>
            <p:ph type="sldNum" sz="quarter" idx="12"/>
          </p:nvPr>
        </p:nvSpPr>
        <p:spPr/>
        <p:txBody>
          <a:bodyPr/>
          <a:lstStyle>
            <a:lvl1pPr>
              <a:defRPr b="1"/>
            </a:lvl1pPr>
          </a:lstStyle>
          <a:p>
            <a:pPr>
              <a:defRPr/>
            </a:pPr>
            <a:fld id="{3E19AC9D-A97E-104C-B953-E03229EDD6E6}" type="slidenum">
              <a:rPr lang="en-US"/>
              <a:pPr>
                <a:defRPr/>
              </a:pPr>
              <a:t>‹#›</a:t>
            </a:fld>
            <a:endParaRPr lang="en-US"/>
          </a:p>
        </p:txBody>
      </p:sp>
    </p:spTree>
    <p:extLst>
      <p:ext uri="{BB962C8B-B14F-4D97-AF65-F5344CB8AC3E}">
        <p14:creationId xmlns:p14="http://schemas.microsoft.com/office/powerpoint/2010/main" val="21091914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11/23/25</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6921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11/23/25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142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11/23/25</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2951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11/23/25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7722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11/23/25</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1938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sz="1800">
              <a:solidFill>
                <a:srgbClr val="FFFFFF"/>
              </a:solidFill>
              <a:latin typeface="Arial"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897379678"/>
      </p:ext>
    </p:extLst>
  </p:cSld>
  <p:clrMapOvr>
    <a:masterClrMapping/>
  </p:clrMapOvr>
  <p:transition spd="med">
    <p:zoom dir="in"/>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746784571"/>
      </p:ext>
    </p:extLst>
  </p:cSld>
  <p:clrMapOvr>
    <a:masterClrMapping/>
  </p:clrMapOvr>
  <p:transition spd="med">
    <p:zoom dir="in"/>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605548805"/>
      </p:ext>
    </p:extLst>
  </p:cSld>
  <p:clrMapOvr>
    <a:masterClrMapping/>
  </p:clrMapOvr>
  <p:transition spd="med">
    <p:zoom dir="in"/>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897532813"/>
      </p:ext>
    </p:extLst>
  </p:cSld>
  <p:clrMapOvr>
    <a:masterClrMapping/>
  </p:clrMapOvr>
  <p:transition spd="med">
    <p:zoom dir="in"/>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11598331"/>
      </p:ext>
    </p:extLst>
  </p:cSld>
  <p:clrMapOvr>
    <a:masterClrMapping/>
  </p:clrMapOvr>
  <p:transition spd="med">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FBC7F8C2-2B71-6740-9793-C030A18935F6}" type="slidenum">
              <a:rPr lang="en-US"/>
              <a:pPr>
                <a:defRPr/>
              </a:pPr>
              <a:t>‹#›</a:t>
            </a:fld>
            <a:endParaRPr lang="en-US"/>
          </a:p>
        </p:txBody>
      </p:sp>
    </p:spTree>
    <p:extLst>
      <p:ext uri="{BB962C8B-B14F-4D97-AF65-F5344CB8AC3E}">
        <p14:creationId xmlns:p14="http://schemas.microsoft.com/office/powerpoint/2010/main" val="36645617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280856812"/>
      </p:ext>
    </p:extLst>
  </p:cSld>
  <p:clrMapOvr>
    <a:masterClrMapping/>
  </p:clrMapOvr>
  <p:transition spd="med">
    <p:zoom dir="in"/>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810297949"/>
      </p:ext>
    </p:extLst>
  </p:cSld>
  <p:clrMapOvr>
    <a:masterClrMapping/>
  </p:clrMapOvr>
  <p:transition spd="med">
    <p:zoom dir="in"/>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116471013"/>
      </p:ext>
    </p:extLst>
  </p:cSld>
  <p:clrMapOvr>
    <a:masterClrMapping/>
  </p:clrMapOvr>
  <p:transition spd="med">
    <p:zoom dir="in"/>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789553974"/>
      </p:ext>
    </p:extLst>
  </p:cSld>
  <p:clrMapOvr>
    <a:masterClrMapping/>
  </p:clrMapOvr>
  <p:transition spd="med">
    <p:zoom dir="in"/>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2291747895"/>
      </p:ext>
    </p:extLst>
  </p:cSld>
  <p:clrMapOvr>
    <a:masterClrMapping/>
  </p:clrMapOvr>
  <p:transition spd="med">
    <p:zoom dir="in"/>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latin typeface="Times New Roman"/>
            </a:endParaRPr>
          </a:p>
        </p:txBody>
      </p:sp>
    </p:spTree>
    <p:extLst>
      <p:ext uri="{BB962C8B-B14F-4D97-AF65-F5344CB8AC3E}">
        <p14:creationId xmlns:p14="http://schemas.microsoft.com/office/powerpoint/2010/main" val="3996834378"/>
      </p:ext>
    </p:extLst>
  </p:cSld>
  <p:clrMapOvr>
    <a:masterClrMapping/>
  </p:clrMapOvr>
  <p:transition spd="med">
    <p:zoom dir="in"/>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24643208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10899577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954905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34099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b="1"/>
            </a:lvl1pPr>
          </a:lstStyle>
          <a:p>
            <a:pPr>
              <a:defRPr/>
            </a:pPr>
            <a:endParaRPr lang="en-US"/>
          </a:p>
        </p:txBody>
      </p:sp>
      <p:sp>
        <p:nvSpPr>
          <p:cNvPr id="5" name="Rectangle 9"/>
          <p:cNvSpPr>
            <a:spLocks noGrp="1" noChangeArrowheads="1"/>
          </p:cNvSpPr>
          <p:nvPr>
            <p:ph type="ftr" sz="quarter" idx="11"/>
          </p:nvPr>
        </p:nvSpPr>
        <p:spPr/>
        <p:txBody>
          <a:bodyPr/>
          <a:lstStyle>
            <a:lvl1pPr>
              <a:defRPr b="1"/>
            </a:lvl1pPr>
          </a:lstStyle>
          <a:p>
            <a:pPr>
              <a:defRPr/>
            </a:pPr>
            <a:endParaRPr lang="en-US"/>
          </a:p>
        </p:txBody>
      </p:sp>
      <p:sp>
        <p:nvSpPr>
          <p:cNvPr id="6" name="Rectangle 10"/>
          <p:cNvSpPr>
            <a:spLocks noGrp="1" noChangeArrowheads="1"/>
          </p:cNvSpPr>
          <p:nvPr>
            <p:ph type="sldNum" sz="quarter" idx="12"/>
          </p:nvPr>
        </p:nvSpPr>
        <p:spPr/>
        <p:txBody>
          <a:bodyPr/>
          <a:lstStyle>
            <a:lvl1pPr>
              <a:defRPr b="1"/>
            </a:lvl1pPr>
          </a:lstStyle>
          <a:p>
            <a:pPr>
              <a:defRPr/>
            </a:pPr>
            <a:fld id="{98C327FC-EA2E-704B-B06A-1013A8EEEAF1}" type="slidenum">
              <a:rPr lang="en-US"/>
              <a:pPr>
                <a:defRPr/>
              </a:pPr>
              <a:t>‹#›</a:t>
            </a:fld>
            <a:endParaRPr lang="en-US"/>
          </a:p>
        </p:txBody>
      </p:sp>
    </p:spTree>
    <p:extLst>
      <p:ext uri="{BB962C8B-B14F-4D97-AF65-F5344CB8AC3E}">
        <p14:creationId xmlns:p14="http://schemas.microsoft.com/office/powerpoint/2010/main" val="30228224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570796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48433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931833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523073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452084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92206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336918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388631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893081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09899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173635273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945791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06895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73492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015313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65419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513023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542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189367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001076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64473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11691677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885450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543742799"/>
      </p:ext>
    </p:extLst>
  </p:cSld>
  <p:clrMapOvr>
    <a:masterClrMapping/>
  </p:clrMapOvr>
  <p:transition spd="med">
    <p:zoom dir="in"/>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941443933"/>
      </p:ext>
    </p:extLst>
  </p:cSld>
  <p:clrMapOvr>
    <a:masterClrMapping/>
  </p:clrMapOvr>
  <p:transition spd="med">
    <p:zoom dir="in"/>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19046002"/>
      </p:ext>
    </p:extLst>
  </p:cSld>
  <p:clrMapOvr>
    <a:masterClrMapping/>
  </p:clrMapOvr>
  <p:transition spd="med">
    <p:zoom dir="in"/>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725403268"/>
      </p:ext>
    </p:extLst>
  </p:cSld>
  <p:clrMapOvr>
    <a:masterClrMapping/>
  </p:clrMapOvr>
  <p:transition spd="med">
    <p:zoom dir="in"/>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752838517"/>
      </p:ext>
    </p:extLst>
  </p:cSld>
  <p:clrMapOvr>
    <a:masterClrMapping/>
  </p:clrMapOvr>
  <p:transition spd="med">
    <p:zoom dir="in"/>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71701753"/>
      </p:ext>
    </p:extLst>
  </p:cSld>
  <p:clrMapOvr>
    <a:masterClrMapping/>
  </p:clrMapOvr>
  <p:transition spd="med">
    <p:zoom dir="in"/>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7235502"/>
      </p:ext>
    </p:extLst>
  </p:cSld>
  <p:clrMapOvr>
    <a:masterClrMapping/>
  </p:clrMapOvr>
  <p:transition spd="med">
    <p:zoom dir="in"/>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121337534"/>
      </p:ext>
    </p:extLst>
  </p:cSld>
  <p:clrMapOvr>
    <a:masterClrMapping/>
  </p:clrMapOvr>
  <p:transition spd="med">
    <p:zoom dir="in"/>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088329567"/>
      </p:ext>
    </p:extLst>
  </p:cSld>
  <p:clrMapOvr>
    <a:masterClrMapping/>
  </p:clrMapOvr>
  <p:transition spd="med">
    <p:zoom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2105753706"/>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670020859"/>
      </p:ext>
    </p:extLst>
  </p:cSld>
  <p:clrMapOvr>
    <a:masterClrMapping/>
  </p:clrMapOvr>
  <p:transition spd="med">
    <p:zoom dir="in"/>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266342458"/>
      </p:ext>
    </p:extLst>
  </p:cSld>
  <p:clrMapOvr>
    <a:masterClrMapping/>
  </p:clrMapOvr>
  <p:transition spd="med">
    <p:zoom dir="in"/>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1032539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567357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6031562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36083911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660886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3170758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19162190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649923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79407733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1880449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675481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7700104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848163"/>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477895"/>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905977"/>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9688930"/>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5250994"/>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362043"/>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873519"/>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158504293"/>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580782"/>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853924"/>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3061472"/>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60120"/>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259999"/>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254183028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14398426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30563400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3677308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1517269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2664124452"/>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41141820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33252748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254076660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352353266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327761369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5892808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6832717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22544501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15100174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590756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1877296995"/>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412914337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95213896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8373767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30612432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82762849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96061573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199272969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11221138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11224482"/>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69785070"/>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pPr>
                <a:defRPr/>
              </a:pPr>
              <a:t>‹#›</a:t>
            </a:fld>
            <a:endParaRPr lang="en-US"/>
          </a:p>
        </p:txBody>
      </p:sp>
    </p:spTree>
    <p:extLst>
      <p:ext uri="{BB962C8B-B14F-4D97-AF65-F5344CB8AC3E}">
        <p14:creationId xmlns:p14="http://schemas.microsoft.com/office/powerpoint/2010/main" val="563732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4116751277"/>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54811604"/>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1499362"/>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27440774"/>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11221156"/>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08057153"/>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16075062"/>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68148998"/>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84822667"/>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79168196"/>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94710280"/>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2699673509"/>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2206758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82027061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397951737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B894C48-0339-2D4D-A4CA-4FB9F78D120F}" type="slidenum">
              <a:rPr lang="en-US"/>
              <a:pPr>
                <a:defRPr/>
              </a:pPr>
              <a:t>‹#›</a:t>
            </a:fld>
            <a:endParaRPr lang="en-US"/>
          </a:p>
        </p:txBody>
      </p:sp>
    </p:spTree>
    <p:extLst>
      <p:ext uri="{BB962C8B-B14F-4D97-AF65-F5344CB8AC3E}">
        <p14:creationId xmlns:p14="http://schemas.microsoft.com/office/powerpoint/2010/main" val="2372629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FFEB29A-3A9E-A047-8734-45F16879BE00}" type="slidenum">
              <a:rPr lang="en-US"/>
              <a:pPr>
                <a:defRPr/>
              </a:pPr>
              <a:t>‹#›</a:t>
            </a:fld>
            <a:endParaRPr lang="en-US"/>
          </a:p>
        </p:txBody>
      </p:sp>
    </p:spTree>
    <p:extLst>
      <p:ext uri="{BB962C8B-B14F-4D97-AF65-F5344CB8AC3E}">
        <p14:creationId xmlns:p14="http://schemas.microsoft.com/office/powerpoint/2010/main" val="1131790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A7DBB12-2302-1941-8918-F03E887AD1C3}" type="slidenum">
              <a:rPr lang="en-US"/>
              <a:pPr>
                <a:defRPr/>
              </a:pPr>
              <a:t>‹#›</a:t>
            </a:fld>
            <a:endParaRPr lang="en-US"/>
          </a:p>
        </p:txBody>
      </p:sp>
    </p:spTree>
    <p:extLst>
      <p:ext uri="{BB962C8B-B14F-4D97-AF65-F5344CB8AC3E}">
        <p14:creationId xmlns:p14="http://schemas.microsoft.com/office/powerpoint/2010/main" val="3473594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6C792DD-7AE1-474A-A3E1-6DEF54C38355}" type="slidenum">
              <a:rPr lang="en-US"/>
              <a:pPr>
                <a:defRPr/>
              </a:pPr>
              <a:t>‹#›</a:t>
            </a:fld>
            <a:endParaRPr lang="en-US"/>
          </a:p>
        </p:txBody>
      </p:sp>
    </p:spTree>
    <p:extLst>
      <p:ext uri="{BB962C8B-B14F-4D97-AF65-F5344CB8AC3E}">
        <p14:creationId xmlns:p14="http://schemas.microsoft.com/office/powerpoint/2010/main" val="3802987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4519066-D1D6-F548-A43D-8BE903556664}" type="slidenum">
              <a:rPr lang="en-US"/>
              <a:pPr>
                <a:defRPr/>
              </a:pPr>
              <a:t>‹#›</a:t>
            </a:fld>
            <a:endParaRPr lang="en-US"/>
          </a:p>
        </p:txBody>
      </p:sp>
    </p:spTree>
    <p:extLst>
      <p:ext uri="{BB962C8B-B14F-4D97-AF65-F5344CB8AC3E}">
        <p14:creationId xmlns:p14="http://schemas.microsoft.com/office/powerpoint/2010/main" val="2413951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CF3939C4-0395-064B-AEE4-A910F47F47A8}" type="slidenum">
              <a:rPr lang="en-US"/>
              <a:pPr>
                <a:defRPr/>
              </a:pPr>
              <a:t>‹#›</a:t>
            </a:fld>
            <a:endParaRPr lang="en-US"/>
          </a:p>
        </p:txBody>
      </p:sp>
    </p:spTree>
    <p:extLst>
      <p:ext uri="{BB962C8B-B14F-4D97-AF65-F5344CB8AC3E}">
        <p14:creationId xmlns:p14="http://schemas.microsoft.com/office/powerpoint/2010/main" val="397484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pPr>
                <a:defRPr/>
              </a:pPr>
              <a:t>‹#›</a:t>
            </a:fld>
            <a:endParaRPr lang="en-US"/>
          </a:p>
        </p:txBody>
      </p:sp>
    </p:spTree>
    <p:extLst>
      <p:ext uri="{BB962C8B-B14F-4D97-AF65-F5344CB8AC3E}">
        <p14:creationId xmlns:p14="http://schemas.microsoft.com/office/powerpoint/2010/main" val="3603616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66E42128-4A25-ED48-9CDB-D1241AB0D06D}" type="slidenum">
              <a:rPr lang="en-US"/>
              <a:pPr>
                <a:defRPr/>
              </a:pPr>
              <a:t>‹#›</a:t>
            </a:fld>
            <a:endParaRPr lang="en-US"/>
          </a:p>
        </p:txBody>
      </p:sp>
    </p:spTree>
    <p:extLst>
      <p:ext uri="{BB962C8B-B14F-4D97-AF65-F5344CB8AC3E}">
        <p14:creationId xmlns:p14="http://schemas.microsoft.com/office/powerpoint/2010/main" val="1540853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DC10A71-DFBB-EA4B-BD91-26390652B2B7}" type="slidenum">
              <a:rPr lang="en-US"/>
              <a:pPr>
                <a:defRPr/>
              </a:pPr>
              <a:t>‹#›</a:t>
            </a:fld>
            <a:endParaRPr lang="en-US"/>
          </a:p>
        </p:txBody>
      </p:sp>
    </p:spTree>
    <p:extLst>
      <p:ext uri="{BB962C8B-B14F-4D97-AF65-F5344CB8AC3E}">
        <p14:creationId xmlns:p14="http://schemas.microsoft.com/office/powerpoint/2010/main" val="4183324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E0A47C1-AC47-F24E-B70C-19AB91FF2988}" type="slidenum">
              <a:rPr lang="en-US"/>
              <a:pPr>
                <a:defRPr/>
              </a:pPr>
              <a:t>‹#›</a:t>
            </a:fld>
            <a:endParaRPr lang="en-US"/>
          </a:p>
        </p:txBody>
      </p:sp>
    </p:spTree>
    <p:extLst>
      <p:ext uri="{BB962C8B-B14F-4D97-AF65-F5344CB8AC3E}">
        <p14:creationId xmlns:p14="http://schemas.microsoft.com/office/powerpoint/2010/main" val="1011479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B9927A3-8F9A-E244-8CE7-02AAF7D5E1D7}" type="slidenum">
              <a:rPr lang="en-US"/>
              <a:pPr>
                <a:defRPr/>
              </a:pPr>
              <a:t>‹#›</a:t>
            </a:fld>
            <a:endParaRPr lang="en-US"/>
          </a:p>
        </p:txBody>
      </p:sp>
    </p:spTree>
    <p:extLst>
      <p:ext uri="{BB962C8B-B14F-4D97-AF65-F5344CB8AC3E}">
        <p14:creationId xmlns:p14="http://schemas.microsoft.com/office/powerpoint/2010/main" val="183280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B920071-6583-8942-9901-2321DCA0C0B9}" type="slidenum">
              <a:rPr lang="en-US"/>
              <a:pPr>
                <a:defRPr/>
              </a:pPr>
              <a:t>‹#›</a:t>
            </a:fld>
            <a:endParaRPr lang="en-US"/>
          </a:p>
        </p:txBody>
      </p:sp>
    </p:spTree>
    <p:extLst>
      <p:ext uri="{BB962C8B-B14F-4D97-AF65-F5344CB8AC3E}">
        <p14:creationId xmlns:p14="http://schemas.microsoft.com/office/powerpoint/2010/main" val="2188713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23611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60758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72150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61563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4067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pPr>
                <a:defRPr/>
              </a:pPr>
              <a:t>‹#›</a:t>
            </a:fld>
            <a:endParaRPr lang="en-US"/>
          </a:p>
        </p:txBody>
      </p:sp>
    </p:spTree>
    <p:extLst>
      <p:ext uri="{BB962C8B-B14F-4D97-AF65-F5344CB8AC3E}">
        <p14:creationId xmlns:p14="http://schemas.microsoft.com/office/powerpoint/2010/main" val="3308580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35234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88355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95533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02255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12503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873172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36152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1276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7310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915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pPr>
                <a:defRPr/>
              </a:pPr>
              <a:t>‹#›</a:t>
            </a:fld>
            <a:endParaRPr lang="en-US"/>
          </a:p>
        </p:txBody>
      </p:sp>
    </p:spTree>
    <p:extLst>
      <p:ext uri="{BB962C8B-B14F-4D97-AF65-F5344CB8AC3E}">
        <p14:creationId xmlns:p14="http://schemas.microsoft.com/office/powerpoint/2010/main" val="390443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9996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1839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2497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0095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1779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205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1133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5653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5182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87378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pPr>
                <a:defRPr/>
              </a:pPr>
              <a:t>‹#›</a:t>
            </a:fld>
            <a:endParaRPr lang="en-US"/>
          </a:p>
        </p:txBody>
      </p:sp>
    </p:spTree>
    <p:extLst>
      <p:ext uri="{BB962C8B-B14F-4D97-AF65-F5344CB8AC3E}">
        <p14:creationId xmlns:p14="http://schemas.microsoft.com/office/powerpoint/2010/main" val="20709177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98499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09313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338264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21957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78265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322370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10627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7659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94605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02058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pPr>
                <a:defRPr/>
              </a:pPr>
              <a:t>‹#›</a:t>
            </a:fld>
            <a:endParaRPr lang="en-US"/>
          </a:p>
        </p:txBody>
      </p:sp>
    </p:spTree>
    <p:extLst>
      <p:ext uri="{BB962C8B-B14F-4D97-AF65-F5344CB8AC3E}">
        <p14:creationId xmlns:p14="http://schemas.microsoft.com/office/powerpoint/2010/main" val="9893176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472282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682509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827864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829414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68708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035811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58010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105381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269526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7978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pPr>
                <a:defRPr/>
              </a:pPr>
              <a:t>‹#›</a:t>
            </a:fld>
            <a:endParaRPr lang="en-US"/>
          </a:p>
        </p:txBody>
      </p:sp>
    </p:spTree>
    <p:extLst>
      <p:ext uri="{BB962C8B-B14F-4D97-AF65-F5344CB8AC3E}">
        <p14:creationId xmlns:p14="http://schemas.microsoft.com/office/powerpoint/2010/main" val="812893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215014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41068B-4B62-034D-9B98-43532D6CDA35}" type="slidenum">
              <a:rPr lang="en-US"/>
              <a:pPr>
                <a:defRPr/>
              </a:pPr>
              <a:t>‹#›</a:t>
            </a:fld>
            <a:endParaRPr lang="en-US"/>
          </a:p>
        </p:txBody>
      </p:sp>
    </p:spTree>
    <p:extLst>
      <p:ext uri="{BB962C8B-B14F-4D97-AF65-F5344CB8AC3E}">
        <p14:creationId xmlns:p14="http://schemas.microsoft.com/office/powerpoint/2010/main" val="118754993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C67999-27E1-1949-8689-A230C02C2262}" type="slidenum">
              <a:rPr lang="en-US"/>
              <a:pPr>
                <a:defRPr/>
              </a:pPr>
              <a:t>‹#›</a:t>
            </a:fld>
            <a:endParaRPr lang="en-US"/>
          </a:p>
        </p:txBody>
      </p:sp>
    </p:spTree>
    <p:extLst>
      <p:ext uri="{BB962C8B-B14F-4D97-AF65-F5344CB8AC3E}">
        <p14:creationId xmlns:p14="http://schemas.microsoft.com/office/powerpoint/2010/main" val="102056090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E227F-EA07-FC47-9CCF-18001167C2CE}" type="slidenum">
              <a:rPr lang="en-US"/>
              <a:pPr>
                <a:defRPr/>
              </a:pPr>
              <a:t>‹#›</a:t>
            </a:fld>
            <a:endParaRPr lang="en-US"/>
          </a:p>
        </p:txBody>
      </p:sp>
    </p:spTree>
    <p:extLst>
      <p:ext uri="{BB962C8B-B14F-4D97-AF65-F5344CB8AC3E}">
        <p14:creationId xmlns:p14="http://schemas.microsoft.com/office/powerpoint/2010/main" val="233900697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53AE5D0-A96E-A74A-9FF2-B93206688C55}" type="slidenum">
              <a:rPr lang="en-US"/>
              <a:pPr>
                <a:defRPr/>
              </a:pPr>
              <a:t>‹#›</a:t>
            </a:fld>
            <a:endParaRPr lang="en-US"/>
          </a:p>
        </p:txBody>
      </p:sp>
    </p:spTree>
    <p:extLst>
      <p:ext uri="{BB962C8B-B14F-4D97-AF65-F5344CB8AC3E}">
        <p14:creationId xmlns:p14="http://schemas.microsoft.com/office/powerpoint/2010/main" val="319006228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C09F6A-A8D3-F74E-B985-573896F38C8F}" type="slidenum">
              <a:rPr lang="en-US"/>
              <a:pPr>
                <a:defRPr/>
              </a:pPr>
              <a:t>‹#›</a:t>
            </a:fld>
            <a:endParaRPr lang="en-US"/>
          </a:p>
        </p:txBody>
      </p:sp>
    </p:spTree>
    <p:extLst>
      <p:ext uri="{BB962C8B-B14F-4D97-AF65-F5344CB8AC3E}">
        <p14:creationId xmlns:p14="http://schemas.microsoft.com/office/powerpoint/2010/main" val="367470599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4D54B8-18B2-9B41-A730-1EE7C4B12EEF}" type="slidenum">
              <a:rPr lang="en-US"/>
              <a:pPr>
                <a:defRPr/>
              </a:pPr>
              <a:t>‹#›</a:t>
            </a:fld>
            <a:endParaRPr lang="en-US"/>
          </a:p>
        </p:txBody>
      </p:sp>
    </p:spTree>
    <p:extLst>
      <p:ext uri="{BB962C8B-B14F-4D97-AF65-F5344CB8AC3E}">
        <p14:creationId xmlns:p14="http://schemas.microsoft.com/office/powerpoint/2010/main" val="355511198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4F46DC-1908-CB4C-9E33-6709EBF91E13}" type="slidenum">
              <a:rPr lang="en-US"/>
              <a:pPr>
                <a:defRPr/>
              </a:pPr>
              <a:t>‹#›</a:t>
            </a:fld>
            <a:endParaRPr lang="en-US"/>
          </a:p>
        </p:txBody>
      </p:sp>
    </p:spTree>
    <p:extLst>
      <p:ext uri="{BB962C8B-B14F-4D97-AF65-F5344CB8AC3E}">
        <p14:creationId xmlns:p14="http://schemas.microsoft.com/office/powerpoint/2010/main" val="8990043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569C89-3952-044B-89D8-DF8A7C9A35C7}" type="slidenum">
              <a:rPr lang="en-US"/>
              <a:pPr>
                <a:defRPr/>
              </a:pPr>
              <a:t>‹#›</a:t>
            </a:fld>
            <a:endParaRPr lang="en-US"/>
          </a:p>
        </p:txBody>
      </p:sp>
    </p:spTree>
    <p:extLst>
      <p:ext uri="{BB962C8B-B14F-4D97-AF65-F5344CB8AC3E}">
        <p14:creationId xmlns:p14="http://schemas.microsoft.com/office/powerpoint/2010/main" val="159205269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DA42C44-F083-1E49-BDD1-52BD372CF86A}" type="slidenum">
              <a:rPr lang="en-US"/>
              <a:pPr>
                <a:defRPr/>
              </a:pPr>
              <a:t>‹#›</a:t>
            </a:fld>
            <a:endParaRPr lang="en-US"/>
          </a:p>
        </p:txBody>
      </p:sp>
    </p:spTree>
    <p:extLst>
      <p:ext uri="{BB962C8B-B14F-4D97-AF65-F5344CB8AC3E}">
        <p14:creationId xmlns:p14="http://schemas.microsoft.com/office/powerpoint/2010/main" val="16057935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theme" Target="../theme/theme13.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xml"/><Relationship Id="rId1"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6.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169.xml"/><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10.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2.emf"/><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6.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7.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theme" Target="../theme/theme28.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9.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theme" Target="../theme/theme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theme" Target="../theme/theme9.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83"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b="0">
                <a:latin typeface="Calibri" charset="0"/>
              </a:rPr>
              <a:pPr>
                <a:defRPr/>
              </a:pPr>
              <a:t>11/23/25</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286492054"/>
      </p:ext>
    </p:extLst>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0">
                  <a:solidFill>
                    <a:srgbClr val="FFA27C"/>
                  </a:solidFill>
                  <a:latin typeface="Arial" charset="0"/>
                </a:endParaRPr>
              </a:p>
            </p:txBody>
          </p:sp>
        </p:grpSp>
      </p:grpSp>
    </p:spTree>
    <p:extLst>
      <p:ext uri="{BB962C8B-B14F-4D97-AF65-F5344CB8AC3E}">
        <p14:creationId xmlns:p14="http://schemas.microsoft.com/office/powerpoint/2010/main" val="1841812022"/>
      </p:ext>
    </p:extLst>
  </p:cSld>
  <p:clrMap bg1="dk2" tx1="lt1" bg2="dk1" tx2="lt2" accent1="accent1" accent2="accent2" accent3="accent3" accent4="accent4" accent5="accent5" accent6="accent6" hlink="hlink" folHlink="folHlink"/>
  <p:sldLayoutIdLst>
    <p:sldLayoutId id="2147484968" r:id="rId1"/>
    <p:sldLayoutId id="2147484969" r:id="rId2"/>
    <p:sldLayoutId id="2147484970" r:id="rId3"/>
    <p:sldLayoutId id="2147484971" r:id="rId4"/>
    <p:sldLayoutId id="2147484972" r:id="rId5"/>
    <p:sldLayoutId id="2147484973" r:id="rId6"/>
    <p:sldLayoutId id="2147484974" r:id="rId7"/>
    <p:sldLayoutId id="2147484975" r:id="rId8"/>
    <p:sldLayoutId id="2147484976" r:id="rId9"/>
    <p:sldLayoutId id="2147484977" r:id="rId10"/>
    <p:sldLayoutId id="2147484978" r:id="rId11"/>
    <p:sldLayoutId id="214748497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23/11/2025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705371629"/>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b="0">
              <a:solidFill>
                <a:prstClr val="black"/>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89A62BE6-53D7-EE4C-B1E1-3EB9338DB105}" type="datetime1">
              <a:rPr lang="en-US" b="0"/>
              <a:pPr>
                <a:defRPr/>
              </a:pPr>
              <a:t>11/23/25</a:t>
            </a:fld>
            <a:endParaRPr lang="en-US" b="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b="0">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0540EEC1-4F01-6144-9C4A-175EACB0EBC3}" type="slidenum">
              <a:rPr lang="en-US" b="0"/>
              <a:pPr>
                <a:defRPr/>
              </a:pPr>
              <a:t>‹#›</a:t>
            </a:fld>
            <a:endParaRPr lang="en-US" b="0"/>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359518"/>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66050570"/>
      </p:ext>
    </p:extLst>
  </p:cSld>
  <p:clrMap bg1="lt1" tx1="dk1" bg2="lt2" tx2="dk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3877134889"/>
      </p:ext>
    </p:extLst>
  </p:cSld>
  <p:clrMap bg1="dk2" tx1="lt1" bg2="dk1" tx2="lt2" accent1="accent1" accent2="accent2" accent3="accent3" accent4="accent4" accent5="accent5" accent6="accent6" hlink="hlink" folHlink="folHlink"/>
  <p:sldLayoutIdLst>
    <p:sldLayoutId id="2147485016"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a:defRPr/>
            </a:pPr>
            <a:endParaRPr lang="en-US" b="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a:defRPr/>
            </a:pPr>
            <a:endParaRPr lang="en-US" b="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07DC1DE-A652-A040-A259-E72961084CA2}" type="slidenum">
              <a:rPr lang="en-US" b="0"/>
              <a:pPr>
                <a:defRPr/>
              </a:pPr>
              <a:t>‹#›</a:t>
            </a:fld>
            <a:endParaRPr lang="en-US" b="0"/>
          </a:p>
        </p:txBody>
      </p:sp>
    </p:spTree>
    <p:extLst>
      <p:ext uri="{BB962C8B-B14F-4D97-AF65-F5344CB8AC3E}">
        <p14:creationId xmlns:p14="http://schemas.microsoft.com/office/powerpoint/2010/main" val="387810711"/>
      </p:ext>
    </p:extLst>
  </p:cSld>
  <p:clrMap bg1="lt1" tx1="dk1" bg2="lt2" tx2="dk2" accent1="accent1" accent2="accent2" accent3="accent3" accent4="accent4" accent5="accent5" accent6="accent6" hlink="hlink" folHlink="folHlink"/>
  <p:sldLayoutIdLst>
    <p:sldLayoutId id="2147485018" r:id="rId1"/>
    <p:sldLayoutId id="2147485019" r:id="rId2"/>
    <p:sldLayoutId id="2147485020" r:id="rId3"/>
    <p:sldLayoutId id="2147485021" r:id="rId4"/>
    <p:sldLayoutId id="2147485022" r:id="rId5"/>
    <p:sldLayoutId id="2147485023" r:id="rId6"/>
    <p:sldLayoutId id="2147485024" r:id="rId7"/>
    <p:sldLayoutId id="2147485025" r:id="rId8"/>
    <p:sldLayoutId id="2147485026" r:id="rId9"/>
    <p:sldLayoutId id="2147485027" r:id="rId10"/>
    <p:sldLayoutId id="2147485028" r:id="rId11"/>
    <p:sldLayoutId id="214748502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5608"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sp>
          <p:nvSpPr>
            <p:cNvPr id="25609"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pic>
          <p:nvPicPr>
            <p:cNvPr id="25610" name="Picture 5"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4"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EAE8E2"/>
                </a:solidFill>
                <a:latin typeface="+mn-lt"/>
                <a:ea typeface="+mn-ea"/>
                <a:cs typeface="+mn-cs"/>
              </a:defRPr>
            </a:lvl1pPr>
          </a:lstStyle>
          <a:p>
            <a:pPr>
              <a:defRPr/>
            </a:pPr>
            <a:endParaRPr lang="en-US">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EAE8E2"/>
                </a:solidFill>
                <a:latin typeface="+mn-lt"/>
                <a:ea typeface="+mn-ea"/>
                <a:cs typeface="+mn-cs"/>
              </a:defRPr>
            </a:lvl1pPr>
          </a:lstStyle>
          <a:p>
            <a:pPr>
              <a:defRPr/>
            </a:pPr>
            <a:endParaRPr lang="en-US">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EAE8E2"/>
                </a:solidFill>
                <a:cs typeface="Times New Roman" charset="0"/>
              </a:defRPr>
            </a:lvl1pPr>
          </a:lstStyle>
          <a:p>
            <a:pPr>
              <a:defRPr/>
            </a:pPr>
            <a:fld id="{BB4673D3-18B3-6B41-9D61-A4E3201D8535}" type="slidenum">
              <a:rPr lang="en-US"/>
              <a:pPr>
                <a:defRPr/>
              </a:pPr>
              <a:t>‹#›</a:t>
            </a:fld>
            <a:endParaRPr lang="en-US"/>
          </a:p>
        </p:txBody>
      </p:sp>
    </p:spTree>
    <p:extLst>
      <p:ext uri="{BB962C8B-B14F-4D97-AF65-F5344CB8AC3E}">
        <p14:creationId xmlns:p14="http://schemas.microsoft.com/office/powerpoint/2010/main" val="516711410"/>
      </p:ext>
    </p:extLst>
  </p:cSld>
  <p:clrMap bg1="dk2" tx1="lt1" bg2="dk1" tx2="lt2" accent1="accent1" accent2="accent2" accent3="accent3" accent4="accent4" accent5="accent5" accent6="accent6" hlink="hlink" folHlink="folHlink"/>
  <p:sldLayoutIdLst>
    <p:sldLayoutId id="2147485031"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8737C826-C81B-2847-B7C3-81D447AE61AD}" type="slidenum">
              <a:rPr lang="en-US"/>
              <a:pPr>
                <a:defRPr/>
              </a:pPr>
              <a:t>‹#›</a:t>
            </a:fld>
            <a:endParaRPr lang="en-US"/>
          </a:p>
        </p:txBody>
      </p:sp>
    </p:spTree>
    <p:extLst>
      <p:ext uri="{BB962C8B-B14F-4D97-AF65-F5344CB8AC3E}">
        <p14:creationId xmlns:p14="http://schemas.microsoft.com/office/powerpoint/2010/main" val="3027224031"/>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b="0"/>
              <a:pPr eaLnBrk="0" hangingPunct="0">
                <a:defRPr/>
              </a:pPr>
              <a:t>‹#›</a:t>
            </a:fld>
            <a:endParaRPr lang="en-US" b="0"/>
          </a:p>
        </p:txBody>
      </p:sp>
    </p:spTree>
    <p:extLst>
      <p:ext uri="{BB962C8B-B14F-4D97-AF65-F5344CB8AC3E}">
        <p14:creationId xmlns:p14="http://schemas.microsoft.com/office/powerpoint/2010/main" val="237403848"/>
      </p:ext>
    </p:extLst>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 id="2147485056" r:id="rId12"/>
    <p:sldLayoutId id="21474850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858000"/>
            <a:chOff x="0" y="0"/>
            <a:chExt cx="5760" cy="4320"/>
          </a:xfrm>
        </p:grpSpPr>
        <p:sp>
          <p:nvSpPr>
            <p:cNvPr id="2765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sp>
          <p:nvSpPr>
            <p:cNvPr id="2765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0">
                <a:solidFill>
                  <a:srgbClr val="EAE8E2"/>
                </a:solidFill>
                <a:latin typeface="Times New Roman" charset="0"/>
              </a:endParaRPr>
            </a:p>
          </p:txBody>
        </p:sp>
        <p:pic>
          <p:nvPicPr>
            <p:cNvPr id="2765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EAE8E2"/>
                </a:solidFill>
                <a:latin typeface="Arial Narrow"/>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EAE8E2"/>
                </a:solidFill>
                <a:latin typeface="Arial Narrow"/>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EAE8E2"/>
                </a:solidFill>
                <a:latin typeface="Arial Narrow" charset="0"/>
              </a:defRPr>
            </a:lvl1pPr>
          </a:lstStyle>
          <a:p>
            <a:pPr>
              <a:defRPr/>
            </a:pPr>
            <a:fld id="{4478855F-56C3-2A47-9F35-9A1657B9B8E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pPr>
                <a:defRPr/>
              </a:pPr>
              <a:t>11/23/25</a:t>
            </a:fld>
            <a:endParaRPr lang="en-US"/>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pPr>
                <a:defRPr/>
              </a:pPr>
              <a:t>‹#›</a:t>
            </a:fld>
            <a:endParaRPr lang="en-US"/>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988882"/>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331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sz="1800">
              <a:solidFill>
                <a:srgbClr val="FFFFFF"/>
              </a:solidFill>
              <a:latin typeface="Arial"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spcBef>
                <a:spcPct val="0"/>
              </a:spcBef>
              <a:defRPr/>
            </a:pPr>
            <a:endParaRPr lang="en-US" sz="1800">
              <a:solidFill>
                <a:srgbClr val="FFFFFF"/>
              </a:solidFill>
              <a:latin typeface="Arial" pitchFamily="-111"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latin typeface="+mj-lt"/>
                <a:ea typeface="+mn-ea"/>
                <a:cs typeface="+mn-cs"/>
              </a:defRPr>
            </a:lvl1pPr>
          </a:lstStyle>
          <a:p>
            <a:pPr>
              <a:spcBef>
                <a:spcPct val="0"/>
              </a:spcBef>
              <a:defRPr/>
            </a:pPr>
            <a:endParaRPr lang="en-US">
              <a:solidFill>
                <a:srgbClr val="FFFFFF"/>
              </a:solidFill>
              <a:latin typeface="Times New Roman"/>
            </a:endParaRPr>
          </a:p>
        </p:txBody>
      </p:sp>
    </p:spTree>
    <p:extLst>
      <p:ext uri="{BB962C8B-B14F-4D97-AF65-F5344CB8AC3E}">
        <p14:creationId xmlns:p14="http://schemas.microsoft.com/office/powerpoint/2010/main" val="334844748"/>
      </p:ext>
    </p:extLst>
  </p:cSld>
  <p:clrMap bg1="dk2" tx1="lt1" bg2="dk1" tx2="lt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1525537479"/>
      </p:ext>
    </p:extLst>
  </p:cSld>
  <p:clrMap bg1="dk2" tx1="lt1" bg2="dk1" tx2="lt2" accent1="accent1" accent2="accent2" accent3="accent3" accent4="accent4" accent5="accent5" accent6="accent6" hlink="hlink" folHlink="folHlink"/>
  <p:sldLayoutIdLst>
    <p:sldLayoutId id="2147485083"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defTabSz="914400" fontAlgn="base">
              <a:spcAft>
                <a:spcPct val="0"/>
              </a:spcAft>
              <a:defRPr/>
            </a:pPr>
            <a:fld id="{98039365-5FB2-4846-BFBE-F3F440349B19}" type="slidenum">
              <a:rPr lang="en-US">
                <a:solidFill>
                  <a:srgbClr val="003300"/>
                </a:solidFill>
                <a:ea typeface="ＭＳ Ｐゴシック" charset="0"/>
              </a:rPr>
              <a:pPr defTabSz="914400" fontAlgn="base">
                <a:spcAft>
                  <a:spcPct val="0"/>
                </a:spcAft>
                <a:defRPr/>
              </a:pPr>
              <a:t>‹#›</a:t>
            </a:fld>
            <a:endParaRPr lang="en-US">
              <a:solidFill>
                <a:srgbClr val="003300"/>
              </a:solidFill>
              <a:ea typeface="ＭＳ Ｐゴシック" charset="0"/>
            </a:endParaRPr>
          </a:p>
        </p:txBody>
      </p:sp>
    </p:spTree>
    <p:extLst>
      <p:ext uri="{BB962C8B-B14F-4D97-AF65-F5344CB8AC3E}">
        <p14:creationId xmlns:p14="http://schemas.microsoft.com/office/powerpoint/2010/main" val="2699524411"/>
      </p:ext>
    </p:extLst>
  </p:cSld>
  <p:clrMap bg1="lt1" tx1="dk1" bg2="lt2" tx2="dk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98270032"/>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 id="2147485108" r:id="rId12"/>
    <p:sldLayoutId id="21474851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901735318"/>
      </p:ext>
    </p:extLst>
  </p:cSld>
  <p:clrMap bg1="dk2" tx1="lt1" bg2="dk1" tx2="lt2" accent1="accent1" accent2="accent2" accent3="accent3" accent4="accent4" accent5="accent5" accent6="accent6" hlink="hlink" folHlink="folHlink"/>
  <p:sldLayoutIdLst>
    <p:sldLayoutId id="2147485111" r:id="rId1"/>
    <p:sldLayoutId id="2147485112" r:id="rId2"/>
    <p:sldLayoutId id="2147485113" r:id="rId3"/>
    <p:sldLayoutId id="2147485114" r:id="rId4"/>
    <p:sldLayoutId id="2147485115" r:id="rId5"/>
    <p:sldLayoutId id="2147485116" r:id="rId6"/>
    <p:sldLayoutId id="2147485117" r:id="rId7"/>
    <p:sldLayoutId id="2147485118" r:id="rId8"/>
    <p:sldLayoutId id="2147485119" r:id="rId9"/>
    <p:sldLayoutId id="2147485120" r:id="rId10"/>
    <p:sldLayoutId id="2147485121"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058651"/>
      </p:ext>
    </p:extLst>
  </p:cSld>
  <p:clrMap bg1="dk2" tx1="lt1" bg2="dk1" tx2="lt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97753670"/>
      </p:ext>
    </p:extLst>
  </p:cSld>
  <p:clrMap bg1="lt1" tx1="dk1" bg2="lt2" tx2="dk2" accent1="accent1" accent2="accent2" accent3="accent3" accent4="accent4" accent5="accent5" accent6="accent6" hlink="hlink" folHlink="folHlink"/>
  <p:sldLayoutIdLst>
    <p:sldLayoutId id="2147485135" r:id="rId1"/>
    <p:sldLayoutId id="2147485136" r:id="rId2"/>
    <p:sldLayoutId id="2147485137" r:id="rId3"/>
    <p:sldLayoutId id="2147485138" r:id="rId4"/>
    <p:sldLayoutId id="2147485139" r:id="rId5"/>
    <p:sldLayoutId id="2147485140" r:id="rId6"/>
    <p:sldLayoutId id="2147485141" r:id="rId7"/>
    <p:sldLayoutId id="2147485142" r:id="rId8"/>
    <p:sldLayoutId id="2147485143" r:id="rId9"/>
    <p:sldLayoutId id="2147485144" r:id="rId10"/>
    <p:sldLayoutId id="2147485145" r:id="rId11"/>
    <p:sldLayoutId id="21474851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4910610"/>
      </p:ext>
    </p:extLst>
  </p:cSld>
  <p:clrMap bg1="dk2" tx1="lt1" bg2="dk1" tx2="lt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 id="2147485159"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1177459484"/>
      </p:ext>
    </p:extLst>
  </p:cSld>
  <p:clrMap bg1="dk2" tx1="lt1" bg2="dk1" tx2="lt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C8150513-B55A-414B-87A1-725FB5E315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992102"/>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 id="2147485184" r:id="rId12"/>
    <p:sldLayoutId id="2147485185"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451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1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451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451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451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1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rgbClr val="003300"/>
                </a:solidFill>
                <a:latin typeface="Times New Roman" charset="0"/>
                <a:cs typeface="Times New Roman" charset="0"/>
              </a:defRPr>
            </a:lvl1pPr>
          </a:lstStyle>
          <a:p>
            <a:pPr>
              <a:defRPr/>
            </a:pPr>
            <a:fld id="{03A015DE-7DF6-A145-A361-1EE9CEC9A1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18"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3234421524"/>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 id="2147484845" r:id="rId12"/>
    <p:sldLayoutId id="21474848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784695954"/>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9727601"/>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29021100"/>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00E10DE-139D-4E45-84A6-DB0BDC8032AD}" type="slidenum">
              <a:rPr lang="en-US" b="0"/>
              <a:pPr>
                <a:defRPr/>
              </a:pPr>
              <a:t>‹#›</a:t>
            </a:fld>
            <a:endParaRPr lang="en-US" b="0"/>
          </a:p>
        </p:txBody>
      </p:sp>
    </p:spTree>
    <p:extLst>
      <p:ext uri="{BB962C8B-B14F-4D97-AF65-F5344CB8AC3E}">
        <p14:creationId xmlns:p14="http://schemas.microsoft.com/office/powerpoint/2010/main" val="2932614277"/>
      </p:ext>
    </p:extLst>
  </p:cSld>
  <p:clrMap bg1="dk2" tx1="lt1" bg2="dk1" tx2="lt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1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1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3.xml"/><Relationship Id="rId1" Type="http://schemas.openxmlformats.org/officeDocument/2006/relationships/themeOverride" Target="../theme/themeOverride6.xml"/><Relationship Id="rId4" Type="http://schemas.openxmlformats.org/officeDocument/2006/relationships/image" Target="../media/image80.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3.xml"/><Relationship Id="rId1" Type="http://schemas.openxmlformats.org/officeDocument/2006/relationships/themeOverride" Target="../theme/themeOverride7.xml"/><Relationship Id="rId4" Type="http://schemas.openxmlformats.org/officeDocument/2006/relationships/image" Target="../media/image81.png"/></Relationships>
</file>

<file path=ppt/slides/_rels/slide10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64.xml"/><Relationship Id="rId1" Type="http://schemas.openxmlformats.org/officeDocument/2006/relationships/themeOverride" Target="../theme/themeOverride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3.xml"/><Relationship Id="rId1" Type="http://schemas.openxmlformats.org/officeDocument/2006/relationships/themeOverride" Target="../theme/themeOverride9.xml"/><Relationship Id="rId5" Type="http://schemas.openxmlformats.org/officeDocument/2006/relationships/image" Target="../media/image84.png"/><Relationship Id="rId4" Type="http://schemas.openxmlformats.org/officeDocument/2006/relationships/image" Target="../media/image83.png"/></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5.xml"/><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3.xml"/><Relationship Id="rId1" Type="http://schemas.openxmlformats.org/officeDocument/2006/relationships/themeOverride" Target="../theme/themeOverride10.xml"/><Relationship Id="rId4" Type="http://schemas.openxmlformats.org/officeDocument/2006/relationships/image" Target="../media/image86.png"/></Relationships>
</file>

<file path=ppt/slides/_rels/slide10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7.xml"/><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1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0.xml"/><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3.xml"/><Relationship Id="rId1" Type="http://schemas.openxmlformats.org/officeDocument/2006/relationships/themeOverride" Target="../theme/themeOverride11.xml"/><Relationship Id="rId4" Type="http://schemas.openxmlformats.org/officeDocument/2006/relationships/image" Target="../media/image92.jpg"/></Relationships>
</file>

<file path=ppt/slides/_rels/slide1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4.xml"/></Relationships>
</file>

<file path=ppt/slides/_rels/slide1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7.xml"/><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9.xml"/><Relationship Id="rId1" Type="http://schemas.openxmlformats.org/officeDocument/2006/relationships/slideLayout" Target="../slideLayouts/slideLayout33.xml"/></Relationships>
</file>

<file path=ppt/slides/_rels/slide1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0.xml"/><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1.xml"/><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4.xml"/></Relationships>
</file>

<file path=ppt/slides/_rels/slide1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6.xml"/><Relationship Id="rId1" Type="http://schemas.openxmlformats.org/officeDocument/2006/relationships/slideLayout" Target="../slideLayouts/slideLayout176.xml"/></Relationships>
</file>

<file path=ppt/slides/_rels/slide1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8.xml"/><Relationship Id="rId1" Type="http://schemas.openxmlformats.org/officeDocument/2006/relationships/slideLayout" Target="../slideLayouts/slideLayout17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0.xml"/><Relationship Id="rId1" Type="http://schemas.openxmlformats.org/officeDocument/2006/relationships/slideLayout" Target="../slideLayouts/slideLayout17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3.xml"/><Relationship Id="rId1" Type="http://schemas.openxmlformats.org/officeDocument/2006/relationships/slideLayout" Target="../slideLayouts/slideLayout17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4.xml"/></Relationships>
</file>

<file path=ppt/slides/_rels/slide1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5.xml"/><Relationship Id="rId1" Type="http://schemas.openxmlformats.org/officeDocument/2006/relationships/slideLayout" Target="../slideLayouts/slideLayout58.xml"/><Relationship Id="rId4" Type="http://schemas.openxmlformats.org/officeDocument/2006/relationships/image" Target="../media/image105.jpeg"/></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7.xml"/><Relationship Id="rId1" Type="http://schemas.openxmlformats.org/officeDocument/2006/relationships/slideLayout" Target="../slideLayouts/slideLayout176.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9.xml"/><Relationship Id="rId1" Type="http://schemas.openxmlformats.org/officeDocument/2006/relationships/slideLayout" Target="../slideLayouts/slideLayout17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4.xml"/></Relationships>
</file>

<file path=ppt/slides/_rels/slide1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4.xml"/></Relationships>
</file>

<file path=ppt/slides/_rels/slide1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9.xml"/><Relationship Id="rId1" Type="http://schemas.openxmlformats.org/officeDocument/2006/relationships/slideLayout" Target="../slideLayouts/slideLayout33.xml"/></Relationships>
</file>

<file path=ppt/slides/_rels/slide1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0.xml"/><Relationship Id="rId1" Type="http://schemas.openxmlformats.org/officeDocument/2006/relationships/slideLayout" Target="../slideLayouts/slideLayout33.xml"/></Relationships>
</file>

<file path=ppt/slides/_rels/slide1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1.xml"/><Relationship Id="rId1" Type="http://schemas.openxmlformats.org/officeDocument/2006/relationships/slideLayout" Target="../slideLayouts/slideLayout59.xml"/></Relationships>
</file>

<file path=ppt/slides/_rels/slide1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2.xml"/><Relationship Id="rId1" Type="http://schemas.openxmlformats.org/officeDocument/2006/relationships/slideLayout" Target="../slideLayouts/slideLayout33.xml"/></Relationships>
</file>

<file path=ppt/slides/_rels/slide1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3.xml"/><Relationship Id="rId1" Type="http://schemas.openxmlformats.org/officeDocument/2006/relationships/slideLayout" Target="../slideLayouts/slideLayout18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4.xml"/><Relationship Id="rId1" Type="http://schemas.openxmlformats.org/officeDocument/2006/relationships/slideLayout" Target="../slideLayouts/slideLayout194.xml"/><Relationship Id="rId4" Type="http://schemas.openxmlformats.org/officeDocument/2006/relationships/image" Target="../media/image115.jpeg"/></Relationships>
</file>

<file path=ppt/slides/_rels/slide1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5.xml"/><Relationship Id="rId1" Type="http://schemas.openxmlformats.org/officeDocument/2006/relationships/slideLayout" Target="../slideLayouts/slideLayout5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5.xml"/></Relationships>
</file>

<file path=ppt/slides/_rels/slide1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56.xml"/><Relationship Id="rId4" Type="http://schemas.openxmlformats.org/officeDocument/2006/relationships/image" Target="../media/image26.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9.xml"/><Relationship Id="rId1" Type="http://schemas.openxmlformats.org/officeDocument/2006/relationships/slideLayout" Target="../slideLayouts/slideLayout58.xml"/><Relationship Id="rId4" Type="http://schemas.openxmlformats.org/officeDocument/2006/relationships/image" Target="../media/image118.png"/></Relationships>
</file>

<file path=ppt/slides/_rels/slide1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8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8.xml"/><Relationship Id="rId1" Type="http://schemas.openxmlformats.org/officeDocument/2006/relationships/slideLayout" Target="../slideLayouts/slideLayout39.xml"/></Relationships>
</file>

<file path=ppt/slides/_rels/slide18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7.xml"/></Relationships>
</file>

<file path=ppt/slides/_rels/slide18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79.xml"/><Relationship Id="rId1" Type="http://schemas.openxmlformats.org/officeDocument/2006/relationships/slideLayout" Target="../slideLayouts/slideLayout27.xml"/></Relationships>
</file>

<file path=ppt/slides/_rels/slide18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7.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0.xml"/><Relationship Id="rId1" Type="http://schemas.openxmlformats.org/officeDocument/2006/relationships/slideLayout" Target="../slideLayouts/slideLayout228.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2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2.xml"/><Relationship Id="rId1" Type="http://schemas.openxmlformats.org/officeDocument/2006/relationships/slideLayout" Target="../slideLayouts/slideLayout269.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2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3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2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46.xml"/><Relationship Id="rId4" Type="http://schemas.openxmlformats.org/officeDocument/2006/relationships/image" Target="../media/image13.jpeg"/></Relationships>
</file>

<file path=ppt/slides/_rels/slide19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86.xml"/><Relationship Id="rId1" Type="http://schemas.openxmlformats.org/officeDocument/2006/relationships/slideLayout" Target="../slideLayouts/slideLayout22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28.xml"/></Relationships>
</file>

<file path=ppt/slides/_rels/slide192.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188.xml"/><Relationship Id="rId1" Type="http://schemas.openxmlformats.org/officeDocument/2006/relationships/slideLayout" Target="../slideLayouts/slideLayout27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gif"/></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28.xml"/></Relationships>
</file>

<file path=ppt/slides/_rels/slide19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90.xml"/><Relationship Id="rId1" Type="http://schemas.openxmlformats.org/officeDocument/2006/relationships/slideLayout" Target="../slideLayouts/slideLayout228.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28.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2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28.xml"/></Relationships>
</file>

<file path=ppt/slides/_rels/slide19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94.xml"/><Relationship Id="rId1" Type="http://schemas.openxmlformats.org/officeDocument/2006/relationships/slideLayout" Target="../slideLayouts/slideLayout228.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96.xml"/><Relationship Id="rId1" Type="http://schemas.openxmlformats.org/officeDocument/2006/relationships/slideLayout" Target="../slideLayouts/slideLayout228.xml"/></Relationships>
</file>

<file path=ppt/slides/_rels/slide20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97.xml"/><Relationship Id="rId1" Type="http://schemas.openxmlformats.org/officeDocument/2006/relationships/slideLayout" Target="../slideLayouts/slideLayout22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28.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28.xml"/><Relationship Id="rId1" Type="http://schemas.openxmlformats.org/officeDocument/2006/relationships/themeOverride" Target="../theme/themeOverride12.xml"/><Relationship Id="rId4" Type="http://schemas.openxmlformats.org/officeDocument/2006/relationships/image" Target="../media/image146.jp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28.xml"/></Relationships>
</file>

<file path=ppt/slides/_rels/slide20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1.xml"/><Relationship Id="rId1" Type="http://schemas.openxmlformats.org/officeDocument/2006/relationships/slideLayout" Target="../slideLayouts/slideLayout287.xml"/><Relationship Id="rId4" Type="http://schemas.openxmlformats.org/officeDocument/2006/relationships/image" Target="../media/image148.png"/></Relationships>
</file>

<file path=ppt/slides/_rels/slide20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2.xml"/><Relationship Id="rId1" Type="http://schemas.openxmlformats.org/officeDocument/2006/relationships/slideLayout" Target="../slideLayouts/slideLayout28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28.xml"/></Relationships>
</file>

<file path=ppt/slides/_rels/slide20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204.xml"/><Relationship Id="rId1" Type="http://schemas.openxmlformats.org/officeDocument/2006/relationships/slideLayout" Target="../slideLayouts/slideLayout228.xml"/></Relationships>
</file>

<file path=ppt/slides/_rels/slide20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5.xml"/><Relationship Id="rId1" Type="http://schemas.openxmlformats.org/officeDocument/2006/relationships/slideLayout" Target="../slideLayouts/slideLayout3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06.xml"/><Relationship Id="rId1" Type="http://schemas.openxmlformats.org/officeDocument/2006/relationships/slideLayout" Target="../slideLayouts/slideLayout310.xml"/></Relationships>
</file>

<file path=ppt/slides/_rels/slide21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7.xml"/><Relationship Id="rId1" Type="http://schemas.openxmlformats.org/officeDocument/2006/relationships/slideLayout" Target="../slideLayouts/slideLayout228.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28.xml"/></Relationships>
</file>

<file path=ppt/slides/_rels/slide213.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209.xml"/><Relationship Id="rId1" Type="http://schemas.openxmlformats.org/officeDocument/2006/relationships/slideLayout" Target="../slideLayouts/slideLayout228.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28.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28.xml"/><Relationship Id="rId1" Type="http://schemas.openxmlformats.org/officeDocument/2006/relationships/themeOverride" Target="../theme/themeOverride13.xml"/><Relationship Id="rId4" Type="http://schemas.openxmlformats.org/officeDocument/2006/relationships/image" Target="../media/image155.jp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28.xml"/><Relationship Id="rId1" Type="http://schemas.openxmlformats.org/officeDocument/2006/relationships/themeOverride" Target="../theme/themeOverride14.xml"/><Relationship Id="rId4" Type="http://schemas.openxmlformats.org/officeDocument/2006/relationships/image" Target="../media/image156.jpe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28.xml"/></Relationships>
</file>

<file path=ppt/slides/_rels/slide21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4.xml"/><Relationship Id="rId1" Type="http://schemas.openxmlformats.org/officeDocument/2006/relationships/slideLayout" Target="../slideLayouts/slideLayout228.xml"/></Relationships>
</file>

<file path=ppt/slides/_rels/slide21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215.xml"/><Relationship Id="rId1" Type="http://schemas.openxmlformats.org/officeDocument/2006/relationships/slideLayout" Target="../slideLayouts/slideLayout22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28.xml"/></Relationships>
</file>

<file path=ppt/slides/_rels/slide22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17.xml"/><Relationship Id="rId1" Type="http://schemas.openxmlformats.org/officeDocument/2006/relationships/slideLayout" Target="../slideLayouts/slideLayout228.xml"/></Relationships>
</file>

<file path=ppt/slides/_rels/slide22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18.xml"/><Relationship Id="rId1" Type="http://schemas.openxmlformats.org/officeDocument/2006/relationships/slideLayout" Target="../slideLayouts/slideLayout228.xml"/></Relationships>
</file>

<file path=ppt/slides/_rels/slide22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19.xml"/><Relationship Id="rId1" Type="http://schemas.openxmlformats.org/officeDocument/2006/relationships/slideLayout" Target="../slideLayouts/slideLayout228.xml"/></Relationships>
</file>

<file path=ppt/slides/_rels/slide22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20.xml"/><Relationship Id="rId1" Type="http://schemas.openxmlformats.org/officeDocument/2006/relationships/slideLayout" Target="../slideLayouts/slideLayout27.xml"/></Relationships>
</file>

<file path=ppt/slides/_rels/slide22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7.xml"/></Relationships>
</file>

<file path=ppt/slides/_rels/slide22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7.xml"/></Relationships>
</file>

<file path=ppt/slides/_rels/slide22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21.xml"/><Relationship Id="rId1" Type="http://schemas.openxmlformats.org/officeDocument/2006/relationships/slideLayout" Target="../slideLayouts/slideLayout228.xml"/></Relationships>
</file>

<file path=ppt/slides/_rels/slide22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22.xml"/><Relationship Id="rId1" Type="http://schemas.openxmlformats.org/officeDocument/2006/relationships/slideLayout" Target="../slideLayouts/slideLayout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3.xml"/><Relationship Id="rId1" Type="http://schemas.openxmlformats.org/officeDocument/2006/relationships/slideLayout" Target="../slideLayouts/slideLayout33.xml"/><Relationship Id="rId4" Type="http://schemas.openxmlformats.org/officeDocument/2006/relationships/image" Target="../media/image118.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8.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1.xml"/><Relationship Id="rId1" Type="http://schemas.openxmlformats.org/officeDocument/2006/relationships/themeOverride" Target="../theme/themeOverr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1.xml"/><Relationship Id="rId1" Type="http://schemas.openxmlformats.org/officeDocument/2006/relationships/themeOverride" Target="../theme/themeOverride4.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10.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10.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46.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4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1.xml"/><Relationship Id="rId5" Type="http://schemas.microsoft.com/office/2007/relationships/hdphoto" Target="../media/hdphoto1.wdp"/><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3.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5.xml"/><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33.xml"/><Relationship Id="rId4" Type="http://schemas.microsoft.com/office/2007/relationships/hdphoto" Target="../media/hdphoto2.wdp"/></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1.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5.xml"/><Relationship Id="rId1" Type="http://schemas.openxmlformats.org/officeDocument/2006/relationships/themeOverride" Target="../theme/themeOverride5.xml"/><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3.xml"/><Relationship Id="rId1" Type="http://schemas.openxmlformats.org/officeDocument/2006/relationships/slideLayout" Target="../slideLayouts/slideLayout156.xml"/><Relationship Id="rId4" Type="http://schemas.openxmlformats.org/officeDocument/2006/relationships/image" Target="../media/image26.jpeg"/></Relationships>
</file>

<file path=ppt/slides/_rels/slide8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16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69.xml"/></Relationships>
</file>

<file path=ppt/slides/_rels/slide8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8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5.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4.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8.xml"/><Relationship Id="rId1" Type="http://schemas.openxmlformats.org/officeDocument/2006/relationships/slideLayout" Target="../slideLayouts/slideLayout1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0243" name="Rectangle 3"/>
          <p:cNvSpPr>
            <a:spLocks noGrp="1" noChangeArrowheads="1"/>
          </p:cNvSpPr>
          <p:nvPr>
            <p:ph type="ctrTitle"/>
          </p:nvPr>
        </p:nvSpPr>
        <p:spPr>
          <a:xfrm>
            <a:off x="419100" y="533400"/>
            <a:ext cx="3048000" cy="914400"/>
          </a:xfrm>
          <a:gradFill rotWithShape="0">
            <a:gsLst>
              <a:gs pos="0">
                <a:schemeClr val="accent2">
                  <a:gamma/>
                  <a:shade val="46275"/>
                  <a:invGamma/>
                </a:schemeClr>
              </a:gs>
              <a:gs pos="100000">
                <a:schemeClr val="accent2"/>
              </a:gs>
            </a:gsLst>
            <a:path path="shape">
              <a:fillToRect l="50000" t="50000" r="50000" b="50000"/>
            </a:path>
          </a:gradFill>
          <a:ln>
            <a:solidFill>
              <a:schemeClr val="tx1"/>
            </a:solidFill>
          </a:ln>
        </p:spPr>
        <p:txBody>
          <a:bodyPr/>
          <a:lstStyle/>
          <a:p>
            <a:pPr algn="ctr">
              <a:defRPr/>
            </a:pPr>
            <a:r>
              <a:rPr lang="en-US" i="0" dirty="0">
                <a:effectLst>
                  <a:outerShdw blurRad="38100" dist="38100" dir="2700000" algn="tl">
                    <a:srgbClr val="000000"/>
                  </a:outerShdw>
                </a:effectLst>
                <a:latin typeface="Arial Black" charset="0"/>
                <a:ea typeface="ＭＳ Ｐゴシック" charset="0"/>
                <a:cs typeface="Arial" charset="0"/>
              </a:rPr>
              <a:t>Esther</a:t>
            </a:r>
          </a:p>
        </p:txBody>
      </p:sp>
      <p:pic>
        <p:nvPicPr>
          <p:cNvPr id="77827" name="Picture 5" descr="esthercloseup1.14.E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81450" y="0"/>
            <a:ext cx="5162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76200" y="3357563"/>
            <a:ext cx="3810000" cy="2438400"/>
          </a:xfrm>
          <a:prstGeom prst="rect">
            <a:avLst/>
          </a:prstGeom>
          <a:solidFill>
            <a:schemeClr val="tx2"/>
          </a:solidFill>
          <a:ln w="9525">
            <a:solidFill>
              <a:schemeClr val="tx1"/>
            </a:solidFill>
            <a:miter lim="800000"/>
            <a:headEnd/>
            <a:tailEnd/>
          </a:ln>
        </p:spPr>
        <p:txBody>
          <a:bodyPr anchor="ctr" anchorCtr="1"/>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40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Extermination Plot Foiled</a:t>
            </a:r>
            <a:endParaRPr kumimoji="1" lang="en-US" sz="40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p:txBody>
      </p:sp>
      <p:sp>
        <p:nvSpPr>
          <p:cNvPr id="7" name="Rectangle 6">
            <a:extLst>
              <a:ext uri="{FF2B5EF4-FFF2-40B4-BE49-F238E27FC236}">
                <a16:creationId xmlns:a16="http://schemas.microsoft.com/office/drawing/2014/main" id="{FAA505E6-4476-3345-AF1D-70E21958DFE6}"/>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91794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checkerboard(across)">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0" descr="esther-Jan_Victors_-_Esther_en_Haman_voor_Ahasverus.jpg">
            <a:extLst>
              <a:ext uri="{FF2B5EF4-FFF2-40B4-BE49-F238E27FC236}">
                <a16:creationId xmlns:a16="http://schemas.microsoft.com/office/drawing/2014/main" id="{0B422506-8553-D043-A965-E0F161496E64}"/>
              </a:ext>
            </a:extLst>
          </p:cNvPr>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1"/>
            <a:ext cx="9144000" cy="6858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0577" name="Rectangle 25"/>
          <p:cNvSpPr>
            <a:spLocks noGrp="1" noChangeArrowheads="1"/>
          </p:cNvSpPr>
          <p:nvPr>
            <p:ph type="title" idx="4294967295"/>
          </p:nvPr>
        </p:nvSpPr>
        <p:spPr>
          <a:xfrm rot="20000242">
            <a:off x="-537920" y="220327"/>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3200" dirty="0">
                <a:effectLst/>
                <a:latin typeface="Arial" charset="0"/>
                <a:ea typeface="ＭＳ Ｐゴシック" charset="0"/>
              </a:rPr>
              <a:t>Esther</a:t>
            </a:r>
          </a:p>
        </p:txBody>
      </p:sp>
      <p:graphicFrame>
        <p:nvGraphicFramePr>
          <p:cNvPr id="25" name="Table 24"/>
          <p:cNvGraphicFramePr>
            <a:graphicFrameLocks noGrp="1"/>
          </p:cNvGraphicFramePr>
          <p:nvPr/>
        </p:nvGraphicFramePr>
        <p:xfrm>
          <a:off x="-2104" y="44624"/>
          <a:ext cx="9146102" cy="6785989"/>
        </p:xfrm>
        <a:graphic>
          <a:graphicData uri="http://schemas.openxmlformats.org/drawingml/2006/table">
            <a:tbl>
              <a:tblPr/>
              <a:tblGrid>
                <a:gridCol w="2701854">
                  <a:extLst>
                    <a:ext uri="{9D8B030D-6E8A-4147-A177-3AD203B41FA5}">
                      <a16:colId xmlns:a16="http://schemas.microsoft.com/office/drawing/2014/main" val="20000"/>
                    </a:ext>
                  </a:extLst>
                </a:gridCol>
                <a:gridCol w="2016266">
                  <a:extLst>
                    <a:ext uri="{9D8B030D-6E8A-4147-A177-3AD203B41FA5}">
                      <a16:colId xmlns:a16="http://schemas.microsoft.com/office/drawing/2014/main" val="20001"/>
                    </a:ext>
                  </a:extLst>
                </a:gridCol>
                <a:gridCol w="2192624">
                  <a:extLst>
                    <a:ext uri="{9D8B030D-6E8A-4147-A177-3AD203B41FA5}">
                      <a16:colId xmlns:a16="http://schemas.microsoft.com/office/drawing/2014/main" val="20003"/>
                    </a:ext>
                  </a:extLst>
                </a:gridCol>
                <a:gridCol w="2235358">
                  <a:extLst>
                    <a:ext uri="{9D8B030D-6E8A-4147-A177-3AD203B41FA5}">
                      <a16:colId xmlns:a16="http://schemas.microsoft.com/office/drawing/2014/main" val="20004"/>
                    </a:ext>
                  </a:extLst>
                </a:gridCol>
              </a:tblGrid>
              <a:tr h="65175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Extermination Plot Foiled</a:t>
                      </a:r>
                      <a:endParaRPr kumimoji="0" lang="en-US" sz="32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tx1"/>
                          </a:solidFill>
                          <a:effectLst>
                            <a:glow rad="228600">
                              <a:srgbClr val="000000"/>
                            </a:glow>
                          </a:effectLst>
                          <a:latin typeface="Arial" charset="0"/>
                          <a:ea typeface="ＭＳ Ｐゴシック" charset="0"/>
                          <a:cs typeface="Arial" charset="0"/>
                        </a:rPr>
                        <a:t>Principles for Growth</a:t>
                      </a:r>
                      <a:endParaRPr kumimoji="0" lang="en-US" sz="1800" b="1" i="0" u="none" strike="noStrike" cap="none" normalizeH="0" baseline="0" dirty="0">
                        <a:ln>
                          <a:noFill/>
                        </a:ln>
                        <a:solidFill>
                          <a:schemeClr val="tx1"/>
                        </a:solidFill>
                        <a:effectLst>
                          <a:glow rad="228600">
                            <a:srgbClr val="000000"/>
                          </a:glow>
                        </a:effectLst>
                        <a:latin typeface="Tahoma" charset="0"/>
                        <a:ea typeface="ＭＳ Ｐゴシック" charset="0"/>
                        <a:cs typeface="ＭＳ Ｐゴシック" charset="0"/>
                      </a:endParaRP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Plot Planned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Plot Foiled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Chapters 1–4</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Chapters 5–10</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Threat</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Triumph</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Providence Prepared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Providence Enacted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Persecution</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Preservation</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Grave Danger</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Great Deliverance</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53942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Feasts of Ahasuerus</a:t>
                      </a:r>
                      <a:endPar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Conduct</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2:1-16</a:t>
                      </a: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Feasts of Esther &amp; Purim</a:t>
                      </a:r>
                      <a:endPar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Eschatology</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4:13–5:11</a:t>
                      </a:r>
                    </a:p>
                  </a:txBody>
                  <a:tcPr marL="91434" marR="9143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3482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Esther Exalted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1:1–2:18</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Haman Plots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2:19–4:17</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Mordecai over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Haman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5:1–8:2</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Mordecai over Persia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10</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3082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Persia</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extLst>
                  <a:ext uri="{0D108BD9-81ED-4DB2-BD59-A6C34878D82A}">
                    <a16:rowId xmlns:a16="http://schemas.microsoft.com/office/drawing/2014/main" val="10010"/>
                  </a:ext>
                </a:extLst>
              </a:tr>
              <a:tr h="53082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10 Years (483-473 BC)</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20634"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Tree>
    <p:extLst>
      <p:ext uri="{BB962C8B-B14F-4D97-AF65-F5344CB8AC3E}">
        <p14:creationId xmlns:p14="http://schemas.microsoft.com/office/powerpoint/2010/main" val="402509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0577"/>
                                        </p:tgtEl>
                                        <p:attrNameLst>
                                          <p:attrName>style.visibility</p:attrName>
                                        </p:attrNameLst>
                                      </p:cBhvr>
                                      <p:to>
                                        <p:strVal val="visible"/>
                                      </p:to>
                                    </p:set>
                                    <p:anim calcmode="lin" valueType="num">
                                      <p:cBhvr additive="base">
                                        <p:cTn id="7" dur="500" fill="hold"/>
                                        <p:tgtEl>
                                          <p:spTgt spid="920577"/>
                                        </p:tgtEl>
                                        <p:attrNameLst>
                                          <p:attrName>ppt_x</p:attrName>
                                        </p:attrNameLst>
                                      </p:cBhvr>
                                      <p:tavLst>
                                        <p:tav tm="0">
                                          <p:val>
                                            <p:strVal val="#ppt_x"/>
                                          </p:val>
                                        </p:tav>
                                        <p:tav tm="100000">
                                          <p:val>
                                            <p:strVal val="#ppt_x"/>
                                          </p:val>
                                        </p:tav>
                                      </p:tavLst>
                                    </p:anim>
                                    <p:anim calcmode="lin" valueType="num">
                                      <p:cBhvr additive="base">
                                        <p:cTn id="8" dur="500" fill="hold"/>
                                        <p:tgtEl>
                                          <p:spTgt spid="9205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56014"/>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King Xerxe's Unreasonable Command to Queen Vashti</a:t>
            </a:r>
            <a:endParaRPr lang="en-US" b="1" i="0" dirty="0">
              <a:effectLst>
                <a:glow rad="228600">
                  <a:srgbClr val="000000">
                    <a:alpha val="75000"/>
                  </a:srgbClr>
                </a:glow>
              </a:effectLst>
              <a:latin typeface="Arial"/>
              <a:ea typeface="ＭＳ Ｐゴシック" charset="0"/>
              <a:cs typeface="Arial"/>
            </a:endParaRPr>
          </a:p>
        </p:txBody>
      </p:sp>
      <p:pic>
        <p:nvPicPr>
          <p:cNvPr id="5" name="Picture 4"/>
          <p:cNvPicPr>
            <a:picLocks noChangeAspect="1"/>
          </p:cNvPicPr>
          <p:nvPr/>
        </p:nvPicPr>
        <p:blipFill>
          <a:blip r:embed="rId4"/>
          <a:stretch>
            <a:fillRect/>
          </a:stretch>
        </p:blipFill>
        <p:spPr>
          <a:xfrm>
            <a:off x="0" y="1819469"/>
            <a:ext cx="9144000" cy="5038531"/>
          </a:xfrm>
          <a:prstGeom prst="rect">
            <a:avLst/>
          </a:prstGeom>
        </p:spPr>
      </p:pic>
    </p:spTree>
    <p:extLst>
      <p:ext uri="{BB962C8B-B14F-4D97-AF65-F5344CB8AC3E}">
        <p14:creationId xmlns:p14="http://schemas.microsoft.com/office/powerpoint/2010/main" val="3967331497"/>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3" y="0"/>
            <a:ext cx="9200553" cy="6858000"/>
          </a:xfrm>
          <a:prstGeom prst="rect">
            <a:avLst/>
          </a:prstGeom>
        </p:spPr>
      </p:pic>
      <p:sp>
        <p:nvSpPr>
          <p:cNvPr id="10243" name="Rectangle 3"/>
          <p:cNvSpPr>
            <a:spLocks noGrp="1" noChangeArrowheads="1"/>
          </p:cNvSpPr>
          <p:nvPr>
            <p:ph type="ctrTitle"/>
          </p:nvPr>
        </p:nvSpPr>
        <p:spPr>
          <a:xfrm>
            <a:off x="0" y="256014"/>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Vashti Upset</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3120812486"/>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2"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3"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4"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5"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496"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7"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498" name="Text Box 10"/>
          <p:cNvSpPr txBox="1">
            <a:spLocks noChangeArrowheads="1"/>
          </p:cNvSpPr>
          <p:nvPr/>
        </p:nvSpPr>
        <p:spPr bwMode="auto">
          <a:xfrm rot="17374856">
            <a:off x="-398463" y="2752438"/>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63499"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0"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63501"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3502"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63503"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4"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505"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63506"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7"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8"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09"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11"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512"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3513"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3514"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28" name="Title 27"/>
          <p:cNvSpPr>
            <a:spLocks noGrp="1"/>
          </p:cNvSpPr>
          <p:nvPr>
            <p:ph type="title" idx="4294967295"/>
          </p:nvPr>
        </p:nvSpPr>
        <p:spPr>
          <a:xfrm>
            <a:off x="0" y="0"/>
            <a:ext cx="1600200" cy="1981200"/>
          </a:xfrm>
        </p:spPr>
        <p:txBody>
          <a:bodyPr/>
          <a:lstStyle/>
          <a:p>
            <a:pPr>
              <a:defRPr/>
            </a:pPr>
            <a:r>
              <a:rPr lang="en-US" sz="2800" dirty="0">
                <a:effectLst>
                  <a:glow rad="228600">
                    <a:srgbClr val="000000"/>
                  </a:glow>
                  <a:outerShdw blurRad="38100" dist="38100" dir="2700000" algn="tl">
                    <a:srgbClr val="000000"/>
                  </a:outerShdw>
                </a:effectLst>
                <a:ea typeface="ＭＳ Ｐゴシック" charset="0"/>
              </a:rPr>
              <a:t>Rise of Esther</a:t>
            </a:r>
          </a:p>
        </p:txBody>
      </p:sp>
    </p:spTree>
    <p:extLst>
      <p:ext uri="{BB962C8B-B14F-4D97-AF65-F5344CB8AC3E}">
        <p14:creationId xmlns:p14="http://schemas.microsoft.com/office/powerpoint/2010/main" val="2838278614"/>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en-US">
                <a:effectLst>
                  <a:outerShdw blurRad="38100" dist="38100" dir="2700000" algn="tl">
                    <a:srgbClr val="366B1B"/>
                  </a:outerShdw>
                </a:effectLst>
                <a:latin typeface="Arail" charset="0"/>
                <a:ea typeface="ＭＳ Ｐゴシック" charset="0"/>
                <a:cs typeface="Arail" charset="0"/>
              </a:rPr>
              <a:t>Outline</a:t>
            </a: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latin typeface="Arail" charset="0"/>
                <a:cs typeface="Arail" charset="0"/>
              </a:rPr>
              <a:t>I.	Haman</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plot to exterminate the Jewish people becomes known to Mordecai and Esther, whom God has strategically placed, to inform Israel that apart from God</a:t>
            </a:r>
            <a:r>
              <a:rPr kumimoji="1" lang="fr-FR" altLang="zh-CN" dirty="0">
                <a:solidFill>
                  <a:srgbClr val="003300"/>
                </a:solidFill>
                <a:latin typeface="Arail" charset="0"/>
                <a:cs typeface="Arail" charset="0"/>
              </a:rPr>
              <a:t> </a:t>
            </a:r>
            <a:r>
              <a:rPr kumimoji="1" lang="en-US" altLang="zh-CN" dirty="0">
                <a:solidFill>
                  <a:srgbClr val="003300"/>
                </a:solidFill>
                <a:latin typeface="Arail" charset="0"/>
                <a:cs typeface="Arail" charset="0"/>
              </a:rPr>
              <a:t>it could not exist as a nation (Esther 1–4) .</a:t>
            </a:r>
          </a:p>
        </p:txBody>
      </p:sp>
    </p:spTree>
    <p:extLst>
      <p:ext uri="{BB962C8B-B14F-4D97-AF65-F5344CB8AC3E}">
        <p14:creationId xmlns:p14="http://schemas.microsoft.com/office/powerpoint/2010/main" val="27717801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2</a:t>
            </a:r>
          </a:p>
        </p:txBody>
      </p:sp>
    </p:spTree>
    <p:extLst>
      <p:ext uri="{BB962C8B-B14F-4D97-AF65-F5344CB8AC3E}">
        <p14:creationId xmlns:p14="http://schemas.microsoft.com/office/powerpoint/2010/main" val="3841954148"/>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The Beauty Contest </a:t>
            </a:r>
            <a:endParaRPr lang="en-US" b="1" i="0" dirty="0">
              <a:effectLst>
                <a:glow rad="228600">
                  <a:srgbClr val="000000">
                    <a:alpha val="75000"/>
                  </a:srgbClr>
                </a:glow>
              </a:effectLst>
              <a:latin typeface="Arial"/>
              <a:ea typeface="ＭＳ Ｐゴシック" charset="0"/>
              <a:cs typeface="Arial"/>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7" y="2204864"/>
            <a:ext cx="4660237" cy="44450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340" y="2204864"/>
            <a:ext cx="4378660" cy="4445000"/>
          </a:xfrm>
          <a:prstGeom prst="rect">
            <a:avLst/>
          </a:prstGeom>
        </p:spPr>
      </p:pic>
    </p:spTree>
    <p:extLst>
      <p:ext uri="{BB962C8B-B14F-4D97-AF65-F5344CB8AC3E}">
        <p14:creationId xmlns:p14="http://schemas.microsoft.com/office/powerpoint/2010/main" val="1186569998"/>
      </p:ext>
    </p:extLst>
  </p:cSld>
  <p:clrMapOvr>
    <a:overrideClrMapping bg1="dk2" tx1="lt1" bg2="dk1" tx2="lt2" accent1="accent1" accent2="accent2" accent3="accent3" accent4="accent4" accent5="accent5" accent6="accent6" hlink="hlink" folHlink="folHlink"/>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The Beauty Contest </a:t>
            </a:r>
            <a:endParaRPr lang="en-US"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539552" y="1916832"/>
            <a:ext cx="8115300" cy="4572000"/>
          </a:xfrm>
          <a:prstGeom prst="rect">
            <a:avLst/>
          </a:prstGeom>
        </p:spPr>
      </p:pic>
    </p:spTree>
    <p:extLst>
      <p:ext uri="{BB962C8B-B14F-4D97-AF65-F5344CB8AC3E}">
        <p14:creationId xmlns:p14="http://schemas.microsoft.com/office/powerpoint/2010/main" val="454159648"/>
      </p:ext>
    </p:extLst>
  </p:cSld>
  <p:clrMapOvr>
    <a:masterClrMapping/>
  </p:clrMapOvr>
  <p:transition spd="slow">
    <p:dissolv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8520" y="1339670"/>
            <a:ext cx="9390863" cy="5185674"/>
          </a:xfrm>
          <a:prstGeom prst="rect">
            <a:avLst/>
          </a:prstGeom>
        </p:spPr>
      </p:pic>
      <p:sp>
        <p:nvSpPr>
          <p:cNvPr id="10243" name="Rectangle 3"/>
          <p:cNvSpPr>
            <a:spLocks noGrp="1" noChangeArrowheads="1"/>
          </p:cNvSpPr>
          <p:nvPr>
            <p:ph type="ctrTitle"/>
          </p:nvPr>
        </p:nvSpPr>
        <p:spPr>
          <a:xfrm>
            <a:off x="0" y="22426"/>
            <a:ext cx="9144000" cy="1167408"/>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Mordecai the Jew </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(Esther 2:5)</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751895795"/>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7273"/>
          <a:stretch/>
        </p:blipFill>
        <p:spPr>
          <a:xfrm>
            <a:off x="-36513" y="18558"/>
            <a:ext cx="9180513" cy="6825751"/>
          </a:xfrm>
          <a:prstGeom prst="rect">
            <a:avLst/>
          </a:prstGeom>
        </p:spPr>
      </p:pic>
      <p:sp>
        <p:nvSpPr>
          <p:cNvPr id="10243" name="Rectangle 3"/>
          <p:cNvSpPr>
            <a:spLocks noGrp="1" noChangeArrowheads="1"/>
          </p:cNvSpPr>
          <p:nvPr>
            <p:ph type="ctrTitle"/>
          </p:nvPr>
        </p:nvSpPr>
        <p:spPr>
          <a:xfrm>
            <a:off x="5148064" y="22428"/>
            <a:ext cx="3995936" cy="2254444"/>
          </a:xfrm>
        </p:spPr>
        <p:txBody>
          <a:bodyPr/>
          <a:lstStyle/>
          <a:p>
            <a:pPr algn="ctr">
              <a:defRPr/>
            </a:pPr>
            <a:r>
              <a:rPr lang="en-US" altLang="ja-JP" sz="4000" b="1" i="0" dirty="0">
                <a:effectLst>
                  <a:glow rad="228600">
                    <a:srgbClr val="000000">
                      <a:alpha val="75000"/>
                    </a:srgbClr>
                  </a:glow>
                </a:effectLst>
                <a:latin typeface="Arial"/>
                <a:ea typeface="ＭＳ Ｐゴシック" charset="0"/>
                <a:cs typeface="Arial"/>
              </a:rPr>
              <a:t>Mordecai's Young Cousin Esther (2:7)</a:t>
            </a:r>
            <a:endParaRPr lang="en-US" sz="4000"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034038961"/>
      </p:ext>
    </p:extLst>
  </p:cSld>
  <p:clrMapOvr>
    <a:masterClrMapping/>
  </p:clrMapOvr>
  <p:transition spd="slow">
    <p:dissolv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4" name="Title 3"/>
          <p:cNvSpPr>
            <a:spLocks noGrp="1"/>
          </p:cNvSpPr>
          <p:nvPr>
            <p:ph type="title" idx="4294967295"/>
          </p:nvPr>
        </p:nvSpPr>
        <p:spPr>
          <a:xfrm>
            <a:off x="0" y="6165850"/>
            <a:ext cx="9271000" cy="647700"/>
          </a:xfrm>
        </p:spPr>
        <p:txBody>
          <a:bodyPr/>
          <a:lstStyle/>
          <a:p>
            <a:pPr algn="ctr">
              <a:defRPr/>
            </a:pPr>
            <a:r>
              <a:rPr lang="en-US" dirty="0">
                <a:effectLst>
                  <a:outerShdw blurRad="38100" dist="38100" dir="2700000" algn="tl">
                    <a:srgbClr val="000000"/>
                  </a:outerShdw>
                </a:effectLst>
                <a:latin typeface="Arial" charset="0"/>
                <a:ea typeface="ＭＳ Ｐゴシック" charset="0"/>
                <a:cs typeface="Arial" charset="0"/>
              </a:rPr>
              <a:t>Mordecai Counsels Esther (2:10)</a:t>
            </a:r>
          </a:p>
        </p:txBody>
      </p:sp>
      <p:pic>
        <p:nvPicPr>
          <p:cNvPr id="2" name="Picture 1"/>
          <p:cNvPicPr>
            <a:picLocks noChangeAspect="1"/>
          </p:cNvPicPr>
          <p:nvPr/>
        </p:nvPicPr>
        <p:blipFill>
          <a:blip r:embed="rId3"/>
          <a:stretch>
            <a:fillRect/>
          </a:stretch>
        </p:blipFill>
        <p:spPr>
          <a:xfrm>
            <a:off x="9969" y="0"/>
            <a:ext cx="9144000" cy="6055360"/>
          </a:xfrm>
          <a:prstGeom prst="rect">
            <a:avLst/>
          </a:prstGeom>
        </p:spPr>
      </p:pic>
    </p:spTree>
    <p:extLst>
      <p:ext uri="{BB962C8B-B14F-4D97-AF65-F5344CB8AC3E}">
        <p14:creationId xmlns:p14="http://schemas.microsoft.com/office/powerpoint/2010/main" val="622381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b="0">
                <a:solidFill>
                  <a:prstClr val="black"/>
                </a:solidFill>
                <a:latin typeface="Helvetica"/>
              </a:rPr>
              <a:t> </a:t>
            </a:r>
            <a:endParaRPr lang="en-US" sz="1800" b="0">
              <a:solidFill>
                <a:prstClr val="black"/>
              </a:solidFill>
              <a:latin typeface="Tw Cen MT"/>
            </a:endParaRPr>
          </a:p>
        </p:txBody>
      </p:sp>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8884" t="7836" r="11630" b="16160"/>
          <a:stretch/>
        </p:blipFill>
        <p:spPr>
          <a:xfrm rot="5400000">
            <a:off x="3653355" y="755871"/>
            <a:ext cx="5888582" cy="5316639"/>
          </a:xfrm>
          <a:prstGeom prst="rect">
            <a:avLst/>
          </a:prstGeom>
        </p:spPr>
      </p:pic>
      <p:sp>
        <p:nvSpPr>
          <p:cNvPr id="14" name="Rectangle 13"/>
          <p:cNvSpPr/>
          <p:nvPr/>
        </p:nvSpPr>
        <p:spPr>
          <a:xfrm>
            <a:off x="3698904" y="291390"/>
            <a:ext cx="3255036" cy="600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Tw Cen MT"/>
            </a:endParaRPr>
          </a:p>
        </p:txBody>
      </p:sp>
      <p:sp>
        <p:nvSpPr>
          <p:cNvPr id="15" name="Title 1"/>
          <p:cNvSpPr txBox="1">
            <a:spLocks/>
          </p:cNvSpPr>
          <p:nvPr/>
        </p:nvSpPr>
        <p:spPr bwMode="auto">
          <a:xfrm>
            <a:off x="2120900" y="-27384"/>
            <a:ext cx="44831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a:solidFill>
                  <a:prstClr val="white"/>
                </a:solidFill>
                <a:latin typeface="Arial"/>
                <a:cs typeface="Arial"/>
              </a:rPr>
              <a:t>Esther</a:t>
            </a:r>
          </a:p>
        </p:txBody>
      </p:sp>
      <p:sp>
        <p:nvSpPr>
          <p:cNvPr id="7" name="TextBox 3"/>
          <p:cNvSpPr txBox="1">
            <a:spLocks noChangeArrowheads="1"/>
          </p:cNvSpPr>
          <p:nvPr/>
        </p:nvSpPr>
        <p:spPr bwMode="auto">
          <a:xfrm>
            <a:off x="107504" y="1201559"/>
            <a:ext cx="4483100" cy="313932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800" b="0" dirty="0">
                <a:solidFill>
                  <a:prstClr val="black"/>
                </a:solidFill>
              </a:rPr>
              <a:t>  1 </a:t>
            </a:r>
            <a:r>
              <a:rPr lang="en-US" sz="1800" dirty="0">
                <a:solidFill>
                  <a:prstClr val="black"/>
                </a:solidFill>
              </a:rPr>
              <a:t>P</a:t>
            </a:r>
            <a:r>
              <a:rPr lang="en-US" sz="1800" b="0" dirty="0">
                <a:solidFill>
                  <a:prstClr val="black"/>
                </a:solidFill>
              </a:rPr>
              <a:t>ersian decree against Vashti</a:t>
            </a:r>
          </a:p>
          <a:p>
            <a:pPr defTabSz="457200" fontAlgn="auto">
              <a:spcBef>
                <a:spcPts val="0"/>
              </a:spcBef>
              <a:spcAft>
                <a:spcPts val="0"/>
              </a:spcAft>
            </a:pPr>
            <a:r>
              <a:rPr lang="en-US" sz="1800" b="0" dirty="0">
                <a:solidFill>
                  <a:prstClr val="black"/>
                </a:solidFill>
              </a:rPr>
              <a:t>  2 </a:t>
            </a:r>
            <a:r>
              <a:rPr lang="en-US" sz="1800" dirty="0">
                <a:solidFill>
                  <a:prstClr val="black"/>
                </a:solidFill>
              </a:rPr>
              <a:t>U</a:t>
            </a:r>
            <a:r>
              <a:rPr lang="en-US" sz="1800" b="0" dirty="0">
                <a:solidFill>
                  <a:prstClr val="black"/>
                </a:solidFill>
              </a:rPr>
              <a:t>ncle Mordecai saves king</a:t>
            </a:r>
          </a:p>
          <a:p>
            <a:pPr defTabSz="457200" fontAlgn="auto">
              <a:spcBef>
                <a:spcPts val="0"/>
              </a:spcBef>
              <a:spcAft>
                <a:spcPts val="0"/>
              </a:spcAft>
            </a:pPr>
            <a:r>
              <a:rPr lang="en-US" sz="1800" b="0" dirty="0">
                <a:solidFill>
                  <a:prstClr val="black"/>
                </a:solidFill>
              </a:rPr>
              <a:t>  3 </a:t>
            </a:r>
            <a:r>
              <a:rPr lang="en-US" sz="1800" dirty="0">
                <a:solidFill>
                  <a:prstClr val="black"/>
                </a:solidFill>
              </a:rPr>
              <a:t>R</a:t>
            </a:r>
            <a:r>
              <a:rPr lang="en-US" sz="1800" b="0" dirty="0">
                <a:solidFill>
                  <a:prstClr val="black"/>
                </a:solidFill>
              </a:rPr>
              <a:t>evenge plotted by Haman</a:t>
            </a:r>
          </a:p>
          <a:p>
            <a:pPr defTabSz="457200" fontAlgn="auto">
              <a:spcBef>
                <a:spcPts val="0"/>
              </a:spcBef>
              <a:spcAft>
                <a:spcPts val="0"/>
              </a:spcAft>
            </a:pPr>
            <a:r>
              <a:rPr lang="en-US" sz="1800" b="0" dirty="0">
                <a:solidFill>
                  <a:prstClr val="black"/>
                </a:solidFill>
              </a:rPr>
              <a:t>  4 </a:t>
            </a:r>
            <a:r>
              <a:rPr lang="en-US" sz="1800" dirty="0">
                <a:solidFill>
                  <a:prstClr val="black"/>
                </a:solidFill>
              </a:rPr>
              <a:t>I</a:t>
            </a:r>
            <a:r>
              <a:rPr lang="en-US" sz="1800" b="0" dirty="0">
                <a:solidFill>
                  <a:prstClr val="black"/>
                </a:solidFill>
              </a:rPr>
              <a:t>ntercession made to Esther</a:t>
            </a:r>
          </a:p>
          <a:p>
            <a:pPr defTabSz="457200" fontAlgn="auto">
              <a:spcBef>
                <a:spcPts val="0"/>
              </a:spcBef>
              <a:spcAft>
                <a:spcPts val="0"/>
              </a:spcAft>
            </a:pPr>
            <a:r>
              <a:rPr lang="en-US" sz="1800" b="0" dirty="0">
                <a:solidFill>
                  <a:prstClr val="black"/>
                </a:solidFill>
              </a:rPr>
              <a:t>  5 </a:t>
            </a:r>
            <a:r>
              <a:rPr lang="en-US" sz="1800" dirty="0">
                <a:solidFill>
                  <a:prstClr val="black"/>
                </a:solidFill>
              </a:rPr>
              <a:t>M</a:t>
            </a:r>
            <a:r>
              <a:rPr lang="en-US" sz="1800" b="0" dirty="0">
                <a:solidFill>
                  <a:prstClr val="black"/>
                </a:solidFill>
              </a:rPr>
              <a:t>aking dinner for Ahasuerus</a:t>
            </a:r>
          </a:p>
          <a:p>
            <a:pPr defTabSz="457200" fontAlgn="auto">
              <a:spcBef>
                <a:spcPts val="0"/>
              </a:spcBef>
              <a:spcAft>
                <a:spcPts val="0"/>
              </a:spcAft>
            </a:pPr>
            <a:endParaRPr lang="en-US" sz="1800" b="0" dirty="0">
              <a:solidFill>
                <a:prstClr val="black"/>
              </a:solidFill>
            </a:endParaRPr>
          </a:p>
          <a:p>
            <a:pPr defTabSz="457200" fontAlgn="auto">
              <a:spcBef>
                <a:spcPts val="0"/>
              </a:spcBef>
              <a:spcAft>
                <a:spcPts val="0"/>
              </a:spcAft>
            </a:pPr>
            <a:r>
              <a:rPr lang="en-US" sz="1800" b="0" dirty="0">
                <a:solidFill>
                  <a:prstClr val="black"/>
                </a:solidFill>
              </a:rPr>
              <a:t>  6 </a:t>
            </a:r>
            <a:r>
              <a:rPr lang="en-US" sz="1800" dirty="0">
                <a:solidFill>
                  <a:prstClr val="black"/>
                </a:solidFill>
              </a:rPr>
              <a:t>F</a:t>
            </a:r>
            <a:r>
              <a:rPr lang="en-US" sz="1800" b="0" dirty="0">
                <a:solidFill>
                  <a:prstClr val="black"/>
                </a:solidFill>
              </a:rPr>
              <a:t>avor shown to Mordecai</a:t>
            </a:r>
          </a:p>
          <a:p>
            <a:pPr defTabSz="457200" fontAlgn="auto">
              <a:spcBef>
                <a:spcPts val="0"/>
              </a:spcBef>
              <a:spcAft>
                <a:spcPts val="0"/>
              </a:spcAft>
            </a:pPr>
            <a:r>
              <a:rPr lang="en-US" sz="1800" b="0" dirty="0">
                <a:solidFill>
                  <a:prstClr val="black"/>
                </a:solidFill>
              </a:rPr>
              <a:t>  7 </a:t>
            </a:r>
            <a:r>
              <a:rPr lang="en-US" sz="1800" dirty="0">
                <a:solidFill>
                  <a:prstClr val="black"/>
                </a:solidFill>
              </a:rPr>
              <a:t>E</a:t>
            </a:r>
            <a:r>
              <a:rPr lang="en-US" sz="1800" b="0" dirty="0">
                <a:solidFill>
                  <a:prstClr val="black"/>
                </a:solidFill>
              </a:rPr>
              <a:t>sther requests her life</a:t>
            </a:r>
          </a:p>
          <a:p>
            <a:pPr defTabSz="457200" fontAlgn="auto">
              <a:spcBef>
                <a:spcPts val="0"/>
              </a:spcBef>
              <a:spcAft>
                <a:spcPts val="0"/>
              </a:spcAft>
            </a:pPr>
            <a:r>
              <a:rPr lang="en-US" sz="1800" b="0" dirty="0">
                <a:solidFill>
                  <a:prstClr val="black"/>
                </a:solidFill>
              </a:rPr>
              <a:t>  8 </a:t>
            </a:r>
            <a:r>
              <a:rPr lang="en-US" sz="1800" dirty="0">
                <a:solidFill>
                  <a:prstClr val="black"/>
                </a:solidFill>
              </a:rPr>
              <a:t>A</a:t>
            </a:r>
            <a:r>
              <a:rPr lang="en-US" sz="1800" b="0" dirty="0">
                <a:solidFill>
                  <a:prstClr val="black"/>
                </a:solidFill>
              </a:rPr>
              <a:t>hasuerus gives Mordecai promotion </a:t>
            </a:r>
            <a:br>
              <a:rPr lang="en-US" sz="1800" b="0" dirty="0">
                <a:solidFill>
                  <a:prstClr val="black"/>
                </a:solidFill>
              </a:rPr>
            </a:br>
            <a:r>
              <a:rPr lang="en-US" sz="1800" b="0" dirty="0">
                <a:solidFill>
                  <a:prstClr val="black"/>
                </a:solidFill>
              </a:rPr>
              <a:t>  9 </a:t>
            </a:r>
            <a:r>
              <a:rPr lang="en-US" sz="1800" dirty="0">
                <a:solidFill>
                  <a:prstClr val="black"/>
                </a:solidFill>
              </a:rPr>
              <a:t>S</a:t>
            </a:r>
            <a:r>
              <a:rPr lang="en-US" sz="1800" b="0" dirty="0">
                <a:solidFill>
                  <a:prstClr val="black"/>
                </a:solidFill>
              </a:rPr>
              <a:t>ons of Haman hanged</a:t>
            </a:r>
          </a:p>
          <a:p>
            <a:pPr defTabSz="457200" fontAlgn="auto">
              <a:spcBef>
                <a:spcPts val="0"/>
              </a:spcBef>
              <a:spcAft>
                <a:spcPts val="0"/>
              </a:spcAft>
            </a:pPr>
            <a:r>
              <a:rPr lang="en-US" sz="1800" b="0" dirty="0">
                <a:solidFill>
                  <a:prstClr val="black"/>
                </a:solidFill>
              </a:rPr>
              <a:t>10 </a:t>
            </a:r>
            <a:r>
              <a:rPr lang="en-US" sz="1800" dirty="0">
                <a:solidFill>
                  <a:prstClr val="black"/>
                </a:solidFill>
              </a:rPr>
              <a:t>T</a:t>
            </a:r>
            <a:r>
              <a:rPr lang="en-US" sz="1800" b="0" dirty="0">
                <a:solidFill>
                  <a:prstClr val="black"/>
                </a:solidFill>
              </a:rPr>
              <a:t>estimony of Mordecai’s greatness</a:t>
            </a:r>
          </a:p>
        </p:txBody>
      </p:sp>
    </p:spTree>
    <p:extLst>
      <p:ext uri="{BB962C8B-B14F-4D97-AF65-F5344CB8AC3E}">
        <p14:creationId xmlns:p14="http://schemas.microsoft.com/office/powerpoint/2010/main" val="20131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15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en-US" sz="4400" dirty="0">
                <a:effectLst>
                  <a:outerShdw blurRad="38100" dist="38100" dir="2700000" algn="tl">
                    <a:srgbClr val="000000"/>
                  </a:outerShdw>
                </a:effectLst>
                <a:latin typeface="Arial" charset="0"/>
                <a:ea typeface="ＭＳ Ｐゴシック" charset="0"/>
                <a:cs typeface="Arial" charset="0"/>
              </a:rPr>
              <a:t>Did Esther act honorably?</a:t>
            </a:r>
          </a:p>
        </p:txBody>
      </p:sp>
    </p:spTree>
    <p:extLst>
      <p:ext uri="{BB962C8B-B14F-4D97-AF65-F5344CB8AC3E}">
        <p14:creationId xmlns:p14="http://schemas.microsoft.com/office/powerpoint/2010/main" val="18189617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167408"/>
          </a:xfrm>
        </p:spPr>
        <p:txBody>
          <a:bodyPr/>
          <a:lstStyle/>
          <a:p>
            <a:pPr algn="ctr">
              <a:defRPr/>
            </a:pPr>
            <a:r>
              <a:rPr lang="en-US" altLang="ja-JP" i="0" dirty="0">
                <a:effectLst>
                  <a:glow rad="228600">
                    <a:srgbClr val="000000">
                      <a:alpha val="75000"/>
                    </a:srgbClr>
                  </a:glow>
                </a:effectLst>
                <a:latin typeface="Arial Black" charset="0"/>
                <a:ea typeface="ＭＳ Ｐゴシック" charset="0"/>
                <a:cs typeface="Arial" charset="0"/>
              </a:rPr>
              <a:t>All the King's Men</a:t>
            </a:r>
            <a:endParaRPr lang="en-US" i="0" dirty="0">
              <a:effectLst>
                <a:glow rad="228600">
                  <a:srgbClr val="000000">
                    <a:alpha val="75000"/>
                  </a:srgbClr>
                </a:glow>
              </a:effectLst>
              <a:latin typeface="Arial Black"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14600" y="1714500"/>
            <a:ext cx="9144000" cy="5143500"/>
          </a:xfrm>
          <a:prstGeom prst="rect">
            <a:avLst/>
          </a:prstGeom>
        </p:spPr>
      </p:pic>
    </p:spTree>
    <p:extLst>
      <p:ext uri="{BB962C8B-B14F-4D97-AF65-F5344CB8AC3E}">
        <p14:creationId xmlns:p14="http://schemas.microsoft.com/office/powerpoint/2010/main" val="2040824022"/>
      </p:ext>
    </p:extLst>
  </p:cSld>
  <p:clrMapOvr>
    <a:masterClrMapping/>
  </p:clrMapOvr>
  <p:transition spd="slow">
    <p:dissolv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6"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7"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8"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19"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20"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1"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2" name="Text Box 10"/>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64523"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4"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64525" name="Text Box 13"/>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4526"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64527"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28"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29"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64530"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1"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2"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3"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4"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rgbClr val="F1F7E9"/>
                </a:solidFill>
                <a:effectLst>
                  <a:glow rad="228600">
                    <a:srgbClr val="000000"/>
                  </a:glow>
                </a:effectLst>
                <a:latin typeface="Arial"/>
                <a:ea typeface="Times New Roman" pitchFamily="-111" charset="0"/>
                <a:cs typeface="Arial"/>
              </a:rPr>
              <a:t>Esther</a:t>
            </a:r>
          </a:p>
        </p:txBody>
      </p:sp>
      <p:sp>
        <p:nvSpPr>
          <p:cNvPr id="64535"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36"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4537"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4538"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pic>
        <p:nvPicPr>
          <p:cNvPr id="160794" name="Picture 27" descr="OESTH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4175"/>
            <a:ext cx="3484563"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itle 27"/>
          <p:cNvSpPr>
            <a:spLocks noGrp="1"/>
          </p:cNvSpPr>
          <p:nvPr>
            <p:ph type="title" idx="4294967295"/>
          </p:nvPr>
        </p:nvSpPr>
        <p:spPr>
          <a:xfrm>
            <a:off x="5181600" y="6275784"/>
            <a:ext cx="3962400" cy="6096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Eavesdropping</a:t>
            </a:r>
            <a:endParaRPr lang="en-US" sz="200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898916320"/>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3</a:t>
            </a:r>
          </a:p>
        </p:txBody>
      </p:sp>
    </p:spTree>
    <p:extLst>
      <p:ext uri="{BB962C8B-B14F-4D97-AF65-F5344CB8AC3E}">
        <p14:creationId xmlns:p14="http://schemas.microsoft.com/office/powerpoint/2010/main" val="6989308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en-US" altLang="ja-JP" b="1" i="0" dirty="0">
                <a:effectLst>
                  <a:glow rad="228600">
                    <a:srgbClr val="000000">
                      <a:alpha val="75000"/>
                    </a:srgbClr>
                  </a:glow>
                </a:effectLst>
                <a:latin typeface="Arial"/>
                <a:ea typeface="ＭＳ Ｐゴシック" charset="0"/>
                <a:cs typeface="Arial"/>
              </a:rPr>
              <a:t>Haman the Agagite</a:t>
            </a:r>
            <a:br>
              <a:rPr lang="en-US" altLang="ja-JP" b="1" i="0" dirty="0">
                <a:effectLst>
                  <a:glow rad="228600">
                    <a:srgbClr val="000000">
                      <a:alpha val="75000"/>
                    </a:srgbClr>
                  </a:glow>
                </a:effectLst>
                <a:latin typeface="Arial"/>
                <a:ea typeface="ＭＳ Ｐゴシック" charset="0"/>
                <a:cs typeface="Arial"/>
              </a:rPr>
            </a:br>
            <a:r>
              <a:rPr lang="en-US" altLang="ja-JP" b="1" i="0" dirty="0">
                <a:effectLst>
                  <a:glow rad="228600">
                    <a:srgbClr val="000000">
                      <a:alpha val="75000"/>
                    </a:srgbClr>
                  </a:glow>
                </a:effectLst>
                <a:latin typeface="Arial"/>
                <a:ea typeface="ＭＳ Ｐゴシック" charset="0"/>
                <a:cs typeface="Arial"/>
              </a:rPr>
              <a:t>(Esther 3:1-2)</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3846983392"/>
      </p:ext>
    </p:extLst>
  </p:cSld>
  <p:clrMapOvr>
    <a:overrideClrMapping bg1="dk2" tx1="lt1" bg2="dk1" tx2="lt2" accent1="accent1" accent2="accent2" accent3="accent3" accent4="accent4" accent5="accent5" accent6="accent6" hlink="hlink" folHlink="folHlink"/>
  </p:clrMapOvr>
  <p:transition spd="slow">
    <p:dissolv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Grave</a:t>
            </a:r>
            <a:br>
              <a:rPr lang="en-US" sz="3200" dirty="0">
                <a:solidFill>
                  <a:srgbClr val="F1F7E9"/>
                </a:solidFill>
                <a:effectLst>
                  <a:glow rad="228600">
                    <a:srgbClr val="000000"/>
                  </a:glow>
                </a:effectLst>
                <a:latin typeface="Arial"/>
                <a:ea typeface="Times New Roman" pitchFamily="-111" charset="0"/>
                <a:cs typeface="Arial"/>
              </a:rPr>
            </a:br>
            <a:r>
              <a:rPr lang="en-US" sz="3200" dirty="0">
                <a:solidFill>
                  <a:srgbClr val="F1F7E9"/>
                </a:solidFill>
                <a:effectLst>
                  <a:glow rad="228600">
                    <a:srgbClr val="000000"/>
                  </a:glow>
                </a:effectLst>
                <a:latin typeface="Arial"/>
                <a:ea typeface="Times New Roman" pitchFamily="-111" charset="0"/>
                <a:cs typeface="Arial"/>
              </a:rPr>
              <a:t>Danger</a:t>
            </a: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Conspiracy 3–4</a:t>
            </a: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Haman</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 &amp; fall</a:t>
            </a: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0" name="Text Box 20"/>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rgbClr val="F1F7E9"/>
                </a:solidFill>
                <a:effectLst>
                  <a:glow rad="228600">
                    <a:srgbClr val="000000"/>
                  </a:glow>
                </a:effectLst>
                <a:latin typeface="Arial"/>
                <a:ea typeface="Times New Roman" pitchFamily="-111" charset="0"/>
                <a:cs typeface="Arial"/>
              </a:rPr>
              <a:t>Esther</a:t>
            </a: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66590" name="Text Box 30"/>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Fasting</a:t>
            </a:r>
          </a:p>
        </p:txBody>
      </p:sp>
      <p:sp>
        <p:nvSpPr>
          <p:cNvPr id="32" name="Title 31"/>
          <p:cNvSpPr>
            <a:spLocks noGrp="1"/>
          </p:cNvSpPr>
          <p:nvPr>
            <p:ph type="title" idx="4294967295"/>
          </p:nvPr>
        </p:nvSpPr>
        <p:spPr>
          <a:xfrm>
            <a:off x="2590800" y="6324600"/>
            <a:ext cx="6553200" cy="6858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No Respect (3:1-2)</a:t>
            </a:r>
          </a:p>
        </p:txBody>
      </p:sp>
      <p:pic>
        <p:nvPicPr>
          <p:cNvPr id="2" name="Picture 1"/>
          <p:cNvPicPr>
            <a:picLocks noChangeAspect="1"/>
          </p:cNvPicPr>
          <p:nvPr/>
        </p:nvPicPr>
        <p:blipFill>
          <a:blip r:embed="rId4"/>
          <a:stretch>
            <a:fillRect/>
          </a:stretch>
        </p:blipFill>
        <p:spPr>
          <a:xfrm>
            <a:off x="3196828" y="40744"/>
            <a:ext cx="5947172" cy="6858000"/>
          </a:xfrm>
          <a:prstGeom prst="rect">
            <a:avLst/>
          </a:prstGeom>
        </p:spPr>
      </p:pic>
    </p:spTree>
    <p:extLst>
      <p:ext uri="{BB962C8B-B14F-4D97-AF65-F5344CB8AC3E}">
        <p14:creationId xmlns:p14="http://schemas.microsoft.com/office/powerpoint/2010/main" val="24879341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4</a:t>
            </a:r>
          </a:p>
        </p:txBody>
      </p:sp>
    </p:spTree>
    <p:extLst>
      <p:ext uri="{BB962C8B-B14F-4D97-AF65-F5344CB8AC3E}">
        <p14:creationId xmlns:p14="http://schemas.microsoft.com/office/powerpoint/2010/main" val="6817935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eaLnBrk="0" hangingPunct="0">
              <a:spcBef>
                <a:spcPct val="50000"/>
              </a:spcBef>
              <a:defRPr/>
            </a:pPr>
            <a:r>
              <a:rPr lang="en-US"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eaLnBrk="0" hangingPunct="0">
              <a:spcBef>
                <a:spcPct val="20000"/>
              </a:spcBef>
              <a:buClr>
                <a:srgbClr val="808000"/>
              </a:buClr>
              <a:defRPr/>
            </a:pPr>
            <a:r>
              <a:rPr kumimoji="1" lang="en-US" altLang="zh-CN" sz="3200" dirty="0">
                <a:solidFill>
                  <a:srgbClr val="FFFFFF"/>
                </a:solidFill>
                <a:effectLst>
                  <a:glow rad="228600">
                    <a:srgbClr val="000000">
                      <a:alpha val="75000"/>
                    </a:srgbClr>
                  </a:glow>
                </a:effectLst>
                <a:latin typeface="Arial" charset="0"/>
                <a:cs typeface="Arial" charset="0"/>
              </a:rPr>
              <a:t>(Mordecai to Esther)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"For if you remain silent at this time, relief &amp; deliverance for the Jews will arise from another place, but you &amp; your father</a:t>
            </a:r>
            <a:r>
              <a:rPr kumimoji="1" lang="fr-FR" altLang="zh-CN" sz="3200" dirty="0">
                <a:solidFill>
                  <a:srgbClr val="FFFFFF"/>
                </a:solidFill>
                <a:effectLst>
                  <a:glow rad="228600">
                    <a:srgbClr val="000000">
                      <a:alpha val="75000"/>
                    </a:srgbClr>
                  </a:glow>
                </a:effectLst>
                <a:latin typeface="Arial" charset="0"/>
                <a:cs typeface="Arial" charset="0"/>
              </a:rPr>
              <a:t>'</a:t>
            </a:r>
            <a:r>
              <a:rPr kumimoji="1" lang="en-US" altLang="zh-CN" sz="3200" dirty="0">
                <a:solidFill>
                  <a:srgbClr val="FFFFFF"/>
                </a:solidFill>
                <a:effectLst>
                  <a:glow rad="228600">
                    <a:srgbClr val="000000">
                      <a:alpha val="75000"/>
                    </a:srgbClr>
                  </a:glow>
                </a:effectLst>
                <a:latin typeface="Arial" charset="0"/>
                <a:cs typeface="Arial" charset="0"/>
              </a:rPr>
              <a:t>s family will perish.  And who knows but that you have come to royal position for such a time as this?"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(Esther 4:14).</a:t>
            </a:r>
            <a:endParaRPr kumimoji="1" lang="en-US" sz="3200" b="0" dirty="0">
              <a:solidFill>
                <a:srgbClr val="FFFFFF"/>
              </a:solidFill>
              <a:effectLst>
                <a:glow rad="228600">
                  <a:srgbClr val="000000">
                    <a:alpha val="75000"/>
                  </a:srgbClr>
                </a:glow>
              </a:effectLst>
              <a:latin typeface="Arial" charset="0"/>
              <a:cs typeface="Arial" charset="0"/>
            </a:endParaRPr>
          </a:p>
        </p:txBody>
      </p:sp>
    </p:spTree>
    <p:extLst>
      <p:ext uri="{BB962C8B-B14F-4D97-AF65-F5344CB8AC3E}">
        <p14:creationId xmlns:p14="http://schemas.microsoft.com/office/powerpoint/2010/main" val="31602829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00"/>
                </a:solidFill>
                <a:effectLst>
                  <a:glow rad="127000">
                    <a:schemeClr val="tx1"/>
                  </a:glow>
                </a:effectLst>
                <a:latin typeface="Arial" charset="0"/>
                <a:ea typeface="ＭＳ Ｐゴシック" charset="0"/>
                <a:cs typeface="ＭＳ Ｐゴシック" charset="0"/>
              </a:rPr>
              <a:t>be 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42532093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000"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Tree>
    <p:extLst>
      <p:ext uri="{BB962C8B-B14F-4D97-AF65-F5344CB8AC3E}">
        <p14:creationId xmlns:p14="http://schemas.microsoft.com/office/powerpoint/2010/main" val="200653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23813" y="455306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i="1" dirty="0">
                <a:solidFill>
                  <a:srgbClr val="FFFFFF"/>
                </a:solidFill>
                <a:effectLst>
                  <a:glow rad="127000">
                    <a:srgbClr val="000000"/>
                  </a:glow>
                </a:effectLst>
                <a:latin typeface="Arial" charset="0"/>
                <a:ea typeface="ＭＳ Ｐゴシック" charset="0"/>
                <a:cs typeface="ＭＳ Ｐゴシック" charset="0"/>
              </a:rPr>
              <a:t>Esther</a:t>
            </a:r>
          </a:p>
        </p:txBody>
      </p:sp>
      <p:sp>
        <p:nvSpPr>
          <p:cNvPr id="900098" name="Rectangle 2"/>
          <p:cNvSpPr>
            <a:spLocks noGrp="1" noChangeArrowheads="1"/>
          </p:cNvSpPr>
          <p:nvPr>
            <p:ph type="ctrTitle"/>
          </p:nvPr>
        </p:nvSpPr>
        <p:spPr>
          <a:xfrm>
            <a:off x="-23813" y="123079"/>
            <a:ext cx="9120187" cy="1446653"/>
          </a:xfrm>
          <a:effectLst/>
        </p:spPr>
        <p:txBody>
          <a:bodyPr/>
          <a:lstStyle/>
          <a:p>
            <a:pPr algn="l">
              <a:defRPr/>
            </a:pPr>
            <a:r>
              <a:rPr lang="en-US" sz="6600" b="1" i="1" dirty="0">
                <a:solidFill>
                  <a:schemeClr val="tx1"/>
                </a:solidFill>
                <a:effectLst/>
                <a:latin typeface="Arial" charset="0"/>
                <a:ea typeface="ＭＳ Ｐゴシック" charset="0"/>
                <a:cs typeface="ＭＳ Ｐゴシック" charset="0"/>
              </a:rPr>
              <a:t>Be Committed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804306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secure in our relationship with God—but that doesn’t mean there are no attacks!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1002432375"/>
      </p:ext>
    </p:extLst>
  </p:cSld>
  <p:clrMapOvr>
    <a:masterClrMapping/>
  </p:clrMapOvr>
  <p:transition spd="slow">
    <p:dissolv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at war.</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540633698"/>
      </p:ext>
    </p:extLst>
  </p:cSld>
  <p:clrMapOvr>
    <a:masterClrMapping/>
  </p:clrMapOvr>
  <p:transition spd="slow">
    <p:dissolv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42014"/>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Crossroads</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649807473"/>
      </p:ext>
    </p:extLst>
  </p:cSld>
  <p:clrMapOvr>
    <a:masterClrMapping/>
  </p:clrMapOvr>
  <p:transition spd="slow">
    <p:dissolv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000"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God’s work will </a:t>
            </a:r>
            <a:r>
              <a:rPr lang="en-US" sz="4800" dirty="0">
                <a:solidFill>
                  <a:srgbClr val="FFFF00"/>
                </a:solidFill>
                <a:effectLst>
                  <a:glow rad="127000">
                    <a:srgbClr val="000000"/>
                  </a:glow>
                </a:effectLst>
                <a:latin typeface="Arial" charset="0"/>
                <a:ea typeface="ＭＳ Ｐゴシック" charset="0"/>
                <a:cs typeface="ＭＳ Ｐゴシック" charset="0"/>
              </a:rPr>
              <a:t>triumph </a:t>
            </a:r>
            <a:r>
              <a:rPr lang="en-US" sz="4800" dirty="0">
                <a:solidFill>
                  <a:srgbClr val="FFFFFF"/>
                </a:solidFill>
                <a:effectLst>
                  <a:glow rad="127000">
                    <a:srgbClr val="000000"/>
                  </a:glow>
                </a:effectLst>
                <a:latin typeface="Arial" charset="0"/>
                <a:ea typeface="ＭＳ Ｐゴシック" charset="0"/>
                <a:cs typeface="ＭＳ Ｐゴシック" charset="0"/>
              </a:rPr>
              <a:t>(Esther 5–10). </a:t>
            </a:r>
          </a:p>
        </p:txBody>
      </p:sp>
    </p:spTree>
    <p:extLst>
      <p:ext uri="{BB962C8B-B14F-4D97-AF65-F5344CB8AC3E}">
        <p14:creationId xmlns:p14="http://schemas.microsoft.com/office/powerpoint/2010/main" val="938963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en-US">
                <a:effectLst>
                  <a:outerShdw blurRad="38100" dist="38100" dir="2700000" algn="tl">
                    <a:srgbClr val="366B1B"/>
                  </a:outerShdw>
                </a:effectLst>
                <a:latin typeface="Arail" charset="0"/>
                <a:ea typeface="ＭＳ Ｐゴシック" charset="0"/>
                <a:cs typeface="Arail" charset="0"/>
              </a:rPr>
              <a:t>Outline</a:t>
            </a: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latin typeface="Arail" charset="0"/>
                <a:cs typeface="Arail" charset="0"/>
              </a:rPr>
              <a:t>I.	Haman</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plot to exterminate the Jewish people becomes known to Mordecai and Esther, whom God has strategically placed, to inform Israel that apart from God</a:t>
            </a:r>
            <a:r>
              <a:rPr kumimoji="1" lang="fr-FR" altLang="zh-CN" dirty="0">
                <a:solidFill>
                  <a:srgbClr val="003300"/>
                </a:solidFill>
                <a:latin typeface="Arail" charset="0"/>
                <a:cs typeface="Arail" charset="0"/>
              </a:rPr>
              <a:t> </a:t>
            </a:r>
            <a:r>
              <a:rPr kumimoji="1" lang="en-US" altLang="zh-CN" dirty="0">
                <a:solidFill>
                  <a:srgbClr val="003300"/>
                </a:solidFill>
                <a:latin typeface="Arail" charset="0"/>
                <a:cs typeface="Arail" charset="0"/>
              </a:rPr>
              <a:t>it could not exist as a nation (Esther 1–4) .</a:t>
            </a:r>
          </a:p>
        </p:txBody>
      </p:sp>
      <p:sp>
        <p:nvSpPr>
          <p:cNvPr id="7" name="Rectangle 4"/>
          <p:cNvSpPr txBox="1">
            <a:spLocks noChangeArrowheads="1"/>
          </p:cNvSpPr>
          <p:nvPr/>
        </p:nvSpPr>
        <p:spPr bwMode="auto">
          <a:xfrm>
            <a:off x="-36513" y="3563938"/>
            <a:ext cx="5040313" cy="3294062"/>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spcBef>
                <a:spcPct val="20000"/>
              </a:spcBef>
              <a:buClr>
                <a:srgbClr val="808000"/>
              </a:buClr>
              <a:defRPr/>
            </a:pPr>
            <a:r>
              <a:rPr kumimoji="1" lang="en-US" altLang="zh-CN" dirty="0">
                <a:solidFill>
                  <a:srgbClr val="003300"/>
                </a:solidFill>
                <a:latin typeface="Arail" charset="0"/>
                <a:cs typeface="Arail" charset="0"/>
              </a:rPr>
              <a:t>II. Haman</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extermination plot reverts upon his own head through God</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providential workings in Mordecai and Esther to encourage postexilic Israel of God</a:t>
            </a:r>
            <a:r>
              <a:rPr kumimoji="1" lang="fr-FR" altLang="zh-CN" dirty="0">
                <a:solidFill>
                  <a:srgbClr val="003300"/>
                </a:solidFill>
                <a:latin typeface="Arail" charset="0"/>
                <a:cs typeface="Arail" charset="0"/>
              </a:rPr>
              <a:t>'</a:t>
            </a:r>
            <a:r>
              <a:rPr kumimoji="1" lang="en-US" altLang="zh-CN" dirty="0">
                <a:solidFill>
                  <a:srgbClr val="003300"/>
                </a:solidFill>
                <a:latin typeface="Arail" charset="0"/>
                <a:cs typeface="Arail" charset="0"/>
              </a:rPr>
              <a:t>s continued commitment to the Abrahamic Covenant (Esther 5–10) .</a:t>
            </a:r>
            <a:endParaRPr kumimoji="1" lang="en-US" dirty="0">
              <a:solidFill>
                <a:srgbClr val="003300"/>
              </a:solidFill>
              <a:latin typeface="Arail" charset="0"/>
              <a:cs typeface="Arail" charset="0"/>
            </a:endParaRPr>
          </a:p>
        </p:txBody>
      </p:sp>
    </p:spTree>
    <p:extLst>
      <p:ext uri="{BB962C8B-B14F-4D97-AF65-F5344CB8AC3E}">
        <p14:creationId xmlns:p14="http://schemas.microsoft.com/office/powerpoint/2010/main" val="3620954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5</a:t>
            </a:r>
          </a:p>
        </p:txBody>
      </p:sp>
    </p:spTree>
    <p:extLst>
      <p:ext uri="{BB962C8B-B14F-4D97-AF65-F5344CB8AC3E}">
        <p14:creationId xmlns:p14="http://schemas.microsoft.com/office/powerpoint/2010/main" val="33476134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2"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Grave</a:t>
            </a:r>
            <a:br>
              <a:rPr lang="en-US" sz="3200" dirty="0">
                <a:solidFill>
                  <a:srgbClr val="F1F7E9"/>
                </a:solidFill>
                <a:effectLst>
                  <a:glow rad="228600">
                    <a:srgbClr val="000000"/>
                  </a:glow>
                </a:effectLst>
                <a:latin typeface="Arial"/>
                <a:ea typeface="Times New Roman" pitchFamily="-111" charset="0"/>
                <a:cs typeface="Arial"/>
              </a:rPr>
            </a:br>
            <a:r>
              <a:rPr lang="en-US" sz="3200" dirty="0">
                <a:solidFill>
                  <a:srgbClr val="F1F7E9"/>
                </a:solidFill>
                <a:effectLst>
                  <a:glow rad="228600">
                    <a:srgbClr val="000000"/>
                  </a:glow>
                </a:effectLst>
                <a:latin typeface="Arial"/>
                <a:ea typeface="Times New Roman" pitchFamily="-111" charset="0"/>
                <a:cs typeface="Arial"/>
              </a:rPr>
              <a:t>Danger</a:t>
            </a:r>
          </a:p>
        </p:txBody>
      </p:sp>
      <p:sp>
        <p:nvSpPr>
          <p:cNvPr id="6758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8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59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6759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Conspiracy 3–4</a:t>
            </a:r>
          </a:p>
        </p:txBody>
      </p:sp>
      <p:sp>
        <p:nvSpPr>
          <p:cNvPr id="6759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59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67599"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67600"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67601" name="Text Box 17"/>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Courage 5–7</a:t>
            </a:r>
          </a:p>
        </p:txBody>
      </p:sp>
      <p:sp>
        <p:nvSpPr>
          <p:cNvPr id="67602" name="Text Box 18"/>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Haman</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 &amp; fall</a:t>
            </a:r>
          </a:p>
        </p:txBody>
      </p:sp>
      <p:sp>
        <p:nvSpPr>
          <p:cNvPr id="67603" name="Line 19"/>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04" name="Rectangle 20"/>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605" name="Text Box 21"/>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67606" name="Text Box 22"/>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Fasting</a:t>
            </a:r>
          </a:p>
        </p:txBody>
      </p:sp>
      <p:sp>
        <p:nvSpPr>
          <p:cNvPr id="67607" name="Text Box 23"/>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1F7E9"/>
                </a:solidFill>
                <a:effectLst>
                  <a:glow rad="228600">
                    <a:srgbClr val="000000"/>
                  </a:glow>
                </a:effectLst>
                <a:latin typeface="Arial"/>
                <a:ea typeface="Times New Roman" pitchFamily="-111" charset="0"/>
                <a:cs typeface="Arial"/>
              </a:rPr>
              <a:t>Banquets</a:t>
            </a:r>
          </a:p>
        </p:txBody>
      </p:sp>
      <p:sp>
        <p:nvSpPr>
          <p:cNvPr id="67608" name="Line 24"/>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09" name="Line 25"/>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0" name="Line 26"/>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1" name="Line 27"/>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2" name="Text Box 28"/>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rgbClr val="F1F7E9"/>
                </a:solidFill>
                <a:effectLst>
                  <a:glow rad="228600">
                    <a:srgbClr val="000000"/>
                  </a:glow>
                </a:effectLst>
                <a:latin typeface="Arial"/>
                <a:ea typeface="Times New Roman" pitchFamily="-111" charset="0"/>
                <a:cs typeface="Arial"/>
              </a:rPr>
              <a:t>Esther</a:t>
            </a:r>
          </a:p>
        </p:txBody>
      </p:sp>
      <p:sp>
        <p:nvSpPr>
          <p:cNvPr id="67613" name="Rectangle 29"/>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614" name="Line 30"/>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67615" name="Rectangle 31"/>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67616" name="Text Box 32"/>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33" name="Title 32"/>
          <p:cNvSpPr>
            <a:spLocks noGrp="1"/>
          </p:cNvSpPr>
          <p:nvPr>
            <p:ph type="title" idx="4294967295"/>
          </p:nvPr>
        </p:nvSpPr>
        <p:spPr>
          <a:xfrm>
            <a:off x="4724400" y="6477000"/>
            <a:ext cx="4419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Courage 5–7</a:t>
            </a:r>
          </a:p>
        </p:txBody>
      </p:sp>
    </p:spTree>
    <p:extLst>
      <p:ext uri="{BB962C8B-B14F-4D97-AF65-F5344CB8AC3E}">
        <p14:creationId xmlns:p14="http://schemas.microsoft.com/office/powerpoint/2010/main" val="42356294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7601"/>
                                        </p:tgtEl>
                                        <p:attrNameLst>
                                          <p:attrName>style.visibility</p:attrName>
                                        </p:attrNameLst>
                                      </p:cBhvr>
                                      <p:to>
                                        <p:strVal val="visible"/>
                                      </p:to>
                                    </p:set>
                                    <p:animEffect transition="in" filter="dissolve">
                                      <p:cBhvr>
                                        <p:cTn id="7" dur="500"/>
                                        <p:tgtEl>
                                          <p:spTgt spid="67601"/>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67607"/>
                                        </p:tgtEl>
                                        <p:attrNameLst>
                                          <p:attrName>style.visibility</p:attrName>
                                        </p:attrNameLst>
                                      </p:cBhvr>
                                      <p:to>
                                        <p:strVal val="visible"/>
                                      </p:to>
                                    </p:set>
                                    <p:animEffect transition="in" filter="dissolve">
                                      <p:cBhvr>
                                        <p:cTn id="11" dur="500"/>
                                        <p:tgtEl>
                                          <p:spTgt spid="67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91821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pPr>
              <a:defRPr/>
            </a:pPr>
            <a:r>
              <a:rPr lang="en-US" sz="3600" dirty="0"/>
              <a:t>Esther Risked Her Life for the Jews (5:2)</a:t>
            </a:r>
          </a:p>
        </p:txBody>
      </p:sp>
    </p:spTree>
    <p:extLst>
      <p:ext uri="{BB962C8B-B14F-4D97-AF65-F5344CB8AC3E}">
        <p14:creationId xmlns:p14="http://schemas.microsoft.com/office/powerpoint/2010/main" val="3759170351"/>
      </p:ext>
    </p:extLst>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169986" name="Picture 3" descr="OESTH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99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p:txBody>
          <a:bodyPr/>
          <a:lstStyle/>
          <a:p>
            <a:pPr>
              <a:defRPr/>
            </a:pPr>
            <a:r>
              <a:rPr lang="en-US">
                <a:solidFill>
                  <a:schemeClr val="tx1"/>
                </a:solidFill>
                <a:effectLst/>
                <a:latin typeface="Arial" charset="0"/>
                <a:ea typeface="ＭＳ Ｐゴシック" charset="0"/>
                <a:cs typeface="Arial" charset="0"/>
              </a:rPr>
              <a:t>Esther 5:1-8</a:t>
            </a:r>
            <a:endParaRPr lang="en-US">
              <a:effectLst/>
              <a:latin typeface="Arial" charset="0"/>
              <a:ea typeface="ＭＳ Ｐゴシック" charset="0"/>
              <a:cs typeface="Arial" charset="0"/>
            </a:endParaRPr>
          </a:p>
        </p:txBody>
      </p:sp>
    </p:spTree>
    <p:extLst>
      <p:ext uri="{BB962C8B-B14F-4D97-AF65-F5344CB8AC3E}">
        <p14:creationId xmlns:p14="http://schemas.microsoft.com/office/powerpoint/2010/main" val="409535504"/>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846595" cy="6846595"/>
          </a:xfrm>
          <a:prstGeom prst="rect">
            <a:avLst/>
          </a:prstGeom>
        </p:spPr>
      </p:pic>
      <p:sp>
        <p:nvSpPr>
          <p:cNvPr id="3" name="Title 2"/>
          <p:cNvSpPr>
            <a:spLocks noGrp="1"/>
          </p:cNvSpPr>
          <p:nvPr>
            <p:ph type="title" idx="4294967295"/>
          </p:nvPr>
        </p:nvSpPr>
        <p:spPr>
          <a:xfrm>
            <a:off x="6846594" y="0"/>
            <a:ext cx="2297406" cy="6846594"/>
          </a:xfrm>
        </p:spPr>
        <p:txBody>
          <a:bodyPr/>
          <a:lstStyle/>
          <a:p>
            <a:pPr>
              <a:defRPr/>
            </a:pPr>
            <a:r>
              <a:rPr lang="en-US" sz="3600" dirty="0"/>
              <a:t>Esther invited Haman and  the king to eat (5:4)</a:t>
            </a:r>
          </a:p>
        </p:txBody>
      </p:sp>
    </p:spTree>
    <p:extLst>
      <p:ext uri="{BB962C8B-B14F-4D97-AF65-F5344CB8AC3E}">
        <p14:creationId xmlns:p14="http://schemas.microsoft.com/office/powerpoint/2010/main" val="1554390879"/>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Times New Roman"/>
                <a:ea typeface="ＭＳ Ｐゴシック" charset="0"/>
                <a:cs typeface="Times New Roman"/>
              </a:rPr>
              <a:t>The church typically has a serious lack of commitment.</a:t>
            </a: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FFFFFF"/>
                </a:solidFill>
                <a:effectLst>
                  <a:glow rad="127000">
                    <a:srgbClr val="000000"/>
                  </a:glow>
                </a:effectLst>
                <a:latin typeface="Times New Roman"/>
                <a:ea typeface="ＭＳ Ｐゴシック" charset="0"/>
                <a:cs typeface="Times New Roman"/>
              </a:rPr>
              <a:t>Why is that so? </a:t>
            </a:r>
          </a:p>
        </p:txBody>
      </p:sp>
    </p:spTree>
    <p:extLst>
      <p:ext uri="{BB962C8B-B14F-4D97-AF65-F5344CB8AC3E}">
        <p14:creationId xmlns:p14="http://schemas.microsoft.com/office/powerpoint/2010/main" val="20496663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0" scaled="1"/>
          </a:gradFill>
          <a:ln w="9525">
            <a:solidFill>
              <a:schemeClr val="tx1"/>
            </a:solidFill>
            <a:miter lim="800000"/>
            <a:headEnd/>
            <a:tailEnd/>
          </a:ln>
          <a:effectLst/>
        </p:spPr>
        <p:txBody>
          <a:bodyPr wrap="none" anchor="ctr"/>
          <a:lstStyle/>
          <a:p>
            <a:pPr>
              <a:defRPr/>
            </a:pPr>
            <a:endParaRPr lang="en-US">
              <a:latin typeface="Arial Narrow" pitchFamily="-111" charset="0"/>
              <a:ea typeface="Times New Roman" pitchFamily="-111" charset="0"/>
              <a:cs typeface="Times New Roman" pitchFamily="-111" charset="0"/>
            </a:endParaRPr>
          </a:p>
        </p:txBody>
      </p:sp>
      <p:sp>
        <p:nvSpPr>
          <p:cNvPr id="5" name="Title 4"/>
          <p:cNvSpPr>
            <a:spLocks noGrp="1"/>
          </p:cNvSpPr>
          <p:nvPr>
            <p:ph type="title" idx="4294967295"/>
          </p:nvPr>
        </p:nvSpPr>
        <p:spPr>
          <a:xfrm>
            <a:off x="152400" y="0"/>
            <a:ext cx="7772400" cy="9144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5:9-14</a:t>
            </a:r>
            <a:endParaRPr lang="en-US">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0" y="932688"/>
            <a:ext cx="9144000" cy="5925312"/>
          </a:xfrm>
          <a:prstGeom prst="rect">
            <a:avLst/>
          </a:prstGeom>
        </p:spPr>
      </p:pic>
    </p:spTree>
    <p:extLst>
      <p:ext uri="{BB962C8B-B14F-4D97-AF65-F5344CB8AC3E}">
        <p14:creationId xmlns:p14="http://schemas.microsoft.com/office/powerpoint/2010/main" val="1993889851"/>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sharpened pole</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defTabSz="457200" eaLnBrk="1" hangingPunct="1">
              <a:defRPr/>
            </a:pPr>
            <a:r>
              <a:rPr lang="en-US" sz="3600" dirty="0">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gallows</a:t>
            </a:r>
            <a:r>
              <a:rPr lang="en-US" sz="3600" dirty="0">
                <a:effectLst/>
                <a:latin typeface="Arial" charset="0"/>
                <a:ea typeface="Geneva" charset="0"/>
                <a:cs typeface="Arial" charset="0"/>
              </a:rPr>
              <a:t> built</a:t>
            </a:r>
            <a:r>
              <a:rPr lang="mr-IN" sz="3600" dirty="0">
                <a:effectLst/>
                <a:latin typeface="Arial" charset="0"/>
                <a:ea typeface="Geneva" charset="0"/>
                <a:cs typeface="Arial" charset="0"/>
              </a:rPr>
              <a:t>…</a:t>
            </a:r>
            <a:r>
              <a:rPr lang="en-US" sz="3600" dirty="0">
                <a:effectLst/>
                <a:latin typeface="Arial" charset="0"/>
                <a:ea typeface="Geneva" charset="0"/>
                <a:cs typeface="Arial" charset="0"/>
              </a:rPr>
              <a:t> seventy-five feet tall” </a:t>
            </a:r>
            <a:br>
              <a:rPr lang="en-US" sz="3600" dirty="0">
                <a:effectLst/>
                <a:latin typeface="Arial" charset="0"/>
                <a:ea typeface="Geneva" charset="0"/>
                <a:cs typeface="Arial" charset="0"/>
              </a:rPr>
            </a:br>
            <a:r>
              <a:rPr lang="en-US" sz="3600" dirty="0">
                <a:effectLst/>
                <a:latin typeface="Arial" charset="0"/>
                <a:ea typeface="Geneva" charset="0"/>
                <a:cs typeface="Arial" charset="0"/>
              </a:rPr>
              <a:t>(5:14 </a:t>
            </a:r>
            <a:r>
              <a:rPr lang="en-US" sz="3200" dirty="0">
                <a:effectLst/>
                <a:latin typeface="Arial" charset="0"/>
                <a:ea typeface="Geneva" charset="0"/>
                <a:cs typeface="Arial" charset="0"/>
              </a:rPr>
              <a:t>NIV, NAU</a:t>
            </a:r>
            <a:r>
              <a:rPr lang="en-US" sz="3600" dirty="0">
                <a:effectLst/>
                <a:latin typeface="Arial" charset="0"/>
                <a:ea typeface="Geneva" charset="0"/>
                <a:cs typeface="Arial" charset="0"/>
              </a:rPr>
              <a:t>)</a:t>
            </a:r>
          </a:p>
        </p:txBody>
      </p:sp>
    </p:spTree>
    <p:extLst>
      <p:ext uri="{BB962C8B-B14F-4D97-AF65-F5344CB8AC3E}">
        <p14:creationId xmlns:p14="http://schemas.microsoft.com/office/powerpoint/2010/main" val="4288225200"/>
      </p:ext>
    </p:extLst>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6</a:t>
            </a:r>
          </a:p>
        </p:txBody>
      </p:sp>
    </p:spTree>
    <p:extLst>
      <p:ext uri="{BB962C8B-B14F-4D97-AF65-F5344CB8AC3E}">
        <p14:creationId xmlns:p14="http://schemas.microsoft.com/office/powerpoint/2010/main" val="14172508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a:latin typeface="Arial Narrow" pitchFamily="-111" charset="0"/>
              <a:ea typeface="Times New Roman" pitchFamily="-111" charset="0"/>
              <a:cs typeface="Times New Roman" pitchFamily="-111" charset="0"/>
            </a:endParaRPr>
          </a:p>
        </p:txBody>
      </p:sp>
      <p:sp>
        <p:nvSpPr>
          <p:cNvPr id="5" name="Title 4"/>
          <p:cNvSpPr>
            <a:spLocks noGrp="1"/>
          </p:cNvSpPr>
          <p:nvPr>
            <p:ph type="title" idx="4294967295"/>
          </p:nvPr>
        </p:nvSpPr>
        <p:spPr>
          <a:xfrm>
            <a:off x="76200" y="304800"/>
            <a:ext cx="7772400" cy="11430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6</a:t>
            </a:r>
            <a:endParaRPr lang="en-US">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2496504" y="0"/>
            <a:ext cx="6647496" cy="6858000"/>
          </a:xfrm>
          <a:prstGeom prst="rect">
            <a:avLst/>
          </a:prstGeom>
        </p:spPr>
      </p:pic>
    </p:spTree>
    <p:extLst>
      <p:ext uri="{BB962C8B-B14F-4D97-AF65-F5344CB8AC3E}">
        <p14:creationId xmlns:p14="http://schemas.microsoft.com/office/powerpoint/2010/main" val="2235790635"/>
      </p:ext>
    </p:extLst>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9144000" cy="6706471"/>
          </a:xfrm>
          <a:prstGeom prst="rect">
            <a:avLst/>
          </a:prstGeom>
        </p:spPr>
      </p:pic>
      <p:sp>
        <p:nvSpPr>
          <p:cNvPr id="101378" name="Rectangle 2"/>
          <p:cNvSpPr>
            <a:spLocks noGrp="1" noChangeArrowheads="1"/>
          </p:cNvSpPr>
          <p:nvPr>
            <p:ph type="title" idx="4294967295"/>
          </p:nvPr>
        </p:nvSpPr>
        <p:spPr>
          <a:xfrm>
            <a:off x="4730738" y="63499"/>
            <a:ext cx="4413262" cy="5449419"/>
          </a:xfrm>
          <a:effectLst/>
        </p:spPr>
        <p:txBody>
          <a:bodyPr/>
          <a:lstStyle/>
          <a:p>
            <a:pPr eaLnBrk="1" hangingPunct="1">
              <a:defRPr/>
            </a:pPr>
            <a:r>
              <a:rPr lang="en-US" sz="3600" dirty="0">
                <a:solidFill>
                  <a:schemeClr val="bg1"/>
                </a:solidFill>
                <a:effectLst>
                  <a:glow rad="228600">
                    <a:schemeClr val="tx1"/>
                  </a:glow>
                </a:effectLst>
                <a:latin typeface="Arial" charset="0"/>
                <a:ea typeface="Geneva" charset="0"/>
                <a:cs typeface="Arial" charset="0"/>
              </a:rPr>
              <a:t>"Afterward Mordecai returned to the palace gate, but Haman hurried home dejected and completely humiliated” </a:t>
            </a:r>
            <a:br>
              <a:rPr lang="en-US" sz="3600" dirty="0">
                <a:solidFill>
                  <a:schemeClr val="bg1"/>
                </a:solidFill>
                <a:effectLst>
                  <a:glow rad="228600">
                    <a:schemeClr val="tx1"/>
                  </a:glow>
                </a:effectLst>
                <a:latin typeface="Arial" charset="0"/>
                <a:ea typeface="Geneva" charset="0"/>
                <a:cs typeface="Arial" charset="0"/>
              </a:rPr>
            </a:br>
            <a:r>
              <a:rPr lang="en-US" sz="3600" dirty="0">
                <a:solidFill>
                  <a:schemeClr val="bg1"/>
                </a:solidFill>
                <a:effectLst>
                  <a:glow rad="228600">
                    <a:schemeClr val="tx1"/>
                  </a:glow>
                </a:effectLst>
                <a:latin typeface="Arial" charset="0"/>
                <a:ea typeface="Geneva" charset="0"/>
                <a:cs typeface="Arial" charset="0"/>
              </a:rPr>
              <a:t>(6:12 </a:t>
            </a:r>
            <a:r>
              <a:rPr lang="en-US" sz="3200" dirty="0">
                <a:solidFill>
                  <a:schemeClr val="bg1"/>
                </a:solidFill>
                <a:effectLst>
                  <a:glow rad="228600">
                    <a:schemeClr val="tx1"/>
                  </a:glow>
                </a:effectLst>
                <a:latin typeface="Arial" charset="0"/>
                <a:ea typeface="Geneva" charset="0"/>
                <a:cs typeface="Arial" charset="0"/>
              </a:rPr>
              <a:t>NLT</a:t>
            </a:r>
            <a:r>
              <a:rPr lang="en-US" sz="3600" dirty="0">
                <a:solidFill>
                  <a:schemeClr val="bg1"/>
                </a:solidFill>
                <a:effectLst>
                  <a:glow rad="228600">
                    <a:schemeClr val="tx1"/>
                  </a:glow>
                </a:effectLst>
                <a:latin typeface="Arial" charset="0"/>
                <a:ea typeface="Geneva" charset="0"/>
                <a:cs typeface="Arial" charset="0"/>
              </a:rPr>
              <a:t>)</a:t>
            </a:r>
            <a:endParaRPr lang="en-US" sz="3600" dirty="0">
              <a:effectLst>
                <a:glow rad="228600">
                  <a:schemeClr val="tx1"/>
                </a:glow>
              </a:effectLst>
              <a:latin typeface="Arial" charset="0"/>
              <a:ea typeface="Geneva" charset="0"/>
              <a:cs typeface="Arial" charset="0"/>
            </a:endParaRPr>
          </a:p>
        </p:txBody>
      </p:sp>
    </p:spTree>
    <p:extLst>
      <p:ext uri="{BB962C8B-B14F-4D97-AF65-F5344CB8AC3E}">
        <p14:creationId xmlns:p14="http://schemas.microsoft.com/office/powerpoint/2010/main" val="1730468951"/>
      </p:ext>
    </p:extLst>
  </p:cSld>
  <p:clrMapOvr>
    <a:masterClrMapping/>
  </p:clrMapOvr>
  <p:transition>
    <p:fade thruBlk="1"/>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7</a:t>
            </a:r>
          </a:p>
        </p:txBody>
      </p:sp>
    </p:spTree>
    <p:extLst>
      <p:ext uri="{BB962C8B-B14F-4D97-AF65-F5344CB8AC3E}">
        <p14:creationId xmlns:p14="http://schemas.microsoft.com/office/powerpoint/2010/main" val="3833708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Estherpg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056" y="1679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1" descr="Estherpg6.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131840" y="1844824"/>
            <a:ext cx="2808312" cy="504056"/>
          </a:xfrm>
          <a:solidFill>
            <a:schemeClr val="tx1"/>
          </a:solidFill>
        </p:spPr>
        <p:txBody>
          <a:bodyPr/>
          <a:lstStyle/>
          <a:p>
            <a:r>
              <a:rPr lang="en-US" sz="2400">
                <a:latin typeface="Times New Roman"/>
                <a:cs typeface="Times New Roman"/>
              </a:rPr>
              <a:t>E</a:t>
            </a:r>
            <a:r>
              <a:rPr lang="en-US" sz="2000">
                <a:latin typeface="Times New Roman"/>
                <a:cs typeface="Times New Roman"/>
              </a:rPr>
              <a:t>STHER </a:t>
            </a:r>
            <a:r>
              <a:rPr lang="en-US" sz="2400">
                <a:latin typeface="Times New Roman"/>
                <a:cs typeface="Times New Roman"/>
              </a:rPr>
              <a:t>7</a:t>
            </a:r>
            <a:r>
              <a:rPr lang="en-US" sz="2400" baseline="0">
                <a:latin typeface="Times New Roman"/>
                <a:cs typeface="Times New Roman"/>
              </a:rPr>
              <a:t>:3-4a </a:t>
            </a:r>
            <a:r>
              <a:rPr lang="en-US" sz="2000" baseline="0">
                <a:latin typeface="Times New Roman"/>
                <a:cs typeface="Times New Roman"/>
              </a:rPr>
              <a:t>NIV</a:t>
            </a:r>
            <a:endParaRPr lang="en-US" sz="2400">
              <a:latin typeface="Times New Roman"/>
              <a:cs typeface="Times New Roman"/>
            </a:endParaRPr>
          </a:p>
        </p:txBody>
      </p:sp>
      <p:sp>
        <p:nvSpPr>
          <p:cNvPr id="5" name="Title 1"/>
          <p:cNvSpPr txBox="1">
            <a:spLocks/>
          </p:cNvSpPr>
          <p:nvPr/>
        </p:nvSpPr>
        <p:spPr bwMode="auto">
          <a:xfrm>
            <a:off x="467544" y="2232248"/>
            <a:ext cx="8280920" cy="429309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nSpc>
                <a:spcPct val="150000"/>
              </a:lnSpc>
            </a:pPr>
            <a:r>
              <a:rPr lang="en-US" sz="3600">
                <a:solidFill>
                  <a:srgbClr val="800000"/>
                </a:solidFill>
                <a:latin typeface="Capitals"/>
                <a:ea typeface="Osaka"/>
                <a:cs typeface="Capitals"/>
              </a:rPr>
              <a:t>Then Queen Esther answered,</a:t>
            </a:r>
            <a:r>
              <a:rPr lang="en-US" sz="2400">
                <a:solidFill>
                  <a:srgbClr val="000000"/>
                </a:solidFill>
                <a:latin typeface="Capitals"/>
                <a:ea typeface="Osaka"/>
                <a:cs typeface="Capitals"/>
              </a:rPr>
              <a:t> </a:t>
            </a:r>
            <a:br>
              <a:rPr lang="en-US" sz="2400">
                <a:solidFill>
                  <a:srgbClr val="000000"/>
                </a:solidFill>
                <a:latin typeface="Capitals"/>
                <a:ea typeface="Osaka"/>
                <a:cs typeface="Capitals"/>
              </a:rPr>
            </a:br>
            <a:r>
              <a:rPr lang="en-US" sz="2400" b="0">
                <a:solidFill>
                  <a:srgbClr val="000000"/>
                </a:solidFill>
                <a:latin typeface="Capitals"/>
                <a:ea typeface="Osaka"/>
                <a:cs typeface="Capitals"/>
              </a:rPr>
              <a:t>"If I have found favor with you, O king, and if it pleases your majesty, grant me my life—this is my petition. And spare my people—this is my request.  </a:t>
            </a:r>
            <a:r>
              <a:rPr lang="en-US" sz="2400" b="0" baseline="30000">
                <a:solidFill>
                  <a:srgbClr val="000000"/>
                </a:solidFill>
                <a:latin typeface="Capitals"/>
                <a:ea typeface="Osaka"/>
                <a:cs typeface="Capitals"/>
              </a:rPr>
              <a:t>4</a:t>
            </a:r>
            <a:r>
              <a:rPr lang="en-US" sz="2400" b="0">
                <a:solidFill>
                  <a:srgbClr val="000000"/>
                </a:solidFill>
                <a:latin typeface="Capitals"/>
                <a:ea typeface="Osaka"/>
                <a:cs typeface="Capitals"/>
              </a:rPr>
              <a:t>For I and my people have been sold for destruction and slaughter and annihilation."</a:t>
            </a:r>
          </a:p>
        </p:txBody>
      </p:sp>
    </p:spTree>
    <p:extLst>
      <p:ext uri="{BB962C8B-B14F-4D97-AF65-F5344CB8AC3E}">
        <p14:creationId xmlns:p14="http://schemas.microsoft.com/office/powerpoint/2010/main" val="17927986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sther_Denouncing_Ha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295400"/>
          </a:xfrm>
        </p:spPr>
        <p:txBody>
          <a:bodyPr/>
          <a:lstStyle/>
          <a:p>
            <a:pPr algn="ctr">
              <a:defRPr/>
            </a:pPr>
            <a:r>
              <a:rPr lang="en-US" altLang="ja-JP" dirty="0">
                <a:effectLst>
                  <a:glow rad="228600">
                    <a:srgbClr val="000000"/>
                  </a:glow>
                </a:effectLst>
                <a:latin typeface="Arial" charset="0"/>
                <a:ea typeface="ＭＳ Ｐゴシック" charset="0"/>
                <a:cs typeface="Arial" charset="0"/>
              </a:rPr>
              <a:t>"</a:t>
            </a:r>
            <a:r>
              <a:rPr lang="en-US" dirty="0">
                <a:effectLst>
                  <a:glow rad="228600">
                    <a:srgbClr val="000000"/>
                  </a:glow>
                </a:effectLst>
                <a:latin typeface="Arial" charset="0"/>
                <a:ea typeface="ＭＳ Ｐゴシック" charset="0"/>
                <a:cs typeface="Arial" charset="0"/>
              </a:rPr>
              <a:t>The adversary is this vile Haman</a:t>
            </a:r>
            <a:r>
              <a:rPr lang="en-US" altLang="ja-JP" dirty="0">
                <a:effectLst>
                  <a:glow rad="228600">
                    <a:srgbClr val="000000"/>
                  </a:glow>
                </a:effectLst>
                <a:latin typeface="Arial" charset="0"/>
                <a:ea typeface="ＭＳ Ｐゴシック" charset="0"/>
                <a:cs typeface="Arial" charset="0"/>
              </a:rPr>
              <a:t>" (7:6)</a:t>
            </a:r>
            <a:endParaRPr lang="en-US" dirty="0">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17560168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9144000" cy="1143000"/>
          </a:xfrm>
          <a:effectLst/>
        </p:spPr>
        <p:txBody>
          <a:bodyPr/>
          <a:lstStyle/>
          <a:p>
            <a:pPr eaLnBrk="1" hangingPunct="1">
              <a:defRPr/>
            </a:pPr>
            <a:r>
              <a:rPr lang="en-US" dirty="0">
                <a:solidFill>
                  <a:schemeClr val="bg1"/>
                </a:solidFill>
                <a:effectLst/>
                <a:latin typeface="Arial" charset="0"/>
                <a:ea typeface="Geneva" charset="0"/>
                <a:cs typeface="Arial" charset="0"/>
              </a:rPr>
              <a:t>"That vile Haman…" (7:6)</a:t>
            </a:r>
            <a:endParaRPr lang="en-US" dirty="0">
              <a:effectLst/>
              <a:latin typeface="Arial" charset="0"/>
              <a:ea typeface="Geneva" charset="0"/>
              <a:cs typeface="Arial"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4826097"/>
      </p:ext>
    </p:extLst>
  </p:cSld>
  <p:clrMapOvr>
    <a:masterClrMapping/>
  </p:clrMapOvr>
  <p:transition>
    <p:fade thruBlk="1"/>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a:latin typeface="Arial Narrow" pitchFamily="-111" charset="0"/>
              <a:ea typeface="Times New Roman" pitchFamily="-111" charset="0"/>
              <a:cs typeface="Times New Roman" pitchFamily="-111" charset="0"/>
            </a:endParaRPr>
          </a:p>
        </p:txBody>
      </p:sp>
      <p:pic>
        <p:nvPicPr>
          <p:cNvPr id="2" name="Picture 1"/>
          <p:cNvPicPr>
            <a:picLocks noChangeAspect="1"/>
          </p:cNvPicPr>
          <p:nvPr/>
        </p:nvPicPr>
        <p:blipFill>
          <a:blip r:embed="rId3"/>
          <a:stretch>
            <a:fillRect/>
          </a:stretch>
        </p:blipFill>
        <p:spPr>
          <a:xfrm>
            <a:off x="0" y="901699"/>
            <a:ext cx="9144000" cy="6070515"/>
          </a:xfrm>
          <a:prstGeom prst="rect">
            <a:avLst/>
          </a:prstGeom>
        </p:spPr>
      </p:pic>
      <p:sp>
        <p:nvSpPr>
          <p:cNvPr id="5" name="Title 4"/>
          <p:cNvSpPr>
            <a:spLocks noGrp="1"/>
          </p:cNvSpPr>
          <p:nvPr>
            <p:ph type="title" idx="4294967295"/>
          </p:nvPr>
        </p:nvSpPr>
        <p:spPr>
          <a:xfrm>
            <a:off x="304800" y="-76200"/>
            <a:ext cx="7772400" cy="11430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7:8</a:t>
            </a:r>
            <a:endParaRPr lang="en-US">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967034234"/>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2" name="Title 1"/>
          <p:cNvSpPr>
            <a:spLocks noGrp="1"/>
          </p:cNvSpPr>
          <p:nvPr>
            <p:ph type="title"/>
          </p:nvPr>
        </p:nvSpPr>
        <p:spPr>
          <a:xfrm>
            <a:off x="228600" y="76200"/>
            <a:ext cx="2438400" cy="38862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Does God Care About Those Left Behind?</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defRPr/>
            </a:pPr>
            <a:r>
              <a:rPr kumimoji="1" lang="en-US" sz="4000" i="1">
                <a:solidFill>
                  <a:srgbClr val="FFFFFF"/>
                </a:solidFill>
                <a:effectLst>
                  <a:outerShdw blurRad="38100" dist="38100" dir="2700000" algn="tl">
                    <a:srgbClr val="000000"/>
                  </a:outerShdw>
                </a:effectLst>
                <a:latin typeface="Arial" charset="0"/>
                <a:cs typeface="Arial" charset="0"/>
              </a:rPr>
              <a:t>Most of the Jews never returned to the land of Israel even in the Post-Exilic Period</a:t>
            </a:r>
          </a:p>
        </p:txBody>
      </p:sp>
      <p:pic>
        <p:nvPicPr>
          <p:cNvPr id="79876" name="Picture 5" descr="Does_God_Ca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7341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sharpened pole</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defTabSz="457200" eaLnBrk="1" hangingPunct="1">
              <a:defRPr/>
            </a:pPr>
            <a:r>
              <a:rPr lang="en-US" sz="3600" dirty="0">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gallows</a:t>
            </a:r>
            <a:r>
              <a:rPr lang="en-US" sz="3600" dirty="0">
                <a:effectLst/>
                <a:latin typeface="Arial" charset="0"/>
                <a:ea typeface="Geneva" charset="0"/>
                <a:cs typeface="Arial" charset="0"/>
              </a:rPr>
              <a:t> built</a:t>
            </a:r>
            <a:r>
              <a:rPr lang="mr-IN" sz="3600" dirty="0">
                <a:effectLst/>
                <a:latin typeface="Arial" charset="0"/>
                <a:ea typeface="Geneva" charset="0"/>
                <a:cs typeface="Arial" charset="0"/>
              </a:rPr>
              <a:t>…</a:t>
            </a:r>
            <a:r>
              <a:rPr lang="en-US" sz="3600" dirty="0">
                <a:effectLst/>
                <a:latin typeface="Arial" charset="0"/>
                <a:ea typeface="Geneva" charset="0"/>
                <a:cs typeface="Arial" charset="0"/>
              </a:rPr>
              <a:t> seventy-five feet tall” </a:t>
            </a:r>
            <a:br>
              <a:rPr lang="en-US" sz="3600" dirty="0">
                <a:effectLst/>
                <a:latin typeface="Arial" charset="0"/>
                <a:ea typeface="Geneva" charset="0"/>
                <a:cs typeface="Arial" charset="0"/>
              </a:rPr>
            </a:br>
            <a:r>
              <a:rPr lang="en-US" sz="3600" dirty="0">
                <a:effectLst/>
                <a:latin typeface="Arial" charset="0"/>
                <a:ea typeface="Geneva" charset="0"/>
                <a:cs typeface="Arial" charset="0"/>
              </a:rPr>
              <a:t>(5:14 </a:t>
            </a:r>
            <a:r>
              <a:rPr lang="en-US" sz="3200" dirty="0">
                <a:effectLst/>
                <a:latin typeface="Arial" charset="0"/>
                <a:ea typeface="Geneva" charset="0"/>
                <a:cs typeface="Arial" charset="0"/>
              </a:rPr>
              <a:t>NIV, NAU</a:t>
            </a:r>
            <a:r>
              <a:rPr lang="en-US" sz="3600" dirty="0">
                <a:effectLst/>
                <a:latin typeface="Arial" charset="0"/>
                <a:ea typeface="Geneva" charset="0"/>
                <a:cs typeface="Arial" charset="0"/>
              </a:rPr>
              <a:t>)</a:t>
            </a:r>
          </a:p>
        </p:txBody>
      </p:sp>
    </p:spTree>
    <p:extLst>
      <p:ext uri="{BB962C8B-B14F-4D97-AF65-F5344CB8AC3E}">
        <p14:creationId xmlns:p14="http://schemas.microsoft.com/office/powerpoint/2010/main" val="3067119406"/>
      </p:ext>
    </p:extLst>
  </p:cSld>
  <p:clrMapOvr>
    <a:masterClrMapping/>
  </p:clrMapOvr>
  <p:transition>
    <p:fade thruBlk="1"/>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8</a:t>
            </a:r>
          </a:p>
        </p:txBody>
      </p:sp>
    </p:spTree>
    <p:extLst>
      <p:ext uri="{BB962C8B-B14F-4D97-AF65-F5344CB8AC3E}">
        <p14:creationId xmlns:p14="http://schemas.microsoft.com/office/powerpoint/2010/main" val="19052402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Grave</a:t>
            </a:r>
            <a:br>
              <a:rPr lang="en-US" sz="3200" dirty="0">
                <a:solidFill>
                  <a:srgbClr val="F1F7E9"/>
                </a:solidFill>
                <a:effectLst>
                  <a:glow rad="228600">
                    <a:srgbClr val="000000"/>
                  </a:glow>
                </a:effectLst>
                <a:latin typeface="Arial"/>
                <a:ea typeface="Times New Roman" pitchFamily="-111" charset="0"/>
                <a:cs typeface="Arial"/>
              </a:rPr>
            </a:br>
            <a:r>
              <a:rPr lang="en-US" sz="3200" dirty="0">
                <a:solidFill>
                  <a:srgbClr val="F1F7E9"/>
                </a:solidFill>
                <a:effectLst>
                  <a:glow rad="228600">
                    <a:srgbClr val="000000"/>
                  </a:glow>
                </a:effectLst>
                <a:latin typeface="Arial"/>
                <a:ea typeface="Times New Roman" pitchFamily="-111" charset="0"/>
                <a:cs typeface="Arial"/>
              </a:rPr>
              <a:t>Danger</a:t>
            </a: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Conspiracy 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Courage 5–7</a:t>
            </a:r>
          </a:p>
        </p:txBody>
      </p:sp>
      <p:sp>
        <p:nvSpPr>
          <p:cNvPr id="72723" name="Text Box 19"/>
          <p:cNvSpPr txBox="1">
            <a:spLocks noChangeArrowheads="1"/>
          </p:cNvSpPr>
          <p:nvPr/>
        </p:nvSpPr>
        <p:spPr bwMode="auto">
          <a:xfrm>
            <a:off x="5867400" y="30480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1F7E9"/>
                </a:solidFill>
                <a:effectLst>
                  <a:glow rad="228600">
                    <a:srgbClr val="000000"/>
                  </a:glow>
                </a:effectLst>
                <a:latin typeface="Arial"/>
                <a:ea typeface="Times New Roman" pitchFamily="-111" charset="0"/>
                <a:cs typeface="Arial"/>
              </a:rPr>
              <a:t>Great         Deliverance</a:t>
            </a: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rgbClr val="F1F7E9"/>
                </a:solidFill>
                <a:effectLst>
                  <a:glow rad="228600">
                    <a:srgbClr val="000000"/>
                  </a:glow>
                </a:effectLst>
                <a:latin typeface="Arial"/>
                <a:ea typeface="Times New Roman" pitchFamily="-111" charset="0"/>
                <a:cs typeface="Arial"/>
              </a:rPr>
              <a:t>Vindication 8</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Haman</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 &amp; fall</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Jews</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 protection</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Fasting</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1F7E9"/>
                </a:solidFill>
                <a:effectLst>
                  <a:glow rad="228600">
                    <a:srgbClr val="000000"/>
                  </a:glow>
                </a:effectLst>
                <a:latin typeface="Arial"/>
                <a:ea typeface="Times New Roman" pitchFamily="-111" charset="0"/>
                <a:cs typeface="Arial"/>
              </a:rPr>
              <a:t>Banquets</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1F7E9"/>
                </a:solidFill>
                <a:effectLst>
                  <a:glow rad="228600">
                    <a:srgbClr val="000000"/>
                  </a:glow>
                </a:effectLst>
                <a:latin typeface="Arial"/>
                <a:ea typeface="Times New Roman" pitchFamily="-111" charset="0"/>
                <a:cs typeface="Arial"/>
              </a:rPr>
              <a:t>Feasting</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rgbClr val="F1F7E9"/>
                </a:solidFill>
                <a:effectLst>
                  <a:glow rad="228600">
                    <a:srgbClr val="000000"/>
                  </a:glow>
                </a:effectLst>
                <a:latin typeface="Arial"/>
                <a:ea typeface="Times New Roman" pitchFamily="-111" charset="0"/>
                <a:cs typeface="Arial"/>
              </a:rPr>
              <a:t>Esther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4636369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9</a:t>
            </a:r>
          </a:p>
        </p:txBody>
      </p:sp>
    </p:spTree>
    <p:extLst>
      <p:ext uri="{BB962C8B-B14F-4D97-AF65-F5344CB8AC3E}">
        <p14:creationId xmlns:p14="http://schemas.microsoft.com/office/powerpoint/2010/main" val="11639160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Grave</a:t>
            </a:r>
            <a:br>
              <a:rPr lang="en-US" sz="3200" dirty="0">
                <a:solidFill>
                  <a:srgbClr val="F1F7E9"/>
                </a:solidFill>
                <a:effectLst>
                  <a:glow rad="228600">
                    <a:srgbClr val="000000"/>
                  </a:glow>
                </a:effectLst>
                <a:latin typeface="Arial"/>
                <a:ea typeface="Times New Roman" pitchFamily="-111" charset="0"/>
                <a:cs typeface="Arial"/>
              </a:rPr>
            </a:br>
            <a:r>
              <a:rPr lang="en-US" sz="3200" dirty="0">
                <a:solidFill>
                  <a:srgbClr val="F1F7E9"/>
                </a:solidFill>
                <a:effectLst>
                  <a:glow rad="228600">
                    <a:srgbClr val="000000"/>
                  </a:glow>
                </a:effectLst>
                <a:latin typeface="Arial"/>
                <a:ea typeface="Times New Roman" pitchFamily="-111" charset="0"/>
                <a:cs typeface="Arial"/>
              </a:rPr>
              <a:t>Danger</a:t>
            </a: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Confusion 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Conspiracy 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Vashti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Mordecai</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Courage 5–7</a:t>
            </a:r>
          </a:p>
        </p:txBody>
      </p:sp>
      <p:sp>
        <p:nvSpPr>
          <p:cNvPr id="72723" name="Text Box 19"/>
          <p:cNvSpPr txBox="1">
            <a:spLocks noChangeArrowheads="1"/>
          </p:cNvSpPr>
          <p:nvPr/>
        </p:nvSpPr>
        <p:spPr bwMode="auto">
          <a:xfrm>
            <a:off x="5867400" y="30480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1F7E9"/>
                </a:solidFill>
                <a:effectLst>
                  <a:glow rad="228600">
                    <a:srgbClr val="000000"/>
                  </a:glow>
                </a:effectLst>
                <a:latin typeface="Arial"/>
                <a:ea typeface="Times New Roman" pitchFamily="-111" charset="0"/>
                <a:cs typeface="Arial"/>
              </a:rPr>
              <a:t>Great         Deliverance</a:t>
            </a: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rgbClr val="F1F7E9"/>
                </a:solidFill>
                <a:effectLst>
                  <a:glow rad="228600">
                    <a:srgbClr val="000000"/>
                  </a:glow>
                </a:effectLst>
                <a:latin typeface="Arial"/>
                <a:ea typeface="Times New Roman" pitchFamily="-111" charset="0"/>
                <a:cs typeface="Arial"/>
              </a:rPr>
              <a:t>Vindication 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rgbClr val="F1F7E9"/>
                </a:solidFill>
                <a:effectLst>
                  <a:glow rad="228600">
                    <a:srgbClr val="000000"/>
                  </a:glow>
                </a:effectLst>
                <a:latin typeface="Arial"/>
                <a:ea typeface="Times New Roman" pitchFamily="-111" charset="0"/>
                <a:cs typeface="Arial"/>
              </a:rPr>
              <a:t>Victory 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Haman</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s rise &amp; fall</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rgbClr val="F1F7E9"/>
                </a:solidFill>
                <a:effectLst>
                  <a:glow rad="228600">
                    <a:srgbClr val="000000"/>
                  </a:glow>
                </a:effectLst>
                <a:latin typeface="Arial"/>
                <a:ea typeface="Times New Roman" pitchFamily="-111" charset="0"/>
                <a:cs typeface="Arial"/>
              </a:rPr>
              <a:t>Jews</a:t>
            </a:r>
            <a:r>
              <a:rPr lang="fr-FR" sz="2000" dirty="0">
                <a:solidFill>
                  <a:srgbClr val="F1F7E9"/>
                </a:solidFill>
                <a:effectLst>
                  <a:glow rad="228600">
                    <a:srgbClr val="000000"/>
                  </a:glow>
                </a:effectLst>
                <a:latin typeface="Arial"/>
                <a:ea typeface="Times New Roman" pitchFamily="-111" charset="0"/>
                <a:cs typeface="Arial"/>
              </a:rPr>
              <a:t>'</a:t>
            </a:r>
            <a:r>
              <a:rPr lang="en-US" sz="2000" dirty="0">
                <a:solidFill>
                  <a:srgbClr val="F1F7E9"/>
                </a:solidFill>
                <a:effectLst>
                  <a:glow rad="228600">
                    <a:srgbClr val="000000"/>
                  </a:glow>
                </a:effectLst>
                <a:latin typeface="Arial"/>
                <a:ea typeface="Times New Roman" pitchFamily="-111" charset="0"/>
                <a:cs typeface="Arial"/>
              </a:rPr>
              <a:t> protection</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Banquets</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rgbClr val="F1F7E9"/>
                </a:solidFill>
                <a:effectLst>
                  <a:glow rad="228600">
                    <a:srgbClr val="000000"/>
                  </a:glow>
                </a:effectLst>
                <a:latin typeface="Arial"/>
                <a:ea typeface="Times New Roman" pitchFamily="-111" charset="0"/>
                <a:cs typeface="Arial"/>
              </a:rPr>
              <a:t>Fasting</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1F7E9"/>
                </a:solidFill>
                <a:effectLst>
                  <a:glow rad="228600">
                    <a:srgbClr val="000000"/>
                  </a:glow>
                </a:effectLst>
                <a:latin typeface="Arial"/>
                <a:ea typeface="Times New Roman" pitchFamily="-111" charset="0"/>
                <a:cs typeface="Arial"/>
              </a:rPr>
              <a:t>Banquets</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1F7E9"/>
                </a:solidFill>
                <a:effectLst>
                  <a:glow rad="228600">
                    <a:srgbClr val="000000"/>
                  </a:glow>
                </a:effectLst>
                <a:latin typeface="Arial"/>
                <a:ea typeface="Times New Roman" pitchFamily="-111" charset="0"/>
                <a:cs typeface="Arial"/>
              </a:rPr>
              <a:t>Feasting</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rgbClr val="F1F7E9"/>
                </a:solidFill>
                <a:effectLst>
                  <a:glow rad="228600">
                    <a:srgbClr val="000000"/>
                  </a:glow>
                </a:effectLst>
                <a:latin typeface="Arial"/>
                <a:ea typeface="Times New Roman" pitchFamily="-111" charset="0"/>
                <a:cs typeface="Arial"/>
              </a:rPr>
              <a:t>Esther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2424305730"/>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esthercrown1.14.E1.jpg"/>
          <p:cNvPicPr>
            <a:picLocks noChangeAspect="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Text Box 3"/>
          <p:cNvSpPr txBox="1">
            <a:spLocks noChangeArrowheads="1"/>
          </p:cNvSpPr>
          <p:nvPr/>
        </p:nvSpPr>
        <p:spPr bwMode="auto">
          <a:xfrm>
            <a:off x="457200" y="1066800"/>
            <a:ext cx="8382000"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dirty="0">
                <a:solidFill>
                  <a:srgbClr val="F1F7E9"/>
                </a:solidFill>
                <a:effectLst>
                  <a:glow rad="228600">
                    <a:srgbClr val="000000">
                      <a:alpha val="75000"/>
                    </a:srgbClr>
                  </a:glow>
                </a:effectLst>
                <a:latin typeface="Arial" charset="0"/>
                <a:ea typeface="Arial" charset="0"/>
                <a:cs typeface="Arial" charset="0"/>
              </a:rPr>
              <a:t>"Purim is a minor holiday of the Jewish calendar based upon the account in the book of Esther. The holiday is preceded by the Fast of Esther, commemorating the period of assembly and fasting before the deliverance. On Purim, according to Talmudic practice, the </a:t>
            </a:r>
            <a:r>
              <a:rPr lang="en-US" sz="3200" dirty="0" err="1">
                <a:solidFill>
                  <a:srgbClr val="F1F7E9"/>
                </a:solidFill>
                <a:effectLst>
                  <a:glow rad="228600">
                    <a:srgbClr val="000000">
                      <a:alpha val="75000"/>
                    </a:srgbClr>
                  </a:glow>
                </a:effectLst>
                <a:latin typeface="Arial" charset="0"/>
                <a:ea typeface="Arial" charset="0"/>
                <a:cs typeface="Arial" charset="0"/>
              </a:rPr>
              <a:t>Megillah</a:t>
            </a:r>
            <a:r>
              <a:rPr lang="en-US" sz="3200" dirty="0">
                <a:solidFill>
                  <a:srgbClr val="F1F7E9"/>
                </a:solidFill>
                <a:effectLst>
                  <a:glow rad="228600">
                    <a:srgbClr val="000000">
                      <a:alpha val="75000"/>
                    </a:srgbClr>
                  </a:glow>
                </a:effectLst>
                <a:latin typeface="Arial" charset="0"/>
                <a:ea typeface="Arial" charset="0"/>
                <a:cs typeface="Arial" charset="0"/>
              </a:rPr>
              <a:t> (Scroll of Esther) is read in the synagogue, charity is distributed, gifts of food are exchanged, and a festive meal is eaten."</a:t>
            </a:r>
          </a:p>
        </p:txBody>
      </p:sp>
      <p:sp>
        <p:nvSpPr>
          <p:cNvPr id="73732" name="Text Box 4"/>
          <p:cNvSpPr txBox="1">
            <a:spLocks noChangeArrowheads="1"/>
          </p:cNvSpPr>
          <p:nvPr/>
        </p:nvSpPr>
        <p:spPr bwMode="auto">
          <a:xfrm>
            <a:off x="251520" y="6351711"/>
            <a:ext cx="86155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r" eaLnBrk="1" hangingPunct="1">
              <a:spcBef>
                <a:spcPct val="50000"/>
              </a:spcBef>
              <a:defRPr/>
            </a:pPr>
            <a:r>
              <a:rPr lang="en-US" dirty="0">
                <a:solidFill>
                  <a:srgbClr val="F1F7E9"/>
                </a:solidFill>
                <a:effectLst>
                  <a:glow rad="228600">
                    <a:srgbClr val="000000">
                      <a:alpha val="75000"/>
                    </a:srgbClr>
                  </a:glow>
                </a:effectLst>
                <a:latin typeface="Arial" charset="0"/>
                <a:cs typeface="Arial" charset="0"/>
              </a:rPr>
              <a:t>"Purim," in </a:t>
            </a:r>
            <a:r>
              <a:rPr lang="en-US" i="1" dirty="0">
                <a:solidFill>
                  <a:srgbClr val="F1F7E9"/>
                </a:solidFill>
                <a:effectLst>
                  <a:glow rad="228600">
                    <a:srgbClr val="000000">
                      <a:alpha val="75000"/>
                    </a:srgbClr>
                  </a:glow>
                </a:effectLst>
                <a:latin typeface="Arial" charset="0"/>
                <a:cs typeface="Arial" charset="0"/>
              </a:rPr>
              <a:t>Harper</a:t>
            </a:r>
            <a:r>
              <a:rPr lang="fr-FR" altLang="ja-JP" i="1" dirty="0">
                <a:solidFill>
                  <a:srgbClr val="F1F7E9"/>
                </a:solidFill>
                <a:effectLst>
                  <a:glow rad="228600">
                    <a:srgbClr val="000000">
                      <a:alpha val="75000"/>
                    </a:srgbClr>
                  </a:glow>
                </a:effectLst>
                <a:latin typeface="Arial" charset="0"/>
                <a:cs typeface="Arial" charset="0"/>
              </a:rPr>
              <a:t>'</a:t>
            </a:r>
            <a:r>
              <a:rPr lang="en-US" i="1" dirty="0">
                <a:solidFill>
                  <a:srgbClr val="F1F7E9"/>
                </a:solidFill>
                <a:effectLst>
                  <a:glow rad="228600">
                    <a:srgbClr val="000000">
                      <a:alpha val="75000"/>
                    </a:srgbClr>
                  </a:glow>
                </a:effectLst>
                <a:latin typeface="Arial" charset="0"/>
                <a:cs typeface="Arial" charset="0"/>
              </a:rPr>
              <a:t>s Bible Dictionary</a:t>
            </a:r>
            <a:endParaRPr lang="en-US" b="0" i="1" dirty="0">
              <a:solidFill>
                <a:srgbClr val="F1F7E9"/>
              </a:solidFill>
              <a:effectLst>
                <a:glow rad="228600">
                  <a:srgbClr val="000000">
                    <a:alpha val="75000"/>
                  </a:srgbClr>
                </a:glow>
              </a:effectLst>
              <a:latin typeface="Arial" charset="0"/>
              <a:cs typeface="Arial" charset="0"/>
            </a:endParaRPr>
          </a:p>
        </p:txBody>
      </p:sp>
      <p:sp>
        <p:nvSpPr>
          <p:cNvPr id="5" name="Title 4"/>
          <p:cNvSpPr>
            <a:spLocks noGrp="1"/>
          </p:cNvSpPr>
          <p:nvPr>
            <p:ph type="title" idx="4294967295"/>
          </p:nvPr>
        </p:nvSpPr>
        <p:spPr>
          <a:xfrm>
            <a:off x="685800" y="76200"/>
            <a:ext cx="7772400" cy="9906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rPr>
              <a:t>Purim</a:t>
            </a:r>
          </a:p>
        </p:txBody>
      </p:sp>
    </p:spTree>
    <p:extLst>
      <p:ext uri="{BB962C8B-B14F-4D97-AF65-F5344CB8AC3E}">
        <p14:creationId xmlns:p14="http://schemas.microsoft.com/office/powerpoint/2010/main" val="722951911"/>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gradFill rotWithShape="0">
            <a:gsLst>
              <a:gs pos="0">
                <a:srgbClr val="3333CC"/>
              </a:gs>
              <a:gs pos="100000">
                <a:srgbClr val="CC0000"/>
              </a:gs>
            </a:gsLst>
            <a:lin ang="5400000" scaled="1"/>
          </a:gradFill>
          <a:ln w="9525">
            <a:solidFill>
              <a:schemeClr val="tx1"/>
            </a:solidFill>
            <a:miter lim="800000"/>
            <a:headEnd/>
            <a:tailEnd/>
          </a:ln>
        </p:spPr>
        <p:txBody>
          <a:bodyPr wrap="none" anchor="ctr"/>
          <a:lstStyle/>
          <a:p>
            <a:endParaRPr lang="en-US">
              <a:latin typeface="Arail" charset="0"/>
              <a:cs typeface="Arail" charset="0"/>
            </a:endParaRPr>
          </a:p>
        </p:txBody>
      </p:sp>
      <p:pic>
        <p:nvPicPr>
          <p:cNvPr id="185346" name="Picture 3" descr="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169863"/>
            <a:ext cx="4876800" cy="409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107950" y="4495800"/>
            <a:ext cx="9323388"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4161750" indent="-2416175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marL="228600"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lvl="2" eaLnBrk="1" hangingPunct="1">
              <a:spcBef>
                <a:spcPct val="50000"/>
              </a:spcBef>
              <a:defRPr/>
            </a:pPr>
            <a:r>
              <a:rPr lang="en-US" altLang="ja-JP" sz="3600" i="1" dirty="0">
                <a:solidFill>
                  <a:srgbClr val="F1F7E9"/>
                </a:solidFill>
                <a:latin typeface="Arail" charset="0"/>
                <a:ea typeface="ＭＳ Ｐゴシック" charset="0"/>
                <a:cs typeface="Arail" charset="0"/>
              </a:rPr>
              <a:t>"</a:t>
            </a:r>
            <a:r>
              <a:rPr lang="en-US" sz="3600" i="1" dirty="0">
                <a:solidFill>
                  <a:srgbClr val="F1F7E9"/>
                </a:solidFill>
                <a:latin typeface="Arail" charset="0"/>
                <a:ea typeface="ＭＳ Ｐゴシック" charset="0"/>
                <a:cs typeface="Arail" charset="0"/>
              </a:rPr>
              <a:t>The lot is cast into the lap, </a:t>
            </a:r>
            <a:br>
              <a:rPr lang="en-US" sz="3600" i="1" dirty="0">
                <a:solidFill>
                  <a:srgbClr val="F1F7E9"/>
                </a:solidFill>
                <a:latin typeface="Arail" charset="0"/>
                <a:ea typeface="ＭＳ Ｐゴシック" charset="0"/>
                <a:cs typeface="Arail" charset="0"/>
              </a:rPr>
            </a:br>
            <a:r>
              <a:rPr lang="en-US" sz="3600" i="1" dirty="0">
                <a:solidFill>
                  <a:srgbClr val="F1F7E9"/>
                </a:solidFill>
                <a:latin typeface="Arail" charset="0"/>
                <a:ea typeface="ＭＳ Ｐゴシック" charset="0"/>
                <a:cs typeface="Arail" charset="0"/>
              </a:rPr>
              <a:t>but its every decision is from the L</a:t>
            </a:r>
            <a:r>
              <a:rPr lang="en-US" sz="3200" i="1" dirty="0">
                <a:solidFill>
                  <a:srgbClr val="F1F7E9"/>
                </a:solidFill>
                <a:latin typeface="Arail" charset="0"/>
                <a:ea typeface="ＭＳ Ｐゴシック" charset="0"/>
                <a:cs typeface="Arail" charset="0"/>
              </a:rPr>
              <a:t>ORD</a:t>
            </a:r>
            <a:r>
              <a:rPr lang="en-US" sz="3600" i="1" dirty="0">
                <a:solidFill>
                  <a:srgbClr val="F1F7E9"/>
                </a:solidFill>
                <a:latin typeface="Arail" charset="0"/>
                <a:ea typeface="ＭＳ Ｐゴシック" charset="0"/>
                <a:cs typeface="Arail" charset="0"/>
              </a:rPr>
              <a:t>.</a:t>
            </a:r>
            <a:r>
              <a:rPr lang="en-US" altLang="ja-JP" sz="3600" i="1" dirty="0">
                <a:solidFill>
                  <a:srgbClr val="F1F7E9"/>
                </a:solidFill>
                <a:latin typeface="Arail" charset="0"/>
                <a:ea typeface="ＭＳ Ｐゴシック" charset="0"/>
                <a:cs typeface="Arail" charset="0"/>
              </a:rPr>
              <a:t>"</a:t>
            </a:r>
            <a:endParaRPr lang="en-US" sz="3600" i="1" dirty="0">
              <a:solidFill>
                <a:srgbClr val="F1F7E9"/>
              </a:solidFill>
              <a:latin typeface="Arail" charset="0"/>
              <a:ea typeface="ＭＳ Ｐゴシック" charset="0"/>
              <a:cs typeface="Arail" charset="0"/>
            </a:endParaRPr>
          </a:p>
        </p:txBody>
      </p:sp>
      <p:sp>
        <p:nvSpPr>
          <p:cNvPr id="6" name="Title 5"/>
          <p:cNvSpPr>
            <a:spLocks noGrp="1"/>
          </p:cNvSpPr>
          <p:nvPr>
            <p:ph type="title" idx="4294967295"/>
          </p:nvPr>
        </p:nvSpPr>
        <p:spPr>
          <a:xfrm>
            <a:off x="1066800" y="5715000"/>
            <a:ext cx="7772400" cy="1143000"/>
          </a:xfrm>
        </p:spPr>
        <p:txBody>
          <a:bodyPr/>
          <a:lstStyle/>
          <a:p>
            <a:pPr algn="r">
              <a:defRPr/>
            </a:pPr>
            <a:r>
              <a:rPr lang="en-US" sz="3200">
                <a:solidFill>
                  <a:schemeClr val="bg1"/>
                </a:solidFill>
                <a:effectLst>
                  <a:outerShdw blurRad="38100" dist="38100" dir="2700000" algn="tl">
                    <a:srgbClr val="000000"/>
                  </a:outerShdw>
                </a:effectLst>
                <a:latin typeface="Arail" charset="0"/>
                <a:ea typeface="Times New Roman" charset="0"/>
              </a:rPr>
              <a:t>Proverbs 16:33 (NIV)</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20046760"/>
      </p:ext>
    </p:extLst>
  </p:cSld>
  <p:clrMapOvr>
    <a:masterClrMapping/>
  </p:clrMapOvr>
  <p:transition spd="med">
    <p:randomBar dir="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187394" name="Picture 1" descr="estherThe King and Queen08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8038" y="0"/>
            <a:ext cx="7421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914400" y="5715000"/>
            <a:ext cx="5867400" cy="11430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The story lives on in Jewish plays each year…</a:t>
            </a:r>
          </a:p>
        </p:txBody>
      </p:sp>
    </p:spTree>
    <p:extLst>
      <p:ext uri="{BB962C8B-B14F-4D97-AF65-F5344CB8AC3E}">
        <p14:creationId xmlns:p14="http://schemas.microsoft.com/office/powerpoint/2010/main" val="6287620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3"/>
          <p:cNvSpPr>
            <a:spLocks noGrp="1" noChangeArrowheads="1"/>
          </p:cNvSpPr>
          <p:nvPr>
            <p:ph type="title"/>
          </p:nvPr>
        </p:nvSpPr>
        <p:spPr>
          <a:xfrm>
            <a:off x="533400" y="76200"/>
            <a:ext cx="8229600" cy="788988"/>
          </a:xfrm>
        </p:spPr>
        <p:txBody>
          <a:bodyPr/>
          <a:lstStyle/>
          <a:p>
            <a:pPr algn="ctr">
              <a:defRPr/>
            </a:pPr>
            <a:r>
              <a:rPr lang="en-US" sz="4800">
                <a:effectLst>
                  <a:outerShdw blurRad="38100" dist="38100" dir="2700000" algn="tl">
                    <a:srgbClr val="000000"/>
                  </a:outerShdw>
                </a:effectLst>
                <a:latin typeface="Arail" charset="0"/>
                <a:ea typeface="ＭＳ Ｐゴシック" charset="0"/>
                <a:cs typeface="Arail" charset="0"/>
              </a:rPr>
              <a:t>Purim: Lots of Victory</a:t>
            </a:r>
          </a:p>
        </p:txBody>
      </p:sp>
    </p:spTree>
    <p:extLst>
      <p:ext uri="{BB962C8B-B14F-4D97-AF65-F5344CB8AC3E}">
        <p14:creationId xmlns:p14="http://schemas.microsoft.com/office/powerpoint/2010/main" val="39207008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10</a:t>
            </a:r>
          </a:p>
        </p:txBody>
      </p:sp>
    </p:spTree>
    <p:extLst>
      <p:ext uri="{BB962C8B-B14F-4D97-AF65-F5344CB8AC3E}">
        <p14:creationId xmlns:p14="http://schemas.microsoft.com/office/powerpoint/2010/main" val="1326979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00"/>
                </a:solidFill>
                <a:effectLst>
                  <a:glow rad="127000">
                    <a:schemeClr val="tx1"/>
                  </a:glow>
                </a:effectLst>
                <a:latin typeface="Arial" charset="0"/>
                <a:ea typeface="ＭＳ Ｐゴシック" charset="0"/>
                <a:cs typeface="ＭＳ Ｐゴシック" charset="0"/>
              </a:rPr>
              <a:t>be 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35710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secure in our relationship with God—but that doesn’t mean there are no attacks!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2054560768"/>
      </p:ext>
    </p:extLst>
  </p:cSld>
  <p:clrMapOvr>
    <a:masterClrMapping/>
  </p:clrMapOvr>
  <p:transition spd="slow">
    <p:dissolv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0500"/>
            <a:ext cx="9144000" cy="6464808"/>
          </a:xfrm>
          <a:prstGeom prst="rect">
            <a:avLst/>
          </a:prstGeom>
        </p:spPr>
      </p:pic>
      <p:sp>
        <p:nvSpPr>
          <p:cNvPr id="10243" name="Rectangle 3"/>
          <p:cNvSpPr>
            <a:spLocks noGrp="1" noChangeArrowheads="1"/>
          </p:cNvSpPr>
          <p:nvPr>
            <p:ph type="ctrTitle"/>
          </p:nvPr>
        </p:nvSpPr>
        <p:spPr>
          <a:xfrm>
            <a:off x="3313810" y="168419"/>
            <a:ext cx="5830190" cy="4313552"/>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also have a future victory because God’s plan will not be thwarted.</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1389712970"/>
      </p:ext>
    </p:extLst>
  </p:cSld>
  <p:clrMapOvr>
    <a:masterClrMapping/>
  </p:clrMapOvr>
  <p:transition spd="slow">
    <p:dissolv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eaLnBrk="0" hangingPunct="0">
              <a:spcBef>
                <a:spcPct val="50000"/>
              </a:spcBef>
              <a:defRPr/>
            </a:pPr>
            <a:r>
              <a:rPr lang="en-US"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eaLnBrk="0" hangingPunct="0">
              <a:spcBef>
                <a:spcPct val="20000"/>
              </a:spcBef>
              <a:buClr>
                <a:srgbClr val="808000"/>
              </a:buClr>
              <a:defRPr/>
            </a:pPr>
            <a:r>
              <a:rPr kumimoji="1" lang="en-US" altLang="zh-CN" sz="3200" dirty="0">
                <a:solidFill>
                  <a:srgbClr val="FFFFFF"/>
                </a:solidFill>
                <a:effectLst>
                  <a:glow rad="228600">
                    <a:srgbClr val="000000">
                      <a:alpha val="75000"/>
                    </a:srgbClr>
                  </a:glow>
                </a:effectLst>
                <a:latin typeface="Arial" charset="0"/>
                <a:cs typeface="Arial" charset="0"/>
              </a:rPr>
              <a:t>(Mordecai to Esther)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"For if you remain silent at this time, relief &amp; deliverance for the Jews will arise from another place, but you &amp; your father</a:t>
            </a:r>
            <a:r>
              <a:rPr kumimoji="1" lang="fr-FR" altLang="zh-CN" sz="3200" dirty="0">
                <a:solidFill>
                  <a:srgbClr val="FFFFFF"/>
                </a:solidFill>
                <a:effectLst>
                  <a:glow rad="228600">
                    <a:srgbClr val="000000">
                      <a:alpha val="75000"/>
                    </a:srgbClr>
                  </a:glow>
                </a:effectLst>
                <a:latin typeface="Arial" charset="0"/>
                <a:cs typeface="Arial" charset="0"/>
              </a:rPr>
              <a:t>'</a:t>
            </a:r>
            <a:r>
              <a:rPr kumimoji="1" lang="en-US" altLang="zh-CN" sz="3200" dirty="0">
                <a:solidFill>
                  <a:srgbClr val="FFFFFF"/>
                </a:solidFill>
                <a:effectLst>
                  <a:glow rad="228600">
                    <a:srgbClr val="000000">
                      <a:alpha val="75000"/>
                    </a:srgbClr>
                  </a:glow>
                </a:effectLst>
                <a:latin typeface="Arial" charset="0"/>
                <a:cs typeface="Arial" charset="0"/>
              </a:rPr>
              <a:t>s family will perish.  And who knows but that you have come to royal position for such a time as this?"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(Esther 4:14).</a:t>
            </a:r>
            <a:endParaRPr kumimoji="1" lang="en-US" sz="3200" b="0" dirty="0">
              <a:solidFill>
                <a:srgbClr val="FFFFFF"/>
              </a:solidFill>
              <a:effectLst>
                <a:glow rad="228600">
                  <a:srgbClr val="000000">
                    <a:alpha val="75000"/>
                  </a:srgbClr>
                </a:glow>
              </a:effectLst>
              <a:latin typeface="Arial" charset="0"/>
              <a:cs typeface="Arial" charset="0"/>
            </a:endParaRPr>
          </a:p>
        </p:txBody>
      </p:sp>
    </p:spTree>
    <p:extLst>
      <p:ext uri="{BB962C8B-B14F-4D97-AF65-F5344CB8AC3E}">
        <p14:creationId xmlns:p14="http://schemas.microsoft.com/office/powerpoint/2010/main" val="7690120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
            <a:ext cx="9144000" cy="1796282"/>
          </a:xfrm>
        </p:spPr>
        <p:txBody>
          <a:bodyPr anchor="ctr"/>
          <a:lstStyle/>
          <a:p>
            <a:pPr>
              <a:defRPr/>
            </a:pPr>
            <a:r>
              <a:rPr lang="en-US" altLang="ja-JP" sz="3600" b="1" dirty="0">
                <a:effectLst>
                  <a:glow rad="228600">
                    <a:srgbClr val="000000">
                      <a:alpha val="75000"/>
                    </a:srgbClr>
                  </a:glow>
                </a:effectLst>
                <a:latin typeface="Arial"/>
                <a:ea typeface="ＭＳ Ｐゴシック" charset="0"/>
                <a:cs typeface="Arial"/>
              </a:rPr>
              <a:t>You can't thwart God’s sovereign plan. But you can be part of it. </a:t>
            </a:r>
            <a:endParaRPr lang="en-US" sz="3600"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0" y="1796282"/>
            <a:ext cx="9167182" cy="4583591"/>
          </a:xfrm>
          <a:prstGeom prst="rect">
            <a:avLst/>
          </a:prstGeom>
        </p:spPr>
      </p:pic>
    </p:spTree>
    <p:extLst>
      <p:ext uri="{BB962C8B-B14F-4D97-AF65-F5344CB8AC3E}">
        <p14:creationId xmlns:p14="http://schemas.microsoft.com/office/powerpoint/2010/main" val="939484494"/>
      </p:ext>
    </p:extLst>
  </p:cSld>
  <p:clrMapOvr>
    <a:masterClrMapping/>
  </p:clrMapOvr>
  <p:transition spd="slow">
    <p:dissolv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460741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eaLnBrk="0" hangingPunct="0"/>
            <a:endParaRPr lang="en-US" b="0">
              <a:latin typeface="Comic Sans MS"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2000" baseline="30000">
                <a:latin typeface="Arial" charset="0"/>
              </a:rPr>
              <a:t>5b</a:t>
            </a:r>
            <a:r>
              <a:rPr lang="en-US" sz="2000">
                <a:latin typeface="Arial" charset="0"/>
              </a:rPr>
              <a:t>This is the </a:t>
            </a:r>
            <a:r>
              <a:rPr lang="en-US" sz="2000">
                <a:solidFill>
                  <a:srgbClr val="FF0000"/>
                </a:solidFill>
                <a:latin typeface="Arial" charset="0"/>
              </a:rPr>
              <a:t>first resurrection</a:t>
            </a:r>
            <a:r>
              <a:rPr lang="en-US" sz="2000">
                <a:latin typeface="Arial" charset="0"/>
              </a:rPr>
              <a:t>. </a:t>
            </a:r>
            <a:r>
              <a:rPr lang="en-US" sz="2000" baseline="30000">
                <a:latin typeface="Arial" charset="0"/>
              </a:rPr>
              <a:t>6a</a:t>
            </a:r>
            <a:r>
              <a:rPr lang="en-US" sz="2000">
                <a:latin typeface="Arial" charset="0"/>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2000" baseline="30000">
                <a:latin typeface="Arial" charset="0"/>
              </a:rPr>
              <a:t>5a</a:t>
            </a:r>
            <a:r>
              <a:rPr lang="en-US" sz="2000">
                <a:latin typeface="Arial" charset="0"/>
              </a:rPr>
              <a:t>The rest of the dead did not </a:t>
            </a:r>
            <a:r>
              <a:rPr lang="en-US" sz="2000" i="1" u="sng">
                <a:solidFill>
                  <a:srgbClr val="800000"/>
                </a:solidFill>
                <a:latin typeface="Arial" charset="0"/>
              </a:rPr>
              <a:t>come to life</a:t>
            </a:r>
            <a:r>
              <a:rPr lang="en-US" sz="2000">
                <a:latin typeface="Arial" charset="0"/>
              </a:rPr>
              <a:t> until the </a:t>
            </a:r>
            <a:r>
              <a:rPr lang="en-US" sz="2000">
                <a:solidFill>
                  <a:srgbClr val="000066"/>
                </a:solidFill>
                <a:latin typeface="Arial" charset="0"/>
              </a:rPr>
              <a:t>thousand years</a:t>
            </a:r>
            <a:r>
              <a:rPr lang="en-US" sz="2000">
                <a:latin typeface="Arial" charset="0"/>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2000" baseline="30000">
                <a:latin typeface="Arial" charset="0"/>
              </a:rPr>
              <a:t>6b</a:t>
            </a:r>
            <a:r>
              <a:rPr lang="en-US" sz="2000">
                <a:latin typeface="Arial" charset="0"/>
              </a:rPr>
              <a:t>but they will be priests of God and of Christ and will reign with Him for a </a:t>
            </a:r>
            <a:r>
              <a:rPr lang="en-US" sz="2000">
                <a:solidFill>
                  <a:srgbClr val="000066"/>
                </a:solidFill>
                <a:latin typeface="Arial" charset="0"/>
              </a:rPr>
              <a:t>thousand years</a:t>
            </a:r>
            <a:r>
              <a:rPr lang="en-US" sz="2000">
                <a:latin typeface="Arial" charset="0"/>
              </a:rPr>
              <a:t>.</a:t>
            </a:r>
            <a:endParaRPr lang="en-US" b="0">
              <a:latin typeface="Comic Sans MS"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2000" baseline="30000">
                <a:latin typeface="Arial" charset="0"/>
              </a:rPr>
              <a:t>4a</a:t>
            </a:r>
            <a:r>
              <a:rPr lang="en-US" sz="2000">
                <a:latin typeface="Arial" charset="0"/>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2000" baseline="30000">
                <a:latin typeface="Arial" charset="0"/>
              </a:rPr>
              <a:t>4b</a:t>
            </a:r>
            <a:r>
              <a:rPr lang="en-US" sz="2000">
                <a:latin typeface="Arial" charset="0"/>
              </a:rPr>
              <a:t>and they </a:t>
            </a:r>
            <a:r>
              <a:rPr lang="en-US" sz="2000" i="1" u="sng">
                <a:solidFill>
                  <a:srgbClr val="800000"/>
                </a:solidFill>
                <a:latin typeface="Arial" charset="0"/>
              </a:rPr>
              <a:t>came to life</a:t>
            </a:r>
            <a:r>
              <a:rPr lang="en-US" sz="2000">
                <a:latin typeface="Arial" charset="0"/>
              </a:rPr>
              <a:t> and reigned with Christ for a </a:t>
            </a:r>
            <a:r>
              <a:rPr lang="en-US" sz="2000">
                <a:solidFill>
                  <a:srgbClr val="000066"/>
                </a:solidFill>
                <a:latin typeface="Arial" charset="0"/>
              </a:rPr>
              <a:t>thousand years</a:t>
            </a:r>
            <a:r>
              <a:rPr lang="en-US" sz="2000">
                <a:latin typeface="Arial" charset="0"/>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eaLnBrk="0" hangingPunct="0"/>
            <a:r>
              <a:rPr lang="en-US" b="0">
                <a:solidFill>
                  <a:srgbClr val="FFFFFF"/>
                </a:solidFill>
                <a:latin typeface="Comic Sans MS"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dirty="0">
                <a:solidFill>
                  <a:srgbClr val="FFFFFF"/>
                </a:solidFill>
                <a:latin typeface="Arial" charset="0"/>
                <a:cs typeface="Arial" charset="0"/>
              </a:rPr>
              <a:t>424</a:t>
            </a:r>
          </a:p>
        </p:txBody>
      </p:sp>
    </p:spTree>
    <p:extLst>
      <p:ext uri="{BB962C8B-B14F-4D97-AF65-F5344CB8AC3E}">
        <p14:creationId xmlns:p14="http://schemas.microsoft.com/office/powerpoint/2010/main" val="1634771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33653813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000"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God’s work will </a:t>
            </a:r>
            <a:r>
              <a:rPr lang="en-US" sz="4800" dirty="0">
                <a:solidFill>
                  <a:srgbClr val="FFFF00"/>
                </a:solidFill>
                <a:effectLst>
                  <a:glow rad="127000">
                    <a:srgbClr val="000000"/>
                  </a:glow>
                </a:effectLst>
                <a:latin typeface="Arial" charset="0"/>
                <a:ea typeface="ＭＳ Ｐゴシック" charset="0"/>
                <a:cs typeface="ＭＳ Ｐゴシック" charset="0"/>
              </a:rPr>
              <a:t>triumph </a:t>
            </a:r>
            <a:r>
              <a:rPr lang="en-US" sz="4800" dirty="0">
                <a:solidFill>
                  <a:srgbClr val="FFFFFF"/>
                </a:solidFill>
                <a:effectLst>
                  <a:glow rad="127000">
                    <a:srgbClr val="000000"/>
                  </a:glow>
                </a:effectLst>
                <a:latin typeface="Arial" charset="0"/>
                <a:ea typeface="ＭＳ Ｐゴシック" charset="0"/>
                <a:cs typeface="ＭＳ Ｐゴシック" charset="0"/>
              </a:rPr>
              <a:t>(Esther 5–10). </a:t>
            </a:r>
          </a:p>
        </p:txBody>
      </p:sp>
      <p:sp>
        <p:nvSpPr>
          <p:cNvPr id="8" name="Rectangle 2"/>
          <p:cNvSpPr txBox="1">
            <a:spLocks noChangeArrowheads="1"/>
          </p:cNvSpPr>
          <p:nvPr/>
        </p:nvSpPr>
        <p:spPr bwMode="auto">
          <a:xfrm rot="21121882">
            <a:off x="-82654" y="4248055"/>
            <a:ext cx="9551216" cy="250449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a:solidFill>
                  <a:srgbClr val="FFFFFF"/>
                </a:solidFill>
                <a:effectLst>
                  <a:outerShdw blurRad="38100" dist="38100" dir="2700000" algn="tl">
                    <a:srgbClr val="000000">
                      <a:alpha val="43137"/>
                    </a:srgbClr>
                  </a:outerShdw>
                </a:effectLst>
              </a:rPr>
              <a:t>MAIN IDEA:</a:t>
            </a:r>
            <a:br>
              <a:rPr lang="en-US" sz="4800">
                <a:solidFill>
                  <a:srgbClr val="FFFFFF"/>
                </a:solidFill>
                <a:effectLst>
                  <a:outerShdw blurRad="38100" dist="38100" dir="2700000" algn="tl">
                    <a:srgbClr val="000000">
                      <a:alpha val="43137"/>
                    </a:srgbClr>
                  </a:outerShdw>
                </a:effectLst>
              </a:rPr>
            </a:br>
            <a:r>
              <a:rPr lang="en-US" sz="4800">
                <a:solidFill>
                  <a:srgbClr val="FFFFFF"/>
                </a:solidFill>
                <a:effectLst>
                  <a:outerShdw blurRad="38100" dist="38100" dir="2700000" algn="tl">
                    <a:srgbClr val="000000">
                      <a:alpha val="43137"/>
                    </a:srgbClr>
                  </a:outerShdw>
                </a:effectLst>
              </a:rPr>
              <a:t>Despite Satan’s threats, </a:t>
            </a:r>
            <a:br>
              <a:rPr lang="en-US" sz="4800">
                <a:solidFill>
                  <a:srgbClr val="FFFFFF"/>
                </a:solidFill>
                <a:effectLst>
                  <a:outerShdw blurRad="38100" dist="38100" dir="2700000" algn="tl">
                    <a:srgbClr val="000000">
                      <a:alpha val="43137"/>
                    </a:srgbClr>
                  </a:outerShdw>
                </a:effectLst>
              </a:rPr>
            </a:br>
            <a:r>
              <a:rPr lang="en-US" sz="4800">
                <a:solidFill>
                  <a:srgbClr val="FFFFFF"/>
                </a:solidFill>
                <a:effectLst>
                  <a:outerShdw blurRad="38100" dist="38100" dir="2700000" algn="tl">
                    <a:srgbClr val="000000">
                      <a:alpha val="43137"/>
                    </a:srgbClr>
                  </a:outerShdw>
                </a:effectLst>
              </a:rPr>
              <a:t>God will triumph </a:t>
            </a:r>
            <a:endParaRPr lang="en-US" sz="4800"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49462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8"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5076056" cy="980728"/>
          </a:xfrm>
          <a:solidFill>
            <a:srgbClr val="000000"/>
          </a:solidFill>
        </p:spPr>
        <p:txBody>
          <a:bodyPr/>
          <a:lstStyle/>
          <a:p>
            <a:pPr algn="ctr">
              <a:defRPr/>
            </a:pPr>
            <a:r>
              <a:rPr lang="en-US" sz="4400" i="0">
                <a:effectLst/>
                <a:latin typeface="Arial Black" charset="0"/>
                <a:ea typeface="ＭＳ Ｐゴシック" charset="0"/>
                <a:cs typeface="Arial" charset="0"/>
              </a:rPr>
              <a:t>WHAT TO DO?</a:t>
            </a: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rgbClr val="FFFFFF"/>
                </a:solidFill>
                <a:latin typeface="Arial" charset="0"/>
                <a:cs typeface="Arial" charset="0"/>
              </a:rPr>
              <a:t>308</a:t>
            </a:r>
          </a:p>
        </p:txBody>
      </p:sp>
      <p:sp>
        <p:nvSpPr>
          <p:cNvPr id="18436" name="WordArt 4"/>
          <p:cNvSpPr>
            <a:spLocks noChangeArrowheads="1" noChangeShapeType="1" noTextEdit="1"/>
          </p:cNvSpPr>
          <p:nvPr/>
        </p:nvSpPr>
        <p:spPr bwMode="auto">
          <a:xfrm>
            <a:off x="3563938" y="3068638"/>
            <a:ext cx="5227637" cy="3484562"/>
          </a:xfrm>
          <a:prstGeom prst="rect">
            <a:avLst/>
          </a:prstGeom>
        </p:spPr>
        <p:txBody>
          <a:bodyPr wrap="none" fromWordArt="1">
            <a:prstTxWarp prst="textPlain">
              <a:avLst>
                <a:gd name="adj" fmla="val 50000"/>
              </a:avLst>
            </a:prstTxWarp>
          </a:bodyPr>
          <a:lstStyle/>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Use your</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providentially</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placed position</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to help</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God's people</a:t>
            </a: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8066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5" descr="esther0903-Iran 17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362200" y="4876800"/>
            <a:ext cx="5486400" cy="2133600"/>
          </a:xfrm>
        </p:spPr>
        <p:txBody>
          <a:bodyPr/>
          <a:lstStyle/>
          <a:p>
            <a:pPr algn="ctr">
              <a:defRPr/>
            </a:pPr>
            <a:r>
              <a:rPr lang="en-US" dirty="0">
                <a:effectLst>
                  <a:outerShdw blurRad="38100" dist="38100" dir="2700000" algn="tl">
                    <a:srgbClr val="000000"/>
                  </a:outerShdw>
                </a:effectLst>
                <a:latin typeface="Arial" charset="0"/>
                <a:ea typeface="ＭＳ Ｐゴシック" charset="0"/>
                <a:cs typeface="Arial" charset="0"/>
              </a:rPr>
              <a:t>Esther</a:t>
            </a:r>
            <a:r>
              <a:rPr lang="fr-FR" altLang="ja-JP" dirty="0">
                <a:effectLst>
                  <a:outerShdw blurRad="38100" dist="38100" dir="2700000" algn="tl">
                    <a:srgbClr val="000000"/>
                  </a:outerShdw>
                </a:effectLst>
                <a:latin typeface="Arial" charset="0"/>
                <a:ea typeface="ＭＳ Ｐゴシック" charset="0"/>
                <a:cs typeface="Arial" charset="0"/>
              </a:rPr>
              <a:t>'</a:t>
            </a:r>
            <a:r>
              <a:rPr lang="en-US" dirty="0">
                <a:effectLst>
                  <a:outerShdw blurRad="38100" dist="38100" dir="2700000" algn="tl">
                    <a:srgbClr val="000000"/>
                  </a:outerShdw>
                </a:effectLst>
                <a:latin typeface="Arial" charset="0"/>
                <a:ea typeface="ＭＳ Ｐゴシック" charset="0"/>
                <a:cs typeface="Arial" charset="0"/>
              </a:rPr>
              <a:t>s Tomb </a:t>
            </a:r>
            <a:br>
              <a:rPr lang="en-US" dirty="0">
                <a:effectLst>
                  <a:outerShdw blurRad="38100" dist="38100" dir="2700000" algn="tl">
                    <a:srgbClr val="000000"/>
                  </a:outerShdw>
                </a:effectLst>
                <a:latin typeface="Arial" charset="0"/>
                <a:ea typeface="ＭＳ Ｐゴシック" charset="0"/>
                <a:cs typeface="Arial" charset="0"/>
              </a:rPr>
            </a:br>
            <a:r>
              <a:rPr lang="en-US" dirty="0">
                <a:effectLst>
                  <a:outerShdw blurRad="38100" dist="38100" dir="2700000" algn="tl">
                    <a:srgbClr val="000000"/>
                  </a:outerShdw>
                </a:effectLst>
                <a:latin typeface="Arial" charset="0"/>
                <a:ea typeface="ＭＳ Ｐゴシック" charset="0"/>
                <a:cs typeface="Arial" charset="0"/>
              </a:rPr>
              <a:t>in Iran Today</a:t>
            </a:r>
          </a:p>
        </p:txBody>
      </p:sp>
    </p:spTree>
    <p:extLst>
      <p:ext uri="{BB962C8B-B14F-4D97-AF65-F5344CB8AC3E}">
        <p14:creationId xmlns:p14="http://schemas.microsoft.com/office/powerpoint/2010/main" val="3490736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7500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4152314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dirty="0">
                <a:solidFill>
                  <a:srgbClr val="FFFFFF"/>
                </a:solidFill>
                <a:latin typeface="Arial" charset="0"/>
                <a:cs typeface="Arial" charset="0"/>
              </a:rPr>
              <a:t>Get this presentation and script for free!</a:t>
            </a:r>
            <a:endParaRPr lang="en-US" sz="11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1344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0" y="0"/>
            <a:ext cx="9144000" cy="6858000"/>
          </a:xfrm>
          <a:prstGeom prst="rect">
            <a:avLst/>
          </a:prstGeom>
          <a:solidFill>
            <a:srgbClr val="E4D6E4"/>
          </a:solidFill>
          <a:ln w="9525">
            <a:solidFill>
              <a:schemeClr val="tx1"/>
            </a:solidFill>
            <a:miter lim="800000"/>
            <a:headEnd/>
            <a:tailEnd/>
          </a:ln>
        </p:spPr>
        <p:txBody>
          <a:bodyPr wrap="none" anchor="ctr"/>
          <a:lstStyle/>
          <a:p>
            <a:endParaRPr lang="en-US">
              <a:latin typeface="Arial" charset="0"/>
              <a:cs typeface="Arial" charset="0"/>
            </a:endParaRPr>
          </a:p>
        </p:txBody>
      </p:sp>
      <p:pic>
        <p:nvPicPr>
          <p:cNvPr id="190467" name="Picture 3" descr="gallows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9513" y="2362200"/>
            <a:ext cx="280828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8" name="Text Box 4"/>
          <p:cNvSpPr txBox="1">
            <a:spLocks noChangeArrowheads="1"/>
          </p:cNvSpPr>
          <p:nvPr/>
        </p:nvSpPr>
        <p:spPr bwMode="auto">
          <a:xfrm>
            <a:off x="152400" y="381000"/>
            <a:ext cx="8382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spcBef>
                <a:spcPct val="50000"/>
              </a:spcBef>
            </a:pPr>
            <a:r>
              <a:rPr lang="en-US" sz="3600" i="1">
                <a:solidFill>
                  <a:schemeClr val="tx1"/>
                </a:solidFill>
                <a:latin typeface="Arial" charset="0"/>
                <a:cs typeface="Arial" charset="0"/>
              </a:rPr>
              <a:t>Truth forever on the scaffold, 	    Wrong forever on the throne -</a:t>
            </a:r>
            <a:endParaRPr lang="en-US" sz="3600">
              <a:solidFill>
                <a:schemeClr val="tx1"/>
              </a:solidFill>
              <a:latin typeface="Arial" charset="0"/>
              <a:cs typeface="Arial" charset="0"/>
            </a:endParaRPr>
          </a:p>
          <a:p>
            <a:pPr eaLnBrk="1" hangingPunct="1">
              <a:spcBef>
                <a:spcPct val="50000"/>
              </a:spcBef>
            </a:pPr>
            <a:r>
              <a:rPr lang="en-US" sz="3600" i="1">
                <a:solidFill>
                  <a:schemeClr val="tx1"/>
                </a:solidFill>
                <a:latin typeface="Arial" charset="0"/>
                <a:cs typeface="Arial" charset="0"/>
              </a:rPr>
              <a:t>Yet that scaffold sways the future, and, behind the dim unknown,</a:t>
            </a:r>
            <a:endParaRPr lang="en-US" sz="3600">
              <a:solidFill>
                <a:schemeClr val="tx1"/>
              </a:solidFill>
              <a:latin typeface="Arial" charset="0"/>
              <a:cs typeface="Arial" charset="0"/>
            </a:endParaRPr>
          </a:p>
          <a:p>
            <a:pPr eaLnBrk="1" hangingPunct="1">
              <a:spcBef>
                <a:spcPct val="50000"/>
              </a:spcBef>
            </a:pPr>
            <a:r>
              <a:rPr lang="en-US" sz="3600" i="1">
                <a:solidFill>
                  <a:schemeClr val="tx1"/>
                </a:solidFill>
                <a:latin typeface="Arial" charset="0"/>
                <a:cs typeface="Arial" charset="0"/>
              </a:rPr>
              <a:t>Standeth God within the shadow, keeping watch above his own. </a:t>
            </a:r>
            <a:endParaRPr lang="en-US" sz="3600">
              <a:solidFill>
                <a:schemeClr val="tx1"/>
              </a:solidFill>
              <a:latin typeface="Arial" charset="0"/>
              <a:cs typeface="Arial" charset="0"/>
            </a:endParaRPr>
          </a:p>
          <a:p>
            <a:pPr eaLnBrk="1" hangingPunct="1">
              <a:spcBef>
                <a:spcPct val="50000"/>
              </a:spcBef>
            </a:pPr>
            <a:r>
              <a:rPr lang="en-US" sz="3600">
                <a:solidFill>
                  <a:schemeClr val="tx1"/>
                </a:solidFill>
                <a:latin typeface="Arial" charset="0"/>
                <a:cs typeface="Arial" charset="0"/>
              </a:rPr>
              <a:t> </a:t>
            </a:r>
          </a:p>
        </p:txBody>
      </p:sp>
      <p:sp>
        <p:nvSpPr>
          <p:cNvPr id="6" name="Title 5"/>
          <p:cNvSpPr>
            <a:spLocks noGrp="1"/>
          </p:cNvSpPr>
          <p:nvPr>
            <p:ph type="title" idx="4294967295"/>
          </p:nvPr>
        </p:nvSpPr>
        <p:spPr>
          <a:xfrm>
            <a:off x="0" y="6248400"/>
            <a:ext cx="9144000" cy="609600"/>
          </a:xfrm>
        </p:spPr>
        <p:txBody>
          <a:bodyPr/>
          <a:lstStyle/>
          <a:p>
            <a:pPr algn="ctr">
              <a:defRPr/>
            </a:pPr>
            <a:r>
              <a:rPr lang="en-US" sz="2800">
                <a:solidFill>
                  <a:schemeClr val="tx1"/>
                </a:solidFill>
                <a:effectLst>
                  <a:outerShdw blurRad="38100" dist="38100" dir="2700000" algn="tl">
                    <a:srgbClr val="000000"/>
                  </a:outerShdw>
                </a:effectLst>
                <a:latin typeface="Arial" charset="0"/>
                <a:ea typeface="ＭＳ Ｐゴシック" charset="0"/>
                <a:cs typeface="Times New Roman" charset="0"/>
              </a:rPr>
              <a:t>The Present Crisis [1844], James Russell Lowell</a:t>
            </a:r>
            <a:endParaRPr lang="en-US">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OCE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5" name="Text Box 3"/>
          <p:cNvSpPr txBox="1">
            <a:spLocks noChangeArrowheads="1"/>
          </p:cNvSpPr>
          <p:nvPr/>
        </p:nvSpPr>
        <p:spPr bwMode="auto">
          <a:xfrm>
            <a:off x="0" y="1812925"/>
            <a:ext cx="9144000" cy="2554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41338" indent="-541338">
              <a:spcBef>
                <a:spcPct val="50000"/>
              </a:spcBef>
              <a:defRPr/>
            </a:pPr>
            <a:r>
              <a:rPr lang="en-US" sz="4000">
                <a:solidFill>
                  <a:schemeClr val="bg1"/>
                </a:solidFill>
                <a:effectLst>
                  <a:glow rad="228600">
                    <a:srgbClr val="000000">
                      <a:alpha val="75000"/>
                    </a:srgbClr>
                  </a:glow>
                </a:effectLst>
                <a:latin typeface="Arial" charset="0"/>
                <a:ea typeface="Arial" charset="0"/>
                <a:cs typeface="Arial" charset="0"/>
              </a:rPr>
              <a:t>1. God moves in a mysterious way</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His wonders to perform;	          </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He plants His footsteps in the sea</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And rides upon the storm.		</a:t>
            </a:r>
          </a:p>
        </p:txBody>
      </p:sp>
      <p:sp>
        <p:nvSpPr>
          <p:cNvPr id="79877" name="Text Box 5"/>
          <p:cNvSpPr txBox="1">
            <a:spLocks noChangeArrowheads="1"/>
          </p:cNvSpPr>
          <p:nvPr/>
        </p:nvSpPr>
        <p:spPr bwMode="auto">
          <a:xfrm>
            <a:off x="3657600" y="6126163"/>
            <a:ext cx="5486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dirty="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76200" y="304800"/>
            <a:ext cx="90678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a:t>
            </a:r>
            <a:endPar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1" name="Group 2"/>
          <p:cNvGrpSpPr>
            <a:grpSpLocks/>
          </p:cNvGrpSpPr>
          <p:nvPr/>
        </p:nvGrpSpPr>
        <p:grpSpPr bwMode="auto">
          <a:xfrm>
            <a:off x="0" y="0"/>
            <a:ext cx="9144000" cy="6858000"/>
            <a:chOff x="0" y="0"/>
            <a:chExt cx="5760" cy="4320"/>
          </a:xfrm>
        </p:grpSpPr>
        <p:sp>
          <p:nvSpPr>
            <p:cNvPr id="194565" name="Rectangle 3"/>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p:spPr>
          <p:txBody>
            <a:bodyPr wrap="none" anchor="ctr"/>
            <a:lstStyle/>
            <a:p>
              <a:pPr>
                <a:defRPr/>
              </a:pPr>
              <a:endParaRPr lang="en-US">
                <a:effectLst>
                  <a:glow rad="228600">
                    <a:srgbClr val="000000">
                      <a:alpha val="75000"/>
                    </a:srgbClr>
                  </a:glow>
                </a:effectLst>
                <a:latin typeface="Arial" charset="0"/>
                <a:cs typeface="Arial" charset="0"/>
              </a:endParaRPr>
            </a:p>
          </p:txBody>
        </p:sp>
        <p:pic>
          <p:nvPicPr>
            <p:cNvPr id="194566" name="Picture 4" descr="lantern in darkn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436"/>
              <a:ext cx="5328" cy="2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0901" name="Text Box 5"/>
          <p:cNvSpPr txBox="1">
            <a:spLocks noChangeArrowheads="1"/>
          </p:cNvSpPr>
          <p:nvPr/>
        </p:nvSpPr>
        <p:spPr bwMode="auto">
          <a:xfrm>
            <a:off x="0" y="1812925"/>
            <a:ext cx="9144000" cy="3140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627063" indent="-627063">
              <a:spcBef>
                <a:spcPct val="50000"/>
              </a:spcBef>
              <a:defRPr/>
            </a:pPr>
            <a:r>
              <a:rPr lang="en-US" sz="4000">
                <a:solidFill>
                  <a:schemeClr val="bg1"/>
                </a:solidFill>
                <a:effectLst>
                  <a:glow rad="228600">
                    <a:srgbClr val="000000">
                      <a:alpha val="75000"/>
                    </a:srgbClr>
                  </a:glow>
                </a:effectLst>
                <a:latin typeface="Arial" charset="0"/>
                <a:ea typeface="Arial" charset="0"/>
                <a:cs typeface="Arial" charset="0"/>
              </a:rPr>
              <a:t>2. Deep in unfathomable mines</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Of never-failing skill</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He treasures up His bright design</a:t>
            </a:r>
            <a:br>
              <a:rPr lang="en-US" sz="4000">
                <a:solidFill>
                  <a:schemeClr val="bg1"/>
                </a:solidFill>
                <a:effectLst>
                  <a:glow rad="228600">
                    <a:srgbClr val="000000">
                      <a:alpha val="75000"/>
                    </a:srgbClr>
                  </a:glow>
                </a:effectLst>
                <a:latin typeface="Arial" charset="0"/>
                <a:ea typeface="Arial" charset="0"/>
                <a:cs typeface="Arial" charset="0"/>
              </a:rPr>
            </a:br>
            <a:r>
              <a:rPr lang="en-US" sz="4000">
                <a:solidFill>
                  <a:schemeClr val="bg1"/>
                </a:solidFill>
                <a:effectLst>
                  <a:glow rad="228600">
                    <a:srgbClr val="000000">
                      <a:alpha val="75000"/>
                    </a:srgbClr>
                  </a:glow>
                </a:effectLst>
                <a:latin typeface="Arial" charset="0"/>
                <a:ea typeface="Arial" charset="0"/>
                <a:cs typeface="Arial" charset="0"/>
              </a:rPr>
              <a:t>And works His sovereign will.				</a:t>
            </a:r>
          </a:p>
        </p:txBody>
      </p:sp>
      <p:sp>
        <p:nvSpPr>
          <p:cNvPr id="80903" name="Text Box 7"/>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8" name="Title 7"/>
          <p:cNvSpPr>
            <a:spLocks noGrp="1"/>
          </p:cNvSpPr>
          <p:nvPr>
            <p:ph type="title" idx="4294967295"/>
          </p:nvPr>
        </p:nvSpPr>
        <p:spPr>
          <a:xfrm>
            <a:off x="0" y="304800"/>
            <a:ext cx="91440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 </a:t>
            </a:r>
          </a:p>
        </p:txBody>
      </p:sp>
    </p:spTree>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CLOUD09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Text Box 3"/>
          <p:cNvSpPr txBox="1">
            <a:spLocks noChangeArrowheads="1"/>
          </p:cNvSpPr>
          <p:nvPr/>
        </p:nvSpPr>
        <p:spPr bwMode="auto">
          <a:xfrm>
            <a:off x="152400" y="1812925"/>
            <a:ext cx="10058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41338" indent="-541338"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eaLnBrk="1" hangingPunct="1">
              <a:spcBef>
                <a:spcPct val="50000"/>
              </a:spcBef>
              <a:defRPr/>
            </a:pPr>
            <a:r>
              <a:rPr lang="en-US" sz="3600">
                <a:solidFill>
                  <a:schemeClr val="bg1"/>
                </a:solidFill>
                <a:effectLst>
                  <a:glow rad="228600">
                    <a:srgbClr val="000000">
                      <a:alpha val="75000"/>
                    </a:srgbClr>
                  </a:glow>
                </a:effectLst>
                <a:latin typeface="Arial" charset="0"/>
                <a:cs typeface="Arial" charset="0"/>
              </a:rPr>
              <a:t>3. Ye fearful saints, fresh courage take;</a:t>
            </a:r>
            <a:br>
              <a:rPr lang="en-US" sz="3600">
                <a:solidFill>
                  <a:schemeClr val="bg1"/>
                </a:solidFill>
                <a:effectLst>
                  <a:glow rad="228600">
                    <a:srgbClr val="000000">
                      <a:alpha val="75000"/>
                    </a:srgbClr>
                  </a:glow>
                </a:effectLst>
                <a:latin typeface="Arial" charset="0"/>
                <a:cs typeface="Arial" charset="0"/>
              </a:rPr>
            </a:br>
            <a:r>
              <a:rPr lang="en-US" sz="3600">
                <a:solidFill>
                  <a:schemeClr val="bg1"/>
                </a:solidFill>
                <a:effectLst>
                  <a:glow rad="228600">
                    <a:srgbClr val="000000">
                      <a:alpha val="75000"/>
                    </a:srgbClr>
                  </a:glow>
                </a:effectLst>
                <a:latin typeface="Arial" charset="0"/>
                <a:cs typeface="Arial" charset="0"/>
              </a:rPr>
              <a:t>The clouds ye so much dread</a:t>
            </a:r>
            <a:br>
              <a:rPr lang="en-US" sz="3600">
                <a:solidFill>
                  <a:schemeClr val="bg1"/>
                </a:solidFill>
                <a:effectLst>
                  <a:glow rad="228600">
                    <a:srgbClr val="000000">
                      <a:alpha val="75000"/>
                    </a:srgbClr>
                  </a:glow>
                </a:effectLst>
                <a:latin typeface="Arial" charset="0"/>
                <a:cs typeface="Arial" charset="0"/>
              </a:rPr>
            </a:br>
            <a:r>
              <a:rPr lang="en-US" sz="3600">
                <a:solidFill>
                  <a:schemeClr val="bg1"/>
                </a:solidFill>
                <a:effectLst>
                  <a:glow rad="228600">
                    <a:srgbClr val="000000">
                      <a:alpha val="75000"/>
                    </a:srgbClr>
                  </a:glow>
                </a:effectLst>
                <a:latin typeface="Arial" charset="0"/>
                <a:cs typeface="Arial" charset="0"/>
              </a:rPr>
              <a:t>Are big with mercy and shall break</a:t>
            </a:r>
            <a:br>
              <a:rPr lang="en-US" sz="3600">
                <a:solidFill>
                  <a:schemeClr val="bg1"/>
                </a:solidFill>
                <a:effectLst>
                  <a:glow rad="228600">
                    <a:srgbClr val="000000">
                      <a:alpha val="75000"/>
                    </a:srgbClr>
                  </a:glow>
                </a:effectLst>
                <a:latin typeface="Arial" charset="0"/>
                <a:cs typeface="Arial" charset="0"/>
              </a:rPr>
            </a:br>
            <a:r>
              <a:rPr lang="en-US" sz="3600">
                <a:solidFill>
                  <a:schemeClr val="bg1"/>
                </a:solidFill>
                <a:effectLst>
                  <a:glow rad="228600">
                    <a:srgbClr val="000000">
                      <a:alpha val="75000"/>
                    </a:srgbClr>
                  </a:glow>
                </a:effectLst>
                <a:latin typeface="Arial" charset="0"/>
                <a:cs typeface="Arial" charset="0"/>
              </a:rPr>
              <a:t>In blessings on your head. 				</a:t>
            </a:r>
          </a:p>
        </p:txBody>
      </p:sp>
      <p:sp>
        <p:nvSpPr>
          <p:cNvPr id="81925"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76200" y="304800"/>
            <a:ext cx="90678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a:t>
            </a:r>
            <a:r>
              <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rPr>
              <a:t> </a:t>
            </a:r>
          </a:p>
        </p:txBody>
      </p:sp>
    </p:spTree>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CLOUD0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Text Box 3"/>
          <p:cNvSpPr txBox="1">
            <a:spLocks noChangeArrowheads="1"/>
          </p:cNvSpPr>
          <p:nvPr/>
        </p:nvSpPr>
        <p:spPr bwMode="auto">
          <a:xfrm>
            <a:off x="228600" y="1812925"/>
            <a:ext cx="89154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41338" indent="-541338">
              <a:spcBef>
                <a:spcPct val="50000"/>
              </a:spcBef>
              <a:defRPr/>
            </a:pPr>
            <a:r>
              <a:rPr lang="en-US" sz="3600" dirty="0">
                <a:solidFill>
                  <a:schemeClr val="bg1"/>
                </a:solidFill>
                <a:effectLst>
                  <a:glow rad="228600">
                    <a:srgbClr val="000000">
                      <a:alpha val="75000"/>
                    </a:srgbClr>
                  </a:glow>
                </a:effectLst>
                <a:latin typeface="Arial"/>
                <a:ea typeface="Times New Roman" pitchFamily="-111" charset="0"/>
                <a:cs typeface="Arial"/>
              </a:rPr>
              <a:t>4. Judge not the Lord by feeble sense.</a:t>
            </a:r>
            <a:br>
              <a:rPr lang="en-US" sz="3600" dirty="0">
                <a:solidFill>
                  <a:schemeClr val="bg1"/>
                </a:solidFill>
                <a:effectLst>
                  <a:glow rad="228600">
                    <a:srgbClr val="000000">
                      <a:alpha val="75000"/>
                    </a:srgbClr>
                  </a:glow>
                </a:effectLst>
                <a:latin typeface="Arial"/>
                <a:ea typeface="Times New Roman" pitchFamily="-111" charset="0"/>
                <a:cs typeface="Arial"/>
              </a:rPr>
            </a:br>
            <a:r>
              <a:rPr lang="en-US" sz="3600" dirty="0">
                <a:solidFill>
                  <a:schemeClr val="bg1"/>
                </a:solidFill>
                <a:effectLst>
                  <a:glow rad="228600">
                    <a:srgbClr val="000000">
                      <a:alpha val="75000"/>
                    </a:srgbClr>
                  </a:glow>
                </a:effectLst>
                <a:latin typeface="Arial"/>
                <a:ea typeface="Times New Roman" pitchFamily="-111" charset="0"/>
                <a:cs typeface="Arial"/>
              </a:rPr>
              <a:t>But trust Him for His grace;</a:t>
            </a:r>
            <a:br>
              <a:rPr lang="en-US" sz="3600" dirty="0">
                <a:solidFill>
                  <a:schemeClr val="bg1"/>
                </a:solidFill>
                <a:effectLst>
                  <a:glow rad="228600">
                    <a:srgbClr val="000000">
                      <a:alpha val="75000"/>
                    </a:srgbClr>
                  </a:glow>
                </a:effectLst>
                <a:latin typeface="Arial"/>
                <a:ea typeface="Times New Roman" pitchFamily="-111" charset="0"/>
                <a:cs typeface="Arial"/>
              </a:rPr>
            </a:br>
            <a:r>
              <a:rPr lang="en-US" sz="3600" dirty="0">
                <a:solidFill>
                  <a:schemeClr val="bg1"/>
                </a:solidFill>
                <a:effectLst>
                  <a:glow rad="228600">
                    <a:srgbClr val="000000">
                      <a:alpha val="75000"/>
                    </a:srgbClr>
                  </a:glow>
                </a:effectLst>
                <a:latin typeface="Arial"/>
                <a:ea typeface="Times New Roman" pitchFamily="-111" charset="0"/>
                <a:cs typeface="Arial"/>
              </a:rPr>
              <a:t>Behind a frowning providence</a:t>
            </a:r>
            <a:br>
              <a:rPr lang="en-US" sz="3600" dirty="0">
                <a:solidFill>
                  <a:schemeClr val="bg1"/>
                </a:solidFill>
                <a:effectLst>
                  <a:glow rad="228600">
                    <a:srgbClr val="000000">
                      <a:alpha val="75000"/>
                    </a:srgbClr>
                  </a:glow>
                </a:effectLst>
                <a:latin typeface="Arial"/>
                <a:ea typeface="Times New Roman" pitchFamily="-111" charset="0"/>
                <a:cs typeface="Arial"/>
              </a:rPr>
            </a:br>
            <a:r>
              <a:rPr lang="en-US" sz="3600" dirty="0">
                <a:solidFill>
                  <a:schemeClr val="bg1"/>
                </a:solidFill>
                <a:effectLst>
                  <a:glow rad="228600">
                    <a:srgbClr val="000000">
                      <a:alpha val="75000"/>
                    </a:srgbClr>
                  </a:glow>
                </a:effectLst>
                <a:latin typeface="Arial"/>
                <a:ea typeface="Times New Roman" pitchFamily="-111" charset="0"/>
                <a:cs typeface="Arial"/>
              </a:rPr>
              <a:t>He hides a smiling face.</a:t>
            </a:r>
          </a:p>
        </p:txBody>
      </p:sp>
      <p:sp>
        <p:nvSpPr>
          <p:cNvPr id="82949"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76200" y="304800"/>
            <a:ext cx="92964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a:t>
            </a:r>
            <a:r>
              <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rPr>
              <a:t> </a:t>
            </a:r>
          </a:p>
        </p:txBody>
      </p:sp>
    </p:spTree>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Food 284"/>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0"/>
            <a:ext cx="92202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Text Box 3"/>
          <p:cNvSpPr txBox="1">
            <a:spLocks noChangeArrowheads="1"/>
          </p:cNvSpPr>
          <p:nvPr/>
        </p:nvSpPr>
        <p:spPr bwMode="auto">
          <a:xfrm>
            <a:off x="457200" y="1600200"/>
            <a:ext cx="86868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41338" indent="-541338">
              <a:spcBef>
                <a:spcPct val="50000"/>
              </a:spcBef>
              <a:defRPr/>
            </a:pPr>
            <a:r>
              <a:rPr lang="en-US" sz="4000" dirty="0">
                <a:solidFill>
                  <a:schemeClr val="bg1"/>
                </a:solidFill>
                <a:effectLst>
                  <a:glow rad="228600">
                    <a:srgbClr val="000000">
                      <a:alpha val="75000"/>
                    </a:srgbClr>
                  </a:glow>
                </a:effectLst>
                <a:latin typeface="Arial"/>
                <a:ea typeface="Times New Roman" pitchFamily="-111" charset="0"/>
                <a:cs typeface="Arial"/>
              </a:rPr>
              <a:t>5. His purposes will ripen fast,</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Unfolding every hour;</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The bud may have a bitter taste,</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But sweet will be the flower.	</a:t>
            </a:r>
          </a:p>
        </p:txBody>
      </p:sp>
      <p:sp>
        <p:nvSpPr>
          <p:cNvPr id="83973"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0" y="304800"/>
            <a:ext cx="92202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a:t>
            </a:r>
            <a:r>
              <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rPr>
              <a:t> </a:t>
            </a:r>
          </a:p>
        </p:txBody>
      </p:sp>
    </p:spTree>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earthlights_dmsp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2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Text Box 3"/>
          <p:cNvSpPr txBox="1">
            <a:spLocks noChangeArrowheads="1"/>
          </p:cNvSpPr>
          <p:nvPr/>
        </p:nvSpPr>
        <p:spPr bwMode="auto">
          <a:xfrm>
            <a:off x="381000" y="1812925"/>
            <a:ext cx="87630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627063" indent="-627063">
              <a:spcBef>
                <a:spcPct val="50000"/>
              </a:spcBef>
              <a:defRPr/>
            </a:pPr>
            <a:r>
              <a:rPr lang="en-US" sz="4000" dirty="0">
                <a:solidFill>
                  <a:schemeClr val="bg1"/>
                </a:solidFill>
                <a:effectLst>
                  <a:glow rad="228600">
                    <a:srgbClr val="000000">
                      <a:alpha val="75000"/>
                    </a:srgbClr>
                  </a:glow>
                </a:effectLst>
                <a:latin typeface="Arial"/>
                <a:ea typeface="Times New Roman" pitchFamily="-111" charset="0"/>
                <a:cs typeface="Arial"/>
              </a:rPr>
              <a:t>6. Blind unbelief is sure to err</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And scan His work in vain;</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God is His own Interpreter,</a:t>
            </a:r>
            <a:br>
              <a:rPr lang="en-US" sz="4000" dirty="0">
                <a:solidFill>
                  <a:schemeClr val="bg1"/>
                </a:solidFill>
                <a:effectLst>
                  <a:glow rad="228600">
                    <a:srgbClr val="000000">
                      <a:alpha val="75000"/>
                    </a:srgbClr>
                  </a:glow>
                </a:effectLst>
                <a:latin typeface="Arial"/>
                <a:ea typeface="Times New Roman" pitchFamily="-111" charset="0"/>
                <a:cs typeface="Arial"/>
              </a:rPr>
            </a:br>
            <a:r>
              <a:rPr lang="en-US" sz="4000" dirty="0">
                <a:solidFill>
                  <a:schemeClr val="bg1"/>
                </a:solidFill>
                <a:effectLst>
                  <a:glow rad="228600">
                    <a:srgbClr val="000000">
                      <a:alpha val="75000"/>
                    </a:srgbClr>
                  </a:glow>
                </a:effectLst>
                <a:latin typeface="Arial"/>
                <a:ea typeface="Times New Roman" pitchFamily="-111" charset="0"/>
                <a:cs typeface="Arial"/>
              </a:rPr>
              <a:t>And He will make it plain.</a:t>
            </a:r>
          </a:p>
        </p:txBody>
      </p:sp>
      <p:sp>
        <p:nvSpPr>
          <p:cNvPr id="84997" name="Text Box 5"/>
          <p:cNvSpPr txBox="1">
            <a:spLocks noChangeArrowheads="1"/>
          </p:cNvSpPr>
          <p:nvPr/>
        </p:nvSpPr>
        <p:spPr bwMode="auto">
          <a:xfrm>
            <a:off x="3657600" y="6126163"/>
            <a:ext cx="82296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a:solidFill>
                  <a:schemeClr val="bg1"/>
                </a:solidFill>
                <a:effectLst>
                  <a:glow rad="228600">
                    <a:srgbClr val="000000">
                      <a:alpha val="75000"/>
                    </a:srgbClr>
                  </a:glow>
                </a:effectLst>
                <a:latin typeface="Arial"/>
                <a:ea typeface="Times New Roman" pitchFamily="-111" charset="0"/>
                <a:cs typeface="Arial"/>
              </a:rPr>
              <a:t>William Cowper, 1731-1800</a:t>
            </a:r>
          </a:p>
        </p:txBody>
      </p:sp>
      <p:sp>
        <p:nvSpPr>
          <p:cNvPr id="6" name="Title 5"/>
          <p:cNvSpPr>
            <a:spLocks noGrp="1"/>
          </p:cNvSpPr>
          <p:nvPr>
            <p:ph type="title" idx="4294967295"/>
          </p:nvPr>
        </p:nvSpPr>
        <p:spPr>
          <a:xfrm>
            <a:off x="0" y="304800"/>
            <a:ext cx="9144000" cy="11430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Times New Roman" charset="0"/>
              </a:rPr>
              <a:t>God Moves in a Mysterious Way</a:t>
            </a:r>
            <a:r>
              <a:rPr lang="en-US">
                <a:effectLst>
                  <a:glow rad="228600">
                    <a:srgbClr val="000000">
                      <a:alpha val="75000"/>
                    </a:srgbClr>
                  </a:glow>
                  <a:outerShdw blurRad="38100" dist="38100" dir="2700000" algn="tl">
                    <a:srgbClr val="000000"/>
                  </a:outerShdw>
                </a:effectLst>
                <a:latin typeface="Arial" charset="0"/>
                <a:ea typeface="ＭＳ Ｐゴシック" charset="0"/>
                <a:cs typeface="Arial" charset="0"/>
              </a:rPr>
              <a:t> </a:t>
            </a:r>
          </a:p>
        </p:txBody>
      </p:sp>
    </p:spTree>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6" descr="1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Text Box 3"/>
          <p:cNvSpPr txBox="1">
            <a:spLocks noChangeArrowheads="1"/>
          </p:cNvSpPr>
          <p:nvPr/>
        </p:nvSpPr>
        <p:spPr bwMode="auto">
          <a:xfrm>
            <a:off x="762000" y="2362200"/>
            <a:ext cx="73914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i="1" dirty="0">
                <a:solidFill>
                  <a:schemeClr val="bg1"/>
                </a:solidFill>
                <a:effectLst>
                  <a:glow rad="228600">
                    <a:srgbClr val="000000">
                      <a:alpha val="75000"/>
                    </a:srgbClr>
                  </a:glow>
                </a:effectLst>
                <a:latin typeface="Arial"/>
                <a:ea typeface="Arial" pitchFamily="-111" charset="0"/>
                <a:cs typeface="Arial"/>
              </a:rPr>
              <a:t>". . . from infancy you have known the holy Scriptures, which are able to make you wise for salvation through faith in Christ Jesus."</a:t>
            </a:r>
          </a:p>
        </p:txBody>
      </p:sp>
      <p:sp>
        <p:nvSpPr>
          <p:cNvPr id="87045" name="Text Box 5"/>
          <p:cNvSpPr txBox="1">
            <a:spLocks noChangeArrowheads="1"/>
          </p:cNvSpPr>
          <p:nvPr/>
        </p:nvSpPr>
        <p:spPr bwMode="auto">
          <a:xfrm>
            <a:off x="762000" y="533400"/>
            <a:ext cx="73914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a:solidFill>
                  <a:schemeClr val="bg1"/>
                </a:solidFill>
                <a:effectLst>
                  <a:glow rad="228600">
                    <a:srgbClr val="000000">
                      <a:alpha val="75000"/>
                    </a:srgbClr>
                  </a:glow>
                </a:effectLst>
                <a:latin typeface="Arial"/>
                <a:ea typeface="Times New Roman" pitchFamily="-111" charset="0"/>
                <a:cs typeface="Arial"/>
              </a:rPr>
              <a:t>Esther</a:t>
            </a:r>
          </a:p>
        </p:txBody>
      </p:sp>
      <p:sp>
        <p:nvSpPr>
          <p:cNvPr id="6" name="Title 5"/>
          <p:cNvSpPr>
            <a:spLocks noGrp="1"/>
          </p:cNvSpPr>
          <p:nvPr>
            <p:ph type="title" idx="4294967295"/>
          </p:nvPr>
        </p:nvSpPr>
        <p:spPr>
          <a:xfrm>
            <a:off x="1219200" y="5638800"/>
            <a:ext cx="7772400" cy="1143000"/>
          </a:xfrm>
        </p:spPr>
        <p:txBody>
          <a:bodyPr/>
          <a:lstStyle/>
          <a:p>
            <a:pPr algn="r">
              <a:defRPr/>
            </a:pPr>
            <a:r>
              <a:rPr lang="en-US" sz="2800">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rPr>
              <a:t>2 Timothy 3:15 (NIV)</a:t>
            </a:r>
            <a:endParaRPr lang="en-US" sz="3600">
              <a:effectLst>
                <a:glow rad="228600">
                  <a:srgbClr val="000000">
                    <a:alpha val="75000"/>
                  </a:srgbClr>
                </a:glow>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349832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descr="Green marble"/>
          <p:cNvSpPr>
            <a:spLocks noChangeArrowheads="1"/>
          </p:cNvSpPr>
          <p:nvPr/>
        </p:nvSpPr>
        <p:spPr bwMode="auto">
          <a:xfrm>
            <a:off x="0" y="0"/>
            <a:ext cx="9220200" cy="6858000"/>
          </a:xfrm>
          <a:prstGeom prst="rect">
            <a:avLst/>
          </a:prstGeom>
          <a:solidFill>
            <a:schemeClr val="tx2"/>
          </a:solidFill>
          <a:ln w="9525">
            <a:solidFill>
              <a:schemeClr val="tx1"/>
            </a:solidFill>
            <a:miter lim="800000"/>
            <a:headEnd/>
            <a:tailEnd/>
          </a:ln>
        </p:spPr>
        <p:txBody>
          <a:bodyPr wrap="none" anchor="ctr"/>
          <a:lstStyle/>
          <a:p>
            <a:endParaRPr lang="en-US" sz="2000">
              <a:latin typeface="Arial'" charset="0"/>
              <a:cs typeface="Arial'" charset="0"/>
            </a:endParaRPr>
          </a:p>
        </p:txBody>
      </p:sp>
      <p:pic>
        <p:nvPicPr>
          <p:cNvPr id="206850" name="Picture 5" descr="estherlots_ill1.jpe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08625"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Text Box 3"/>
          <p:cNvSpPr txBox="1">
            <a:spLocks noChangeArrowheads="1"/>
          </p:cNvSpPr>
          <p:nvPr/>
        </p:nvSpPr>
        <p:spPr bwMode="auto">
          <a:xfrm>
            <a:off x="4813300" y="1219200"/>
            <a:ext cx="4198938" cy="52625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i="1" dirty="0">
                <a:latin typeface="Arial'" charset="0"/>
                <a:cs typeface="Arial'" charset="0"/>
              </a:rPr>
              <a:t>"For everything that was written in the past was written to teach us, so that through endurance and the encouragement of the Scriptures we might have hope." </a:t>
            </a:r>
          </a:p>
          <a:p>
            <a:pPr algn="ctr" eaLnBrk="1" hangingPunct="1">
              <a:spcBef>
                <a:spcPct val="50000"/>
              </a:spcBef>
              <a:defRPr/>
            </a:pPr>
            <a:endParaRPr lang="en-US" sz="3200" i="1" dirty="0">
              <a:latin typeface="Arial'" charset="0"/>
              <a:ea typeface="Arial" charset="0"/>
            </a:endParaRPr>
          </a:p>
        </p:txBody>
      </p:sp>
      <p:sp>
        <p:nvSpPr>
          <p:cNvPr id="88069" name="Text Box 5"/>
          <p:cNvSpPr txBox="1">
            <a:spLocks noChangeArrowheads="1"/>
          </p:cNvSpPr>
          <p:nvPr/>
        </p:nvSpPr>
        <p:spPr bwMode="auto">
          <a:xfrm>
            <a:off x="4284663" y="152400"/>
            <a:ext cx="5257800"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800" dirty="0">
                <a:latin typeface="Arial'"/>
                <a:ea typeface="Times New Roman" pitchFamily="-111" charset="0"/>
                <a:cs typeface="Arial'"/>
              </a:rPr>
              <a:t>Esther</a:t>
            </a:r>
          </a:p>
        </p:txBody>
      </p:sp>
      <p:sp>
        <p:nvSpPr>
          <p:cNvPr id="7" name="Title 6"/>
          <p:cNvSpPr>
            <a:spLocks noGrp="1"/>
          </p:cNvSpPr>
          <p:nvPr>
            <p:ph type="title" idx="4294967295"/>
          </p:nvPr>
        </p:nvSpPr>
        <p:spPr>
          <a:xfrm>
            <a:off x="5122863" y="6019800"/>
            <a:ext cx="3581400" cy="838200"/>
          </a:xfrm>
        </p:spPr>
        <p:txBody>
          <a:bodyPr/>
          <a:lstStyle/>
          <a:p>
            <a:pPr>
              <a:defRPr/>
            </a:pPr>
            <a:r>
              <a:rPr lang="en-US" sz="2800">
                <a:solidFill>
                  <a:srgbClr val="000000"/>
                </a:solidFill>
                <a:effectLst>
                  <a:outerShdw blurRad="38100" dist="38100" dir="2700000" algn="tl">
                    <a:srgbClr val="FFFFFF"/>
                  </a:outerShdw>
                </a:effectLst>
                <a:latin typeface="Arial'" charset="0"/>
                <a:ea typeface="Arial" charset="0"/>
              </a:rPr>
              <a:t>Romans 15:4 (NIV)</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med">
    <p:randomBar dir="ver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8"/>
          <p:cNvSpPr>
            <a:spLocks noChangeArrowheads="1"/>
          </p:cNvSpPr>
          <p:nvPr/>
        </p:nvSpPr>
        <p:spPr bwMode="auto">
          <a:xfrm>
            <a:off x="0" y="-76200"/>
            <a:ext cx="9220200" cy="7086600"/>
          </a:xfrm>
          <a:prstGeom prst="rect">
            <a:avLst/>
          </a:prstGeom>
          <a:solidFill>
            <a:srgbClr val="000000"/>
          </a:solidFill>
          <a:ln w="9525">
            <a:solidFill>
              <a:srgbClr val="000000"/>
            </a:solidFill>
            <a:round/>
            <a:headEnd/>
            <a:tailEnd/>
          </a:ln>
        </p:spPr>
        <p:txBody>
          <a:bodyPr/>
          <a:lstStyle/>
          <a:p>
            <a:endParaRPr lang="en-US" sz="2000">
              <a:latin typeface="Arial" charset="0"/>
              <a:cs typeface="Arial" charset="0"/>
            </a:endParaRPr>
          </a:p>
        </p:txBody>
      </p:sp>
      <p:pic>
        <p:nvPicPr>
          <p:cNvPr id="208898" name="Picture 5" descr="esthe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70058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4724400" y="304800"/>
            <a:ext cx="4648200" cy="1066800"/>
          </a:xfrm>
        </p:spPr>
        <p:txBody>
          <a:bodyPr/>
          <a:lstStyle/>
          <a:p>
            <a:pPr algn="ctr">
              <a:defRPr/>
            </a:pPr>
            <a:r>
              <a:rPr lang="en-US">
                <a:solidFill>
                  <a:schemeClr val="bg1"/>
                </a:solidFill>
                <a:effectLst>
                  <a:outerShdw blurRad="38100" dist="38100" dir="2700000" algn="tl">
                    <a:srgbClr val="000000"/>
                  </a:outerShdw>
                </a:effectLst>
                <a:latin typeface="Arial" charset="0"/>
                <a:ea typeface="ＭＳ Ｐゴシック" charset="0"/>
                <a:cs typeface="Arial" charset="0"/>
              </a:rPr>
              <a:t>1 Cor. 10:11 (NIV) </a:t>
            </a:r>
            <a:endParaRPr lang="en-US" sz="5400">
              <a:effectLst>
                <a:outerShdw blurRad="38100" dist="38100" dir="2700000" algn="tl">
                  <a:srgbClr val="000000"/>
                </a:outerShdw>
              </a:effectLst>
              <a:latin typeface="Arial" charset="0"/>
              <a:ea typeface="ＭＳ Ｐゴシック" charset="0"/>
              <a:cs typeface="Arial" charset="0"/>
            </a:endParaRPr>
          </a:p>
        </p:txBody>
      </p:sp>
      <p:sp>
        <p:nvSpPr>
          <p:cNvPr id="89092" name="Text Box 4"/>
          <p:cNvSpPr txBox="1">
            <a:spLocks noChangeArrowheads="1"/>
          </p:cNvSpPr>
          <p:nvPr/>
        </p:nvSpPr>
        <p:spPr bwMode="auto">
          <a:xfrm>
            <a:off x="4953000" y="1752600"/>
            <a:ext cx="4191000" cy="40322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i="1" dirty="0">
                <a:solidFill>
                  <a:schemeClr val="bg1"/>
                </a:solidFill>
                <a:latin typeface="Arial"/>
                <a:ea typeface="Times New Roman" pitchFamily="-111" charset="0"/>
                <a:cs typeface="Arial"/>
              </a:rPr>
              <a:t>"These things happened to them as examples and were written down as warnings for us, on whom the fulfillment of the ages has come."</a:t>
            </a:r>
          </a:p>
        </p:txBody>
      </p:sp>
    </p:spTree>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dirty="0">
                <a:solidFill>
                  <a:schemeClr val="bg1"/>
                </a:solidFill>
                <a:effectLst>
                  <a:glow rad="228600">
                    <a:srgbClr val="000000"/>
                  </a:glow>
                </a:effectLst>
                <a:latin typeface="Arial"/>
                <a:ea typeface="Times New Roman" pitchFamily="-111" charset="0"/>
                <a:cs typeface="Arial"/>
              </a:rPr>
              <a:t>Grave</a:t>
            </a:r>
            <a:br>
              <a:rPr lang="en-US" sz="3200" dirty="0">
                <a:solidFill>
                  <a:schemeClr val="bg1"/>
                </a:solidFill>
                <a:effectLst>
                  <a:glow rad="228600">
                    <a:srgbClr val="000000"/>
                  </a:glow>
                </a:effectLst>
                <a:latin typeface="Arial"/>
                <a:ea typeface="Times New Roman" pitchFamily="-111" charset="0"/>
                <a:cs typeface="Arial"/>
              </a:rPr>
            </a:br>
            <a:r>
              <a:rPr lang="en-US" sz="3200" dirty="0">
                <a:solidFill>
                  <a:schemeClr val="bg1"/>
                </a:solidFill>
                <a:effectLst>
                  <a:glow rad="228600">
                    <a:srgbClr val="000000"/>
                  </a:glow>
                </a:effectLst>
                <a:latin typeface="Arial"/>
                <a:ea typeface="Times New Roman" pitchFamily="-111" charset="0"/>
                <a:cs typeface="Arial"/>
              </a:rPr>
              <a:t>Danger</a:t>
            </a: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chemeClr val="bg1"/>
                </a:solidFill>
                <a:effectLst>
                  <a:glow rad="228600">
                    <a:srgbClr val="000000"/>
                  </a:glow>
                </a:effectLst>
                <a:latin typeface="Arial"/>
                <a:ea typeface="Times New Roman" pitchFamily="-111" charset="0"/>
                <a:cs typeface="Arial"/>
              </a:rPr>
              <a:t>Confusion 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chemeClr val="bg1"/>
                </a:solidFill>
                <a:effectLst>
                  <a:glow rad="228600">
                    <a:srgbClr val="000000"/>
                  </a:glow>
                </a:effectLst>
                <a:latin typeface="Arial"/>
                <a:ea typeface="Times New Roman" pitchFamily="-111" charset="0"/>
                <a:cs typeface="Arial"/>
              </a:rPr>
              <a:t>Conspiracy 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Vashti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effectLst>
                  <a:glow rad="228600">
                    <a:srgbClr val="000000"/>
                  </a:glow>
                </a:effectLst>
                <a:latin typeface="Arial"/>
                <a:ea typeface="Times New Roman" pitchFamily="-111" charset="0"/>
                <a:cs typeface="Arial"/>
              </a:rPr>
              <a:t>Mordecai</a:t>
            </a:r>
            <a:r>
              <a:rPr lang="fr-FR" sz="2000" dirty="0">
                <a:solidFill>
                  <a:schemeClr val="bg1"/>
                </a:solidFill>
                <a:effectLst>
                  <a:glow rad="228600">
                    <a:srgbClr val="000000"/>
                  </a:glow>
                </a:effectLst>
                <a:latin typeface="Arial"/>
                <a:ea typeface="Times New Roman" pitchFamily="-111" charset="0"/>
                <a:cs typeface="Arial"/>
              </a:rPr>
              <a:t>'</a:t>
            </a:r>
            <a:r>
              <a:rPr lang="en-US" sz="2000" dirty="0">
                <a:solidFill>
                  <a:schemeClr val="bg1"/>
                </a:solidFill>
                <a:effectLst>
                  <a:glow rad="228600">
                    <a:srgbClr val="000000"/>
                  </a:glow>
                </a:effectLst>
                <a:latin typeface="Arial"/>
                <a:ea typeface="Times New Roman" pitchFamily="-111" charset="0"/>
                <a:cs typeface="Arial"/>
              </a:rPr>
              <a:t>s rise</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chemeClr val="bg1"/>
                </a:solidFill>
                <a:effectLst>
                  <a:glow rad="228600">
                    <a:srgbClr val="000000"/>
                  </a:glow>
                </a:effectLst>
                <a:latin typeface="Arial"/>
                <a:ea typeface="Times New Roman" pitchFamily="-111" charset="0"/>
                <a:cs typeface="Arial"/>
              </a:rPr>
              <a:t>Courage 5–7</a:t>
            </a:r>
          </a:p>
        </p:txBody>
      </p:sp>
      <p:sp>
        <p:nvSpPr>
          <p:cNvPr id="72723" name="Text Box 19"/>
          <p:cNvSpPr txBox="1">
            <a:spLocks noChangeArrowheads="1"/>
          </p:cNvSpPr>
          <p:nvPr/>
        </p:nvSpPr>
        <p:spPr bwMode="auto">
          <a:xfrm>
            <a:off x="5867400" y="30480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effectLst>
                  <a:glow rad="228600">
                    <a:srgbClr val="000000"/>
                  </a:glow>
                </a:effectLst>
                <a:latin typeface="Arial"/>
                <a:ea typeface="Times New Roman" pitchFamily="-111" charset="0"/>
                <a:cs typeface="Arial"/>
              </a:rPr>
              <a:t>Great         Deliverance</a:t>
            </a: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a:solidFill>
                  <a:schemeClr val="bg1"/>
                </a:solidFill>
                <a:effectLst>
                  <a:glow rad="228600">
                    <a:srgbClr val="000000"/>
                  </a:glow>
                </a:effectLst>
                <a:latin typeface="Arial"/>
                <a:ea typeface="Times New Roman" pitchFamily="-111" charset="0"/>
                <a:cs typeface="Arial"/>
              </a:rPr>
              <a:t>Vindication 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a:spcBef>
                <a:spcPct val="50000"/>
              </a:spcBef>
              <a:defRPr/>
            </a:pPr>
            <a:r>
              <a:rPr lang="en-US" sz="3200" dirty="0">
                <a:solidFill>
                  <a:schemeClr val="bg1"/>
                </a:solidFill>
                <a:effectLst>
                  <a:glow rad="228600">
                    <a:srgbClr val="000000"/>
                  </a:glow>
                </a:effectLst>
                <a:latin typeface="Arial"/>
                <a:ea typeface="Times New Roman" pitchFamily="-111" charset="0"/>
                <a:cs typeface="Arial"/>
              </a:rPr>
              <a:t>Victory 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effectLst>
                  <a:glow rad="228600">
                    <a:srgbClr val="000000"/>
                  </a:glow>
                </a:effectLst>
                <a:latin typeface="Arial"/>
                <a:ea typeface="Times New Roman" pitchFamily="-111" charset="0"/>
                <a:cs typeface="Arial"/>
              </a:rPr>
              <a:t>Haman</a:t>
            </a:r>
            <a:r>
              <a:rPr lang="fr-FR" sz="2000" dirty="0">
                <a:solidFill>
                  <a:schemeClr val="bg1"/>
                </a:solidFill>
                <a:effectLst>
                  <a:glow rad="228600">
                    <a:srgbClr val="000000"/>
                  </a:glow>
                </a:effectLst>
                <a:latin typeface="Arial"/>
                <a:ea typeface="Times New Roman" pitchFamily="-111" charset="0"/>
                <a:cs typeface="Arial"/>
              </a:rPr>
              <a:t>'</a:t>
            </a:r>
            <a:r>
              <a:rPr lang="en-US" sz="2000" dirty="0">
                <a:solidFill>
                  <a:schemeClr val="bg1"/>
                </a:solidFill>
                <a:effectLst>
                  <a:glow rad="228600">
                    <a:srgbClr val="000000"/>
                  </a:glow>
                </a:effectLst>
                <a:latin typeface="Arial"/>
                <a:ea typeface="Times New Roman" pitchFamily="-111" charset="0"/>
                <a:cs typeface="Arial"/>
              </a:rPr>
              <a:t>s rise &amp; fall</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000" dirty="0">
                <a:solidFill>
                  <a:schemeClr val="bg1"/>
                </a:solidFill>
                <a:effectLst>
                  <a:glow rad="228600">
                    <a:srgbClr val="000000"/>
                  </a:glow>
                </a:effectLst>
                <a:latin typeface="Arial"/>
                <a:ea typeface="Times New Roman" pitchFamily="-111" charset="0"/>
                <a:cs typeface="Arial"/>
              </a:rPr>
              <a:t>Jews</a:t>
            </a:r>
            <a:r>
              <a:rPr lang="fr-FR" sz="2000" dirty="0">
                <a:solidFill>
                  <a:schemeClr val="bg1"/>
                </a:solidFill>
                <a:effectLst>
                  <a:glow rad="228600">
                    <a:srgbClr val="000000"/>
                  </a:glow>
                </a:effectLst>
                <a:latin typeface="Arial"/>
                <a:ea typeface="Times New Roman" pitchFamily="-111" charset="0"/>
                <a:cs typeface="Arial"/>
              </a:rPr>
              <a:t>'</a:t>
            </a:r>
            <a:r>
              <a:rPr lang="en-US" sz="2000" dirty="0">
                <a:solidFill>
                  <a:schemeClr val="bg1"/>
                </a:solidFill>
                <a:effectLst>
                  <a:glow rad="228600">
                    <a:srgbClr val="000000"/>
                  </a:glow>
                </a:effectLst>
                <a:latin typeface="Arial"/>
                <a:ea typeface="Times New Roman" pitchFamily="-111" charset="0"/>
                <a:cs typeface="Arial"/>
              </a:rPr>
              <a:t> protection</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Banquets</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1600">
                <a:solidFill>
                  <a:schemeClr val="bg1"/>
                </a:solidFill>
                <a:effectLst>
                  <a:glow rad="228600">
                    <a:srgbClr val="000000"/>
                  </a:glow>
                </a:effectLst>
                <a:latin typeface="Arial"/>
                <a:ea typeface="Times New Roman" pitchFamily="-111" charset="0"/>
                <a:cs typeface="Arial"/>
              </a:rPr>
              <a:t>Fasting</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effectLst>
                  <a:glow rad="228600">
                    <a:srgbClr val="000000"/>
                  </a:glow>
                </a:effectLst>
                <a:latin typeface="Arial"/>
                <a:ea typeface="Times New Roman" pitchFamily="-111" charset="0"/>
                <a:cs typeface="Arial"/>
              </a:rPr>
              <a:t>Banquets</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effectLst>
                  <a:glow rad="228600">
                    <a:srgbClr val="000000"/>
                  </a:glow>
                </a:effectLst>
                <a:latin typeface="Arial"/>
                <a:ea typeface="Times New Roman" pitchFamily="-111" charset="0"/>
                <a:cs typeface="Arial"/>
              </a:rPr>
              <a:t>Feasting</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a:solidFill>
                  <a:schemeClr val="bg1"/>
                </a:solidFill>
                <a:effectLst>
                  <a:glow rad="228600">
                    <a:srgbClr val="000000"/>
                  </a:glow>
                </a:effectLst>
                <a:latin typeface="Arial"/>
                <a:ea typeface="Times New Roman" pitchFamily="-111" charset="0"/>
                <a:cs typeface="Arial"/>
              </a:rPr>
              <a:t>Esther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3000"/>
                                  </p:stCondLst>
                                  <p:childTnLst>
                                    <p:set>
                                      <p:cBhvr>
                                        <p:cTn id="22" dur="1" fill="hold">
                                          <p:stCondLst>
                                            <p:cond delay="0"/>
                                          </p:stCondLst>
                                        </p:cTn>
                                        <p:tgtEl>
                                          <p:spTgt spid="72725"/>
                                        </p:tgtEl>
                                        <p:attrNameLst>
                                          <p:attrName>style.visibility</p:attrName>
                                        </p:attrNameLst>
                                      </p:cBhvr>
                                      <p:to>
                                        <p:strVal val="visible"/>
                                      </p:to>
                                    </p:set>
                                    <p:animEffect transition="in" filter="dissolve">
                                      <p:cBhvr>
                                        <p:cTn id="23" dur="500"/>
                                        <p:tgtEl>
                                          <p:spTgt spid="72725"/>
                                        </p:tgtEl>
                                      </p:cBhvr>
                                    </p:animEffect>
                                  </p:childTnLst>
                                </p:cTn>
                              </p:par>
                            </p:childTnLst>
                          </p:cTn>
                        </p:par>
                        <p:par>
                          <p:cTn id="24" fill="hold" nodeType="afterGroup">
                            <p:stCondLst>
                              <p:cond delay="17500"/>
                            </p:stCondLst>
                            <p:childTnLst>
                              <p:par>
                                <p:cTn id="25" presetID="9" presetClass="entr" presetSubtype="0" fill="hold" nodeType="afterEffect">
                                  <p:stCondLst>
                                    <p:cond delay="4000"/>
                                  </p:stCondLst>
                                  <p:childTnLst>
                                    <p:set>
                                      <p:cBhvr>
                                        <p:cTn id="26" dur="1" fill="hold">
                                          <p:stCondLst>
                                            <p:cond delay="0"/>
                                          </p:stCondLst>
                                        </p:cTn>
                                        <p:tgtEl>
                                          <p:spTgt spid="72742"/>
                                        </p:tgtEl>
                                        <p:attrNameLst>
                                          <p:attrName>style.visibility</p:attrName>
                                        </p:attrNameLst>
                                      </p:cBhvr>
                                      <p:to>
                                        <p:strVal val="visible"/>
                                      </p:to>
                                    </p:set>
                                    <p:animEffect transition="in" filter="dissolve">
                                      <p:cBhvr>
                                        <p:cTn id="27"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en-US" sz="3000">
                <a:effectLst/>
                <a:latin typeface="Arial Black" charset="0"/>
                <a:ea typeface="ＭＳ Ｐゴシック" charset="0"/>
                <a:cs typeface="Times New Roman" charset="0"/>
              </a:rPr>
              <a:t>Chronology of the Persian Period</a:t>
            </a:r>
            <a:r>
              <a:rPr lang="en-US">
                <a:effectLst/>
                <a:latin typeface="Arial Black" charset="0"/>
                <a:ea typeface="ＭＳ Ｐゴシック" charset="0"/>
                <a:cs typeface="Times New Roman" charset="0"/>
              </a:rPr>
              <a:t>  </a:t>
            </a:r>
            <a:endParaRPr lang="en-US" sz="2000">
              <a:effectLst/>
              <a:latin typeface="Arial Black" charset="0"/>
              <a:ea typeface="ＭＳ Ｐゴシック" charset="0"/>
              <a:cs typeface="Arial"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313</a:t>
            </a: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solidFill>
                      <a:schemeClr val="tx1"/>
                    </a:solidFill>
                  </a:rPr>
                  <a:t>PERSIAN KING</a:t>
                </a: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DATES</a:t>
                </a: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BIBLICAL CORRELATION</a:t>
                </a: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GREEK CORRELATION</a:t>
                </a: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CYRUS</a:t>
                </a: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539-530</a:t>
                </a: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Return of Zerubbabel &amp;</a:t>
                </a:r>
              </a:p>
              <a:p>
                <a:pPr algn="ctr" eaLnBrk="0" hangingPunct="0"/>
                <a:r>
                  <a:rPr lang="en-US">
                    <a:solidFill>
                      <a:schemeClr val="tx1"/>
                    </a:solidFill>
                  </a:rPr>
                  <a:t>Jeshua (Ezra 1–3)</a:t>
                </a: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CAMBYSES</a:t>
                </a: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530-522</a:t>
                </a: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200">
                    <a:solidFill>
                      <a:schemeClr val="tx1"/>
                    </a:solidFill>
                  </a:rPr>
                  <a:t>Rebuilding at Jerusalem stopped (Ezra 4)</a:t>
                </a: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DARIUS I</a:t>
                </a: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522-486</a:t>
                </a: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70000"/>
                  </a:lnSpc>
                </a:pPr>
                <a:r>
                  <a:rPr lang="en-US" sz="2300">
                    <a:solidFill>
                      <a:schemeClr val="tx1"/>
                    </a:solidFill>
                  </a:rPr>
                  <a:t>Haggai &amp; Zechariah prophesy (520)</a:t>
                </a:r>
              </a:p>
              <a:p>
                <a:pPr algn="ctr" eaLnBrk="0" hangingPunct="0">
                  <a:lnSpc>
                    <a:spcPct val="70000"/>
                  </a:lnSpc>
                </a:pPr>
                <a:r>
                  <a:rPr lang="en-US" sz="2300">
                    <a:solidFill>
                      <a:schemeClr val="tx1"/>
                    </a:solidFill>
                  </a:rPr>
                  <a:t>Temple completed (516)</a:t>
                </a:r>
              </a:p>
              <a:p>
                <a:pPr algn="ctr" eaLnBrk="0" hangingPunct="0">
                  <a:lnSpc>
                    <a:spcPct val="70000"/>
                  </a:lnSpc>
                </a:pPr>
                <a:r>
                  <a:rPr lang="en-US" sz="2300">
                    <a:solidFill>
                      <a:schemeClr val="tx1"/>
                    </a:solidFill>
                  </a:rPr>
                  <a:t>(Ezra 5–6)</a:t>
                </a: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300">
                    <a:solidFill>
                      <a:schemeClr val="tx1"/>
                    </a:solidFill>
                  </a:rPr>
                  <a:t>Greeks defeat Persians at Marathon (490)</a:t>
                </a: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XERXES</a:t>
                </a: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486-464</a:t>
                </a: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Story of Esther </a:t>
                </a:r>
              </a:p>
              <a:p>
                <a:pPr algn="ctr"/>
                <a:r>
                  <a:rPr lang="en-US">
                    <a:solidFill>
                      <a:schemeClr val="tx1"/>
                    </a:solidFill>
                  </a:rPr>
                  <a:t>(Esther 1–9)</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70000"/>
                  </a:lnSpc>
                </a:pPr>
                <a:r>
                  <a:rPr lang="en-US" sz="2000">
                    <a:solidFill>
                      <a:schemeClr val="tx1"/>
                    </a:solidFill>
                  </a:rPr>
                  <a:t>Persians defeat Greeks at Thermopylae (480) but reversed at Salamis (480), Herodotus 485-425</a:t>
                </a: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ARTAXERXES I</a:t>
                </a: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464-423</a:t>
                </a: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70000"/>
                  </a:lnSpc>
                </a:pPr>
                <a:r>
                  <a:rPr lang="en-US" sz="2100">
                    <a:solidFill>
                      <a:schemeClr val="tx1"/>
                    </a:solidFill>
                  </a:rPr>
                  <a:t>Return of Ezra (458)</a:t>
                </a:r>
              </a:p>
              <a:p>
                <a:pPr algn="ctr" eaLnBrk="0" hangingPunct="0">
                  <a:lnSpc>
                    <a:spcPct val="70000"/>
                  </a:lnSpc>
                </a:pPr>
                <a:r>
                  <a:rPr lang="en-US" sz="2100">
                    <a:solidFill>
                      <a:schemeClr val="tx1"/>
                    </a:solidFill>
                  </a:rPr>
                  <a:t>(Ezra 7–10)</a:t>
                </a:r>
              </a:p>
              <a:p>
                <a:pPr algn="ctr" eaLnBrk="0" hangingPunct="0">
                  <a:lnSpc>
                    <a:spcPct val="70000"/>
                  </a:lnSpc>
                </a:pPr>
                <a:r>
                  <a:rPr lang="en-US" sz="2100">
                    <a:solidFill>
                      <a:schemeClr val="tx1"/>
                    </a:solidFill>
                  </a:rPr>
                  <a:t>Return of Nehemiah (445)</a:t>
                </a:r>
              </a:p>
              <a:p>
                <a:pPr algn="ctr" eaLnBrk="0" hangingPunct="0">
                  <a:lnSpc>
                    <a:spcPct val="70000"/>
                  </a:lnSpc>
                </a:pPr>
                <a:r>
                  <a:rPr lang="en-US" sz="2100">
                    <a:solidFill>
                      <a:schemeClr val="tx1"/>
                    </a:solidFill>
                  </a:rPr>
                  <a:t>(Nehemiah 1–2)</a:t>
                </a:r>
              </a:p>
              <a:p>
                <a:pPr algn="ctr" eaLnBrk="0" hangingPunct="0">
                  <a:lnSpc>
                    <a:spcPct val="70000"/>
                  </a:lnSpc>
                </a:pPr>
                <a:r>
                  <a:rPr lang="en-US" sz="2100">
                    <a:solidFill>
                      <a:schemeClr val="tx1"/>
                    </a:solidFill>
                  </a:rPr>
                  <a:t>Prophecy of Malachi (433)</a:t>
                </a: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Golden Age (461-431)</a:t>
                </a:r>
              </a:p>
              <a:p>
                <a:pPr algn="ctr" eaLnBrk="0" hangingPunct="0"/>
                <a:r>
                  <a:rPr lang="en-US">
                    <a:solidFill>
                      <a:schemeClr val="tx1"/>
                    </a:solidFill>
                  </a:rPr>
                  <a:t>Pericles (460-429)</a:t>
                </a:r>
              </a:p>
              <a:p>
                <a:pPr algn="ctr" eaLnBrk="0" hangingPunct="0"/>
                <a:r>
                  <a:rPr lang="en-US">
                    <a:solidFill>
                      <a:schemeClr val="tx1"/>
                    </a:solidFill>
                  </a:rPr>
                  <a:t>Athens rules</a:t>
                </a: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sp>
        <p:nvSpPr>
          <p:cNvPr id="77" name="TextBox 76"/>
          <p:cNvSpPr txBox="1"/>
          <p:nvPr/>
        </p:nvSpPr>
        <p:spPr>
          <a:xfrm>
            <a:off x="0" y="548680"/>
            <a:ext cx="8151813" cy="381000"/>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sz="1400" i="1">
                <a:solidFill>
                  <a:srgbClr val="FFFFFF"/>
                </a:solidFill>
                <a:effectLst>
                  <a:outerShdw blurRad="38100" dist="38100" dir="2700000" algn="tl">
                    <a:srgbClr val="366B1B"/>
                  </a:outerShdw>
                </a:effectLst>
                <a:latin typeface="Arial Black" charset="0"/>
              </a:rPr>
              <a:t>John H. Walton, Chronological and Background Charts of the OT, 2d ed., 70</a:t>
            </a:r>
            <a:r>
              <a:rPr kumimoji="1" lang="en-US" sz="1800" i="1">
                <a:solidFill>
                  <a:srgbClr val="FFFFFF"/>
                </a:solidFill>
                <a:effectLst>
                  <a:outerShdw blurRad="38100" dist="38100" dir="2700000" algn="tl">
                    <a:srgbClr val="366B1B"/>
                  </a:outerShdw>
                </a:effectLst>
                <a:latin typeface="Arial Black" charset="0"/>
                <a:cs typeface="Arial" charset="0"/>
              </a:rPr>
              <a:t> </a:t>
            </a:r>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8153400" cy="990600"/>
          </a:xfr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algn="ctr">
              <a:lnSpc>
                <a:spcPct val="80000"/>
              </a:lnSpc>
            </a:pPr>
            <a:r>
              <a:rPr lang="en-US" sz="3000">
                <a:effectLst/>
                <a:latin typeface="Arial Black" charset="0"/>
                <a:ea typeface="ＭＳ Ｐゴシック" charset="0"/>
                <a:cs typeface="Times New Roman" charset="0"/>
              </a:rPr>
              <a:t>Chronology of the Persian Period</a:t>
            </a:r>
          </a:p>
        </p:txBody>
      </p:sp>
      <p:sp>
        <p:nvSpPr>
          <p:cNvPr id="215043" name="Rectangle 89"/>
          <p:cNvSpPr>
            <a:spLocks noChangeArrowheads="1"/>
          </p:cNvSpPr>
          <p:nvPr/>
        </p:nvSpPr>
        <p:spPr bwMode="auto">
          <a:xfrm>
            <a:off x="1468438" y="2301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44" name="Rectangle 91"/>
          <p:cNvSpPr>
            <a:spLocks noChangeArrowheads="1"/>
          </p:cNvSpPr>
          <p:nvPr/>
        </p:nvSpPr>
        <p:spPr bwMode="auto">
          <a:xfrm>
            <a:off x="1468438" y="5588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45" name="Rectangle 95"/>
          <p:cNvSpPr>
            <a:spLocks noChangeArrowheads="1"/>
          </p:cNvSpPr>
          <p:nvPr/>
        </p:nvSpPr>
        <p:spPr bwMode="auto">
          <a:xfrm>
            <a:off x="1468438" y="10017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46" name="Rectangle 101"/>
          <p:cNvSpPr>
            <a:spLocks noChangeArrowheads="1"/>
          </p:cNvSpPr>
          <p:nvPr/>
        </p:nvSpPr>
        <p:spPr bwMode="auto">
          <a:xfrm>
            <a:off x="1468438" y="3159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47" name="Rectangle 103"/>
          <p:cNvSpPr>
            <a:spLocks noChangeArrowheads="1"/>
          </p:cNvSpPr>
          <p:nvPr/>
        </p:nvSpPr>
        <p:spPr bwMode="auto">
          <a:xfrm>
            <a:off x="1468438" y="5302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48" name="Rectangle 105"/>
          <p:cNvSpPr>
            <a:spLocks noChangeArrowheads="1"/>
          </p:cNvSpPr>
          <p:nvPr/>
        </p:nvSpPr>
        <p:spPr bwMode="auto">
          <a:xfrm>
            <a:off x="1468438" y="8159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49" name="Rectangle 111"/>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50" name="Rectangle 117"/>
          <p:cNvSpPr>
            <a:spLocks noChangeArrowheads="1"/>
          </p:cNvSpPr>
          <p:nvPr/>
        </p:nvSpPr>
        <p:spPr bwMode="auto">
          <a:xfrm>
            <a:off x="1468438" y="330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51" name="Rectangle 123"/>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52" name="Rectangle 129"/>
          <p:cNvSpPr>
            <a:spLocks noChangeArrowheads="1"/>
          </p:cNvSpPr>
          <p:nvPr/>
        </p:nvSpPr>
        <p:spPr bwMode="auto">
          <a:xfrm>
            <a:off x="1468438" y="2444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53" name="Rectangle 190"/>
          <p:cNvSpPr>
            <a:spLocks noChangeArrowheads="1"/>
          </p:cNvSpPr>
          <p:nvPr/>
        </p:nvSpPr>
        <p:spPr bwMode="auto">
          <a:xfrm>
            <a:off x="1468438" y="2301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54" name="Rectangle 202"/>
          <p:cNvSpPr>
            <a:spLocks noChangeArrowheads="1"/>
          </p:cNvSpPr>
          <p:nvPr/>
        </p:nvSpPr>
        <p:spPr bwMode="auto">
          <a:xfrm>
            <a:off x="1468438" y="3159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55" name="Rectangle 212"/>
          <p:cNvSpPr>
            <a:spLocks noChangeArrowheads="1"/>
          </p:cNvSpPr>
          <p:nvPr/>
        </p:nvSpPr>
        <p:spPr bwMode="auto">
          <a:xfrm>
            <a:off x="1468438" y="473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56" name="Rectangle 218"/>
          <p:cNvSpPr>
            <a:spLocks noChangeArrowheads="1"/>
          </p:cNvSpPr>
          <p:nvPr/>
        </p:nvSpPr>
        <p:spPr bwMode="auto">
          <a:xfrm>
            <a:off x="1468438" y="330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57" name="Rectangle 224"/>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58" name="Rectangle 230"/>
          <p:cNvSpPr>
            <a:spLocks noChangeArrowheads="1"/>
          </p:cNvSpPr>
          <p:nvPr/>
        </p:nvSpPr>
        <p:spPr bwMode="auto">
          <a:xfrm>
            <a:off x="1468438" y="2444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59" name="Rectangle 29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60" name="Rectangle 293"/>
          <p:cNvSpPr>
            <a:spLocks noChangeArrowheads="1"/>
          </p:cNvSpPr>
          <p:nvPr/>
        </p:nvSpPr>
        <p:spPr bwMode="auto">
          <a:xfrm>
            <a:off x="1468438" y="-5857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61" name="Rectangle 295"/>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62" name="Rectangle 297"/>
          <p:cNvSpPr>
            <a:spLocks noChangeArrowheads="1"/>
          </p:cNvSpPr>
          <p:nvPr/>
        </p:nvSpPr>
        <p:spPr bwMode="auto">
          <a:xfrm>
            <a:off x="1468438" y="4714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63" name="Rectangle 30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64" name="Rectangle 307"/>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65" name="Rectangle 3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66" name="Rectangle 31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67" name="Rectangle 32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15068" name="Rectangle 33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215069" name="Group 387"/>
          <p:cNvGrpSpPr>
            <a:grpSpLocks/>
          </p:cNvGrpSpPr>
          <p:nvPr/>
        </p:nvGrpSpPr>
        <p:grpSpPr bwMode="auto">
          <a:xfrm>
            <a:off x="152400" y="1066800"/>
            <a:ext cx="8915400" cy="5761038"/>
            <a:chOff x="96" y="672"/>
            <a:chExt cx="5616" cy="3629"/>
          </a:xfrm>
        </p:grpSpPr>
        <p:grpSp>
          <p:nvGrpSpPr>
            <p:cNvPr id="215072" name="Group 385"/>
            <p:cNvGrpSpPr>
              <a:grpSpLocks/>
            </p:cNvGrpSpPr>
            <p:nvPr/>
          </p:nvGrpSpPr>
          <p:grpSpPr bwMode="auto">
            <a:xfrm>
              <a:off x="96" y="672"/>
              <a:ext cx="5616" cy="3629"/>
              <a:chOff x="96" y="672"/>
              <a:chExt cx="5616" cy="3629"/>
            </a:xfrm>
          </p:grpSpPr>
          <p:grpSp>
            <p:nvGrpSpPr>
              <p:cNvPr id="215074" name="Group 334"/>
              <p:cNvGrpSpPr>
                <a:grpSpLocks/>
              </p:cNvGrpSpPr>
              <p:nvPr/>
            </p:nvGrpSpPr>
            <p:grpSpPr bwMode="auto">
              <a:xfrm>
                <a:off x="96" y="672"/>
                <a:ext cx="1442" cy="461"/>
                <a:chOff x="0" y="0"/>
                <a:chExt cx="1004" cy="730"/>
              </a:xfrm>
            </p:grpSpPr>
            <p:sp>
              <p:nvSpPr>
                <p:cNvPr id="215138" name="Rectangle 27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solidFill>
                        <a:schemeClr val="tx1"/>
                      </a:solidFill>
                    </a:rPr>
                    <a:t>PERSIAN KING</a:t>
                  </a:r>
                </a:p>
              </p:txBody>
            </p:sp>
            <p:sp>
              <p:nvSpPr>
                <p:cNvPr id="215139" name="Rectangle 3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75" name="Group 336"/>
              <p:cNvGrpSpPr>
                <a:grpSpLocks/>
              </p:cNvGrpSpPr>
              <p:nvPr/>
            </p:nvGrpSpPr>
            <p:grpSpPr bwMode="auto">
              <a:xfrm>
                <a:off x="1538" y="672"/>
                <a:ext cx="675" cy="461"/>
                <a:chOff x="1004" y="0"/>
                <a:chExt cx="470" cy="730"/>
              </a:xfrm>
            </p:grpSpPr>
            <p:sp>
              <p:nvSpPr>
                <p:cNvPr id="215136" name="Rectangle 28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DATES</a:t>
                  </a:r>
                </a:p>
              </p:txBody>
            </p:sp>
            <p:sp>
              <p:nvSpPr>
                <p:cNvPr id="215137" name="Rectangle 3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76" name="Group 338"/>
              <p:cNvGrpSpPr>
                <a:grpSpLocks/>
              </p:cNvGrpSpPr>
              <p:nvPr/>
            </p:nvGrpSpPr>
            <p:grpSpPr bwMode="auto">
              <a:xfrm>
                <a:off x="2213" y="672"/>
                <a:ext cx="1764" cy="461"/>
                <a:chOff x="1474" y="0"/>
                <a:chExt cx="1229" cy="730"/>
              </a:xfrm>
            </p:grpSpPr>
            <p:sp>
              <p:nvSpPr>
                <p:cNvPr id="215134" name="Rectangle 28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BIBLICAL CORRELATION</a:t>
                  </a:r>
                </a:p>
              </p:txBody>
            </p:sp>
            <p:sp>
              <p:nvSpPr>
                <p:cNvPr id="215135" name="Rectangle 3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77" name="Group 340"/>
              <p:cNvGrpSpPr>
                <a:grpSpLocks/>
              </p:cNvGrpSpPr>
              <p:nvPr/>
            </p:nvGrpSpPr>
            <p:grpSpPr bwMode="auto">
              <a:xfrm>
                <a:off x="3977" y="672"/>
                <a:ext cx="1735" cy="461"/>
                <a:chOff x="2703" y="0"/>
                <a:chExt cx="1208" cy="730"/>
              </a:xfrm>
            </p:grpSpPr>
            <p:sp>
              <p:nvSpPr>
                <p:cNvPr id="215132" name="Rectangle 28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GREEK CORRELATION</a:t>
                  </a:r>
                </a:p>
              </p:txBody>
            </p:sp>
            <p:sp>
              <p:nvSpPr>
                <p:cNvPr id="215133" name="Rectangle 3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78" name="Group 342"/>
              <p:cNvGrpSpPr>
                <a:grpSpLocks/>
              </p:cNvGrpSpPr>
              <p:nvPr/>
            </p:nvGrpSpPr>
            <p:grpSpPr bwMode="auto">
              <a:xfrm>
                <a:off x="96" y="1132"/>
                <a:ext cx="1442" cy="691"/>
                <a:chOff x="0" y="730"/>
                <a:chExt cx="1004" cy="1665"/>
              </a:xfrm>
            </p:grpSpPr>
            <p:sp>
              <p:nvSpPr>
                <p:cNvPr id="215130" name="Rectangle 284"/>
                <p:cNvSpPr>
                  <a:spLocks noChangeArrowheads="1"/>
                </p:cNvSpPr>
                <p:nvPr/>
              </p:nvSpPr>
              <p:spPr bwMode="auto">
                <a:xfrm>
                  <a:off x="0" y="730"/>
                  <a:ext cx="1004" cy="166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DARIUS II</a:t>
                  </a:r>
                </a:p>
              </p:txBody>
            </p:sp>
            <p:sp>
              <p:nvSpPr>
                <p:cNvPr id="215131" name="Rectangle 341"/>
                <p:cNvSpPr>
                  <a:spLocks noChangeArrowheads="1"/>
                </p:cNvSpPr>
                <p:nvPr/>
              </p:nvSpPr>
              <p:spPr bwMode="auto">
                <a:xfrm>
                  <a:off x="0" y="730"/>
                  <a:ext cx="1004" cy="1665"/>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79" name="Group 344"/>
              <p:cNvGrpSpPr>
                <a:grpSpLocks/>
              </p:cNvGrpSpPr>
              <p:nvPr/>
            </p:nvGrpSpPr>
            <p:grpSpPr bwMode="auto">
              <a:xfrm>
                <a:off x="1538" y="1132"/>
                <a:ext cx="675" cy="691"/>
                <a:chOff x="1004" y="730"/>
                <a:chExt cx="470" cy="1665"/>
              </a:xfrm>
            </p:grpSpPr>
            <p:sp>
              <p:nvSpPr>
                <p:cNvPr id="215128" name="Rectangle 285"/>
                <p:cNvSpPr>
                  <a:spLocks noChangeArrowheads="1"/>
                </p:cNvSpPr>
                <p:nvPr/>
              </p:nvSpPr>
              <p:spPr bwMode="auto">
                <a:xfrm>
                  <a:off x="1004" y="730"/>
                  <a:ext cx="470" cy="166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423-404</a:t>
                  </a:r>
                </a:p>
              </p:txBody>
            </p:sp>
            <p:sp>
              <p:nvSpPr>
                <p:cNvPr id="215129" name="Rectangle 343"/>
                <p:cNvSpPr>
                  <a:spLocks noChangeArrowheads="1"/>
                </p:cNvSpPr>
                <p:nvPr/>
              </p:nvSpPr>
              <p:spPr bwMode="auto">
                <a:xfrm>
                  <a:off x="1004" y="730"/>
                  <a:ext cx="470" cy="1665"/>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80" name="Group 348"/>
              <p:cNvGrpSpPr>
                <a:grpSpLocks/>
              </p:cNvGrpSpPr>
              <p:nvPr/>
            </p:nvGrpSpPr>
            <p:grpSpPr bwMode="auto">
              <a:xfrm>
                <a:off x="3977" y="1132"/>
                <a:ext cx="1735" cy="691"/>
                <a:chOff x="2703" y="730"/>
                <a:chExt cx="1208" cy="1665"/>
              </a:xfrm>
            </p:grpSpPr>
            <p:sp>
              <p:nvSpPr>
                <p:cNvPr id="215126" name="Rectangle 289"/>
                <p:cNvSpPr>
                  <a:spLocks noChangeArrowheads="1"/>
                </p:cNvSpPr>
                <p:nvPr/>
              </p:nvSpPr>
              <p:spPr bwMode="auto">
                <a:xfrm>
                  <a:off x="2703" y="730"/>
                  <a:ext cx="1208" cy="166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sz="2200">
                      <a:solidFill>
                        <a:schemeClr val="tx1"/>
                      </a:solidFill>
                    </a:rPr>
                    <a:t>Peloponnesian Wars</a:t>
                  </a:r>
                </a:p>
                <a:p>
                  <a:pPr algn="ctr" eaLnBrk="0" hangingPunct="0">
                    <a:lnSpc>
                      <a:spcPct val="80000"/>
                    </a:lnSpc>
                  </a:pPr>
                  <a:r>
                    <a:rPr lang="en-US" sz="2200">
                      <a:solidFill>
                        <a:schemeClr val="tx1"/>
                      </a:solidFill>
                    </a:rPr>
                    <a:t>(431-404)</a:t>
                  </a:r>
                </a:p>
                <a:p>
                  <a:pPr algn="ctr" eaLnBrk="0" hangingPunct="0">
                    <a:lnSpc>
                      <a:spcPct val="80000"/>
                    </a:lnSpc>
                  </a:pPr>
                  <a:r>
                    <a:rPr lang="en-US">
                      <a:solidFill>
                        <a:schemeClr val="tx1"/>
                      </a:solidFill>
                    </a:rPr>
                    <a:t>Athens falls (404)</a:t>
                  </a:r>
                </a:p>
                <a:p>
                  <a:pPr algn="ctr" eaLnBrk="0" hangingPunct="0">
                    <a:lnSpc>
                      <a:spcPct val="80000"/>
                    </a:lnSpc>
                  </a:pPr>
                  <a:r>
                    <a:rPr lang="en-US">
                      <a:solidFill>
                        <a:schemeClr val="tx1"/>
                      </a:solidFill>
                    </a:rPr>
                    <a:t>Sparta rules</a:t>
                  </a:r>
                </a:p>
              </p:txBody>
            </p:sp>
            <p:sp>
              <p:nvSpPr>
                <p:cNvPr id="215127" name="Rectangle 347"/>
                <p:cNvSpPr>
                  <a:spLocks noChangeArrowheads="1"/>
                </p:cNvSpPr>
                <p:nvPr/>
              </p:nvSpPr>
              <p:spPr bwMode="auto">
                <a:xfrm>
                  <a:off x="2703" y="730"/>
                  <a:ext cx="1208" cy="1665"/>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81" name="Group 350"/>
              <p:cNvGrpSpPr>
                <a:grpSpLocks/>
              </p:cNvGrpSpPr>
              <p:nvPr/>
            </p:nvGrpSpPr>
            <p:grpSpPr bwMode="auto">
              <a:xfrm>
                <a:off x="96" y="1825"/>
                <a:ext cx="1442" cy="691"/>
                <a:chOff x="0" y="2395"/>
                <a:chExt cx="1004" cy="1332"/>
              </a:xfrm>
            </p:grpSpPr>
            <p:sp>
              <p:nvSpPr>
                <p:cNvPr id="215124" name="Rectangle 299"/>
                <p:cNvSpPr>
                  <a:spLocks noChangeArrowheads="1"/>
                </p:cNvSpPr>
                <p:nvPr/>
              </p:nvSpPr>
              <p:spPr bwMode="auto">
                <a:xfrm>
                  <a:off x="0" y="2395"/>
                  <a:ext cx="1004" cy="133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ARTAXERXES II</a:t>
                  </a:r>
                </a:p>
              </p:txBody>
            </p:sp>
            <p:sp>
              <p:nvSpPr>
                <p:cNvPr id="215125" name="Rectangle 349"/>
                <p:cNvSpPr>
                  <a:spLocks noChangeArrowheads="1"/>
                </p:cNvSpPr>
                <p:nvPr/>
              </p:nvSpPr>
              <p:spPr bwMode="auto">
                <a:xfrm>
                  <a:off x="0" y="2395"/>
                  <a:ext cx="1004" cy="1332"/>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82" name="Group 352"/>
              <p:cNvGrpSpPr>
                <a:grpSpLocks/>
              </p:cNvGrpSpPr>
              <p:nvPr/>
            </p:nvGrpSpPr>
            <p:grpSpPr bwMode="auto">
              <a:xfrm>
                <a:off x="1538" y="1825"/>
                <a:ext cx="675" cy="691"/>
                <a:chOff x="1004" y="2395"/>
                <a:chExt cx="470" cy="1332"/>
              </a:xfrm>
            </p:grpSpPr>
            <p:sp>
              <p:nvSpPr>
                <p:cNvPr id="215122" name="Rectangle 300"/>
                <p:cNvSpPr>
                  <a:spLocks noChangeArrowheads="1"/>
                </p:cNvSpPr>
                <p:nvPr/>
              </p:nvSpPr>
              <p:spPr bwMode="auto">
                <a:xfrm>
                  <a:off x="1004" y="2395"/>
                  <a:ext cx="470" cy="133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404-359</a:t>
                  </a:r>
                </a:p>
              </p:txBody>
            </p:sp>
            <p:sp>
              <p:nvSpPr>
                <p:cNvPr id="215123" name="Rectangle 351"/>
                <p:cNvSpPr>
                  <a:spLocks noChangeArrowheads="1"/>
                </p:cNvSpPr>
                <p:nvPr/>
              </p:nvSpPr>
              <p:spPr bwMode="auto">
                <a:xfrm>
                  <a:off x="1004" y="2395"/>
                  <a:ext cx="470" cy="1332"/>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83" name="Group 354"/>
              <p:cNvGrpSpPr>
                <a:grpSpLocks/>
              </p:cNvGrpSpPr>
              <p:nvPr/>
            </p:nvGrpSpPr>
            <p:grpSpPr bwMode="auto">
              <a:xfrm>
                <a:off x="3977" y="1825"/>
                <a:ext cx="1735" cy="691"/>
                <a:chOff x="2703" y="2395"/>
                <a:chExt cx="1208" cy="1332"/>
              </a:xfrm>
            </p:grpSpPr>
            <p:sp>
              <p:nvSpPr>
                <p:cNvPr id="215120" name="Rectangle 301"/>
                <p:cNvSpPr>
                  <a:spLocks noChangeArrowheads="1"/>
                </p:cNvSpPr>
                <p:nvPr/>
              </p:nvSpPr>
              <p:spPr bwMode="auto">
                <a:xfrm>
                  <a:off x="2703" y="2395"/>
                  <a:ext cx="1208" cy="133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Socrates (470-399)</a:t>
                  </a:r>
                </a:p>
                <a:p>
                  <a:pPr algn="ctr" eaLnBrk="0" hangingPunct="0"/>
                  <a:r>
                    <a:rPr lang="en-US">
                      <a:solidFill>
                        <a:schemeClr val="tx1"/>
                      </a:solidFill>
                    </a:rPr>
                    <a:t>Plato (428-348)</a:t>
                  </a:r>
                </a:p>
                <a:p>
                  <a:pPr algn="ctr" eaLnBrk="0" hangingPunct="0"/>
                  <a:r>
                    <a:rPr lang="en-US">
                      <a:solidFill>
                        <a:schemeClr val="tx1"/>
                      </a:solidFill>
                    </a:rPr>
                    <a:t>Aristotle (384-322)</a:t>
                  </a:r>
                </a:p>
              </p:txBody>
            </p:sp>
            <p:sp>
              <p:nvSpPr>
                <p:cNvPr id="215121" name="Rectangle 353"/>
                <p:cNvSpPr>
                  <a:spLocks noChangeArrowheads="1"/>
                </p:cNvSpPr>
                <p:nvPr/>
              </p:nvSpPr>
              <p:spPr bwMode="auto">
                <a:xfrm>
                  <a:off x="2703" y="2395"/>
                  <a:ext cx="1208" cy="1332"/>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84" name="Group 356"/>
              <p:cNvGrpSpPr>
                <a:grpSpLocks/>
              </p:cNvGrpSpPr>
              <p:nvPr/>
            </p:nvGrpSpPr>
            <p:grpSpPr bwMode="auto">
              <a:xfrm>
                <a:off x="96" y="2520"/>
                <a:ext cx="1442" cy="576"/>
                <a:chOff x="0" y="3727"/>
                <a:chExt cx="1004" cy="666"/>
              </a:xfrm>
            </p:grpSpPr>
            <p:sp>
              <p:nvSpPr>
                <p:cNvPr id="215118" name="Rectangle 309"/>
                <p:cNvSpPr>
                  <a:spLocks noChangeArrowheads="1"/>
                </p:cNvSpPr>
                <p:nvPr/>
              </p:nvSpPr>
              <p:spPr bwMode="auto">
                <a:xfrm>
                  <a:off x="0" y="3727"/>
                  <a:ext cx="1004"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ARTAXERXES III</a:t>
                  </a:r>
                </a:p>
              </p:txBody>
            </p:sp>
            <p:sp>
              <p:nvSpPr>
                <p:cNvPr id="215119" name="Rectangle 355"/>
                <p:cNvSpPr>
                  <a:spLocks noChangeArrowheads="1"/>
                </p:cNvSpPr>
                <p:nvPr/>
              </p:nvSpPr>
              <p:spPr bwMode="auto">
                <a:xfrm>
                  <a:off x="0" y="3727"/>
                  <a:ext cx="1004"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85" name="Group 358"/>
              <p:cNvGrpSpPr>
                <a:grpSpLocks/>
              </p:cNvGrpSpPr>
              <p:nvPr/>
            </p:nvGrpSpPr>
            <p:grpSpPr bwMode="auto">
              <a:xfrm>
                <a:off x="1538" y="2520"/>
                <a:ext cx="675" cy="576"/>
                <a:chOff x="1004" y="3727"/>
                <a:chExt cx="470" cy="666"/>
              </a:xfrm>
            </p:grpSpPr>
            <p:sp>
              <p:nvSpPr>
                <p:cNvPr id="215116" name="Rectangle 310"/>
                <p:cNvSpPr>
                  <a:spLocks noChangeArrowheads="1"/>
                </p:cNvSpPr>
                <p:nvPr/>
              </p:nvSpPr>
              <p:spPr bwMode="auto">
                <a:xfrm>
                  <a:off x="1004" y="3727"/>
                  <a:ext cx="470"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359-338</a:t>
                  </a:r>
                </a:p>
              </p:txBody>
            </p:sp>
            <p:sp>
              <p:nvSpPr>
                <p:cNvPr id="215117" name="Rectangle 357"/>
                <p:cNvSpPr>
                  <a:spLocks noChangeArrowheads="1"/>
                </p:cNvSpPr>
                <p:nvPr/>
              </p:nvSpPr>
              <p:spPr bwMode="auto">
                <a:xfrm>
                  <a:off x="1004" y="3727"/>
                  <a:ext cx="470"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86" name="Group 360"/>
              <p:cNvGrpSpPr>
                <a:grpSpLocks/>
              </p:cNvGrpSpPr>
              <p:nvPr/>
            </p:nvGrpSpPr>
            <p:grpSpPr bwMode="auto">
              <a:xfrm>
                <a:off x="3977" y="2520"/>
                <a:ext cx="1735" cy="576"/>
                <a:chOff x="2703" y="3727"/>
                <a:chExt cx="1208" cy="666"/>
              </a:xfrm>
            </p:grpSpPr>
            <p:sp>
              <p:nvSpPr>
                <p:cNvPr id="215114" name="Rectangle 311"/>
                <p:cNvSpPr>
                  <a:spLocks noChangeArrowheads="1"/>
                </p:cNvSpPr>
                <p:nvPr/>
              </p:nvSpPr>
              <p:spPr bwMode="auto">
                <a:xfrm>
                  <a:off x="2703" y="3727"/>
                  <a:ext cx="1208"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en-US">
                      <a:solidFill>
                        <a:schemeClr val="tx1"/>
                      </a:solidFill>
                    </a:rPr>
                    <a:t>Philip II of Macedon defeats Greeks at Chaeronea in 338</a:t>
                  </a:r>
                </a:p>
              </p:txBody>
            </p:sp>
            <p:sp>
              <p:nvSpPr>
                <p:cNvPr id="215115" name="Rectangle 359"/>
                <p:cNvSpPr>
                  <a:spLocks noChangeArrowheads="1"/>
                </p:cNvSpPr>
                <p:nvPr/>
              </p:nvSpPr>
              <p:spPr bwMode="auto">
                <a:xfrm>
                  <a:off x="2703" y="3727"/>
                  <a:ext cx="1208"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87" name="Group 362"/>
              <p:cNvGrpSpPr>
                <a:grpSpLocks/>
              </p:cNvGrpSpPr>
              <p:nvPr/>
            </p:nvGrpSpPr>
            <p:grpSpPr bwMode="auto">
              <a:xfrm>
                <a:off x="96" y="3095"/>
                <a:ext cx="1442" cy="288"/>
                <a:chOff x="0" y="4393"/>
                <a:chExt cx="1004" cy="666"/>
              </a:xfrm>
            </p:grpSpPr>
            <p:sp>
              <p:nvSpPr>
                <p:cNvPr id="215112" name="Rectangle 315"/>
                <p:cNvSpPr>
                  <a:spLocks noChangeArrowheads="1"/>
                </p:cNvSpPr>
                <p:nvPr/>
              </p:nvSpPr>
              <p:spPr bwMode="auto">
                <a:xfrm>
                  <a:off x="0" y="4393"/>
                  <a:ext cx="1004"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ARSES</a:t>
                  </a:r>
                </a:p>
              </p:txBody>
            </p:sp>
            <p:sp>
              <p:nvSpPr>
                <p:cNvPr id="215113" name="Rectangle 361"/>
                <p:cNvSpPr>
                  <a:spLocks noChangeArrowheads="1"/>
                </p:cNvSpPr>
                <p:nvPr/>
              </p:nvSpPr>
              <p:spPr bwMode="auto">
                <a:xfrm>
                  <a:off x="0" y="4393"/>
                  <a:ext cx="1004"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88" name="Group 364"/>
              <p:cNvGrpSpPr>
                <a:grpSpLocks/>
              </p:cNvGrpSpPr>
              <p:nvPr/>
            </p:nvGrpSpPr>
            <p:grpSpPr bwMode="auto">
              <a:xfrm>
                <a:off x="1538" y="3095"/>
                <a:ext cx="675" cy="288"/>
                <a:chOff x="1004" y="4393"/>
                <a:chExt cx="470" cy="666"/>
              </a:xfrm>
            </p:grpSpPr>
            <p:sp>
              <p:nvSpPr>
                <p:cNvPr id="215110" name="Rectangle 316"/>
                <p:cNvSpPr>
                  <a:spLocks noChangeArrowheads="1"/>
                </p:cNvSpPr>
                <p:nvPr/>
              </p:nvSpPr>
              <p:spPr bwMode="auto">
                <a:xfrm>
                  <a:off x="1004" y="4393"/>
                  <a:ext cx="470"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338-335</a:t>
                  </a:r>
                </a:p>
              </p:txBody>
            </p:sp>
            <p:sp>
              <p:nvSpPr>
                <p:cNvPr id="215111" name="Rectangle 363"/>
                <p:cNvSpPr>
                  <a:spLocks noChangeArrowheads="1"/>
                </p:cNvSpPr>
                <p:nvPr/>
              </p:nvSpPr>
              <p:spPr bwMode="auto">
                <a:xfrm>
                  <a:off x="1004" y="4393"/>
                  <a:ext cx="470"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89" name="Group 366"/>
              <p:cNvGrpSpPr>
                <a:grpSpLocks/>
              </p:cNvGrpSpPr>
              <p:nvPr/>
            </p:nvGrpSpPr>
            <p:grpSpPr bwMode="auto">
              <a:xfrm>
                <a:off x="3977" y="3095"/>
                <a:ext cx="1735" cy="288"/>
                <a:chOff x="2703" y="4393"/>
                <a:chExt cx="1208" cy="666"/>
              </a:xfrm>
            </p:grpSpPr>
            <p:sp>
              <p:nvSpPr>
                <p:cNvPr id="215108" name="Rectangle 317"/>
                <p:cNvSpPr>
                  <a:spLocks noChangeArrowheads="1"/>
                </p:cNvSpPr>
                <p:nvPr/>
              </p:nvSpPr>
              <p:spPr bwMode="auto">
                <a:xfrm>
                  <a:off x="2703" y="4393"/>
                  <a:ext cx="1208"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 </a:t>
                  </a:r>
                </a:p>
                <a:p>
                  <a:pPr algn="ctr" eaLnBrk="0" hangingPunct="0"/>
                  <a:endParaRPr lang="en-US">
                    <a:solidFill>
                      <a:schemeClr val="tx1"/>
                    </a:solidFill>
                  </a:endParaRPr>
                </a:p>
              </p:txBody>
            </p:sp>
            <p:sp>
              <p:nvSpPr>
                <p:cNvPr id="215109" name="Rectangle 365"/>
                <p:cNvSpPr>
                  <a:spLocks noChangeArrowheads="1"/>
                </p:cNvSpPr>
                <p:nvPr/>
              </p:nvSpPr>
              <p:spPr bwMode="auto">
                <a:xfrm>
                  <a:off x="2703" y="4393"/>
                  <a:ext cx="1208"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90" name="Group 368"/>
              <p:cNvGrpSpPr>
                <a:grpSpLocks/>
              </p:cNvGrpSpPr>
              <p:nvPr/>
            </p:nvGrpSpPr>
            <p:grpSpPr bwMode="auto">
              <a:xfrm>
                <a:off x="96" y="3379"/>
                <a:ext cx="1442" cy="461"/>
                <a:chOff x="0" y="5059"/>
                <a:chExt cx="1004" cy="666"/>
              </a:xfrm>
            </p:grpSpPr>
            <p:sp>
              <p:nvSpPr>
                <p:cNvPr id="215106" name="Rectangle 321"/>
                <p:cNvSpPr>
                  <a:spLocks noChangeArrowheads="1"/>
                </p:cNvSpPr>
                <p:nvPr/>
              </p:nvSpPr>
              <p:spPr bwMode="auto">
                <a:xfrm>
                  <a:off x="0" y="5059"/>
                  <a:ext cx="1004"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DARIUS III</a:t>
                  </a:r>
                </a:p>
              </p:txBody>
            </p:sp>
            <p:sp>
              <p:nvSpPr>
                <p:cNvPr id="215107" name="Rectangle 367"/>
                <p:cNvSpPr>
                  <a:spLocks noChangeArrowheads="1"/>
                </p:cNvSpPr>
                <p:nvPr/>
              </p:nvSpPr>
              <p:spPr bwMode="auto">
                <a:xfrm>
                  <a:off x="0" y="5059"/>
                  <a:ext cx="1004"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91" name="Group 370"/>
              <p:cNvGrpSpPr>
                <a:grpSpLocks/>
              </p:cNvGrpSpPr>
              <p:nvPr/>
            </p:nvGrpSpPr>
            <p:grpSpPr bwMode="auto">
              <a:xfrm>
                <a:off x="1538" y="3379"/>
                <a:ext cx="675" cy="461"/>
                <a:chOff x="1004" y="5059"/>
                <a:chExt cx="470" cy="666"/>
              </a:xfrm>
            </p:grpSpPr>
            <p:sp>
              <p:nvSpPr>
                <p:cNvPr id="215104" name="Rectangle 322"/>
                <p:cNvSpPr>
                  <a:spLocks noChangeArrowheads="1"/>
                </p:cNvSpPr>
                <p:nvPr/>
              </p:nvSpPr>
              <p:spPr bwMode="auto">
                <a:xfrm>
                  <a:off x="1004" y="5059"/>
                  <a:ext cx="470"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335-331</a:t>
                  </a:r>
                </a:p>
              </p:txBody>
            </p:sp>
            <p:sp>
              <p:nvSpPr>
                <p:cNvPr id="215105" name="Rectangle 369"/>
                <p:cNvSpPr>
                  <a:spLocks noChangeArrowheads="1"/>
                </p:cNvSpPr>
                <p:nvPr/>
              </p:nvSpPr>
              <p:spPr bwMode="auto">
                <a:xfrm>
                  <a:off x="1004" y="5059"/>
                  <a:ext cx="470"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92" name="Group 372"/>
              <p:cNvGrpSpPr>
                <a:grpSpLocks/>
              </p:cNvGrpSpPr>
              <p:nvPr/>
            </p:nvGrpSpPr>
            <p:grpSpPr bwMode="auto">
              <a:xfrm>
                <a:off x="3977" y="3379"/>
                <a:ext cx="1735" cy="461"/>
                <a:chOff x="2703" y="5059"/>
                <a:chExt cx="1208" cy="666"/>
              </a:xfrm>
            </p:grpSpPr>
            <p:sp>
              <p:nvSpPr>
                <p:cNvPr id="215102" name="Rectangle 323"/>
                <p:cNvSpPr>
                  <a:spLocks noChangeArrowheads="1"/>
                </p:cNvSpPr>
                <p:nvPr/>
              </p:nvSpPr>
              <p:spPr bwMode="auto">
                <a:xfrm>
                  <a:off x="2703" y="5059"/>
                  <a:ext cx="1208"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000">
                      <a:solidFill>
                        <a:schemeClr val="tx1"/>
                      </a:solidFill>
                    </a:rPr>
                    <a:t>Alexander the Great overthrows Persian Empire</a:t>
                  </a:r>
                </a:p>
              </p:txBody>
            </p:sp>
            <p:sp>
              <p:nvSpPr>
                <p:cNvPr id="215103" name="Rectangle 371"/>
                <p:cNvSpPr>
                  <a:spLocks noChangeArrowheads="1"/>
                </p:cNvSpPr>
                <p:nvPr/>
              </p:nvSpPr>
              <p:spPr bwMode="auto">
                <a:xfrm>
                  <a:off x="2703" y="5059"/>
                  <a:ext cx="1208"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93" name="Group 374"/>
              <p:cNvGrpSpPr>
                <a:grpSpLocks/>
              </p:cNvGrpSpPr>
              <p:nvPr/>
            </p:nvGrpSpPr>
            <p:grpSpPr bwMode="auto">
              <a:xfrm>
                <a:off x="96" y="3840"/>
                <a:ext cx="1442" cy="461"/>
                <a:chOff x="0" y="5725"/>
                <a:chExt cx="1004" cy="666"/>
              </a:xfrm>
            </p:grpSpPr>
            <p:sp>
              <p:nvSpPr>
                <p:cNvPr id="215100" name="Rectangle 327"/>
                <p:cNvSpPr>
                  <a:spLocks noChangeArrowheads="1"/>
                </p:cNvSpPr>
                <p:nvPr/>
              </p:nvSpPr>
              <p:spPr bwMode="auto">
                <a:xfrm>
                  <a:off x="0" y="5725"/>
                  <a:ext cx="1004"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ALEXANDER</a:t>
                  </a:r>
                </a:p>
              </p:txBody>
            </p:sp>
            <p:sp>
              <p:nvSpPr>
                <p:cNvPr id="215101" name="Rectangle 373"/>
                <p:cNvSpPr>
                  <a:spLocks noChangeArrowheads="1"/>
                </p:cNvSpPr>
                <p:nvPr/>
              </p:nvSpPr>
              <p:spPr bwMode="auto">
                <a:xfrm>
                  <a:off x="0" y="5725"/>
                  <a:ext cx="1004"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94" name="Group 376"/>
              <p:cNvGrpSpPr>
                <a:grpSpLocks/>
              </p:cNvGrpSpPr>
              <p:nvPr/>
            </p:nvGrpSpPr>
            <p:grpSpPr bwMode="auto">
              <a:xfrm>
                <a:off x="1538" y="3840"/>
                <a:ext cx="675" cy="461"/>
                <a:chOff x="1004" y="5725"/>
                <a:chExt cx="470" cy="666"/>
              </a:xfrm>
            </p:grpSpPr>
            <p:sp>
              <p:nvSpPr>
                <p:cNvPr id="215098" name="Rectangle 328"/>
                <p:cNvSpPr>
                  <a:spLocks noChangeArrowheads="1"/>
                </p:cNvSpPr>
                <p:nvPr/>
              </p:nvSpPr>
              <p:spPr bwMode="auto">
                <a:xfrm>
                  <a:off x="1004" y="5725"/>
                  <a:ext cx="470"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336-323</a:t>
                  </a:r>
                </a:p>
              </p:txBody>
            </p:sp>
            <p:sp>
              <p:nvSpPr>
                <p:cNvPr id="215099" name="Rectangle 375"/>
                <p:cNvSpPr>
                  <a:spLocks noChangeArrowheads="1"/>
                </p:cNvSpPr>
                <p:nvPr/>
              </p:nvSpPr>
              <p:spPr bwMode="auto">
                <a:xfrm>
                  <a:off x="1004" y="5725"/>
                  <a:ext cx="470"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5095" name="Group 378"/>
              <p:cNvGrpSpPr>
                <a:grpSpLocks/>
              </p:cNvGrpSpPr>
              <p:nvPr/>
            </p:nvGrpSpPr>
            <p:grpSpPr bwMode="auto">
              <a:xfrm>
                <a:off x="3977" y="3840"/>
                <a:ext cx="1735" cy="461"/>
                <a:chOff x="2703" y="5725"/>
                <a:chExt cx="1208" cy="666"/>
              </a:xfrm>
            </p:grpSpPr>
            <p:sp>
              <p:nvSpPr>
                <p:cNvPr id="215096" name="Rectangle 329"/>
                <p:cNvSpPr>
                  <a:spLocks noChangeArrowheads="1"/>
                </p:cNvSpPr>
                <p:nvPr/>
              </p:nvSpPr>
              <p:spPr bwMode="auto">
                <a:xfrm>
                  <a:off x="2703" y="5725"/>
                  <a:ext cx="1208" cy="66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chemeClr val="tx1"/>
                      </a:solidFill>
                    </a:rPr>
                    <a:t>Establishment of Greek Empire</a:t>
                  </a:r>
                </a:p>
              </p:txBody>
            </p:sp>
            <p:sp>
              <p:nvSpPr>
                <p:cNvPr id="215097" name="Rectangle 377"/>
                <p:cNvSpPr>
                  <a:spLocks noChangeArrowheads="1"/>
                </p:cNvSpPr>
                <p:nvPr/>
              </p:nvSpPr>
              <p:spPr bwMode="auto">
                <a:xfrm>
                  <a:off x="2703" y="5725"/>
                  <a:ext cx="1208" cy="666"/>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sp>
          <p:nvSpPr>
            <p:cNvPr id="215073" name="Text Box 383"/>
            <p:cNvSpPr txBox="1">
              <a:spLocks noChangeArrowheads="1"/>
            </p:cNvSpPr>
            <p:nvPr/>
          </p:nvSpPr>
          <p:spPr bwMode="auto">
            <a:xfrm rot="-5400000">
              <a:off x="1508" y="1831"/>
              <a:ext cx="3167" cy="175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vert="eaVert"/>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en-US" sz="2800"/>
                <a:t>B	S</a:t>
              </a:r>
            </a:p>
            <a:p>
              <a:pPr algn="ctr" eaLnBrk="1" hangingPunct="1">
                <a:spcBef>
                  <a:spcPct val="50000"/>
                </a:spcBef>
              </a:pPr>
              <a:r>
                <a:rPr lang="en-US" sz="2800"/>
                <a:t>I	I</a:t>
              </a:r>
            </a:p>
            <a:p>
              <a:pPr algn="ctr" eaLnBrk="1" hangingPunct="1">
                <a:spcBef>
                  <a:spcPct val="50000"/>
                </a:spcBef>
              </a:pPr>
              <a:r>
                <a:rPr lang="en-US" sz="2800"/>
                <a:t>B	L</a:t>
              </a:r>
            </a:p>
            <a:p>
              <a:pPr algn="ctr" eaLnBrk="1" hangingPunct="1">
                <a:spcBef>
                  <a:spcPct val="50000"/>
                </a:spcBef>
              </a:pPr>
              <a:r>
                <a:rPr lang="en-US" sz="2800"/>
                <a:t>L	E</a:t>
              </a:r>
            </a:p>
            <a:p>
              <a:pPr algn="ctr" eaLnBrk="1" hangingPunct="1">
                <a:spcBef>
                  <a:spcPct val="50000"/>
                </a:spcBef>
              </a:pPr>
              <a:r>
                <a:rPr lang="en-US" sz="2800"/>
                <a:t>I	N</a:t>
              </a:r>
            </a:p>
            <a:p>
              <a:pPr algn="ctr" eaLnBrk="1" hangingPunct="1">
                <a:spcBef>
                  <a:spcPct val="50000"/>
                </a:spcBef>
              </a:pPr>
              <a:r>
                <a:rPr lang="en-US" sz="2800"/>
                <a:t>C	C</a:t>
              </a:r>
            </a:p>
            <a:p>
              <a:pPr algn="ctr" eaLnBrk="1" hangingPunct="1">
                <a:spcBef>
                  <a:spcPct val="50000"/>
                </a:spcBef>
              </a:pPr>
              <a:r>
                <a:rPr lang="en-US" sz="2800"/>
                <a:t>A	E</a:t>
              </a:r>
            </a:p>
            <a:p>
              <a:pPr algn="ctr" eaLnBrk="1" hangingPunct="1">
                <a:spcBef>
                  <a:spcPct val="50000"/>
                </a:spcBef>
              </a:pPr>
              <a:r>
                <a:rPr lang="en-US" sz="2800"/>
                <a:t>L	</a:t>
              </a:r>
              <a:r>
                <a:rPr lang="en-US" sz="2800">
                  <a:solidFill>
                    <a:schemeClr val="bg1"/>
                  </a:solidFill>
                </a:rPr>
                <a:t>.</a:t>
              </a:r>
            </a:p>
          </p:txBody>
        </p:sp>
      </p:grpSp>
      <p:sp>
        <p:nvSpPr>
          <p:cNvPr id="99" name="TextBox 98"/>
          <p:cNvSpPr txBox="1"/>
          <p:nvPr/>
        </p:nvSpPr>
        <p:spPr>
          <a:xfrm>
            <a:off x="0" y="476672"/>
            <a:ext cx="8151813" cy="381000"/>
          </a:xfrm>
          <a:prstGeom prst="rect">
            <a:avLst/>
          </a:prstGeom>
          <a:no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sz="1400" i="1">
                <a:solidFill>
                  <a:srgbClr val="FFFFFF"/>
                </a:solidFill>
                <a:effectLst>
                  <a:outerShdw blurRad="38100" dist="38100" dir="2700000" algn="tl">
                    <a:srgbClr val="366B1B"/>
                  </a:outerShdw>
                </a:effectLst>
                <a:latin typeface="Arial Black" charset="0"/>
              </a:rPr>
              <a:t>John H. Walton, Chronological and Background Charts of the OT, 2d ed., 70</a:t>
            </a:r>
            <a:r>
              <a:rPr kumimoji="1" lang="en-US" sz="1800" i="1">
                <a:solidFill>
                  <a:srgbClr val="FFFFFF"/>
                </a:solidFill>
                <a:effectLst>
                  <a:outerShdw blurRad="38100" dist="38100" dir="2700000" algn="tl">
                    <a:srgbClr val="366B1B"/>
                  </a:outerShdw>
                </a:effectLst>
                <a:latin typeface="Arial Black" charset="0"/>
                <a:cs typeface="Arial" charset="0"/>
              </a:rPr>
              <a:t> </a:t>
            </a:r>
            <a:endParaRPr lang="en-US"/>
          </a:p>
        </p:txBody>
      </p:sp>
      <p:sp>
        <p:nvSpPr>
          <p:cNvPr id="215071"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313</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defRPr/>
            </a:pPr>
            <a:r>
              <a:rPr lang="en-US" altLang="zh-CN" sz="3600" dirty="0">
                <a:latin typeface="Arial Black" charset="0"/>
                <a:ea typeface="ＭＳ Ｐゴシック" charset="0"/>
                <a:cs typeface="Times New Roman" charset="0"/>
              </a:rPr>
              <a:t>Key Dates Related to</a:t>
            </a:r>
            <a:br>
              <a:rPr lang="en-US" altLang="zh-CN" sz="3600" dirty="0">
                <a:latin typeface="Arial Black" charset="0"/>
                <a:ea typeface="ＭＳ Ｐゴシック" charset="0"/>
                <a:cs typeface="Times New Roman" charset="0"/>
              </a:rPr>
            </a:br>
            <a:r>
              <a:rPr lang="en-US" altLang="zh-CN" sz="3600" dirty="0">
                <a:latin typeface="Arial Black" charset="0"/>
                <a:ea typeface="ＭＳ Ｐゴシック" charset="0"/>
                <a:cs typeface="Times New Roman" charset="0"/>
              </a:rPr>
              <a:t>the Book of Esther</a:t>
            </a:r>
            <a:endParaRPr lang="en-US" sz="3600" dirty="0">
              <a:latin typeface="Arial Black" charset="0"/>
              <a:ea typeface="ＭＳ Ｐゴシック" charset="0"/>
              <a:cs typeface="Times New Roman"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effectLst>
                  <a:outerShdw blurRad="38100" dist="38100" dir="2700000" algn="tl">
                    <a:srgbClr val="000000">
                      <a:alpha val="43137"/>
                    </a:srgbClr>
                  </a:outerShdw>
                </a:effectLst>
                <a:latin typeface="Arial" charset="0"/>
                <a:cs typeface="Arial" charset="0"/>
              </a:rPr>
              <a:t>314</a:t>
            </a:r>
          </a:p>
        </p:txBody>
      </p:sp>
      <p:grpSp>
        <p:nvGrpSpPr>
          <p:cNvPr id="217092" name="Group 169"/>
          <p:cNvGrpSpPr>
            <a:grpSpLocks/>
          </p:cNvGrpSpPr>
          <p:nvPr/>
        </p:nvGrpSpPr>
        <p:grpSpPr bwMode="auto">
          <a:xfrm>
            <a:off x="76200" y="990600"/>
            <a:ext cx="8915400" cy="5715000"/>
            <a:chOff x="-4" y="-4"/>
            <a:chExt cx="4197" cy="5378"/>
          </a:xfrm>
        </p:grpSpPr>
        <p:grpSp>
          <p:nvGrpSpPr>
            <p:cNvPr id="217093" name="Group 167"/>
            <p:cNvGrpSpPr>
              <a:grpSpLocks/>
            </p:cNvGrpSpPr>
            <p:nvPr/>
          </p:nvGrpSpPr>
          <p:grpSpPr bwMode="auto">
            <a:xfrm>
              <a:off x="0" y="0"/>
              <a:ext cx="4189" cy="5370"/>
              <a:chOff x="0" y="0"/>
              <a:chExt cx="4189" cy="5370"/>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sz="2800">
                        <a:solidFill>
                          <a:schemeClr val="tx2"/>
                        </a:solidFill>
                        <a:effectLst>
                          <a:outerShdw blurRad="38100" dist="38100" dir="2700000" algn="tl">
                            <a:srgbClr val="000000">
                              <a:alpha val="43137"/>
                            </a:srgbClr>
                          </a:outerShdw>
                        </a:effectLst>
                      </a:rPr>
                      <a:t>Reference</a:t>
                    </a: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sz="2800">
                        <a:solidFill>
                          <a:schemeClr val="tx2"/>
                        </a:solidFill>
                        <a:effectLst>
                          <a:outerShdw blurRad="38100" dist="38100" dir="2700000" algn="tl">
                            <a:srgbClr val="000000">
                              <a:alpha val="43137"/>
                            </a:srgbClr>
                          </a:outerShdw>
                        </a:effectLst>
                      </a:rPr>
                      <a:t>Date</a:t>
                    </a: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r>
                      <a:rPr lang="en-US" sz="2800">
                        <a:solidFill>
                          <a:schemeClr val="tx2"/>
                        </a:solidFill>
                        <a:effectLst>
                          <a:outerShdw blurRad="38100" dist="38100" dir="2700000" algn="tl">
                            <a:srgbClr val="000000">
                              <a:alpha val="43137"/>
                            </a:srgbClr>
                          </a:outerShdw>
                        </a:effectLst>
                      </a:rPr>
                      <a:t>Event</a:t>
                    </a: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486</a:t>
                  </a: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a:defRPr/>
                  </a:pPr>
                  <a:r>
                    <a:rPr lang="en-US" sz="2000" i="1" dirty="0">
                      <a:solidFill>
                        <a:schemeClr val="tx2"/>
                      </a:solidFill>
                      <a:effectLst>
                        <a:outerShdw blurRad="38100" dist="38100" dir="2700000" algn="tl">
                          <a:srgbClr val="000000">
                            <a:alpha val="43137"/>
                          </a:srgbClr>
                        </a:outerShdw>
                      </a:effectLst>
                      <a:latin typeface="Aral" charset="0"/>
                      <a:cs typeface="Aral" charset="0"/>
                    </a:rPr>
                    <a:t> Xerxes</a:t>
                  </a:r>
                  <a:r>
                    <a:rPr lang="fr-FR" altLang="ja-JP" sz="2000" i="1" dirty="0">
                      <a:solidFill>
                        <a:schemeClr val="tx2"/>
                      </a:solidFill>
                      <a:effectLst>
                        <a:outerShdw blurRad="38100" dist="38100" dir="2700000" algn="tl">
                          <a:srgbClr val="000000">
                            <a:alpha val="43137"/>
                          </a:srgbClr>
                        </a:outerShdw>
                      </a:effectLst>
                      <a:latin typeface="Aral" charset="0"/>
                      <a:cs typeface="Aral" charset="0"/>
                    </a:rPr>
                    <a:t>'</a:t>
                  </a:r>
                  <a:r>
                    <a:rPr lang="en-US" sz="2000" i="1" dirty="0">
                      <a:solidFill>
                        <a:schemeClr val="tx2"/>
                      </a:solidFill>
                      <a:effectLst>
                        <a:outerShdw blurRad="38100" dist="38100" dir="2700000" algn="tl">
                          <a:srgbClr val="000000">
                            <a:alpha val="43137"/>
                          </a:srgbClr>
                        </a:outerShdw>
                      </a:effectLst>
                      <a:latin typeface="Aral" charset="0"/>
                      <a:cs typeface="Aral" charset="0"/>
                    </a:rPr>
                    <a:t> reign began</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dirty="0">
                      <a:solidFill>
                        <a:schemeClr val="tx2"/>
                      </a:solidFill>
                      <a:effectLst>
                        <a:outerShdw blurRad="38100" dist="38100" dir="2700000" algn="tl">
                          <a:srgbClr val="000000">
                            <a:alpha val="43137"/>
                          </a:srgbClr>
                        </a:outerShdw>
                      </a:effectLst>
                    </a:rPr>
                    <a:t>1:3</a:t>
                  </a: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483</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(3rd year of Xerxes)</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3" name="Group 142"/>
              <p:cNvGrpSpPr>
                <a:grpSpLocks/>
              </p:cNvGrpSpPr>
              <p:nvPr/>
            </p:nvGrpSpPr>
            <p:grpSpPr bwMode="auto">
              <a:xfrm>
                <a:off x="1583" y="1055"/>
                <a:ext cx="2606" cy="748"/>
                <a:chOff x="1583" y="1055"/>
                <a:chExt cx="2606" cy="748"/>
              </a:xfrm>
            </p:grpSpPr>
            <p:sp>
              <p:nvSpPr>
                <p:cNvPr id="156739" name="Rectangle 106"/>
                <p:cNvSpPr>
                  <a:spLocks noChangeArrowheads="1"/>
                </p:cNvSpPr>
                <p:nvPr/>
              </p:nvSpPr>
              <p:spPr bwMode="auto">
                <a:xfrm>
                  <a:off x="1626" y="1055"/>
                  <a:ext cx="2520" cy="748"/>
                </a:xfrm>
                <a:prstGeom prst="rect">
                  <a:avLst/>
                </a:prstGeom>
                <a:noFill/>
                <a:ln w="9525">
                  <a:noFill/>
                  <a:miter lim="800000"/>
                  <a:headEnd/>
                  <a:tailEnd/>
                </a:ln>
              </p:spPr>
              <p:txBody>
                <a:bodyPr lIns="0" tIns="0" rIns="0" bIns="0" anchor="ctr" anchorCtr="1"/>
                <a:lstStyle/>
                <a:p>
                  <a:pPr>
                    <a:defRPr/>
                  </a:pPr>
                  <a:r>
                    <a:rPr lang="en-US" sz="2000" i="1" dirty="0">
                      <a:solidFill>
                        <a:schemeClr val="tx2"/>
                      </a:solidFill>
                      <a:effectLst>
                        <a:outerShdw blurRad="38100" dist="38100" dir="2700000" algn="tl">
                          <a:srgbClr val="000000">
                            <a:alpha val="43137"/>
                          </a:srgbClr>
                        </a:outerShdw>
                      </a:effectLst>
                      <a:latin typeface="Aral" charset="0"/>
                      <a:cs typeface="Aral" charset="0"/>
                    </a:rPr>
                    <a:t> Xerxes 7-day banquet for his nobles &amp; officials where Queen </a:t>
                  </a:r>
                  <a:r>
                    <a:rPr lang="en-US" sz="2000" i="1" dirty="0" err="1">
                      <a:solidFill>
                        <a:schemeClr val="tx2"/>
                      </a:solidFill>
                      <a:effectLst>
                        <a:outerShdw blurRad="38100" dist="38100" dir="2700000" algn="tl">
                          <a:srgbClr val="000000">
                            <a:alpha val="43137"/>
                          </a:srgbClr>
                        </a:outerShdw>
                      </a:effectLst>
                      <a:latin typeface="Aral" charset="0"/>
                      <a:cs typeface="Aral" charset="0"/>
                    </a:rPr>
                    <a:t>Vashti</a:t>
                  </a:r>
                  <a:r>
                    <a:rPr lang="en-US" sz="2000" i="1" dirty="0">
                      <a:solidFill>
                        <a:schemeClr val="tx2"/>
                      </a:solidFill>
                      <a:effectLst>
                        <a:outerShdw blurRad="38100" dist="38100" dir="2700000" algn="tl">
                          <a:srgbClr val="000000">
                            <a:alpha val="43137"/>
                          </a:srgbClr>
                        </a:outerShdw>
                      </a:effectLst>
                      <a:latin typeface="Aral" charset="0"/>
                      <a:cs typeface="Aral" charset="0"/>
                    </a:rPr>
                    <a:t> was deposed</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482-479</a:t>
                  </a: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a:lnSpc>
                      <a:spcPct val="70000"/>
                    </a:lnSpc>
                    <a:defRPr/>
                  </a:pPr>
                  <a:r>
                    <a:rPr lang="en-US" sz="2000" i="1">
                      <a:solidFill>
                        <a:schemeClr val="tx2"/>
                      </a:solidFill>
                      <a:effectLst>
                        <a:outerShdw blurRad="38100" dist="38100" dir="2700000" algn="tl">
                          <a:srgbClr val="000000">
                            <a:alpha val="43137"/>
                          </a:srgbClr>
                        </a:outerShdw>
                      </a:effectLst>
                      <a:latin typeface="Aral" charset="0"/>
                      <a:cs typeface="Aral" charset="0"/>
                    </a:rPr>
                    <a:t> Xerxes led disastrous campaigns against Greece, esp. at navy Battle of Salamis (480); recorded by Greek historian Herodotus (7.8)</a:t>
                  </a:r>
                  <a:endParaRPr lang="en-US" sz="2000">
                    <a:solidFill>
                      <a:schemeClr val="tx2"/>
                    </a:solidFill>
                    <a:effectLst>
                      <a:outerShdw blurRad="38100" dist="38100" dir="2700000" algn="tl">
                        <a:srgbClr val="000000">
                          <a:alpha val="43137"/>
                        </a:srgbClr>
                      </a:outerShdw>
                    </a:effectLst>
                    <a:latin typeface="Aral" charset="0"/>
                    <a:cs typeface="Aral"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2:16</a:t>
                  </a: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Dec 479 or Jan 478</a:t>
                  </a: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a:defRPr/>
                  </a:pPr>
                  <a:r>
                    <a:rPr lang="en-US" sz="2000" i="1">
                      <a:solidFill>
                        <a:schemeClr val="tx2"/>
                      </a:solidFill>
                      <a:effectLst>
                        <a:outerShdw blurRad="38100" dist="38100" dir="2700000" algn="tl">
                          <a:srgbClr val="000000">
                            <a:alpha val="43137"/>
                          </a:srgbClr>
                        </a:outerShdw>
                      </a:effectLst>
                      <a:latin typeface="Aral" charset="0"/>
                      <a:cs typeface="Aral" charset="0"/>
                    </a:rPr>
                    <a:t>Esther became queen after a 4-year beauty contest</a:t>
                  </a:r>
                  <a:endParaRPr lang="en-US" sz="2000">
                    <a:solidFill>
                      <a:schemeClr val="tx2"/>
                    </a:solidFill>
                    <a:effectLst>
                      <a:outerShdw blurRad="38100" dist="38100" dir="2700000" algn="tl">
                        <a:srgbClr val="000000">
                          <a:alpha val="43137"/>
                        </a:srgbClr>
                      </a:outerShdw>
                    </a:effectLst>
                    <a:latin typeface="Aral" charset="0"/>
                    <a:cs typeface="Aral"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3:7</a:t>
                  </a: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Early April 474</a:t>
                  </a: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a:lnSpc>
                      <a:spcPct val="80000"/>
                    </a:lnSpc>
                    <a:defRPr/>
                  </a:pPr>
                  <a:r>
                    <a:rPr lang="en-US" sz="2000" i="1" dirty="0">
                      <a:solidFill>
                        <a:schemeClr val="tx2"/>
                      </a:solidFill>
                      <a:effectLst>
                        <a:outerShdw blurRad="38100" dist="38100" dir="2700000" algn="tl">
                          <a:srgbClr val="000000">
                            <a:alpha val="43137"/>
                          </a:srgbClr>
                        </a:outerShdw>
                      </a:effectLst>
                      <a:latin typeface="Aral" charset="0"/>
                      <a:cs typeface="Aral" charset="0"/>
                    </a:rPr>
                    <a:t> In the 5th year of Esther</a:t>
                  </a:r>
                  <a:r>
                    <a:rPr lang="fr-FR" altLang="ja-JP" sz="2000" i="1" dirty="0">
                      <a:solidFill>
                        <a:schemeClr val="tx2"/>
                      </a:solidFill>
                      <a:effectLst>
                        <a:outerShdw blurRad="38100" dist="38100" dir="2700000" algn="tl">
                          <a:srgbClr val="000000">
                            <a:alpha val="43137"/>
                          </a:srgbClr>
                        </a:outerShdw>
                      </a:effectLst>
                      <a:latin typeface="Aral" charset="0"/>
                      <a:cs typeface="Aral" charset="0"/>
                    </a:rPr>
                    <a:t>'</a:t>
                  </a:r>
                  <a:r>
                    <a:rPr lang="en-US" sz="2000" i="1" dirty="0">
                      <a:solidFill>
                        <a:schemeClr val="tx2"/>
                      </a:solidFill>
                      <a:effectLst>
                        <a:outerShdw blurRad="38100" dist="38100" dir="2700000" algn="tl">
                          <a:srgbClr val="000000">
                            <a:alpha val="43137"/>
                          </a:srgbClr>
                        </a:outerShdw>
                      </a:effectLst>
                      <a:latin typeface="Aral" charset="0"/>
                      <a:cs typeface="Aral" charset="0"/>
                    </a:rPr>
                    <a:t>s reign, Haman &amp; the astrologers (5:10, 14; 6:12-13) cast the </a:t>
                  </a:r>
                  <a:r>
                    <a:rPr lang="en-US" sz="2000" i="1" dirty="0" err="1">
                      <a:solidFill>
                        <a:schemeClr val="tx2"/>
                      </a:solidFill>
                      <a:effectLst>
                        <a:outerShdw blurRad="38100" dist="38100" dir="2700000" algn="tl">
                          <a:srgbClr val="000000">
                            <a:alpha val="43137"/>
                          </a:srgbClr>
                        </a:outerShdw>
                      </a:effectLst>
                      <a:latin typeface="Aral" charset="0"/>
                      <a:cs typeface="Aral" charset="0"/>
                    </a:rPr>
                    <a:t>pur</a:t>
                  </a:r>
                  <a:r>
                    <a:rPr lang="en-US" sz="2000" i="1" dirty="0">
                      <a:solidFill>
                        <a:schemeClr val="tx2"/>
                      </a:solidFill>
                      <a:effectLst>
                        <a:outerShdw blurRad="38100" dist="38100" dir="2700000" algn="tl">
                          <a:srgbClr val="000000">
                            <a:alpha val="43137"/>
                          </a:srgbClr>
                        </a:outerShdw>
                      </a:effectLst>
                      <a:latin typeface="Aral" charset="0"/>
                      <a:cs typeface="Aral" charset="0"/>
                    </a:rPr>
                    <a:t> (lot) to determine the day to exterminate the Jews 11 months later (7 March 473)</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3:12</a:t>
                  </a: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4" name="Group 164"/>
              <p:cNvGrpSpPr>
                <a:grpSpLocks/>
              </p:cNvGrpSpPr>
              <p:nvPr/>
            </p:nvGrpSpPr>
            <p:grpSpPr bwMode="auto">
              <a:xfrm>
                <a:off x="921" y="4392"/>
                <a:ext cx="662" cy="978"/>
                <a:chOff x="921" y="4392"/>
                <a:chExt cx="662" cy="978"/>
              </a:xfrm>
            </p:grpSpPr>
            <p:sp>
              <p:nvSpPr>
                <p:cNvPr id="217133" name="Rectangle 117"/>
                <p:cNvSpPr>
                  <a:spLocks noChangeArrowheads="1"/>
                </p:cNvSpPr>
                <p:nvPr/>
              </p:nvSpPr>
              <p:spPr bwMode="auto">
                <a:xfrm>
                  <a:off x="964" y="4391"/>
                  <a:ext cx="576"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April 17, 474</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 (13th of Nisan)</a:t>
                  </a: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a:lnSpc>
                      <a:spcPct val="70000"/>
                    </a:lnSpc>
                    <a:defRPr/>
                  </a:pPr>
                  <a:r>
                    <a:rPr lang="en-US" sz="2000" i="1" dirty="0">
                      <a:solidFill>
                        <a:schemeClr val="tx2"/>
                      </a:solidFill>
                      <a:effectLst>
                        <a:outerShdw blurRad="38100" dist="38100" dir="2700000" algn="tl">
                          <a:srgbClr val="000000">
                            <a:alpha val="43137"/>
                          </a:srgbClr>
                        </a:outerShdw>
                      </a:effectLst>
                      <a:latin typeface="Aral" charset="0"/>
                      <a:cs typeface="Aral" charset="0"/>
                    </a:rPr>
                    <a:t> Xerxes</a:t>
                  </a:r>
                  <a:r>
                    <a:rPr lang="fr-FR" altLang="ja-JP" sz="2000" i="1" dirty="0">
                      <a:solidFill>
                        <a:schemeClr val="tx2"/>
                      </a:solidFill>
                      <a:effectLst>
                        <a:outerShdw blurRad="38100" dist="38100" dir="2700000" algn="tl">
                          <a:srgbClr val="000000">
                            <a:alpha val="43137"/>
                          </a:srgbClr>
                        </a:outerShdw>
                      </a:effectLst>
                      <a:latin typeface="Aral" charset="0"/>
                      <a:cs typeface="Aral" charset="0"/>
                    </a:rPr>
                    <a:t>'</a:t>
                  </a:r>
                  <a:r>
                    <a:rPr lang="en-US" sz="2000" i="1" dirty="0">
                      <a:solidFill>
                        <a:schemeClr val="tx2"/>
                      </a:solidFill>
                      <a:effectLst>
                        <a:outerShdw blurRad="38100" dist="38100" dir="2700000" algn="tl">
                          <a:srgbClr val="000000">
                            <a:alpha val="43137"/>
                          </a:srgbClr>
                        </a:outerShdw>
                      </a:effectLst>
                      <a:latin typeface="Aral" charset="0"/>
                      <a:cs typeface="Aral" charset="0"/>
                    </a:rPr>
                    <a:t> 1st edict (to destroy the Jews) informed everyone of the fateful day, royal secretaries wrote it out in the various languages of the empire</a:t>
                  </a:r>
                  <a:endParaRPr lang="en-US" sz="2000" dirty="0">
                    <a:solidFill>
                      <a:schemeClr val="tx2"/>
                    </a:solidFill>
                    <a:effectLst>
                      <a:outerShdw blurRad="38100" dist="38100" dir="2700000" algn="tl">
                        <a:srgbClr val="000000">
                          <a:alpha val="43137"/>
                        </a:srgbClr>
                      </a:outerShdw>
                    </a:effectLst>
                    <a:latin typeface="Aral" charset="0"/>
                    <a:cs typeface="Aral" charset="0"/>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00200" y="0"/>
            <a:ext cx="5943600" cy="914400"/>
          </a:xfrm>
          <a:solidFill>
            <a:srgbClr val="000000"/>
          </a:solidFill>
        </p:spPr>
        <p:txBody>
          <a:bodyPr/>
          <a:lstStyle/>
          <a:p>
            <a:pPr algn="ctr">
              <a:lnSpc>
                <a:spcPct val="80000"/>
              </a:lnSpc>
              <a:defRPr/>
            </a:pPr>
            <a:r>
              <a:rPr lang="en-US" altLang="zh-CN" sz="3600">
                <a:latin typeface="Arial Black" charset="0"/>
                <a:ea typeface="ＭＳ Ｐゴシック" charset="0"/>
                <a:cs typeface="Times New Roman" charset="0"/>
              </a:rPr>
              <a:t>Key Dates Related to</a:t>
            </a:r>
            <a:br>
              <a:rPr lang="en-US" altLang="zh-CN" sz="3600">
                <a:latin typeface="Arial Black" charset="0"/>
                <a:ea typeface="ＭＳ Ｐゴシック" charset="0"/>
                <a:cs typeface="Times New Roman" charset="0"/>
              </a:rPr>
            </a:br>
            <a:r>
              <a:rPr lang="en-US" altLang="zh-CN" sz="3600">
                <a:latin typeface="Arial Black" charset="0"/>
                <a:ea typeface="ＭＳ Ｐゴシック" charset="0"/>
                <a:cs typeface="Times New Roman" charset="0"/>
              </a:rPr>
              <a:t>the Book of Esther</a:t>
            </a:r>
            <a:endParaRPr lang="en-US" sz="3600">
              <a:latin typeface="Arial Black" charset="0"/>
              <a:ea typeface="ＭＳ Ｐゴシック" charset="0"/>
              <a:cs typeface="Times New Roman" charset="0"/>
            </a:endParaRPr>
          </a:p>
        </p:txBody>
      </p:sp>
      <p:grpSp>
        <p:nvGrpSpPr>
          <p:cNvPr id="219139" name="Group 153"/>
          <p:cNvGrpSpPr>
            <a:grpSpLocks/>
          </p:cNvGrpSpPr>
          <p:nvPr/>
        </p:nvGrpSpPr>
        <p:grpSpPr bwMode="auto">
          <a:xfrm>
            <a:off x="76200" y="946150"/>
            <a:ext cx="8958263" cy="5803900"/>
            <a:chOff x="-4" y="-4"/>
            <a:chExt cx="4197" cy="5205"/>
          </a:xfrm>
        </p:grpSpPr>
        <p:grpSp>
          <p:nvGrpSpPr>
            <p:cNvPr id="219141" name="Group 151"/>
            <p:cNvGrpSpPr>
              <a:grpSpLocks/>
            </p:cNvGrpSpPr>
            <p:nvPr/>
          </p:nvGrpSpPr>
          <p:grpSpPr bwMode="auto">
            <a:xfrm>
              <a:off x="0" y="0"/>
              <a:ext cx="4189" cy="5197"/>
              <a:chOff x="0" y="0"/>
              <a:chExt cx="4189" cy="5197"/>
            </a:xfrm>
          </p:grpSpPr>
          <p:grpSp>
            <p:nvGrpSpPr>
              <p:cNvPr id="219143" name="Group 112"/>
              <p:cNvGrpSpPr>
                <a:grpSpLocks/>
              </p:cNvGrpSpPr>
              <p:nvPr/>
            </p:nvGrpSpPr>
            <p:grpSpPr bwMode="auto">
              <a:xfrm>
                <a:off x="0" y="0"/>
                <a:ext cx="921" cy="422"/>
                <a:chOff x="0" y="0"/>
                <a:chExt cx="921" cy="422"/>
              </a:xfrm>
            </p:grpSpPr>
            <p:sp>
              <p:nvSpPr>
                <p:cNvPr id="219212" name="Rectangle 11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 name="Group 110"/>
                <p:cNvGrpSpPr>
                  <a:grpSpLocks/>
                </p:cNvGrpSpPr>
                <p:nvPr/>
              </p:nvGrpSpPr>
              <p:grpSpPr bwMode="auto">
                <a:xfrm>
                  <a:off x="0" y="0"/>
                  <a:ext cx="921" cy="422"/>
                  <a:chOff x="0" y="0"/>
                  <a:chExt cx="921" cy="422"/>
                </a:xfrm>
              </p:grpSpPr>
              <p:sp>
                <p:nvSpPr>
                  <p:cNvPr id="219214" name="Rectangle 91"/>
                  <p:cNvSpPr>
                    <a:spLocks noChangeArrowheads="1"/>
                  </p:cNvSpPr>
                  <p:nvPr/>
                </p:nvSpPr>
                <p:spPr bwMode="auto">
                  <a:xfrm>
                    <a:off x="43" y="0"/>
                    <a:ext cx="834"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Reference</a:t>
                    </a:r>
                  </a:p>
                </p:txBody>
              </p:sp>
              <p:sp>
                <p:nvSpPr>
                  <p:cNvPr id="219215" name="Rectangle 10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9144" name="Group 116"/>
              <p:cNvGrpSpPr>
                <a:grpSpLocks/>
              </p:cNvGrpSpPr>
              <p:nvPr/>
            </p:nvGrpSpPr>
            <p:grpSpPr bwMode="auto">
              <a:xfrm>
                <a:off x="921" y="0"/>
                <a:ext cx="662" cy="422"/>
                <a:chOff x="921" y="0"/>
                <a:chExt cx="662" cy="422"/>
              </a:xfrm>
            </p:grpSpPr>
            <p:sp>
              <p:nvSpPr>
                <p:cNvPr id="219208" name="Rectangle 115"/>
                <p:cNvSpPr>
                  <a:spLocks noChangeArrowheads="1"/>
                </p:cNvSpPr>
                <p:nvPr/>
              </p:nvSpPr>
              <p:spPr bwMode="auto">
                <a:xfrm>
                  <a:off x="920" y="0"/>
                  <a:ext cx="663"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3" name="Group 114"/>
                <p:cNvGrpSpPr>
                  <a:grpSpLocks/>
                </p:cNvGrpSpPr>
                <p:nvPr/>
              </p:nvGrpSpPr>
              <p:grpSpPr bwMode="auto">
                <a:xfrm>
                  <a:off x="921" y="0"/>
                  <a:ext cx="662" cy="422"/>
                  <a:chOff x="921" y="0"/>
                  <a:chExt cx="662" cy="422"/>
                </a:xfrm>
              </p:grpSpPr>
              <p:sp>
                <p:nvSpPr>
                  <p:cNvPr id="219210" name="Rectangle 92"/>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Date</a:t>
                    </a:r>
                  </a:p>
                </p:txBody>
              </p:sp>
              <p:sp>
                <p:nvSpPr>
                  <p:cNvPr id="219211" name="Rectangle 113"/>
                  <p:cNvSpPr>
                    <a:spLocks noChangeArrowheads="1"/>
                  </p:cNvSpPr>
                  <p:nvPr/>
                </p:nvSpPr>
                <p:spPr bwMode="auto">
                  <a:xfrm>
                    <a:off x="920" y="0"/>
                    <a:ext cx="663"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9145" name="Group 120"/>
              <p:cNvGrpSpPr>
                <a:grpSpLocks/>
              </p:cNvGrpSpPr>
              <p:nvPr/>
            </p:nvGrpSpPr>
            <p:grpSpPr bwMode="auto">
              <a:xfrm>
                <a:off x="1583" y="0"/>
                <a:ext cx="2606" cy="422"/>
                <a:chOff x="1583" y="0"/>
                <a:chExt cx="2606" cy="422"/>
              </a:xfrm>
            </p:grpSpPr>
            <p:sp>
              <p:nvSpPr>
                <p:cNvPr id="219204" name="Rectangle 119"/>
                <p:cNvSpPr>
                  <a:spLocks noChangeArrowheads="1"/>
                </p:cNvSpPr>
                <p:nvPr/>
              </p:nvSpPr>
              <p:spPr bwMode="auto">
                <a:xfrm>
                  <a:off x="1583" y="0"/>
                  <a:ext cx="2606"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19192" name="Group 118"/>
                <p:cNvGrpSpPr>
                  <a:grpSpLocks/>
                </p:cNvGrpSpPr>
                <p:nvPr/>
              </p:nvGrpSpPr>
              <p:grpSpPr bwMode="auto">
                <a:xfrm>
                  <a:off x="1583" y="0"/>
                  <a:ext cx="2606" cy="422"/>
                  <a:chOff x="1583" y="0"/>
                  <a:chExt cx="2606" cy="422"/>
                </a:xfrm>
              </p:grpSpPr>
              <p:sp>
                <p:nvSpPr>
                  <p:cNvPr id="219206" name="Rectangle 93"/>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r>
                      <a:rPr lang="en-US">
                        <a:solidFill>
                          <a:schemeClr val="tx2"/>
                        </a:solidFill>
                        <a:effectLst>
                          <a:outerShdw blurRad="38100" dist="38100" dir="2700000" algn="tl">
                            <a:srgbClr val="000000">
                              <a:alpha val="43137"/>
                            </a:srgbClr>
                          </a:outerShdw>
                        </a:effectLst>
                      </a:rPr>
                      <a:t>Event</a:t>
                    </a:r>
                  </a:p>
                </p:txBody>
              </p:sp>
              <p:sp>
                <p:nvSpPr>
                  <p:cNvPr id="219207" name="Rectangle 117"/>
                  <p:cNvSpPr>
                    <a:spLocks noChangeArrowheads="1"/>
                  </p:cNvSpPr>
                  <p:nvPr/>
                </p:nvSpPr>
                <p:spPr bwMode="auto">
                  <a:xfrm>
                    <a:off x="1583" y="0"/>
                    <a:ext cx="2606"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9146" name="Group 122"/>
              <p:cNvGrpSpPr>
                <a:grpSpLocks/>
              </p:cNvGrpSpPr>
              <p:nvPr/>
            </p:nvGrpSpPr>
            <p:grpSpPr bwMode="auto">
              <a:xfrm>
                <a:off x="0" y="422"/>
                <a:ext cx="921" cy="978"/>
                <a:chOff x="0" y="422"/>
                <a:chExt cx="921" cy="978"/>
              </a:xfrm>
            </p:grpSpPr>
            <p:sp>
              <p:nvSpPr>
                <p:cNvPr id="219202" name="Rectangle 94"/>
                <p:cNvSpPr>
                  <a:spLocks noChangeArrowheads="1"/>
                </p:cNvSpPr>
                <p:nvPr/>
              </p:nvSpPr>
              <p:spPr bwMode="auto">
                <a:xfrm>
                  <a:off x="43" y="422"/>
                  <a:ext cx="83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8:9</a:t>
                  </a:r>
                </a:p>
              </p:txBody>
            </p:sp>
            <p:sp>
              <p:nvSpPr>
                <p:cNvPr id="219203" name="Rectangle 121"/>
                <p:cNvSpPr>
                  <a:spLocks noChangeArrowheads="1"/>
                </p:cNvSpPr>
                <p:nvPr/>
              </p:nvSpPr>
              <p:spPr bwMode="auto">
                <a:xfrm>
                  <a:off x="0" y="422"/>
                  <a:ext cx="92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47" name="Group 124"/>
              <p:cNvGrpSpPr>
                <a:grpSpLocks/>
              </p:cNvGrpSpPr>
              <p:nvPr/>
            </p:nvGrpSpPr>
            <p:grpSpPr bwMode="auto">
              <a:xfrm>
                <a:off x="921" y="422"/>
                <a:ext cx="662" cy="978"/>
                <a:chOff x="921" y="422"/>
                <a:chExt cx="662" cy="978"/>
              </a:xfrm>
            </p:grpSpPr>
            <p:sp>
              <p:nvSpPr>
                <p:cNvPr id="219200" name="Rectangle 95"/>
                <p:cNvSpPr>
                  <a:spLocks noChangeArrowheads="1"/>
                </p:cNvSpPr>
                <p:nvPr/>
              </p:nvSpPr>
              <p:spPr bwMode="auto">
                <a:xfrm>
                  <a:off x="964" y="422"/>
                  <a:ext cx="576"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June 25, 474</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 (23rd of Sivan)</a:t>
                  </a:r>
                </a:p>
              </p:txBody>
            </p:sp>
            <p:sp>
              <p:nvSpPr>
                <p:cNvPr id="219201" name="Rectangle 123"/>
                <p:cNvSpPr>
                  <a:spLocks noChangeArrowheads="1"/>
                </p:cNvSpPr>
                <p:nvPr/>
              </p:nvSpPr>
              <p:spPr bwMode="auto">
                <a:xfrm>
                  <a:off x="920" y="422"/>
                  <a:ext cx="663"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48" name="Group 126"/>
              <p:cNvGrpSpPr>
                <a:grpSpLocks/>
              </p:cNvGrpSpPr>
              <p:nvPr/>
            </p:nvGrpSpPr>
            <p:grpSpPr bwMode="auto">
              <a:xfrm>
                <a:off x="1583" y="422"/>
                <a:ext cx="2606" cy="978"/>
                <a:chOff x="1583" y="422"/>
                <a:chExt cx="2606" cy="978"/>
              </a:xfrm>
            </p:grpSpPr>
            <p:sp>
              <p:nvSpPr>
                <p:cNvPr id="158782" name="Rectangle 96"/>
                <p:cNvSpPr>
                  <a:spLocks noChangeArrowheads="1"/>
                </p:cNvSpPr>
                <p:nvPr/>
              </p:nvSpPr>
              <p:spPr bwMode="auto">
                <a:xfrm>
                  <a:off x="1626" y="422"/>
                  <a:ext cx="2520" cy="978"/>
                </a:xfrm>
                <a:prstGeom prst="rect">
                  <a:avLst/>
                </a:prstGeom>
                <a:noFill/>
                <a:ln w="9525">
                  <a:noFill/>
                  <a:miter lim="800000"/>
                  <a:headEnd/>
                  <a:tailEnd/>
                </a:ln>
              </p:spPr>
              <p:txBody>
                <a:bodyPr lIns="0" tIns="0" rIns="0" bIns="0" anchor="ctr" anchorCtr="1"/>
                <a:lstStyle/>
                <a:p>
                  <a:pPr>
                    <a:lnSpc>
                      <a:spcPct val="80000"/>
                    </a:lnSpc>
                    <a:defRPr/>
                  </a:pPr>
                  <a:r>
                    <a:rPr lang="en-US" sz="2000" i="1" dirty="0">
                      <a:solidFill>
                        <a:schemeClr val="tx2"/>
                      </a:solidFill>
                      <a:effectLst>
                        <a:outerShdw blurRad="38100" dist="38100" dir="2700000" algn="tl">
                          <a:srgbClr val="000000">
                            <a:alpha val="43137"/>
                          </a:srgbClr>
                        </a:outerShdw>
                      </a:effectLst>
                      <a:latin typeface="Arial" charset="0"/>
                      <a:cs typeface="Arial" charset="0"/>
                    </a:rPr>
                    <a:t> Xerxes</a:t>
                  </a:r>
                  <a:r>
                    <a:rPr lang="fr-FR" altLang="ja-JP" sz="2000" i="1" dirty="0">
                      <a:solidFill>
                        <a:schemeClr val="tx2"/>
                      </a:solidFill>
                      <a:effectLst>
                        <a:outerShdw blurRad="38100" dist="38100" dir="2700000" algn="tl">
                          <a:srgbClr val="000000">
                            <a:alpha val="43137"/>
                          </a:srgbClr>
                        </a:outerShdw>
                      </a:effectLst>
                      <a:latin typeface="Arial" charset="0"/>
                      <a:cs typeface="Arial" charset="0"/>
                    </a:rPr>
                    <a:t>'</a:t>
                  </a:r>
                  <a:r>
                    <a:rPr lang="en-US" sz="2000" i="1" dirty="0">
                      <a:solidFill>
                        <a:schemeClr val="tx2"/>
                      </a:solidFill>
                      <a:effectLst>
                        <a:outerShdw blurRad="38100" dist="38100" dir="2700000" algn="tl">
                          <a:srgbClr val="000000">
                            <a:alpha val="43137"/>
                          </a:srgbClr>
                        </a:outerShdw>
                      </a:effectLst>
                      <a:latin typeface="Arial" charset="0"/>
                      <a:cs typeface="Arial" charset="0"/>
                    </a:rPr>
                    <a:t> 2nd edict (to protect the Jews) was sent out 2 months &amp; 10 days after the 1st one on April 17</a:t>
                  </a:r>
                  <a:endParaRPr lang="en-US" sz="2000" dirty="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99" name="Rectangle 125"/>
                <p:cNvSpPr>
                  <a:spLocks noChangeArrowheads="1"/>
                </p:cNvSpPr>
                <p:nvPr/>
              </p:nvSpPr>
              <p:spPr bwMode="auto">
                <a:xfrm>
                  <a:off x="1583" y="422"/>
                  <a:ext cx="2606"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49" name="Group 128"/>
              <p:cNvGrpSpPr>
                <a:grpSpLocks/>
              </p:cNvGrpSpPr>
              <p:nvPr/>
            </p:nvGrpSpPr>
            <p:grpSpPr bwMode="auto">
              <a:xfrm>
                <a:off x="0" y="1400"/>
                <a:ext cx="921" cy="978"/>
                <a:chOff x="0" y="1400"/>
                <a:chExt cx="921" cy="978"/>
              </a:xfrm>
            </p:grpSpPr>
            <p:sp>
              <p:nvSpPr>
                <p:cNvPr id="219196" name="Rectangle 97"/>
                <p:cNvSpPr>
                  <a:spLocks noChangeArrowheads="1"/>
                </p:cNvSpPr>
                <p:nvPr/>
              </p:nvSpPr>
              <p:spPr bwMode="auto">
                <a:xfrm>
                  <a:off x="43" y="1400"/>
                  <a:ext cx="83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3:13</a:t>
                  </a:r>
                </a:p>
                <a:p>
                  <a:pPr algn="ctr" eaLnBrk="0" hangingPunct="0">
                    <a:defRPr/>
                  </a:pPr>
                  <a:r>
                    <a:rPr lang="en-US">
                      <a:solidFill>
                        <a:schemeClr val="tx2"/>
                      </a:solidFill>
                      <a:effectLst>
                        <a:outerShdw blurRad="38100" dist="38100" dir="2700000" algn="tl">
                          <a:srgbClr val="000000">
                            <a:alpha val="43137"/>
                          </a:srgbClr>
                        </a:outerShdw>
                      </a:effectLst>
                    </a:rPr>
                    <a:t>8:12</a:t>
                  </a:r>
                </a:p>
                <a:p>
                  <a:pPr algn="ctr" eaLnBrk="0" hangingPunct="0">
                    <a:defRPr/>
                  </a:pPr>
                  <a:r>
                    <a:rPr lang="en-US">
                      <a:solidFill>
                        <a:schemeClr val="tx2"/>
                      </a:solidFill>
                      <a:effectLst>
                        <a:outerShdw blurRad="38100" dist="38100" dir="2700000" algn="tl">
                          <a:srgbClr val="000000">
                            <a:alpha val="43137"/>
                          </a:srgbClr>
                        </a:outerShdw>
                      </a:effectLst>
                    </a:rPr>
                    <a:t>9:1, 17a</a:t>
                  </a:r>
                </a:p>
              </p:txBody>
            </p:sp>
            <p:sp>
              <p:nvSpPr>
                <p:cNvPr id="219197" name="Rectangle 127"/>
                <p:cNvSpPr>
                  <a:spLocks noChangeArrowheads="1"/>
                </p:cNvSpPr>
                <p:nvPr/>
              </p:nvSpPr>
              <p:spPr bwMode="auto">
                <a:xfrm>
                  <a:off x="0" y="1400"/>
                  <a:ext cx="92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0" name="Group 130"/>
              <p:cNvGrpSpPr>
                <a:grpSpLocks/>
              </p:cNvGrpSpPr>
              <p:nvPr/>
            </p:nvGrpSpPr>
            <p:grpSpPr bwMode="auto">
              <a:xfrm>
                <a:off x="921" y="1400"/>
                <a:ext cx="662" cy="978"/>
                <a:chOff x="921" y="1400"/>
                <a:chExt cx="662" cy="978"/>
              </a:xfrm>
            </p:grpSpPr>
            <p:sp>
              <p:nvSpPr>
                <p:cNvPr id="219194" name="Rectangle 98"/>
                <p:cNvSpPr>
                  <a:spLocks noChangeArrowheads="1"/>
                </p:cNvSpPr>
                <p:nvPr/>
              </p:nvSpPr>
              <p:spPr bwMode="auto">
                <a:xfrm>
                  <a:off x="964" y="1400"/>
                  <a:ext cx="576"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March 7, 473 </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(13th of Adar)</a:t>
                  </a:r>
                </a:p>
              </p:txBody>
            </p:sp>
            <p:sp>
              <p:nvSpPr>
                <p:cNvPr id="219195" name="Rectangle 129"/>
                <p:cNvSpPr>
                  <a:spLocks noChangeArrowheads="1"/>
                </p:cNvSpPr>
                <p:nvPr/>
              </p:nvSpPr>
              <p:spPr bwMode="auto">
                <a:xfrm>
                  <a:off x="920" y="1400"/>
                  <a:ext cx="663"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1" name="Group 132"/>
              <p:cNvGrpSpPr>
                <a:grpSpLocks/>
              </p:cNvGrpSpPr>
              <p:nvPr/>
            </p:nvGrpSpPr>
            <p:grpSpPr bwMode="auto">
              <a:xfrm>
                <a:off x="1583" y="1400"/>
                <a:ext cx="2606" cy="978"/>
                <a:chOff x="1583" y="1400"/>
                <a:chExt cx="2606" cy="978"/>
              </a:xfrm>
            </p:grpSpPr>
            <p:sp>
              <p:nvSpPr>
                <p:cNvPr id="158776" name="Rectangle 99"/>
                <p:cNvSpPr>
                  <a:spLocks noChangeArrowheads="1"/>
                </p:cNvSpPr>
                <p:nvPr/>
              </p:nvSpPr>
              <p:spPr bwMode="auto">
                <a:xfrm>
                  <a:off x="1626" y="1400"/>
                  <a:ext cx="2520" cy="978"/>
                </a:xfrm>
                <a:prstGeom prst="rect">
                  <a:avLst/>
                </a:prstGeom>
                <a:noFill/>
                <a:ln w="9525">
                  <a:noFill/>
                  <a:miter lim="800000"/>
                  <a:headEnd/>
                  <a:tailEnd/>
                </a:ln>
              </p:spPr>
              <p:txBody>
                <a:bodyPr lIns="0" tIns="0" rIns="0" bIns="0" anchor="ctr" anchorCtr="1"/>
                <a:lstStyle/>
                <a:p>
                  <a:pPr>
                    <a:lnSpc>
                      <a:spcPct val="70000"/>
                    </a:lnSpc>
                    <a:defRPr/>
                  </a:pPr>
                  <a:r>
                    <a:rPr lang="en-US" sz="2000" i="1">
                      <a:solidFill>
                        <a:schemeClr val="tx2"/>
                      </a:solidFill>
                      <a:effectLst>
                        <a:outerShdw blurRad="38100" dist="38100" dir="2700000" algn="tl">
                          <a:srgbClr val="000000">
                            <a:alpha val="43137"/>
                          </a:srgbClr>
                        </a:outerShdw>
                      </a:effectLst>
                      <a:latin typeface="Arial" charset="0"/>
                      <a:cs typeface="Arial" charset="0"/>
                    </a:rPr>
                    <a:t> Rather than being destroyed on this day, Jews protected themselves by killing at least 75,810 enemies 8 months &amp; 20 days after the counter-edict was signed</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93" name="Rectangle 131"/>
                <p:cNvSpPr>
                  <a:spLocks noChangeArrowheads="1"/>
                </p:cNvSpPr>
                <p:nvPr/>
              </p:nvSpPr>
              <p:spPr bwMode="auto">
                <a:xfrm>
                  <a:off x="1583" y="1400"/>
                  <a:ext cx="2606"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2" name="Group 134"/>
              <p:cNvGrpSpPr>
                <a:grpSpLocks/>
              </p:cNvGrpSpPr>
              <p:nvPr/>
            </p:nvGrpSpPr>
            <p:grpSpPr bwMode="auto">
              <a:xfrm>
                <a:off x="0" y="2378"/>
                <a:ext cx="921" cy="1093"/>
                <a:chOff x="0" y="2378"/>
                <a:chExt cx="921" cy="1093"/>
              </a:xfrm>
            </p:grpSpPr>
            <p:sp>
              <p:nvSpPr>
                <p:cNvPr id="219190" name="Rectangle 100"/>
                <p:cNvSpPr>
                  <a:spLocks noChangeArrowheads="1"/>
                </p:cNvSpPr>
                <p:nvPr/>
              </p:nvSpPr>
              <p:spPr bwMode="auto">
                <a:xfrm>
                  <a:off x="43" y="2378"/>
                  <a:ext cx="834"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9:17b-18a</a:t>
                  </a:r>
                </a:p>
              </p:txBody>
            </p:sp>
            <p:sp>
              <p:nvSpPr>
                <p:cNvPr id="219191" name="Rectangle 133"/>
                <p:cNvSpPr>
                  <a:spLocks noChangeArrowheads="1"/>
                </p:cNvSpPr>
                <p:nvPr/>
              </p:nvSpPr>
              <p:spPr bwMode="auto">
                <a:xfrm>
                  <a:off x="0" y="2378"/>
                  <a:ext cx="921" cy="109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4" name="Group 136"/>
              <p:cNvGrpSpPr>
                <a:grpSpLocks/>
              </p:cNvGrpSpPr>
              <p:nvPr/>
            </p:nvGrpSpPr>
            <p:grpSpPr bwMode="auto">
              <a:xfrm>
                <a:off x="921" y="2378"/>
                <a:ext cx="662" cy="1093"/>
                <a:chOff x="921" y="2378"/>
                <a:chExt cx="662" cy="1093"/>
              </a:xfrm>
            </p:grpSpPr>
            <p:sp>
              <p:nvSpPr>
                <p:cNvPr id="219188" name="Rectangle 101"/>
                <p:cNvSpPr>
                  <a:spLocks noChangeArrowheads="1"/>
                </p:cNvSpPr>
                <p:nvPr/>
              </p:nvSpPr>
              <p:spPr bwMode="auto">
                <a:xfrm>
                  <a:off x="964" y="2378"/>
                  <a:ext cx="576"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 March 8, 473</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(14th of Adar)</a:t>
                  </a:r>
                </a:p>
              </p:txBody>
            </p:sp>
            <p:sp>
              <p:nvSpPr>
                <p:cNvPr id="219189" name="Rectangle 135"/>
                <p:cNvSpPr>
                  <a:spLocks noChangeArrowheads="1"/>
                </p:cNvSpPr>
                <p:nvPr/>
              </p:nvSpPr>
              <p:spPr bwMode="auto">
                <a:xfrm>
                  <a:off x="920" y="2378"/>
                  <a:ext cx="663" cy="109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4" name="Group 138"/>
              <p:cNvGrpSpPr>
                <a:grpSpLocks/>
              </p:cNvGrpSpPr>
              <p:nvPr/>
            </p:nvGrpSpPr>
            <p:grpSpPr bwMode="auto">
              <a:xfrm>
                <a:off x="1583" y="2378"/>
                <a:ext cx="2606" cy="1093"/>
                <a:chOff x="1583" y="2378"/>
                <a:chExt cx="2606" cy="1093"/>
              </a:xfrm>
            </p:grpSpPr>
            <p:sp>
              <p:nvSpPr>
                <p:cNvPr id="158770" name="Rectangle 102"/>
                <p:cNvSpPr>
                  <a:spLocks noChangeArrowheads="1"/>
                </p:cNvSpPr>
                <p:nvPr/>
              </p:nvSpPr>
              <p:spPr bwMode="auto">
                <a:xfrm>
                  <a:off x="1626" y="2378"/>
                  <a:ext cx="2520" cy="1093"/>
                </a:xfrm>
                <a:prstGeom prst="rect">
                  <a:avLst/>
                </a:prstGeom>
                <a:noFill/>
                <a:ln w="9525">
                  <a:noFill/>
                  <a:miter lim="800000"/>
                  <a:headEnd/>
                  <a:tailEnd/>
                </a:ln>
              </p:spPr>
              <p:txBody>
                <a:bodyPr lIns="0" tIns="0" rIns="0" bIns="0" anchor="ctr" anchorCtr="1"/>
                <a:lstStyle/>
                <a:p>
                  <a:pPr>
                    <a:lnSpc>
                      <a:spcPct val="70000"/>
                    </a:lnSpc>
                    <a:defRPr/>
                  </a:pPr>
                  <a:r>
                    <a:rPr lang="en-US" sz="2000" i="1">
                      <a:solidFill>
                        <a:schemeClr val="tx2"/>
                      </a:solidFill>
                      <a:effectLst>
                        <a:outerShdw blurRad="38100" dist="38100" dir="2700000" algn="tl">
                          <a:srgbClr val="000000">
                            <a:alpha val="43137"/>
                          </a:srgbClr>
                        </a:outerShdw>
                      </a:effectLst>
                      <a:latin typeface="Arial" charset="0"/>
                      <a:cs typeface="Arial" charset="0"/>
                    </a:rPr>
                    <a:t> Jews feasted to celebrate their victory throughout the empire except in Susa where they killed their enemies one more day (today all Jews except in Jerusalem celebrate Purim this day, the 14th of Adar)</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87" name="Rectangle 137"/>
                <p:cNvSpPr>
                  <a:spLocks noChangeArrowheads="1"/>
                </p:cNvSpPr>
                <p:nvPr/>
              </p:nvSpPr>
              <p:spPr bwMode="auto">
                <a:xfrm>
                  <a:off x="1583" y="2378"/>
                  <a:ext cx="2606" cy="109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5" name="Group 140"/>
              <p:cNvGrpSpPr>
                <a:grpSpLocks/>
              </p:cNvGrpSpPr>
              <p:nvPr/>
            </p:nvGrpSpPr>
            <p:grpSpPr bwMode="auto">
              <a:xfrm>
                <a:off x="0" y="3471"/>
                <a:ext cx="921" cy="1093"/>
                <a:chOff x="0" y="3471"/>
                <a:chExt cx="921" cy="1093"/>
              </a:xfrm>
            </p:grpSpPr>
            <p:sp>
              <p:nvSpPr>
                <p:cNvPr id="219184" name="Rectangle 103"/>
                <p:cNvSpPr>
                  <a:spLocks noChangeArrowheads="1"/>
                </p:cNvSpPr>
                <p:nvPr/>
              </p:nvSpPr>
              <p:spPr bwMode="auto">
                <a:xfrm>
                  <a:off x="43" y="3471"/>
                  <a:ext cx="834" cy="1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 9:18b</a:t>
                  </a:r>
                </a:p>
              </p:txBody>
            </p:sp>
            <p:sp>
              <p:nvSpPr>
                <p:cNvPr id="219185" name="Rectangle 139"/>
                <p:cNvSpPr>
                  <a:spLocks noChangeArrowheads="1"/>
                </p:cNvSpPr>
                <p:nvPr/>
              </p:nvSpPr>
              <p:spPr bwMode="auto">
                <a:xfrm>
                  <a:off x="0" y="3471"/>
                  <a:ext cx="921" cy="109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6" name="Group 142"/>
              <p:cNvGrpSpPr>
                <a:grpSpLocks/>
              </p:cNvGrpSpPr>
              <p:nvPr/>
            </p:nvGrpSpPr>
            <p:grpSpPr bwMode="auto">
              <a:xfrm>
                <a:off x="921" y="3471"/>
                <a:ext cx="662" cy="1093"/>
                <a:chOff x="921" y="3471"/>
                <a:chExt cx="662" cy="1093"/>
              </a:xfrm>
            </p:grpSpPr>
            <p:sp>
              <p:nvSpPr>
                <p:cNvPr id="219182" name="Rectangle 104"/>
                <p:cNvSpPr>
                  <a:spLocks noChangeArrowheads="1"/>
                </p:cNvSpPr>
                <p:nvPr/>
              </p:nvSpPr>
              <p:spPr bwMode="auto">
                <a:xfrm>
                  <a:off x="964" y="3471"/>
                  <a:ext cx="576" cy="1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defRPr/>
                  </a:pPr>
                  <a:r>
                    <a:rPr lang="en-US">
                      <a:solidFill>
                        <a:schemeClr val="tx2"/>
                      </a:solidFill>
                      <a:effectLst>
                        <a:outerShdw blurRad="38100" dist="38100" dir="2700000" algn="tl">
                          <a:srgbClr val="000000">
                            <a:alpha val="43137"/>
                          </a:srgbClr>
                        </a:outerShdw>
                      </a:effectLst>
                    </a:rPr>
                    <a:t>March 9, 473</a:t>
                  </a:r>
                </a:p>
                <a:p>
                  <a:pPr algn="ctr" eaLnBrk="0" hangingPunct="0">
                    <a:lnSpc>
                      <a:spcPct val="70000"/>
                    </a:lnSpc>
                    <a:defRPr/>
                  </a:pPr>
                  <a:r>
                    <a:rPr lang="en-US">
                      <a:solidFill>
                        <a:schemeClr val="tx2"/>
                      </a:solidFill>
                      <a:effectLst>
                        <a:outerShdw blurRad="38100" dist="38100" dir="2700000" algn="tl">
                          <a:srgbClr val="000000">
                            <a:alpha val="43137"/>
                          </a:srgbClr>
                        </a:outerShdw>
                      </a:effectLst>
                    </a:rPr>
                    <a:t>(15th of Adar)</a:t>
                  </a:r>
                </a:p>
              </p:txBody>
            </p:sp>
            <p:sp>
              <p:nvSpPr>
                <p:cNvPr id="219183" name="Rectangle 141"/>
                <p:cNvSpPr>
                  <a:spLocks noChangeArrowheads="1"/>
                </p:cNvSpPr>
                <p:nvPr/>
              </p:nvSpPr>
              <p:spPr bwMode="auto">
                <a:xfrm>
                  <a:off x="920" y="3471"/>
                  <a:ext cx="663" cy="109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7" name="Group 144"/>
              <p:cNvGrpSpPr>
                <a:grpSpLocks/>
              </p:cNvGrpSpPr>
              <p:nvPr/>
            </p:nvGrpSpPr>
            <p:grpSpPr bwMode="auto">
              <a:xfrm>
                <a:off x="1583" y="3471"/>
                <a:ext cx="2606" cy="1093"/>
                <a:chOff x="1583" y="3471"/>
                <a:chExt cx="2606" cy="1093"/>
              </a:xfrm>
            </p:grpSpPr>
            <p:sp>
              <p:nvSpPr>
                <p:cNvPr id="158764" name="Rectangle 105"/>
                <p:cNvSpPr>
                  <a:spLocks noChangeArrowheads="1"/>
                </p:cNvSpPr>
                <p:nvPr/>
              </p:nvSpPr>
              <p:spPr bwMode="auto">
                <a:xfrm>
                  <a:off x="1626" y="3471"/>
                  <a:ext cx="2520" cy="1091"/>
                </a:xfrm>
                <a:prstGeom prst="rect">
                  <a:avLst/>
                </a:prstGeom>
                <a:noFill/>
                <a:ln w="9525">
                  <a:noFill/>
                  <a:miter lim="800000"/>
                  <a:headEnd/>
                  <a:tailEnd/>
                </a:ln>
              </p:spPr>
              <p:txBody>
                <a:bodyPr lIns="0" tIns="0" rIns="0" bIns="0" anchor="ctr" anchorCtr="1"/>
                <a:lstStyle/>
                <a:p>
                  <a:pPr>
                    <a:defRPr/>
                  </a:pPr>
                  <a:r>
                    <a:rPr lang="en-US" sz="2000" i="1">
                      <a:solidFill>
                        <a:schemeClr val="tx2"/>
                      </a:solidFill>
                      <a:effectLst>
                        <a:outerShdw blurRad="38100" dist="38100" dir="2700000" algn="tl">
                          <a:srgbClr val="000000">
                            <a:alpha val="43137"/>
                          </a:srgbClr>
                        </a:outerShdw>
                      </a:effectLst>
                      <a:latin typeface="Arial" charset="0"/>
                      <a:cs typeface="Arial" charset="0"/>
                    </a:rPr>
                    <a:t> Jews feasted in celebration of their victory in Susa (today Jews in Jerusalem celebrate Purim on this day, the 15th of Adar)</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81" name="Rectangle 143"/>
                <p:cNvSpPr>
                  <a:spLocks noChangeArrowheads="1"/>
                </p:cNvSpPr>
                <p:nvPr/>
              </p:nvSpPr>
              <p:spPr bwMode="auto">
                <a:xfrm>
                  <a:off x="1583" y="3471"/>
                  <a:ext cx="2606" cy="109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8" name="Group 146"/>
              <p:cNvGrpSpPr>
                <a:grpSpLocks/>
              </p:cNvGrpSpPr>
              <p:nvPr/>
            </p:nvGrpSpPr>
            <p:grpSpPr bwMode="auto">
              <a:xfrm>
                <a:off x="0" y="4564"/>
                <a:ext cx="921" cy="633"/>
                <a:chOff x="0" y="4564"/>
                <a:chExt cx="921" cy="633"/>
              </a:xfrm>
            </p:grpSpPr>
            <p:sp>
              <p:nvSpPr>
                <p:cNvPr id="219178" name="Rectangle 106"/>
                <p:cNvSpPr>
                  <a:spLocks noChangeArrowheads="1"/>
                </p:cNvSpPr>
                <p:nvPr/>
              </p:nvSpPr>
              <p:spPr bwMode="auto">
                <a:xfrm>
                  <a:off x="43" y="4563"/>
                  <a:ext cx="83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a:t>
                  </a:r>
                </a:p>
              </p:txBody>
            </p:sp>
            <p:sp>
              <p:nvSpPr>
                <p:cNvPr id="219179" name="Rectangle 145"/>
                <p:cNvSpPr>
                  <a:spLocks noChangeArrowheads="1"/>
                </p:cNvSpPr>
                <p:nvPr/>
              </p:nvSpPr>
              <p:spPr bwMode="auto">
                <a:xfrm>
                  <a:off x="0" y="4563"/>
                  <a:ext cx="921" cy="63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59" name="Group 148"/>
              <p:cNvGrpSpPr>
                <a:grpSpLocks/>
              </p:cNvGrpSpPr>
              <p:nvPr/>
            </p:nvGrpSpPr>
            <p:grpSpPr bwMode="auto">
              <a:xfrm>
                <a:off x="921" y="4564"/>
                <a:ext cx="662" cy="633"/>
                <a:chOff x="921" y="4564"/>
                <a:chExt cx="662" cy="633"/>
              </a:xfrm>
            </p:grpSpPr>
            <p:sp>
              <p:nvSpPr>
                <p:cNvPr id="219176" name="Rectangle 107"/>
                <p:cNvSpPr>
                  <a:spLocks noChangeArrowheads="1"/>
                </p:cNvSpPr>
                <p:nvPr/>
              </p:nvSpPr>
              <p:spPr bwMode="auto">
                <a:xfrm>
                  <a:off x="964" y="4563"/>
                  <a:ext cx="576"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chemeClr val="tx2"/>
                      </a:solidFill>
                      <a:effectLst>
                        <a:outerShdw blurRad="38100" dist="38100" dir="2700000" algn="tl">
                          <a:srgbClr val="000000">
                            <a:alpha val="43137"/>
                          </a:srgbClr>
                        </a:outerShdw>
                      </a:effectLst>
                    </a:rPr>
                    <a:t>464</a:t>
                  </a:r>
                </a:p>
              </p:txBody>
            </p:sp>
            <p:sp>
              <p:nvSpPr>
                <p:cNvPr id="219177" name="Rectangle 147"/>
                <p:cNvSpPr>
                  <a:spLocks noChangeArrowheads="1"/>
                </p:cNvSpPr>
                <p:nvPr/>
              </p:nvSpPr>
              <p:spPr bwMode="auto">
                <a:xfrm>
                  <a:off x="920" y="4563"/>
                  <a:ext cx="663" cy="63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9160" name="Group 150"/>
              <p:cNvGrpSpPr>
                <a:grpSpLocks/>
              </p:cNvGrpSpPr>
              <p:nvPr/>
            </p:nvGrpSpPr>
            <p:grpSpPr bwMode="auto">
              <a:xfrm>
                <a:off x="1583" y="4564"/>
                <a:ext cx="2606" cy="633"/>
                <a:chOff x="1583" y="4564"/>
                <a:chExt cx="2606" cy="633"/>
              </a:xfrm>
            </p:grpSpPr>
            <p:sp>
              <p:nvSpPr>
                <p:cNvPr id="158758" name="Rectangle 108"/>
                <p:cNvSpPr>
                  <a:spLocks noChangeArrowheads="1"/>
                </p:cNvSpPr>
                <p:nvPr/>
              </p:nvSpPr>
              <p:spPr bwMode="auto">
                <a:xfrm>
                  <a:off x="1626" y="4562"/>
                  <a:ext cx="2520" cy="635"/>
                </a:xfrm>
                <a:prstGeom prst="rect">
                  <a:avLst/>
                </a:prstGeom>
                <a:noFill/>
                <a:ln w="9525">
                  <a:noFill/>
                  <a:miter lim="800000"/>
                  <a:headEnd/>
                  <a:tailEnd/>
                </a:ln>
              </p:spPr>
              <p:txBody>
                <a:bodyPr lIns="0" tIns="0" rIns="0" bIns="0" anchor="ctr" anchorCtr="1"/>
                <a:lstStyle/>
                <a:p>
                  <a:pPr>
                    <a:defRPr/>
                  </a:pPr>
                  <a:r>
                    <a:rPr lang="en-US" sz="2000" i="1">
                      <a:solidFill>
                        <a:schemeClr val="tx2"/>
                      </a:solidFill>
                      <a:effectLst>
                        <a:outerShdw blurRad="38100" dist="38100" dir="2700000" algn="tl">
                          <a:srgbClr val="000000">
                            <a:alpha val="43137"/>
                          </a:srgbClr>
                        </a:outerShdw>
                      </a:effectLst>
                      <a:latin typeface="Arial" charset="0"/>
                      <a:cs typeface="Arial" charset="0"/>
                    </a:rPr>
                    <a:t> Palace at Susa destroyed by fire &amp; Xerxes reign ended</a:t>
                  </a:r>
                  <a:endParaRPr lang="en-US" sz="2000">
                    <a:solidFill>
                      <a:schemeClr val="tx2"/>
                    </a:solidFill>
                    <a:effectLst>
                      <a:outerShdw blurRad="38100" dist="38100" dir="2700000" algn="tl">
                        <a:srgbClr val="000000">
                          <a:alpha val="43137"/>
                        </a:srgbClr>
                      </a:outerShdw>
                    </a:effectLst>
                    <a:latin typeface="Arial" charset="0"/>
                    <a:cs typeface="Arial" charset="0"/>
                  </a:endParaRPr>
                </a:p>
              </p:txBody>
            </p:sp>
            <p:sp>
              <p:nvSpPr>
                <p:cNvPr id="219175" name="Rectangle 149"/>
                <p:cNvSpPr>
                  <a:spLocks noChangeArrowheads="1"/>
                </p:cNvSpPr>
                <p:nvPr/>
              </p:nvSpPr>
              <p:spPr bwMode="auto">
                <a:xfrm>
                  <a:off x="1583" y="4563"/>
                  <a:ext cx="2606" cy="63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sp>
          <p:nvSpPr>
            <p:cNvPr id="219155" name="Rectangle 152"/>
            <p:cNvSpPr>
              <a:spLocks noChangeArrowheads="1"/>
            </p:cNvSpPr>
            <p:nvPr/>
          </p:nvSpPr>
          <p:spPr bwMode="auto">
            <a:xfrm>
              <a:off x="-4" y="-4"/>
              <a:ext cx="4197" cy="5205"/>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sp>
        <p:nvSpPr>
          <p:cNvPr id="21915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effectLst>
                  <a:outerShdw blurRad="38100" dist="38100" dir="2700000" algn="tl">
                    <a:srgbClr val="000000">
                      <a:alpha val="43137"/>
                    </a:srgbClr>
                  </a:outerShdw>
                </a:effectLst>
                <a:latin typeface="Arial" charset="0"/>
                <a:cs typeface="Arial" charset="0"/>
              </a:rPr>
              <a:t>314</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0"/>
            <a:ext cx="590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0" y="2667000"/>
            <a:ext cx="3581400" cy="1752600"/>
          </a:xfrm>
          <a:solidFill>
            <a:schemeClr val="tx2"/>
          </a:solidFill>
          <a:ln>
            <a:solidFill>
              <a:schemeClr val="tx1"/>
            </a:solidFill>
          </a:ln>
        </p:spPr>
        <p:txBody>
          <a:bodyPr anchorCtr="1"/>
          <a:lstStyle/>
          <a:p>
            <a:pPr algn="ctr">
              <a:spcBef>
                <a:spcPct val="20000"/>
              </a:spcBef>
              <a:buClr>
                <a:schemeClr val="hlink"/>
              </a:buClr>
              <a:defRPr/>
            </a:pPr>
            <a:r>
              <a:rPr lang="en-US" altLang="zh-CN" sz="4400">
                <a:solidFill>
                  <a:schemeClr val="tx1"/>
                </a:solidFill>
                <a:effectLst>
                  <a:outerShdw blurRad="38100" dist="38100" dir="2700000" algn="tl">
                    <a:srgbClr val="DDDDDD"/>
                  </a:outerShdw>
                </a:effectLst>
                <a:latin typeface="Impact" charset="0"/>
                <a:ea typeface="ＭＳ Ｐゴシック" charset="0"/>
                <a:cs typeface="Times New Roman" charset="0"/>
              </a:rPr>
              <a:t>Banquets Galore</a:t>
            </a:r>
          </a:p>
        </p:txBody>
      </p:sp>
      <p:sp>
        <p:nvSpPr>
          <p:cNvPr id="5" name="Rectangle 3"/>
          <p:cNvSpPr txBox="1">
            <a:spLocks noChangeArrowheads="1"/>
          </p:cNvSpPr>
          <p:nvPr/>
        </p:nvSpPr>
        <p:spPr bwMode="auto">
          <a:xfrm>
            <a:off x="228600" y="609600"/>
            <a:ext cx="3048000" cy="914400"/>
          </a:xfrm>
          <a:prstGeom prst="rect">
            <a:avLst/>
          </a:prstGeom>
          <a:gradFill rotWithShape="0">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a:defRPr/>
            </a:pPr>
            <a:r>
              <a:rPr kumimoji="1" lang="en-US" sz="4000">
                <a:solidFill>
                  <a:schemeClr val="tx2"/>
                </a:solidFill>
                <a:effectLst>
                  <a:outerShdw blurRad="38100" dist="38100" dir="2700000" algn="tl">
                    <a:srgbClr val="000000"/>
                  </a:outerShdw>
                </a:effectLst>
                <a:latin typeface="Arial Black" charset="0"/>
                <a:cs typeface="Arial" charset="0"/>
              </a:rPr>
              <a:t>Esther</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defRPr/>
            </a:pPr>
            <a:r>
              <a:rPr lang="en-US" altLang="zh-CN" sz="3600" i="0">
                <a:solidFill>
                  <a:srgbClr val="000000"/>
                </a:solidFill>
                <a:effectLst>
                  <a:outerShdw blurRad="38100" dist="38100" dir="2700000" algn="tl">
                    <a:srgbClr val="DDDDDD"/>
                  </a:outerShdw>
                </a:effectLst>
                <a:latin typeface="Arial Black" charset="0"/>
                <a:ea typeface="ＭＳ Ｐゴシック" charset="0"/>
                <a:cs typeface="Times New Roman" charset="0"/>
              </a:rPr>
              <a:t>Banquets in the Book of Esther</a:t>
            </a:r>
            <a:endParaRPr lang="en-US" sz="3600" i="0">
              <a:solidFill>
                <a:srgbClr val="000000"/>
              </a:solidFill>
              <a:effectLst>
                <a:outerShdw blurRad="38100" dist="38100" dir="2700000" algn="tl">
                  <a:srgbClr val="DDDDDD"/>
                </a:outerShdw>
              </a:effectLst>
              <a:latin typeface="Arial Black" charset="0"/>
              <a:ea typeface="ＭＳ Ｐゴシック" charset="0"/>
              <a:cs typeface="Times New Roman" charset="0"/>
            </a:endParaRPr>
          </a:p>
        </p:txBody>
      </p:sp>
      <p:sp>
        <p:nvSpPr>
          <p:cNvPr id="223235"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315</a:t>
            </a:r>
          </a:p>
        </p:txBody>
      </p:sp>
      <p:sp>
        <p:nvSpPr>
          <p:cNvPr id="223236" name="Rectangle 7"/>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3237" name="Rectangle 8"/>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3238" name="Rectangle 9"/>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3239" name="Rectangle 10"/>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3240" name="Rectangle 1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3241" name="Rectangle 12"/>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3242"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3243" name="Rectangle 14"/>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3244" name="Rectangle 15"/>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3245" name="Rectangle 1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223246" name="Group 192"/>
          <p:cNvGrpSpPr>
            <a:grpSpLocks/>
          </p:cNvGrpSpPr>
          <p:nvPr/>
        </p:nvGrpSpPr>
        <p:grpSpPr bwMode="auto">
          <a:xfrm>
            <a:off x="76200" y="649288"/>
            <a:ext cx="9050338" cy="6208712"/>
            <a:chOff x="-4" y="-4"/>
            <a:chExt cx="4333" cy="4055"/>
          </a:xfrm>
        </p:grpSpPr>
        <p:grpSp>
          <p:nvGrpSpPr>
            <p:cNvPr id="223247" name="Group 190"/>
            <p:cNvGrpSpPr>
              <a:grpSpLocks/>
            </p:cNvGrpSpPr>
            <p:nvPr/>
          </p:nvGrpSpPr>
          <p:grpSpPr bwMode="auto">
            <a:xfrm>
              <a:off x="0" y="0"/>
              <a:ext cx="4325" cy="4047"/>
              <a:chOff x="0" y="0"/>
              <a:chExt cx="4325" cy="4047"/>
            </a:xfrm>
          </p:grpSpPr>
          <p:grpSp>
            <p:nvGrpSpPr>
              <p:cNvPr id="223249" name="Group 113"/>
              <p:cNvGrpSpPr>
                <a:grpSpLocks/>
              </p:cNvGrpSpPr>
              <p:nvPr/>
            </p:nvGrpSpPr>
            <p:grpSpPr bwMode="auto">
              <a:xfrm>
                <a:off x="0" y="0"/>
                <a:ext cx="381" cy="422"/>
                <a:chOff x="0" y="0"/>
                <a:chExt cx="381" cy="422"/>
              </a:xfrm>
            </p:grpSpPr>
            <p:sp>
              <p:nvSpPr>
                <p:cNvPr id="223355" name="Rectangle 112"/>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3356" name="Group 111"/>
                <p:cNvGrpSpPr>
                  <a:grpSpLocks/>
                </p:cNvGrpSpPr>
                <p:nvPr/>
              </p:nvGrpSpPr>
              <p:grpSpPr bwMode="auto">
                <a:xfrm>
                  <a:off x="0" y="0"/>
                  <a:ext cx="381" cy="422"/>
                  <a:chOff x="0" y="0"/>
                  <a:chExt cx="381" cy="422"/>
                </a:xfrm>
              </p:grpSpPr>
              <p:sp>
                <p:nvSpPr>
                  <p:cNvPr id="223357" name="Rectangle 80"/>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 </a:t>
                    </a:r>
                  </a:p>
                  <a:p>
                    <a:pPr algn="ctr" eaLnBrk="0" hangingPunct="0"/>
                    <a:endParaRPr lang="en-US">
                      <a:solidFill>
                        <a:schemeClr val="tx2"/>
                      </a:solidFill>
                    </a:endParaRPr>
                  </a:p>
                </p:txBody>
              </p:sp>
              <p:sp>
                <p:nvSpPr>
                  <p:cNvPr id="223358" name="Rectangle 110"/>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3250" name="Group 117"/>
              <p:cNvGrpSpPr>
                <a:grpSpLocks/>
              </p:cNvGrpSpPr>
              <p:nvPr/>
            </p:nvGrpSpPr>
            <p:grpSpPr bwMode="auto">
              <a:xfrm>
                <a:off x="381" y="0"/>
                <a:ext cx="842" cy="422"/>
                <a:chOff x="381" y="0"/>
                <a:chExt cx="842" cy="422"/>
              </a:xfrm>
            </p:grpSpPr>
            <p:sp>
              <p:nvSpPr>
                <p:cNvPr id="223351" name="Rectangle 116"/>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3352" name="Group 115"/>
                <p:cNvGrpSpPr>
                  <a:grpSpLocks/>
                </p:cNvGrpSpPr>
                <p:nvPr/>
              </p:nvGrpSpPr>
              <p:grpSpPr bwMode="auto">
                <a:xfrm>
                  <a:off x="381" y="0"/>
                  <a:ext cx="842" cy="422"/>
                  <a:chOff x="381" y="0"/>
                  <a:chExt cx="842" cy="422"/>
                </a:xfrm>
              </p:grpSpPr>
              <p:sp>
                <p:nvSpPr>
                  <p:cNvPr id="223353" name="Rectangle 81"/>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sz="2800" i="1"/>
                      <a:t>References</a:t>
                    </a:r>
                    <a:endParaRPr lang="en-US" sz="2800"/>
                  </a:p>
                </p:txBody>
              </p:sp>
              <p:sp>
                <p:nvSpPr>
                  <p:cNvPr id="223354" name="Rectangle 114"/>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3251" name="Group 121"/>
              <p:cNvGrpSpPr>
                <a:grpSpLocks/>
              </p:cNvGrpSpPr>
              <p:nvPr/>
            </p:nvGrpSpPr>
            <p:grpSpPr bwMode="auto">
              <a:xfrm>
                <a:off x="1223" y="0"/>
                <a:ext cx="806" cy="422"/>
                <a:chOff x="1223" y="0"/>
                <a:chExt cx="806" cy="422"/>
              </a:xfrm>
            </p:grpSpPr>
            <p:sp>
              <p:nvSpPr>
                <p:cNvPr id="223347" name="Rectangle 120"/>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3348" name="Group 119"/>
                <p:cNvGrpSpPr>
                  <a:grpSpLocks/>
                </p:cNvGrpSpPr>
                <p:nvPr/>
              </p:nvGrpSpPr>
              <p:grpSpPr bwMode="auto">
                <a:xfrm>
                  <a:off x="1223" y="0"/>
                  <a:ext cx="806" cy="422"/>
                  <a:chOff x="1223" y="0"/>
                  <a:chExt cx="806" cy="422"/>
                </a:xfrm>
              </p:grpSpPr>
              <p:sp>
                <p:nvSpPr>
                  <p:cNvPr id="223349" name="Rectangle 82"/>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sz="2800" i="1"/>
                      <a:t>Hosts</a:t>
                    </a:r>
                    <a:endParaRPr lang="en-US" sz="2800"/>
                  </a:p>
                </p:txBody>
              </p:sp>
              <p:sp>
                <p:nvSpPr>
                  <p:cNvPr id="223350" name="Rectangle 118"/>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3252" name="Group 125"/>
              <p:cNvGrpSpPr>
                <a:grpSpLocks/>
              </p:cNvGrpSpPr>
              <p:nvPr/>
            </p:nvGrpSpPr>
            <p:grpSpPr bwMode="auto">
              <a:xfrm>
                <a:off x="2029" y="0"/>
                <a:ext cx="770" cy="422"/>
                <a:chOff x="2029" y="0"/>
                <a:chExt cx="770" cy="422"/>
              </a:xfrm>
            </p:grpSpPr>
            <p:sp>
              <p:nvSpPr>
                <p:cNvPr id="223343" name="Rectangle 124"/>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3344" name="Group 123"/>
                <p:cNvGrpSpPr>
                  <a:grpSpLocks/>
                </p:cNvGrpSpPr>
                <p:nvPr/>
              </p:nvGrpSpPr>
              <p:grpSpPr bwMode="auto">
                <a:xfrm>
                  <a:off x="2029" y="0"/>
                  <a:ext cx="770" cy="422"/>
                  <a:chOff x="2029" y="0"/>
                  <a:chExt cx="770" cy="422"/>
                </a:xfrm>
              </p:grpSpPr>
              <p:sp>
                <p:nvSpPr>
                  <p:cNvPr id="223345" name="Rectangle 83"/>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sz="2800" i="1"/>
                      <a:t>Guests</a:t>
                    </a:r>
                    <a:endParaRPr lang="en-US" sz="2800">
                      <a:solidFill>
                        <a:schemeClr val="tx2"/>
                      </a:solidFill>
                    </a:endParaRPr>
                  </a:p>
                </p:txBody>
              </p:sp>
              <p:sp>
                <p:nvSpPr>
                  <p:cNvPr id="223346" name="Rectangle 122"/>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3253" name="Group 129"/>
              <p:cNvGrpSpPr>
                <a:grpSpLocks/>
              </p:cNvGrpSpPr>
              <p:nvPr/>
            </p:nvGrpSpPr>
            <p:grpSpPr bwMode="auto">
              <a:xfrm>
                <a:off x="2799" y="0"/>
                <a:ext cx="1526" cy="422"/>
                <a:chOff x="2799" y="0"/>
                <a:chExt cx="1526" cy="422"/>
              </a:xfrm>
            </p:grpSpPr>
            <p:sp>
              <p:nvSpPr>
                <p:cNvPr id="223339" name="Rectangle 128"/>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3340" name="Group 127"/>
                <p:cNvGrpSpPr>
                  <a:grpSpLocks/>
                </p:cNvGrpSpPr>
                <p:nvPr/>
              </p:nvGrpSpPr>
              <p:grpSpPr bwMode="auto">
                <a:xfrm>
                  <a:off x="2799" y="0"/>
                  <a:ext cx="1526" cy="422"/>
                  <a:chOff x="2799" y="0"/>
                  <a:chExt cx="1526" cy="422"/>
                </a:xfrm>
              </p:grpSpPr>
              <p:sp>
                <p:nvSpPr>
                  <p:cNvPr id="223341" name="Rectangle 84"/>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sz="2800" i="1"/>
                      <a:t>Events</a:t>
                    </a:r>
                    <a:endParaRPr lang="en-US" sz="2800"/>
                  </a:p>
                </p:txBody>
              </p:sp>
              <p:sp>
                <p:nvSpPr>
                  <p:cNvPr id="223342" name="Rectangle 126"/>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3254" name="Group 133"/>
              <p:cNvGrpSpPr>
                <a:grpSpLocks/>
              </p:cNvGrpSpPr>
              <p:nvPr/>
            </p:nvGrpSpPr>
            <p:grpSpPr bwMode="auto">
              <a:xfrm>
                <a:off x="0" y="422"/>
                <a:ext cx="381" cy="748"/>
                <a:chOff x="0" y="422"/>
                <a:chExt cx="381" cy="748"/>
              </a:xfrm>
            </p:grpSpPr>
            <p:sp>
              <p:nvSpPr>
                <p:cNvPr id="223335" name="Rectangle 132"/>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3336" name="Group 131"/>
                <p:cNvGrpSpPr>
                  <a:grpSpLocks/>
                </p:cNvGrpSpPr>
                <p:nvPr/>
              </p:nvGrpSpPr>
              <p:grpSpPr bwMode="auto">
                <a:xfrm>
                  <a:off x="0" y="422"/>
                  <a:ext cx="381" cy="748"/>
                  <a:chOff x="0" y="422"/>
                  <a:chExt cx="381" cy="748"/>
                </a:xfrm>
              </p:grpSpPr>
              <p:sp>
                <p:nvSpPr>
                  <p:cNvPr id="223337" name="Rectangle 85"/>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i="1"/>
                      <a:t>1</a:t>
                    </a:r>
                    <a:endParaRPr lang="en-US"/>
                  </a:p>
                </p:txBody>
              </p:sp>
              <p:sp>
                <p:nvSpPr>
                  <p:cNvPr id="223338" name="Rectangle 130"/>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3255" name="Group 135"/>
              <p:cNvGrpSpPr>
                <a:grpSpLocks/>
              </p:cNvGrpSpPr>
              <p:nvPr/>
            </p:nvGrpSpPr>
            <p:grpSpPr bwMode="auto">
              <a:xfrm>
                <a:off x="381" y="422"/>
                <a:ext cx="842" cy="748"/>
                <a:chOff x="381" y="422"/>
                <a:chExt cx="842" cy="748"/>
              </a:xfrm>
            </p:grpSpPr>
            <p:sp>
              <p:nvSpPr>
                <p:cNvPr id="223333" name="Rectangle 86"/>
                <p:cNvSpPr>
                  <a:spLocks noChangeArrowheads="1"/>
                </p:cNvSpPr>
                <p:nvPr/>
              </p:nvSpPr>
              <p:spPr bwMode="auto">
                <a:xfrm>
                  <a:off x="424" y="422"/>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1:3-4</a:t>
                  </a:r>
                </a:p>
              </p:txBody>
            </p:sp>
            <p:sp>
              <p:nvSpPr>
                <p:cNvPr id="223334" name="Rectangle 134"/>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56" name="Group 137"/>
              <p:cNvGrpSpPr>
                <a:grpSpLocks/>
              </p:cNvGrpSpPr>
              <p:nvPr/>
            </p:nvGrpSpPr>
            <p:grpSpPr bwMode="auto">
              <a:xfrm>
                <a:off x="1223" y="422"/>
                <a:ext cx="806" cy="748"/>
                <a:chOff x="1223" y="422"/>
                <a:chExt cx="806" cy="748"/>
              </a:xfrm>
            </p:grpSpPr>
            <p:sp>
              <p:nvSpPr>
                <p:cNvPr id="223331" name="Rectangle 87"/>
                <p:cNvSpPr>
                  <a:spLocks noChangeArrowheads="1"/>
                </p:cNvSpPr>
                <p:nvPr/>
              </p:nvSpPr>
              <p:spPr bwMode="auto">
                <a:xfrm>
                  <a:off x="1266" y="422"/>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 Xerxes</a:t>
                  </a:r>
                </a:p>
              </p:txBody>
            </p:sp>
            <p:sp>
              <p:nvSpPr>
                <p:cNvPr id="223332" name="Rectangle 136"/>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57" name="Group 139"/>
              <p:cNvGrpSpPr>
                <a:grpSpLocks/>
              </p:cNvGrpSpPr>
              <p:nvPr/>
            </p:nvGrpSpPr>
            <p:grpSpPr bwMode="auto">
              <a:xfrm>
                <a:off x="2029" y="422"/>
                <a:ext cx="770" cy="748"/>
                <a:chOff x="2029" y="422"/>
                <a:chExt cx="770" cy="748"/>
              </a:xfrm>
            </p:grpSpPr>
            <p:sp>
              <p:nvSpPr>
                <p:cNvPr id="223329" name="Rectangle 88"/>
                <p:cNvSpPr>
                  <a:spLocks noChangeArrowheads="1"/>
                </p:cNvSpPr>
                <p:nvPr/>
              </p:nvSpPr>
              <p:spPr bwMode="auto">
                <a:xfrm>
                  <a:off x="2072" y="422"/>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 Nobles &amp; Officials</a:t>
                  </a:r>
                </a:p>
              </p:txBody>
            </p:sp>
            <p:sp>
              <p:nvSpPr>
                <p:cNvPr id="223330" name="Rectangle 138"/>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58" name="Group 141"/>
              <p:cNvGrpSpPr>
                <a:grpSpLocks/>
              </p:cNvGrpSpPr>
              <p:nvPr/>
            </p:nvGrpSpPr>
            <p:grpSpPr bwMode="auto">
              <a:xfrm>
                <a:off x="2799" y="422"/>
                <a:ext cx="1526" cy="748"/>
                <a:chOff x="2799" y="422"/>
                <a:chExt cx="1526" cy="748"/>
              </a:xfrm>
            </p:grpSpPr>
            <p:sp>
              <p:nvSpPr>
                <p:cNvPr id="223327" name="Rectangle 89"/>
                <p:cNvSpPr>
                  <a:spLocks noChangeArrowheads="1"/>
                </p:cNvSpPr>
                <p:nvPr/>
              </p:nvSpPr>
              <p:spPr bwMode="auto">
                <a:xfrm>
                  <a:off x="2842" y="422"/>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 Wealth of the kingdom displayed over 180 days</a:t>
                  </a:r>
                </a:p>
              </p:txBody>
            </p:sp>
            <p:sp>
              <p:nvSpPr>
                <p:cNvPr id="223328" name="Rectangle 140"/>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59" name="Group 145"/>
              <p:cNvGrpSpPr>
                <a:grpSpLocks/>
              </p:cNvGrpSpPr>
              <p:nvPr/>
            </p:nvGrpSpPr>
            <p:grpSpPr bwMode="auto">
              <a:xfrm>
                <a:off x="0" y="1170"/>
                <a:ext cx="381" cy="633"/>
                <a:chOff x="0" y="1170"/>
                <a:chExt cx="381" cy="633"/>
              </a:xfrm>
            </p:grpSpPr>
            <p:sp>
              <p:nvSpPr>
                <p:cNvPr id="223323" name="Rectangle 144"/>
                <p:cNvSpPr>
                  <a:spLocks noChangeArrowheads="1"/>
                </p:cNvSpPr>
                <p:nvPr/>
              </p:nvSpPr>
              <p:spPr bwMode="auto">
                <a:xfrm>
                  <a:off x="0" y="1170"/>
                  <a:ext cx="381" cy="63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3324" name="Group 143"/>
                <p:cNvGrpSpPr>
                  <a:grpSpLocks/>
                </p:cNvGrpSpPr>
                <p:nvPr/>
              </p:nvGrpSpPr>
              <p:grpSpPr bwMode="auto">
                <a:xfrm>
                  <a:off x="0" y="1170"/>
                  <a:ext cx="381" cy="633"/>
                  <a:chOff x="0" y="1170"/>
                  <a:chExt cx="381" cy="633"/>
                </a:xfrm>
              </p:grpSpPr>
              <p:sp>
                <p:nvSpPr>
                  <p:cNvPr id="223325" name="Rectangle 90"/>
                  <p:cNvSpPr>
                    <a:spLocks noChangeArrowheads="1"/>
                  </p:cNvSpPr>
                  <p:nvPr/>
                </p:nvSpPr>
                <p:spPr bwMode="auto">
                  <a:xfrm>
                    <a:off x="43" y="1170"/>
                    <a:ext cx="295" cy="63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i="1"/>
                      <a:t>2</a:t>
                    </a:r>
                    <a:endParaRPr lang="en-US"/>
                  </a:p>
                </p:txBody>
              </p:sp>
              <p:sp>
                <p:nvSpPr>
                  <p:cNvPr id="223326" name="Rectangle 142"/>
                  <p:cNvSpPr>
                    <a:spLocks noChangeArrowheads="1"/>
                  </p:cNvSpPr>
                  <p:nvPr/>
                </p:nvSpPr>
                <p:spPr bwMode="auto">
                  <a:xfrm>
                    <a:off x="0" y="1170"/>
                    <a:ext cx="38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3260" name="Group 147"/>
              <p:cNvGrpSpPr>
                <a:grpSpLocks/>
              </p:cNvGrpSpPr>
              <p:nvPr/>
            </p:nvGrpSpPr>
            <p:grpSpPr bwMode="auto">
              <a:xfrm>
                <a:off x="381" y="1170"/>
                <a:ext cx="842" cy="633"/>
                <a:chOff x="381" y="1170"/>
                <a:chExt cx="842" cy="633"/>
              </a:xfrm>
            </p:grpSpPr>
            <p:sp>
              <p:nvSpPr>
                <p:cNvPr id="223321" name="Rectangle 91"/>
                <p:cNvSpPr>
                  <a:spLocks noChangeArrowheads="1"/>
                </p:cNvSpPr>
                <p:nvPr/>
              </p:nvSpPr>
              <p:spPr bwMode="auto">
                <a:xfrm>
                  <a:off x="424" y="1170"/>
                  <a:ext cx="7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1:5-8</a:t>
                  </a:r>
                </a:p>
              </p:txBody>
            </p:sp>
            <p:sp>
              <p:nvSpPr>
                <p:cNvPr id="223322" name="Rectangle 146"/>
                <p:cNvSpPr>
                  <a:spLocks noChangeArrowheads="1"/>
                </p:cNvSpPr>
                <p:nvPr/>
              </p:nvSpPr>
              <p:spPr bwMode="auto">
                <a:xfrm>
                  <a:off x="381" y="1170"/>
                  <a:ext cx="842"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61" name="Group 149"/>
              <p:cNvGrpSpPr>
                <a:grpSpLocks/>
              </p:cNvGrpSpPr>
              <p:nvPr/>
            </p:nvGrpSpPr>
            <p:grpSpPr bwMode="auto">
              <a:xfrm>
                <a:off x="1223" y="1170"/>
                <a:ext cx="806" cy="633"/>
                <a:chOff x="1223" y="1170"/>
                <a:chExt cx="806" cy="633"/>
              </a:xfrm>
            </p:grpSpPr>
            <p:sp>
              <p:nvSpPr>
                <p:cNvPr id="223319" name="Rectangle 92"/>
                <p:cNvSpPr>
                  <a:spLocks noChangeArrowheads="1"/>
                </p:cNvSpPr>
                <p:nvPr/>
              </p:nvSpPr>
              <p:spPr bwMode="auto">
                <a:xfrm>
                  <a:off x="1266" y="1170"/>
                  <a:ext cx="72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Xerxes</a:t>
                  </a:r>
                </a:p>
              </p:txBody>
            </p:sp>
            <p:sp>
              <p:nvSpPr>
                <p:cNvPr id="223320" name="Rectangle 148"/>
                <p:cNvSpPr>
                  <a:spLocks noChangeArrowheads="1"/>
                </p:cNvSpPr>
                <p:nvPr/>
              </p:nvSpPr>
              <p:spPr bwMode="auto">
                <a:xfrm>
                  <a:off x="1223" y="1170"/>
                  <a:ext cx="806"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62" name="Group 151"/>
              <p:cNvGrpSpPr>
                <a:grpSpLocks/>
              </p:cNvGrpSpPr>
              <p:nvPr/>
            </p:nvGrpSpPr>
            <p:grpSpPr bwMode="auto">
              <a:xfrm>
                <a:off x="2029" y="1170"/>
                <a:ext cx="770" cy="633"/>
                <a:chOff x="2029" y="1170"/>
                <a:chExt cx="770" cy="633"/>
              </a:xfrm>
            </p:grpSpPr>
            <p:sp>
              <p:nvSpPr>
                <p:cNvPr id="223317" name="Rectangle 93"/>
                <p:cNvSpPr>
                  <a:spLocks noChangeArrowheads="1"/>
                </p:cNvSpPr>
                <p:nvPr/>
              </p:nvSpPr>
              <p:spPr bwMode="auto">
                <a:xfrm>
                  <a:off x="2072" y="1170"/>
                  <a:ext cx="68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All the people</a:t>
                  </a:r>
                </a:p>
              </p:txBody>
            </p:sp>
            <p:sp>
              <p:nvSpPr>
                <p:cNvPr id="223318" name="Rectangle 150"/>
                <p:cNvSpPr>
                  <a:spLocks noChangeArrowheads="1"/>
                </p:cNvSpPr>
                <p:nvPr/>
              </p:nvSpPr>
              <p:spPr bwMode="auto">
                <a:xfrm>
                  <a:off x="2029" y="1170"/>
                  <a:ext cx="77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63" name="Group 153"/>
              <p:cNvGrpSpPr>
                <a:grpSpLocks/>
              </p:cNvGrpSpPr>
              <p:nvPr/>
            </p:nvGrpSpPr>
            <p:grpSpPr bwMode="auto">
              <a:xfrm>
                <a:off x="2799" y="1170"/>
                <a:ext cx="1526" cy="633"/>
                <a:chOff x="2799" y="1170"/>
                <a:chExt cx="1526" cy="633"/>
              </a:xfrm>
            </p:grpSpPr>
            <p:sp>
              <p:nvSpPr>
                <p:cNvPr id="223315" name="Rectangle 94"/>
                <p:cNvSpPr>
                  <a:spLocks noChangeArrowheads="1"/>
                </p:cNvSpPr>
                <p:nvPr/>
              </p:nvSpPr>
              <p:spPr bwMode="auto">
                <a:xfrm>
                  <a:off x="2842" y="1170"/>
                  <a:ext cx="144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Wine flowed for everyone for 7 days</a:t>
                  </a:r>
                </a:p>
              </p:txBody>
            </p:sp>
            <p:sp>
              <p:nvSpPr>
                <p:cNvPr id="223316" name="Rectangle 152"/>
                <p:cNvSpPr>
                  <a:spLocks noChangeArrowheads="1"/>
                </p:cNvSpPr>
                <p:nvPr/>
              </p:nvSpPr>
              <p:spPr bwMode="auto">
                <a:xfrm>
                  <a:off x="2799" y="1170"/>
                  <a:ext cx="1526"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64" name="Group 157"/>
              <p:cNvGrpSpPr>
                <a:grpSpLocks/>
              </p:cNvGrpSpPr>
              <p:nvPr/>
            </p:nvGrpSpPr>
            <p:grpSpPr bwMode="auto">
              <a:xfrm>
                <a:off x="0" y="1803"/>
                <a:ext cx="381" cy="748"/>
                <a:chOff x="0" y="1803"/>
                <a:chExt cx="381" cy="748"/>
              </a:xfrm>
            </p:grpSpPr>
            <p:sp>
              <p:nvSpPr>
                <p:cNvPr id="223311" name="Rectangle 156"/>
                <p:cNvSpPr>
                  <a:spLocks noChangeArrowheads="1"/>
                </p:cNvSpPr>
                <p:nvPr/>
              </p:nvSpPr>
              <p:spPr bwMode="auto">
                <a:xfrm>
                  <a:off x="0" y="1803"/>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3312" name="Group 155"/>
                <p:cNvGrpSpPr>
                  <a:grpSpLocks/>
                </p:cNvGrpSpPr>
                <p:nvPr/>
              </p:nvGrpSpPr>
              <p:grpSpPr bwMode="auto">
                <a:xfrm>
                  <a:off x="0" y="1803"/>
                  <a:ext cx="381" cy="748"/>
                  <a:chOff x="0" y="1803"/>
                  <a:chExt cx="381" cy="748"/>
                </a:xfrm>
              </p:grpSpPr>
              <p:sp>
                <p:nvSpPr>
                  <p:cNvPr id="223313" name="Rectangle 95"/>
                  <p:cNvSpPr>
                    <a:spLocks noChangeArrowheads="1"/>
                  </p:cNvSpPr>
                  <p:nvPr/>
                </p:nvSpPr>
                <p:spPr bwMode="auto">
                  <a:xfrm>
                    <a:off x="43" y="1803"/>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i="1"/>
                      <a:t>3</a:t>
                    </a:r>
                    <a:endParaRPr lang="en-US"/>
                  </a:p>
                </p:txBody>
              </p:sp>
              <p:sp>
                <p:nvSpPr>
                  <p:cNvPr id="223314" name="Rectangle 154"/>
                  <p:cNvSpPr>
                    <a:spLocks noChangeArrowheads="1"/>
                  </p:cNvSpPr>
                  <p:nvPr/>
                </p:nvSpPr>
                <p:spPr bwMode="auto">
                  <a:xfrm>
                    <a:off x="0" y="1803"/>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3265" name="Group 159"/>
              <p:cNvGrpSpPr>
                <a:grpSpLocks/>
              </p:cNvGrpSpPr>
              <p:nvPr/>
            </p:nvGrpSpPr>
            <p:grpSpPr bwMode="auto">
              <a:xfrm>
                <a:off x="381" y="1803"/>
                <a:ext cx="842" cy="748"/>
                <a:chOff x="381" y="1803"/>
                <a:chExt cx="842" cy="748"/>
              </a:xfrm>
            </p:grpSpPr>
            <p:sp>
              <p:nvSpPr>
                <p:cNvPr id="223309" name="Rectangle 96"/>
                <p:cNvSpPr>
                  <a:spLocks noChangeArrowheads="1"/>
                </p:cNvSpPr>
                <p:nvPr/>
              </p:nvSpPr>
              <p:spPr bwMode="auto">
                <a:xfrm>
                  <a:off x="424" y="1803"/>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1:9</a:t>
                  </a:r>
                </a:p>
              </p:txBody>
            </p:sp>
            <p:sp>
              <p:nvSpPr>
                <p:cNvPr id="223310" name="Rectangle 158"/>
                <p:cNvSpPr>
                  <a:spLocks noChangeArrowheads="1"/>
                </p:cNvSpPr>
                <p:nvPr/>
              </p:nvSpPr>
              <p:spPr bwMode="auto">
                <a:xfrm>
                  <a:off x="381" y="1803"/>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66" name="Group 161"/>
              <p:cNvGrpSpPr>
                <a:grpSpLocks/>
              </p:cNvGrpSpPr>
              <p:nvPr/>
            </p:nvGrpSpPr>
            <p:grpSpPr bwMode="auto">
              <a:xfrm>
                <a:off x="1223" y="1803"/>
                <a:ext cx="806" cy="748"/>
                <a:chOff x="1223" y="1803"/>
                <a:chExt cx="806" cy="748"/>
              </a:xfrm>
            </p:grpSpPr>
            <p:sp>
              <p:nvSpPr>
                <p:cNvPr id="223307" name="Rectangle 97"/>
                <p:cNvSpPr>
                  <a:spLocks noChangeArrowheads="1"/>
                </p:cNvSpPr>
                <p:nvPr/>
              </p:nvSpPr>
              <p:spPr bwMode="auto">
                <a:xfrm>
                  <a:off x="1266" y="1803"/>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Vashti</a:t>
                  </a:r>
                </a:p>
              </p:txBody>
            </p:sp>
            <p:sp>
              <p:nvSpPr>
                <p:cNvPr id="223308" name="Rectangle 160"/>
                <p:cNvSpPr>
                  <a:spLocks noChangeArrowheads="1"/>
                </p:cNvSpPr>
                <p:nvPr/>
              </p:nvSpPr>
              <p:spPr bwMode="auto">
                <a:xfrm>
                  <a:off x="1223" y="1803"/>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67" name="Group 163"/>
              <p:cNvGrpSpPr>
                <a:grpSpLocks/>
              </p:cNvGrpSpPr>
              <p:nvPr/>
            </p:nvGrpSpPr>
            <p:grpSpPr bwMode="auto">
              <a:xfrm>
                <a:off x="2029" y="1803"/>
                <a:ext cx="770" cy="748"/>
                <a:chOff x="2029" y="1803"/>
                <a:chExt cx="770" cy="748"/>
              </a:xfrm>
            </p:grpSpPr>
            <p:sp>
              <p:nvSpPr>
                <p:cNvPr id="223305" name="Rectangle 98"/>
                <p:cNvSpPr>
                  <a:spLocks noChangeArrowheads="1"/>
                </p:cNvSpPr>
                <p:nvPr/>
              </p:nvSpPr>
              <p:spPr bwMode="auto">
                <a:xfrm>
                  <a:off x="2072" y="1803"/>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Palace women</a:t>
                  </a:r>
                </a:p>
              </p:txBody>
            </p:sp>
            <p:sp>
              <p:nvSpPr>
                <p:cNvPr id="223306" name="Rectangle 162"/>
                <p:cNvSpPr>
                  <a:spLocks noChangeArrowheads="1"/>
                </p:cNvSpPr>
                <p:nvPr/>
              </p:nvSpPr>
              <p:spPr bwMode="auto">
                <a:xfrm>
                  <a:off x="2029" y="1803"/>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68" name="Group 165"/>
              <p:cNvGrpSpPr>
                <a:grpSpLocks/>
              </p:cNvGrpSpPr>
              <p:nvPr/>
            </p:nvGrpSpPr>
            <p:grpSpPr bwMode="auto">
              <a:xfrm>
                <a:off x="2799" y="1803"/>
                <a:ext cx="1526" cy="748"/>
                <a:chOff x="2799" y="1803"/>
                <a:chExt cx="1526" cy="748"/>
              </a:xfrm>
            </p:grpSpPr>
            <p:sp>
              <p:nvSpPr>
                <p:cNvPr id="223303" name="Rectangle 99"/>
                <p:cNvSpPr>
                  <a:spLocks noChangeArrowheads="1"/>
                </p:cNvSpPr>
                <p:nvPr/>
              </p:nvSpPr>
              <p:spPr bwMode="auto">
                <a:xfrm>
                  <a:off x="2842" y="1803"/>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Vashti deposed for declining to attend Xerxes</a:t>
                  </a:r>
                  <a:r>
                    <a:rPr lang="fr-FR" altLang="ja-JP">
                      <a:solidFill>
                        <a:schemeClr val="tx2"/>
                      </a:solidFill>
                    </a:rPr>
                    <a:t>'</a:t>
                  </a:r>
                  <a:r>
                    <a:rPr lang="en-US">
                      <a:solidFill>
                        <a:schemeClr val="tx2"/>
                      </a:solidFill>
                    </a:rPr>
                    <a:t> banquet</a:t>
                  </a:r>
                </a:p>
              </p:txBody>
            </p:sp>
            <p:sp>
              <p:nvSpPr>
                <p:cNvPr id="223304" name="Rectangle 164"/>
                <p:cNvSpPr>
                  <a:spLocks noChangeArrowheads="1"/>
                </p:cNvSpPr>
                <p:nvPr/>
              </p:nvSpPr>
              <p:spPr bwMode="auto">
                <a:xfrm>
                  <a:off x="2799" y="1803"/>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69" name="Group 169"/>
              <p:cNvGrpSpPr>
                <a:grpSpLocks/>
              </p:cNvGrpSpPr>
              <p:nvPr/>
            </p:nvGrpSpPr>
            <p:grpSpPr bwMode="auto">
              <a:xfrm>
                <a:off x="0" y="2551"/>
                <a:ext cx="381" cy="748"/>
                <a:chOff x="0" y="2551"/>
                <a:chExt cx="381" cy="748"/>
              </a:xfrm>
            </p:grpSpPr>
            <p:sp>
              <p:nvSpPr>
                <p:cNvPr id="223299" name="Rectangle 168"/>
                <p:cNvSpPr>
                  <a:spLocks noChangeArrowheads="1"/>
                </p:cNvSpPr>
                <p:nvPr/>
              </p:nvSpPr>
              <p:spPr bwMode="auto">
                <a:xfrm>
                  <a:off x="0" y="2551"/>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3300" name="Group 167"/>
                <p:cNvGrpSpPr>
                  <a:grpSpLocks/>
                </p:cNvGrpSpPr>
                <p:nvPr/>
              </p:nvGrpSpPr>
              <p:grpSpPr bwMode="auto">
                <a:xfrm>
                  <a:off x="0" y="2551"/>
                  <a:ext cx="381" cy="748"/>
                  <a:chOff x="0" y="2551"/>
                  <a:chExt cx="381" cy="748"/>
                </a:xfrm>
              </p:grpSpPr>
              <p:sp>
                <p:nvSpPr>
                  <p:cNvPr id="223301" name="Rectangle 100"/>
                  <p:cNvSpPr>
                    <a:spLocks noChangeArrowheads="1"/>
                  </p:cNvSpPr>
                  <p:nvPr/>
                </p:nvSpPr>
                <p:spPr bwMode="auto">
                  <a:xfrm>
                    <a:off x="43" y="2551"/>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i="1"/>
                      <a:t>4</a:t>
                    </a:r>
                    <a:endParaRPr lang="en-US"/>
                  </a:p>
                </p:txBody>
              </p:sp>
              <p:sp>
                <p:nvSpPr>
                  <p:cNvPr id="223302" name="Rectangle 166"/>
                  <p:cNvSpPr>
                    <a:spLocks noChangeArrowheads="1"/>
                  </p:cNvSpPr>
                  <p:nvPr/>
                </p:nvSpPr>
                <p:spPr bwMode="auto">
                  <a:xfrm>
                    <a:off x="0" y="2551"/>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3270" name="Group 171"/>
              <p:cNvGrpSpPr>
                <a:grpSpLocks/>
              </p:cNvGrpSpPr>
              <p:nvPr/>
            </p:nvGrpSpPr>
            <p:grpSpPr bwMode="auto">
              <a:xfrm>
                <a:off x="381" y="2551"/>
                <a:ext cx="842" cy="748"/>
                <a:chOff x="381" y="2551"/>
                <a:chExt cx="842" cy="748"/>
              </a:xfrm>
            </p:grpSpPr>
            <p:sp>
              <p:nvSpPr>
                <p:cNvPr id="223297" name="Rectangle 101"/>
                <p:cNvSpPr>
                  <a:spLocks noChangeArrowheads="1"/>
                </p:cNvSpPr>
                <p:nvPr/>
              </p:nvSpPr>
              <p:spPr bwMode="auto">
                <a:xfrm>
                  <a:off x="424" y="2551"/>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2:18</a:t>
                  </a:r>
                </a:p>
              </p:txBody>
            </p:sp>
            <p:sp>
              <p:nvSpPr>
                <p:cNvPr id="223298" name="Rectangle 170"/>
                <p:cNvSpPr>
                  <a:spLocks noChangeArrowheads="1"/>
                </p:cNvSpPr>
                <p:nvPr/>
              </p:nvSpPr>
              <p:spPr bwMode="auto">
                <a:xfrm>
                  <a:off x="381" y="2551"/>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71" name="Group 173"/>
              <p:cNvGrpSpPr>
                <a:grpSpLocks/>
              </p:cNvGrpSpPr>
              <p:nvPr/>
            </p:nvGrpSpPr>
            <p:grpSpPr bwMode="auto">
              <a:xfrm>
                <a:off x="1223" y="2551"/>
                <a:ext cx="806" cy="748"/>
                <a:chOff x="1223" y="2551"/>
                <a:chExt cx="806" cy="748"/>
              </a:xfrm>
            </p:grpSpPr>
            <p:sp>
              <p:nvSpPr>
                <p:cNvPr id="223295" name="Rectangle 102"/>
                <p:cNvSpPr>
                  <a:spLocks noChangeArrowheads="1"/>
                </p:cNvSpPr>
                <p:nvPr/>
              </p:nvSpPr>
              <p:spPr bwMode="auto">
                <a:xfrm>
                  <a:off x="1266" y="2551"/>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Xerxes</a:t>
                  </a:r>
                </a:p>
              </p:txBody>
            </p:sp>
            <p:sp>
              <p:nvSpPr>
                <p:cNvPr id="223296" name="Rectangle 172"/>
                <p:cNvSpPr>
                  <a:spLocks noChangeArrowheads="1"/>
                </p:cNvSpPr>
                <p:nvPr/>
              </p:nvSpPr>
              <p:spPr bwMode="auto">
                <a:xfrm>
                  <a:off x="1223" y="2551"/>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72" name="Group 175"/>
              <p:cNvGrpSpPr>
                <a:grpSpLocks/>
              </p:cNvGrpSpPr>
              <p:nvPr/>
            </p:nvGrpSpPr>
            <p:grpSpPr bwMode="auto">
              <a:xfrm>
                <a:off x="2029" y="2551"/>
                <a:ext cx="770" cy="748"/>
                <a:chOff x="2029" y="2551"/>
                <a:chExt cx="770" cy="748"/>
              </a:xfrm>
            </p:grpSpPr>
            <p:sp>
              <p:nvSpPr>
                <p:cNvPr id="223293" name="Rectangle 103"/>
                <p:cNvSpPr>
                  <a:spLocks noChangeArrowheads="1"/>
                </p:cNvSpPr>
                <p:nvPr/>
              </p:nvSpPr>
              <p:spPr bwMode="auto">
                <a:xfrm>
                  <a:off x="2072" y="2551"/>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Nobles &amp; Officials</a:t>
                  </a:r>
                </a:p>
              </p:txBody>
            </p:sp>
            <p:sp>
              <p:nvSpPr>
                <p:cNvPr id="223294" name="Rectangle 174"/>
                <p:cNvSpPr>
                  <a:spLocks noChangeArrowheads="1"/>
                </p:cNvSpPr>
                <p:nvPr/>
              </p:nvSpPr>
              <p:spPr bwMode="auto">
                <a:xfrm>
                  <a:off x="2029" y="2551"/>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73" name="Group 177"/>
              <p:cNvGrpSpPr>
                <a:grpSpLocks/>
              </p:cNvGrpSpPr>
              <p:nvPr/>
            </p:nvGrpSpPr>
            <p:grpSpPr bwMode="auto">
              <a:xfrm>
                <a:off x="2799" y="2551"/>
                <a:ext cx="1526" cy="748"/>
                <a:chOff x="2799" y="2551"/>
                <a:chExt cx="1526" cy="748"/>
              </a:xfrm>
            </p:grpSpPr>
            <p:sp>
              <p:nvSpPr>
                <p:cNvPr id="223291" name="Rectangle 104"/>
                <p:cNvSpPr>
                  <a:spLocks noChangeArrowheads="1"/>
                </p:cNvSpPr>
                <p:nvPr/>
              </p:nvSpPr>
              <p:spPr bwMode="auto">
                <a:xfrm>
                  <a:off x="2842" y="2551"/>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Esther introduced as the new queen</a:t>
                  </a:r>
                </a:p>
              </p:txBody>
            </p:sp>
            <p:sp>
              <p:nvSpPr>
                <p:cNvPr id="223292" name="Rectangle 176"/>
                <p:cNvSpPr>
                  <a:spLocks noChangeArrowheads="1"/>
                </p:cNvSpPr>
                <p:nvPr/>
              </p:nvSpPr>
              <p:spPr bwMode="auto">
                <a:xfrm>
                  <a:off x="2799" y="2551"/>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74" name="Group 181"/>
              <p:cNvGrpSpPr>
                <a:grpSpLocks/>
              </p:cNvGrpSpPr>
              <p:nvPr/>
            </p:nvGrpSpPr>
            <p:grpSpPr bwMode="auto">
              <a:xfrm>
                <a:off x="0" y="3299"/>
                <a:ext cx="381" cy="748"/>
                <a:chOff x="0" y="3299"/>
                <a:chExt cx="381" cy="748"/>
              </a:xfrm>
            </p:grpSpPr>
            <p:sp>
              <p:nvSpPr>
                <p:cNvPr id="223287" name="Rectangle 180"/>
                <p:cNvSpPr>
                  <a:spLocks noChangeArrowheads="1"/>
                </p:cNvSpPr>
                <p:nvPr/>
              </p:nvSpPr>
              <p:spPr bwMode="auto">
                <a:xfrm>
                  <a:off x="0" y="3299"/>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3288" name="Group 179"/>
                <p:cNvGrpSpPr>
                  <a:grpSpLocks/>
                </p:cNvGrpSpPr>
                <p:nvPr/>
              </p:nvGrpSpPr>
              <p:grpSpPr bwMode="auto">
                <a:xfrm>
                  <a:off x="0" y="3299"/>
                  <a:ext cx="381" cy="748"/>
                  <a:chOff x="0" y="3299"/>
                  <a:chExt cx="381" cy="748"/>
                </a:xfrm>
              </p:grpSpPr>
              <p:sp>
                <p:nvSpPr>
                  <p:cNvPr id="223289" name="Rectangle 105"/>
                  <p:cNvSpPr>
                    <a:spLocks noChangeArrowheads="1"/>
                  </p:cNvSpPr>
                  <p:nvPr/>
                </p:nvSpPr>
                <p:spPr bwMode="auto">
                  <a:xfrm>
                    <a:off x="43" y="3299"/>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i="1"/>
                      <a:t>5</a:t>
                    </a:r>
                    <a:endParaRPr lang="en-US"/>
                  </a:p>
                </p:txBody>
              </p:sp>
              <p:sp>
                <p:nvSpPr>
                  <p:cNvPr id="223290" name="Rectangle 178"/>
                  <p:cNvSpPr>
                    <a:spLocks noChangeArrowheads="1"/>
                  </p:cNvSpPr>
                  <p:nvPr/>
                </p:nvSpPr>
                <p:spPr bwMode="auto">
                  <a:xfrm>
                    <a:off x="0" y="3299"/>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3275" name="Group 183"/>
              <p:cNvGrpSpPr>
                <a:grpSpLocks/>
              </p:cNvGrpSpPr>
              <p:nvPr/>
            </p:nvGrpSpPr>
            <p:grpSpPr bwMode="auto">
              <a:xfrm>
                <a:off x="381" y="3299"/>
                <a:ext cx="842" cy="748"/>
                <a:chOff x="381" y="3299"/>
                <a:chExt cx="842" cy="748"/>
              </a:xfrm>
            </p:grpSpPr>
            <p:sp>
              <p:nvSpPr>
                <p:cNvPr id="223285" name="Rectangle 106"/>
                <p:cNvSpPr>
                  <a:spLocks noChangeArrowheads="1"/>
                </p:cNvSpPr>
                <p:nvPr/>
              </p:nvSpPr>
              <p:spPr bwMode="auto">
                <a:xfrm>
                  <a:off x="424" y="3299"/>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3:15</a:t>
                  </a:r>
                </a:p>
              </p:txBody>
            </p:sp>
            <p:sp>
              <p:nvSpPr>
                <p:cNvPr id="223286" name="Rectangle 182"/>
                <p:cNvSpPr>
                  <a:spLocks noChangeArrowheads="1"/>
                </p:cNvSpPr>
                <p:nvPr/>
              </p:nvSpPr>
              <p:spPr bwMode="auto">
                <a:xfrm>
                  <a:off x="381" y="3299"/>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76" name="Group 185"/>
              <p:cNvGrpSpPr>
                <a:grpSpLocks/>
              </p:cNvGrpSpPr>
              <p:nvPr/>
            </p:nvGrpSpPr>
            <p:grpSpPr bwMode="auto">
              <a:xfrm>
                <a:off x="1223" y="3299"/>
                <a:ext cx="806" cy="748"/>
                <a:chOff x="1223" y="3299"/>
                <a:chExt cx="806" cy="748"/>
              </a:xfrm>
            </p:grpSpPr>
            <p:sp>
              <p:nvSpPr>
                <p:cNvPr id="223283" name="Rectangle 107"/>
                <p:cNvSpPr>
                  <a:spLocks noChangeArrowheads="1"/>
                </p:cNvSpPr>
                <p:nvPr/>
              </p:nvSpPr>
              <p:spPr bwMode="auto">
                <a:xfrm>
                  <a:off x="1266" y="3299"/>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Xerxes</a:t>
                  </a:r>
                </a:p>
              </p:txBody>
            </p:sp>
            <p:sp>
              <p:nvSpPr>
                <p:cNvPr id="223284" name="Rectangle 184"/>
                <p:cNvSpPr>
                  <a:spLocks noChangeArrowheads="1"/>
                </p:cNvSpPr>
                <p:nvPr/>
              </p:nvSpPr>
              <p:spPr bwMode="auto">
                <a:xfrm>
                  <a:off x="1223" y="3299"/>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77" name="Group 187"/>
              <p:cNvGrpSpPr>
                <a:grpSpLocks/>
              </p:cNvGrpSpPr>
              <p:nvPr/>
            </p:nvGrpSpPr>
            <p:grpSpPr bwMode="auto">
              <a:xfrm>
                <a:off x="2029" y="3299"/>
                <a:ext cx="770" cy="748"/>
                <a:chOff x="2029" y="3299"/>
                <a:chExt cx="770" cy="748"/>
              </a:xfrm>
            </p:grpSpPr>
            <p:sp>
              <p:nvSpPr>
                <p:cNvPr id="223281" name="Rectangle 108"/>
                <p:cNvSpPr>
                  <a:spLocks noChangeArrowheads="1"/>
                </p:cNvSpPr>
                <p:nvPr/>
              </p:nvSpPr>
              <p:spPr bwMode="auto">
                <a:xfrm>
                  <a:off x="2072" y="3299"/>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Haman</a:t>
                  </a:r>
                </a:p>
              </p:txBody>
            </p:sp>
            <p:sp>
              <p:nvSpPr>
                <p:cNvPr id="223282" name="Rectangle 186"/>
                <p:cNvSpPr>
                  <a:spLocks noChangeArrowheads="1"/>
                </p:cNvSpPr>
                <p:nvPr/>
              </p:nvSpPr>
              <p:spPr bwMode="auto">
                <a:xfrm>
                  <a:off x="2029" y="3299"/>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3278" name="Group 189"/>
              <p:cNvGrpSpPr>
                <a:grpSpLocks/>
              </p:cNvGrpSpPr>
              <p:nvPr/>
            </p:nvGrpSpPr>
            <p:grpSpPr bwMode="auto">
              <a:xfrm>
                <a:off x="2799" y="3299"/>
                <a:ext cx="1526" cy="748"/>
                <a:chOff x="2799" y="3299"/>
                <a:chExt cx="1526" cy="748"/>
              </a:xfrm>
            </p:grpSpPr>
            <p:sp>
              <p:nvSpPr>
                <p:cNvPr id="223279" name="Rectangle 109"/>
                <p:cNvSpPr>
                  <a:spLocks noChangeArrowheads="1"/>
                </p:cNvSpPr>
                <p:nvPr/>
              </p:nvSpPr>
              <p:spPr bwMode="auto">
                <a:xfrm>
                  <a:off x="2842" y="3299"/>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Annihilation of the Jews decreed by the king</a:t>
                  </a:r>
                </a:p>
              </p:txBody>
            </p:sp>
            <p:sp>
              <p:nvSpPr>
                <p:cNvPr id="223280" name="Rectangle 188"/>
                <p:cNvSpPr>
                  <a:spLocks noChangeArrowheads="1"/>
                </p:cNvSpPr>
                <p:nvPr/>
              </p:nvSpPr>
              <p:spPr bwMode="auto">
                <a:xfrm>
                  <a:off x="2799" y="3299"/>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sp>
          <p:nvSpPr>
            <p:cNvPr id="223248" name="Rectangle 191"/>
            <p:cNvSpPr>
              <a:spLocks noChangeArrowheads="1"/>
            </p:cNvSpPr>
            <p:nvPr/>
          </p:nvSpPr>
          <p:spPr bwMode="auto">
            <a:xfrm>
              <a:off x="-4" y="-4"/>
              <a:ext cx="4333" cy="4055"/>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0"/>
            <a:ext cx="8077200" cy="609600"/>
          </a:xfrm>
          <a:solidFill>
            <a:schemeClr val="tx2"/>
          </a:solidFill>
        </p:spPr>
        <p:txBody>
          <a:bodyPr/>
          <a:lstStyle/>
          <a:p>
            <a:pPr algn="ctr">
              <a:lnSpc>
                <a:spcPct val="80000"/>
              </a:lnSpc>
              <a:defRPr/>
            </a:pPr>
            <a:r>
              <a:rPr lang="en-US" altLang="zh-CN" sz="3600" i="0">
                <a:solidFill>
                  <a:srgbClr val="000000"/>
                </a:solidFill>
                <a:effectLst>
                  <a:outerShdw blurRad="38100" dist="38100" dir="2700000" algn="tl">
                    <a:srgbClr val="DDDDDD"/>
                  </a:outerShdw>
                </a:effectLst>
                <a:latin typeface="Arial Black" charset="0"/>
                <a:ea typeface="ＭＳ Ｐゴシック" charset="0"/>
                <a:cs typeface="Times New Roman" charset="0"/>
              </a:rPr>
              <a:t>Banquets in the Book of Esther</a:t>
            </a:r>
            <a:endParaRPr lang="en-US" sz="3600" i="0">
              <a:solidFill>
                <a:srgbClr val="000000"/>
              </a:solidFill>
              <a:effectLst>
                <a:outerShdw blurRad="38100" dist="38100" dir="2700000" algn="tl">
                  <a:srgbClr val="DDDDDD"/>
                </a:outerShdw>
              </a:effectLst>
              <a:latin typeface="Arial Black" charset="0"/>
              <a:ea typeface="ＭＳ Ｐゴシック" charset="0"/>
              <a:cs typeface="Times New Roman" charset="0"/>
            </a:endParaRPr>
          </a:p>
        </p:txBody>
      </p:sp>
      <p:sp>
        <p:nvSpPr>
          <p:cNvPr id="225283"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315</a:t>
            </a:r>
          </a:p>
        </p:txBody>
      </p:sp>
      <p:sp>
        <p:nvSpPr>
          <p:cNvPr id="225284" name="Rectangle 4"/>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5285" name="Rectangle 5"/>
          <p:cNvSpPr>
            <a:spLocks noChangeArrowheads="1"/>
          </p:cNvSpPr>
          <p:nvPr/>
        </p:nvSpPr>
        <p:spPr bwMode="auto">
          <a:xfrm>
            <a:off x="1468438" y="1444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5286" name="Rectangle 6"/>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5287" name="Rectangle 7"/>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5288" name="Rectangle 8"/>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5289" name="Rectangle 9"/>
          <p:cNvSpPr>
            <a:spLocks noChangeArrowheads="1"/>
          </p:cNvSpPr>
          <p:nvPr/>
        </p:nvSpPr>
        <p:spPr bwMode="auto">
          <a:xfrm>
            <a:off x="1468438" y="-57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5290" name="Rectangle 10"/>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5291" name="Rectangle 11"/>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5292" name="Rectangle 12"/>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25293" name="Rectangle 13"/>
          <p:cNvSpPr>
            <a:spLocks noChangeArrowheads="1"/>
          </p:cNvSpPr>
          <p:nvPr/>
        </p:nvSpPr>
        <p:spPr bwMode="auto">
          <a:xfrm>
            <a:off x="1468438" y="-11144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225294" name="Group 239"/>
          <p:cNvGrpSpPr>
            <a:grpSpLocks/>
          </p:cNvGrpSpPr>
          <p:nvPr/>
        </p:nvGrpSpPr>
        <p:grpSpPr bwMode="auto">
          <a:xfrm>
            <a:off x="93663" y="685800"/>
            <a:ext cx="9050337" cy="6172200"/>
            <a:chOff x="-4" y="-4"/>
            <a:chExt cx="4333" cy="4515"/>
          </a:xfrm>
        </p:grpSpPr>
        <p:grpSp>
          <p:nvGrpSpPr>
            <p:cNvPr id="225295" name="Group 237"/>
            <p:cNvGrpSpPr>
              <a:grpSpLocks/>
            </p:cNvGrpSpPr>
            <p:nvPr/>
          </p:nvGrpSpPr>
          <p:grpSpPr bwMode="auto">
            <a:xfrm>
              <a:off x="0" y="0"/>
              <a:ext cx="4325" cy="4507"/>
              <a:chOff x="0" y="0"/>
              <a:chExt cx="4325" cy="4507"/>
            </a:xfrm>
          </p:grpSpPr>
          <p:grpSp>
            <p:nvGrpSpPr>
              <p:cNvPr id="225297" name="Group 160"/>
              <p:cNvGrpSpPr>
                <a:grpSpLocks/>
              </p:cNvGrpSpPr>
              <p:nvPr/>
            </p:nvGrpSpPr>
            <p:grpSpPr bwMode="auto">
              <a:xfrm>
                <a:off x="0" y="0"/>
                <a:ext cx="381" cy="422"/>
                <a:chOff x="0" y="0"/>
                <a:chExt cx="381" cy="422"/>
              </a:xfrm>
            </p:grpSpPr>
            <p:sp>
              <p:nvSpPr>
                <p:cNvPr id="225403" name="Rectangle 159"/>
                <p:cNvSpPr>
                  <a:spLocks noChangeArrowheads="1"/>
                </p:cNvSpPr>
                <p:nvPr/>
              </p:nvSpPr>
              <p:spPr bwMode="auto">
                <a:xfrm>
                  <a:off x="0" y="0"/>
                  <a:ext cx="381"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5404" name="Group 158"/>
                <p:cNvGrpSpPr>
                  <a:grpSpLocks/>
                </p:cNvGrpSpPr>
                <p:nvPr/>
              </p:nvGrpSpPr>
              <p:grpSpPr bwMode="auto">
                <a:xfrm>
                  <a:off x="0" y="0"/>
                  <a:ext cx="381" cy="422"/>
                  <a:chOff x="0" y="0"/>
                  <a:chExt cx="381" cy="422"/>
                </a:xfrm>
              </p:grpSpPr>
              <p:sp>
                <p:nvSpPr>
                  <p:cNvPr id="225405" name="Rectangle 127"/>
                  <p:cNvSpPr>
                    <a:spLocks noChangeArrowheads="1"/>
                  </p:cNvSpPr>
                  <p:nvPr/>
                </p:nvSpPr>
                <p:spPr bwMode="auto">
                  <a:xfrm>
                    <a:off x="43" y="0"/>
                    <a:ext cx="295"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 </a:t>
                    </a:r>
                  </a:p>
                  <a:p>
                    <a:pPr algn="ctr" eaLnBrk="0" hangingPunct="0"/>
                    <a:endParaRPr lang="en-US">
                      <a:solidFill>
                        <a:schemeClr val="tx2"/>
                      </a:solidFill>
                    </a:endParaRPr>
                  </a:p>
                </p:txBody>
              </p:sp>
              <p:sp>
                <p:nvSpPr>
                  <p:cNvPr id="225406" name="Rectangle 157"/>
                  <p:cNvSpPr>
                    <a:spLocks noChangeArrowheads="1"/>
                  </p:cNvSpPr>
                  <p:nvPr/>
                </p:nvSpPr>
                <p:spPr bwMode="auto">
                  <a:xfrm>
                    <a:off x="0" y="0"/>
                    <a:ext cx="381"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5298" name="Group 164"/>
              <p:cNvGrpSpPr>
                <a:grpSpLocks/>
              </p:cNvGrpSpPr>
              <p:nvPr/>
            </p:nvGrpSpPr>
            <p:grpSpPr bwMode="auto">
              <a:xfrm>
                <a:off x="381" y="0"/>
                <a:ext cx="842" cy="422"/>
                <a:chOff x="381" y="0"/>
                <a:chExt cx="842" cy="422"/>
              </a:xfrm>
            </p:grpSpPr>
            <p:sp>
              <p:nvSpPr>
                <p:cNvPr id="225399" name="Rectangle 163"/>
                <p:cNvSpPr>
                  <a:spLocks noChangeArrowheads="1"/>
                </p:cNvSpPr>
                <p:nvPr/>
              </p:nvSpPr>
              <p:spPr bwMode="auto">
                <a:xfrm>
                  <a:off x="381" y="0"/>
                  <a:ext cx="842"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5400" name="Group 162"/>
                <p:cNvGrpSpPr>
                  <a:grpSpLocks/>
                </p:cNvGrpSpPr>
                <p:nvPr/>
              </p:nvGrpSpPr>
              <p:grpSpPr bwMode="auto">
                <a:xfrm>
                  <a:off x="381" y="0"/>
                  <a:ext cx="842" cy="422"/>
                  <a:chOff x="381" y="0"/>
                  <a:chExt cx="842" cy="422"/>
                </a:xfrm>
              </p:grpSpPr>
              <p:sp>
                <p:nvSpPr>
                  <p:cNvPr id="225401" name="Rectangle 128"/>
                  <p:cNvSpPr>
                    <a:spLocks noChangeArrowheads="1"/>
                  </p:cNvSpPr>
                  <p:nvPr/>
                </p:nvSpPr>
                <p:spPr bwMode="auto">
                  <a:xfrm>
                    <a:off x="424" y="0"/>
                    <a:ext cx="75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sz="2800" i="1"/>
                      <a:t>References</a:t>
                    </a:r>
                    <a:endParaRPr lang="en-US" sz="2800"/>
                  </a:p>
                </p:txBody>
              </p:sp>
              <p:sp>
                <p:nvSpPr>
                  <p:cNvPr id="225402" name="Rectangle 161"/>
                  <p:cNvSpPr>
                    <a:spLocks noChangeArrowheads="1"/>
                  </p:cNvSpPr>
                  <p:nvPr/>
                </p:nvSpPr>
                <p:spPr bwMode="auto">
                  <a:xfrm>
                    <a:off x="381" y="0"/>
                    <a:ext cx="842"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5299" name="Group 168"/>
              <p:cNvGrpSpPr>
                <a:grpSpLocks/>
              </p:cNvGrpSpPr>
              <p:nvPr/>
            </p:nvGrpSpPr>
            <p:grpSpPr bwMode="auto">
              <a:xfrm>
                <a:off x="1223" y="0"/>
                <a:ext cx="806" cy="422"/>
                <a:chOff x="1223" y="0"/>
                <a:chExt cx="806" cy="422"/>
              </a:xfrm>
            </p:grpSpPr>
            <p:sp>
              <p:nvSpPr>
                <p:cNvPr id="225395" name="Rectangle 167"/>
                <p:cNvSpPr>
                  <a:spLocks noChangeArrowheads="1"/>
                </p:cNvSpPr>
                <p:nvPr/>
              </p:nvSpPr>
              <p:spPr bwMode="auto">
                <a:xfrm>
                  <a:off x="1223" y="0"/>
                  <a:ext cx="80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5396" name="Group 166"/>
                <p:cNvGrpSpPr>
                  <a:grpSpLocks/>
                </p:cNvGrpSpPr>
                <p:nvPr/>
              </p:nvGrpSpPr>
              <p:grpSpPr bwMode="auto">
                <a:xfrm>
                  <a:off x="1223" y="0"/>
                  <a:ext cx="806" cy="422"/>
                  <a:chOff x="1223" y="0"/>
                  <a:chExt cx="806" cy="422"/>
                </a:xfrm>
              </p:grpSpPr>
              <p:sp>
                <p:nvSpPr>
                  <p:cNvPr id="225397" name="Rectangle 129"/>
                  <p:cNvSpPr>
                    <a:spLocks noChangeArrowheads="1"/>
                  </p:cNvSpPr>
                  <p:nvPr/>
                </p:nvSpPr>
                <p:spPr bwMode="auto">
                  <a:xfrm>
                    <a:off x="1266" y="0"/>
                    <a:ext cx="72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sz="2800" i="1"/>
                      <a:t>Hosts</a:t>
                    </a:r>
                    <a:endParaRPr lang="en-US" sz="2800"/>
                  </a:p>
                </p:txBody>
              </p:sp>
              <p:sp>
                <p:nvSpPr>
                  <p:cNvPr id="225398" name="Rectangle 165"/>
                  <p:cNvSpPr>
                    <a:spLocks noChangeArrowheads="1"/>
                  </p:cNvSpPr>
                  <p:nvPr/>
                </p:nvSpPr>
                <p:spPr bwMode="auto">
                  <a:xfrm>
                    <a:off x="1223" y="0"/>
                    <a:ext cx="806"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5300" name="Group 172"/>
              <p:cNvGrpSpPr>
                <a:grpSpLocks/>
              </p:cNvGrpSpPr>
              <p:nvPr/>
            </p:nvGrpSpPr>
            <p:grpSpPr bwMode="auto">
              <a:xfrm>
                <a:off x="2029" y="0"/>
                <a:ext cx="770" cy="422"/>
                <a:chOff x="2029" y="0"/>
                <a:chExt cx="770" cy="422"/>
              </a:xfrm>
            </p:grpSpPr>
            <p:sp>
              <p:nvSpPr>
                <p:cNvPr id="225391" name="Rectangle 171"/>
                <p:cNvSpPr>
                  <a:spLocks noChangeArrowheads="1"/>
                </p:cNvSpPr>
                <p:nvPr/>
              </p:nvSpPr>
              <p:spPr bwMode="auto">
                <a:xfrm>
                  <a:off x="2029" y="0"/>
                  <a:ext cx="77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5392" name="Group 170"/>
                <p:cNvGrpSpPr>
                  <a:grpSpLocks/>
                </p:cNvGrpSpPr>
                <p:nvPr/>
              </p:nvGrpSpPr>
              <p:grpSpPr bwMode="auto">
                <a:xfrm>
                  <a:off x="2029" y="0"/>
                  <a:ext cx="770" cy="422"/>
                  <a:chOff x="2029" y="0"/>
                  <a:chExt cx="770" cy="422"/>
                </a:xfrm>
              </p:grpSpPr>
              <p:sp>
                <p:nvSpPr>
                  <p:cNvPr id="225393" name="Rectangle 130"/>
                  <p:cNvSpPr>
                    <a:spLocks noChangeArrowheads="1"/>
                  </p:cNvSpPr>
                  <p:nvPr/>
                </p:nvSpPr>
                <p:spPr bwMode="auto">
                  <a:xfrm>
                    <a:off x="2072" y="0"/>
                    <a:ext cx="684"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sz="2800" i="1"/>
                      <a:t>Guests</a:t>
                    </a:r>
                    <a:endParaRPr lang="en-US" sz="2800"/>
                  </a:p>
                </p:txBody>
              </p:sp>
              <p:sp>
                <p:nvSpPr>
                  <p:cNvPr id="225394" name="Rectangle 169"/>
                  <p:cNvSpPr>
                    <a:spLocks noChangeArrowheads="1"/>
                  </p:cNvSpPr>
                  <p:nvPr/>
                </p:nvSpPr>
                <p:spPr bwMode="auto">
                  <a:xfrm>
                    <a:off x="2029" y="0"/>
                    <a:ext cx="770"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5301" name="Group 176"/>
              <p:cNvGrpSpPr>
                <a:grpSpLocks/>
              </p:cNvGrpSpPr>
              <p:nvPr/>
            </p:nvGrpSpPr>
            <p:grpSpPr bwMode="auto">
              <a:xfrm>
                <a:off x="2799" y="0"/>
                <a:ext cx="1526" cy="422"/>
                <a:chOff x="2799" y="0"/>
                <a:chExt cx="1526" cy="422"/>
              </a:xfrm>
            </p:grpSpPr>
            <p:sp>
              <p:nvSpPr>
                <p:cNvPr id="225387" name="Rectangle 175"/>
                <p:cNvSpPr>
                  <a:spLocks noChangeArrowheads="1"/>
                </p:cNvSpPr>
                <p:nvPr/>
              </p:nvSpPr>
              <p:spPr bwMode="auto">
                <a:xfrm>
                  <a:off x="2799" y="0"/>
                  <a:ext cx="1526"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5388" name="Group 174"/>
                <p:cNvGrpSpPr>
                  <a:grpSpLocks/>
                </p:cNvGrpSpPr>
                <p:nvPr/>
              </p:nvGrpSpPr>
              <p:grpSpPr bwMode="auto">
                <a:xfrm>
                  <a:off x="2799" y="0"/>
                  <a:ext cx="1526" cy="422"/>
                  <a:chOff x="2799" y="0"/>
                  <a:chExt cx="1526" cy="422"/>
                </a:xfrm>
              </p:grpSpPr>
              <p:sp>
                <p:nvSpPr>
                  <p:cNvPr id="225389" name="Rectangle 131"/>
                  <p:cNvSpPr>
                    <a:spLocks noChangeArrowheads="1"/>
                  </p:cNvSpPr>
                  <p:nvPr/>
                </p:nvSpPr>
                <p:spPr bwMode="auto">
                  <a:xfrm>
                    <a:off x="2842" y="0"/>
                    <a:ext cx="1440" cy="422"/>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sz="2800" i="1"/>
                      <a:t>Events</a:t>
                    </a:r>
                    <a:endParaRPr lang="en-US" sz="2800"/>
                  </a:p>
                </p:txBody>
              </p:sp>
              <p:sp>
                <p:nvSpPr>
                  <p:cNvPr id="225390" name="Rectangle 173"/>
                  <p:cNvSpPr>
                    <a:spLocks noChangeArrowheads="1"/>
                  </p:cNvSpPr>
                  <p:nvPr/>
                </p:nvSpPr>
                <p:spPr bwMode="auto">
                  <a:xfrm>
                    <a:off x="2799" y="0"/>
                    <a:ext cx="1526"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5302" name="Group 180"/>
              <p:cNvGrpSpPr>
                <a:grpSpLocks/>
              </p:cNvGrpSpPr>
              <p:nvPr/>
            </p:nvGrpSpPr>
            <p:grpSpPr bwMode="auto">
              <a:xfrm>
                <a:off x="0" y="422"/>
                <a:ext cx="381" cy="748"/>
                <a:chOff x="0" y="422"/>
                <a:chExt cx="381" cy="748"/>
              </a:xfrm>
            </p:grpSpPr>
            <p:sp>
              <p:nvSpPr>
                <p:cNvPr id="225383" name="Rectangle 179"/>
                <p:cNvSpPr>
                  <a:spLocks noChangeArrowheads="1"/>
                </p:cNvSpPr>
                <p:nvPr/>
              </p:nvSpPr>
              <p:spPr bwMode="auto">
                <a:xfrm>
                  <a:off x="0" y="422"/>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5384" name="Group 178"/>
                <p:cNvGrpSpPr>
                  <a:grpSpLocks/>
                </p:cNvGrpSpPr>
                <p:nvPr/>
              </p:nvGrpSpPr>
              <p:grpSpPr bwMode="auto">
                <a:xfrm>
                  <a:off x="0" y="422"/>
                  <a:ext cx="381" cy="748"/>
                  <a:chOff x="0" y="422"/>
                  <a:chExt cx="381" cy="748"/>
                </a:xfrm>
              </p:grpSpPr>
              <p:sp>
                <p:nvSpPr>
                  <p:cNvPr id="225385" name="Rectangle 132"/>
                  <p:cNvSpPr>
                    <a:spLocks noChangeArrowheads="1"/>
                  </p:cNvSpPr>
                  <p:nvPr/>
                </p:nvSpPr>
                <p:spPr bwMode="auto">
                  <a:xfrm>
                    <a:off x="43" y="422"/>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i="1"/>
                      <a:t>6</a:t>
                    </a:r>
                    <a:endParaRPr lang="en-US"/>
                  </a:p>
                </p:txBody>
              </p:sp>
              <p:sp>
                <p:nvSpPr>
                  <p:cNvPr id="225386" name="Rectangle 177"/>
                  <p:cNvSpPr>
                    <a:spLocks noChangeArrowheads="1"/>
                  </p:cNvSpPr>
                  <p:nvPr/>
                </p:nvSpPr>
                <p:spPr bwMode="auto">
                  <a:xfrm>
                    <a:off x="0" y="422"/>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5303" name="Group 182"/>
              <p:cNvGrpSpPr>
                <a:grpSpLocks/>
              </p:cNvGrpSpPr>
              <p:nvPr/>
            </p:nvGrpSpPr>
            <p:grpSpPr bwMode="auto">
              <a:xfrm>
                <a:off x="381" y="422"/>
                <a:ext cx="842" cy="748"/>
                <a:chOff x="381" y="422"/>
                <a:chExt cx="842" cy="748"/>
              </a:xfrm>
            </p:grpSpPr>
            <p:sp>
              <p:nvSpPr>
                <p:cNvPr id="225381" name="Rectangle 133"/>
                <p:cNvSpPr>
                  <a:spLocks noChangeArrowheads="1"/>
                </p:cNvSpPr>
                <p:nvPr/>
              </p:nvSpPr>
              <p:spPr bwMode="auto">
                <a:xfrm>
                  <a:off x="424" y="422"/>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5:1-8</a:t>
                  </a:r>
                </a:p>
              </p:txBody>
            </p:sp>
            <p:sp>
              <p:nvSpPr>
                <p:cNvPr id="225382" name="Rectangle 181"/>
                <p:cNvSpPr>
                  <a:spLocks noChangeArrowheads="1"/>
                </p:cNvSpPr>
                <p:nvPr/>
              </p:nvSpPr>
              <p:spPr bwMode="auto">
                <a:xfrm>
                  <a:off x="381" y="422"/>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04" name="Group 184"/>
              <p:cNvGrpSpPr>
                <a:grpSpLocks/>
              </p:cNvGrpSpPr>
              <p:nvPr/>
            </p:nvGrpSpPr>
            <p:grpSpPr bwMode="auto">
              <a:xfrm>
                <a:off x="1223" y="422"/>
                <a:ext cx="806" cy="748"/>
                <a:chOff x="1223" y="422"/>
                <a:chExt cx="806" cy="748"/>
              </a:xfrm>
            </p:grpSpPr>
            <p:sp>
              <p:nvSpPr>
                <p:cNvPr id="225379" name="Rectangle 134"/>
                <p:cNvSpPr>
                  <a:spLocks noChangeArrowheads="1"/>
                </p:cNvSpPr>
                <p:nvPr/>
              </p:nvSpPr>
              <p:spPr bwMode="auto">
                <a:xfrm>
                  <a:off x="1266" y="422"/>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Esther</a:t>
                  </a:r>
                </a:p>
              </p:txBody>
            </p:sp>
            <p:sp>
              <p:nvSpPr>
                <p:cNvPr id="225380" name="Rectangle 183"/>
                <p:cNvSpPr>
                  <a:spLocks noChangeArrowheads="1"/>
                </p:cNvSpPr>
                <p:nvPr/>
              </p:nvSpPr>
              <p:spPr bwMode="auto">
                <a:xfrm>
                  <a:off x="1223" y="422"/>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05" name="Group 186"/>
              <p:cNvGrpSpPr>
                <a:grpSpLocks/>
              </p:cNvGrpSpPr>
              <p:nvPr/>
            </p:nvGrpSpPr>
            <p:grpSpPr bwMode="auto">
              <a:xfrm>
                <a:off x="2029" y="422"/>
                <a:ext cx="770" cy="748"/>
                <a:chOff x="2029" y="422"/>
                <a:chExt cx="770" cy="748"/>
              </a:xfrm>
            </p:grpSpPr>
            <p:sp>
              <p:nvSpPr>
                <p:cNvPr id="225377" name="Rectangle 135"/>
                <p:cNvSpPr>
                  <a:spLocks noChangeArrowheads="1"/>
                </p:cNvSpPr>
                <p:nvPr/>
              </p:nvSpPr>
              <p:spPr bwMode="auto">
                <a:xfrm>
                  <a:off x="2072" y="422"/>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Xerxes &amp; Haman</a:t>
                  </a:r>
                </a:p>
              </p:txBody>
            </p:sp>
            <p:sp>
              <p:nvSpPr>
                <p:cNvPr id="225378" name="Rectangle 185"/>
                <p:cNvSpPr>
                  <a:spLocks noChangeArrowheads="1"/>
                </p:cNvSpPr>
                <p:nvPr/>
              </p:nvSpPr>
              <p:spPr bwMode="auto">
                <a:xfrm>
                  <a:off x="2029" y="422"/>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06" name="Group 188"/>
              <p:cNvGrpSpPr>
                <a:grpSpLocks/>
              </p:cNvGrpSpPr>
              <p:nvPr/>
            </p:nvGrpSpPr>
            <p:grpSpPr bwMode="auto">
              <a:xfrm>
                <a:off x="2799" y="422"/>
                <a:ext cx="1526" cy="748"/>
                <a:chOff x="2799" y="422"/>
                <a:chExt cx="1526" cy="748"/>
              </a:xfrm>
            </p:grpSpPr>
            <p:sp>
              <p:nvSpPr>
                <p:cNvPr id="225375" name="Rectangle 136"/>
                <p:cNvSpPr>
                  <a:spLocks noChangeArrowheads="1"/>
                </p:cNvSpPr>
                <p:nvPr/>
              </p:nvSpPr>
              <p:spPr bwMode="auto">
                <a:xfrm>
                  <a:off x="2842" y="422"/>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Xerxes kept in suspense as to Esther</a:t>
                  </a:r>
                  <a:r>
                    <a:rPr lang="fr-FR" altLang="ja-JP">
                      <a:solidFill>
                        <a:schemeClr val="tx2"/>
                      </a:solidFill>
                    </a:rPr>
                    <a:t>'</a:t>
                  </a:r>
                  <a:r>
                    <a:rPr lang="en-US">
                      <a:solidFill>
                        <a:schemeClr val="tx2"/>
                      </a:solidFill>
                    </a:rPr>
                    <a:t>s request</a:t>
                  </a:r>
                </a:p>
              </p:txBody>
            </p:sp>
            <p:sp>
              <p:nvSpPr>
                <p:cNvPr id="225376" name="Rectangle 187"/>
                <p:cNvSpPr>
                  <a:spLocks noChangeArrowheads="1"/>
                </p:cNvSpPr>
                <p:nvPr/>
              </p:nvSpPr>
              <p:spPr bwMode="auto">
                <a:xfrm>
                  <a:off x="2799" y="422"/>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07" name="Group 192"/>
              <p:cNvGrpSpPr>
                <a:grpSpLocks/>
              </p:cNvGrpSpPr>
              <p:nvPr/>
            </p:nvGrpSpPr>
            <p:grpSpPr bwMode="auto">
              <a:xfrm>
                <a:off x="0" y="1170"/>
                <a:ext cx="381" cy="748"/>
                <a:chOff x="0" y="1170"/>
                <a:chExt cx="381" cy="748"/>
              </a:xfrm>
            </p:grpSpPr>
            <p:sp>
              <p:nvSpPr>
                <p:cNvPr id="225371" name="Rectangle 191"/>
                <p:cNvSpPr>
                  <a:spLocks noChangeArrowheads="1"/>
                </p:cNvSpPr>
                <p:nvPr/>
              </p:nvSpPr>
              <p:spPr bwMode="auto">
                <a:xfrm>
                  <a:off x="0" y="1170"/>
                  <a:ext cx="381"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5372" name="Group 190"/>
                <p:cNvGrpSpPr>
                  <a:grpSpLocks/>
                </p:cNvGrpSpPr>
                <p:nvPr/>
              </p:nvGrpSpPr>
              <p:grpSpPr bwMode="auto">
                <a:xfrm>
                  <a:off x="0" y="1170"/>
                  <a:ext cx="381" cy="748"/>
                  <a:chOff x="0" y="1170"/>
                  <a:chExt cx="381" cy="748"/>
                </a:xfrm>
              </p:grpSpPr>
              <p:sp>
                <p:nvSpPr>
                  <p:cNvPr id="225373" name="Rectangle 137"/>
                  <p:cNvSpPr>
                    <a:spLocks noChangeArrowheads="1"/>
                  </p:cNvSpPr>
                  <p:nvPr/>
                </p:nvSpPr>
                <p:spPr bwMode="auto">
                  <a:xfrm>
                    <a:off x="43" y="1170"/>
                    <a:ext cx="295" cy="748"/>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i="1"/>
                      <a:t>7</a:t>
                    </a:r>
                    <a:endParaRPr lang="en-US"/>
                  </a:p>
                </p:txBody>
              </p:sp>
              <p:sp>
                <p:nvSpPr>
                  <p:cNvPr id="225374" name="Rectangle 189"/>
                  <p:cNvSpPr>
                    <a:spLocks noChangeArrowheads="1"/>
                  </p:cNvSpPr>
                  <p:nvPr/>
                </p:nvSpPr>
                <p:spPr bwMode="auto">
                  <a:xfrm>
                    <a:off x="0" y="1170"/>
                    <a:ext cx="38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5308" name="Group 194"/>
              <p:cNvGrpSpPr>
                <a:grpSpLocks/>
              </p:cNvGrpSpPr>
              <p:nvPr/>
            </p:nvGrpSpPr>
            <p:grpSpPr bwMode="auto">
              <a:xfrm>
                <a:off x="381" y="1170"/>
                <a:ext cx="842" cy="748"/>
                <a:chOff x="381" y="1170"/>
                <a:chExt cx="842" cy="748"/>
              </a:xfrm>
            </p:grpSpPr>
            <p:sp>
              <p:nvSpPr>
                <p:cNvPr id="225369" name="Rectangle 138"/>
                <p:cNvSpPr>
                  <a:spLocks noChangeArrowheads="1"/>
                </p:cNvSpPr>
                <p:nvPr/>
              </p:nvSpPr>
              <p:spPr bwMode="auto">
                <a:xfrm>
                  <a:off x="424" y="1170"/>
                  <a:ext cx="7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7:1-10</a:t>
                  </a:r>
                </a:p>
              </p:txBody>
            </p:sp>
            <p:sp>
              <p:nvSpPr>
                <p:cNvPr id="225370" name="Rectangle 193"/>
                <p:cNvSpPr>
                  <a:spLocks noChangeArrowheads="1"/>
                </p:cNvSpPr>
                <p:nvPr/>
              </p:nvSpPr>
              <p:spPr bwMode="auto">
                <a:xfrm>
                  <a:off x="381" y="1170"/>
                  <a:ext cx="84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09" name="Group 196"/>
              <p:cNvGrpSpPr>
                <a:grpSpLocks/>
              </p:cNvGrpSpPr>
              <p:nvPr/>
            </p:nvGrpSpPr>
            <p:grpSpPr bwMode="auto">
              <a:xfrm>
                <a:off x="1223" y="1170"/>
                <a:ext cx="806" cy="748"/>
                <a:chOff x="1223" y="1170"/>
                <a:chExt cx="806" cy="748"/>
              </a:xfrm>
            </p:grpSpPr>
            <p:sp>
              <p:nvSpPr>
                <p:cNvPr id="225367" name="Rectangle 139"/>
                <p:cNvSpPr>
                  <a:spLocks noChangeArrowheads="1"/>
                </p:cNvSpPr>
                <p:nvPr/>
              </p:nvSpPr>
              <p:spPr bwMode="auto">
                <a:xfrm>
                  <a:off x="1266" y="1170"/>
                  <a:ext cx="72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Esther</a:t>
                  </a:r>
                </a:p>
              </p:txBody>
            </p:sp>
            <p:sp>
              <p:nvSpPr>
                <p:cNvPr id="225368" name="Rectangle 195"/>
                <p:cNvSpPr>
                  <a:spLocks noChangeArrowheads="1"/>
                </p:cNvSpPr>
                <p:nvPr/>
              </p:nvSpPr>
              <p:spPr bwMode="auto">
                <a:xfrm>
                  <a:off x="1223" y="1170"/>
                  <a:ext cx="80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10" name="Group 198"/>
              <p:cNvGrpSpPr>
                <a:grpSpLocks/>
              </p:cNvGrpSpPr>
              <p:nvPr/>
            </p:nvGrpSpPr>
            <p:grpSpPr bwMode="auto">
              <a:xfrm>
                <a:off x="2029" y="1170"/>
                <a:ext cx="770" cy="748"/>
                <a:chOff x="2029" y="1170"/>
                <a:chExt cx="770" cy="748"/>
              </a:xfrm>
            </p:grpSpPr>
            <p:sp>
              <p:nvSpPr>
                <p:cNvPr id="225365" name="Rectangle 140"/>
                <p:cNvSpPr>
                  <a:spLocks noChangeArrowheads="1"/>
                </p:cNvSpPr>
                <p:nvPr/>
              </p:nvSpPr>
              <p:spPr bwMode="auto">
                <a:xfrm>
                  <a:off x="2072" y="1170"/>
                  <a:ext cx="6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Xerxes &amp; Haman</a:t>
                  </a:r>
                </a:p>
              </p:txBody>
            </p:sp>
            <p:sp>
              <p:nvSpPr>
                <p:cNvPr id="225366" name="Rectangle 197"/>
                <p:cNvSpPr>
                  <a:spLocks noChangeArrowheads="1"/>
                </p:cNvSpPr>
                <p:nvPr/>
              </p:nvSpPr>
              <p:spPr bwMode="auto">
                <a:xfrm>
                  <a:off x="2029" y="1170"/>
                  <a:ext cx="77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11" name="Group 200"/>
              <p:cNvGrpSpPr>
                <a:grpSpLocks/>
              </p:cNvGrpSpPr>
              <p:nvPr/>
            </p:nvGrpSpPr>
            <p:grpSpPr bwMode="auto">
              <a:xfrm>
                <a:off x="2799" y="1170"/>
                <a:ext cx="1526" cy="748"/>
                <a:chOff x="2799" y="1170"/>
                <a:chExt cx="1526" cy="748"/>
              </a:xfrm>
            </p:grpSpPr>
            <p:sp>
              <p:nvSpPr>
                <p:cNvPr id="225363" name="Rectangle 141"/>
                <p:cNvSpPr>
                  <a:spLocks noChangeArrowheads="1"/>
                </p:cNvSpPr>
                <p:nvPr/>
              </p:nvSpPr>
              <p:spPr bwMode="auto">
                <a:xfrm>
                  <a:off x="2842" y="1170"/>
                  <a:ext cx="14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Esther exposes Haman as seeking her life</a:t>
                  </a:r>
                </a:p>
              </p:txBody>
            </p:sp>
            <p:sp>
              <p:nvSpPr>
                <p:cNvPr id="225364" name="Rectangle 199"/>
                <p:cNvSpPr>
                  <a:spLocks noChangeArrowheads="1"/>
                </p:cNvSpPr>
                <p:nvPr/>
              </p:nvSpPr>
              <p:spPr bwMode="auto">
                <a:xfrm>
                  <a:off x="2799" y="1170"/>
                  <a:ext cx="152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12" name="Group 204"/>
              <p:cNvGrpSpPr>
                <a:grpSpLocks/>
              </p:cNvGrpSpPr>
              <p:nvPr/>
            </p:nvGrpSpPr>
            <p:grpSpPr bwMode="auto">
              <a:xfrm>
                <a:off x="0" y="1918"/>
                <a:ext cx="381" cy="863"/>
                <a:chOff x="0" y="1918"/>
                <a:chExt cx="381" cy="863"/>
              </a:xfrm>
            </p:grpSpPr>
            <p:sp>
              <p:nvSpPr>
                <p:cNvPr id="225359" name="Rectangle 203"/>
                <p:cNvSpPr>
                  <a:spLocks noChangeArrowheads="1"/>
                </p:cNvSpPr>
                <p:nvPr/>
              </p:nvSpPr>
              <p:spPr bwMode="auto">
                <a:xfrm>
                  <a:off x="0" y="1918"/>
                  <a:ext cx="381"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5360" name="Group 202"/>
                <p:cNvGrpSpPr>
                  <a:grpSpLocks/>
                </p:cNvGrpSpPr>
                <p:nvPr/>
              </p:nvGrpSpPr>
              <p:grpSpPr bwMode="auto">
                <a:xfrm>
                  <a:off x="0" y="1918"/>
                  <a:ext cx="381" cy="863"/>
                  <a:chOff x="0" y="1918"/>
                  <a:chExt cx="381" cy="863"/>
                </a:xfrm>
              </p:grpSpPr>
              <p:sp>
                <p:nvSpPr>
                  <p:cNvPr id="225361" name="Rectangle 142"/>
                  <p:cNvSpPr>
                    <a:spLocks noChangeArrowheads="1"/>
                  </p:cNvSpPr>
                  <p:nvPr/>
                </p:nvSpPr>
                <p:spPr bwMode="auto">
                  <a:xfrm>
                    <a:off x="43" y="1918"/>
                    <a:ext cx="295"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i="1"/>
                      <a:t>8</a:t>
                    </a:r>
                    <a:endParaRPr lang="en-US">
                      <a:solidFill>
                        <a:schemeClr val="tx2"/>
                      </a:solidFill>
                    </a:endParaRPr>
                  </a:p>
                </p:txBody>
              </p:sp>
              <p:sp>
                <p:nvSpPr>
                  <p:cNvPr id="225362" name="Rectangle 201"/>
                  <p:cNvSpPr>
                    <a:spLocks noChangeArrowheads="1"/>
                  </p:cNvSpPr>
                  <p:nvPr/>
                </p:nvSpPr>
                <p:spPr bwMode="auto">
                  <a:xfrm>
                    <a:off x="0" y="1918"/>
                    <a:ext cx="38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5313" name="Group 206"/>
              <p:cNvGrpSpPr>
                <a:grpSpLocks/>
              </p:cNvGrpSpPr>
              <p:nvPr/>
            </p:nvGrpSpPr>
            <p:grpSpPr bwMode="auto">
              <a:xfrm>
                <a:off x="381" y="1918"/>
                <a:ext cx="842" cy="863"/>
                <a:chOff x="381" y="1918"/>
                <a:chExt cx="842" cy="863"/>
              </a:xfrm>
            </p:grpSpPr>
            <p:sp>
              <p:nvSpPr>
                <p:cNvPr id="225357" name="Rectangle 143"/>
                <p:cNvSpPr>
                  <a:spLocks noChangeArrowheads="1"/>
                </p:cNvSpPr>
                <p:nvPr/>
              </p:nvSpPr>
              <p:spPr bwMode="auto">
                <a:xfrm>
                  <a:off x="424" y="1918"/>
                  <a:ext cx="75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8:17</a:t>
                  </a:r>
                </a:p>
              </p:txBody>
            </p:sp>
            <p:sp>
              <p:nvSpPr>
                <p:cNvPr id="225358" name="Rectangle 205"/>
                <p:cNvSpPr>
                  <a:spLocks noChangeArrowheads="1"/>
                </p:cNvSpPr>
                <p:nvPr/>
              </p:nvSpPr>
              <p:spPr bwMode="auto">
                <a:xfrm>
                  <a:off x="381" y="1918"/>
                  <a:ext cx="842"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14" name="Group 208"/>
              <p:cNvGrpSpPr>
                <a:grpSpLocks/>
              </p:cNvGrpSpPr>
              <p:nvPr/>
            </p:nvGrpSpPr>
            <p:grpSpPr bwMode="auto">
              <a:xfrm>
                <a:off x="1223" y="1918"/>
                <a:ext cx="806" cy="863"/>
                <a:chOff x="1223" y="1918"/>
                <a:chExt cx="806" cy="863"/>
              </a:xfrm>
            </p:grpSpPr>
            <p:sp>
              <p:nvSpPr>
                <p:cNvPr id="225355" name="Rectangle 144"/>
                <p:cNvSpPr>
                  <a:spLocks noChangeArrowheads="1"/>
                </p:cNvSpPr>
                <p:nvPr/>
              </p:nvSpPr>
              <p:spPr bwMode="auto">
                <a:xfrm>
                  <a:off x="1266" y="1918"/>
                  <a:ext cx="72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56" name="Rectangle 207"/>
                <p:cNvSpPr>
                  <a:spLocks noChangeArrowheads="1"/>
                </p:cNvSpPr>
                <p:nvPr/>
              </p:nvSpPr>
              <p:spPr bwMode="auto">
                <a:xfrm>
                  <a:off x="1223" y="1918"/>
                  <a:ext cx="80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15" name="Group 210"/>
              <p:cNvGrpSpPr>
                <a:grpSpLocks/>
              </p:cNvGrpSpPr>
              <p:nvPr/>
            </p:nvGrpSpPr>
            <p:grpSpPr bwMode="auto">
              <a:xfrm>
                <a:off x="2029" y="1918"/>
                <a:ext cx="770" cy="863"/>
                <a:chOff x="2029" y="1918"/>
                <a:chExt cx="770" cy="863"/>
              </a:xfrm>
            </p:grpSpPr>
            <p:sp>
              <p:nvSpPr>
                <p:cNvPr id="225353" name="Rectangle 145"/>
                <p:cNvSpPr>
                  <a:spLocks noChangeArrowheads="1"/>
                </p:cNvSpPr>
                <p:nvPr/>
              </p:nvSpPr>
              <p:spPr bwMode="auto">
                <a:xfrm>
                  <a:off x="2072" y="1918"/>
                  <a:ext cx="6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54" name="Rectangle 209"/>
                <p:cNvSpPr>
                  <a:spLocks noChangeArrowheads="1"/>
                </p:cNvSpPr>
                <p:nvPr/>
              </p:nvSpPr>
              <p:spPr bwMode="auto">
                <a:xfrm>
                  <a:off x="2029" y="1918"/>
                  <a:ext cx="77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16" name="Group 212"/>
              <p:cNvGrpSpPr>
                <a:grpSpLocks/>
              </p:cNvGrpSpPr>
              <p:nvPr/>
            </p:nvGrpSpPr>
            <p:grpSpPr bwMode="auto">
              <a:xfrm>
                <a:off x="2799" y="1918"/>
                <a:ext cx="1526" cy="863"/>
                <a:chOff x="2799" y="1918"/>
                <a:chExt cx="1526" cy="863"/>
              </a:xfrm>
            </p:grpSpPr>
            <p:sp>
              <p:nvSpPr>
                <p:cNvPr id="225351" name="Rectangle 146"/>
                <p:cNvSpPr>
                  <a:spLocks noChangeArrowheads="1"/>
                </p:cNvSpPr>
                <p:nvPr/>
              </p:nvSpPr>
              <p:spPr bwMode="auto">
                <a:xfrm>
                  <a:off x="2842" y="1918"/>
                  <a:ext cx="144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Rejoicing over the king</a:t>
                  </a:r>
                  <a:r>
                    <a:rPr lang="fr-FR" altLang="ja-JP">
                      <a:solidFill>
                        <a:schemeClr val="tx2"/>
                      </a:solidFill>
                    </a:rPr>
                    <a:t>'</a:t>
                  </a:r>
                  <a:r>
                    <a:rPr lang="en-US">
                      <a:solidFill>
                        <a:schemeClr val="tx2"/>
                      </a:solidFill>
                    </a:rPr>
                    <a:t>s edict on the Jews behalf &amp; many Gentiles became Jews</a:t>
                  </a:r>
                </a:p>
              </p:txBody>
            </p:sp>
            <p:sp>
              <p:nvSpPr>
                <p:cNvPr id="225352" name="Rectangle 211"/>
                <p:cNvSpPr>
                  <a:spLocks noChangeArrowheads="1"/>
                </p:cNvSpPr>
                <p:nvPr/>
              </p:nvSpPr>
              <p:spPr bwMode="auto">
                <a:xfrm>
                  <a:off x="2799" y="1918"/>
                  <a:ext cx="152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17" name="Group 216"/>
              <p:cNvGrpSpPr>
                <a:grpSpLocks/>
              </p:cNvGrpSpPr>
              <p:nvPr/>
            </p:nvGrpSpPr>
            <p:grpSpPr bwMode="auto">
              <a:xfrm>
                <a:off x="0" y="2781"/>
                <a:ext cx="381" cy="863"/>
                <a:chOff x="0" y="2781"/>
                <a:chExt cx="381" cy="863"/>
              </a:xfrm>
            </p:grpSpPr>
            <p:sp>
              <p:nvSpPr>
                <p:cNvPr id="225347" name="Rectangle 215"/>
                <p:cNvSpPr>
                  <a:spLocks noChangeArrowheads="1"/>
                </p:cNvSpPr>
                <p:nvPr/>
              </p:nvSpPr>
              <p:spPr bwMode="auto">
                <a:xfrm>
                  <a:off x="0" y="2781"/>
                  <a:ext cx="381"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5348" name="Group 214"/>
                <p:cNvGrpSpPr>
                  <a:grpSpLocks/>
                </p:cNvGrpSpPr>
                <p:nvPr/>
              </p:nvGrpSpPr>
              <p:grpSpPr bwMode="auto">
                <a:xfrm>
                  <a:off x="0" y="2781"/>
                  <a:ext cx="381" cy="863"/>
                  <a:chOff x="0" y="2781"/>
                  <a:chExt cx="381" cy="863"/>
                </a:xfrm>
              </p:grpSpPr>
              <p:sp>
                <p:nvSpPr>
                  <p:cNvPr id="225349" name="Rectangle 147"/>
                  <p:cNvSpPr>
                    <a:spLocks noChangeArrowheads="1"/>
                  </p:cNvSpPr>
                  <p:nvPr/>
                </p:nvSpPr>
                <p:spPr bwMode="auto">
                  <a:xfrm>
                    <a:off x="43" y="2781"/>
                    <a:ext cx="295"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i="1"/>
                      <a:t>9</a:t>
                    </a:r>
                    <a:endParaRPr lang="en-US">
                      <a:solidFill>
                        <a:schemeClr val="tx2"/>
                      </a:solidFill>
                    </a:endParaRPr>
                  </a:p>
                </p:txBody>
              </p:sp>
              <p:sp>
                <p:nvSpPr>
                  <p:cNvPr id="225350" name="Rectangle 213"/>
                  <p:cNvSpPr>
                    <a:spLocks noChangeArrowheads="1"/>
                  </p:cNvSpPr>
                  <p:nvPr/>
                </p:nvSpPr>
                <p:spPr bwMode="auto">
                  <a:xfrm>
                    <a:off x="0" y="2781"/>
                    <a:ext cx="38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5318" name="Group 218"/>
              <p:cNvGrpSpPr>
                <a:grpSpLocks/>
              </p:cNvGrpSpPr>
              <p:nvPr/>
            </p:nvGrpSpPr>
            <p:grpSpPr bwMode="auto">
              <a:xfrm>
                <a:off x="381" y="2781"/>
                <a:ext cx="842" cy="863"/>
                <a:chOff x="381" y="2781"/>
                <a:chExt cx="842" cy="863"/>
              </a:xfrm>
            </p:grpSpPr>
            <p:sp>
              <p:nvSpPr>
                <p:cNvPr id="225345" name="Rectangle 148"/>
                <p:cNvSpPr>
                  <a:spLocks noChangeArrowheads="1"/>
                </p:cNvSpPr>
                <p:nvPr/>
              </p:nvSpPr>
              <p:spPr bwMode="auto">
                <a:xfrm>
                  <a:off x="424" y="2781"/>
                  <a:ext cx="75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9:17</a:t>
                  </a:r>
                </a:p>
              </p:txBody>
            </p:sp>
            <p:sp>
              <p:nvSpPr>
                <p:cNvPr id="225346" name="Rectangle 217"/>
                <p:cNvSpPr>
                  <a:spLocks noChangeArrowheads="1"/>
                </p:cNvSpPr>
                <p:nvPr/>
              </p:nvSpPr>
              <p:spPr bwMode="auto">
                <a:xfrm>
                  <a:off x="381" y="2781"/>
                  <a:ext cx="842"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19" name="Group 220"/>
              <p:cNvGrpSpPr>
                <a:grpSpLocks/>
              </p:cNvGrpSpPr>
              <p:nvPr/>
            </p:nvGrpSpPr>
            <p:grpSpPr bwMode="auto">
              <a:xfrm>
                <a:off x="1223" y="2781"/>
                <a:ext cx="806" cy="863"/>
                <a:chOff x="1223" y="2781"/>
                <a:chExt cx="806" cy="863"/>
              </a:xfrm>
            </p:grpSpPr>
            <p:sp>
              <p:nvSpPr>
                <p:cNvPr id="225343" name="Rectangle 149"/>
                <p:cNvSpPr>
                  <a:spLocks noChangeArrowheads="1"/>
                </p:cNvSpPr>
                <p:nvPr/>
              </p:nvSpPr>
              <p:spPr bwMode="auto">
                <a:xfrm>
                  <a:off x="1266" y="2781"/>
                  <a:ext cx="72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44" name="Rectangle 219"/>
                <p:cNvSpPr>
                  <a:spLocks noChangeArrowheads="1"/>
                </p:cNvSpPr>
                <p:nvPr/>
              </p:nvSpPr>
              <p:spPr bwMode="auto">
                <a:xfrm>
                  <a:off x="1223" y="2781"/>
                  <a:ext cx="80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20" name="Group 222"/>
              <p:cNvGrpSpPr>
                <a:grpSpLocks/>
              </p:cNvGrpSpPr>
              <p:nvPr/>
            </p:nvGrpSpPr>
            <p:grpSpPr bwMode="auto">
              <a:xfrm>
                <a:off x="2029" y="2781"/>
                <a:ext cx="770" cy="863"/>
                <a:chOff x="2029" y="2781"/>
                <a:chExt cx="770" cy="863"/>
              </a:xfrm>
            </p:grpSpPr>
            <p:sp>
              <p:nvSpPr>
                <p:cNvPr id="225341" name="Rectangle 150"/>
                <p:cNvSpPr>
                  <a:spLocks noChangeArrowheads="1"/>
                </p:cNvSpPr>
                <p:nvPr/>
              </p:nvSpPr>
              <p:spPr bwMode="auto">
                <a:xfrm>
                  <a:off x="2072" y="2781"/>
                  <a:ext cx="6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42" name="Rectangle 221"/>
                <p:cNvSpPr>
                  <a:spLocks noChangeArrowheads="1"/>
                </p:cNvSpPr>
                <p:nvPr/>
              </p:nvSpPr>
              <p:spPr bwMode="auto">
                <a:xfrm>
                  <a:off x="2029" y="2781"/>
                  <a:ext cx="77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21" name="Group 224"/>
              <p:cNvGrpSpPr>
                <a:grpSpLocks/>
              </p:cNvGrpSpPr>
              <p:nvPr/>
            </p:nvGrpSpPr>
            <p:grpSpPr bwMode="auto">
              <a:xfrm>
                <a:off x="2799" y="2781"/>
                <a:ext cx="1526" cy="863"/>
                <a:chOff x="2799" y="2781"/>
                <a:chExt cx="1526" cy="863"/>
              </a:xfrm>
            </p:grpSpPr>
            <p:sp>
              <p:nvSpPr>
                <p:cNvPr id="225339" name="Rectangle 151"/>
                <p:cNvSpPr>
                  <a:spLocks noChangeArrowheads="1"/>
                </p:cNvSpPr>
                <p:nvPr/>
              </p:nvSpPr>
              <p:spPr bwMode="auto">
                <a:xfrm>
                  <a:off x="2842" y="2781"/>
                  <a:ext cx="144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Rejoicing over slaughter of 75,810 or more enemies of the Jews </a:t>
                  </a:r>
                </a:p>
              </p:txBody>
            </p:sp>
            <p:sp>
              <p:nvSpPr>
                <p:cNvPr id="225340" name="Rectangle 223"/>
                <p:cNvSpPr>
                  <a:spLocks noChangeArrowheads="1"/>
                </p:cNvSpPr>
                <p:nvPr/>
              </p:nvSpPr>
              <p:spPr bwMode="auto">
                <a:xfrm>
                  <a:off x="2799" y="2781"/>
                  <a:ext cx="152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22" name="Group 228"/>
              <p:cNvGrpSpPr>
                <a:grpSpLocks/>
              </p:cNvGrpSpPr>
              <p:nvPr/>
            </p:nvGrpSpPr>
            <p:grpSpPr bwMode="auto">
              <a:xfrm>
                <a:off x="0" y="3644"/>
                <a:ext cx="381" cy="863"/>
                <a:chOff x="0" y="3644"/>
                <a:chExt cx="381" cy="863"/>
              </a:xfrm>
            </p:grpSpPr>
            <p:sp>
              <p:nvSpPr>
                <p:cNvPr id="225335" name="Rectangle 227"/>
                <p:cNvSpPr>
                  <a:spLocks noChangeArrowheads="1"/>
                </p:cNvSpPr>
                <p:nvPr/>
              </p:nvSpPr>
              <p:spPr bwMode="auto">
                <a:xfrm>
                  <a:off x="0" y="3644"/>
                  <a:ext cx="381"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endParaRPr lang="en-US"/>
                </a:p>
              </p:txBody>
            </p:sp>
            <p:grpSp>
              <p:nvGrpSpPr>
                <p:cNvPr id="225336" name="Group 226"/>
                <p:cNvGrpSpPr>
                  <a:grpSpLocks/>
                </p:cNvGrpSpPr>
                <p:nvPr/>
              </p:nvGrpSpPr>
              <p:grpSpPr bwMode="auto">
                <a:xfrm>
                  <a:off x="0" y="3644"/>
                  <a:ext cx="381" cy="863"/>
                  <a:chOff x="0" y="3644"/>
                  <a:chExt cx="381" cy="863"/>
                </a:xfrm>
              </p:grpSpPr>
              <p:sp>
                <p:nvSpPr>
                  <p:cNvPr id="225337" name="Rectangle 152"/>
                  <p:cNvSpPr>
                    <a:spLocks noChangeArrowheads="1"/>
                  </p:cNvSpPr>
                  <p:nvPr/>
                </p:nvSpPr>
                <p:spPr bwMode="auto">
                  <a:xfrm>
                    <a:off x="43" y="3644"/>
                    <a:ext cx="295" cy="863"/>
                  </a:xfrm>
                  <a:prstGeom prst="rect">
                    <a:avLst/>
                  </a:prstGeom>
                  <a:solidFill>
                    <a:srgbClr val="CC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i="1"/>
                      <a:t>10</a:t>
                    </a:r>
                    <a:endParaRPr lang="en-US"/>
                  </a:p>
                </p:txBody>
              </p:sp>
              <p:sp>
                <p:nvSpPr>
                  <p:cNvPr id="225338" name="Rectangle 225"/>
                  <p:cNvSpPr>
                    <a:spLocks noChangeArrowheads="1"/>
                  </p:cNvSpPr>
                  <p:nvPr/>
                </p:nvSpPr>
                <p:spPr bwMode="auto">
                  <a:xfrm>
                    <a:off x="0" y="3644"/>
                    <a:ext cx="38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grpSp>
            <p:nvGrpSpPr>
              <p:cNvPr id="225323" name="Group 230"/>
              <p:cNvGrpSpPr>
                <a:grpSpLocks/>
              </p:cNvGrpSpPr>
              <p:nvPr/>
            </p:nvGrpSpPr>
            <p:grpSpPr bwMode="auto">
              <a:xfrm>
                <a:off x="381" y="3644"/>
                <a:ext cx="842" cy="863"/>
                <a:chOff x="381" y="3644"/>
                <a:chExt cx="842" cy="863"/>
              </a:xfrm>
            </p:grpSpPr>
            <p:sp>
              <p:nvSpPr>
                <p:cNvPr id="225333" name="Rectangle 153"/>
                <p:cNvSpPr>
                  <a:spLocks noChangeArrowheads="1"/>
                </p:cNvSpPr>
                <p:nvPr/>
              </p:nvSpPr>
              <p:spPr bwMode="auto">
                <a:xfrm>
                  <a:off x="424" y="3644"/>
                  <a:ext cx="75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9:18-32</a:t>
                  </a:r>
                </a:p>
              </p:txBody>
            </p:sp>
            <p:sp>
              <p:nvSpPr>
                <p:cNvPr id="225334" name="Rectangle 229"/>
                <p:cNvSpPr>
                  <a:spLocks noChangeArrowheads="1"/>
                </p:cNvSpPr>
                <p:nvPr/>
              </p:nvSpPr>
              <p:spPr bwMode="auto">
                <a:xfrm>
                  <a:off x="381" y="3644"/>
                  <a:ext cx="842"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24" name="Group 232"/>
              <p:cNvGrpSpPr>
                <a:grpSpLocks/>
              </p:cNvGrpSpPr>
              <p:nvPr/>
            </p:nvGrpSpPr>
            <p:grpSpPr bwMode="auto">
              <a:xfrm>
                <a:off x="1223" y="3644"/>
                <a:ext cx="806" cy="863"/>
                <a:chOff x="1223" y="3644"/>
                <a:chExt cx="806" cy="863"/>
              </a:xfrm>
            </p:grpSpPr>
            <p:sp>
              <p:nvSpPr>
                <p:cNvPr id="225331" name="Rectangle 154"/>
                <p:cNvSpPr>
                  <a:spLocks noChangeArrowheads="1"/>
                </p:cNvSpPr>
                <p:nvPr/>
              </p:nvSpPr>
              <p:spPr bwMode="auto">
                <a:xfrm>
                  <a:off x="1266" y="3644"/>
                  <a:ext cx="72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32" name="Rectangle 231"/>
                <p:cNvSpPr>
                  <a:spLocks noChangeArrowheads="1"/>
                </p:cNvSpPr>
                <p:nvPr/>
              </p:nvSpPr>
              <p:spPr bwMode="auto">
                <a:xfrm>
                  <a:off x="1223" y="3644"/>
                  <a:ext cx="80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25" name="Group 234"/>
              <p:cNvGrpSpPr>
                <a:grpSpLocks/>
              </p:cNvGrpSpPr>
              <p:nvPr/>
            </p:nvGrpSpPr>
            <p:grpSpPr bwMode="auto">
              <a:xfrm>
                <a:off x="2029" y="3644"/>
                <a:ext cx="770" cy="863"/>
                <a:chOff x="2029" y="3644"/>
                <a:chExt cx="770" cy="863"/>
              </a:xfrm>
            </p:grpSpPr>
            <p:sp>
              <p:nvSpPr>
                <p:cNvPr id="225329" name="Rectangle 155"/>
                <p:cNvSpPr>
                  <a:spLocks noChangeArrowheads="1"/>
                </p:cNvSpPr>
                <p:nvPr/>
              </p:nvSpPr>
              <p:spPr bwMode="auto">
                <a:xfrm>
                  <a:off x="2072" y="3644"/>
                  <a:ext cx="6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solidFill>
                        <a:schemeClr val="tx2"/>
                      </a:solidFill>
                    </a:rPr>
                    <a:t>Jews</a:t>
                  </a:r>
                </a:p>
              </p:txBody>
            </p:sp>
            <p:sp>
              <p:nvSpPr>
                <p:cNvPr id="225330" name="Rectangle 233"/>
                <p:cNvSpPr>
                  <a:spLocks noChangeArrowheads="1"/>
                </p:cNvSpPr>
                <p:nvPr/>
              </p:nvSpPr>
              <p:spPr bwMode="auto">
                <a:xfrm>
                  <a:off x="2029" y="3644"/>
                  <a:ext cx="77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nvGrpSpPr>
              <p:cNvPr id="225326" name="Group 236"/>
              <p:cNvGrpSpPr>
                <a:grpSpLocks/>
              </p:cNvGrpSpPr>
              <p:nvPr/>
            </p:nvGrpSpPr>
            <p:grpSpPr bwMode="auto">
              <a:xfrm>
                <a:off x="2799" y="3644"/>
                <a:ext cx="1526" cy="863"/>
                <a:chOff x="2799" y="3644"/>
                <a:chExt cx="1526" cy="863"/>
              </a:xfrm>
            </p:grpSpPr>
            <p:sp>
              <p:nvSpPr>
                <p:cNvPr id="225327" name="Rectangle 156"/>
                <p:cNvSpPr>
                  <a:spLocks noChangeArrowheads="1"/>
                </p:cNvSpPr>
                <p:nvPr/>
              </p:nvSpPr>
              <p:spPr bwMode="auto">
                <a:xfrm>
                  <a:off x="2842" y="3644"/>
                  <a:ext cx="144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pPr>
                  <a:r>
                    <a:rPr lang="en-US">
                      <a:solidFill>
                        <a:schemeClr val="tx2"/>
                      </a:solidFill>
                    </a:rPr>
                    <a:t>Feast of Purim established to be an annual event through Mordecai</a:t>
                  </a:r>
                  <a:r>
                    <a:rPr lang="fr-FR" altLang="ja-JP">
                      <a:solidFill>
                        <a:schemeClr val="tx2"/>
                      </a:solidFill>
                    </a:rPr>
                    <a:t>'</a:t>
                  </a:r>
                  <a:r>
                    <a:rPr lang="en-US">
                      <a:solidFill>
                        <a:schemeClr val="tx2"/>
                      </a:solidFill>
                    </a:rPr>
                    <a:t>s decree</a:t>
                  </a:r>
                </a:p>
              </p:txBody>
            </p:sp>
            <p:sp>
              <p:nvSpPr>
                <p:cNvPr id="225328" name="Rectangle 235"/>
                <p:cNvSpPr>
                  <a:spLocks noChangeArrowheads="1"/>
                </p:cNvSpPr>
                <p:nvPr/>
              </p:nvSpPr>
              <p:spPr bwMode="auto">
                <a:xfrm>
                  <a:off x="2799" y="3644"/>
                  <a:ext cx="152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grpSp>
        <p:sp>
          <p:nvSpPr>
            <p:cNvPr id="225296" name="Rectangle 238"/>
            <p:cNvSpPr>
              <a:spLocks noChangeArrowheads="1"/>
            </p:cNvSpPr>
            <p:nvPr/>
          </p:nvSpPr>
          <p:spPr bwMode="auto">
            <a:xfrm>
              <a:off x="-4" y="-4"/>
              <a:ext cx="4333" cy="4515"/>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000"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
        <p:nvSpPr>
          <p:cNvPr id="6" name="Down Arrow Callout 5">
            <a:extLst>
              <a:ext uri="{FF2B5EF4-FFF2-40B4-BE49-F238E27FC236}">
                <a16:creationId xmlns:a16="http://schemas.microsoft.com/office/drawing/2014/main" id="{58CBA22A-623F-BF45-AB07-12249DD2FF35}"/>
              </a:ext>
            </a:extLst>
          </p:cNvPr>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7" name="Rectangle 2">
            <a:extLst>
              <a:ext uri="{FF2B5EF4-FFF2-40B4-BE49-F238E27FC236}">
                <a16:creationId xmlns:a16="http://schemas.microsoft.com/office/drawing/2014/main" id="{2BB36958-A0AF-A740-A0D8-3DFD8B62D071}"/>
              </a:ext>
            </a:extLst>
          </p:cNvPr>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God’s work will </a:t>
            </a:r>
            <a:r>
              <a:rPr lang="en-US" sz="4800" dirty="0">
                <a:solidFill>
                  <a:srgbClr val="FFFF00"/>
                </a:solidFill>
                <a:effectLst>
                  <a:glow rad="127000">
                    <a:srgbClr val="000000"/>
                  </a:glow>
                </a:effectLst>
                <a:latin typeface="Arial" charset="0"/>
                <a:ea typeface="ＭＳ Ｐゴシック" charset="0"/>
                <a:cs typeface="ＭＳ Ｐゴシック" charset="0"/>
              </a:rPr>
              <a:t>triumph </a:t>
            </a:r>
            <a:r>
              <a:rPr lang="en-US" sz="4800" dirty="0">
                <a:solidFill>
                  <a:srgbClr val="FFFFFF"/>
                </a:solidFill>
                <a:effectLst>
                  <a:glow rad="127000">
                    <a:srgbClr val="000000"/>
                  </a:glow>
                </a:effectLst>
                <a:latin typeface="Arial" charset="0"/>
                <a:ea typeface="ＭＳ Ｐゴシック" charset="0"/>
                <a:cs typeface="ＭＳ Ｐゴシック" charset="0"/>
              </a:rPr>
              <a:t>(Esther 5–10). </a:t>
            </a:r>
          </a:p>
        </p:txBody>
      </p:sp>
      <p:sp>
        <p:nvSpPr>
          <p:cNvPr id="8" name="Rectangle 2">
            <a:extLst>
              <a:ext uri="{FF2B5EF4-FFF2-40B4-BE49-F238E27FC236}">
                <a16:creationId xmlns:a16="http://schemas.microsoft.com/office/drawing/2014/main" id="{3B11A4D2-FDA3-AB4E-A753-D8853427DE1F}"/>
              </a:ext>
            </a:extLst>
          </p:cNvPr>
          <p:cNvSpPr txBox="1">
            <a:spLocks noChangeArrowheads="1"/>
          </p:cNvSpPr>
          <p:nvPr/>
        </p:nvSpPr>
        <p:spPr bwMode="auto">
          <a:xfrm>
            <a:off x="-53787" y="4797350"/>
            <a:ext cx="9197787" cy="2088034"/>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a:solidFill>
                  <a:srgbClr val="FFFFFF"/>
                </a:solidFill>
                <a:effectLst>
                  <a:outerShdw blurRad="38100" dist="38100" dir="2700000" algn="tl">
                    <a:srgbClr val="000000">
                      <a:alpha val="43137"/>
                    </a:srgbClr>
                  </a:outerShdw>
                </a:effectLst>
              </a:rPr>
              <a:t>MAIN IDEA:</a:t>
            </a:r>
            <a:br>
              <a:rPr lang="en-US" sz="4000">
                <a:solidFill>
                  <a:srgbClr val="FFFFFF"/>
                </a:solidFill>
                <a:effectLst>
                  <a:outerShdw blurRad="38100" dist="38100" dir="2700000" algn="tl">
                    <a:srgbClr val="000000">
                      <a:alpha val="43137"/>
                    </a:srgbClr>
                  </a:outerShdw>
                </a:effectLst>
              </a:rPr>
            </a:br>
            <a:r>
              <a:rPr lang="en-US" sz="4000">
                <a:solidFill>
                  <a:srgbClr val="FFFFFF"/>
                </a:solidFill>
                <a:effectLst>
                  <a:outerShdw blurRad="38100" dist="38100" dir="2700000" algn="tl">
                    <a:srgbClr val="000000">
                      <a:alpha val="43137"/>
                    </a:srgbClr>
                  </a:outerShdw>
                </a:effectLst>
              </a:rPr>
              <a:t>Despite Satan’s threats, </a:t>
            </a:r>
            <a:br>
              <a:rPr lang="en-US" sz="4000">
                <a:solidFill>
                  <a:srgbClr val="FFFFFF"/>
                </a:solidFill>
                <a:effectLst>
                  <a:outerShdw blurRad="38100" dist="38100" dir="2700000" algn="tl">
                    <a:srgbClr val="000000">
                      <a:alpha val="43137"/>
                    </a:srgbClr>
                  </a:outerShdw>
                </a:effectLst>
              </a:rPr>
            </a:br>
            <a:r>
              <a:rPr lang="en-US" sz="4000">
                <a:solidFill>
                  <a:srgbClr val="FFFFFF"/>
                </a:solidFill>
                <a:effectLst>
                  <a:outerShdw blurRad="38100" dist="38100" dir="2700000" algn="tl">
                    <a:srgbClr val="000000">
                      <a:alpha val="43137"/>
                    </a:srgbClr>
                  </a:outerShdw>
                </a:effectLst>
              </a:rPr>
              <a:t>God will triumph. </a:t>
            </a:r>
            <a:endParaRPr lang="en-US" sz="4000"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81154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8" grpId="0" animBg="1"/>
    </p:bld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7330"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50825" y="692150"/>
            <a:ext cx="8562975" cy="62436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9938" name="Rectangle 2"/>
          <p:cNvSpPr>
            <a:spLocks noGrp="1" noChangeArrowheads="1"/>
          </p:cNvSpPr>
          <p:nvPr>
            <p:ph type="title"/>
          </p:nvPr>
        </p:nvSpPr>
        <p:spPr>
          <a:xfrm>
            <a:off x="152400" y="0"/>
            <a:ext cx="8077200" cy="990600"/>
          </a:xfrm>
          <a:solidFill>
            <a:srgbClr val="000000"/>
          </a:solidFill>
        </p:spPr>
        <p:txBody>
          <a:bodyPr/>
          <a:lstStyle/>
          <a:p>
            <a:pPr algn="ctr">
              <a:defRPr/>
            </a:pPr>
            <a:r>
              <a:rPr lang="en-US" altLang="zh-CN" sz="3200" i="0" dirty="0">
                <a:effectLst>
                  <a:outerShdw blurRad="38100" dist="38100" dir="2700000" algn="tl">
                    <a:srgbClr val="366B1B"/>
                  </a:outerShdw>
                </a:effectLst>
                <a:latin typeface="Arial Black" charset="0"/>
                <a:ea typeface="ＭＳ Ｐゴシック" charset="0"/>
                <a:cs typeface="Times New Roman" charset="0"/>
              </a:rPr>
              <a:t>Map of Esther</a:t>
            </a:r>
            <a:r>
              <a:rPr lang="fr-FR" altLang="zh-CN" sz="3200" i="0" dirty="0">
                <a:effectLst>
                  <a:outerShdw blurRad="38100" dist="38100" dir="2700000" algn="tl">
                    <a:srgbClr val="366B1B"/>
                  </a:outerShdw>
                </a:effectLst>
                <a:latin typeface="Arial Black" charset="0"/>
                <a:ea typeface="ＭＳ Ｐゴシック" charset="0"/>
                <a:cs typeface="Times New Roman" charset="0"/>
              </a:rPr>
              <a:t>'</a:t>
            </a:r>
            <a:r>
              <a:rPr lang="en-US" altLang="zh-CN" sz="3200" i="0" dirty="0">
                <a:effectLst>
                  <a:outerShdw blurRad="38100" dist="38100" dir="2700000" algn="tl">
                    <a:srgbClr val="366B1B"/>
                  </a:outerShdw>
                </a:effectLst>
                <a:latin typeface="Arial Black" charset="0"/>
                <a:ea typeface="ＭＳ Ｐゴシック" charset="0"/>
                <a:cs typeface="Times New Roman" charset="0"/>
              </a:rPr>
              <a:t>s Canonical Status</a:t>
            </a:r>
            <a:r>
              <a:rPr lang="en-US" altLang="zh-CN" i="0" dirty="0">
                <a:effectLst>
                  <a:outerShdw blurRad="38100" dist="38100" dir="2700000" algn="tl">
                    <a:srgbClr val="366B1B"/>
                  </a:outerShdw>
                </a:effectLst>
                <a:latin typeface="Arial Black" charset="0"/>
                <a:ea typeface="ＭＳ Ｐゴシック" charset="0"/>
                <a:cs typeface="Times New Roman" charset="0"/>
              </a:rPr>
              <a:t>  </a:t>
            </a:r>
            <a:br>
              <a:rPr lang="en-US" altLang="zh-CN" i="0" dirty="0">
                <a:effectLst>
                  <a:outerShdw blurRad="38100" dist="38100" dir="2700000" algn="tl">
                    <a:srgbClr val="366B1B"/>
                  </a:outerShdw>
                </a:effectLst>
                <a:latin typeface="Arial Black" charset="0"/>
                <a:ea typeface="ＭＳ Ｐゴシック" charset="0"/>
                <a:cs typeface="Times New Roman" charset="0"/>
              </a:rPr>
            </a:br>
            <a:r>
              <a:rPr lang="en-US" altLang="zh-CN" sz="2000" i="0" dirty="0">
                <a:effectLst>
                  <a:outerShdw blurRad="38100" dist="38100" dir="2700000" algn="tl">
                    <a:srgbClr val="366B1B"/>
                  </a:outerShdw>
                </a:effectLst>
                <a:latin typeface="Arial Black" charset="0"/>
                <a:ea typeface="ＭＳ Ｐゴシック" charset="0"/>
                <a:cs typeface="Times New Roman" charset="0"/>
              </a:rPr>
              <a:t>Carey A. Moore, </a:t>
            </a:r>
            <a:r>
              <a:rPr lang="en-US" altLang="zh-CN" sz="2000" dirty="0">
                <a:effectLst>
                  <a:outerShdw blurRad="38100" dist="38100" dir="2700000" algn="tl">
                    <a:srgbClr val="366B1B"/>
                  </a:outerShdw>
                </a:effectLst>
                <a:latin typeface="Arial Black" charset="0"/>
                <a:ea typeface="ＭＳ Ｐゴシック" charset="0"/>
                <a:cs typeface="Times New Roman" charset="0"/>
              </a:rPr>
              <a:t>Esther</a:t>
            </a:r>
            <a:r>
              <a:rPr lang="en-US" altLang="zh-CN" sz="2000" i="0" dirty="0">
                <a:effectLst>
                  <a:outerShdw blurRad="38100" dist="38100" dir="2700000" algn="tl">
                    <a:srgbClr val="366B1B"/>
                  </a:outerShdw>
                </a:effectLst>
                <a:latin typeface="Arial Black" charset="0"/>
                <a:ea typeface="ＭＳ Ｐゴシック" charset="0"/>
                <a:cs typeface="Times New Roman" charset="0"/>
              </a:rPr>
              <a:t>, Anchor Bible, xxvi-xxvii</a:t>
            </a:r>
            <a:endParaRPr lang="en-US" sz="2000" i="0" dirty="0">
              <a:effectLst>
                <a:outerShdw blurRad="38100" dist="38100" dir="2700000" algn="tl">
                  <a:srgbClr val="366B1B"/>
                </a:outerShdw>
              </a:effectLst>
              <a:latin typeface="Arial Black" charset="0"/>
              <a:ea typeface="ＭＳ Ｐゴシック" charset="0"/>
              <a:cs typeface="Times New Roman" charset="0"/>
            </a:endParaRPr>
          </a:p>
        </p:txBody>
      </p:sp>
      <p:sp>
        <p:nvSpPr>
          <p:cNvPr id="227332"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316</a:t>
            </a:r>
          </a:p>
        </p:txBody>
      </p:sp>
      <p:sp>
        <p:nvSpPr>
          <p:cNvPr id="227333" name="Rectangle 6"/>
          <p:cNvSpPr>
            <a:spLocks noChangeArrowheads="1"/>
          </p:cNvSpPr>
          <p:nvPr/>
        </p:nvSpPr>
        <p:spPr bwMode="auto">
          <a:xfrm>
            <a:off x="1933575" y="15049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73DD69-9C92-1F36-4110-7F0C22D7E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6400"/>
            <a:ext cx="9144000" cy="645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4445"/>
            <a:ext cx="9144000" cy="1388331"/>
          </a:xfrm>
          <a:solidFill>
            <a:schemeClr val="bg2"/>
          </a:solidFill>
        </p:spPr>
        <p:txBody>
          <a:bodyPr/>
          <a:lstStyle/>
          <a:p>
            <a:pPr>
              <a:defRPr/>
            </a:pPr>
            <a:r>
              <a:rPr lang="en-US" sz="4000" b="1" dirty="0"/>
              <a:t>Xerxes depicts the universal quest of men for power and women</a:t>
            </a:r>
          </a:p>
        </p:txBody>
      </p:sp>
    </p:spTree>
    <p:extLst>
      <p:ext uri="{BB962C8B-B14F-4D97-AF65-F5344CB8AC3E}">
        <p14:creationId xmlns:p14="http://schemas.microsoft.com/office/powerpoint/2010/main" val="245928984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4D5416-143D-AC7A-D5B8-A39664CDB4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59" b="12543"/>
          <a:stretch/>
        </p:blipFill>
        <p:spPr bwMode="auto">
          <a:xfrm>
            <a:off x="-32955" y="-4809"/>
            <a:ext cx="9144000"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384"/>
            <a:ext cx="9144000" cy="792088"/>
          </a:xfrm>
          <a:noFill/>
        </p:spPr>
        <p:txBody>
          <a:bodyPr/>
          <a:lstStyle/>
          <a:p>
            <a:pPr algn="r">
              <a:defRPr/>
            </a:pPr>
            <a:r>
              <a:rPr kumimoji="1" lang="en-US" sz="4000" b="1" dirty="0">
                <a:solidFill>
                  <a:srgbClr val="FFFFFF"/>
                </a:solidFill>
                <a:effectLst>
                  <a:glow rad="228600">
                    <a:srgbClr val="000000"/>
                  </a:glow>
                </a:effectLst>
                <a:ea typeface="ＭＳ Ｐゴシック" charset="0"/>
                <a:cs typeface="Arial"/>
              </a:rPr>
              <a:t>Xerxes &amp; Women</a:t>
            </a:r>
            <a:endParaRPr lang="en-US" dirty="0"/>
          </a:p>
        </p:txBody>
      </p:sp>
      <p:sp>
        <p:nvSpPr>
          <p:cNvPr id="4" name="Title 1">
            <a:extLst>
              <a:ext uri="{FF2B5EF4-FFF2-40B4-BE49-F238E27FC236}">
                <a16:creationId xmlns:a16="http://schemas.microsoft.com/office/drawing/2014/main" id="{29848595-1A7A-4FB0-E5D3-660DEF7C1E5E}"/>
              </a:ext>
            </a:extLst>
          </p:cNvPr>
          <p:cNvSpPr txBox="1">
            <a:spLocks/>
          </p:cNvSpPr>
          <p:nvPr/>
        </p:nvSpPr>
        <p:spPr bwMode="auto">
          <a:xfrm>
            <a:off x="-32955" y="3645024"/>
            <a:ext cx="9144000" cy="3212976"/>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"Herodotus, in addition to depicting Xerxes' role in the invasion of Greece, presents an unflattering portrait of the king as an impatient, hot-tempered monarch with a wandering eye for women. According to Herodotus, Xerxes not only tried to have an affair with his brother's wife, but also did have an affair with her daughter" —Edwin Yamauchi</a:t>
            </a:r>
          </a:p>
        </p:txBody>
      </p:sp>
    </p:spTree>
    <p:extLst>
      <p:ext uri="{BB962C8B-B14F-4D97-AF65-F5344CB8AC3E}">
        <p14:creationId xmlns:p14="http://schemas.microsoft.com/office/powerpoint/2010/main" val="190396937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22A475-9F42-D2E4-7298-666221967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1443"/>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4445"/>
            <a:ext cx="9144000" cy="1388331"/>
          </a:xfrm>
          <a:solidFill>
            <a:schemeClr val="bg2"/>
          </a:solidFill>
        </p:spPr>
        <p:txBody>
          <a:bodyPr/>
          <a:lstStyle/>
          <a:p>
            <a:pPr>
              <a:defRPr/>
            </a:pPr>
            <a:r>
              <a:rPr lang="en-US" sz="4000" b="1" dirty="0"/>
              <a:t>Haman reminds us how Satan has attacked Jews throughout history</a:t>
            </a:r>
          </a:p>
        </p:txBody>
      </p:sp>
    </p:spTree>
    <p:extLst>
      <p:ext uri="{BB962C8B-B14F-4D97-AF65-F5344CB8AC3E}">
        <p14:creationId xmlns:p14="http://schemas.microsoft.com/office/powerpoint/2010/main" val="2668886725"/>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8D476-9528-A698-55C6-A5EC6B1E1C4A}"/>
              </a:ext>
            </a:extLst>
          </p:cNvPr>
          <p:cNvPicPr>
            <a:picLocks noChangeAspect="1"/>
          </p:cNvPicPr>
          <p:nvPr/>
        </p:nvPicPr>
        <p:blipFill>
          <a:blip r:embed="rId3"/>
          <a:stretch>
            <a:fillRect/>
          </a:stretch>
        </p:blipFill>
        <p:spPr>
          <a:xfrm>
            <a:off x="23813" y="884034"/>
            <a:ext cx="9120186" cy="5089932"/>
          </a:xfrm>
          <a:prstGeom prst="rect">
            <a:avLst/>
          </a:prstGeom>
        </p:spPr>
      </p:pic>
      <p:sp>
        <p:nvSpPr>
          <p:cNvPr id="8" name="Rectangle 2"/>
          <p:cNvSpPr txBox="1">
            <a:spLocks noChangeArrowheads="1"/>
          </p:cNvSpPr>
          <p:nvPr/>
        </p:nvSpPr>
        <p:spPr bwMode="auto">
          <a:xfrm>
            <a:off x="-1" y="5109209"/>
            <a:ext cx="9144000" cy="6699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Hating Jews Through the Centuries</a:t>
            </a:r>
          </a:p>
        </p:txBody>
      </p:sp>
      <p:sp>
        <p:nvSpPr>
          <p:cNvPr id="900098" name="Rectangle 2"/>
          <p:cNvSpPr>
            <a:spLocks noGrp="1" noChangeArrowheads="1"/>
          </p:cNvSpPr>
          <p:nvPr>
            <p:ph type="ctrTitle"/>
          </p:nvPr>
        </p:nvSpPr>
        <p:spPr>
          <a:xfrm>
            <a:off x="23813" y="0"/>
            <a:ext cx="9120187" cy="88403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How the Nations Treat Israel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chemeClr val="bg2">
                  <a:lumMod val="75000"/>
                </a:schemeClr>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What is Antisemitism?</a:t>
            </a:r>
          </a:p>
        </p:txBody>
      </p:sp>
    </p:spTree>
    <p:extLst>
      <p:ext uri="{BB962C8B-B14F-4D97-AF65-F5344CB8AC3E}">
        <p14:creationId xmlns:p14="http://schemas.microsoft.com/office/powerpoint/2010/main" val="17810145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a:lum bright="-54000"/>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SHEM</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Semites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Europeans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Africans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Jews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 Arabs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87760"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92</a:t>
            </a:r>
          </a:p>
        </p:txBody>
      </p:sp>
      <p:sp>
        <p:nvSpPr>
          <p:cNvPr id="612370"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1"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Sinai</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2"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Sino</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34711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Genesis 10</a:t>
            </a:r>
          </a:p>
        </p:txBody>
      </p:sp>
    </p:spTree>
    <p:extLst>
      <p:ext uri="{BB962C8B-B14F-4D97-AF65-F5344CB8AC3E}">
        <p14:creationId xmlns:p14="http://schemas.microsoft.com/office/powerpoint/2010/main" val="2568374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C0000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has the world treated the Jews? </a:t>
            </a:r>
          </a:p>
        </p:txBody>
      </p:sp>
    </p:spTree>
    <p:extLst>
      <p:ext uri="{BB962C8B-B14F-4D97-AF65-F5344CB8AC3E}">
        <p14:creationId xmlns:p14="http://schemas.microsoft.com/office/powerpoint/2010/main" val="69175874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5E9ABC-EFB7-8CE2-BB55-0A0D3BE8CDD7}"/>
              </a:ext>
            </a:extLst>
          </p:cNvPr>
          <p:cNvSpPr txBox="1"/>
          <p:nvPr/>
        </p:nvSpPr>
        <p:spPr>
          <a:xfrm>
            <a:off x="21072" y="828903"/>
            <a:ext cx="3156872"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Pharaohs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Philistia</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Assyrians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Babylonians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Persians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Greeks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Romans</a:t>
            </a:r>
          </a:p>
        </p:txBody>
      </p:sp>
      <p:sp>
        <p:nvSpPr>
          <p:cNvPr id="3" name="TextBox 2">
            <a:extLst>
              <a:ext uri="{FF2B5EF4-FFF2-40B4-BE49-F238E27FC236}">
                <a16:creationId xmlns:a16="http://schemas.microsoft.com/office/drawing/2014/main" id="{ED93C8F4-7FCE-04A1-F7DA-8DD7ACDE62B7}"/>
              </a:ext>
            </a:extLst>
          </p:cNvPr>
          <p:cNvSpPr txBox="1"/>
          <p:nvPr/>
        </p:nvSpPr>
        <p:spPr>
          <a:xfrm>
            <a:off x="2855364" y="865479"/>
            <a:ext cx="3156872"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Catholics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Terrorism</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Crusaders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Spaniards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Lutherans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Germans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Europeans</a:t>
            </a:r>
          </a:p>
        </p:txBody>
      </p:sp>
      <p:sp>
        <p:nvSpPr>
          <p:cNvPr id="6" name="TextBox 5">
            <a:extLst>
              <a:ext uri="{FF2B5EF4-FFF2-40B4-BE49-F238E27FC236}">
                <a16:creationId xmlns:a16="http://schemas.microsoft.com/office/drawing/2014/main" id="{107C254F-4C6C-68C3-4AEF-683A6125F512}"/>
              </a:ext>
            </a:extLst>
          </p:cNvPr>
          <p:cNvSpPr txBox="1"/>
          <p:nvPr/>
        </p:nvSpPr>
        <p:spPr>
          <a:xfrm>
            <a:off x="5550755" y="865479"/>
            <a:ext cx="3766863" cy="5171737"/>
          </a:xfrm>
          <a:prstGeom prst="rect">
            <a:avLst/>
          </a:prstGeom>
          <a:noFill/>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MENA</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The UN</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Neighbors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Land ownership</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Canadians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US Left Wing</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The World</a:t>
            </a:r>
          </a:p>
        </p:txBody>
      </p:sp>
      <p:sp>
        <p:nvSpPr>
          <p:cNvPr id="2" name="Title 1">
            <a:extLst>
              <a:ext uri="{FF2B5EF4-FFF2-40B4-BE49-F238E27FC236}">
                <a16:creationId xmlns:a16="http://schemas.microsoft.com/office/drawing/2014/main" id="{6662281E-D033-B78E-64F1-3003900A1AF5}"/>
              </a:ext>
            </a:extLst>
          </p:cNvPr>
          <p:cNvSpPr>
            <a:spLocks noGrp="1"/>
          </p:cNvSpPr>
          <p:nvPr>
            <p:ph type="title" idx="4294967295"/>
          </p:nvPr>
        </p:nvSpPr>
        <p:spPr>
          <a:xfrm>
            <a:off x="1" y="36481"/>
            <a:ext cx="9144000" cy="675185"/>
          </a:xfrm>
          <a:gradFill>
            <a:gsLst>
              <a:gs pos="0">
                <a:srgbClr val="C00000"/>
              </a:gs>
              <a:gs pos="100000">
                <a:schemeClr val="tx1"/>
              </a:gs>
            </a:gsLst>
            <a:lin ang="5400000" scaled="1"/>
          </a:gradFill>
        </p:spPr>
        <p:txBody>
          <a:bodyPr wrap="square" anchor="ctr">
            <a:spAutoFit/>
          </a:bodyPr>
          <a:lstStyle/>
          <a:p>
            <a:pPr defTabSz="457200" eaLnBrk="1" hangingPunct="1">
              <a:lnSpc>
                <a:spcPct val="115000"/>
              </a:lnSpc>
              <a:spcBef>
                <a:spcPts val="900"/>
              </a:spcBef>
              <a:spcAft>
                <a:spcPts val="600"/>
              </a:spcAft>
            </a:pPr>
            <a:r>
              <a:rPr lang="en-US" sz="3600" b="1" kern="1200" dirty="0">
                <a:solidFill>
                  <a:schemeClr val="bg1">
                    <a:lumMod val="95000"/>
                  </a:schemeClr>
                </a:solidFill>
                <a:latin typeface="Arial" panose="020B0604020202020204" pitchFamily="34" charset="0"/>
                <a:ea typeface="Calibri" panose="020F0502020204030204" pitchFamily="34" charset="0"/>
                <a:cs typeface="Arial" panose="020B0604020202020204" pitchFamily="34" charset="0"/>
              </a:rPr>
              <a:t>How has the world treated the Jews? </a:t>
            </a:r>
          </a:p>
        </p:txBody>
      </p:sp>
    </p:spTree>
    <p:extLst>
      <p:ext uri="{BB962C8B-B14F-4D97-AF65-F5344CB8AC3E}">
        <p14:creationId xmlns:p14="http://schemas.microsoft.com/office/powerpoint/2010/main" val="34770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Babylonians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8346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5076056" cy="980728"/>
          </a:xfrm>
          <a:solidFill>
            <a:srgbClr val="000000"/>
          </a:solidFill>
        </p:spPr>
        <p:txBody>
          <a:bodyPr/>
          <a:lstStyle/>
          <a:p>
            <a:pPr algn="ctr">
              <a:defRPr/>
            </a:pPr>
            <a:r>
              <a:rPr lang="en-US" sz="4400" i="0">
                <a:effectLst/>
                <a:latin typeface="Arial Black" charset="0"/>
                <a:ea typeface="ＭＳ Ｐゴシック" charset="0"/>
                <a:cs typeface="Arial" charset="0"/>
              </a:rPr>
              <a:t>WHAT TO DO?</a:t>
            </a: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rgbClr val="FFFFFF"/>
                </a:solidFill>
                <a:latin typeface="Arial" charset="0"/>
                <a:cs typeface="Arial" charset="0"/>
              </a:rPr>
              <a:t>308</a:t>
            </a:r>
          </a:p>
        </p:txBody>
      </p:sp>
      <p:sp>
        <p:nvSpPr>
          <p:cNvPr id="18436" name="WordArt 4"/>
          <p:cNvSpPr>
            <a:spLocks noChangeArrowheads="1" noChangeShapeType="1" noTextEdit="1"/>
          </p:cNvSpPr>
          <p:nvPr/>
        </p:nvSpPr>
        <p:spPr bwMode="auto">
          <a:xfrm>
            <a:off x="3563938" y="3068638"/>
            <a:ext cx="5227637" cy="3484562"/>
          </a:xfrm>
          <a:prstGeom prst="rect">
            <a:avLst/>
          </a:prstGeom>
        </p:spPr>
        <p:txBody>
          <a:bodyPr wrap="none" fromWordArt="1">
            <a:prstTxWarp prst="textPlain">
              <a:avLst>
                <a:gd name="adj" fmla="val 50000"/>
              </a:avLst>
            </a:prstTxWarp>
          </a:bodyPr>
          <a:lstStyle/>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Use your</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providentially</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placed position</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to help</a:t>
            </a:r>
          </a:p>
          <a:p>
            <a:pPr algn="ctr"/>
            <a:r>
              <a:rPr lang="en-US" sz="6000"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God's people</a:t>
            </a: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687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Bible Studies">
            <a:extLst>
              <a:ext uri="{FF2B5EF4-FFF2-40B4-BE49-F238E27FC236}">
                <a16:creationId xmlns:a16="http://schemas.microsoft.com/office/drawing/2014/main" id="{3AF5DC6A-D38E-31E9-16C9-06E76F571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
            <a:ext cx="6708601" cy="69183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2431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Exile</a:t>
            </a:r>
          </a:p>
        </p:txBody>
      </p:sp>
    </p:spTree>
    <p:extLst>
      <p:ext uri="{BB962C8B-B14F-4D97-AF65-F5344CB8AC3E}">
        <p14:creationId xmlns:p14="http://schemas.microsoft.com/office/powerpoint/2010/main" val="85489061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Greeks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85338177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381000" y="304800"/>
            <a:ext cx="3581400" cy="1905000"/>
          </a:xfrm>
        </p:spPr>
        <p:txBody>
          <a:bodyPr/>
          <a:lstStyle/>
          <a:p>
            <a:pPr eaLnBrk="1" hangingPunct="1">
              <a:defRPr/>
            </a:pPr>
            <a:r>
              <a:rPr lang="en-US" sz="4000" b="1" dirty="0">
                <a:solidFill>
                  <a:schemeClr val="tx1"/>
                </a:solidFill>
                <a:effectLst>
                  <a:glow rad="101600">
                    <a:schemeClr val="bg2"/>
                  </a:glow>
                </a:effectLst>
                <a:latin typeface="Arial" charset="0"/>
                <a:ea typeface="ＭＳ Ｐゴシック" charset="0"/>
              </a:rPr>
              <a:t>Jerusalem Hellenization</a:t>
            </a:r>
          </a:p>
        </p:txBody>
      </p:sp>
      <p:pic>
        <p:nvPicPr>
          <p:cNvPr id="84995" name="Picture 4"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1963" y="-76200"/>
            <a:ext cx="4948237"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1" name="Picture 5" descr="j0288956"/>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6400800" y="17526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7" name="Text Box 6"/>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65</a:t>
            </a:r>
          </a:p>
        </p:txBody>
      </p:sp>
      <p:pic>
        <p:nvPicPr>
          <p:cNvPr id="126983" name="Picture 7" descr="Torah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3733800"/>
            <a:ext cx="19812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914400" y="2971800"/>
            <a:ext cx="2895600" cy="3886200"/>
            <a:chOff x="576" y="1872"/>
            <a:chExt cx="1824" cy="2448"/>
          </a:xfrm>
        </p:grpSpPr>
        <p:pic>
          <p:nvPicPr>
            <p:cNvPr id="85005" name="Picture 8" descr="menora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4" y="1872"/>
              <a:ext cx="1764"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7" name="Rectangle 11"/>
            <p:cNvSpPr>
              <a:spLocks noChangeArrowheads="1"/>
            </p:cNvSpPr>
            <p:nvPr/>
          </p:nvSpPr>
          <p:spPr bwMode="auto">
            <a:xfrm>
              <a:off x="576" y="3312"/>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Menorah</a:t>
              </a:r>
            </a:p>
          </p:txBody>
        </p:sp>
      </p:grpSp>
      <p:sp>
        <p:nvSpPr>
          <p:cNvPr id="126991" name="AutoShape 15"/>
          <p:cNvSpPr>
            <a:spLocks noChangeArrowheads="1"/>
          </p:cNvSpPr>
          <p:nvPr/>
        </p:nvSpPr>
        <p:spPr bwMode="auto">
          <a:xfrm>
            <a:off x="6553200" y="3962400"/>
            <a:ext cx="1524000" cy="13716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BA1236"/>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3"/>
          <p:cNvGrpSpPr>
            <a:grpSpLocks/>
          </p:cNvGrpSpPr>
          <p:nvPr/>
        </p:nvGrpSpPr>
        <p:grpSpPr bwMode="auto">
          <a:xfrm>
            <a:off x="4265613" y="762000"/>
            <a:ext cx="4954587" cy="6172200"/>
            <a:chOff x="2687" y="480"/>
            <a:chExt cx="3121" cy="3888"/>
          </a:xfrm>
        </p:grpSpPr>
        <p:pic>
          <p:nvPicPr>
            <p:cNvPr id="85003" name="Picture 9" descr="shaul-hanukkiah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87" y="480"/>
              <a:ext cx="3121" cy="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8" name="Rectangle 12"/>
            <p:cNvSpPr>
              <a:spLocks noChangeArrowheads="1"/>
            </p:cNvSpPr>
            <p:nvPr/>
          </p:nvSpPr>
          <p:spPr bwMode="auto">
            <a:xfrm>
              <a:off x="3456" y="2544"/>
              <a:ext cx="1824" cy="432"/>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Hanukkiah</a:t>
              </a:r>
            </a:p>
          </p:txBody>
        </p:sp>
      </p:grpSp>
      <p:sp>
        <p:nvSpPr>
          <p:cNvPr id="126986" name="Rectangle 10"/>
          <p:cNvSpPr>
            <a:spLocks noChangeArrowheads="1"/>
          </p:cNvSpPr>
          <p:nvPr/>
        </p:nvSpPr>
        <p:spPr bwMode="auto">
          <a:xfrm>
            <a:off x="4724400" y="5410200"/>
            <a:ext cx="4419600" cy="1219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Feast of Lights (Dedication)</a:t>
            </a:r>
          </a:p>
        </p:txBody>
      </p:sp>
      <p:sp>
        <p:nvSpPr>
          <p:cNvPr id="126979" name="Rectangle 3"/>
          <p:cNvSpPr>
            <a:spLocks noGrp="1" noChangeArrowheads="1"/>
          </p:cNvSpPr>
          <p:nvPr>
            <p:ph type="body" idx="1"/>
          </p:nvPr>
        </p:nvSpPr>
        <p:spPr>
          <a:xfrm>
            <a:off x="457200" y="2174875"/>
            <a:ext cx="3826768" cy="796925"/>
          </a:xfrm>
        </p:spPr>
        <p:txBody>
          <a:bodyPr/>
          <a:lstStyle/>
          <a:p>
            <a:pPr eaLnBrk="1" hangingPunct="1">
              <a:defRPr/>
            </a:pPr>
            <a:r>
              <a:rPr lang="en-US" sz="2800" b="1">
                <a:effectLst>
                  <a:glow rad="101600">
                    <a:schemeClr val="bg2"/>
                  </a:glow>
                  <a:outerShdw blurRad="38100" dist="38100" dir="2700000" algn="tl">
                    <a:srgbClr val="000000"/>
                  </a:outerShdw>
                </a:effectLst>
                <a:latin typeface="Arial" charset="0"/>
                <a:ea typeface="ＭＳ Ｐゴシック" charset="0"/>
              </a:rPr>
              <a:t>Dec 167- Dec 164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500"/>
                                        <p:tgtEl>
                                          <p:spTgt spid="126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991"/>
                                        </p:tgtEl>
                                        <p:attrNameLst>
                                          <p:attrName>style.visibility</p:attrName>
                                        </p:attrNameLst>
                                      </p:cBhvr>
                                      <p:to>
                                        <p:strVal val="visible"/>
                                      </p:to>
                                    </p:set>
                                    <p:animEffect transition="in" filter="fade">
                                      <p:cBhvr>
                                        <p:cTn id="12" dur="500"/>
                                        <p:tgtEl>
                                          <p:spTgt spid="126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126981"/>
                                        </p:tgtEl>
                                        <p:attrNameLst>
                                          <p:attrName>style.visibility</p:attrName>
                                        </p:attrNameLst>
                                      </p:cBhvr>
                                      <p:to>
                                        <p:strVal val="visible"/>
                                      </p:to>
                                    </p:set>
                                    <p:animEffect transition="in" filter="barn(inHorizontal)">
                                      <p:cBhvr>
                                        <p:cTn id="17" dur="500"/>
                                        <p:tgtEl>
                                          <p:spTgt spid="1269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6979">
                                            <p:txEl>
                                              <p:pRg st="0" end="0"/>
                                            </p:txEl>
                                          </p:spTgt>
                                        </p:tgtEl>
                                        <p:attrNameLst>
                                          <p:attrName>style.visibility</p:attrName>
                                        </p:attrNameLst>
                                      </p:cBhvr>
                                      <p:to>
                                        <p:strVal val="visible"/>
                                      </p:to>
                                    </p:set>
                                    <p:anim calcmode="lin" valueType="num">
                                      <p:cBhvr>
                                        <p:cTn id="22" dur="500" decel="50000" fill="hold">
                                          <p:stCondLst>
                                            <p:cond delay="0"/>
                                          </p:stCondLst>
                                        </p:cTn>
                                        <p:tgtEl>
                                          <p:spTgt spid="126979">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6979">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6979">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126979">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6979">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6979">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6979">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697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6986">
                                            <p:txEl>
                                              <p:pRg st="0" end="0"/>
                                            </p:txEl>
                                          </p:spTgt>
                                        </p:tgtEl>
                                        <p:attrNameLst>
                                          <p:attrName>style.visibility</p:attrName>
                                        </p:attrNameLst>
                                      </p:cBhvr>
                                      <p:to>
                                        <p:strVal val="visible"/>
                                      </p:to>
                                    </p:set>
                                    <p:animEffect transition="in" filter="fade">
                                      <p:cBhvr>
                                        <p:cTn id="44" dur="500"/>
                                        <p:tgtEl>
                                          <p:spTgt spid="126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1" grpId="0" animBg="1"/>
      <p:bldP spid="126986" grpId="0" build="p" autoUpdateAnimBg="0"/>
      <p:bldP spid="126979"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Romans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5231382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3833501" cy="534389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Romans destroyed the Jewish temple in AD 70 and made Jerusalem pagan in AD 132</a:t>
            </a:r>
          </a:p>
        </p:txBody>
      </p:sp>
      <p:pic>
        <p:nvPicPr>
          <p:cNvPr id="4" name="Picture 3">
            <a:extLst>
              <a:ext uri="{FF2B5EF4-FFF2-40B4-BE49-F238E27FC236}">
                <a16:creationId xmlns:a16="http://schemas.microsoft.com/office/drawing/2014/main" id="{E8EE71C5-541F-7F7E-FF70-2F919291E5E7}"/>
              </a:ext>
            </a:extLst>
          </p:cNvPr>
          <p:cNvPicPr>
            <a:picLocks noChangeAspect="1"/>
          </p:cNvPicPr>
          <p:nvPr/>
        </p:nvPicPr>
        <p:blipFill>
          <a:blip r:embed="rId3"/>
          <a:stretch>
            <a:fillRect/>
          </a:stretch>
        </p:blipFill>
        <p:spPr>
          <a:xfrm>
            <a:off x="3833502" y="0"/>
            <a:ext cx="5310497" cy="5343896"/>
          </a:xfrm>
          <a:prstGeom prst="rect">
            <a:avLst/>
          </a:prstGeom>
        </p:spPr>
      </p:pic>
      <p:sp>
        <p:nvSpPr>
          <p:cNvPr id="2" name="Rectangle 2">
            <a:extLst>
              <a:ext uri="{FF2B5EF4-FFF2-40B4-BE49-F238E27FC236}">
                <a16:creationId xmlns:a16="http://schemas.microsoft.com/office/drawing/2014/main" id="{D3212ED7-C88D-0082-3265-2DA51B13E25E}"/>
              </a:ext>
            </a:extLst>
          </p:cNvPr>
          <p:cNvSpPr txBox="1">
            <a:spLocks noChangeArrowheads="1"/>
          </p:cNvSpPr>
          <p:nvPr/>
        </p:nvSpPr>
        <p:spPr bwMode="auto">
          <a:xfrm>
            <a:off x="0" y="5393679"/>
            <a:ext cx="9143999" cy="1457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Rome even renamed Israel as </a:t>
            </a: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Palestina</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after the Philistines who came from the Aegean Sea to seek to erase any Jewish claim to the city! </a:t>
            </a:r>
          </a:p>
        </p:txBody>
      </p:sp>
    </p:spTree>
    <p:extLst>
      <p:ext uri="{BB962C8B-B14F-4D97-AF65-F5344CB8AC3E}">
        <p14:creationId xmlns:p14="http://schemas.microsoft.com/office/powerpoint/2010/main" val="454004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Catholics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58168848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4000" b="1" i="1" dirty="0">
                <a:effectLst>
                  <a:glow rad="876300">
                    <a:schemeClr val="tx1"/>
                  </a:glow>
                </a:effectLst>
                <a:latin typeface="Arial" charset="0"/>
                <a:ea typeface="ＭＳ Ｐゴシック" charset="0"/>
                <a:cs typeface="ＭＳ Ｐゴシック" charset="0"/>
              </a:rPr>
              <a:t>Catholic Theology &amp; Practice</a:t>
            </a:r>
          </a:p>
        </p:txBody>
      </p:sp>
      <p:sp>
        <p:nvSpPr>
          <p:cNvPr id="4" name="Rectangle 2"/>
          <p:cNvSpPr txBox="1">
            <a:spLocks noChangeArrowheads="1"/>
          </p:cNvSpPr>
          <p:nvPr/>
        </p:nvSpPr>
        <p:spPr bwMode="auto">
          <a:xfrm>
            <a:off x="110288" y="1730158"/>
            <a:ext cx="2101294"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Said </a:t>
            </a:r>
            <a:br>
              <a:rPr kumimoji="0" lang="en-US" sz="36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br>
            <a:r>
              <a:rPr kumimoji="0" lang="en-US" sz="36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"The Church is the New Israel"</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Replaced Israel</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Disdained </a:t>
            </a:r>
            <a:br>
              <a:rPr kumimoji="0" lang="en-US" sz="36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br>
            <a:r>
              <a:rPr kumimoji="0" lang="en-US" sz="36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Jews</a:t>
            </a:r>
          </a:p>
        </p:txBody>
      </p:sp>
      <p:sp>
        <p:nvSpPr>
          <p:cNvPr id="2" name="Notched Right Arrow 1"/>
          <p:cNvSpPr/>
          <p:nvPr/>
        </p:nvSpPr>
        <p:spPr bwMode="auto">
          <a:xfrm>
            <a:off x="2040985"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4322497"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Oppressed Jews</a:t>
            </a:r>
          </a:p>
        </p:txBody>
      </p:sp>
      <p:sp>
        <p:nvSpPr>
          <p:cNvPr id="9" name="Notched Right Arrow 8"/>
          <p:cNvSpPr/>
          <p:nvPr/>
        </p:nvSpPr>
        <p:spPr bwMode="auto">
          <a:xfrm>
            <a:off x="6606901" y="3251853"/>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32606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Terroris</a:t>
            </a:r>
            <a:r>
              <a:rPr lang="en-US" sz="6600" b="1" dirty="0">
                <a:latin typeface="Arial" panose="020B0604020202020204" pitchFamily="34" charset="0"/>
                <a:ea typeface="Calibri" panose="020F0502020204030204" pitchFamily="34" charset="0"/>
                <a:cs typeface="Arial" panose="020B0604020202020204" pitchFamily="34" charset="0"/>
              </a:rPr>
              <a:t>m</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68338573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795C5-7229-E01F-95B2-070818B560C4}"/>
              </a:ext>
            </a:extLst>
          </p:cNvPr>
          <p:cNvPicPr>
            <a:picLocks noChangeAspect="1"/>
          </p:cNvPicPr>
          <p:nvPr/>
        </p:nvPicPr>
        <p:blipFill>
          <a:blip r:embed="rId3"/>
          <a:stretch>
            <a:fillRect/>
          </a:stretch>
        </p:blipFill>
        <p:spPr>
          <a:xfrm>
            <a:off x="0" y="3711"/>
            <a:ext cx="9148954" cy="6854289"/>
          </a:xfrm>
          <a:prstGeom prst="rect">
            <a:avLst/>
          </a:prstGeom>
        </p:spPr>
      </p:pic>
      <p:sp>
        <p:nvSpPr>
          <p:cNvPr id="900098" name="Rectangle 2"/>
          <p:cNvSpPr>
            <a:spLocks noGrp="1" noChangeArrowheads="1"/>
          </p:cNvSpPr>
          <p:nvPr>
            <p:ph type="ctrTitle"/>
          </p:nvPr>
        </p:nvSpPr>
        <p:spPr>
          <a:xfrm>
            <a:off x="-4954" y="1270926"/>
            <a:ext cx="9143999" cy="448295"/>
          </a:xfrm>
          <a:solidFill>
            <a:schemeClr val="bg1"/>
          </a:solidFill>
          <a:effectLst/>
        </p:spPr>
        <p:txBody>
          <a:bodyPr/>
          <a:lstStyle/>
          <a:p>
            <a:pPr>
              <a:defRPr/>
            </a:pPr>
            <a:r>
              <a:rPr lang="en-US" b="1" dirty="0" err="1">
                <a:solidFill>
                  <a:schemeClr val="tx2"/>
                </a:solidFill>
                <a:effectLst>
                  <a:glow rad="127000">
                    <a:schemeClr val="bg1"/>
                  </a:glow>
                </a:effectLst>
                <a:latin typeface="Arial" charset="0"/>
                <a:ea typeface="ＭＳ Ｐゴシック" charset="0"/>
                <a:cs typeface="ＭＳ Ｐゴシック" charset="0"/>
              </a:rPr>
              <a:t>thereligionofpeace.com</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7432" y="3883025"/>
            <a:ext cx="9143999" cy="946150"/>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Daily Updates of Islamic Terror Against Jews, Christians, etc.</a:t>
            </a:r>
          </a:p>
        </p:txBody>
      </p:sp>
      <p:sp>
        <p:nvSpPr>
          <p:cNvPr id="5" name="Rectangle 2">
            <a:extLst>
              <a:ext uri="{FF2B5EF4-FFF2-40B4-BE49-F238E27FC236}">
                <a16:creationId xmlns:a16="http://schemas.microsoft.com/office/drawing/2014/main" id="{E3B33AB4-B69F-2F62-B1C8-D75B58EE93CF}"/>
              </a:ext>
            </a:extLst>
          </p:cNvPr>
          <p:cNvSpPr txBox="1">
            <a:spLocks noChangeArrowheads="1"/>
          </p:cNvSpPr>
          <p:nvPr/>
        </p:nvSpPr>
        <p:spPr bwMode="auto">
          <a:xfrm rot="16200000">
            <a:off x="-1495653" y="1661936"/>
            <a:ext cx="3714805" cy="390930"/>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9 Nov 2023</a:t>
            </a:r>
          </a:p>
        </p:txBody>
      </p:sp>
    </p:spTree>
    <p:extLst>
      <p:ext uri="{BB962C8B-B14F-4D97-AF65-F5344CB8AC3E}">
        <p14:creationId xmlns:p14="http://schemas.microsoft.com/office/powerpoint/2010/main" val="277648971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Crusaders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795058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Providence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Esther</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308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376436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241738719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18134"/>
            <a:ext cx="9144000" cy="123986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Jews were brought from France to lend money to build England's castles</a:t>
            </a:r>
          </a:p>
        </p:txBody>
      </p:sp>
      <p:pic>
        <p:nvPicPr>
          <p:cNvPr id="12" name="Picture 11">
            <a:extLst>
              <a:ext uri="{FF2B5EF4-FFF2-40B4-BE49-F238E27FC236}">
                <a16:creationId xmlns:a16="http://schemas.microsoft.com/office/drawing/2014/main" id="{641327F0-8EF3-E30F-21EF-217EF1C82B68}"/>
              </a:ext>
            </a:extLst>
          </p:cNvPr>
          <p:cNvPicPr>
            <a:picLocks noChangeAspect="1"/>
          </p:cNvPicPr>
          <p:nvPr/>
        </p:nvPicPr>
        <p:blipFill>
          <a:blip r:embed="rId3"/>
          <a:stretch>
            <a:fillRect/>
          </a:stretch>
        </p:blipFill>
        <p:spPr>
          <a:xfrm>
            <a:off x="-1" y="0"/>
            <a:ext cx="9143999" cy="5618135"/>
          </a:xfrm>
          <a:prstGeom prst="rect">
            <a:avLst/>
          </a:prstGeom>
        </p:spPr>
      </p:pic>
    </p:spTree>
    <p:extLst>
      <p:ext uri="{BB962C8B-B14F-4D97-AF65-F5344CB8AC3E}">
        <p14:creationId xmlns:p14="http://schemas.microsoft.com/office/powerpoint/2010/main" val="52108524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ur drawing of a medieval crowd with torches and weapons gathered outside a burning wooden tower on top of motte">
            <a:extLst>
              <a:ext uri="{FF2B5EF4-FFF2-40B4-BE49-F238E27FC236}">
                <a16:creationId xmlns:a16="http://schemas.microsoft.com/office/drawing/2014/main" id="{B4859F8F-C891-AB7B-43DC-B99A39242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1" y="0"/>
            <a:ext cx="658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77544" y="29469"/>
            <a:ext cx="4466456" cy="194871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Jews Burned in Clifford's Tower, England </a:t>
            </a:r>
          </a:p>
        </p:txBody>
      </p:sp>
    </p:spTree>
    <p:extLst>
      <p:ext uri="{BB962C8B-B14F-4D97-AF65-F5344CB8AC3E}">
        <p14:creationId xmlns:p14="http://schemas.microsoft.com/office/powerpoint/2010/main" val="1672477323"/>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Spaniards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78677964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580"/>
            <a:ext cx="9143999" cy="853682"/>
          </a:xfrm>
          <a:effectLst/>
        </p:spPr>
        <p:txBody>
          <a:bodyPr/>
          <a:lstStyle/>
          <a:p>
            <a:pPr>
              <a:defRPr/>
            </a:pPr>
            <a:r>
              <a:rPr lang="en-US" b="1" dirty="0">
                <a:effectLst/>
                <a:latin typeface="Arial" charset="0"/>
                <a:ea typeface="ＭＳ Ｐゴシック" charset="0"/>
                <a:cs typeface="ＭＳ Ｐゴシック" charset="0"/>
              </a:rPr>
              <a:t>Spain Expelled All Jews</a:t>
            </a:r>
          </a:p>
        </p:txBody>
      </p:sp>
      <p:sp>
        <p:nvSpPr>
          <p:cNvPr id="100357" name="TextBox 2"/>
          <p:cNvSpPr txBox="1">
            <a:spLocks noChangeArrowheads="1"/>
          </p:cNvSpPr>
          <p:nvPr/>
        </p:nvSpPr>
        <p:spPr bwMode="auto">
          <a:xfrm>
            <a:off x="0" y="6165373"/>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A mural depicting the movement of Torah scrolls following the expulsion from Spain. From Wilshire Boulevard Temple, Los Angeles.</a:t>
            </a:r>
          </a:p>
        </p:txBody>
      </p:sp>
      <p:pic>
        <p:nvPicPr>
          <p:cNvPr id="5" name="Picture 4">
            <a:extLst>
              <a:ext uri="{FF2B5EF4-FFF2-40B4-BE49-F238E27FC236}">
                <a16:creationId xmlns:a16="http://schemas.microsoft.com/office/drawing/2014/main" id="{31C74CE0-7D78-75AA-ABFC-AF1BF508B20D}"/>
              </a:ext>
            </a:extLst>
          </p:cNvPr>
          <p:cNvPicPr>
            <a:picLocks noChangeAspect="1"/>
          </p:cNvPicPr>
          <p:nvPr/>
        </p:nvPicPr>
        <p:blipFill>
          <a:blip r:embed="rId4"/>
          <a:stretch>
            <a:fillRect/>
          </a:stretch>
        </p:blipFill>
        <p:spPr>
          <a:xfrm>
            <a:off x="3880" y="901925"/>
            <a:ext cx="9140120" cy="5263448"/>
          </a:xfrm>
          <a:prstGeom prst="rect">
            <a:avLst/>
          </a:prstGeom>
        </p:spPr>
      </p:pic>
    </p:spTree>
    <p:extLst>
      <p:ext uri="{BB962C8B-B14F-4D97-AF65-F5344CB8AC3E}">
        <p14:creationId xmlns:p14="http://schemas.microsoft.com/office/powerpoint/2010/main" val="4188759171"/>
      </p:ext>
    </p:extLst>
  </p:cSld>
  <p:clrMapOvr>
    <a:overrideClrMapping bg1="lt1" tx1="dk1" bg2="lt2" tx2="dk2" accent1="accent1" accent2="accent2" accent3="accent3" accent4="accent4" accent5="accent5" accent6="accent6" hlink="hlink" folHlink="folHlink"/>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Lutherans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338092453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430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1541463"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76200"/>
            <a:ext cx="7696200" cy="1066800"/>
          </a:xfrm>
        </p:spPr>
        <p:txBody>
          <a:bodyPr/>
          <a:lstStyle/>
          <a:p>
            <a:pPr eaLnBrk="1" hangingPunct="1">
              <a:defRPr/>
            </a:pPr>
            <a:r>
              <a:rPr lang="en-US" sz="4400" b="1" dirty="0">
                <a:latin typeface="Arial" charset="0"/>
                <a:ea typeface="ＭＳ Ｐゴシック" charset="0"/>
                <a:cs typeface="ＭＳ Ｐゴシック" charset="0"/>
              </a:rPr>
              <a:t>Luther to His Followers</a:t>
            </a:r>
            <a:endParaRPr lang="en-US" b="1" dirty="0">
              <a:latin typeface="Arial" charset="0"/>
              <a:ea typeface="ＭＳ Ｐゴシック" charset="0"/>
              <a:cs typeface="ＭＳ Ｐゴシック" charset="0"/>
            </a:endParaRPr>
          </a:p>
        </p:txBody>
      </p:sp>
      <p:sp>
        <p:nvSpPr>
          <p:cNvPr id="120839" name="Rectangle 7"/>
          <p:cNvSpPr>
            <a:spLocks noChangeArrowheads="1"/>
          </p:cNvSpPr>
          <p:nvPr/>
        </p:nvSpPr>
        <p:spPr bwMode="auto">
          <a:xfrm>
            <a:off x="1640904" y="1371600"/>
            <a:ext cx="7467600" cy="5486400"/>
          </a:xfrm>
          <a:prstGeom prst="rect">
            <a:avLst/>
          </a:prstGeom>
          <a:solidFill>
            <a:srgbClr val="0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altLang="ja-JP"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My advice, therefore, is to deal kindly with the Jews and to instruct them in the Scriptures so that they may come over to us . . . We must welcome them in our midst, permit them to work and trade among us.  They will then have an opportunity to witness Christian life and doctrine.  Should, however, some of them still remain stubborn, what of it?  Not every one of us is a good Christian.</a:t>
            </a:r>
            <a:r>
              <a:rPr kumimoji="0" lang="en-US" altLang="ja-JP" sz="2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6816"/>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674136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121862" name="Rectangle 6"/>
          <p:cNvSpPr>
            <a:spLocks noGrp="1" noChangeArrowheads="1"/>
          </p:cNvSpPr>
          <p:nvPr>
            <p:ph type="ctrTitle"/>
          </p:nvPr>
        </p:nvSpPr>
        <p:spPr>
          <a:xfrm>
            <a:off x="152400" y="76200"/>
            <a:ext cx="8915400" cy="838200"/>
          </a:xfrm>
          <a:effectLst>
            <a:outerShdw blurRad="63500" dist="38099" dir="2700000" algn="ctr" rotWithShape="0">
              <a:srgbClr val="000000">
                <a:alpha val="74998"/>
              </a:srgbClr>
            </a:outerShdw>
          </a:effectLst>
        </p:spPr>
        <p:txBody>
          <a:bodyPr/>
          <a:lstStyle/>
          <a:p>
            <a:pPr eaLnBrk="1" hangingPunct="1">
              <a:defRPr/>
            </a:pPr>
            <a:r>
              <a:rPr lang="en-US" sz="4400">
                <a:latin typeface="Arial" charset="0"/>
                <a:ea typeface="ＭＳ Ｐゴシック" charset="0"/>
                <a:cs typeface="ＭＳ Ｐゴシック" charset="0"/>
              </a:rPr>
              <a:t>After Jews Rejected the Gospel…</a:t>
            </a:r>
            <a:endParaRPr lang="en-US">
              <a:latin typeface="Arial" charset="0"/>
              <a:ea typeface="ＭＳ Ｐゴシック" charset="0"/>
              <a:cs typeface="ＭＳ Ｐゴシック" charset="0"/>
            </a:endParaRPr>
          </a:p>
        </p:txBody>
      </p:sp>
      <p:sp>
        <p:nvSpPr>
          <p:cNvPr id="121864" name="Rectangle 8"/>
          <p:cNvSpPr>
            <a:spLocks noChangeArrowheads="1"/>
          </p:cNvSpPr>
          <p:nvPr/>
        </p:nvSpPr>
        <p:spPr bwMode="auto">
          <a:xfrm>
            <a:off x="36512" y="2492896"/>
            <a:ext cx="9144000" cy="426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Set their synagogues on fire, and whatever does not burn up should be covered or spread over with dirt so that no one may be able to see a cinder or stone of it... Their homes should likewise be broken down and destroyed… They should be put under one roof or in a stable, like gypsies, in order that they may realize that they are not masters in our land, as they boast, but miserable captives, as they complain of us incessantly before God with bitter wailing.</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mn-cs"/>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Germans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16951756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Liberated Jewish prisoners at the Nazi concentration camp in </a:t>
            </a:r>
            <a:r>
              <a:rPr lang="en-US" sz="3200" b="1" dirty="0" err="1">
                <a:effectLst>
                  <a:glow rad="127000">
                    <a:schemeClr val="tx1"/>
                  </a:glow>
                </a:effectLst>
                <a:latin typeface="Arial" charset="0"/>
                <a:ea typeface="ＭＳ Ｐゴシック" charset="0"/>
                <a:cs typeface="ＭＳ Ｐゴシック" charset="0"/>
              </a:rPr>
              <a:t>Ebensee</a:t>
            </a:r>
            <a:r>
              <a:rPr lang="en-US" sz="3200" b="1" dirty="0">
                <a:effectLst>
                  <a:glow rad="127000">
                    <a:schemeClr val="tx1"/>
                  </a:glow>
                </a:effectLst>
                <a:latin typeface="Arial" charset="0"/>
                <a:ea typeface="ＭＳ Ｐゴシック" charset="0"/>
                <a:cs typeface="ＭＳ Ｐゴシック" charset="0"/>
              </a:rPr>
              <a:t>, Austria</a:t>
            </a:r>
          </a:p>
        </p:txBody>
      </p:sp>
      <p:pic>
        <p:nvPicPr>
          <p:cNvPr id="3" name="Picture 2">
            <a:extLst>
              <a:ext uri="{FF2B5EF4-FFF2-40B4-BE49-F238E27FC236}">
                <a16:creationId xmlns:a16="http://schemas.microsoft.com/office/drawing/2014/main" id="{1520CD68-2ABE-A139-BFC8-3C3159B58E08}"/>
              </a:ext>
            </a:extLst>
          </p:cNvPr>
          <p:cNvPicPr>
            <a:picLocks noChangeAspect="1"/>
          </p:cNvPicPr>
          <p:nvPr/>
        </p:nvPicPr>
        <p:blipFill>
          <a:blip r:embed="rId3"/>
          <a:stretch>
            <a:fillRect/>
          </a:stretch>
        </p:blipFill>
        <p:spPr>
          <a:xfrm>
            <a:off x="767255" y="1136383"/>
            <a:ext cx="7772400" cy="5739618"/>
          </a:xfrm>
          <a:prstGeom prst="rect">
            <a:avLst/>
          </a:prstGeom>
        </p:spPr>
      </p:pic>
    </p:spTree>
    <p:extLst>
      <p:ext uri="{BB962C8B-B14F-4D97-AF65-F5344CB8AC3E}">
        <p14:creationId xmlns:p14="http://schemas.microsoft.com/office/powerpoint/2010/main" val="296035875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909308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4035" name="Text Box 3"/>
          <p:cNvSpPr txBox="1">
            <a:spLocks noChangeArrowheads="1"/>
          </p:cNvSpPr>
          <p:nvPr/>
        </p:nvSpPr>
        <p:spPr bwMode="auto">
          <a:xfrm>
            <a:off x="457200" y="533400"/>
            <a:ext cx="8686800" cy="532453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dirty="0">
                <a:solidFill>
                  <a:schemeClr val="bg1"/>
                </a:solidFill>
                <a:latin typeface="Arial"/>
                <a:ea typeface="Times New Roman" pitchFamily="-111" charset="0"/>
                <a:cs typeface="Arial"/>
              </a:rPr>
              <a:t>REVIEW QUIZ on Ezra-Nehemiah</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Ezra</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__________ and _______.</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Nehemiah</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_____ and _________. </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The book of Ezra focuses on rebuilding the _______, Nehemiah focuses on rebuilding the _____.  Both deal with reforming the _________.</a:t>
            </a:r>
          </a:p>
        </p:txBody>
      </p:sp>
      <p:sp>
        <p:nvSpPr>
          <p:cNvPr id="4" name="Title 3"/>
          <p:cNvSpPr>
            <a:spLocks noGrp="1"/>
          </p:cNvSpPr>
          <p:nvPr>
            <p:ph type="title" idx="4294967295"/>
          </p:nvPr>
        </p:nvSpPr>
        <p:spPr>
          <a:xfrm>
            <a:off x="6248400" y="6324600"/>
            <a:ext cx="2895600" cy="533400"/>
          </a:xfrm>
        </p:spPr>
        <p:txBody>
          <a:bodyPr/>
          <a:lstStyle/>
          <a:p>
            <a:pPr algn="r">
              <a:defRPr/>
            </a:pPr>
            <a:r>
              <a:rPr lang="en-US" sz="2000">
                <a:effectLst>
                  <a:outerShdw blurRad="38100" dist="38100" dir="2700000" algn="tl">
                    <a:srgbClr val="000000"/>
                  </a:outerShdw>
                </a:effectLst>
                <a:ea typeface="ＭＳ Ｐゴシック" charset="0"/>
              </a:rPr>
              <a:t>Review Quiz</a:t>
            </a:r>
          </a:p>
        </p:txBody>
      </p:sp>
    </p:spTree>
  </p:cSld>
  <p:clrMapOvr>
    <a:masterClrMapping/>
  </p:clrMapOvr>
  <p:transition spd="med">
    <p:randomBar dir="vert"/>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grpSp>
        <p:nvGrpSpPr>
          <p:cNvPr id="4" name="Group 3">
            <a:extLst>
              <a:ext uri="{FF2B5EF4-FFF2-40B4-BE49-F238E27FC236}">
                <a16:creationId xmlns:a16="http://schemas.microsoft.com/office/drawing/2014/main" id="{A6AE0D96-15DD-8FF9-A545-49F545682D4A}"/>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5B6B2D5F-726D-68A7-7B50-E0D5E0FF51F4}"/>
                </a:ext>
              </a:extLst>
            </p:cNvPr>
            <p:cNvGrpSpPr/>
            <p:nvPr/>
          </p:nvGrpSpPr>
          <p:grpSpPr>
            <a:xfrm>
              <a:off x="4605" y="2420888"/>
              <a:ext cx="9135229" cy="4437111"/>
              <a:chOff x="4605" y="2420888"/>
              <a:chExt cx="9135229" cy="4437111"/>
            </a:xfrm>
          </p:grpSpPr>
          <p:pic>
            <p:nvPicPr>
              <p:cNvPr id="9" name="Picture 8">
                <a:extLst>
                  <a:ext uri="{FF2B5EF4-FFF2-40B4-BE49-F238E27FC236}">
                    <a16:creationId xmlns:a16="http://schemas.microsoft.com/office/drawing/2014/main" id="{F7976778-8AE8-F28B-DA70-3E393433384D}"/>
                  </a:ext>
                </a:extLst>
              </p:cNvPr>
              <p:cNvPicPr>
                <a:picLocks noChangeAspect="1"/>
              </p:cNvPicPr>
              <p:nvPr/>
            </p:nvPicPr>
            <p:blipFill>
              <a:blip r:embed="rId3"/>
              <a:stretch>
                <a:fillRect/>
              </a:stretch>
            </p:blipFill>
            <p:spPr>
              <a:xfrm>
                <a:off x="4605" y="2420888"/>
                <a:ext cx="9135229" cy="4437111"/>
              </a:xfrm>
              <a:prstGeom prst="rect">
                <a:avLst/>
              </a:prstGeom>
            </p:spPr>
          </p:pic>
          <p:sp>
            <p:nvSpPr>
              <p:cNvPr id="10" name="Rectangle 9">
                <a:extLst>
                  <a:ext uri="{FF2B5EF4-FFF2-40B4-BE49-F238E27FC236}">
                    <a16:creationId xmlns:a16="http://schemas.microsoft.com/office/drawing/2014/main" id="{AEBB0888-3AC7-CA27-86E7-2DD6C39A67E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mn-cs"/>
                </a:endParaRPr>
              </a:p>
            </p:txBody>
          </p:sp>
          <p:sp>
            <p:nvSpPr>
              <p:cNvPr id="11" name="Rectangle 10">
                <a:extLst>
                  <a:ext uri="{FF2B5EF4-FFF2-40B4-BE49-F238E27FC236}">
                    <a16:creationId xmlns:a16="http://schemas.microsoft.com/office/drawing/2014/main" id="{6946D17C-A483-9C26-511B-09B2576F055F}"/>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mn-cs"/>
                </a:endParaRPr>
              </a:p>
            </p:txBody>
          </p:sp>
        </p:grpSp>
        <p:sp>
          <p:nvSpPr>
            <p:cNvPr id="6" name="Title 1">
              <a:extLst>
                <a:ext uri="{FF2B5EF4-FFF2-40B4-BE49-F238E27FC236}">
                  <a16:creationId xmlns:a16="http://schemas.microsoft.com/office/drawing/2014/main" id="{7F681769-B80C-2541-C576-99D299BEAD30}"/>
                </a:ext>
              </a:extLst>
            </p:cNvPr>
            <p:cNvSpPr txBox="1">
              <a:spLocks/>
            </p:cNvSpPr>
            <p:nvPr/>
          </p:nvSpPr>
          <p:spPr bwMode="auto">
            <a:xfrm>
              <a:off x="6528599" y="2722762"/>
              <a:ext cx="2226114" cy="89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Jewish emigration from Germany</a:t>
              </a:r>
              <a:b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b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1933-1938</a:t>
              </a:r>
            </a:p>
          </p:txBody>
        </p:sp>
        <p:sp>
          <p:nvSpPr>
            <p:cNvPr id="7" name="Title 1">
              <a:extLst>
                <a:ext uri="{FF2B5EF4-FFF2-40B4-BE49-F238E27FC236}">
                  <a16:creationId xmlns:a16="http://schemas.microsoft.com/office/drawing/2014/main" id="{BBE4FD1A-A117-D833-CC67-9759A9AC5F8D}"/>
                </a:ext>
              </a:extLst>
            </p:cNvPr>
            <p:cNvSpPr txBox="1">
              <a:spLocks/>
            </p:cNvSpPr>
            <p:nvPr/>
          </p:nvSpPr>
          <p:spPr bwMode="auto">
            <a:xfrm>
              <a:off x="7092015" y="3577644"/>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Route</a:t>
              </a:r>
            </a:p>
          </p:txBody>
        </p:sp>
        <p:sp>
          <p:nvSpPr>
            <p:cNvPr id="8" name="Title 1">
              <a:extLst>
                <a:ext uri="{FF2B5EF4-FFF2-40B4-BE49-F238E27FC236}">
                  <a16:creationId xmlns:a16="http://schemas.microsoft.com/office/drawing/2014/main" id="{00BC8986-D098-3C0A-CB7A-4EBC849C8109}"/>
                </a:ext>
              </a:extLst>
            </p:cNvPr>
            <p:cNvSpPr txBox="1">
              <a:spLocks/>
            </p:cNvSpPr>
            <p:nvPr/>
          </p:nvSpPr>
          <p:spPr bwMode="auto">
            <a:xfrm>
              <a:off x="7092015" y="3811803"/>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Number</a:t>
              </a:r>
            </a:p>
          </p:txBody>
        </p:sp>
      </p:grpSp>
      <p:sp>
        <p:nvSpPr>
          <p:cNvPr id="12" name="Title 1">
            <a:extLst>
              <a:ext uri="{FF2B5EF4-FFF2-40B4-BE49-F238E27FC236}">
                <a16:creationId xmlns:a16="http://schemas.microsoft.com/office/drawing/2014/main" id="{0F18E61A-863B-60CA-4550-B12039CE0C90}"/>
              </a:ext>
            </a:extLst>
          </p:cNvPr>
          <p:cNvSpPr txBox="1">
            <a:spLocks/>
          </p:cNvSpPr>
          <p:nvPr/>
        </p:nvSpPr>
        <p:spPr bwMode="auto">
          <a:xfrm>
            <a:off x="2298615" y="3735544"/>
            <a:ext cx="1399166" cy="4135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AFBF9"/>
                </a:solidFill>
                <a:effectLst/>
                <a:uLnTx/>
                <a:uFillTx/>
                <a:latin typeface="Arial" charset="0"/>
                <a:ea typeface="新細明體" charset="0"/>
                <a:cs typeface="Arial"/>
              </a:rPr>
              <a:t>GERMANY</a:t>
            </a:r>
          </a:p>
        </p:txBody>
      </p:sp>
    </p:spTree>
    <p:extLst>
      <p:ext uri="{BB962C8B-B14F-4D97-AF65-F5344CB8AC3E}">
        <p14:creationId xmlns:p14="http://schemas.microsoft.com/office/powerpoint/2010/main" val="168800875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ED7104A-93BD-5FDD-E106-9D68AA52970B}"/>
              </a:ext>
            </a:extLst>
          </p:cNvPr>
          <p:cNvGrpSpPr/>
          <p:nvPr/>
        </p:nvGrpSpPr>
        <p:grpSpPr>
          <a:xfrm>
            <a:off x="0" y="0"/>
            <a:ext cx="3856037" cy="6858000"/>
            <a:chOff x="0" y="0"/>
            <a:chExt cx="3856037" cy="6858000"/>
          </a:xfrm>
        </p:grpSpPr>
        <p:pic>
          <p:nvPicPr>
            <p:cNvPr id="2056" name="Picture 8" descr="Graph on anti-Semitism in Germany">
              <a:extLst>
                <a:ext uri="{FF2B5EF4-FFF2-40B4-BE49-F238E27FC236}">
                  <a16:creationId xmlns:a16="http://schemas.microsoft.com/office/drawing/2014/main" id="{46D20556-C1BD-2245-2982-5B09585BF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56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86D2A43-32C2-5D57-D4E8-794EB0D0B4EC}"/>
                </a:ext>
              </a:extLst>
            </p:cNvPr>
            <p:cNvSpPr/>
            <p:nvPr/>
          </p:nvSpPr>
          <p:spPr bwMode="auto">
            <a:xfrm>
              <a:off x="89190" y="1355416"/>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49AD4E44-38B2-6599-597D-6FB542DD868F}"/>
                </a:ext>
              </a:extLst>
            </p:cNvPr>
            <p:cNvSpPr/>
            <p:nvPr/>
          </p:nvSpPr>
          <p:spPr bwMode="auto">
            <a:xfrm>
              <a:off x="117360" y="185347"/>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Rectangle 16">
              <a:extLst>
                <a:ext uri="{FF2B5EF4-FFF2-40B4-BE49-F238E27FC236}">
                  <a16:creationId xmlns:a16="http://schemas.microsoft.com/office/drawing/2014/main" id="{207D6F7A-DD8E-779C-FFD7-A8D6DF4F8512}"/>
                </a:ext>
              </a:extLst>
            </p:cNvPr>
            <p:cNvSpPr/>
            <p:nvPr/>
          </p:nvSpPr>
          <p:spPr bwMode="auto">
            <a:xfrm>
              <a:off x="126787" y="439869"/>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Rectangle 17">
              <a:extLst>
                <a:ext uri="{FF2B5EF4-FFF2-40B4-BE49-F238E27FC236}">
                  <a16:creationId xmlns:a16="http://schemas.microsoft.com/office/drawing/2014/main" id="{B73FAE0E-1C55-0163-D952-D5B0D13D2D04}"/>
                </a:ext>
              </a:extLst>
            </p:cNvPr>
            <p:cNvSpPr/>
            <p:nvPr/>
          </p:nvSpPr>
          <p:spPr bwMode="auto">
            <a:xfrm>
              <a:off x="107934" y="60012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Rectangle 18">
              <a:extLst>
                <a:ext uri="{FF2B5EF4-FFF2-40B4-BE49-F238E27FC236}">
                  <a16:creationId xmlns:a16="http://schemas.microsoft.com/office/drawing/2014/main" id="{E7B0849A-AE1E-E262-F775-87EF797B76FC}"/>
                </a:ext>
              </a:extLst>
            </p:cNvPr>
            <p:cNvSpPr/>
            <p:nvPr/>
          </p:nvSpPr>
          <p:spPr bwMode="auto">
            <a:xfrm>
              <a:off x="202202" y="191044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ectangle 19">
              <a:extLst>
                <a:ext uri="{FF2B5EF4-FFF2-40B4-BE49-F238E27FC236}">
                  <a16:creationId xmlns:a16="http://schemas.microsoft.com/office/drawing/2014/main" id="{F3767AEA-55A5-2CDE-76BD-789DA1575DDF}"/>
                </a:ext>
              </a:extLst>
            </p:cNvPr>
            <p:cNvSpPr/>
            <p:nvPr/>
          </p:nvSpPr>
          <p:spPr bwMode="auto">
            <a:xfrm>
              <a:off x="136214" y="6350472"/>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0">
              <a:extLst>
                <a:ext uri="{FF2B5EF4-FFF2-40B4-BE49-F238E27FC236}">
                  <a16:creationId xmlns:a16="http://schemas.microsoft.com/office/drawing/2014/main" id="{21E930C1-E216-1C97-CF25-79C69746229C}"/>
                </a:ext>
              </a:extLst>
            </p:cNvPr>
            <p:cNvSpPr/>
            <p:nvPr/>
          </p:nvSpPr>
          <p:spPr bwMode="auto">
            <a:xfrm>
              <a:off x="249445" y="2599754"/>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2" name="Rectangle 21">
              <a:extLst>
                <a:ext uri="{FF2B5EF4-FFF2-40B4-BE49-F238E27FC236}">
                  <a16:creationId xmlns:a16="http://schemas.microsoft.com/office/drawing/2014/main" id="{E9075AC4-D7EB-6732-D6D5-BF89232D74D9}"/>
                </a:ext>
              </a:extLst>
            </p:cNvPr>
            <p:cNvSpPr/>
            <p:nvPr/>
          </p:nvSpPr>
          <p:spPr bwMode="auto">
            <a:xfrm>
              <a:off x="287152" y="3137082"/>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Rectangle 22">
              <a:extLst>
                <a:ext uri="{FF2B5EF4-FFF2-40B4-BE49-F238E27FC236}">
                  <a16:creationId xmlns:a16="http://schemas.microsoft.com/office/drawing/2014/main" id="{7B090479-D0BF-4F8C-2FA8-B1E810C8D4EF}"/>
                </a:ext>
              </a:extLst>
            </p:cNvPr>
            <p:cNvSpPr/>
            <p:nvPr/>
          </p:nvSpPr>
          <p:spPr bwMode="auto">
            <a:xfrm>
              <a:off x="277725" y="4390848"/>
              <a:ext cx="3097070"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a:extLst>
                <a:ext uri="{FF2B5EF4-FFF2-40B4-BE49-F238E27FC236}">
                  <a16:creationId xmlns:a16="http://schemas.microsoft.com/office/drawing/2014/main" id="{EDE64D8E-CAB5-7E49-5B2D-68FE7A748556}"/>
                </a:ext>
              </a:extLst>
            </p:cNvPr>
            <p:cNvSpPr/>
            <p:nvPr/>
          </p:nvSpPr>
          <p:spPr bwMode="auto">
            <a:xfrm>
              <a:off x="315432" y="4928176"/>
              <a:ext cx="3331228"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a:extLst>
                <a:ext uri="{FF2B5EF4-FFF2-40B4-BE49-F238E27FC236}">
                  <a16:creationId xmlns:a16="http://schemas.microsoft.com/office/drawing/2014/main" id="{B5499833-D2AD-F65B-3B7F-E218FF0040F2}"/>
                </a:ext>
              </a:extLst>
            </p:cNvPr>
            <p:cNvSpPr/>
            <p:nvPr/>
          </p:nvSpPr>
          <p:spPr bwMode="auto">
            <a:xfrm>
              <a:off x="287151" y="5522064"/>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a:extLst>
                <a:ext uri="{FF2B5EF4-FFF2-40B4-BE49-F238E27FC236}">
                  <a16:creationId xmlns:a16="http://schemas.microsoft.com/office/drawing/2014/main" id="{E3D7C43F-0A23-82AB-B5F7-67065B530CE8}"/>
                </a:ext>
              </a:extLst>
            </p:cNvPr>
            <p:cNvSpPr/>
            <p:nvPr/>
          </p:nvSpPr>
          <p:spPr bwMode="auto">
            <a:xfrm>
              <a:off x="324858" y="6059392"/>
              <a:ext cx="3276179" cy="244224"/>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a:extLst>
                <a:ext uri="{FF2B5EF4-FFF2-40B4-BE49-F238E27FC236}">
                  <a16:creationId xmlns:a16="http://schemas.microsoft.com/office/drawing/2014/main" id="{969AE645-BF9D-4988-FDE0-000EE3A4BE51}"/>
                </a:ext>
              </a:extLst>
            </p:cNvPr>
            <p:cNvSpPr/>
            <p:nvPr/>
          </p:nvSpPr>
          <p:spPr bwMode="auto">
            <a:xfrm>
              <a:off x="258762" y="3710967"/>
              <a:ext cx="3172594" cy="375957"/>
            </a:xfrm>
            <a:prstGeom prst="rect">
              <a:avLst/>
            </a:prstGeom>
            <a:solidFill>
              <a:srgbClr val="F1F4F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3910630" y="232007"/>
            <a:ext cx="5116010" cy="548640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 Quarter of Germans Say Jews Think They are Superior (2019)</a:t>
            </a:r>
          </a:p>
        </p:txBody>
      </p:sp>
      <p:sp>
        <p:nvSpPr>
          <p:cNvPr id="5" name="Text Box 5">
            <a:extLst>
              <a:ext uri="{FF2B5EF4-FFF2-40B4-BE49-F238E27FC236}">
                <a16:creationId xmlns:a16="http://schemas.microsoft.com/office/drawing/2014/main" id="{AC55F657-0C6B-C81A-F768-B4A8E1A688E6}"/>
              </a:ext>
            </a:extLst>
          </p:cNvPr>
          <p:cNvSpPr txBox="1">
            <a:spLocks noChangeArrowheads="1"/>
          </p:cNvSpPr>
          <p:nvPr/>
        </p:nvSpPr>
        <p:spPr bwMode="auto">
          <a:xfrm>
            <a:off x="3958540" y="6065136"/>
            <a:ext cx="5116009" cy="70667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www.dw.com</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/en/one-in-four-</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germans</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-hold-</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anti-semitic</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-beliefs-study-finds/a-50958589</a:t>
            </a:r>
          </a:p>
        </p:txBody>
      </p:sp>
      <p:sp>
        <p:nvSpPr>
          <p:cNvPr id="2" name="Text Box 5">
            <a:extLst>
              <a:ext uri="{FF2B5EF4-FFF2-40B4-BE49-F238E27FC236}">
                <a16:creationId xmlns:a16="http://schemas.microsoft.com/office/drawing/2014/main" id="{182C30B4-6AEE-FBCD-0D20-F08683E85E69}"/>
              </a:ext>
            </a:extLst>
          </p:cNvPr>
          <p:cNvSpPr txBox="1">
            <a:spLocks noChangeArrowheads="1"/>
          </p:cNvSpPr>
          <p:nvPr/>
        </p:nvSpPr>
        <p:spPr bwMode="auto">
          <a:xfrm>
            <a:off x="263838" y="2622091"/>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more loyal to Israel than to Germany</a:t>
            </a:r>
          </a:p>
        </p:txBody>
      </p:sp>
      <p:sp>
        <p:nvSpPr>
          <p:cNvPr id="3" name="Text Box 5">
            <a:extLst>
              <a:ext uri="{FF2B5EF4-FFF2-40B4-BE49-F238E27FC236}">
                <a16:creationId xmlns:a16="http://schemas.microsoft.com/office/drawing/2014/main" id="{001F0987-3E54-AA02-9447-0940ABC6ED0F}"/>
              </a:ext>
            </a:extLst>
          </p:cNvPr>
          <p:cNvSpPr txBox="1">
            <a:spLocks noChangeArrowheads="1"/>
          </p:cNvSpPr>
          <p:nvPr/>
        </p:nvSpPr>
        <p:spPr bwMode="auto">
          <a:xfrm>
            <a:off x="89191" y="454324"/>
            <a:ext cx="2990900" cy="320903"/>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Percentage of respondents who answered "strongly agree"</a:t>
            </a:r>
          </a:p>
        </p:txBody>
      </p:sp>
      <p:sp>
        <p:nvSpPr>
          <p:cNvPr id="4" name="Text Box 5">
            <a:extLst>
              <a:ext uri="{FF2B5EF4-FFF2-40B4-BE49-F238E27FC236}">
                <a16:creationId xmlns:a16="http://schemas.microsoft.com/office/drawing/2014/main" id="{14498CBC-80E5-00DB-365E-1BE5F0D076F2}"/>
              </a:ext>
            </a:extLst>
          </p:cNvPr>
          <p:cNvSpPr txBox="1">
            <a:spLocks noChangeArrowheads="1"/>
          </p:cNvSpPr>
          <p:nvPr/>
        </p:nvSpPr>
        <p:spPr bwMode="auto">
          <a:xfrm>
            <a:off x="89190" y="162943"/>
            <a:ext cx="365467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ＭＳ Ｐゴシック" charset="0"/>
                <a:cs typeface="Arial"/>
              </a:rPr>
              <a:t>Anti-Semitism in Germany</a:t>
            </a:r>
          </a:p>
        </p:txBody>
      </p:sp>
      <p:sp>
        <p:nvSpPr>
          <p:cNvPr id="6" name="Text Box 5">
            <a:extLst>
              <a:ext uri="{FF2B5EF4-FFF2-40B4-BE49-F238E27FC236}">
                <a16:creationId xmlns:a16="http://schemas.microsoft.com/office/drawing/2014/main" id="{CBAAE5BD-D709-F2B4-8DE9-657268F64234}"/>
              </a:ext>
            </a:extLst>
          </p:cNvPr>
          <p:cNvSpPr txBox="1">
            <a:spLocks noChangeArrowheads="1"/>
          </p:cNvSpPr>
          <p:nvPr/>
        </p:nvSpPr>
        <p:spPr bwMode="auto">
          <a:xfrm>
            <a:off x="263838" y="1317708"/>
            <a:ext cx="3429351"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Jewish people are like everyone else</a:t>
            </a:r>
          </a:p>
        </p:txBody>
      </p:sp>
      <p:sp>
        <p:nvSpPr>
          <p:cNvPr id="7" name="Text Box 5">
            <a:extLst>
              <a:ext uri="{FF2B5EF4-FFF2-40B4-BE49-F238E27FC236}">
                <a16:creationId xmlns:a16="http://schemas.microsoft.com/office/drawing/2014/main" id="{275BF56A-2BE4-CF87-EAEC-AA2957880742}"/>
              </a:ext>
            </a:extLst>
          </p:cNvPr>
          <p:cNvSpPr txBox="1">
            <a:spLocks noChangeArrowheads="1"/>
          </p:cNvSpPr>
          <p:nvPr/>
        </p:nvSpPr>
        <p:spPr bwMode="auto">
          <a:xfrm>
            <a:off x="263838" y="1967564"/>
            <a:ext cx="349261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more family-oriented than others in Germany</a:t>
            </a:r>
          </a:p>
        </p:txBody>
      </p:sp>
      <p:sp>
        <p:nvSpPr>
          <p:cNvPr id="8" name="Text Box 5">
            <a:extLst>
              <a:ext uri="{FF2B5EF4-FFF2-40B4-BE49-F238E27FC236}">
                <a16:creationId xmlns:a16="http://schemas.microsoft.com/office/drawing/2014/main" id="{4039F127-9C74-F5A1-8EAD-E26D37AC744C}"/>
              </a:ext>
            </a:extLst>
          </p:cNvPr>
          <p:cNvSpPr txBox="1">
            <a:spLocks noChangeArrowheads="1"/>
          </p:cNvSpPr>
          <p:nvPr/>
        </p:nvSpPr>
        <p:spPr bwMode="auto">
          <a:xfrm>
            <a:off x="263838" y="4388329"/>
            <a:ext cx="3429350"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think they are better than others</a:t>
            </a:r>
          </a:p>
        </p:txBody>
      </p:sp>
      <p:sp>
        <p:nvSpPr>
          <p:cNvPr id="9" name="Text Box 5">
            <a:extLst>
              <a:ext uri="{FF2B5EF4-FFF2-40B4-BE49-F238E27FC236}">
                <a16:creationId xmlns:a16="http://schemas.microsoft.com/office/drawing/2014/main" id="{37B60624-654F-8CF8-D8A6-A7A637172444}"/>
              </a:ext>
            </a:extLst>
          </p:cNvPr>
          <p:cNvSpPr txBox="1">
            <a:spLocks noChangeArrowheads="1"/>
          </p:cNvSpPr>
          <p:nvPr/>
        </p:nvSpPr>
        <p:spPr bwMode="auto">
          <a:xfrm>
            <a:off x="263838" y="3134432"/>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still talk too much about the Holocaust</a:t>
            </a:r>
          </a:p>
        </p:txBody>
      </p:sp>
      <p:sp>
        <p:nvSpPr>
          <p:cNvPr id="10" name="Text Box 5">
            <a:extLst>
              <a:ext uri="{FF2B5EF4-FFF2-40B4-BE49-F238E27FC236}">
                <a16:creationId xmlns:a16="http://schemas.microsoft.com/office/drawing/2014/main" id="{87D9EC70-5CC5-4962-7F48-9DABE4A346A2}"/>
              </a:ext>
            </a:extLst>
          </p:cNvPr>
          <p:cNvSpPr txBox="1">
            <a:spLocks noChangeArrowheads="1"/>
          </p:cNvSpPr>
          <p:nvPr/>
        </p:nvSpPr>
        <p:spPr bwMode="auto">
          <a:xfrm>
            <a:off x="263837" y="3743839"/>
            <a:ext cx="3330501"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A lot of people I know have negative feelings about Jews</a:t>
            </a:r>
          </a:p>
        </p:txBody>
      </p:sp>
      <p:sp>
        <p:nvSpPr>
          <p:cNvPr id="11" name="Text Box 5">
            <a:extLst>
              <a:ext uri="{FF2B5EF4-FFF2-40B4-BE49-F238E27FC236}">
                <a16:creationId xmlns:a16="http://schemas.microsoft.com/office/drawing/2014/main" id="{4F6947CF-CA8B-08F6-0279-7A9D4F41D079}"/>
              </a:ext>
            </a:extLst>
          </p:cNvPr>
          <p:cNvSpPr txBox="1">
            <a:spLocks noChangeArrowheads="1"/>
          </p:cNvSpPr>
          <p:nvPr/>
        </p:nvSpPr>
        <p:spPr bwMode="auto">
          <a:xfrm>
            <a:off x="263838" y="5507892"/>
            <a:ext cx="3505148"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don't care what happens to anyone else</a:t>
            </a:r>
          </a:p>
        </p:txBody>
      </p:sp>
      <p:sp>
        <p:nvSpPr>
          <p:cNvPr id="12" name="Text Box 5">
            <a:extLst>
              <a:ext uri="{FF2B5EF4-FFF2-40B4-BE49-F238E27FC236}">
                <a16:creationId xmlns:a16="http://schemas.microsoft.com/office/drawing/2014/main" id="{0E66E031-34B5-FBE9-4685-59075017EAA4}"/>
              </a:ext>
            </a:extLst>
          </p:cNvPr>
          <p:cNvSpPr txBox="1">
            <a:spLocks noChangeArrowheads="1"/>
          </p:cNvSpPr>
          <p:nvPr/>
        </p:nvSpPr>
        <p:spPr bwMode="auto">
          <a:xfrm>
            <a:off x="263837" y="4969558"/>
            <a:ext cx="338282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People hate Jews because of the way they behave</a:t>
            </a:r>
          </a:p>
        </p:txBody>
      </p:sp>
      <p:sp>
        <p:nvSpPr>
          <p:cNvPr id="13" name="Text Box 5">
            <a:extLst>
              <a:ext uri="{FF2B5EF4-FFF2-40B4-BE49-F238E27FC236}">
                <a16:creationId xmlns:a16="http://schemas.microsoft.com/office/drawing/2014/main" id="{92BEA179-650A-95C9-DDC9-CF32B31EFB22}"/>
              </a:ext>
            </a:extLst>
          </p:cNvPr>
          <p:cNvSpPr txBox="1">
            <a:spLocks noChangeArrowheads="1"/>
          </p:cNvSpPr>
          <p:nvPr/>
        </p:nvSpPr>
        <p:spPr bwMode="auto">
          <a:xfrm>
            <a:off x="263837" y="6089987"/>
            <a:ext cx="3382823"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a:ea typeface="ＭＳ Ｐゴシック" charset="0"/>
                <a:cs typeface="Arial"/>
              </a:rPr>
              <a:t>Jews are responsible for most of the world's wars</a:t>
            </a:r>
          </a:p>
        </p:txBody>
      </p:sp>
      <p:sp>
        <p:nvSpPr>
          <p:cNvPr id="14" name="Text Box 5">
            <a:extLst>
              <a:ext uri="{FF2B5EF4-FFF2-40B4-BE49-F238E27FC236}">
                <a16:creationId xmlns:a16="http://schemas.microsoft.com/office/drawing/2014/main" id="{9651B466-92D8-B449-7541-A6E37AF6F6A1}"/>
              </a:ext>
            </a:extLst>
          </p:cNvPr>
          <p:cNvSpPr txBox="1">
            <a:spLocks noChangeArrowheads="1"/>
          </p:cNvSpPr>
          <p:nvPr/>
        </p:nvSpPr>
        <p:spPr bwMode="auto">
          <a:xfrm>
            <a:off x="89190" y="6546963"/>
            <a:ext cx="3505149" cy="244224"/>
          </a:xfrm>
          <a:prstGeom prst="rect">
            <a:avLst/>
          </a:prstGeom>
          <a:no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Arial"/>
                <a:ea typeface="ＭＳ Ｐゴシック" charset="0"/>
                <a:cs typeface="Arial"/>
              </a:rPr>
              <a:t>Source: World Jewish Congress (WJC) Germany Anti-Semitism Assessment Study, October 2019</a:t>
            </a:r>
          </a:p>
        </p:txBody>
      </p:sp>
      <p:sp>
        <p:nvSpPr>
          <p:cNvPr id="29" name="Left Arrow 28">
            <a:extLst>
              <a:ext uri="{FF2B5EF4-FFF2-40B4-BE49-F238E27FC236}">
                <a16:creationId xmlns:a16="http://schemas.microsoft.com/office/drawing/2014/main" id="{7C8B8AAA-06D4-EDE2-98BD-47E8C087580A}"/>
              </a:ext>
            </a:extLst>
          </p:cNvPr>
          <p:cNvSpPr/>
          <p:nvPr/>
        </p:nvSpPr>
        <p:spPr bwMode="auto">
          <a:xfrm>
            <a:off x="3288075" y="4161143"/>
            <a:ext cx="1272619" cy="822960"/>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4335449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Europeans</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197423478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809EDD-6A52-A6AA-A171-979294866365}"/>
              </a:ext>
            </a:extLst>
          </p:cNvPr>
          <p:cNvPicPr>
            <a:picLocks noChangeAspect="1"/>
          </p:cNvPicPr>
          <p:nvPr/>
        </p:nvPicPr>
        <p:blipFill>
          <a:blip r:embed="rId3"/>
          <a:stretch>
            <a:fillRect/>
          </a:stretch>
        </p:blipFill>
        <p:spPr>
          <a:xfrm>
            <a:off x="-1" y="-41585"/>
            <a:ext cx="9272589" cy="6899586"/>
          </a:xfrm>
          <a:prstGeom prst="rect">
            <a:avLst/>
          </a:prstGeom>
        </p:spPr>
      </p:pic>
      <p:sp>
        <p:nvSpPr>
          <p:cNvPr id="900098" name="Rectangle 2"/>
          <p:cNvSpPr>
            <a:spLocks noGrp="1" noChangeArrowheads="1"/>
          </p:cNvSpPr>
          <p:nvPr>
            <p:ph type="ctrTitle"/>
          </p:nvPr>
        </p:nvSpPr>
        <p:spPr>
          <a:xfrm>
            <a:off x="-6859" y="-41585"/>
            <a:ext cx="9272589" cy="517073"/>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Expulsion of Jews from Europe (1100-1600)</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2734056" y="6583680"/>
            <a:ext cx="6545390" cy="293679"/>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https://</a:t>
            </a:r>
            <a:r>
              <a:rPr kumimoji="0" lang="en-US" sz="12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en.wikipedia.org</a:t>
            </a:r>
            <a:r>
              <a:rPr kumimoji="0" lang="en-US" sz="1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/wiki/Antisemitism#/media/</a:t>
            </a:r>
            <a:r>
              <a:rPr kumimoji="0" lang="en-US" sz="12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File:Expulsion_judios-en.svg</a:t>
            </a:r>
            <a:endParaRPr kumimoji="0" lang="en-US" sz="1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64817647"/>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789446"/>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MENA</a:t>
            </a:r>
            <a:br>
              <a:rPr lang="en-US" sz="66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(Middle East &amp; North Africa)</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63181157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859" y="-41585"/>
            <a:ext cx="9150859" cy="729897"/>
          </a:xfrm>
          <a:solidFill>
            <a:schemeClr val="tx1"/>
          </a:solidFill>
          <a:effectLst/>
        </p:spPr>
        <p:txBody>
          <a:bodyPr/>
          <a:lstStyle/>
          <a:p>
            <a:pPr>
              <a:defRPr/>
            </a:pPr>
            <a:r>
              <a:rPr lang="en-US" sz="2800" b="1" dirty="0">
                <a:effectLst/>
                <a:latin typeface="Arial" charset="0"/>
                <a:ea typeface="ＭＳ Ｐゴシック" charset="0"/>
                <a:cs typeface="ＭＳ Ｐゴシック" charset="0"/>
              </a:rPr>
              <a:t>Jewish refugees from MENA countries (1948-2019)</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173314"/>
            <a:ext cx="9144000" cy="704046"/>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https://</a:t>
            </a:r>
            <a:r>
              <a:rPr kumimoji="0" lang="en-US" sz="12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www.reddit.com</a:t>
            </a: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a:t>
            </a:r>
            <a:r>
              <a:rPr kumimoji="0" lang="en-US" sz="12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MapPorn</a:t>
            </a: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/comments/wzfk94/</a:t>
            </a:r>
            <a:r>
              <a:rPr kumimoji="0" lang="en-US" sz="12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jewish_refugees_from_muslim_countries</a:t>
            </a: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en-US" sz="12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rdt</a:t>
            </a: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=37455</a:t>
            </a:r>
          </a:p>
        </p:txBody>
      </p:sp>
      <p:pic>
        <p:nvPicPr>
          <p:cNvPr id="4" name="Picture 3">
            <a:extLst>
              <a:ext uri="{FF2B5EF4-FFF2-40B4-BE49-F238E27FC236}">
                <a16:creationId xmlns:a16="http://schemas.microsoft.com/office/drawing/2014/main" id="{EC754D51-9267-8BEE-5484-AA9EC4EEC42A}"/>
              </a:ext>
            </a:extLst>
          </p:cNvPr>
          <p:cNvPicPr>
            <a:picLocks noChangeAspect="1"/>
          </p:cNvPicPr>
          <p:nvPr/>
        </p:nvPicPr>
        <p:blipFill>
          <a:blip r:embed="rId4"/>
          <a:stretch>
            <a:fillRect/>
          </a:stretch>
        </p:blipFill>
        <p:spPr>
          <a:xfrm>
            <a:off x="-1" y="691937"/>
            <a:ext cx="9150055" cy="5477751"/>
          </a:xfrm>
          <a:prstGeom prst="rect">
            <a:avLst/>
          </a:prstGeom>
        </p:spPr>
      </p:pic>
    </p:spTree>
    <p:extLst>
      <p:ext uri="{BB962C8B-B14F-4D97-AF65-F5344CB8AC3E}">
        <p14:creationId xmlns:p14="http://schemas.microsoft.com/office/powerpoint/2010/main" val="2010359352"/>
      </p:ext>
    </p:extLst>
  </p:cSld>
  <p:clrMapOvr>
    <a:overrideClrMapping bg1="lt1" tx1="dk1" bg2="lt2" tx2="dk2" accent1="accent1" accent2="accent2" accent3="accent3" accent4="accent4" accent5="accent5" accent6="accent6" hlink="hlink" folHlink="folHlink"/>
  </p:clrMapOvr>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The lost Jewish communities of the Arab world">
            <a:extLst>
              <a:ext uri="{FF2B5EF4-FFF2-40B4-BE49-F238E27FC236}">
                <a16:creationId xmlns:a16="http://schemas.microsoft.com/office/drawing/2014/main" id="{10686D78-8E5A-4D6B-F307-4E5B6148FF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8" r="13281" b="15039"/>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6859" y="-41585"/>
            <a:ext cx="9150859" cy="517073"/>
          </a:xfrm>
          <a:solidFill>
            <a:schemeClr val="tx1"/>
          </a:solidFill>
          <a:effectLst/>
        </p:spPr>
        <p:txBody>
          <a:bodyPr/>
          <a:lstStyle/>
          <a:p>
            <a:pPr>
              <a:defRPr/>
            </a:pPr>
            <a:r>
              <a:rPr lang="en-US" sz="2400" b="1" dirty="0">
                <a:effectLst/>
                <a:latin typeface="Arial" charset="0"/>
                <a:ea typeface="ＭＳ Ｐゴシック" charset="0"/>
                <a:cs typeface="ＭＳ Ｐゴシック" charset="0"/>
              </a:rPr>
              <a:t>Migration of Jews from MENA countries (1948-2021)</a:t>
            </a:r>
          </a:p>
        </p:txBody>
      </p:sp>
      <p:sp>
        <p:nvSpPr>
          <p:cNvPr id="2" name="Rectangle 2">
            <a:extLst>
              <a:ext uri="{FF2B5EF4-FFF2-40B4-BE49-F238E27FC236}">
                <a16:creationId xmlns:a16="http://schemas.microsoft.com/office/drawing/2014/main" id="{F67A5BCA-D008-CF8A-6C35-79F877D34A4C}"/>
              </a:ext>
            </a:extLst>
          </p:cNvPr>
          <p:cNvSpPr txBox="1">
            <a:spLocks noChangeArrowheads="1"/>
          </p:cNvSpPr>
          <p:nvPr/>
        </p:nvSpPr>
        <p:spPr bwMode="auto">
          <a:xfrm>
            <a:off x="0" y="6474372"/>
            <a:ext cx="9144000" cy="402987"/>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https://</a:t>
            </a:r>
            <a:r>
              <a:rPr kumimoji="0" lang="en-US" sz="12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www.gov.il</a:t>
            </a:r>
            <a:r>
              <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/en/departments/news/jewish-refugees-expelled-from-arab-lands-and-from-iran-30-november-2021</a:t>
            </a:r>
          </a:p>
        </p:txBody>
      </p:sp>
    </p:spTree>
    <p:extLst>
      <p:ext uri="{BB962C8B-B14F-4D97-AF65-F5344CB8AC3E}">
        <p14:creationId xmlns:p14="http://schemas.microsoft.com/office/powerpoint/2010/main" val="1539795004"/>
      </p:ext>
    </p:extLst>
  </p:cSld>
  <p:clrMapOvr>
    <a:overrideClrMapping bg1="lt1" tx1="dk1" bg2="lt2" tx2="dk2" accent1="accent1" accent2="accent2" accent3="accent3" accent4="accent4" accent5="accent5" accent6="accent6" hlink="hlink" folHlink="folHlink"/>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77440"/>
            <a:ext cx="9144000" cy="148132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USA Left</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9FE92659-2AAB-0804-B5B7-FCBEF33D5501}"/>
              </a:ext>
            </a:extLst>
          </p:cNvPr>
          <p:cNvSpPr txBox="1">
            <a:spLocks noChangeArrowheads="1"/>
          </p:cNvSpPr>
          <p:nvPr/>
        </p:nvSpPr>
        <p:spPr bwMode="auto">
          <a:xfrm>
            <a:off x="420624" y="30840"/>
            <a:ext cx="86868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Persecutors of Jews…</a:t>
            </a:r>
          </a:p>
        </p:txBody>
      </p:sp>
    </p:spTree>
    <p:extLst>
      <p:ext uri="{BB962C8B-B14F-4D97-AF65-F5344CB8AC3E}">
        <p14:creationId xmlns:p14="http://schemas.microsoft.com/office/powerpoint/2010/main" val="280427969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E9DE2FD2-754D-4E6D-6C30-295DF8F8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400050"/>
            <a:ext cx="6489700" cy="6057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65125"/>
          </a:xfrm>
          <a:solidFill>
            <a:srgbClr val="F0F0F0"/>
          </a:solidFill>
          <a:effectLst/>
        </p:spPr>
        <p:txBody>
          <a:bodyPr/>
          <a:lstStyle/>
          <a:p>
            <a:pPr>
              <a:defRPr/>
            </a:pPr>
            <a:r>
              <a:rPr lang="en-US" sz="2400" b="1" dirty="0">
                <a:solidFill>
                  <a:schemeClr val="tx1"/>
                </a:solidFill>
                <a:effectLst/>
                <a:latin typeface="Arial" charset="0"/>
                <a:ea typeface="ＭＳ Ｐゴシック" charset="0"/>
                <a:cs typeface="ＭＳ Ｐゴシック" charset="0"/>
              </a:rPr>
              <a:t>US Hate Crime Rates per 100,000 Population by Selected Ethnic and Religious Groups in 2019</a:t>
            </a:r>
          </a:p>
        </p:txBody>
      </p:sp>
      <p:sp>
        <p:nvSpPr>
          <p:cNvPr id="2" name="Rectangle 2">
            <a:extLst>
              <a:ext uri="{FF2B5EF4-FFF2-40B4-BE49-F238E27FC236}">
                <a16:creationId xmlns:a16="http://schemas.microsoft.com/office/drawing/2014/main" id="{981DE694-05B7-61EF-92AC-F2E865636BAB}"/>
              </a:ext>
            </a:extLst>
          </p:cNvPr>
          <p:cNvSpPr txBox="1">
            <a:spLocks noChangeArrowheads="1"/>
          </p:cNvSpPr>
          <p:nvPr/>
        </p:nvSpPr>
        <p:spPr bwMode="auto">
          <a:xfrm>
            <a:off x="2145360" y="5486399"/>
            <a:ext cx="1957246"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Blacks</a:t>
            </a:r>
          </a:p>
        </p:txBody>
      </p:sp>
      <p:sp>
        <p:nvSpPr>
          <p:cNvPr id="3" name="Rectangle 2">
            <a:extLst>
              <a:ext uri="{FF2B5EF4-FFF2-40B4-BE49-F238E27FC236}">
                <a16:creationId xmlns:a16="http://schemas.microsoft.com/office/drawing/2014/main" id="{D7D40EFB-3857-A850-2322-1269A5765B88}"/>
              </a:ext>
            </a:extLst>
          </p:cNvPr>
          <p:cNvSpPr txBox="1">
            <a:spLocks noChangeArrowheads="1"/>
          </p:cNvSpPr>
          <p:nvPr/>
        </p:nvSpPr>
        <p:spPr bwMode="auto">
          <a:xfrm>
            <a:off x="3735182" y="5486399"/>
            <a:ext cx="1957246"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Muslims</a:t>
            </a:r>
          </a:p>
        </p:txBody>
      </p:sp>
      <p:sp>
        <p:nvSpPr>
          <p:cNvPr id="4" name="Rectangle 2">
            <a:extLst>
              <a:ext uri="{FF2B5EF4-FFF2-40B4-BE49-F238E27FC236}">
                <a16:creationId xmlns:a16="http://schemas.microsoft.com/office/drawing/2014/main" id="{25967842-B06F-19DA-0F9E-3403F070991E}"/>
              </a:ext>
            </a:extLst>
          </p:cNvPr>
          <p:cNvSpPr txBox="1">
            <a:spLocks noChangeArrowheads="1"/>
          </p:cNvSpPr>
          <p:nvPr/>
        </p:nvSpPr>
        <p:spPr bwMode="auto">
          <a:xfrm>
            <a:off x="5429756" y="5486399"/>
            <a:ext cx="1799428" cy="405114"/>
          </a:xfrm>
          <a:prstGeom prst="rect">
            <a:avLst/>
          </a:prstGeom>
          <a:solidFill>
            <a:srgbClr val="F0F0F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Jews</a:t>
            </a:r>
          </a:p>
        </p:txBody>
      </p:sp>
      <p:sp>
        <p:nvSpPr>
          <p:cNvPr id="5" name="Text Box 5">
            <a:extLst>
              <a:ext uri="{FF2B5EF4-FFF2-40B4-BE49-F238E27FC236}">
                <a16:creationId xmlns:a16="http://schemas.microsoft.com/office/drawing/2014/main" id="{1CC6DA3C-A284-530A-C3D2-2F8BC7F13E35}"/>
              </a:ext>
            </a:extLst>
          </p:cNvPr>
          <p:cNvSpPr txBox="1">
            <a:spLocks noChangeArrowheads="1"/>
          </p:cNvSpPr>
          <p:nvPr/>
        </p:nvSpPr>
        <p:spPr bwMode="auto">
          <a:xfrm>
            <a:off x="0" y="6436146"/>
            <a:ext cx="9144000" cy="405114"/>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a:t>
            </a:r>
            <a:r>
              <a:rPr kumimoji="0" 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www.aei.org</a:t>
            </a:r>
            <a:r>
              <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/carpe-diem/based-on-2019-fbi-data-jews-were-2-6x-more-likely-than-blacks-and-2-2x-more-likely-than-muslims-to-be-victims-of-hate-crimes/</a:t>
            </a:r>
          </a:p>
        </p:txBody>
      </p:sp>
    </p:spTree>
    <p:extLst>
      <p:ext uri="{BB962C8B-B14F-4D97-AF65-F5344CB8AC3E}">
        <p14:creationId xmlns:p14="http://schemas.microsoft.com/office/powerpoint/2010/main" val="4510229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8F6C13-F65A-9F81-E12A-FE553207A45F}"/>
              </a:ext>
            </a:extLst>
          </p:cNvPr>
          <p:cNvGrpSpPr/>
          <p:nvPr/>
        </p:nvGrpSpPr>
        <p:grpSpPr>
          <a:xfrm>
            <a:off x="0" y="1288300"/>
            <a:ext cx="9144000" cy="5910792"/>
            <a:chOff x="0" y="1288300"/>
            <a:chExt cx="9144000" cy="5910792"/>
          </a:xfrm>
        </p:grpSpPr>
        <p:pic>
          <p:nvPicPr>
            <p:cNvPr id="4" name="Picture 3">
              <a:extLst>
                <a:ext uri="{FF2B5EF4-FFF2-40B4-BE49-F238E27FC236}">
                  <a16:creationId xmlns:a16="http://schemas.microsoft.com/office/drawing/2014/main" id="{5127123D-5BCF-540E-D42E-C92B96634344}"/>
                </a:ext>
              </a:extLst>
            </p:cNvPr>
            <p:cNvPicPr>
              <a:picLocks noChangeAspect="1"/>
            </p:cNvPicPr>
            <p:nvPr/>
          </p:nvPicPr>
          <p:blipFill>
            <a:blip r:embed="rId3"/>
            <a:stretch>
              <a:fillRect/>
            </a:stretch>
          </p:blipFill>
          <p:spPr>
            <a:xfrm>
              <a:off x="0" y="1288300"/>
              <a:ext cx="9144000" cy="5910792"/>
            </a:xfrm>
            <a:prstGeom prst="rect">
              <a:avLst/>
            </a:prstGeom>
          </p:spPr>
        </p:pic>
        <p:sp>
          <p:nvSpPr>
            <p:cNvPr id="5" name="Rectangle 4">
              <a:extLst>
                <a:ext uri="{FF2B5EF4-FFF2-40B4-BE49-F238E27FC236}">
                  <a16:creationId xmlns:a16="http://schemas.microsoft.com/office/drawing/2014/main" id="{EBE5CAE5-F981-FC64-44AF-A20CEE8EE637}"/>
                </a:ext>
              </a:extLst>
            </p:cNvPr>
            <p:cNvSpPr/>
            <p:nvPr/>
          </p:nvSpPr>
          <p:spPr bwMode="auto">
            <a:xfrm>
              <a:off x="750277" y="2930769"/>
              <a:ext cx="7584831" cy="165295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1664677"/>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Antisemitism in the USA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(7-25 October 2023)</a:t>
            </a:r>
          </a:p>
        </p:txBody>
      </p:sp>
      <p:sp>
        <p:nvSpPr>
          <p:cNvPr id="3" name="Rectangle 2">
            <a:extLst>
              <a:ext uri="{FF2B5EF4-FFF2-40B4-BE49-F238E27FC236}">
                <a16:creationId xmlns:a16="http://schemas.microsoft.com/office/drawing/2014/main" id="{396FAD83-880D-943C-2D62-2BF95F7B5B2F}"/>
              </a:ext>
            </a:extLst>
          </p:cNvPr>
          <p:cNvSpPr txBox="1">
            <a:spLocks noChangeArrowheads="1"/>
          </p:cNvSpPr>
          <p:nvPr/>
        </p:nvSpPr>
        <p:spPr bwMode="auto">
          <a:xfrm>
            <a:off x="750277" y="2813538"/>
            <a:ext cx="7678081" cy="20963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US antisemitic incidents up about 400% since Israel-Hamas war began, report says</a:t>
            </a:r>
          </a:p>
        </p:txBody>
      </p:sp>
    </p:spTree>
    <p:extLst>
      <p:ext uri="{BB962C8B-B14F-4D97-AF65-F5344CB8AC3E}">
        <p14:creationId xmlns:p14="http://schemas.microsoft.com/office/powerpoint/2010/main" val="1106682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5059" name="Text Box 3"/>
          <p:cNvSpPr txBox="1">
            <a:spLocks noChangeArrowheads="1"/>
          </p:cNvSpPr>
          <p:nvPr/>
        </p:nvSpPr>
        <p:spPr bwMode="auto">
          <a:xfrm>
            <a:off x="457200" y="533400"/>
            <a:ext cx="8686800" cy="532453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dirty="0">
                <a:solidFill>
                  <a:schemeClr val="bg1"/>
                </a:solidFill>
                <a:latin typeface="Arial"/>
                <a:ea typeface="Times New Roman" pitchFamily="-111" charset="0"/>
                <a:cs typeface="Arial"/>
              </a:rPr>
              <a:t>REVIEW QUIZ on Ezra-Nehemiah</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Ezra</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a:t>
            </a:r>
            <a:r>
              <a:rPr lang="en-US" sz="3200" u="sng" dirty="0">
                <a:solidFill>
                  <a:schemeClr val="bg1"/>
                </a:solidFill>
                <a:latin typeface="Arial"/>
                <a:ea typeface="Times New Roman" pitchFamily="-111" charset="0"/>
                <a:cs typeface="Arial"/>
              </a:rPr>
              <a:t>Zerubbabel</a:t>
            </a:r>
            <a:r>
              <a:rPr lang="en-US" sz="3200" dirty="0">
                <a:solidFill>
                  <a:schemeClr val="bg1"/>
                </a:solidFill>
                <a:latin typeface="Arial"/>
                <a:ea typeface="Times New Roman" pitchFamily="-111" charset="0"/>
                <a:cs typeface="Arial"/>
              </a:rPr>
              <a:t> and </a:t>
            </a:r>
            <a:r>
              <a:rPr lang="en-US" sz="3200" u="sng" dirty="0">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Nehemiah</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_____ and _________. </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The book of Ezra focuses on rebuilding the _______, Nehemiah focuses on rebuilding the _____.  Both deal with reforming the _________.</a:t>
            </a:r>
          </a:p>
        </p:txBody>
      </p:sp>
      <p:sp>
        <p:nvSpPr>
          <p:cNvPr id="4" name="Title 3"/>
          <p:cNvSpPr>
            <a:spLocks noGrp="1"/>
          </p:cNvSpPr>
          <p:nvPr>
            <p:ph type="title" idx="4294967295"/>
          </p:nvPr>
        </p:nvSpPr>
        <p:spPr>
          <a:xfrm>
            <a:off x="6248400" y="6324600"/>
            <a:ext cx="2895600" cy="457200"/>
          </a:xfrm>
        </p:spPr>
        <p:txBody>
          <a:bodyPr/>
          <a:lstStyle/>
          <a:p>
            <a:pPr algn="r">
              <a:defRPr/>
            </a:pPr>
            <a:r>
              <a:rPr lang="en-US" sz="2000">
                <a:effectLst>
                  <a:outerShdw blurRad="38100" dist="38100" dir="2700000" algn="tl">
                    <a:srgbClr val="000000"/>
                  </a:outerShdw>
                </a:effectLst>
                <a:ea typeface="ＭＳ Ｐゴシック" charset="0"/>
              </a:rPr>
              <a:t>Review Quiz</a:t>
            </a:r>
          </a:p>
        </p:txBody>
      </p:sp>
    </p:spTree>
  </p:cSld>
  <p:clrMapOvr>
    <a:masterClrMapping/>
  </p:clrMapOvr>
  <p:transition spd="med">
    <p:randomBar dir="ver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4514" y="1297104"/>
            <a:ext cx="6574971" cy="4067849"/>
          </a:xfrm>
          <a:gradFill>
            <a:gsLst>
              <a:gs pos="0">
                <a:srgbClr val="7030A0"/>
              </a:gs>
              <a:gs pos="100000">
                <a:schemeClr val="tx1"/>
              </a:gs>
            </a:gsLst>
            <a:lin ang="5400000" scaled="1"/>
          </a:gradFill>
          <a:ln w="19050">
            <a:solidFill>
              <a:schemeClr val="bg1"/>
            </a:solidFill>
          </a:ln>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Why have Jews been hated throughout history?</a:t>
            </a:r>
          </a:p>
        </p:txBody>
      </p:sp>
    </p:spTree>
    <p:extLst>
      <p:ext uri="{BB962C8B-B14F-4D97-AF65-F5344CB8AC3E}">
        <p14:creationId xmlns:p14="http://schemas.microsoft.com/office/powerpoint/2010/main" val="25719437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there a battle between human armies?</a:t>
            </a: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106599"/>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Our Real Enemy</a:t>
            </a: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Put on all of God’s armor so that you will be able to stand firm against all strategies of the devil.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Ephesians 6:11-12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joint prayer session was held in Gush Etzion, after the Duma arson attack (photo credit: MARC ISRAEL SELLEM/THE JERUSALEM POST)">
            <a:extLst>
              <a:ext uri="{FF2B5EF4-FFF2-40B4-BE49-F238E27FC236}">
                <a16:creationId xmlns:a16="http://schemas.microsoft.com/office/drawing/2014/main" id="{9185AB41-652A-94F6-8609-FCD44A7C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737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41161" y="3429000"/>
            <a:ext cx="6943410" cy="2442426"/>
          </a:xfrm>
          <a:effectLst>
            <a:outerShdw blurRad="63500" dist="35921" dir="2700000" algn="ctr" rotWithShape="0">
              <a:schemeClr val="tx2">
                <a:alpha val="74998"/>
              </a:schemeClr>
            </a:outerShdw>
          </a:effectLst>
        </p:spPr>
        <p:txBody>
          <a:bodyPr anchor="ctr"/>
          <a:lstStyle/>
          <a:p>
            <a:pPr algn="l">
              <a:defRPr/>
            </a:pPr>
            <a:r>
              <a:rPr lang="en-US" sz="3600" b="1" dirty="0">
                <a:effectLst>
                  <a:glow rad="127000">
                    <a:schemeClr val="tx1"/>
                  </a:glow>
                </a:effectLst>
                <a:latin typeface="Arial" charset="0"/>
                <a:ea typeface="ＭＳ Ｐゴシック" charset="0"/>
                <a:cs typeface="ＭＳ Ｐゴシック" charset="0"/>
              </a:rPr>
              <a:t>Satan: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hates what God loves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loves what God hates</a:t>
            </a:r>
          </a:p>
        </p:txBody>
      </p:sp>
      <p:sp>
        <p:nvSpPr>
          <p:cNvPr id="2" name="TextBox 2">
            <a:extLst>
              <a:ext uri="{FF2B5EF4-FFF2-40B4-BE49-F238E27FC236}">
                <a16:creationId xmlns:a16="http://schemas.microsoft.com/office/drawing/2014/main" id="{A57E0218-CFA4-DDFD-AE7E-E8E4C6EF60D4}"/>
              </a:ext>
            </a:extLst>
          </p:cNvPr>
          <p:cNvSpPr txBox="1">
            <a:spLocks noChangeArrowheads="1"/>
          </p:cNvSpPr>
          <p:nvPr/>
        </p:nvSpPr>
        <p:spPr bwMode="auto">
          <a:xfrm>
            <a:off x="-13905" y="6050383"/>
            <a:ext cx="91440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A joint 2016 prayer session was held in Gush Etzion, after the Duma arson attack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(photo credit: MARC ISRAEL SELLEM/THE JERUSALEM POST)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https://</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cs typeface="Arial"/>
              </a:rPr>
              <a:t>www.jpost.com</a:t>
            </a: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cs typeface="Arial"/>
              </a:rPr>
              <a:t>israel</a:t>
            </a: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-news/for-jewish-agency-israeli-arabs-an-increasing-priority-445642</a:t>
            </a:r>
          </a:p>
        </p:txBody>
      </p:sp>
    </p:spTree>
    <p:extLst>
      <p:ext uri="{BB962C8B-B14F-4D97-AF65-F5344CB8AC3E}">
        <p14:creationId xmlns:p14="http://schemas.microsoft.com/office/powerpoint/2010/main" val="3351906808"/>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445"/>
            <a:ext cx="9144000" cy="1657228"/>
          </a:xfrm>
        </p:spPr>
        <p:txBody>
          <a:bodyPr/>
          <a:lstStyle/>
          <a:p>
            <a:pPr>
              <a:defRPr/>
            </a:pPr>
            <a:r>
              <a:rPr lang="en-US" sz="4000" b="1" dirty="0"/>
              <a:t>Esther reminds us how God has protected Jews throughout history</a:t>
            </a:r>
          </a:p>
        </p:txBody>
      </p:sp>
      <p:pic>
        <p:nvPicPr>
          <p:cNvPr id="2050" name="Picture 2">
            <a:extLst>
              <a:ext uri="{FF2B5EF4-FFF2-40B4-BE49-F238E27FC236}">
                <a16:creationId xmlns:a16="http://schemas.microsoft.com/office/drawing/2014/main" id="{E2B0EDC0-468F-0DF2-D84B-9F267A5CE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167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010713"/>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445"/>
            <a:ext cx="9144000" cy="1657228"/>
          </a:xfrm>
        </p:spPr>
        <p:txBody>
          <a:bodyPr/>
          <a:lstStyle/>
          <a:p>
            <a:pPr>
              <a:defRPr/>
            </a:pPr>
            <a:r>
              <a:rPr lang="en-US" sz="4000" b="1" dirty="0"/>
              <a:t>Which side are you—</a:t>
            </a:r>
            <a:br>
              <a:rPr lang="en-US" sz="4000" b="1" dirty="0"/>
            </a:br>
            <a:r>
              <a:rPr lang="en-US" sz="4000" b="1" dirty="0"/>
              <a:t>opposing or protecting Israel?</a:t>
            </a:r>
          </a:p>
        </p:txBody>
      </p:sp>
      <p:pic>
        <p:nvPicPr>
          <p:cNvPr id="2052" name="Picture 4">
            <a:extLst>
              <a:ext uri="{FF2B5EF4-FFF2-40B4-BE49-F238E27FC236}">
                <a16:creationId xmlns:a16="http://schemas.microsoft.com/office/drawing/2014/main" id="{76ABE6AB-BB9B-8BBB-95E2-705316E62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167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832585"/>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F031E6-9C08-9CCA-FF17-6445A25B84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1" r="6392"/>
          <a:stretch/>
        </p:blipFill>
        <p:spPr bwMode="auto">
          <a:xfrm>
            <a:off x="0" y="24445"/>
            <a:ext cx="9143999" cy="67946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5161841"/>
            <a:ext cx="9144000" cy="1657228"/>
          </a:xfrm>
        </p:spPr>
        <p:txBody>
          <a:bodyPr/>
          <a:lstStyle/>
          <a:p>
            <a:pPr>
              <a:defRPr/>
            </a:pPr>
            <a:r>
              <a:rPr lang="en-US" sz="4000" b="1" dirty="0"/>
              <a:t>Be on the side of God's Word.</a:t>
            </a:r>
          </a:p>
        </p:txBody>
      </p:sp>
    </p:spTree>
    <p:extLst>
      <p:ext uri="{BB962C8B-B14F-4D97-AF65-F5344CB8AC3E}">
        <p14:creationId xmlns:p14="http://schemas.microsoft.com/office/powerpoint/2010/main" val="78327726"/>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7915"/>
            <a:ext cx="9144000" cy="148132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There is only one race</a:t>
            </a:r>
            <a:endParaRPr lang="en-US" b="1" dirty="0">
              <a:effectLst>
                <a:glow rad="127000">
                  <a:schemeClr val="tx1"/>
                </a:glow>
              </a:effectLst>
              <a:latin typeface="Arial" charset="0"/>
              <a:ea typeface="ＭＳ Ｐゴシック" charset="0"/>
              <a:cs typeface="ＭＳ Ｐゴシック" charset="0"/>
            </a:endParaRPr>
          </a:p>
        </p:txBody>
      </p:sp>
      <p:pic>
        <p:nvPicPr>
          <p:cNvPr id="25602" name="Picture 2" descr="Bless Israel on May 12">
            <a:extLst>
              <a:ext uri="{FF2B5EF4-FFF2-40B4-BE49-F238E27FC236}">
                <a16:creationId xmlns:a16="http://schemas.microsoft.com/office/drawing/2014/main" id="{4CB45B4E-836B-A1D5-8490-D7FC84E36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0"/>
            <a:ext cx="9144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88AF66-15ED-10EC-2FE6-EB2987B6422B}"/>
              </a:ext>
            </a:extLst>
          </p:cNvPr>
          <p:cNvSpPr txBox="1">
            <a:spLocks noChangeArrowheads="1"/>
          </p:cNvSpPr>
          <p:nvPr/>
        </p:nvSpPr>
        <p:spPr bwMode="auto">
          <a:xfrm>
            <a:off x="0" y="1438923"/>
            <a:ext cx="9144000" cy="10932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human race.</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162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4F982DE1-92B2-BAA4-F977-88163B86B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94998"/>
            <a:ext cx="9144000" cy="148132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 accepts all ethnicities.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So should we.</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528279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6083" name="Text Box 3"/>
          <p:cNvSpPr txBox="1">
            <a:spLocks noChangeArrowheads="1"/>
          </p:cNvSpPr>
          <p:nvPr/>
        </p:nvSpPr>
        <p:spPr bwMode="auto">
          <a:xfrm>
            <a:off x="457200" y="533400"/>
            <a:ext cx="8686800" cy="532453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dirty="0">
                <a:solidFill>
                  <a:schemeClr val="bg1"/>
                </a:solidFill>
                <a:latin typeface="Arial"/>
                <a:ea typeface="Times New Roman" pitchFamily="-111" charset="0"/>
                <a:cs typeface="Arial"/>
              </a:rPr>
              <a:t>REVIEW QUIZ on Ezra-Nehemiah</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Ezra</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a:t>
            </a:r>
            <a:r>
              <a:rPr lang="en-US" sz="3200" u="sng" dirty="0">
                <a:solidFill>
                  <a:schemeClr val="bg1"/>
                </a:solidFill>
                <a:latin typeface="Arial"/>
                <a:ea typeface="Times New Roman" pitchFamily="-111" charset="0"/>
                <a:cs typeface="Arial"/>
              </a:rPr>
              <a:t>Zerubbabel</a:t>
            </a:r>
            <a:r>
              <a:rPr lang="en-US" sz="3200" dirty="0">
                <a:solidFill>
                  <a:schemeClr val="bg1"/>
                </a:solidFill>
                <a:latin typeface="Arial"/>
                <a:ea typeface="Times New Roman" pitchFamily="-111" charset="0"/>
                <a:cs typeface="Arial"/>
              </a:rPr>
              <a:t> and </a:t>
            </a:r>
            <a:r>
              <a:rPr lang="en-US" sz="3200" u="sng" dirty="0">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Nehemiah</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a:t>
            </a:r>
            <a:r>
              <a:rPr lang="en-US" sz="3200" u="sng" dirty="0">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 and </a:t>
            </a:r>
            <a:r>
              <a:rPr lang="en-US" sz="3200" u="sng" dirty="0">
                <a:solidFill>
                  <a:schemeClr val="bg1"/>
                </a:solidFill>
                <a:latin typeface="Arial"/>
                <a:ea typeface="Times New Roman" pitchFamily="-111" charset="0"/>
                <a:cs typeface="Arial"/>
              </a:rPr>
              <a:t>Nehemiah</a:t>
            </a:r>
            <a:r>
              <a:rPr lang="en-US" sz="3200" dirty="0">
                <a:solidFill>
                  <a:schemeClr val="bg1"/>
                </a:solidFill>
                <a:latin typeface="Arial"/>
                <a:ea typeface="Times New Roman" pitchFamily="-111" charset="0"/>
                <a:cs typeface="Arial"/>
              </a:rPr>
              <a:t>. </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The book of Ezra focuses on rebuilding the _______, Nehemiah focuses on rebuilding the _____.  Both deal with reforming the _________.</a:t>
            </a:r>
          </a:p>
        </p:txBody>
      </p:sp>
      <p:sp>
        <p:nvSpPr>
          <p:cNvPr id="4" name="Title 3"/>
          <p:cNvSpPr>
            <a:spLocks noGrp="1"/>
          </p:cNvSpPr>
          <p:nvPr>
            <p:ph type="title" idx="4294967295"/>
          </p:nvPr>
        </p:nvSpPr>
        <p:spPr>
          <a:xfrm>
            <a:off x="6019800" y="6172200"/>
            <a:ext cx="3124200" cy="685800"/>
          </a:xfrm>
        </p:spPr>
        <p:txBody>
          <a:bodyPr/>
          <a:lstStyle/>
          <a:p>
            <a:pPr algn="r">
              <a:defRPr/>
            </a:pPr>
            <a:r>
              <a:rPr lang="en-US" sz="2000">
                <a:effectLst>
                  <a:outerShdw blurRad="38100" dist="38100" dir="2700000" algn="tl">
                    <a:srgbClr val="000000"/>
                  </a:outerShdw>
                </a:effectLst>
                <a:ea typeface="ＭＳ Ｐゴシック" charset="0"/>
              </a:rPr>
              <a:t>Review Quiz</a:t>
            </a:r>
          </a:p>
        </p:txBody>
      </p:sp>
    </p:spTree>
  </p:cSld>
  <p:clrMapOvr>
    <a:masterClrMapping/>
  </p:clrMapOvr>
  <p:transition spd="med">
    <p:randomBar dir="vert"/>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76951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a:cs typeface="Arial"/>
            </a:endParaRPr>
          </a:p>
        </p:txBody>
      </p:sp>
      <p:sp>
        <p:nvSpPr>
          <p:cNvPr id="47107" name="Text Box 3"/>
          <p:cNvSpPr txBox="1">
            <a:spLocks noChangeArrowheads="1"/>
          </p:cNvSpPr>
          <p:nvPr/>
        </p:nvSpPr>
        <p:spPr bwMode="auto">
          <a:xfrm>
            <a:off x="457200" y="533400"/>
            <a:ext cx="8686800" cy="532453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defRPr/>
            </a:pPr>
            <a:r>
              <a:rPr lang="en-US" sz="3600" dirty="0">
                <a:solidFill>
                  <a:schemeClr val="bg1"/>
                </a:solidFill>
                <a:latin typeface="Arial"/>
                <a:ea typeface="Times New Roman" pitchFamily="-111" charset="0"/>
                <a:cs typeface="Arial"/>
              </a:rPr>
              <a:t>REVIEW QUIZ on Ezra-Nehemiah</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Ezra</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a:t>
            </a:r>
            <a:r>
              <a:rPr lang="en-US" sz="3200" u="sng" dirty="0">
                <a:solidFill>
                  <a:schemeClr val="bg1"/>
                </a:solidFill>
                <a:latin typeface="Arial"/>
                <a:ea typeface="Times New Roman" pitchFamily="-111" charset="0"/>
                <a:cs typeface="Arial"/>
              </a:rPr>
              <a:t>Zerubbabel</a:t>
            </a:r>
            <a:r>
              <a:rPr lang="en-US" sz="3200" dirty="0">
                <a:solidFill>
                  <a:schemeClr val="bg1"/>
                </a:solidFill>
                <a:latin typeface="Arial"/>
                <a:ea typeface="Times New Roman" pitchFamily="-111" charset="0"/>
                <a:cs typeface="Arial"/>
              </a:rPr>
              <a:t> and </a:t>
            </a:r>
            <a:r>
              <a:rPr lang="en-US" sz="3200" u="sng" dirty="0">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 The book of Nehemiah</a:t>
            </a:r>
            <a:r>
              <a:rPr lang="fr-FR" sz="3200" dirty="0">
                <a:solidFill>
                  <a:schemeClr val="bg1"/>
                </a:solidFill>
                <a:latin typeface="Arial"/>
                <a:ea typeface="Times New Roman" pitchFamily="-111" charset="0"/>
                <a:cs typeface="Arial"/>
              </a:rPr>
              <a:t>'</a:t>
            </a:r>
            <a:r>
              <a:rPr lang="en-US" sz="3200" dirty="0">
                <a:solidFill>
                  <a:schemeClr val="bg1"/>
                </a:solidFill>
                <a:latin typeface="Arial"/>
                <a:ea typeface="Times New Roman" pitchFamily="-111" charset="0"/>
                <a:cs typeface="Arial"/>
              </a:rPr>
              <a:t>s two main characters are  </a:t>
            </a:r>
            <a:r>
              <a:rPr lang="en-US" sz="3200" u="sng" dirty="0">
                <a:solidFill>
                  <a:schemeClr val="bg1"/>
                </a:solidFill>
                <a:latin typeface="Arial"/>
                <a:ea typeface="Times New Roman" pitchFamily="-111" charset="0"/>
                <a:cs typeface="Arial"/>
              </a:rPr>
              <a:t>Ezra</a:t>
            </a:r>
            <a:r>
              <a:rPr lang="en-US" sz="3200" dirty="0">
                <a:solidFill>
                  <a:schemeClr val="bg1"/>
                </a:solidFill>
                <a:latin typeface="Arial"/>
                <a:ea typeface="Times New Roman" pitchFamily="-111" charset="0"/>
                <a:cs typeface="Arial"/>
              </a:rPr>
              <a:t> and </a:t>
            </a:r>
            <a:r>
              <a:rPr lang="en-US" sz="3200" u="sng" dirty="0">
                <a:solidFill>
                  <a:schemeClr val="bg1"/>
                </a:solidFill>
                <a:latin typeface="Arial"/>
                <a:ea typeface="Times New Roman" pitchFamily="-111" charset="0"/>
                <a:cs typeface="Arial"/>
              </a:rPr>
              <a:t>Nehemiah</a:t>
            </a:r>
            <a:r>
              <a:rPr lang="en-US" sz="3200" dirty="0">
                <a:solidFill>
                  <a:schemeClr val="bg1"/>
                </a:solidFill>
                <a:latin typeface="Arial"/>
                <a:ea typeface="Times New Roman" pitchFamily="-111" charset="0"/>
                <a:cs typeface="Arial"/>
              </a:rPr>
              <a:t>. </a:t>
            </a:r>
          </a:p>
          <a:p>
            <a:pPr marL="457200" indent="-457200">
              <a:spcBef>
                <a:spcPct val="50000"/>
              </a:spcBef>
              <a:buFontTx/>
              <a:buAutoNum type="arabicPeriod"/>
              <a:defRPr/>
            </a:pPr>
            <a:r>
              <a:rPr lang="en-US" sz="3200" dirty="0">
                <a:solidFill>
                  <a:schemeClr val="bg1"/>
                </a:solidFill>
                <a:latin typeface="Arial"/>
                <a:ea typeface="Times New Roman" pitchFamily="-111" charset="0"/>
                <a:cs typeface="Arial"/>
              </a:rPr>
              <a:t>The book of Ezra focuses on rebuilding the </a:t>
            </a:r>
            <a:r>
              <a:rPr lang="en-US" sz="3200" u="sng" dirty="0">
                <a:solidFill>
                  <a:schemeClr val="bg1"/>
                </a:solidFill>
                <a:latin typeface="Arial"/>
                <a:ea typeface="Times New Roman" pitchFamily="-111" charset="0"/>
                <a:cs typeface="Arial"/>
              </a:rPr>
              <a:t>Temple</a:t>
            </a:r>
            <a:r>
              <a:rPr lang="en-US" sz="3200" dirty="0">
                <a:solidFill>
                  <a:schemeClr val="bg1"/>
                </a:solidFill>
                <a:latin typeface="Arial"/>
                <a:ea typeface="Times New Roman" pitchFamily="-111" charset="0"/>
                <a:cs typeface="Arial"/>
              </a:rPr>
              <a:t>, Nehemiah focuses on rebuilding the </a:t>
            </a:r>
            <a:r>
              <a:rPr lang="en-US" sz="3200" u="sng" dirty="0">
                <a:solidFill>
                  <a:schemeClr val="bg1"/>
                </a:solidFill>
                <a:latin typeface="Arial"/>
                <a:ea typeface="Times New Roman" pitchFamily="-111" charset="0"/>
                <a:cs typeface="Arial"/>
              </a:rPr>
              <a:t>walls</a:t>
            </a:r>
            <a:r>
              <a:rPr lang="en-US" sz="3200" dirty="0">
                <a:solidFill>
                  <a:schemeClr val="bg1"/>
                </a:solidFill>
                <a:latin typeface="Arial"/>
                <a:ea typeface="Times New Roman" pitchFamily="-111" charset="0"/>
                <a:cs typeface="Arial"/>
              </a:rPr>
              <a:t>.  Both deal with reforming the </a:t>
            </a:r>
            <a:r>
              <a:rPr lang="en-US" sz="3200" u="sng" dirty="0">
                <a:solidFill>
                  <a:schemeClr val="bg1"/>
                </a:solidFill>
                <a:latin typeface="Arial"/>
                <a:ea typeface="Times New Roman" pitchFamily="-111" charset="0"/>
                <a:cs typeface="Arial"/>
              </a:rPr>
              <a:t>people</a:t>
            </a:r>
            <a:r>
              <a:rPr lang="en-US" sz="3200" dirty="0">
                <a:solidFill>
                  <a:schemeClr val="bg1"/>
                </a:solidFill>
                <a:latin typeface="Arial"/>
                <a:ea typeface="Times New Roman" pitchFamily="-111" charset="0"/>
                <a:cs typeface="Arial"/>
              </a:rPr>
              <a:t>.</a:t>
            </a:r>
          </a:p>
        </p:txBody>
      </p:sp>
      <p:sp>
        <p:nvSpPr>
          <p:cNvPr id="4" name="Title 3"/>
          <p:cNvSpPr>
            <a:spLocks noGrp="1"/>
          </p:cNvSpPr>
          <p:nvPr>
            <p:ph type="title" idx="4294967295"/>
          </p:nvPr>
        </p:nvSpPr>
        <p:spPr>
          <a:xfrm>
            <a:off x="5791200" y="6096000"/>
            <a:ext cx="3352800" cy="762000"/>
          </a:xfrm>
        </p:spPr>
        <p:txBody>
          <a:bodyPr/>
          <a:lstStyle/>
          <a:p>
            <a:pPr algn="r">
              <a:defRPr/>
            </a:pPr>
            <a:r>
              <a:rPr lang="en-US" sz="2000">
                <a:effectLst>
                  <a:outerShdw blurRad="38100" dist="38100" dir="2700000" algn="tl">
                    <a:srgbClr val="000000"/>
                  </a:outerShdw>
                </a:effectLst>
                <a:ea typeface="ＭＳ Ｐゴシック" charset="0"/>
              </a:rPr>
              <a:t>Review Quiz</a:t>
            </a: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419100" y="533400"/>
            <a:ext cx="2933700" cy="5486400"/>
          </a:xfrm>
        </p:spPr>
        <p:txBody>
          <a:bodyPr/>
          <a:lstStyle/>
          <a:p>
            <a:pPr algn="ctr">
              <a:defRPr/>
            </a:pPr>
            <a:r>
              <a:rPr lang="en-US" i="0">
                <a:effectLst>
                  <a:outerShdw blurRad="38100" dist="38100" dir="2700000" algn="tl">
                    <a:srgbClr val="000000"/>
                  </a:outerShdw>
                </a:effectLst>
                <a:latin typeface="Arial Black" charset="0"/>
                <a:ea typeface="ＭＳ Ｐゴシック" charset="0"/>
                <a:cs typeface="Arial" charset="0"/>
              </a:rPr>
              <a:t>Where does Esther fit in OT history?</a:t>
            </a:r>
          </a:p>
        </p:txBody>
      </p:sp>
      <p:pic>
        <p:nvPicPr>
          <p:cNvPr id="89091" name="Picture 8" descr="EstherEdwinLo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7600" y="-36513"/>
            <a:ext cx="5562600" cy="697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0">
              <a:solidFill>
                <a:srgbClr val="EAE8E2"/>
              </a:solidFill>
              <a:latin typeface="Arial" charset="0"/>
              <a:cs typeface="Arial" charset="0"/>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grpSp>
        <p:nvGrpSpPr>
          <p:cNvPr id="91147"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0">
                <a:solidFill>
                  <a:srgbClr val="EAE8E2"/>
                </a:solidFill>
                <a:latin typeface="Arial"/>
                <a:cs typeface="Arial"/>
              </a:endParaRPr>
            </a:p>
          </p:txBody>
        </p:sp>
        <p:sp>
          <p:nvSpPr>
            <p:cNvPr id="91168"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1148"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1000</a:t>
              </a: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2000</a:t>
              </a: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0</a:t>
              </a: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1000</a:t>
              </a: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2000</a:t>
              </a: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solidFill>
                    <a:srgbClr val="EAE8E2"/>
                  </a:solidFill>
                  <a:latin typeface="Arial"/>
                  <a:cs typeface="Arial"/>
                </a:rPr>
                <a:t>3000</a:t>
              </a: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Flood</a:t>
            </a:r>
          </a:p>
        </p:txBody>
      </p:sp>
      <p:sp>
        <p:nvSpPr>
          <p:cNvPr id="91150" name="Text Box 24"/>
          <p:cNvSpPr txBox="1">
            <a:spLocks noChangeArrowheads="1"/>
          </p:cNvSpPr>
          <p:nvPr/>
        </p:nvSpPr>
        <p:spPr bwMode="auto">
          <a:xfrm>
            <a:off x="-609600" y="5591175"/>
            <a:ext cx="3276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spcBef>
                <a:spcPct val="50000"/>
              </a:spcBef>
            </a:pPr>
            <a:r>
              <a:rPr lang="en-US" sz="3200">
                <a:solidFill>
                  <a:srgbClr val="FF9933"/>
                </a:solidFill>
                <a:latin typeface="Arial" charset="0"/>
                <a:cs typeface="Arial" charset="0"/>
              </a:rPr>
              <a:t>Creation</a:t>
            </a: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Abraham</a:t>
            </a: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Jesus</a:t>
            </a:r>
          </a:p>
        </p:txBody>
      </p:sp>
      <p:sp>
        <p:nvSpPr>
          <p:cNvPr id="48155"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Today</a:t>
            </a:r>
          </a:p>
        </p:txBody>
      </p:sp>
      <p:sp>
        <p:nvSpPr>
          <p:cNvPr id="91154" name="Text Box 28"/>
          <p:cNvSpPr txBox="1">
            <a:spLocks noChangeArrowheads="1"/>
          </p:cNvSpPr>
          <p:nvPr/>
        </p:nvSpPr>
        <p:spPr bwMode="auto">
          <a:xfrm>
            <a:off x="6705600" y="5591175"/>
            <a:ext cx="24384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r" eaLnBrk="1" hangingPunct="1">
              <a:spcBef>
                <a:spcPct val="50000"/>
              </a:spcBef>
            </a:pPr>
            <a:r>
              <a:rPr lang="en-US" sz="3200">
                <a:solidFill>
                  <a:srgbClr val="FF9933"/>
                </a:solidFill>
                <a:latin typeface="Arial" charset="0"/>
                <a:cs typeface="Arial" charset="0"/>
              </a:rPr>
              <a:t>New  Creation</a:t>
            </a: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5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rgbClr val="EAE8E2"/>
                  </a:solidFill>
                  <a:latin typeface="Arial"/>
                  <a:cs typeface="Arial"/>
                </a:rPr>
                <a:t>Church</a:t>
              </a: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solidFill>
                    <a:srgbClr val="EAE8E2"/>
                  </a:solidFill>
                  <a:latin typeface="Arial"/>
                  <a:cs typeface="Arial"/>
                </a:rPr>
                <a:t>Kings</a:t>
              </a:r>
            </a:p>
          </p:txBody>
        </p:sp>
      </p:grpSp>
      <p:grpSp>
        <p:nvGrpSpPr>
          <p:cNvPr id="30743" name="Group 35"/>
          <p:cNvGrpSpPr>
            <a:grpSpLocks/>
          </p:cNvGrpSpPr>
          <p:nvPr/>
        </p:nvGrpSpPr>
        <p:grpSpPr bwMode="auto">
          <a:xfrm>
            <a:off x="3352800" y="3763963"/>
            <a:ext cx="1371600" cy="655637"/>
            <a:chOff x="2112" y="2371"/>
            <a:chExt cx="864" cy="413"/>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0">
                <a:solidFill>
                  <a:srgbClr val="EAE8E2"/>
                </a:solidFill>
                <a:latin typeface="Arial"/>
                <a:cs typeface="Arial"/>
              </a:endParaRPr>
            </a:p>
          </p:txBody>
        </p:sp>
        <p:sp>
          <p:nvSpPr>
            <p:cNvPr id="4816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solidFill>
                    <a:srgbClr val="EAE8E2"/>
                  </a:solidFill>
                  <a:latin typeface="Arial"/>
                  <a:cs typeface="Arial"/>
                </a:rPr>
                <a:t>Tribes</a:t>
              </a: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a:solidFill>
                  <a:srgbClr val="EAE8E2"/>
                </a:solidFill>
                <a:latin typeface="Arial"/>
                <a:cs typeface="Arial"/>
              </a:rPr>
              <a:t>David</a:t>
            </a:r>
          </a:p>
        </p:txBody>
      </p:sp>
      <p:sp>
        <p:nvSpPr>
          <p:cNvPr id="40" name="AutoShape 3"/>
          <p:cNvSpPr>
            <a:spLocks noChangeArrowheads="1"/>
          </p:cNvSpPr>
          <p:nvPr/>
        </p:nvSpPr>
        <p:spPr bwMode="auto">
          <a:xfrm>
            <a:off x="4800600" y="1143000"/>
            <a:ext cx="533400" cy="2105025"/>
          </a:xfrm>
          <a:prstGeom prst="downArrow">
            <a:avLst>
              <a:gd name="adj1" fmla="val 50000"/>
              <a:gd name="adj2" fmla="val 98661"/>
            </a:avLst>
          </a:prstGeom>
          <a:solidFill>
            <a:srgbClr val="00FFFF"/>
          </a:solidFill>
          <a:ln w="9525">
            <a:solidFill>
              <a:schemeClr val="tx1"/>
            </a:solidFill>
            <a:miter lim="800000"/>
            <a:headEnd/>
            <a:tailEnd/>
          </a:ln>
          <a:effectLst/>
        </p:spPr>
        <p:txBody>
          <a:bodyPr wrap="none" anchor="ctr"/>
          <a:lstStyle/>
          <a:p>
            <a:pPr>
              <a:defRPr/>
            </a:pPr>
            <a:endParaRPr lang="en-US">
              <a:latin typeface="Arial"/>
              <a:ea typeface="Times New Roman" pitchFamily="-111" charset="0"/>
              <a:cs typeface="Arial"/>
            </a:endParaRPr>
          </a:p>
        </p:txBody>
      </p:sp>
      <p:sp>
        <p:nvSpPr>
          <p:cNvPr id="41" name="Text Box 38"/>
          <p:cNvSpPr txBox="1">
            <a:spLocks noChangeArrowheads="1"/>
          </p:cNvSpPr>
          <p:nvPr/>
        </p:nvSpPr>
        <p:spPr bwMode="auto">
          <a:xfrm>
            <a:off x="2705100" y="365125"/>
            <a:ext cx="4724400" cy="701675"/>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00FFFF"/>
                </a:solidFill>
                <a:latin typeface="Arial"/>
                <a:ea typeface="Times New Roman" pitchFamily="-111" charset="0"/>
                <a:cs typeface="Arial"/>
              </a:rPr>
              <a:t>Esther</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0179"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180"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181"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2"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3"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4"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5"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6"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0187"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nvGrpSpPr>
          <p:cNvPr id="93195" name="Group 12"/>
          <p:cNvGrpSpPr>
            <a:grpSpLocks/>
          </p:cNvGrpSpPr>
          <p:nvPr/>
        </p:nvGrpSpPr>
        <p:grpSpPr bwMode="auto">
          <a:xfrm>
            <a:off x="457200" y="3825875"/>
            <a:ext cx="8229600" cy="0"/>
            <a:chOff x="288" y="2208"/>
            <a:chExt cx="5184" cy="0"/>
          </a:xfrm>
        </p:grpSpPr>
        <p:sp>
          <p:nvSpPr>
            <p:cNvPr id="50189"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93221"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3196" name="Group 15"/>
          <p:cNvGrpSpPr>
            <a:grpSpLocks/>
          </p:cNvGrpSpPr>
          <p:nvPr/>
        </p:nvGrpSpPr>
        <p:grpSpPr bwMode="auto">
          <a:xfrm>
            <a:off x="2286000" y="4435475"/>
            <a:ext cx="5581650" cy="1570038"/>
            <a:chOff x="1440" y="2794"/>
            <a:chExt cx="3516" cy="989"/>
          </a:xfrm>
        </p:grpSpPr>
        <p:sp>
          <p:nvSpPr>
            <p:cNvPr id="50192"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1000</a:t>
              </a:r>
            </a:p>
          </p:txBody>
        </p:sp>
        <p:sp>
          <p:nvSpPr>
            <p:cNvPr id="50193"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2000</a:t>
              </a:r>
            </a:p>
          </p:txBody>
        </p:sp>
        <p:sp>
          <p:nvSpPr>
            <p:cNvPr id="50194" name="Text Box 18"/>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0</a:t>
              </a:r>
            </a:p>
          </p:txBody>
        </p:sp>
        <p:sp>
          <p:nvSpPr>
            <p:cNvPr id="50195"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1000</a:t>
              </a:r>
            </a:p>
          </p:txBody>
        </p:sp>
        <p:sp>
          <p:nvSpPr>
            <p:cNvPr id="50196"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2000</a:t>
              </a:r>
            </a:p>
          </p:txBody>
        </p:sp>
        <p:sp>
          <p:nvSpPr>
            <p:cNvPr id="50197"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chemeClr val="bg1"/>
                  </a:solidFill>
                  <a:latin typeface="Arial"/>
                  <a:ea typeface="Times New Roman" pitchFamily="-111" charset="0"/>
                  <a:cs typeface="Arial"/>
                </a:rPr>
                <a:t>3000</a:t>
              </a:r>
            </a:p>
          </p:txBody>
        </p:sp>
      </p:grpSp>
      <p:sp>
        <p:nvSpPr>
          <p:cNvPr id="50198" name="Text Box 22"/>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Flood</a:t>
            </a:r>
          </a:p>
        </p:txBody>
      </p:sp>
      <p:sp>
        <p:nvSpPr>
          <p:cNvPr id="50199" name="Text Box 23"/>
          <p:cNvSpPr txBox="1">
            <a:spLocks noChangeArrowheads="1"/>
          </p:cNvSpPr>
          <p:nvPr/>
        </p:nvSpPr>
        <p:spPr bwMode="auto">
          <a:xfrm>
            <a:off x="-609600" y="55911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9933"/>
                </a:solidFill>
                <a:latin typeface="Arial"/>
                <a:ea typeface="Times New Roman" pitchFamily="-111" charset="0"/>
                <a:cs typeface="Arial"/>
              </a:rPr>
              <a:t>Creation</a:t>
            </a:r>
          </a:p>
        </p:txBody>
      </p:sp>
      <p:sp>
        <p:nvSpPr>
          <p:cNvPr id="50200" name="Text Box 24"/>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Abraham</a:t>
            </a:r>
          </a:p>
        </p:txBody>
      </p:sp>
      <p:sp>
        <p:nvSpPr>
          <p:cNvPr id="50201" name="Text Box 25"/>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66CCFF"/>
                </a:solidFill>
                <a:latin typeface="Arial"/>
                <a:ea typeface="Times New Roman" pitchFamily="-111" charset="0"/>
                <a:cs typeface="Arial"/>
              </a:rPr>
              <a:t>Jesus</a:t>
            </a:r>
          </a:p>
        </p:txBody>
      </p:sp>
      <p:sp>
        <p:nvSpPr>
          <p:cNvPr id="50202" name="Text Box 26"/>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Today</a:t>
            </a:r>
          </a:p>
        </p:txBody>
      </p:sp>
      <p:sp>
        <p:nvSpPr>
          <p:cNvPr id="50203" name="Text Box 27"/>
          <p:cNvSpPr txBox="1">
            <a:spLocks noChangeArrowheads="1"/>
          </p:cNvSpPr>
          <p:nvPr/>
        </p:nvSpPr>
        <p:spPr bwMode="auto">
          <a:xfrm>
            <a:off x="6705600" y="5591175"/>
            <a:ext cx="2438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a:solidFill>
                  <a:srgbClr val="FF9933"/>
                </a:solidFill>
                <a:latin typeface="Arial"/>
                <a:ea typeface="Times New Roman" pitchFamily="-111" charset="0"/>
                <a:cs typeface="Arial"/>
              </a:rPr>
              <a:t>New  Creation</a:t>
            </a:r>
          </a:p>
        </p:txBody>
      </p:sp>
      <p:grpSp>
        <p:nvGrpSpPr>
          <p:cNvPr id="44051" name="Group 28"/>
          <p:cNvGrpSpPr>
            <a:grpSpLocks/>
          </p:cNvGrpSpPr>
          <p:nvPr/>
        </p:nvGrpSpPr>
        <p:grpSpPr bwMode="auto">
          <a:xfrm>
            <a:off x="5715000" y="3429000"/>
            <a:ext cx="1828800" cy="762000"/>
            <a:chOff x="3648" y="1824"/>
            <a:chExt cx="1152" cy="480"/>
          </a:xfrm>
          <a:solidFill>
            <a:srgbClr val="0000FF"/>
          </a:solidFill>
        </p:grpSpPr>
        <p:sp>
          <p:nvSpPr>
            <p:cNvPr id="50205" name="Oval 29"/>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206" name="Text Box 30"/>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a:solidFill>
                    <a:schemeClr val="bg1"/>
                  </a:solidFill>
                  <a:latin typeface="Arial"/>
                  <a:ea typeface="Times New Roman" pitchFamily="-111" charset="0"/>
                  <a:cs typeface="Arial"/>
                </a:rPr>
                <a:t>Church</a:t>
              </a:r>
            </a:p>
          </p:txBody>
        </p:sp>
      </p:grpSp>
      <p:grpSp>
        <p:nvGrpSpPr>
          <p:cNvPr id="44052" name="Group 31"/>
          <p:cNvGrpSpPr>
            <a:grpSpLocks/>
          </p:cNvGrpSpPr>
          <p:nvPr/>
        </p:nvGrpSpPr>
        <p:grpSpPr bwMode="auto">
          <a:xfrm>
            <a:off x="4491038" y="3200400"/>
            <a:ext cx="1219200" cy="609600"/>
            <a:chOff x="2829" y="2016"/>
            <a:chExt cx="768" cy="384"/>
          </a:xfrm>
          <a:solidFill>
            <a:srgbClr val="0000FF"/>
          </a:solidFill>
        </p:grpSpPr>
        <p:sp>
          <p:nvSpPr>
            <p:cNvPr id="50208" name="Oval 32"/>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209" name="Text Box 33"/>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dirty="0">
                  <a:solidFill>
                    <a:schemeClr val="bg1"/>
                  </a:solidFill>
                  <a:latin typeface="Arial"/>
                  <a:ea typeface="Times New Roman" pitchFamily="-111" charset="0"/>
                  <a:cs typeface="Arial"/>
                </a:rPr>
                <a:t>Kings</a:t>
              </a:r>
            </a:p>
          </p:txBody>
        </p:sp>
      </p:grpSp>
      <p:grpSp>
        <p:nvGrpSpPr>
          <p:cNvPr id="44053" name="Group 34"/>
          <p:cNvGrpSpPr>
            <a:grpSpLocks/>
          </p:cNvGrpSpPr>
          <p:nvPr/>
        </p:nvGrpSpPr>
        <p:grpSpPr bwMode="auto">
          <a:xfrm>
            <a:off x="3352800" y="3763963"/>
            <a:ext cx="1371600" cy="655637"/>
            <a:chOff x="2112" y="2371"/>
            <a:chExt cx="864" cy="413"/>
          </a:xfrm>
          <a:solidFill>
            <a:srgbClr val="0000FF"/>
          </a:solidFill>
        </p:grpSpPr>
        <p:sp>
          <p:nvSpPr>
            <p:cNvPr id="50211" name="Oval 35"/>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0212" name="Text Box 36"/>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Tribes</a:t>
              </a:r>
            </a:p>
          </p:txBody>
        </p:sp>
      </p:grpSp>
      <p:sp>
        <p:nvSpPr>
          <p:cNvPr id="50213" name="AutoShape 37"/>
          <p:cNvSpPr>
            <a:spLocks noChangeArrowheads="1"/>
          </p:cNvSpPr>
          <p:nvPr/>
        </p:nvSpPr>
        <p:spPr bwMode="auto">
          <a:xfrm>
            <a:off x="3752850" y="3657600"/>
            <a:ext cx="752475" cy="381000"/>
          </a:xfrm>
          <a:prstGeom prst="leftRightArrow">
            <a:avLst>
              <a:gd name="adj1" fmla="val 50000"/>
              <a:gd name="adj2" fmla="val 39500"/>
            </a:avLst>
          </a:prstGeom>
          <a:solidFill>
            <a:srgbClr val="00FFFF"/>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0214" name="Text Box 38"/>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chemeClr val="bg1"/>
                </a:solidFill>
                <a:latin typeface="Arial"/>
                <a:ea typeface="Times New Roman" pitchFamily="-111" charset="0"/>
                <a:cs typeface="Arial"/>
              </a:rPr>
              <a:t>David</a:t>
            </a:r>
          </a:p>
        </p:txBody>
      </p:sp>
      <p:sp>
        <p:nvSpPr>
          <p:cNvPr id="50215" name="Text Box 39"/>
          <p:cNvSpPr txBox="1">
            <a:spLocks noChangeArrowheads="1"/>
          </p:cNvSpPr>
          <p:nvPr/>
        </p:nvSpPr>
        <p:spPr bwMode="auto">
          <a:xfrm>
            <a:off x="838200" y="1858963"/>
            <a:ext cx="2438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00FF00"/>
                </a:solidFill>
                <a:latin typeface="Arial"/>
                <a:ea typeface="Times New Roman" pitchFamily="-111" charset="0"/>
                <a:cs typeface="Arial"/>
              </a:rPr>
              <a:t>Genesis</a:t>
            </a:r>
          </a:p>
        </p:txBody>
      </p:sp>
      <p:sp>
        <p:nvSpPr>
          <p:cNvPr id="50216" name="Text Box 40"/>
          <p:cNvSpPr txBox="1">
            <a:spLocks noChangeArrowheads="1"/>
          </p:cNvSpPr>
          <p:nvPr/>
        </p:nvSpPr>
        <p:spPr bwMode="auto">
          <a:xfrm>
            <a:off x="2667000" y="-76200"/>
            <a:ext cx="21336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00FFFF"/>
                </a:solidFill>
                <a:latin typeface="Arial"/>
                <a:ea typeface="Times New Roman" pitchFamily="-111" charset="0"/>
                <a:cs typeface="Arial"/>
              </a:rPr>
              <a:t>Exodus-    1 Samuel</a:t>
            </a:r>
          </a:p>
        </p:txBody>
      </p:sp>
      <p:sp>
        <p:nvSpPr>
          <p:cNvPr id="50217" name="Text Box 41"/>
          <p:cNvSpPr txBox="1">
            <a:spLocks noChangeArrowheads="1"/>
          </p:cNvSpPr>
          <p:nvPr/>
        </p:nvSpPr>
        <p:spPr bwMode="auto">
          <a:xfrm>
            <a:off x="3581400" y="762000"/>
            <a:ext cx="2438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rgbClr val="FFFF00"/>
                </a:solidFill>
                <a:latin typeface="Arial"/>
                <a:ea typeface="Times New Roman" pitchFamily="-111" charset="0"/>
                <a:cs typeface="Arial"/>
              </a:rPr>
              <a:t>2 Samuel –  Esther</a:t>
            </a:r>
          </a:p>
        </p:txBody>
      </p:sp>
      <p:sp>
        <p:nvSpPr>
          <p:cNvPr id="50218" name="AutoShape 42"/>
          <p:cNvSpPr>
            <a:spLocks noChangeArrowheads="1"/>
          </p:cNvSpPr>
          <p:nvPr/>
        </p:nvSpPr>
        <p:spPr bwMode="auto">
          <a:xfrm>
            <a:off x="4572000" y="3667125"/>
            <a:ext cx="762000" cy="333375"/>
          </a:xfrm>
          <a:prstGeom prst="leftRightArrow">
            <a:avLst>
              <a:gd name="adj1" fmla="val 50000"/>
              <a:gd name="adj2" fmla="val 45714"/>
            </a:avLst>
          </a:prstGeom>
          <a:solidFill>
            <a:srgbClr val="FFFF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0219" name="AutoShape 43"/>
          <p:cNvSpPr>
            <a:spLocks noChangeArrowheads="1"/>
          </p:cNvSpPr>
          <p:nvPr/>
        </p:nvSpPr>
        <p:spPr bwMode="auto">
          <a:xfrm>
            <a:off x="457200" y="3505200"/>
            <a:ext cx="3352800" cy="685800"/>
          </a:xfrm>
          <a:prstGeom prst="leftRightArrow">
            <a:avLst>
              <a:gd name="adj1" fmla="val 50000"/>
              <a:gd name="adj2" fmla="val 97778"/>
            </a:avLst>
          </a:prstGeom>
          <a:solidFill>
            <a:srgbClr val="00FF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44" name="Title 43"/>
          <p:cNvSpPr>
            <a:spLocks noGrp="1"/>
          </p:cNvSpPr>
          <p:nvPr>
            <p:ph type="title" idx="4294967295"/>
          </p:nvPr>
        </p:nvSpPr>
        <p:spPr>
          <a:xfrm>
            <a:off x="0" y="0"/>
            <a:ext cx="7772400" cy="1143000"/>
          </a:xfrm>
        </p:spPr>
        <p:txBody>
          <a:bodyPr/>
          <a:lstStyle/>
          <a:p>
            <a:pPr>
              <a:defRPr/>
            </a:pPr>
            <a:r>
              <a:rPr lang="en-US" sz="3600">
                <a:effectLst>
                  <a:outerShdw blurRad="38100" dist="38100" dir="2700000" algn="tl">
                    <a:srgbClr val="000000"/>
                  </a:outerShdw>
                </a:effectLst>
                <a:ea typeface="ＭＳ Ｐゴシック" charset="0"/>
              </a:rPr>
              <a:t>Timeline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0215"/>
                                        </p:tgtEl>
                                        <p:attrNameLst>
                                          <p:attrName>style.visibility</p:attrName>
                                        </p:attrNameLst>
                                      </p:cBhvr>
                                      <p:to>
                                        <p:strVal val="visible"/>
                                      </p:to>
                                    </p:set>
                                    <p:animEffect transition="in" filter="dissolve">
                                      <p:cBhvr>
                                        <p:cTn id="7" dur="500"/>
                                        <p:tgtEl>
                                          <p:spTgt spid="50215"/>
                                        </p:tgtEl>
                                      </p:cBhvr>
                                    </p:animEffect>
                                  </p:childTnLst>
                                </p:cTn>
                              </p:par>
                            </p:childTnLst>
                          </p:cTn>
                        </p:par>
                        <p:par>
                          <p:cTn id="8" fill="hold" nodeType="afterGroup">
                            <p:stCondLst>
                              <p:cond delay="2500"/>
                            </p:stCondLst>
                            <p:childTnLst>
                              <p:par>
                                <p:cTn id="9" presetID="22" presetClass="entr" presetSubtype="8" fill="hold" grpId="0" nodeType="afterEffect">
                                  <p:stCondLst>
                                    <p:cond delay="2000"/>
                                  </p:stCondLst>
                                  <p:childTnLst>
                                    <p:set>
                                      <p:cBhvr>
                                        <p:cTn id="10" dur="1" fill="hold">
                                          <p:stCondLst>
                                            <p:cond delay="0"/>
                                          </p:stCondLst>
                                        </p:cTn>
                                        <p:tgtEl>
                                          <p:spTgt spid="50219"/>
                                        </p:tgtEl>
                                        <p:attrNameLst>
                                          <p:attrName>style.visibility</p:attrName>
                                        </p:attrNameLst>
                                      </p:cBhvr>
                                      <p:to>
                                        <p:strVal val="visible"/>
                                      </p:to>
                                    </p:set>
                                    <p:animEffect transition="in" filter="wipe(left)">
                                      <p:cBhvr>
                                        <p:cTn id="11" dur="500"/>
                                        <p:tgtEl>
                                          <p:spTgt spid="50219"/>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50216"/>
                                        </p:tgtEl>
                                        <p:attrNameLst>
                                          <p:attrName>style.visibility</p:attrName>
                                        </p:attrNameLst>
                                      </p:cBhvr>
                                      <p:to>
                                        <p:strVal val="visible"/>
                                      </p:to>
                                    </p:set>
                                    <p:animEffect transition="in" filter="dissolve">
                                      <p:cBhvr>
                                        <p:cTn id="15" dur="500"/>
                                        <p:tgtEl>
                                          <p:spTgt spid="50216"/>
                                        </p:tgtEl>
                                      </p:cBhvr>
                                    </p:animEffect>
                                  </p:childTnLst>
                                </p:cTn>
                              </p:par>
                            </p:childTnLst>
                          </p:cTn>
                        </p:par>
                        <p:par>
                          <p:cTn id="16" fill="hold" nodeType="afterGroup">
                            <p:stCondLst>
                              <p:cond delay="7500"/>
                            </p:stCondLst>
                            <p:childTnLst>
                              <p:par>
                                <p:cTn id="17" presetID="22" presetClass="entr" presetSubtype="8" fill="hold" grpId="0" nodeType="afterEffect">
                                  <p:stCondLst>
                                    <p:cond delay="2000"/>
                                  </p:stCondLst>
                                  <p:childTnLst>
                                    <p:set>
                                      <p:cBhvr>
                                        <p:cTn id="18" dur="1" fill="hold">
                                          <p:stCondLst>
                                            <p:cond delay="0"/>
                                          </p:stCondLst>
                                        </p:cTn>
                                        <p:tgtEl>
                                          <p:spTgt spid="50213"/>
                                        </p:tgtEl>
                                        <p:attrNameLst>
                                          <p:attrName>style.visibility</p:attrName>
                                        </p:attrNameLst>
                                      </p:cBhvr>
                                      <p:to>
                                        <p:strVal val="visible"/>
                                      </p:to>
                                    </p:set>
                                    <p:animEffect transition="in" filter="wipe(left)">
                                      <p:cBhvr>
                                        <p:cTn id="19" dur="500"/>
                                        <p:tgtEl>
                                          <p:spTgt spid="50213"/>
                                        </p:tgtEl>
                                      </p:cBhvr>
                                    </p:animEffect>
                                  </p:childTnLst>
                                </p:cTn>
                              </p:par>
                            </p:childTnLst>
                          </p:cTn>
                        </p:par>
                        <p:par>
                          <p:cTn id="20" fill="hold" nodeType="afterGroup">
                            <p:stCondLst>
                              <p:cond delay="10000"/>
                            </p:stCondLst>
                            <p:childTnLst>
                              <p:par>
                                <p:cTn id="21" presetID="9" presetClass="entr" presetSubtype="0" fill="hold" grpId="0" nodeType="afterEffect">
                                  <p:stCondLst>
                                    <p:cond delay="1000"/>
                                  </p:stCondLst>
                                  <p:childTnLst>
                                    <p:set>
                                      <p:cBhvr>
                                        <p:cTn id="22" dur="1" fill="hold">
                                          <p:stCondLst>
                                            <p:cond delay="0"/>
                                          </p:stCondLst>
                                        </p:cTn>
                                        <p:tgtEl>
                                          <p:spTgt spid="50217"/>
                                        </p:tgtEl>
                                        <p:attrNameLst>
                                          <p:attrName>style.visibility</p:attrName>
                                        </p:attrNameLst>
                                      </p:cBhvr>
                                      <p:to>
                                        <p:strVal val="visible"/>
                                      </p:to>
                                    </p:set>
                                    <p:animEffect transition="in" filter="dissolve">
                                      <p:cBhvr>
                                        <p:cTn id="23" dur="500"/>
                                        <p:tgtEl>
                                          <p:spTgt spid="50217"/>
                                        </p:tgtEl>
                                      </p:cBhvr>
                                    </p:animEffect>
                                  </p:childTnLst>
                                </p:cTn>
                              </p:par>
                            </p:childTnLst>
                          </p:cTn>
                        </p:par>
                        <p:par>
                          <p:cTn id="24" fill="hold" nodeType="afterGroup">
                            <p:stCondLst>
                              <p:cond delay="11500"/>
                            </p:stCondLst>
                            <p:childTnLst>
                              <p:par>
                                <p:cTn id="25" presetID="22" presetClass="entr" presetSubtype="8" fill="hold" grpId="0" nodeType="afterEffect">
                                  <p:stCondLst>
                                    <p:cond delay="2000"/>
                                  </p:stCondLst>
                                  <p:childTnLst>
                                    <p:set>
                                      <p:cBhvr>
                                        <p:cTn id="26" dur="1" fill="hold">
                                          <p:stCondLst>
                                            <p:cond delay="0"/>
                                          </p:stCondLst>
                                        </p:cTn>
                                        <p:tgtEl>
                                          <p:spTgt spid="50218"/>
                                        </p:tgtEl>
                                        <p:attrNameLst>
                                          <p:attrName>style.visibility</p:attrName>
                                        </p:attrNameLst>
                                      </p:cBhvr>
                                      <p:to>
                                        <p:strVal val="visible"/>
                                      </p:to>
                                    </p:set>
                                    <p:animEffect transition="in" filter="wipe(left)">
                                      <p:cBhvr>
                                        <p:cTn id="27" dur="500"/>
                                        <p:tgtEl>
                                          <p:spTgt spid="50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3" grpId="0" animBg="1"/>
      <p:bldP spid="50215" grpId="0" autoUpdateAnimBg="0"/>
      <p:bldP spid="50216" grpId="0" autoUpdateAnimBg="0"/>
      <p:bldP spid="50217" grpId="0" autoUpdateAnimBg="0"/>
      <p:bldP spid="50218" grpId="0" animBg="1"/>
      <p:bldP spid="502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7347" name="Text Box 3"/>
          <p:cNvSpPr txBox="1">
            <a:spLocks noChangeArrowheads="1"/>
          </p:cNvSpPr>
          <p:nvPr/>
        </p:nvSpPr>
        <p:spPr bwMode="auto">
          <a:xfrm>
            <a:off x="6172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650</a:t>
            </a:r>
          </a:p>
        </p:txBody>
      </p:sp>
      <p:sp>
        <p:nvSpPr>
          <p:cNvPr id="57348" name="Text Box 4"/>
          <p:cNvSpPr txBox="1">
            <a:spLocks noChangeArrowheads="1"/>
          </p:cNvSpPr>
          <p:nvPr/>
        </p:nvSpPr>
        <p:spPr bwMode="auto">
          <a:xfrm>
            <a:off x="5343525"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7 0 0 </a:t>
            </a:r>
          </a:p>
        </p:txBody>
      </p:sp>
      <p:sp>
        <p:nvSpPr>
          <p:cNvPr id="57349" name="Text Box 5"/>
          <p:cNvSpPr txBox="1">
            <a:spLocks noChangeArrowheads="1"/>
          </p:cNvSpPr>
          <p:nvPr/>
        </p:nvSpPr>
        <p:spPr bwMode="auto">
          <a:xfrm>
            <a:off x="4114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800</a:t>
            </a:r>
          </a:p>
        </p:txBody>
      </p:sp>
      <p:sp>
        <p:nvSpPr>
          <p:cNvPr id="57350" name="Text Box 6"/>
          <p:cNvSpPr txBox="1">
            <a:spLocks noChangeArrowheads="1"/>
          </p:cNvSpPr>
          <p:nvPr/>
        </p:nvSpPr>
        <p:spPr bwMode="auto">
          <a:xfrm>
            <a:off x="2743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900</a:t>
            </a:r>
          </a:p>
        </p:txBody>
      </p:sp>
      <p:sp>
        <p:nvSpPr>
          <p:cNvPr id="57351" name="Text Box 7"/>
          <p:cNvSpPr txBox="1">
            <a:spLocks noChangeArrowheads="1"/>
          </p:cNvSpPr>
          <p:nvPr/>
        </p:nvSpPr>
        <p:spPr bwMode="auto">
          <a:xfrm>
            <a:off x="2057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950</a:t>
            </a:r>
          </a:p>
        </p:txBody>
      </p:sp>
      <p:sp>
        <p:nvSpPr>
          <p:cNvPr id="57352" name="Text Box 8"/>
          <p:cNvSpPr txBox="1">
            <a:spLocks noChangeArrowheads="1"/>
          </p:cNvSpPr>
          <p:nvPr/>
        </p:nvSpPr>
        <p:spPr bwMode="auto">
          <a:xfrm>
            <a:off x="13716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1000</a:t>
            </a:r>
          </a:p>
        </p:txBody>
      </p:sp>
      <p:sp>
        <p:nvSpPr>
          <p:cNvPr id="57353" name="Text Box 9"/>
          <p:cNvSpPr txBox="1">
            <a:spLocks noChangeArrowheads="1"/>
          </p:cNvSpPr>
          <p:nvPr/>
        </p:nvSpPr>
        <p:spPr bwMode="auto">
          <a:xfrm>
            <a:off x="6858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600</a:t>
            </a:r>
          </a:p>
        </p:txBody>
      </p:sp>
      <p:sp>
        <p:nvSpPr>
          <p:cNvPr id="57354" name="Text Box 10"/>
          <p:cNvSpPr txBox="1">
            <a:spLocks noChangeArrowheads="1"/>
          </p:cNvSpPr>
          <p:nvPr/>
        </p:nvSpPr>
        <p:spPr bwMode="auto">
          <a:xfrm>
            <a:off x="8153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500</a:t>
            </a:r>
          </a:p>
        </p:txBody>
      </p:sp>
      <p:grpSp>
        <p:nvGrpSpPr>
          <p:cNvPr id="95242" name="Group 11"/>
          <p:cNvGrpSpPr>
            <a:grpSpLocks/>
          </p:cNvGrpSpPr>
          <p:nvPr/>
        </p:nvGrpSpPr>
        <p:grpSpPr bwMode="auto">
          <a:xfrm>
            <a:off x="66675" y="3044825"/>
            <a:ext cx="9534525" cy="844550"/>
            <a:chOff x="42" y="1918"/>
            <a:chExt cx="6006" cy="532"/>
          </a:xfrm>
        </p:grpSpPr>
        <p:grpSp>
          <p:nvGrpSpPr>
            <p:cNvPr id="95262" name="Group 12"/>
            <p:cNvGrpSpPr>
              <a:grpSpLocks/>
            </p:cNvGrpSpPr>
            <p:nvPr/>
          </p:nvGrpSpPr>
          <p:grpSpPr bwMode="auto">
            <a:xfrm>
              <a:off x="96" y="1918"/>
              <a:ext cx="1296" cy="530"/>
              <a:chOff x="96" y="1918"/>
              <a:chExt cx="1296" cy="530"/>
            </a:xfrm>
          </p:grpSpPr>
          <p:sp>
            <p:nvSpPr>
              <p:cNvPr id="5735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5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5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5263" name="Group 17"/>
            <p:cNvGrpSpPr>
              <a:grpSpLocks/>
            </p:cNvGrpSpPr>
            <p:nvPr/>
          </p:nvGrpSpPr>
          <p:grpSpPr bwMode="auto">
            <a:xfrm>
              <a:off x="1824" y="1920"/>
              <a:ext cx="1296" cy="530"/>
              <a:chOff x="96" y="1918"/>
              <a:chExt cx="1296" cy="530"/>
            </a:xfrm>
          </p:grpSpPr>
          <p:sp>
            <p:nvSpPr>
              <p:cNvPr id="5736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5264" name="Group 22"/>
            <p:cNvGrpSpPr>
              <a:grpSpLocks/>
            </p:cNvGrpSpPr>
            <p:nvPr/>
          </p:nvGrpSpPr>
          <p:grpSpPr bwMode="auto">
            <a:xfrm>
              <a:off x="3552" y="1920"/>
              <a:ext cx="1296" cy="530"/>
              <a:chOff x="96" y="1918"/>
              <a:chExt cx="1296" cy="530"/>
            </a:xfrm>
          </p:grpSpPr>
          <p:sp>
            <p:nvSpPr>
              <p:cNvPr id="5736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6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7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737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7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737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7374" name="Text Box 30"/>
          <p:cNvSpPr txBox="1">
            <a:spLocks noChangeArrowheads="1"/>
          </p:cNvSpPr>
          <p:nvPr/>
        </p:nvSpPr>
        <p:spPr bwMode="auto">
          <a:xfrm>
            <a:off x="7543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550</a:t>
            </a:r>
          </a:p>
        </p:txBody>
      </p:sp>
      <p:sp>
        <p:nvSpPr>
          <p:cNvPr id="57375" name="Text Box 31"/>
          <p:cNvSpPr txBox="1">
            <a:spLocks noChangeArrowheads="1"/>
          </p:cNvSpPr>
          <p:nvPr/>
        </p:nvSpPr>
        <p:spPr bwMode="auto">
          <a:xfrm>
            <a:off x="4724400"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7 5 0 </a:t>
            </a:r>
          </a:p>
        </p:txBody>
      </p:sp>
      <p:sp>
        <p:nvSpPr>
          <p:cNvPr id="57376" name="Text Box 32"/>
          <p:cNvSpPr txBox="1">
            <a:spLocks noChangeArrowheads="1"/>
          </p:cNvSpPr>
          <p:nvPr/>
        </p:nvSpPr>
        <p:spPr bwMode="auto">
          <a:xfrm>
            <a:off x="3429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850</a:t>
            </a:r>
          </a:p>
        </p:txBody>
      </p:sp>
      <p:sp>
        <p:nvSpPr>
          <p:cNvPr id="57377" name="Text Box 33"/>
          <p:cNvSpPr txBox="1">
            <a:spLocks noChangeArrowheads="1"/>
          </p:cNvSpPr>
          <p:nvPr/>
        </p:nvSpPr>
        <p:spPr bwMode="auto">
          <a:xfrm>
            <a:off x="685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1050</a:t>
            </a:r>
          </a:p>
        </p:txBody>
      </p:sp>
      <p:sp>
        <p:nvSpPr>
          <p:cNvPr id="57378" name="Text Box 34"/>
          <p:cNvSpPr txBox="1">
            <a:spLocks noChangeArrowheads="1"/>
          </p:cNvSpPr>
          <p:nvPr/>
        </p:nvSpPr>
        <p:spPr bwMode="auto">
          <a:xfrm>
            <a:off x="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1100</a:t>
            </a:r>
          </a:p>
        </p:txBody>
      </p:sp>
      <p:sp>
        <p:nvSpPr>
          <p:cNvPr id="57379" name="Text Box 35"/>
          <p:cNvSpPr txBox="1">
            <a:spLocks noChangeArrowheads="1"/>
          </p:cNvSpPr>
          <p:nvPr/>
        </p:nvSpPr>
        <p:spPr bwMode="auto">
          <a:xfrm>
            <a:off x="8763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450</a:t>
            </a:r>
          </a:p>
        </p:txBody>
      </p:sp>
      <p:sp>
        <p:nvSpPr>
          <p:cNvPr id="57380" name="Text Box 36"/>
          <p:cNvSpPr txBox="1">
            <a:spLocks noChangeArrowheads="1"/>
          </p:cNvSpPr>
          <p:nvPr/>
        </p:nvSpPr>
        <p:spPr bwMode="auto">
          <a:xfrm>
            <a:off x="304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00FFFF"/>
                </a:solidFill>
                <a:latin typeface="Arial"/>
                <a:ea typeface="Times New Roman" pitchFamily="-111" charset="0"/>
                <a:cs typeface="Arial"/>
              </a:rPr>
              <a:t>United Kingdom</a:t>
            </a:r>
          </a:p>
          <a:p>
            <a:pPr algn="ctr">
              <a:spcBef>
                <a:spcPct val="50000"/>
              </a:spcBef>
              <a:defRPr/>
            </a:pPr>
            <a:r>
              <a:rPr lang="en-US" sz="2800">
                <a:solidFill>
                  <a:srgbClr val="00FFFF"/>
                </a:solidFill>
                <a:latin typeface="Arial"/>
                <a:ea typeface="Times New Roman" pitchFamily="-111" charset="0"/>
                <a:cs typeface="Arial"/>
              </a:rPr>
              <a:t>1050-930</a:t>
            </a:r>
          </a:p>
        </p:txBody>
      </p:sp>
      <p:sp>
        <p:nvSpPr>
          <p:cNvPr id="57381" name="Text Box 37"/>
          <p:cNvSpPr txBox="1">
            <a:spLocks noChangeArrowheads="1"/>
          </p:cNvSpPr>
          <p:nvPr/>
        </p:nvSpPr>
        <p:spPr bwMode="auto">
          <a:xfrm>
            <a:off x="2590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FF00"/>
                </a:solidFill>
                <a:latin typeface="Arial"/>
                <a:ea typeface="Times New Roman" pitchFamily="-111" charset="0"/>
                <a:cs typeface="Arial"/>
              </a:rPr>
              <a:t>Divided Kingdom</a:t>
            </a:r>
          </a:p>
          <a:p>
            <a:pPr algn="ctr">
              <a:spcBef>
                <a:spcPct val="50000"/>
              </a:spcBef>
              <a:defRPr/>
            </a:pPr>
            <a:r>
              <a:rPr lang="en-US" sz="2800">
                <a:solidFill>
                  <a:srgbClr val="FFFF00"/>
                </a:solidFill>
                <a:latin typeface="Arial"/>
                <a:ea typeface="Times New Roman" pitchFamily="-111" charset="0"/>
                <a:cs typeface="Arial"/>
              </a:rPr>
              <a:t>930-722</a:t>
            </a:r>
          </a:p>
        </p:txBody>
      </p:sp>
      <p:sp>
        <p:nvSpPr>
          <p:cNvPr id="57382" name="Text Box 38"/>
          <p:cNvSpPr txBox="1">
            <a:spLocks noChangeArrowheads="1"/>
          </p:cNvSpPr>
          <p:nvPr/>
        </p:nvSpPr>
        <p:spPr bwMode="auto">
          <a:xfrm>
            <a:off x="50292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99FF"/>
                </a:solidFill>
                <a:latin typeface="Arial"/>
                <a:ea typeface="Times New Roman" pitchFamily="-111" charset="0"/>
                <a:cs typeface="Arial"/>
              </a:rPr>
              <a:t>Solitary Kingdom</a:t>
            </a:r>
          </a:p>
          <a:p>
            <a:pPr algn="ctr">
              <a:spcBef>
                <a:spcPct val="50000"/>
              </a:spcBef>
              <a:defRPr/>
            </a:pPr>
            <a:r>
              <a:rPr lang="en-US" sz="2800">
                <a:solidFill>
                  <a:srgbClr val="FF99FF"/>
                </a:solidFill>
                <a:latin typeface="Arial"/>
                <a:ea typeface="Times New Roman" pitchFamily="-111" charset="0"/>
                <a:cs typeface="Arial"/>
              </a:rPr>
              <a:t>722-586</a:t>
            </a:r>
          </a:p>
        </p:txBody>
      </p:sp>
      <p:sp>
        <p:nvSpPr>
          <p:cNvPr id="57383" name="Text Box 39"/>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66FF66"/>
                </a:solidFill>
                <a:latin typeface="Arial"/>
                <a:ea typeface="Times New Roman" pitchFamily="-111" charset="0"/>
                <a:cs typeface="Arial"/>
              </a:rPr>
              <a:t>Exile  </a:t>
            </a:r>
            <a:r>
              <a:rPr lang="en-US" sz="2800">
                <a:solidFill>
                  <a:srgbClr val="66FF66"/>
                </a:solidFill>
                <a:latin typeface="Arial"/>
                <a:ea typeface="Times New Roman" pitchFamily="-111" charset="0"/>
                <a:cs typeface="Arial"/>
              </a:rPr>
              <a:t>606-536</a:t>
            </a:r>
          </a:p>
        </p:txBody>
      </p:sp>
      <p:sp>
        <p:nvSpPr>
          <p:cNvPr id="9525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57385" name="Text Box 41"/>
          <p:cNvSpPr txBox="1">
            <a:spLocks noChangeArrowheads="1"/>
          </p:cNvSpPr>
          <p:nvPr/>
        </p:nvSpPr>
        <p:spPr bwMode="auto">
          <a:xfrm>
            <a:off x="7010400" y="838200"/>
            <a:ext cx="25146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CC00"/>
                </a:solidFill>
                <a:latin typeface="Arial"/>
                <a:cs typeface="Arial"/>
              </a:rPr>
              <a:t>Post-    Exile </a:t>
            </a:r>
          </a:p>
          <a:p>
            <a:pPr algn="ctr" eaLnBrk="1" hangingPunct="1">
              <a:spcBef>
                <a:spcPct val="50000"/>
              </a:spcBef>
              <a:defRPr/>
            </a:pPr>
            <a:r>
              <a:rPr lang="en-US" sz="2800">
                <a:solidFill>
                  <a:srgbClr val="FFCC00"/>
                </a:solidFill>
                <a:latin typeface="Arial"/>
                <a:cs typeface="Arial"/>
              </a:rPr>
              <a:t>536-425</a:t>
            </a:r>
          </a:p>
          <a:p>
            <a:pPr algn="ctr" eaLnBrk="1" hangingPunct="1">
              <a:spcBef>
                <a:spcPct val="50000"/>
              </a:spcBef>
              <a:defRPr/>
            </a:pPr>
            <a:endParaRPr lang="en-US" sz="2800">
              <a:solidFill>
                <a:srgbClr val="FFCC00"/>
              </a:solidFill>
              <a:latin typeface="Arial"/>
              <a:cs typeface="Arial"/>
            </a:endParaRPr>
          </a:p>
        </p:txBody>
      </p:sp>
      <p:sp>
        <p:nvSpPr>
          <p:cNvPr id="57386"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87"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88"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89"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7390" name="Text Box 46"/>
          <p:cNvSpPr txBox="1">
            <a:spLocks noChangeArrowheads="1"/>
          </p:cNvSpPr>
          <p:nvPr/>
        </p:nvSpPr>
        <p:spPr bwMode="auto">
          <a:xfrm>
            <a:off x="5257800" y="76200"/>
            <a:ext cx="4724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CC00"/>
                </a:solidFill>
                <a:latin typeface="Arial"/>
                <a:ea typeface="Times New Roman" pitchFamily="-111" charset="0"/>
                <a:cs typeface="Arial"/>
              </a:rPr>
              <a:t>Ezra-Nehemiah</a:t>
            </a:r>
          </a:p>
        </p:txBody>
      </p:sp>
      <p:sp>
        <p:nvSpPr>
          <p:cNvPr id="57391"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48" name="Title 47"/>
          <p:cNvSpPr>
            <a:spLocks noGrp="1"/>
          </p:cNvSpPr>
          <p:nvPr>
            <p:ph type="title" idx="4294967295"/>
          </p:nvPr>
        </p:nvSpPr>
        <p:spPr>
          <a:xfrm>
            <a:off x="0" y="0"/>
            <a:ext cx="4038600" cy="1143000"/>
          </a:xfrm>
        </p:spPr>
        <p:txBody>
          <a:bodyPr/>
          <a:lstStyle/>
          <a:p>
            <a:pPr>
              <a:defRPr/>
            </a:pPr>
            <a:r>
              <a:rPr lang="en-US" sz="3600">
                <a:effectLst>
                  <a:outerShdw blurRad="38100" dist="38100" dir="2700000" algn="tl">
                    <a:srgbClr val="000000"/>
                  </a:outerShdw>
                </a:effectLst>
                <a:ea typeface="ＭＳ Ｐゴシック" charset="0"/>
              </a:rPr>
              <a:t>Kingdom Era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000"/>
                                  </p:stCondLst>
                                  <p:childTnLst>
                                    <p:set>
                                      <p:cBhvr>
                                        <p:cTn id="6" dur="1" fill="hold">
                                          <p:stCondLst>
                                            <p:cond delay="0"/>
                                          </p:stCondLst>
                                        </p:cTn>
                                        <p:tgtEl>
                                          <p:spTgt spid="57391"/>
                                        </p:tgtEl>
                                        <p:attrNameLst>
                                          <p:attrName>style.visibility</p:attrName>
                                        </p:attrNameLst>
                                      </p:cBhvr>
                                      <p:to>
                                        <p:strVal val="visible"/>
                                      </p:to>
                                    </p:set>
                                    <p:animEffect transition="in" filter="wipe(left)">
                                      <p:cBhvr>
                                        <p:cTn id="7" dur="500"/>
                                        <p:tgtEl>
                                          <p:spTgt spid="57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8371" name="Text Box 3"/>
          <p:cNvSpPr txBox="1">
            <a:spLocks noChangeArrowheads="1"/>
          </p:cNvSpPr>
          <p:nvPr/>
        </p:nvSpPr>
        <p:spPr bwMode="auto">
          <a:xfrm>
            <a:off x="6172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650</a:t>
            </a:r>
          </a:p>
        </p:txBody>
      </p:sp>
      <p:sp>
        <p:nvSpPr>
          <p:cNvPr id="58372" name="Text Box 4"/>
          <p:cNvSpPr txBox="1">
            <a:spLocks noChangeArrowheads="1"/>
          </p:cNvSpPr>
          <p:nvPr/>
        </p:nvSpPr>
        <p:spPr bwMode="auto">
          <a:xfrm>
            <a:off x="5343525"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7 0 0 </a:t>
            </a:r>
          </a:p>
        </p:txBody>
      </p:sp>
      <p:sp>
        <p:nvSpPr>
          <p:cNvPr id="58373" name="Text Box 5"/>
          <p:cNvSpPr txBox="1">
            <a:spLocks noChangeArrowheads="1"/>
          </p:cNvSpPr>
          <p:nvPr/>
        </p:nvSpPr>
        <p:spPr bwMode="auto">
          <a:xfrm>
            <a:off x="4114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800</a:t>
            </a:r>
          </a:p>
        </p:txBody>
      </p:sp>
      <p:sp>
        <p:nvSpPr>
          <p:cNvPr id="58374" name="Text Box 6"/>
          <p:cNvSpPr txBox="1">
            <a:spLocks noChangeArrowheads="1"/>
          </p:cNvSpPr>
          <p:nvPr/>
        </p:nvSpPr>
        <p:spPr bwMode="auto">
          <a:xfrm>
            <a:off x="2743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900</a:t>
            </a:r>
          </a:p>
        </p:txBody>
      </p:sp>
      <p:sp>
        <p:nvSpPr>
          <p:cNvPr id="58375" name="Text Box 7"/>
          <p:cNvSpPr txBox="1">
            <a:spLocks noChangeArrowheads="1"/>
          </p:cNvSpPr>
          <p:nvPr/>
        </p:nvSpPr>
        <p:spPr bwMode="auto">
          <a:xfrm>
            <a:off x="2057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950</a:t>
            </a:r>
          </a:p>
        </p:txBody>
      </p:sp>
      <p:sp>
        <p:nvSpPr>
          <p:cNvPr id="58376" name="Text Box 8"/>
          <p:cNvSpPr txBox="1">
            <a:spLocks noChangeArrowheads="1"/>
          </p:cNvSpPr>
          <p:nvPr/>
        </p:nvSpPr>
        <p:spPr bwMode="auto">
          <a:xfrm>
            <a:off x="13716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1000</a:t>
            </a:r>
          </a:p>
        </p:txBody>
      </p:sp>
      <p:sp>
        <p:nvSpPr>
          <p:cNvPr id="58377" name="Text Box 9"/>
          <p:cNvSpPr txBox="1">
            <a:spLocks noChangeArrowheads="1"/>
          </p:cNvSpPr>
          <p:nvPr/>
        </p:nvSpPr>
        <p:spPr bwMode="auto">
          <a:xfrm>
            <a:off x="6858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600</a:t>
            </a:r>
          </a:p>
        </p:txBody>
      </p:sp>
      <p:sp>
        <p:nvSpPr>
          <p:cNvPr id="58378" name="Text Box 10"/>
          <p:cNvSpPr txBox="1">
            <a:spLocks noChangeArrowheads="1"/>
          </p:cNvSpPr>
          <p:nvPr/>
        </p:nvSpPr>
        <p:spPr bwMode="auto">
          <a:xfrm>
            <a:off x="8153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500</a:t>
            </a:r>
          </a:p>
        </p:txBody>
      </p:sp>
      <p:grpSp>
        <p:nvGrpSpPr>
          <p:cNvPr id="97290" name="Group 11"/>
          <p:cNvGrpSpPr>
            <a:grpSpLocks/>
          </p:cNvGrpSpPr>
          <p:nvPr/>
        </p:nvGrpSpPr>
        <p:grpSpPr bwMode="auto">
          <a:xfrm>
            <a:off x="66675" y="3044825"/>
            <a:ext cx="9534525" cy="844550"/>
            <a:chOff x="42" y="1918"/>
            <a:chExt cx="6006" cy="532"/>
          </a:xfrm>
        </p:grpSpPr>
        <p:grpSp>
          <p:nvGrpSpPr>
            <p:cNvPr id="97310" name="Group 12"/>
            <p:cNvGrpSpPr>
              <a:grpSpLocks/>
            </p:cNvGrpSpPr>
            <p:nvPr/>
          </p:nvGrpSpPr>
          <p:grpSpPr bwMode="auto">
            <a:xfrm>
              <a:off x="96" y="1918"/>
              <a:ext cx="1296" cy="530"/>
              <a:chOff x="96" y="1918"/>
              <a:chExt cx="1296" cy="530"/>
            </a:xfrm>
          </p:grpSpPr>
          <p:sp>
            <p:nvSpPr>
              <p:cNvPr id="5838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7311" name="Group 17"/>
            <p:cNvGrpSpPr>
              <a:grpSpLocks/>
            </p:cNvGrpSpPr>
            <p:nvPr/>
          </p:nvGrpSpPr>
          <p:grpSpPr bwMode="auto">
            <a:xfrm>
              <a:off x="1824" y="1920"/>
              <a:ext cx="1296" cy="530"/>
              <a:chOff x="96" y="1918"/>
              <a:chExt cx="1296" cy="530"/>
            </a:xfrm>
          </p:grpSpPr>
          <p:sp>
            <p:nvSpPr>
              <p:cNvPr id="5838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8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grpSp>
          <p:nvGrpSpPr>
            <p:cNvPr id="97312" name="Group 22"/>
            <p:cNvGrpSpPr>
              <a:grpSpLocks/>
            </p:cNvGrpSpPr>
            <p:nvPr/>
          </p:nvGrpSpPr>
          <p:grpSpPr bwMode="auto">
            <a:xfrm>
              <a:off x="3552" y="1920"/>
              <a:ext cx="1296" cy="530"/>
              <a:chOff x="96" y="1918"/>
              <a:chExt cx="1296" cy="530"/>
            </a:xfrm>
          </p:grpSpPr>
          <p:sp>
            <p:nvSpPr>
              <p:cNvPr id="5839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839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5839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grpSp>
      <p:sp>
        <p:nvSpPr>
          <p:cNvPr id="58398" name="Text Box 30"/>
          <p:cNvSpPr txBox="1">
            <a:spLocks noChangeArrowheads="1"/>
          </p:cNvSpPr>
          <p:nvPr/>
        </p:nvSpPr>
        <p:spPr bwMode="auto">
          <a:xfrm>
            <a:off x="7543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550</a:t>
            </a:r>
          </a:p>
        </p:txBody>
      </p:sp>
      <p:sp>
        <p:nvSpPr>
          <p:cNvPr id="58399" name="Text Box 31"/>
          <p:cNvSpPr txBox="1">
            <a:spLocks noChangeArrowheads="1"/>
          </p:cNvSpPr>
          <p:nvPr/>
        </p:nvSpPr>
        <p:spPr bwMode="auto">
          <a:xfrm>
            <a:off x="4724400"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7 5 0 </a:t>
            </a:r>
          </a:p>
        </p:txBody>
      </p:sp>
      <p:sp>
        <p:nvSpPr>
          <p:cNvPr id="58400" name="Text Box 32"/>
          <p:cNvSpPr txBox="1">
            <a:spLocks noChangeArrowheads="1"/>
          </p:cNvSpPr>
          <p:nvPr/>
        </p:nvSpPr>
        <p:spPr bwMode="auto">
          <a:xfrm>
            <a:off x="3429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850</a:t>
            </a:r>
          </a:p>
        </p:txBody>
      </p:sp>
      <p:sp>
        <p:nvSpPr>
          <p:cNvPr id="58401" name="Text Box 33"/>
          <p:cNvSpPr txBox="1">
            <a:spLocks noChangeArrowheads="1"/>
          </p:cNvSpPr>
          <p:nvPr/>
        </p:nvSpPr>
        <p:spPr bwMode="auto">
          <a:xfrm>
            <a:off x="685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1050</a:t>
            </a:r>
          </a:p>
        </p:txBody>
      </p:sp>
      <p:sp>
        <p:nvSpPr>
          <p:cNvPr id="58402" name="Text Box 34"/>
          <p:cNvSpPr txBox="1">
            <a:spLocks noChangeArrowheads="1"/>
          </p:cNvSpPr>
          <p:nvPr/>
        </p:nvSpPr>
        <p:spPr bwMode="auto">
          <a:xfrm>
            <a:off x="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1100</a:t>
            </a:r>
          </a:p>
        </p:txBody>
      </p:sp>
      <p:sp>
        <p:nvSpPr>
          <p:cNvPr id="58403" name="Text Box 35"/>
          <p:cNvSpPr txBox="1">
            <a:spLocks noChangeArrowheads="1"/>
          </p:cNvSpPr>
          <p:nvPr/>
        </p:nvSpPr>
        <p:spPr bwMode="auto">
          <a:xfrm>
            <a:off x="8763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a:solidFill>
                  <a:schemeClr val="bg1"/>
                </a:solidFill>
                <a:latin typeface="Arial"/>
                <a:ea typeface="Times New Roman" pitchFamily="-111" charset="0"/>
                <a:cs typeface="Arial"/>
              </a:rPr>
              <a:t> 450</a:t>
            </a:r>
          </a:p>
        </p:txBody>
      </p:sp>
      <p:sp>
        <p:nvSpPr>
          <p:cNvPr id="58404" name="Text Box 36"/>
          <p:cNvSpPr txBox="1">
            <a:spLocks noChangeArrowheads="1"/>
          </p:cNvSpPr>
          <p:nvPr/>
        </p:nvSpPr>
        <p:spPr bwMode="auto">
          <a:xfrm>
            <a:off x="304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00FFFF"/>
                </a:solidFill>
                <a:latin typeface="Arial"/>
                <a:ea typeface="Times New Roman" pitchFamily="-111" charset="0"/>
                <a:cs typeface="Arial"/>
              </a:rPr>
              <a:t>United Kingdom</a:t>
            </a:r>
          </a:p>
          <a:p>
            <a:pPr algn="ctr">
              <a:spcBef>
                <a:spcPct val="50000"/>
              </a:spcBef>
              <a:defRPr/>
            </a:pPr>
            <a:r>
              <a:rPr lang="en-US" sz="2800">
                <a:solidFill>
                  <a:srgbClr val="00FFFF"/>
                </a:solidFill>
                <a:latin typeface="Arial"/>
                <a:ea typeface="Times New Roman" pitchFamily="-111" charset="0"/>
                <a:cs typeface="Arial"/>
              </a:rPr>
              <a:t>1050-930</a:t>
            </a:r>
          </a:p>
        </p:txBody>
      </p:sp>
      <p:sp>
        <p:nvSpPr>
          <p:cNvPr id="58405" name="Text Box 37"/>
          <p:cNvSpPr txBox="1">
            <a:spLocks noChangeArrowheads="1"/>
          </p:cNvSpPr>
          <p:nvPr/>
        </p:nvSpPr>
        <p:spPr bwMode="auto">
          <a:xfrm>
            <a:off x="2590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FF00"/>
                </a:solidFill>
                <a:latin typeface="Arial"/>
                <a:ea typeface="Times New Roman" pitchFamily="-111" charset="0"/>
                <a:cs typeface="Arial"/>
              </a:rPr>
              <a:t>Divided Kingdom</a:t>
            </a:r>
          </a:p>
          <a:p>
            <a:pPr algn="ctr">
              <a:spcBef>
                <a:spcPct val="50000"/>
              </a:spcBef>
              <a:defRPr/>
            </a:pPr>
            <a:r>
              <a:rPr lang="en-US" sz="2800">
                <a:solidFill>
                  <a:srgbClr val="FFFF00"/>
                </a:solidFill>
                <a:latin typeface="Arial"/>
                <a:ea typeface="Times New Roman" pitchFamily="-111" charset="0"/>
                <a:cs typeface="Arial"/>
              </a:rPr>
              <a:t>930-722</a:t>
            </a:r>
          </a:p>
        </p:txBody>
      </p:sp>
      <p:sp>
        <p:nvSpPr>
          <p:cNvPr id="58406" name="Text Box 38"/>
          <p:cNvSpPr txBox="1">
            <a:spLocks noChangeArrowheads="1"/>
          </p:cNvSpPr>
          <p:nvPr/>
        </p:nvSpPr>
        <p:spPr bwMode="auto">
          <a:xfrm>
            <a:off x="50292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FF99FF"/>
                </a:solidFill>
                <a:latin typeface="Arial"/>
                <a:ea typeface="Times New Roman" pitchFamily="-111" charset="0"/>
                <a:cs typeface="Arial"/>
              </a:rPr>
              <a:t>Solitary Kingdom</a:t>
            </a:r>
          </a:p>
          <a:p>
            <a:pPr algn="ctr">
              <a:spcBef>
                <a:spcPct val="50000"/>
              </a:spcBef>
              <a:defRPr/>
            </a:pPr>
            <a:r>
              <a:rPr lang="en-US" sz="2800">
                <a:solidFill>
                  <a:srgbClr val="FF99FF"/>
                </a:solidFill>
                <a:latin typeface="Arial"/>
                <a:ea typeface="Times New Roman" pitchFamily="-111" charset="0"/>
                <a:cs typeface="Arial"/>
              </a:rPr>
              <a:t>722-586</a:t>
            </a:r>
          </a:p>
        </p:txBody>
      </p:sp>
      <p:sp>
        <p:nvSpPr>
          <p:cNvPr id="58407" name="Text Box 39"/>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66FF66"/>
                </a:solidFill>
                <a:latin typeface="Arial"/>
                <a:ea typeface="Times New Roman" pitchFamily="-111" charset="0"/>
                <a:cs typeface="Arial"/>
              </a:rPr>
              <a:t>Exile  </a:t>
            </a:r>
            <a:r>
              <a:rPr lang="en-US" sz="2800">
                <a:solidFill>
                  <a:srgbClr val="66FF66"/>
                </a:solidFill>
                <a:latin typeface="Arial"/>
                <a:ea typeface="Times New Roman" pitchFamily="-111" charset="0"/>
                <a:cs typeface="Arial"/>
              </a:rPr>
              <a:t>606-536</a:t>
            </a:r>
          </a:p>
        </p:txBody>
      </p:sp>
      <p:sp>
        <p:nvSpPr>
          <p:cNvPr id="58408" name="AutoShape 40"/>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09" name="Line 41"/>
          <p:cNvSpPr>
            <a:spLocks noChangeShapeType="1"/>
          </p:cNvSpPr>
          <p:nvPr/>
        </p:nvSpPr>
        <p:spPr bwMode="auto">
          <a:xfrm rot="-5400000">
            <a:off x="7010400" y="2362200"/>
            <a:ext cx="3048000" cy="0"/>
          </a:xfrm>
          <a:prstGeom prst="line">
            <a:avLst/>
          </a:prstGeom>
          <a:noFill/>
          <a:ln w="76200">
            <a:solidFill>
              <a:srgbClr val="00FFFF"/>
            </a:solidFill>
            <a:round/>
            <a:headEnd type="triangle" w="med" len="med"/>
            <a:tailEnd/>
          </a:ln>
          <a:effectLst>
            <a:outerShdw blurRad="63500" dist="38099" dir="2700000" algn="ctr" rotWithShape="0">
              <a:schemeClr val="tx1">
                <a:alpha val="74998"/>
              </a:schemeClr>
            </a:outerShdw>
          </a:effectLst>
        </p:spPr>
        <p:txBody>
          <a:bodyPr/>
          <a:lstStyle/>
          <a:p>
            <a:pPr>
              <a:defRPr/>
            </a:pPr>
            <a:endParaRPr lang="en-US" sz="2000">
              <a:latin typeface="Arial"/>
              <a:ea typeface="Times New Roman" pitchFamily="-112" charset="0"/>
              <a:cs typeface="Arial"/>
            </a:endParaRPr>
          </a:p>
        </p:txBody>
      </p:sp>
      <p:sp>
        <p:nvSpPr>
          <p:cNvPr id="97303" name="AutoShape 42"/>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58411" name="Text Box 43"/>
          <p:cNvSpPr txBox="1">
            <a:spLocks noChangeArrowheads="1"/>
          </p:cNvSpPr>
          <p:nvPr/>
        </p:nvSpPr>
        <p:spPr bwMode="auto">
          <a:xfrm>
            <a:off x="7010400" y="838200"/>
            <a:ext cx="25146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CC00"/>
                </a:solidFill>
                <a:latin typeface="Arial"/>
                <a:cs typeface="Arial"/>
              </a:rPr>
              <a:t>Post-    Exile </a:t>
            </a:r>
          </a:p>
          <a:p>
            <a:pPr algn="ctr" eaLnBrk="1" hangingPunct="1">
              <a:spcBef>
                <a:spcPct val="50000"/>
              </a:spcBef>
              <a:defRPr/>
            </a:pPr>
            <a:r>
              <a:rPr lang="en-US" sz="2800">
                <a:solidFill>
                  <a:srgbClr val="FFCC00"/>
                </a:solidFill>
                <a:latin typeface="Arial"/>
                <a:cs typeface="Arial"/>
              </a:rPr>
              <a:t>536-425</a:t>
            </a:r>
          </a:p>
          <a:p>
            <a:pPr algn="ctr" eaLnBrk="1" hangingPunct="1">
              <a:spcBef>
                <a:spcPct val="50000"/>
              </a:spcBef>
              <a:defRPr/>
            </a:pPr>
            <a:endParaRPr lang="en-US" sz="2800">
              <a:solidFill>
                <a:srgbClr val="FFCC00"/>
              </a:solidFill>
              <a:latin typeface="Arial"/>
              <a:cs typeface="Arial"/>
            </a:endParaRPr>
          </a:p>
        </p:txBody>
      </p:sp>
      <p:sp>
        <p:nvSpPr>
          <p:cNvPr id="58412" name="AutoShape 44"/>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13" name="AutoShape 45"/>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14"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Times New Roman" pitchFamily="-111" charset="0"/>
              <a:cs typeface="Arial"/>
            </a:endParaRPr>
          </a:p>
        </p:txBody>
      </p:sp>
      <p:sp>
        <p:nvSpPr>
          <p:cNvPr id="58415" name="Text Box 47"/>
          <p:cNvSpPr txBox="1">
            <a:spLocks noChangeArrowheads="1"/>
          </p:cNvSpPr>
          <p:nvPr/>
        </p:nvSpPr>
        <p:spPr bwMode="auto">
          <a:xfrm>
            <a:off x="7467600" y="76200"/>
            <a:ext cx="2057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a:solidFill>
                  <a:srgbClr val="00FFFF"/>
                </a:solidFill>
                <a:latin typeface="Arial"/>
                <a:ea typeface="Times New Roman" pitchFamily="-111" charset="0"/>
                <a:cs typeface="Arial"/>
              </a:rPr>
              <a:t>Esther</a:t>
            </a:r>
          </a:p>
        </p:txBody>
      </p:sp>
      <p:sp>
        <p:nvSpPr>
          <p:cNvPr id="48" name="Title 47"/>
          <p:cNvSpPr>
            <a:spLocks noGrp="1"/>
          </p:cNvSpPr>
          <p:nvPr>
            <p:ph type="title" idx="4294967295"/>
          </p:nvPr>
        </p:nvSpPr>
        <p:spPr>
          <a:xfrm>
            <a:off x="0" y="0"/>
            <a:ext cx="7772400" cy="1143000"/>
          </a:xfrm>
        </p:spPr>
        <p:txBody>
          <a:bodyPr/>
          <a:lstStyle/>
          <a:p>
            <a:pPr>
              <a:defRPr/>
            </a:pPr>
            <a:r>
              <a:rPr lang="en-US" sz="3600">
                <a:effectLst>
                  <a:outerShdw blurRad="38100" dist="38100" dir="2700000" algn="tl">
                    <a:srgbClr val="000000"/>
                  </a:outerShdw>
                </a:effectLst>
                <a:ea typeface="ＭＳ Ｐゴシック" charset="0"/>
              </a:rPr>
              <a:t>Postexilic Era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58409"/>
                                        </p:tgtEl>
                                        <p:attrNameLst>
                                          <p:attrName>style.visibility</p:attrName>
                                        </p:attrNameLst>
                                      </p:cBhvr>
                                      <p:to>
                                        <p:strVal val="visible"/>
                                      </p:to>
                                    </p:set>
                                    <p:animEffect transition="in" filter="wipe(up)">
                                      <p:cBhvr>
                                        <p:cTn id="7" dur="500"/>
                                        <p:tgtEl>
                                          <p:spTgt spid="58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4207"/>
            <a:ext cx="9144000" cy="29934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Extermination Plot Foiled</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27214364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99331" name="Picture 4" descr="estherpain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467544" y="476672"/>
            <a:ext cx="2933700" cy="5486400"/>
          </a:xfrm>
        </p:spPr>
        <p:txBody>
          <a:bodyPr/>
          <a:lstStyle/>
          <a:p>
            <a:pPr algn="ctr">
              <a:defRPr/>
            </a:pPr>
            <a:r>
              <a:rPr lang="en-US" i="0">
                <a:effectLst>
                  <a:glow rad="228600">
                    <a:srgbClr val="000000"/>
                  </a:glow>
                </a:effectLst>
                <a:ea typeface="ＭＳ Ｐゴシック" charset="0"/>
              </a:rPr>
              <a:t>Where is Esther in the post-exilic period?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59395" name="Text Box 3"/>
          <p:cNvSpPr txBox="1">
            <a:spLocks noChangeArrowheads="1"/>
          </p:cNvSpPr>
          <p:nvPr/>
        </p:nvSpPr>
        <p:spPr bwMode="auto">
          <a:xfrm>
            <a:off x="61722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450</a:t>
            </a:r>
          </a:p>
        </p:txBody>
      </p:sp>
      <p:sp>
        <p:nvSpPr>
          <p:cNvPr id="59396" name="Text Box 4"/>
          <p:cNvSpPr txBox="1">
            <a:spLocks noChangeArrowheads="1"/>
          </p:cNvSpPr>
          <p:nvPr/>
        </p:nvSpPr>
        <p:spPr bwMode="auto">
          <a:xfrm>
            <a:off x="5343525" y="3838575"/>
            <a:ext cx="5238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460</a:t>
            </a:r>
          </a:p>
        </p:txBody>
      </p:sp>
      <p:sp>
        <p:nvSpPr>
          <p:cNvPr id="59397" name="Text Box 5"/>
          <p:cNvSpPr txBox="1">
            <a:spLocks noChangeArrowheads="1"/>
          </p:cNvSpPr>
          <p:nvPr/>
        </p:nvSpPr>
        <p:spPr bwMode="auto">
          <a:xfrm>
            <a:off x="41148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480</a:t>
            </a:r>
          </a:p>
        </p:txBody>
      </p:sp>
      <p:sp>
        <p:nvSpPr>
          <p:cNvPr id="59398" name="Text Box 6"/>
          <p:cNvSpPr txBox="1">
            <a:spLocks noChangeArrowheads="1"/>
          </p:cNvSpPr>
          <p:nvPr/>
        </p:nvSpPr>
        <p:spPr bwMode="auto">
          <a:xfrm>
            <a:off x="27432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500</a:t>
            </a:r>
          </a:p>
        </p:txBody>
      </p:sp>
      <p:sp>
        <p:nvSpPr>
          <p:cNvPr id="59399" name="Text Box 7"/>
          <p:cNvSpPr txBox="1">
            <a:spLocks noChangeArrowheads="1"/>
          </p:cNvSpPr>
          <p:nvPr/>
        </p:nvSpPr>
        <p:spPr bwMode="auto">
          <a:xfrm>
            <a:off x="20574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510</a:t>
            </a:r>
          </a:p>
        </p:txBody>
      </p:sp>
      <p:sp>
        <p:nvSpPr>
          <p:cNvPr id="59400" name="Text Box 8"/>
          <p:cNvSpPr txBox="1">
            <a:spLocks noChangeArrowheads="1"/>
          </p:cNvSpPr>
          <p:nvPr/>
        </p:nvSpPr>
        <p:spPr bwMode="auto">
          <a:xfrm>
            <a:off x="13716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520</a:t>
            </a:r>
          </a:p>
        </p:txBody>
      </p:sp>
      <p:sp>
        <p:nvSpPr>
          <p:cNvPr id="59401" name="Text Box 9"/>
          <p:cNvSpPr txBox="1">
            <a:spLocks noChangeArrowheads="1"/>
          </p:cNvSpPr>
          <p:nvPr/>
        </p:nvSpPr>
        <p:spPr bwMode="auto">
          <a:xfrm>
            <a:off x="68580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440</a:t>
            </a:r>
          </a:p>
        </p:txBody>
      </p:sp>
      <p:sp>
        <p:nvSpPr>
          <p:cNvPr id="59402" name="Text Box 10"/>
          <p:cNvSpPr txBox="1">
            <a:spLocks noChangeArrowheads="1"/>
          </p:cNvSpPr>
          <p:nvPr/>
        </p:nvSpPr>
        <p:spPr bwMode="auto">
          <a:xfrm>
            <a:off x="81534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420</a:t>
            </a:r>
          </a:p>
        </p:txBody>
      </p:sp>
      <p:grpSp>
        <p:nvGrpSpPr>
          <p:cNvPr id="101386" name="Group 11"/>
          <p:cNvGrpSpPr>
            <a:grpSpLocks/>
          </p:cNvGrpSpPr>
          <p:nvPr/>
        </p:nvGrpSpPr>
        <p:grpSpPr bwMode="auto">
          <a:xfrm>
            <a:off x="66675" y="2816225"/>
            <a:ext cx="9534525" cy="844550"/>
            <a:chOff x="42" y="1918"/>
            <a:chExt cx="6006" cy="532"/>
          </a:xfrm>
        </p:grpSpPr>
        <p:grpSp>
          <p:nvGrpSpPr>
            <p:cNvPr id="101407" name="Group 12"/>
            <p:cNvGrpSpPr>
              <a:grpSpLocks/>
            </p:cNvGrpSpPr>
            <p:nvPr/>
          </p:nvGrpSpPr>
          <p:grpSpPr bwMode="auto">
            <a:xfrm>
              <a:off x="96" y="1918"/>
              <a:ext cx="1296" cy="530"/>
              <a:chOff x="96" y="1918"/>
              <a:chExt cx="1296" cy="530"/>
            </a:xfrm>
          </p:grpSpPr>
          <p:sp>
            <p:nvSpPr>
              <p:cNvPr id="5940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0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0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0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grpSp>
          <p:nvGrpSpPr>
            <p:cNvPr id="101408" name="Group 17"/>
            <p:cNvGrpSpPr>
              <a:grpSpLocks/>
            </p:cNvGrpSpPr>
            <p:nvPr/>
          </p:nvGrpSpPr>
          <p:grpSpPr bwMode="auto">
            <a:xfrm>
              <a:off x="1824" y="1920"/>
              <a:ext cx="1296" cy="530"/>
              <a:chOff x="96" y="1918"/>
              <a:chExt cx="1296" cy="530"/>
            </a:xfrm>
          </p:grpSpPr>
          <p:sp>
            <p:nvSpPr>
              <p:cNvPr id="5941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grpSp>
          <p:nvGrpSpPr>
            <p:cNvPr id="101409" name="Group 22"/>
            <p:cNvGrpSpPr>
              <a:grpSpLocks/>
            </p:cNvGrpSpPr>
            <p:nvPr/>
          </p:nvGrpSpPr>
          <p:grpSpPr bwMode="auto">
            <a:xfrm>
              <a:off x="3552" y="1920"/>
              <a:ext cx="1296" cy="530"/>
              <a:chOff x="96" y="1918"/>
              <a:chExt cx="1296" cy="530"/>
            </a:xfrm>
          </p:grpSpPr>
          <p:sp>
            <p:nvSpPr>
              <p:cNvPr id="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1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2" name="Text Box 30"/>
          <p:cNvSpPr txBox="1">
            <a:spLocks noChangeArrowheads="1"/>
          </p:cNvSpPr>
          <p:nvPr/>
        </p:nvSpPr>
        <p:spPr bwMode="auto">
          <a:xfrm>
            <a:off x="75438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430</a:t>
            </a:r>
          </a:p>
        </p:txBody>
      </p:sp>
      <p:sp>
        <p:nvSpPr>
          <p:cNvPr id="59423" name="Text Box 31"/>
          <p:cNvSpPr txBox="1">
            <a:spLocks noChangeArrowheads="1"/>
          </p:cNvSpPr>
          <p:nvPr/>
        </p:nvSpPr>
        <p:spPr bwMode="auto">
          <a:xfrm>
            <a:off x="4724400" y="3838575"/>
            <a:ext cx="5334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470</a:t>
            </a:r>
          </a:p>
        </p:txBody>
      </p:sp>
      <p:sp>
        <p:nvSpPr>
          <p:cNvPr id="59424" name="Text Box 32"/>
          <p:cNvSpPr txBox="1">
            <a:spLocks noChangeArrowheads="1"/>
          </p:cNvSpPr>
          <p:nvPr/>
        </p:nvSpPr>
        <p:spPr bwMode="auto">
          <a:xfrm>
            <a:off x="34290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490</a:t>
            </a:r>
          </a:p>
        </p:txBody>
      </p:sp>
      <p:sp>
        <p:nvSpPr>
          <p:cNvPr id="59425" name="Text Box 33"/>
          <p:cNvSpPr txBox="1">
            <a:spLocks noChangeArrowheads="1"/>
          </p:cNvSpPr>
          <p:nvPr/>
        </p:nvSpPr>
        <p:spPr bwMode="auto">
          <a:xfrm>
            <a:off x="6858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530</a:t>
            </a:r>
          </a:p>
        </p:txBody>
      </p:sp>
      <p:sp>
        <p:nvSpPr>
          <p:cNvPr id="59426" name="Text Box 34"/>
          <p:cNvSpPr txBox="1">
            <a:spLocks noChangeArrowheads="1"/>
          </p:cNvSpPr>
          <p:nvPr/>
        </p:nvSpPr>
        <p:spPr bwMode="auto">
          <a:xfrm>
            <a:off x="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540</a:t>
            </a:r>
          </a:p>
        </p:txBody>
      </p:sp>
      <p:sp>
        <p:nvSpPr>
          <p:cNvPr id="59427" name="Text Box 35"/>
          <p:cNvSpPr txBox="1">
            <a:spLocks noChangeArrowheads="1"/>
          </p:cNvSpPr>
          <p:nvPr/>
        </p:nvSpPr>
        <p:spPr bwMode="auto">
          <a:xfrm>
            <a:off x="8763000" y="38385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410</a:t>
            </a:r>
          </a:p>
        </p:txBody>
      </p:sp>
      <p:sp>
        <p:nvSpPr>
          <p:cNvPr id="59428" name="Text Box 36"/>
          <p:cNvSpPr txBox="1">
            <a:spLocks noChangeArrowheads="1"/>
          </p:cNvSpPr>
          <p:nvPr/>
        </p:nvSpPr>
        <p:spPr bwMode="auto">
          <a:xfrm>
            <a:off x="-152400" y="1035050"/>
            <a:ext cx="3352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a:solidFill>
                  <a:srgbClr val="00FF00"/>
                </a:solidFill>
                <a:effectLst>
                  <a:outerShdw blurRad="38100" dist="38100" dir="2700000" algn="tl">
                    <a:srgbClr val="000000"/>
                  </a:outerShdw>
                </a:effectLst>
                <a:latin typeface="Arial" charset="0"/>
                <a:cs typeface="Arial" charset="0"/>
              </a:rPr>
              <a:t>Zerubbabel 537-516</a:t>
            </a:r>
            <a:endParaRPr lang="en-US" sz="3200">
              <a:solidFill>
                <a:srgbClr val="00FF00"/>
              </a:solidFill>
              <a:effectLst>
                <a:outerShdw blurRad="38100" dist="38100" dir="2700000" algn="tl">
                  <a:srgbClr val="000000"/>
                </a:outerShdw>
              </a:effectLst>
              <a:latin typeface="Arial" charset="0"/>
              <a:cs typeface="Arial" charset="0"/>
            </a:endParaRPr>
          </a:p>
        </p:txBody>
      </p:sp>
      <p:sp>
        <p:nvSpPr>
          <p:cNvPr id="59429" name="Text Box 37"/>
          <p:cNvSpPr txBox="1">
            <a:spLocks noChangeArrowheads="1"/>
          </p:cNvSpPr>
          <p:nvPr/>
        </p:nvSpPr>
        <p:spPr bwMode="auto">
          <a:xfrm>
            <a:off x="5257800" y="1781175"/>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a:solidFill>
                  <a:srgbClr val="FFCC00"/>
                </a:solidFill>
                <a:effectLst>
                  <a:outerShdw blurRad="38100" dist="38100" dir="2700000" algn="tl">
                    <a:srgbClr val="000000"/>
                  </a:outerShdw>
                </a:effectLst>
                <a:latin typeface="Arial" charset="0"/>
                <a:cs typeface="Arial" charset="0"/>
              </a:rPr>
              <a:t>Ezra 457-444</a:t>
            </a:r>
            <a:endParaRPr lang="en-US" sz="3200">
              <a:solidFill>
                <a:srgbClr val="FFCC00"/>
              </a:solidFill>
              <a:effectLst>
                <a:outerShdw blurRad="38100" dist="38100" dir="2700000" algn="tl">
                  <a:srgbClr val="000000"/>
                </a:outerShdw>
              </a:effectLst>
              <a:latin typeface="Arial" charset="0"/>
              <a:cs typeface="Arial" charset="0"/>
            </a:endParaRP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chemeClr val="bg1"/>
              </a:solidFill>
              <a:latin typeface="Arial"/>
              <a:ea typeface="Times New Roman" pitchFamily="-111" charset="0"/>
              <a:cs typeface="Arial"/>
            </a:endParaRPr>
          </a:p>
        </p:txBody>
      </p:sp>
      <p:sp>
        <p:nvSpPr>
          <p:cNvPr id="59431" name="Text Box 39"/>
          <p:cNvSpPr txBox="1">
            <a:spLocks noChangeArrowheads="1"/>
          </p:cNvSpPr>
          <p:nvPr/>
        </p:nvSpPr>
        <p:spPr bwMode="auto">
          <a:xfrm>
            <a:off x="5791200" y="762000"/>
            <a:ext cx="291465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a:solidFill>
                  <a:srgbClr val="FFFF00"/>
                </a:solidFill>
                <a:effectLst>
                  <a:outerShdw blurRad="38100" dist="38100" dir="2700000" algn="tl">
                    <a:srgbClr val="000000"/>
                  </a:outerShdw>
                </a:effectLst>
                <a:latin typeface="Arial" charset="0"/>
                <a:cs typeface="Arial" charset="0"/>
              </a:rPr>
              <a:t>Nehemiah 444-430</a:t>
            </a:r>
            <a:endParaRPr lang="en-US" sz="3200">
              <a:solidFill>
                <a:srgbClr val="FFFF00"/>
              </a:solidFill>
              <a:effectLst>
                <a:outerShdw blurRad="38100" dist="38100" dir="2700000" algn="tl">
                  <a:srgbClr val="000000"/>
                </a:outerShdw>
              </a:effectLst>
              <a:latin typeface="Arial" charset="0"/>
              <a:cs typeface="Arial" charset="0"/>
            </a:endParaRPr>
          </a:p>
        </p:txBody>
      </p:sp>
      <p:sp>
        <p:nvSpPr>
          <p:cNvPr id="59432" name="Text Box 40"/>
          <p:cNvSpPr txBox="1">
            <a:spLocks noChangeArrowheads="1"/>
          </p:cNvSpPr>
          <p:nvPr/>
        </p:nvSpPr>
        <p:spPr bwMode="auto">
          <a:xfrm>
            <a:off x="3352800" y="1781175"/>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600" dirty="0">
                <a:solidFill>
                  <a:srgbClr val="00FFFF"/>
                </a:solidFill>
                <a:effectLst>
                  <a:outerShdw blurRad="38100" dist="38100" dir="2700000" algn="tl">
                    <a:srgbClr val="000000"/>
                  </a:outerShdw>
                </a:effectLst>
                <a:latin typeface="Arial" charset="0"/>
                <a:cs typeface="Arial" charset="0"/>
              </a:rPr>
              <a:t>Esther 483-473</a:t>
            </a:r>
            <a:endParaRPr lang="en-US" sz="3200" dirty="0">
              <a:solidFill>
                <a:srgbClr val="00FFFF"/>
              </a:solidFill>
              <a:effectLst>
                <a:outerShdw blurRad="38100" dist="38100" dir="2700000" algn="tl">
                  <a:srgbClr val="000000"/>
                </a:outerShdw>
              </a:effectLst>
              <a:latin typeface="Arial" charset="0"/>
              <a:cs typeface="Arial" charset="0"/>
            </a:endParaRPr>
          </a:p>
        </p:txBody>
      </p:sp>
      <p:sp>
        <p:nvSpPr>
          <p:cNvPr id="101398" name="Rectangle 41"/>
          <p:cNvSpPr>
            <a:spLocks noChangeArrowheads="1"/>
          </p:cNvSpPr>
          <p:nvPr/>
        </p:nvSpPr>
        <p:spPr bwMode="auto">
          <a:xfrm>
            <a:off x="0" y="3200400"/>
            <a:ext cx="1752600" cy="38100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59434" name="Rectangle 42"/>
          <p:cNvSpPr>
            <a:spLocks noChangeArrowheads="1"/>
          </p:cNvSpPr>
          <p:nvPr/>
        </p:nvSpPr>
        <p:spPr bwMode="auto">
          <a:xfrm>
            <a:off x="5791200" y="32004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5" name="Rectangle 43"/>
          <p:cNvSpPr>
            <a:spLocks noChangeArrowheads="1"/>
          </p:cNvSpPr>
          <p:nvPr/>
        </p:nvSpPr>
        <p:spPr bwMode="auto">
          <a:xfrm>
            <a:off x="6648450" y="3200400"/>
            <a:ext cx="1047750" cy="38100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6" name="Text Box 44"/>
          <p:cNvSpPr txBox="1">
            <a:spLocks noChangeArrowheads="1"/>
          </p:cNvSpPr>
          <p:nvPr/>
        </p:nvSpPr>
        <p:spPr bwMode="auto">
          <a:xfrm>
            <a:off x="4648200" y="5135563"/>
            <a:ext cx="3429000" cy="1077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dirty="0">
                <a:solidFill>
                  <a:srgbClr val="FFFFFF"/>
                </a:solidFill>
                <a:effectLst>
                  <a:outerShdw blurRad="38100" dist="38100" dir="2700000" algn="tl">
                    <a:srgbClr val="000000"/>
                  </a:outerShdw>
                </a:effectLst>
                <a:latin typeface="Arial" charset="0"/>
                <a:cs typeface="Arial" charset="0"/>
              </a:rPr>
              <a:t>Socrates </a:t>
            </a:r>
            <a:br>
              <a:rPr lang="en-US" sz="3200" dirty="0">
                <a:solidFill>
                  <a:srgbClr val="FFFFFF"/>
                </a:solidFill>
                <a:effectLst>
                  <a:outerShdw blurRad="38100" dist="38100" dir="2700000" algn="tl">
                    <a:srgbClr val="000000"/>
                  </a:outerShdw>
                </a:effectLst>
                <a:latin typeface="Arial" charset="0"/>
                <a:cs typeface="Arial" charset="0"/>
              </a:rPr>
            </a:br>
            <a:r>
              <a:rPr lang="en-US" sz="3200" dirty="0">
                <a:solidFill>
                  <a:srgbClr val="FFFFFF"/>
                </a:solidFill>
                <a:effectLst>
                  <a:outerShdw blurRad="38100" dist="38100" dir="2700000" algn="tl">
                    <a:srgbClr val="000000"/>
                  </a:outerShdw>
                </a:effectLst>
                <a:latin typeface="Arial" charset="0"/>
                <a:cs typeface="Arial" charset="0"/>
              </a:rPr>
              <a:t>470-399</a:t>
            </a:r>
          </a:p>
        </p:txBody>
      </p:sp>
      <p:sp>
        <p:nvSpPr>
          <p:cNvPr id="59437" name="Text Box 45"/>
          <p:cNvSpPr txBox="1">
            <a:spLocks noChangeArrowheads="1"/>
          </p:cNvSpPr>
          <p:nvPr/>
        </p:nvSpPr>
        <p:spPr bwMode="auto">
          <a:xfrm>
            <a:off x="6019800" y="6126163"/>
            <a:ext cx="3429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FFFF"/>
                </a:solidFill>
                <a:effectLst>
                  <a:outerShdw blurRad="38100" dist="38100" dir="2700000" algn="tl">
                    <a:srgbClr val="000000"/>
                  </a:outerShdw>
                </a:effectLst>
                <a:latin typeface="Arial" charset="0"/>
                <a:cs typeface="Arial" charset="0"/>
              </a:rPr>
              <a:t>Plato 427-347</a:t>
            </a:r>
          </a:p>
        </p:txBody>
      </p:sp>
      <p:sp>
        <p:nvSpPr>
          <p:cNvPr id="59438" name="Text Box 46"/>
          <p:cNvSpPr txBox="1">
            <a:spLocks noChangeArrowheads="1"/>
          </p:cNvSpPr>
          <p:nvPr/>
        </p:nvSpPr>
        <p:spPr bwMode="auto">
          <a:xfrm>
            <a:off x="228600" y="5745163"/>
            <a:ext cx="3429000" cy="1077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dirty="0">
                <a:solidFill>
                  <a:srgbClr val="FFFFFF"/>
                </a:solidFill>
                <a:effectLst>
                  <a:outerShdw blurRad="38100" dist="38100" dir="2700000" algn="tl">
                    <a:srgbClr val="000000"/>
                  </a:outerShdw>
                </a:effectLst>
                <a:latin typeface="Arial" charset="0"/>
                <a:cs typeface="Arial" charset="0"/>
              </a:rPr>
              <a:t>Confucius </a:t>
            </a:r>
            <a:br>
              <a:rPr lang="en-US" sz="3200" dirty="0">
                <a:solidFill>
                  <a:srgbClr val="FFFFFF"/>
                </a:solidFill>
                <a:effectLst>
                  <a:outerShdw blurRad="38100" dist="38100" dir="2700000" algn="tl">
                    <a:srgbClr val="000000"/>
                  </a:outerShdw>
                </a:effectLst>
                <a:latin typeface="Arial" charset="0"/>
                <a:cs typeface="Arial" charset="0"/>
              </a:rPr>
            </a:br>
            <a:r>
              <a:rPr lang="en-US" sz="3200" dirty="0">
                <a:solidFill>
                  <a:srgbClr val="FFFFFF"/>
                </a:solidFill>
                <a:effectLst>
                  <a:outerShdw blurRad="38100" dist="38100" dir="2700000" algn="tl">
                    <a:srgbClr val="000000"/>
                  </a:outerShdw>
                </a:effectLst>
                <a:latin typeface="Arial" charset="0"/>
                <a:cs typeface="Arial" charset="0"/>
              </a:rPr>
              <a:t>551-479</a:t>
            </a:r>
          </a:p>
        </p:txBody>
      </p:sp>
      <p:sp>
        <p:nvSpPr>
          <p:cNvPr id="59439" name="Text Box 47"/>
          <p:cNvSpPr txBox="1">
            <a:spLocks noChangeArrowheads="1"/>
          </p:cNvSpPr>
          <p:nvPr/>
        </p:nvSpPr>
        <p:spPr bwMode="auto">
          <a:xfrm>
            <a:off x="0" y="5181600"/>
            <a:ext cx="3429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solidFill>
                  <a:srgbClr val="FFFFFF"/>
                </a:solidFill>
                <a:effectLst>
                  <a:outerShdw blurRad="38100" dist="38100" dir="2700000" algn="tl">
                    <a:srgbClr val="000000"/>
                  </a:outerShdw>
                </a:effectLst>
                <a:latin typeface="Arial" charset="0"/>
                <a:cs typeface="Arial" charset="0"/>
              </a:rPr>
              <a:t>Buddha 560-477</a:t>
            </a:r>
          </a:p>
        </p:txBody>
      </p:sp>
      <p:sp>
        <p:nvSpPr>
          <p:cNvPr id="59440" name="Rectangle 48"/>
          <p:cNvSpPr>
            <a:spLocks noChangeArrowheads="1"/>
          </p:cNvSpPr>
          <p:nvPr/>
        </p:nvSpPr>
        <p:spPr bwMode="auto">
          <a:xfrm>
            <a:off x="4057650" y="3200400"/>
            <a:ext cx="714375"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7620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a:solidFill>
                  <a:schemeClr val="bg1"/>
                </a:solidFill>
                <a:effectLst/>
                <a:latin typeface="Arial" charset="0"/>
                <a:ea typeface="ＭＳ Ｐゴシック" charset="0"/>
                <a:cs typeface="Times New Roman" charset="0"/>
              </a:rPr>
              <a:t>Chronology of the Returns</a:t>
            </a:r>
            <a:endParaRPr lang="en-US">
              <a:effectLst/>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9432"/>
                                        </p:tgtEl>
                                        <p:attrNameLst>
                                          <p:attrName>style.visibility</p:attrName>
                                        </p:attrNameLst>
                                      </p:cBhvr>
                                      <p:to>
                                        <p:strVal val="visible"/>
                                      </p:to>
                                    </p:set>
                                    <p:animEffect transition="in" filter="dissolve">
                                      <p:cBhvr>
                                        <p:cTn id="7" dur="500"/>
                                        <p:tgtEl>
                                          <p:spTgt spid="59432"/>
                                        </p:tgtEl>
                                      </p:cBhvr>
                                    </p:animEffect>
                                  </p:childTnLst>
                                </p:cTn>
                              </p:par>
                            </p:childTnLst>
                          </p:cTn>
                        </p:par>
                        <p:par>
                          <p:cTn id="8" fill="hold" nodeType="afterGroup">
                            <p:stCondLst>
                              <p:cond delay="3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32" grpId="0" autoUpdateAnimBg="0"/>
      <p:bldP spid="594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3603368565"/>
              </p:ext>
            </p:extLst>
          </p:nvPr>
        </p:nvGraphicFramePr>
        <p:xfrm>
          <a:off x="1" y="857250"/>
          <a:ext cx="9112832" cy="5862639"/>
        </p:xfrm>
        <a:graphic>
          <a:graphicData uri="http://schemas.openxmlformats.org/drawingml/2006/table">
            <a:tbl>
              <a:tblPr/>
              <a:tblGrid>
                <a:gridCol w="1519088">
                  <a:extLst>
                    <a:ext uri="{9D8B030D-6E8A-4147-A177-3AD203B41FA5}">
                      <a16:colId xmlns:a16="http://schemas.microsoft.com/office/drawing/2014/main" val="20000"/>
                    </a:ext>
                  </a:extLst>
                </a:gridCol>
                <a:gridCol w="1066595">
                  <a:extLst>
                    <a:ext uri="{9D8B030D-6E8A-4147-A177-3AD203B41FA5}">
                      <a16:colId xmlns:a16="http://schemas.microsoft.com/office/drawing/2014/main" val="20001"/>
                    </a:ext>
                  </a:extLst>
                </a:gridCol>
                <a:gridCol w="1568766">
                  <a:extLst>
                    <a:ext uri="{9D8B030D-6E8A-4147-A177-3AD203B41FA5}">
                      <a16:colId xmlns:a16="http://schemas.microsoft.com/office/drawing/2014/main" val="20002"/>
                    </a:ext>
                  </a:extLst>
                </a:gridCol>
                <a:gridCol w="1569777">
                  <a:extLst>
                    <a:ext uri="{9D8B030D-6E8A-4147-A177-3AD203B41FA5}">
                      <a16:colId xmlns:a16="http://schemas.microsoft.com/office/drawing/2014/main" val="20003"/>
                    </a:ext>
                  </a:extLst>
                </a:gridCol>
                <a:gridCol w="1607547">
                  <a:extLst>
                    <a:ext uri="{9D8B030D-6E8A-4147-A177-3AD203B41FA5}">
                      <a16:colId xmlns:a16="http://schemas.microsoft.com/office/drawing/2014/main" val="20004"/>
                    </a:ext>
                  </a:extLst>
                </a:gridCol>
                <a:gridCol w="1781059">
                  <a:extLst>
                    <a:ext uri="{9D8B030D-6E8A-4147-A177-3AD203B41FA5}">
                      <a16:colId xmlns:a16="http://schemas.microsoft.com/office/drawing/2014/main" val="20005"/>
                    </a:ext>
                  </a:extLst>
                </a:gridCol>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Size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King of Judah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Number taken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Key Captives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Results/ </a:t>
                      </a:r>
                      <a:r>
                        <a:rPr kumimoji="0" lang="en-US" sz="1700" b="1" i="0" u="none" strike="noStrike" cap="none" normalizeH="0" baseline="0">
                          <a:ln>
                            <a:noFill/>
                          </a:ln>
                          <a:solidFill>
                            <a:srgbClr val="FFFFFF"/>
                          </a:solidFill>
                          <a:effectLst/>
                          <a:latin typeface="Arial"/>
                          <a:ea typeface="ＭＳ Ｐゴシック" charset="0"/>
                          <a:cs typeface="Arial"/>
                        </a:rPr>
                        <a:t>Comments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605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Few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(Dan 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Daniel, 3 friends &amp; nobility &amp; royalty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Tribute imposed. Egypt powerful.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2 Moderate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598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Jehoiakim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3023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Minor deportation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 Major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597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10,000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24:14)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 Ezekiel, Mordecai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Neb. deports many; installs Zedekiah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587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832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Before destruction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 Major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586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ca.  10,400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25:11)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Jerusalem &amp; temple destroyed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582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745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years after  Jerusalem</a:t>
                      </a:r>
                      <a:r>
                        <a:rPr kumimoji="0" lang="mr-IN" altLang="ja-JP" sz="1800" b="1" i="0" u="none" strike="noStrike" cap="none" normalizeH="0" baseline="0" dirty="0">
                          <a:ln>
                            <a:noFill/>
                          </a:ln>
                          <a:solidFill>
                            <a:srgbClr val="000000"/>
                          </a:solidFill>
                          <a:effectLst/>
                          <a:latin typeface="Arial"/>
                          <a:ea typeface="ＭＳ Ｐゴシック" charset="0"/>
                          <a:cs typeface="Arial"/>
                        </a:rPr>
                        <a:t>'</a:t>
                      </a:r>
                      <a:r>
                        <a:rPr kumimoji="0" lang="en-US" sz="1800" b="1" i="0" u="none" strike="noStrike" cap="none" normalizeH="0" baseline="0" dirty="0">
                          <a:ln>
                            <a:noFill/>
                          </a:ln>
                          <a:solidFill>
                            <a:srgbClr val="000000"/>
                          </a:solidFill>
                          <a:effectLst/>
                          <a:latin typeface="Arial"/>
                          <a:ea typeface="ＭＳ Ｐゴシック" charset="0"/>
                          <a:cs typeface="Arial"/>
                        </a:rPr>
                        <a:t>s destruction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145467" name="Title 1"/>
          <p:cNvSpPr>
            <a:spLocks noGrp="1"/>
          </p:cNvSpPr>
          <p:nvPr>
            <p:ph type="title" idx="4294967295"/>
          </p:nvPr>
        </p:nvSpPr>
        <p:spPr>
          <a:xfrm>
            <a:off x="1" y="-9413"/>
            <a:ext cx="9112832" cy="758825"/>
          </a:xfrm>
        </p:spPr>
        <p:txBody>
          <a:bodyPr/>
          <a:lstStyle/>
          <a:p>
            <a:pPr eaLnBrk="1" hangingPunct="1"/>
            <a:r>
              <a:rPr lang="en-US" sz="2800" b="1" dirty="0">
                <a:solidFill>
                  <a:schemeClr val="tx1"/>
                </a:solidFill>
                <a:latin typeface="Arial" charset="0"/>
                <a:ea typeface="ＭＳ Ｐゴシック" charset="0"/>
                <a:cs typeface="Arial" charset="0"/>
              </a:rPr>
              <a:t>Nebuchadnezzar</a:t>
            </a:r>
            <a:r>
              <a:rPr lang="mr-IN" altLang="ja-JP" sz="2800" b="1" dirty="0">
                <a:solidFill>
                  <a:schemeClr val="tx1"/>
                </a:solidFill>
                <a:latin typeface="Arial" charset="0"/>
                <a:ea typeface="ＭＳ Ｐゴシック" charset="0"/>
                <a:cs typeface="Arial" charset="0"/>
              </a:rPr>
              <a:t>'</a:t>
            </a:r>
            <a:r>
              <a:rPr lang="en-US" sz="2800" b="1" dirty="0">
                <a:solidFill>
                  <a:schemeClr val="tx1"/>
                </a:solidFill>
                <a:latin typeface="Arial" charset="0"/>
                <a:ea typeface="ＭＳ Ｐゴシック" charset="0"/>
                <a:cs typeface="Arial" charset="0"/>
              </a:rPr>
              <a:t>s Six Deportations to Babylon</a:t>
            </a:r>
          </a:p>
        </p:txBody>
      </p:sp>
      <p:sp>
        <p:nvSpPr>
          <p:cNvPr id="145468" name="Text Box 56"/>
          <p:cNvSpPr txBox="1">
            <a:spLocks noChangeArrowheads="1"/>
          </p:cNvSpPr>
          <p:nvPr/>
        </p:nvSpPr>
        <p:spPr bwMode="auto">
          <a:xfrm>
            <a:off x="8445500" y="0"/>
            <a:ext cx="698500" cy="461963"/>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prstClr val="black"/>
                </a:solidFill>
              </a:rPr>
              <a:t>492</a:t>
            </a:r>
          </a:p>
        </p:txBody>
      </p:sp>
      <p:sp>
        <p:nvSpPr>
          <p:cNvPr id="43070" name="AutoShape 62"/>
          <p:cNvSpPr>
            <a:spLocks noChangeArrowheads="1"/>
          </p:cNvSpPr>
          <p:nvPr/>
        </p:nvSpPr>
        <p:spPr bwMode="auto">
          <a:xfrm>
            <a:off x="934908" y="3128996"/>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sz="1800" b="0">
              <a:solidFill>
                <a:prstClr val="black"/>
              </a:solidFill>
              <a:latin typeface="Arial" charset="0"/>
            </a:endParaRPr>
          </a:p>
        </p:txBody>
      </p:sp>
      <p:sp>
        <p:nvSpPr>
          <p:cNvPr id="6" name="AutoShape 62"/>
          <p:cNvSpPr>
            <a:spLocks noChangeArrowheads="1"/>
          </p:cNvSpPr>
          <p:nvPr/>
        </p:nvSpPr>
        <p:spPr bwMode="auto">
          <a:xfrm>
            <a:off x="934908" y="4671271"/>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sz="1800" b="0">
              <a:solidFill>
                <a:prstClr val="black"/>
              </a:solidFill>
              <a:latin typeface="Arial" charset="0"/>
            </a:endParaRPr>
          </a:p>
        </p:txBody>
      </p:sp>
      <p:sp>
        <p:nvSpPr>
          <p:cNvPr id="2" name="Oval 1"/>
          <p:cNvSpPr/>
          <p:nvPr/>
        </p:nvSpPr>
        <p:spPr>
          <a:xfrm>
            <a:off x="5580112" y="3861048"/>
            <a:ext cx="1728192" cy="432048"/>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876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anim calcmode="lin" valueType="num">
                                      <p:cBhvr>
                                        <p:cTn id="20" dur="2000" fill="hold"/>
                                        <p:tgtEl>
                                          <p:spTgt spid="2"/>
                                        </p:tgtEl>
                                        <p:attrNameLst>
                                          <p:attrName>ppt_w</p:attrName>
                                        </p:attrNameLst>
                                      </p:cBhvr>
                                      <p:tavLst>
                                        <p:tav tm="0" fmla="#ppt_w*sin(2.5*pi*$)">
                                          <p:val>
                                            <p:fltVal val="0"/>
                                          </p:val>
                                        </p:tav>
                                        <p:tav tm="100000">
                                          <p:val>
                                            <p:fltVal val="1"/>
                                          </p:val>
                                        </p:tav>
                                      </p:tavLst>
                                    </p:anim>
                                    <p:anim calcmode="lin" valueType="num">
                                      <p:cBhvr>
                                        <p:cTn id="2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(Jeremiah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8153400" cy="990600"/>
          </a:xfrm>
          <a:solidFill>
            <a:srgbClr val="000000"/>
          </a:solidFill>
        </p:spPr>
        <p:txBody>
          <a:bodyPr anchor="t"/>
          <a:lstStyle/>
          <a:p>
            <a:pPr algn="ctr">
              <a:lnSpc>
                <a:spcPct val="80000"/>
              </a:lnSpc>
              <a:defRPr/>
            </a:pPr>
            <a:r>
              <a:rPr lang="en-US" sz="3000">
                <a:effectLst/>
                <a:latin typeface="Arial Black" charset="0"/>
                <a:ea typeface="ＭＳ Ｐゴシック" charset="0"/>
                <a:cs typeface="Times New Roman" charset="0"/>
              </a:rPr>
              <a:t>Chronology of the Persian Period</a:t>
            </a:r>
            <a:r>
              <a:rPr lang="en-US">
                <a:effectLst/>
                <a:latin typeface="Arial Black" charset="0"/>
                <a:ea typeface="ＭＳ Ｐゴシック" charset="0"/>
                <a:cs typeface="Times New Roman" charset="0"/>
              </a:rPr>
              <a:t>  </a:t>
            </a:r>
            <a:endParaRPr lang="en-US" sz="2000">
              <a:effectLst/>
              <a:latin typeface="Arial Black" charset="0"/>
              <a:ea typeface="ＭＳ Ｐゴシック" charset="0"/>
              <a:cs typeface="Arial" charset="0"/>
            </a:endParaRPr>
          </a:p>
        </p:txBody>
      </p:sp>
      <p:sp>
        <p:nvSpPr>
          <p:cNvPr id="212995" name="Text Box 6"/>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313</a:t>
            </a:r>
          </a:p>
        </p:txBody>
      </p:sp>
      <p:grpSp>
        <p:nvGrpSpPr>
          <p:cNvPr id="212996" name="Group 81"/>
          <p:cNvGrpSpPr>
            <a:grpSpLocks/>
          </p:cNvGrpSpPr>
          <p:nvPr/>
        </p:nvGrpSpPr>
        <p:grpSpPr bwMode="auto">
          <a:xfrm>
            <a:off x="152400" y="1066800"/>
            <a:ext cx="8915400" cy="5715000"/>
            <a:chOff x="0" y="0"/>
            <a:chExt cx="3911" cy="4125"/>
          </a:xfrm>
        </p:grpSpPr>
        <p:grpSp>
          <p:nvGrpSpPr>
            <p:cNvPr id="212998" name="Group 34"/>
            <p:cNvGrpSpPr>
              <a:grpSpLocks/>
            </p:cNvGrpSpPr>
            <p:nvPr/>
          </p:nvGrpSpPr>
          <p:grpSpPr bwMode="auto">
            <a:xfrm>
              <a:off x="0" y="0"/>
              <a:ext cx="1004" cy="730"/>
              <a:chOff x="0" y="0"/>
              <a:chExt cx="1004" cy="730"/>
            </a:xfrm>
          </p:grpSpPr>
          <p:sp>
            <p:nvSpPr>
              <p:cNvPr id="213068" name="Rectangle 9"/>
              <p:cNvSpPr>
                <a:spLocks noChangeArrowheads="1"/>
              </p:cNvSpPr>
              <p:nvPr/>
            </p:nvSpPr>
            <p:spPr bwMode="auto">
              <a:xfrm>
                <a:off x="0" y="0"/>
                <a:ext cx="1004"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solidFill>
                      <a:srgbClr val="003300"/>
                    </a:solidFill>
                  </a:rPr>
                  <a:t>PERSIAN KING</a:t>
                </a:r>
              </a:p>
            </p:txBody>
          </p:sp>
          <p:sp>
            <p:nvSpPr>
              <p:cNvPr id="213069" name="Rectangle 33"/>
              <p:cNvSpPr>
                <a:spLocks noChangeArrowheads="1"/>
              </p:cNvSpPr>
              <p:nvPr/>
            </p:nvSpPr>
            <p:spPr bwMode="auto">
              <a:xfrm>
                <a:off x="0" y="0"/>
                <a:ext cx="1004"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2999" name="Group 36"/>
            <p:cNvGrpSpPr>
              <a:grpSpLocks/>
            </p:cNvGrpSpPr>
            <p:nvPr/>
          </p:nvGrpSpPr>
          <p:grpSpPr bwMode="auto">
            <a:xfrm>
              <a:off x="1004" y="0"/>
              <a:ext cx="470" cy="730"/>
              <a:chOff x="1004" y="0"/>
              <a:chExt cx="470" cy="730"/>
            </a:xfrm>
          </p:grpSpPr>
          <p:sp>
            <p:nvSpPr>
              <p:cNvPr id="213066" name="Rectangle 10"/>
              <p:cNvSpPr>
                <a:spLocks noChangeArrowheads="1"/>
              </p:cNvSpPr>
              <p:nvPr/>
            </p:nvSpPr>
            <p:spPr bwMode="auto">
              <a:xfrm>
                <a:off x="1004" y="0"/>
                <a:ext cx="470"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DATES</a:t>
                </a:r>
              </a:p>
            </p:txBody>
          </p:sp>
          <p:sp>
            <p:nvSpPr>
              <p:cNvPr id="213067" name="Rectangle 35"/>
              <p:cNvSpPr>
                <a:spLocks noChangeArrowheads="1"/>
              </p:cNvSpPr>
              <p:nvPr/>
            </p:nvSpPr>
            <p:spPr bwMode="auto">
              <a:xfrm>
                <a:off x="1004" y="0"/>
                <a:ext cx="470"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0" name="Group 38"/>
            <p:cNvGrpSpPr>
              <a:grpSpLocks/>
            </p:cNvGrpSpPr>
            <p:nvPr/>
          </p:nvGrpSpPr>
          <p:grpSpPr bwMode="auto">
            <a:xfrm>
              <a:off x="1474" y="0"/>
              <a:ext cx="1229" cy="730"/>
              <a:chOff x="1474" y="0"/>
              <a:chExt cx="1229" cy="730"/>
            </a:xfrm>
          </p:grpSpPr>
          <p:sp>
            <p:nvSpPr>
              <p:cNvPr id="213064" name="Rectangle 11"/>
              <p:cNvSpPr>
                <a:spLocks noChangeArrowheads="1"/>
              </p:cNvSpPr>
              <p:nvPr/>
            </p:nvSpPr>
            <p:spPr bwMode="auto">
              <a:xfrm>
                <a:off x="1474" y="0"/>
                <a:ext cx="1229"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BIBLICAL CORRELATION</a:t>
                </a:r>
              </a:p>
            </p:txBody>
          </p:sp>
          <p:sp>
            <p:nvSpPr>
              <p:cNvPr id="213065" name="Rectangle 37"/>
              <p:cNvSpPr>
                <a:spLocks noChangeArrowheads="1"/>
              </p:cNvSpPr>
              <p:nvPr/>
            </p:nvSpPr>
            <p:spPr bwMode="auto">
              <a:xfrm>
                <a:off x="1474" y="0"/>
                <a:ext cx="1229"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1" name="Group 40"/>
            <p:cNvGrpSpPr>
              <a:grpSpLocks/>
            </p:cNvGrpSpPr>
            <p:nvPr/>
          </p:nvGrpSpPr>
          <p:grpSpPr bwMode="auto">
            <a:xfrm>
              <a:off x="2703" y="0"/>
              <a:ext cx="1208" cy="730"/>
              <a:chOff x="2703" y="0"/>
              <a:chExt cx="1208" cy="730"/>
            </a:xfrm>
          </p:grpSpPr>
          <p:sp>
            <p:nvSpPr>
              <p:cNvPr id="213062" name="Rectangle 12"/>
              <p:cNvSpPr>
                <a:spLocks noChangeArrowheads="1"/>
              </p:cNvSpPr>
              <p:nvPr/>
            </p:nvSpPr>
            <p:spPr bwMode="auto">
              <a:xfrm>
                <a:off x="2703" y="0"/>
                <a:ext cx="1208" cy="7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GREEK CORRELATION</a:t>
                </a:r>
              </a:p>
            </p:txBody>
          </p:sp>
          <p:sp>
            <p:nvSpPr>
              <p:cNvPr id="213063" name="Rectangle 39"/>
              <p:cNvSpPr>
                <a:spLocks noChangeArrowheads="1"/>
              </p:cNvSpPr>
              <p:nvPr/>
            </p:nvSpPr>
            <p:spPr bwMode="auto">
              <a:xfrm>
                <a:off x="2703" y="0"/>
                <a:ext cx="1208" cy="730"/>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2" name="Group 42"/>
            <p:cNvGrpSpPr>
              <a:grpSpLocks/>
            </p:cNvGrpSpPr>
            <p:nvPr/>
          </p:nvGrpSpPr>
          <p:grpSpPr bwMode="auto">
            <a:xfrm>
              <a:off x="0" y="730"/>
              <a:ext cx="1004" cy="518"/>
              <a:chOff x="0" y="730"/>
              <a:chExt cx="1004" cy="518"/>
            </a:xfrm>
          </p:grpSpPr>
          <p:sp>
            <p:nvSpPr>
              <p:cNvPr id="213060" name="Rectangle 13"/>
              <p:cNvSpPr>
                <a:spLocks noChangeArrowheads="1"/>
              </p:cNvSpPr>
              <p:nvPr/>
            </p:nvSpPr>
            <p:spPr bwMode="auto">
              <a:xfrm>
                <a:off x="0" y="730"/>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CYRUS</a:t>
                </a:r>
              </a:p>
            </p:txBody>
          </p:sp>
          <p:sp>
            <p:nvSpPr>
              <p:cNvPr id="213061" name="Rectangle 41"/>
              <p:cNvSpPr>
                <a:spLocks noChangeArrowheads="1"/>
              </p:cNvSpPr>
              <p:nvPr/>
            </p:nvSpPr>
            <p:spPr bwMode="auto">
              <a:xfrm>
                <a:off x="0" y="730"/>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3" name="Group 44"/>
            <p:cNvGrpSpPr>
              <a:grpSpLocks/>
            </p:cNvGrpSpPr>
            <p:nvPr/>
          </p:nvGrpSpPr>
          <p:grpSpPr bwMode="auto">
            <a:xfrm>
              <a:off x="1004" y="730"/>
              <a:ext cx="470" cy="518"/>
              <a:chOff x="1004" y="730"/>
              <a:chExt cx="470" cy="518"/>
            </a:xfrm>
          </p:grpSpPr>
          <p:sp>
            <p:nvSpPr>
              <p:cNvPr id="213058" name="Rectangle 14"/>
              <p:cNvSpPr>
                <a:spLocks noChangeArrowheads="1"/>
              </p:cNvSpPr>
              <p:nvPr/>
            </p:nvSpPr>
            <p:spPr bwMode="auto">
              <a:xfrm>
                <a:off x="1004" y="730"/>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539-530</a:t>
                </a:r>
              </a:p>
            </p:txBody>
          </p:sp>
          <p:sp>
            <p:nvSpPr>
              <p:cNvPr id="213059" name="Rectangle 43"/>
              <p:cNvSpPr>
                <a:spLocks noChangeArrowheads="1"/>
              </p:cNvSpPr>
              <p:nvPr/>
            </p:nvSpPr>
            <p:spPr bwMode="auto">
              <a:xfrm>
                <a:off x="1004" y="730"/>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4" name="Group 46"/>
            <p:cNvGrpSpPr>
              <a:grpSpLocks/>
            </p:cNvGrpSpPr>
            <p:nvPr/>
          </p:nvGrpSpPr>
          <p:grpSpPr bwMode="auto">
            <a:xfrm>
              <a:off x="1474" y="730"/>
              <a:ext cx="1229" cy="518"/>
              <a:chOff x="1474" y="730"/>
              <a:chExt cx="1229" cy="518"/>
            </a:xfrm>
          </p:grpSpPr>
          <p:sp>
            <p:nvSpPr>
              <p:cNvPr id="213056" name="Rectangle 15"/>
              <p:cNvSpPr>
                <a:spLocks noChangeArrowheads="1"/>
              </p:cNvSpPr>
              <p:nvPr/>
            </p:nvSpPr>
            <p:spPr bwMode="auto">
              <a:xfrm>
                <a:off x="1474" y="730"/>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Return of Zerubbabel &amp;</a:t>
                </a:r>
              </a:p>
              <a:p>
                <a:pPr algn="ctr" eaLnBrk="0" hangingPunct="0"/>
                <a:r>
                  <a:rPr lang="en-US">
                    <a:solidFill>
                      <a:srgbClr val="003300"/>
                    </a:solidFill>
                  </a:rPr>
                  <a:t>Jeshua (Ezra 1–3)</a:t>
                </a:r>
              </a:p>
            </p:txBody>
          </p:sp>
          <p:sp>
            <p:nvSpPr>
              <p:cNvPr id="213057" name="Rectangle 45"/>
              <p:cNvSpPr>
                <a:spLocks noChangeArrowheads="1"/>
              </p:cNvSpPr>
              <p:nvPr/>
            </p:nvSpPr>
            <p:spPr bwMode="auto">
              <a:xfrm>
                <a:off x="1474" y="730"/>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5" name="Group 48"/>
            <p:cNvGrpSpPr>
              <a:grpSpLocks/>
            </p:cNvGrpSpPr>
            <p:nvPr/>
          </p:nvGrpSpPr>
          <p:grpSpPr bwMode="auto">
            <a:xfrm>
              <a:off x="2703" y="730"/>
              <a:ext cx="1208" cy="518"/>
              <a:chOff x="2703" y="730"/>
              <a:chExt cx="1208" cy="518"/>
            </a:xfrm>
          </p:grpSpPr>
          <p:sp>
            <p:nvSpPr>
              <p:cNvPr id="213054" name="Rectangle 16"/>
              <p:cNvSpPr>
                <a:spLocks noChangeArrowheads="1"/>
              </p:cNvSpPr>
              <p:nvPr/>
            </p:nvSpPr>
            <p:spPr bwMode="auto">
              <a:xfrm>
                <a:off x="2703" y="730"/>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 </a:t>
                </a:r>
              </a:p>
              <a:p>
                <a:pPr algn="ctr" eaLnBrk="0" hangingPunct="0"/>
                <a:endParaRPr lang="en-US">
                  <a:solidFill>
                    <a:srgbClr val="003300"/>
                  </a:solidFill>
                </a:endParaRPr>
              </a:p>
            </p:txBody>
          </p:sp>
          <p:sp>
            <p:nvSpPr>
              <p:cNvPr id="213055" name="Rectangle 47"/>
              <p:cNvSpPr>
                <a:spLocks noChangeArrowheads="1"/>
              </p:cNvSpPr>
              <p:nvPr/>
            </p:nvSpPr>
            <p:spPr bwMode="auto">
              <a:xfrm>
                <a:off x="2703" y="730"/>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6" name="Group 50"/>
            <p:cNvGrpSpPr>
              <a:grpSpLocks/>
            </p:cNvGrpSpPr>
            <p:nvPr/>
          </p:nvGrpSpPr>
          <p:grpSpPr bwMode="auto">
            <a:xfrm>
              <a:off x="0" y="1248"/>
              <a:ext cx="1004" cy="518"/>
              <a:chOff x="0" y="1248"/>
              <a:chExt cx="1004" cy="518"/>
            </a:xfrm>
          </p:grpSpPr>
          <p:sp>
            <p:nvSpPr>
              <p:cNvPr id="213052" name="Rectangle 17"/>
              <p:cNvSpPr>
                <a:spLocks noChangeArrowheads="1"/>
              </p:cNvSpPr>
              <p:nvPr/>
            </p:nvSpPr>
            <p:spPr bwMode="auto">
              <a:xfrm>
                <a:off x="0" y="1248"/>
                <a:ext cx="1004"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CAMBYSES</a:t>
                </a:r>
              </a:p>
            </p:txBody>
          </p:sp>
          <p:sp>
            <p:nvSpPr>
              <p:cNvPr id="213053" name="Rectangle 49"/>
              <p:cNvSpPr>
                <a:spLocks noChangeArrowheads="1"/>
              </p:cNvSpPr>
              <p:nvPr/>
            </p:nvSpPr>
            <p:spPr bwMode="auto">
              <a:xfrm>
                <a:off x="0" y="1248"/>
                <a:ext cx="1004"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7" name="Group 52"/>
            <p:cNvGrpSpPr>
              <a:grpSpLocks/>
            </p:cNvGrpSpPr>
            <p:nvPr/>
          </p:nvGrpSpPr>
          <p:grpSpPr bwMode="auto">
            <a:xfrm>
              <a:off x="1004" y="1248"/>
              <a:ext cx="470" cy="518"/>
              <a:chOff x="1004" y="1248"/>
              <a:chExt cx="470" cy="518"/>
            </a:xfrm>
          </p:grpSpPr>
          <p:sp>
            <p:nvSpPr>
              <p:cNvPr id="213050" name="Rectangle 18"/>
              <p:cNvSpPr>
                <a:spLocks noChangeArrowheads="1"/>
              </p:cNvSpPr>
              <p:nvPr/>
            </p:nvSpPr>
            <p:spPr bwMode="auto">
              <a:xfrm>
                <a:off x="1004" y="1248"/>
                <a:ext cx="470"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530-522</a:t>
                </a:r>
              </a:p>
            </p:txBody>
          </p:sp>
          <p:sp>
            <p:nvSpPr>
              <p:cNvPr id="213051" name="Rectangle 51"/>
              <p:cNvSpPr>
                <a:spLocks noChangeArrowheads="1"/>
              </p:cNvSpPr>
              <p:nvPr/>
            </p:nvSpPr>
            <p:spPr bwMode="auto">
              <a:xfrm>
                <a:off x="1004" y="1248"/>
                <a:ext cx="470"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8" name="Group 54"/>
            <p:cNvGrpSpPr>
              <a:grpSpLocks/>
            </p:cNvGrpSpPr>
            <p:nvPr/>
          </p:nvGrpSpPr>
          <p:grpSpPr bwMode="auto">
            <a:xfrm>
              <a:off x="1474" y="1248"/>
              <a:ext cx="1229" cy="518"/>
              <a:chOff x="1474" y="1248"/>
              <a:chExt cx="1229" cy="518"/>
            </a:xfrm>
          </p:grpSpPr>
          <p:sp>
            <p:nvSpPr>
              <p:cNvPr id="213048" name="Rectangle 19"/>
              <p:cNvSpPr>
                <a:spLocks noChangeArrowheads="1"/>
              </p:cNvSpPr>
              <p:nvPr/>
            </p:nvSpPr>
            <p:spPr bwMode="auto">
              <a:xfrm>
                <a:off x="1474" y="1248"/>
                <a:ext cx="1229"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200">
                    <a:solidFill>
                      <a:srgbClr val="003300"/>
                    </a:solidFill>
                  </a:rPr>
                  <a:t>Rebuilding at Jerusalem stopped (Ezra 4)</a:t>
                </a:r>
              </a:p>
            </p:txBody>
          </p:sp>
          <p:sp>
            <p:nvSpPr>
              <p:cNvPr id="213049" name="Rectangle 53"/>
              <p:cNvSpPr>
                <a:spLocks noChangeArrowheads="1"/>
              </p:cNvSpPr>
              <p:nvPr/>
            </p:nvSpPr>
            <p:spPr bwMode="auto">
              <a:xfrm>
                <a:off x="1474" y="1248"/>
                <a:ext cx="1229"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09" name="Group 56"/>
            <p:cNvGrpSpPr>
              <a:grpSpLocks/>
            </p:cNvGrpSpPr>
            <p:nvPr/>
          </p:nvGrpSpPr>
          <p:grpSpPr bwMode="auto">
            <a:xfrm>
              <a:off x="2703" y="1248"/>
              <a:ext cx="1208" cy="518"/>
              <a:chOff x="2703" y="1248"/>
              <a:chExt cx="1208" cy="518"/>
            </a:xfrm>
          </p:grpSpPr>
          <p:sp>
            <p:nvSpPr>
              <p:cNvPr id="213046" name="Rectangle 20"/>
              <p:cNvSpPr>
                <a:spLocks noChangeArrowheads="1"/>
              </p:cNvSpPr>
              <p:nvPr/>
            </p:nvSpPr>
            <p:spPr bwMode="auto">
              <a:xfrm>
                <a:off x="2703" y="1248"/>
                <a:ext cx="1208" cy="51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 </a:t>
                </a:r>
              </a:p>
              <a:p>
                <a:pPr algn="ctr" eaLnBrk="0" hangingPunct="0"/>
                <a:endParaRPr lang="en-US">
                  <a:solidFill>
                    <a:srgbClr val="003300"/>
                  </a:solidFill>
                </a:endParaRPr>
              </a:p>
            </p:txBody>
          </p:sp>
          <p:sp>
            <p:nvSpPr>
              <p:cNvPr id="213047" name="Rectangle 55"/>
              <p:cNvSpPr>
                <a:spLocks noChangeArrowheads="1"/>
              </p:cNvSpPr>
              <p:nvPr/>
            </p:nvSpPr>
            <p:spPr bwMode="auto">
              <a:xfrm>
                <a:off x="2703" y="1248"/>
                <a:ext cx="1208" cy="51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0" name="Group 58"/>
            <p:cNvGrpSpPr>
              <a:grpSpLocks/>
            </p:cNvGrpSpPr>
            <p:nvPr/>
          </p:nvGrpSpPr>
          <p:grpSpPr bwMode="auto">
            <a:xfrm>
              <a:off x="0" y="1766"/>
              <a:ext cx="1004" cy="748"/>
              <a:chOff x="0" y="1766"/>
              <a:chExt cx="1004" cy="748"/>
            </a:xfrm>
          </p:grpSpPr>
          <p:sp>
            <p:nvSpPr>
              <p:cNvPr id="213044" name="Rectangle 21"/>
              <p:cNvSpPr>
                <a:spLocks noChangeArrowheads="1"/>
              </p:cNvSpPr>
              <p:nvPr/>
            </p:nvSpPr>
            <p:spPr bwMode="auto">
              <a:xfrm>
                <a:off x="0" y="1766"/>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DARIUS I</a:t>
                </a:r>
              </a:p>
            </p:txBody>
          </p:sp>
          <p:sp>
            <p:nvSpPr>
              <p:cNvPr id="213045" name="Rectangle 57"/>
              <p:cNvSpPr>
                <a:spLocks noChangeArrowheads="1"/>
              </p:cNvSpPr>
              <p:nvPr/>
            </p:nvSpPr>
            <p:spPr bwMode="auto">
              <a:xfrm>
                <a:off x="0" y="1766"/>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1" name="Group 60"/>
            <p:cNvGrpSpPr>
              <a:grpSpLocks/>
            </p:cNvGrpSpPr>
            <p:nvPr/>
          </p:nvGrpSpPr>
          <p:grpSpPr bwMode="auto">
            <a:xfrm>
              <a:off x="1004" y="1766"/>
              <a:ext cx="470" cy="748"/>
              <a:chOff x="1004" y="1766"/>
              <a:chExt cx="470" cy="748"/>
            </a:xfrm>
          </p:grpSpPr>
          <p:sp>
            <p:nvSpPr>
              <p:cNvPr id="213042" name="Rectangle 22"/>
              <p:cNvSpPr>
                <a:spLocks noChangeArrowheads="1"/>
              </p:cNvSpPr>
              <p:nvPr/>
            </p:nvSpPr>
            <p:spPr bwMode="auto">
              <a:xfrm>
                <a:off x="1004" y="1766"/>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522-486</a:t>
                </a:r>
              </a:p>
            </p:txBody>
          </p:sp>
          <p:sp>
            <p:nvSpPr>
              <p:cNvPr id="213043" name="Rectangle 59"/>
              <p:cNvSpPr>
                <a:spLocks noChangeArrowheads="1"/>
              </p:cNvSpPr>
              <p:nvPr/>
            </p:nvSpPr>
            <p:spPr bwMode="auto">
              <a:xfrm>
                <a:off x="1004" y="1766"/>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2" name="Group 62"/>
            <p:cNvGrpSpPr>
              <a:grpSpLocks/>
            </p:cNvGrpSpPr>
            <p:nvPr/>
          </p:nvGrpSpPr>
          <p:grpSpPr bwMode="auto">
            <a:xfrm>
              <a:off x="1474" y="1766"/>
              <a:ext cx="1229" cy="748"/>
              <a:chOff x="1474" y="1766"/>
              <a:chExt cx="1229" cy="748"/>
            </a:xfrm>
          </p:grpSpPr>
          <p:sp>
            <p:nvSpPr>
              <p:cNvPr id="213040" name="Rectangle 23"/>
              <p:cNvSpPr>
                <a:spLocks noChangeArrowheads="1"/>
              </p:cNvSpPr>
              <p:nvPr/>
            </p:nvSpPr>
            <p:spPr bwMode="auto">
              <a:xfrm>
                <a:off x="1474" y="1766"/>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70000"/>
                  </a:lnSpc>
                </a:pPr>
                <a:r>
                  <a:rPr lang="en-US" sz="2300">
                    <a:solidFill>
                      <a:srgbClr val="003300"/>
                    </a:solidFill>
                  </a:rPr>
                  <a:t>Haggai &amp; Zechariah prophesy (520)</a:t>
                </a:r>
              </a:p>
              <a:p>
                <a:pPr algn="ctr" eaLnBrk="0" hangingPunct="0">
                  <a:lnSpc>
                    <a:spcPct val="70000"/>
                  </a:lnSpc>
                </a:pPr>
                <a:r>
                  <a:rPr lang="en-US" sz="2300">
                    <a:solidFill>
                      <a:srgbClr val="003300"/>
                    </a:solidFill>
                  </a:rPr>
                  <a:t>Temple completed (516)</a:t>
                </a:r>
              </a:p>
              <a:p>
                <a:pPr algn="ctr" eaLnBrk="0" hangingPunct="0">
                  <a:lnSpc>
                    <a:spcPct val="70000"/>
                  </a:lnSpc>
                </a:pPr>
                <a:r>
                  <a:rPr lang="en-US" sz="2300">
                    <a:solidFill>
                      <a:srgbClr val="003300"/>
                    </a:solidFill>
                  </a:rPr>
                  <a:t>(Ezra 5–6)</a:t>
                </a:r>
              </a:p>
            </p:txBody>
          </p:sp>
          <p:sp>
            <p:nvSpPr>
              <p:cNvPr id="213041" name="Rectangle 61"/>
              <p:cNvSpPr>
                <a:spLocks noChangeArrowheads="1"/>
              </p:cNvSpPr>
              <p:nvPr/>
            </p:nvSpPr>
            <p:spPr bwMode="auto">
              <a:xfrm>
                <a:off x="1474" y="1766"/>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3" name="Group 64"/>
            <p:cNvGrpSpPr>
              <a:grpSpLocks/>
            </p:cNvGrpSpPr>
            <p:nvPr/>
          </p:nvGrpSpPr>
          <p:grpSpPr bwMode="auto">
            <a:xfrm>
              <a:off x="2703" y="1766"/>
              <a:ext cx="1208" cy="748"/>
              <a:chOff x="2703" y="1766"/>
              <a:chExt cx="1208" cy="748"/>
            </a:xfrm>
          </p:grpSpPr>
          <p:sp>
            <p:nvSpPr>
              <p:cNvPr id="213038" name="Rectangle 24"/>
              <p:cNvSpPr>
                <a:spLocks noChangeArrowheads="1"/>
              </p:cNvSpPr>
              <p:nvPr/>
            </p:nvSpPr>
            <p:spPr bwMode="auto">
              <a:xfrm>
                <a:off x="2703" y="1766"/>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sz="2300">
                    <a:solidFill>
                      <a:srgbClr val="003300"/>
                    </a:solidFill>
                  </a:rPr>
                  <a:t>Greeks defeat Persians at Marathon (490)</a:t>
                </a:r>
              </a:p>
            </p:txBody>
          </p:sp>
          <p:sp>
            <p:nvSpPr>
              <p:cNvPr id="213039" name="Rectangle 63"/>
              <p:cNvSpPr>
                <a:spLocks noChangeArrowheads="1"/>
              </p:cNvSpPr>
              <p:nvPr/>
            </p:nvSpPr>
            <p:spPr bwMode="auto">
              <a:xfrm>
                <a:off x="2703" y="1766"/>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4" name="Group 66"/>
            <p:cNvGrpSpPr>
              <a:grpSpLocks/>
            </p:cNvGrpSpPr>
            <p:nvPr/>
          </p:nvGrpSpPr>
          <p:grpSpPr bwMode="auto">
            <a:xfrm>
              <a:off x="0" y="2514"/>
              <a:ext cx="1004" cy="748"/>
              <a:chOff x="0" y="2514"/>
              <a:chExt cx="1004" cy="748"/>
            </a:xfrm>
          </p:grpSpPr>
          <p:sp>
            <p:nvSpPr>
              <p:cNvPr id="213036" name="Rectangle 25"/>
              <p:cNvSpPr>
                <a:spLocks noChangeArrowheads="1"/>
              </p:cNvSpPr>
              <p:nvPr/>
            </p:nvSpPr>
            <p:spPr bwMode="auto">
              <a:xfrm>
                <a:off x="0" y="2514"/>
                <a:ext cx="1004"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XERXES</a:t>
                </a:r>
              </a:p>
            </p:txBody>
          </p:sp>
          <p:sp>
            <p:nvSpPr>
              <p:cNvPr id="213037" name="Rectangle 65"/>
              <p:cNvSpPr>
                <a:spLocks noChangeArrowheads="1"/>
              </p:cNvSpPr>
              <p:nvPr/>
            </p:nvSpPr>
            <p:spPr bwMode="auto">
              <a:xfrm>
                <a:off x="0" y="2514"/>
                <a:ext cx="1004"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5" name="Group 68"/>
            <p:cNvGrpSpPr>
              <a:grpSpLocks/>
            </p:cNvGrpSpPr>
            <p:nvPr/>
          </p:nvGrpSpPr>
          <p:grpSpPr bwMode="auto">
            <a:xfrm>
              <a:off x="1004" y="2514"/>
              <a:ext cx="470" cy="748"/>
              <a:chOff x="1004" y="2514"/>
              <a:chExt cx="470" cy="748"/>
            </a:xfrm>
          </p:grpSpPr>
          <p:sp>
            <p:nvSpPr>
              <p:cNvPr id="213034" name="Rectangle 26"/>
              <p:cNvSpPr>
                <a:spLocks noChangeArrowheads="1"/>
              </p:cNvSpPr>
              <p:nvPr/>
            </p:nvSpPr>
            <p:spPr bwMode="auto">
              <a:xfrm>
                <a:off x="1004" y="2514"/>
                <a:ext cx="470"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486-464</a:t>
                </a:r>
              </a:p>
            </p:txBody>
          </p:sp>
          <p:sp>
            <p:nvSpPr>
              <p:cNvPr id="213035" name="Rectangle 67"/>
              <p:cNvSpPr>
                <a:spLocks noChangeArrowheads="1"/>
              </p:cNvSpPr>
              <p:nvPr/>
            </p:nvSpPr>
            <p:spPr bwMode="auto">
              <a:xfrm>
                <a:off x="1004" y="2514"/>
                <a:ext cx="470"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6" name="Group 70"/>
            <p:cNvGrpSpPr>
              <a:grpSpLocks/>
            </p:cNvGrpSpPr>
            <p:nvPr/>
          </p:nvGrpSpPr>
          <p:grpSpPr bwMode="auto">
            <a:xfrm>
              <a:off x="1474" y="2514"/>
              <a:ext cx="1229" cy="748"/>
              <a:chOff x="1474" y="2514"/>
              <a:chExt cx="1229" cy="748"/>
            </a:xfrm>
          </p:grpSpPr>
          <p:sp>
            <p:nvSpPr>
              <p:cNvPr id="213032" name="Rectangle 27"/>
              <p:cNvSpPr>
                <a:spLocks noChangeArrowheads="1"/>
              </p:cNvSpPr>
              <p:nvPr/>
            </p:nvSpPr>
            <p:spPr bwMode="auto">
              <a:xfrm>
                <a:off x="1474" y="2514"/>
                <a:ext cx="1229"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Story of Esther </a:t>
                </a:r>
              </a:p>
              <a:p>
                <a:pPr algn="ctr"/>
                <a:r>
                  <a:rPr lang="en-US">
                    <a:solidFill>
                      <a:srgbClr val="003300"/>
                    </a:solidFill>
                  </a:rPr>
                  <a:t>(Esther 1–9)</a:t>
                </a:r>
              </a:p>
            </p:txBody>
          </p:sp>
          <p:sp>
            <p:nvSpPr>
              <p:cNvPr id="213033" name="Rectangle 69"/>
              <p:cNvSpPr>
                <a:spLocks noChangeArrowheads="1"/>
              </p:cNvSpPr>
              <p:nvPr/>
            </p:nvSpPr>
            <p:spPr bwMode="auto">
              <a:xfrm>
                <a:off x="1474" y="2514"/>
                <a:ext cx="1229"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7" name="Group 72"/>
            <p:cNvGrpSpPr>
              <a:grpSpLocks/>
            </p:cNvGrpSpPr>
            <p:nvPr/>
          </p:nvGrpSpPr>
          <p:grpSpPr bwMode="auto">
            <a:xfrm>
              <a:off x="2703" y="2514"/>
              <a:ext cx="1208" cy="748"/>
              <a:chOff x="2703" y="2514"/>
              <a:chExt cx="1208" cy="748"/>
            </a:xfrm>
          </p:grpSpPr>
          <p:sp>
            <p:nvSpPr>
              <p:cNvPr id="213030" name="Rectangle 28"/>
              <p:cNvSpPr>
                <a:spLocks noChangeArrowheads="1"/>
              </p:cNvSpPr>
              <p:nvPr/>
            </p:nvSpPr>
            <p:spPr bwMode="auto">
              <a:xfrm>
                <a:off x="2703" y="2514"/>
                <a:ext cx="1208" cy="7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70000"/>
                  </a:lnSpc>
                </a:pPr>
                <a:r>
                  <a:rPr lang="en-US" sz="2000">
                    <a:solidFill>
                      <a:srgbClr val="003300"/>
                    </a:solidFill>
                  </a:rPr>
                  <a:t>Persians defeat Greeks at Thermopylae (480) but reversed at Salamis (480), Herodotus 485-425</a:t>
                </a:r>
              </a:p>
            </p:txBody>
          </p:sp>
          <p:sp>
            <p:nvSpPr>
              <p:cNvPr id="213031" name="Rectangle 71"/>
              <p:cNvSpPr>
                <a:spLocks noChangeArrowheads="1"/>
              </p:cNvSpPr>
              <p:nvPr/>
            </p:nvSpPr>
            <p:spPr bwMode="auto">
              <a:xfrm>
                <a:off x="2703" y="2514"/>
                <a:ext cx="1208" cy="748"/>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8" name="Group 74"/>
            <p:cNvGrpSpPr>
              <a:grpSpLocks/>
            </p:cNvGrpSpPr>
            <p:nvPr/>
          </p:nvGrpSpPr>
          <p:grpSpPr bwMode="auto">
            <a:xfrm>
              <a:off x="0" y="3262"/>
              <a:ext cx="1004" cy="863"/>
              <a:chOff x="0" y="3262"/>
              <a:chExt cx="1004" cy="863"/>
            </a:xfrm>
          </p:grpSpPr>
          <p:sp>
            <p:nvSpPr>
              <p:cNvPr id="213028" name="Rectangle 29"/>
              <p:cNvSpPr>
                <a:spLocks noChangeArrowheads="1"/>
              </p:cNvSpPr>
              <p:nvPr/>
            </p:nvSpPr>
            <p:spPr bwMode="auto">
              <a:xfrm>
                <a:off x="0" y="3262"/>
                <a:ext cx="1004"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ARTAXERXES I</a:t>
                </a:r>
              </a:p>
            </p:txBody>
          </p:sp>
          <p:sp>
            <p:nvSpPr>
              <p:cNvPr id="213029" name="Rectangle 73"/>
              <p:cNvSpPr>
                <a:spLocks noChangeArrowheads="1"/>
              </p:cNvSpPr>
              <p:nvPr/>
            </p:nvSpPr>
            <p:spPr bwMode="auto">
              <a:xfrm>
                <a:off x="0" y="3262"/>
                <a:ext cx="1004"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19" name="Group 76"/>
            <p:cNvGrpSpPr>
              <a:grpSpLocks/>
            </p:cNvGrpSpPr>
            <p:nvPr/>
          </p:nvGrpSpPr>
          <p:grpSpPr bwMode="auto">
            <a:xfrm>
              <a:off x="1004" y="3262"/>
              <a:ext cx="470" cy="863"/>
              <a:chOff x="1004" y="3262"/>
              <a:chExt cx="470" cy="863"/>
            </a:xfrm>
          </p:grpSpPr>
          <p:sp>
            <p:nvSpPr>
              <p:cNvPr id="213026" name="Rectangle 30"/>
              <p:cNvSpPr>
                <a:spLocks noChangeArrowheads="1"/>
              </p:cNvSpPr>
              <p:nvPr/>
            </p:nvSpPr>
            <p:spPr bwMode="auto">
              <a:xfrm>
                <a:off x="1004" y="3262"/>
                <a:ext cx="470"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464-423</a:t>
                </a:r>
              </a:p>
            </p:txBody>
          </p:sp>
          <p:sp>
            <p:nvSpPr>
              <p:cNvPr id="213027" name="Rectangle 75"/>
              <p:cNvSpPr>
                <a:spLocks noChangeArrowheads="1"/>
              </p:cNvSpPr>
              <p:nvPr/>
            </p:nvSpPr>
            <p:spPr bwMode="auto">
              <a:xfrm>
                <a:off x="1004" y="3262"/>
                <a:ext cx="470"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20" name="Group 78"/>
            <p:cNvGrpSpPr>
              <a:grpSpLocks/>
            </p:cNvGrpSpPr>
            <p:nvPr/>
          </p:nvGrpSpPr>
          <p:grpSpPr bwMode="auto">
            <a:xfrm>
              <a:off x="1474" y="3262"/>
              <a:ext cx="1229" cy="863"/>
              <a:chOff x="1474" y="3262"/>
              <a:chExt cx="1229" cy="863"/>
            </a:xfrm>
          </p:grpSpPr>
          <p:sp>
            <p:nvSpPr>
              <p:cNvPr id="213024" name="Rectangle 31"/>
              <p:cNvSpPr>
                <a:spLocks noChangeArrowheads="1"/>
              </p:cNvSpPr>
              <p:nvPr/>
            </p:nvSpPr>
            <p:spPr bwMode="auto">
              <a:xfrm>
                <a:off x="1474" y="3262"/>
                <a:ext cx="1229"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70000"/>
                  </a:lnSpc>
                </a:pPr>
                <a:r>
                  <a:rPr lang="en-US" sz="2100">
                    <a:solidFill>
                      <a:srgbClr val="003300"/>
                    </a:solidFill>
                  </a:rPr>
                  <a:t>Return of Ezra (458)</a:t>
                </a:r>
              </a:p>
              <a:p>
                <a:pPr algn="ctr" eaLnBrk="0" hangingPunct="0">
                  <a:lnSpc>
                    <a:spcPct val="70000"/>
                  </a:lnSpc>
                </a:pPr>
                <a:r>
                  <a:rPr lang="en-US" sz="2100">
                    <a:solidFill>
                      <a:srgbClr val="003300"/>
                    </a:solidFill>
                  </a:rPr>
                  <a:t>(Ezra 7–10)</a:t>
                </a:r>
              </a:p>
              <a:p>
                <a:pPr algn="ctr" eaLnBrk="0" hangingPunct="0">
                  <a:lnSpc>
                    <a:spcPct val="70000"/>
                  </a:lnSpc>
                </a:pPr>
                <a:r>
                  <a:rPr lang="en-US" sz="2100">
                    <a:solidFill>
                      <a:srgbClr val="003300"/>
                    </a:solidFill>
                  </a:rPr>
                  <a:t>Return of Nehemiah (445)</a:t>
                </a:r>
              </a:p>
              <a:p>
                <a:pPr algn="ctr" eaLnBrk="0" hangingPunct="0">
                  <a:lnSpc>
                    <a:spcPct val="70000"/>
                  </a:lnSpc>
                </a:pPr>
                <a:r>
                  <a:rPr lang="en-US" sz="2100">
                    <a:solidFill>
                      <a:srgbClr val="003300"/>
                    </a:solidFill>
                  </a:rPr>
                  <a:t>(Nehemiah 1–2)</a:t>
                </a:r>
              </a:p>
              <a:p>
                <a:pPr algn="ctr" eaLnBrk="0" hangingPunct="0">
                  <a:lnSpc>
                    <a:spcPct val="70000"/>
                  </a:lnSpc>
                </a:pPr>
                <a:r>
                  <a:rPr lang="en-US" sz="2100">
                    <a:solidFill>
                      <a:srgbClr val="003300"/>
                    </a:solidFill>
                  </a:rPr>
                  <a:t>Prophecy of Malachi (433)</a:t>
                </a:r>
              </a:p>
            </p:txBody>
          </p:sp>
          <p:sp>
            <p:nvSpPr>
              <p:cNvPr id="213025" name="Rectangle 77"/>
              <p:cNvSpPr>
                <a:spLocks noChangeArrowheads="1"/>
              </p:cNvSpPr>
              <p:nvPr/>
            </p:nvSpPr>
            <p:spPr bwMode="auto">
              <a:xfrm>
                <a:off x="1474" y="3262"/>
                <a:ext cx="1229"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nvGrpSpPr>
            <p:cNvPr id="213021" name="Group 80"/>
            <p:cNvGrpSpPr>
              <a:grpSpLocks/>
            </p:cNvGrpSpPr>
            <p:nvPr/>
          </p:nvGrpSpPr>
          <p:grpSpPr bwMode="auto">
            <a:xfrm>
              <a:off x="2703" y="3262"/>
              <a:ext cx="1208" cy="863"/>
              <a:chOff x="2703" y="3262"/>
              <a:chExt cx="1208" cy="863"/>
            </a:xfrm>
          </p:grpSpPr>
          <p:sp>
            <p:nvSpPr>
              <p:cNvPr id="213022" name="Rectangle 32"/>
              <p:cNvSpPr>
                <a:spLocks noChangeArrowheads="1"/>
              </p:cNvSpPr>
              <p:nvPr/>
            </p:nvSpPr>
            <p:spPr bwMode="auto">
              <a:xfrm>
                <a:off x="2703" y="3262"/>
                <a:ext cx="1208" cy="8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solidFill>
                      <a:srgbClr val="003300"/>
                    </a:solidFill>
                  </a:rPr>
                  <a:t>Golden Age (461-431)</a:t>
                </a:r>
              </a:p>
              <a:p>
                <a:pPr algn="ctr" eaLnBrk="0" hangingPunct="0"/>
                <a:r>
                  <a:rPr lang="en-US">
                    <a:solidFill>
                      <a:srgbClr val="003300"/>
                    </a:solidFill>
                  </a:rPr>
                  <a:t>Pericles (460-429)</a:t>
                </a:r>
              </a:p>
              <a:p>
                <a:pPr algn="ctr" eaLnBrk="0" hangingPunct="0"/>
                <a:r>
                  <a:rPr lang="en-US">
                    <a:solidFill>
                      <a:srgbClr val="003300"/>
                    </a:solidFill>
                  </a:rPr>
                  <a:t>Athens rules</a:t>
                </a:r>
              </a:p>
            </p:txBody>
          </p:sp>
          <p:sp>
            <p:nvSpPr>
              <p:cNvPr id="213023" name="Rectangle 79"/>
              <p:cNvSpPr>
                <a:spLocks noChangeArrowheads="1"/>
              </p:cNvSpPr>
              <p:nvPr/>
            </p:nvSpPr>
            <p:spPr bwMode="auto">
              <a:xfrm>
                <a:off x="2703" y="3262"/>
                <a:ext cx="1208" cy="863"/>
              </a:xfrm>
              <a:prstGeom prst="rect">
                <a:avLst/>
              </a:prstGeom>
              <a:noFill/>
              <a:ln w="7">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lstStyle/>
              <a:p>
                <a:endParaRPr lang="en-US"/>
              </a:p>
            </p:txBody>
          </p:sp>
        </p:grpSp>
      </p:grpSp>
      <p:sp>
        <p:nvSpPr>
          <p:cNvPr id="77" name="TextBox 76"/>
          <p:cNvSpPr txBox="1"/>
          <p:nvPr/>
        </p:nvSpPr>
        <p:spPr>
          <a:xfrm>
            <a:off x="0" y="548680"/>
            <a:ext cx="8151813" cy="381000"/>
          </a:xfrm>
          <a:prstGeom prst="rect">
            <a:avLst/>
          </a:prstGeom>
          <a:noFill/>
        </p:spPr>
        <p:txBody>
          <a:bodyPr anchor="ct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sz="1400" i="1">
                <a:solidFill>
                  <a:srgbClr val="FFFFFF"/>
                </a:solidFill>
                <a:effectLst>
                  <a:outerShdw blurRad="38100" dist="38100" dir="2700000" algn="tl">
                    <a:srgbClr val="366B1B"/>
                  </a:outerShdw>
                </a:effectLst>
                <a:latin typeface="Arial Black" charset="0"/>
              </a:rPr>
              <a:t>John H. Walton, Chronological and Background Charts of the OT, 2d ed., 70</a:t>
            </a:r>
            <a:r>
              <a:rPr kumimoji="1" lang="en-US" sz="1800" i="1">
                <a:solidFill>
                  <a:srgbClr val="FFFFFF"/>
                </a:solidFill>
                <a:effectLst>
                  <a:outerShdw blurRad="38100" dist="38100" dir="2700000" algn="tl">
                    <a:srgbClr val="366B1B"/>
                  </a:outerShdw>
                </a:effectLst>
                <a:latin typeface="Arial Black" charset="0"/>
                <a:cs typeface="Arial" charset="0"/>
              </a:rPr>
              <a:t> </a:t>
            </a:r>
            <a:endParaRPr lang="en-US"/>
          </a:p>
        </p:txBody>
      </p:sp>
      <p:sp>
        <p:nvSpPr>
          <p:cNvPr id="78" name="Oval 77"/>
          <p:cNvSpPr/>
          <p:nvPr/>
        </p:nvSpPr>
        <p:spPr>
          <a:xfrm>
            <a:off x="3635896" y="4509120"/>
            <a:ext cx="2520280" cy="1080120"/>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3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anim calcmode="lin" valueType="num">
                                      <p:cBhvr>
                                        <p:cTn id="8" dur="2000" fill="hold"/>
                                        <p:tgtEl>
                                          <p:spTgt spid="78"/>
                                        </p:tgtEl>
                                        <p:attrNameLst>
                                          <p:attrName>ppt_w</p:attrName>
                                        </p:attrNameLst>
                                      </p:cBhvr>
                                      <p:tavLst>
                                        <p:tav tm="0" fmla="#ppt_w*sin(2.5*pi*$)">
                                          <p:val>
                                            <p:fltVal val="0"/>
                                          </p:val>
                                        </p:tav>
                                        <p:tav tm="100000">
                                          <p:val>
                                            <p:fltVal val="1"/>
                                          </p:val>
                                        </p:tav>
                                      </p:tavLst>
                                    </p:anim>
                                    <p:anim calcmode="lin" valueType="num">
                                      <p:cBhvr>
                                        <p:cTn id="9"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415" y="980728"/>
            <a:ext cx="9217927" cy="5904656"/>
          </a:xfrm>
          <a:prstGeom prst="rect">
            <a:avLst/>
          </a:prstGeom>
        </p:spPr>
      </p:pic>
      <p:sp>
        <p:nvSpPr>
          <p:cNvPr id="2" name="Title 1"/>
          <p:cNvSpPr>
            <a:spLocks noGrp="1"/>
          </p:cNvSpPr>
          <p:nvPr>
            <p:ph type="title"/>
          </p:nvPr>
        </p:nvSpPr>
        <p:spPr>
          <a:xfrm>
            <a:off x="0" y="116632"/>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445224"/>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b="1">
                <a:solidFill>
                  <a:srgbClr val="FFFFFF"/>
                </a:solidFill>
                <a:effectLst>
                  <a:glow rad="228600">
                    <a:srgbClr val="000000"/>
                  </a:glow>
                </a:effectLst>
                <a:ea typeface="ＭＳ Ｐゴシック" charset="0"/>
                <a:cs typeface="Arial"/>
              </a:rPr>
              <a:t>Democracy &amp; Building the Parthenon</a:t>
            </a:r>
            <a:endParaRPr lang="en-US" dirty="0"/>
          </a:p>
        </p:txBody>
      </p:sp>
    </p:spTree>
    <p:extLst>
      <p:ext uri="{BB962C8B-B14F-4D97-AF65-F5344CB8AC3E}">
        <p14:creationId xmlns:p14="http://schemas.microsoft.com/office/powerpoint/2010/main" val="364308668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5100" y="0"/>
            <a:ext cx="8804327" cy="6858000"/>
          </a:xfrm>
          <a:prstGeom prst="rect">
            <a:avLst/>
          </a:prstGeom>
        </p:spPr>
      </p:pic>
      <p:sp>
        <p:nvSpPr>
          <p:cNvPr id="2" name="Title 1"/>
          <p:cNvSpPr>
            <a:spLocks noGrp="1"/>
          </p:cNvSpPr>
          <p:nvPr>
            <p:ph type="title"/>
          </p:nvPr>
        </p:nvSpPr>
        <p:spPr>
          <a:xfrm>
            <a:off x="5076056" y="188640"/>
            <a:ext cx="4067944" cy="936104"/>
          </a:xfrm>
          <a:noFill/>
        </p:spPr>
        <p:txBody>
          <a:bodyPr/>
          <a:lstStyle/>
          <a:p>
            <a:pPr algn="r">
              <a:defRPr/>
            </a:pPr>
            <a:r>
              <a:rPr kumimoji="1" lang="en-US" sz="4000" b="1">
                <a:solidFill>
                  <a:srgbClr val="000000"/>
                </a:solidFill>
                <a:effectLst/>
                <a:ea typeface="ＭＳ Ｐゴシック" charset="0"/>
                <a:cs typeface="Arial"/>
              </a:rPr>
              <a:t>The Acropolis</a:t>
            </a:r>
            <a:endParaRPr lang="en-US" dirty="0">
              <a:solidFill>
                <a:srgbClr val="000000"/>
              </a:solidFill>
              <a:effectLst/>
            </a:endParaRPr>
          </a:p>
        </p:txBody>
      </p:sp>
    </p:spTree>
    <p:extLst>
      <p:ext uri="{BB962C8B-B14F-4D97-AF65-F5344CB8AC3E}">
        <p14:creationId xmlns:p14="http://schemas.microsoft.com/office/powerpoint/2010/main" val="383076056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59023"/>
            <a:ext cx="9144000" cy="6098977"/>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A Target for Persia</a:t>
            </a:r>
            <a:r>
              <a:rPr kumimoji="1" lang="is-IS" sz="4000" b="1">
                <a:solidFill>
                  <a:srgbClr val="FFFFFF"/>
                </a:solidFill>
                <a:effectLst>
                  <a:glow rad="228600">
                    <a:srgbClr val="000000"/>
                  </a:glow>
                </a:effectLst>
                <a:ea typeface="ＭＳ Ｐゴシック" charset="0"/>
                <a:cs typeface="Arial"/>
              </a:rPr>
              <a:t>…</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b="1">
                <a:solidFill>
                  <a:srgbClr val="FFFFFF"/>
                </a:solidFill>
                <a:effectLst>
                  <a:glow rad="228600">
                    <a:srgbClr val="000000"/>
                  </a:glow>
                </a:effectLst>
                <a:ea typeface="ＭＳ Ｐゴシック" charset="0"/>
                <a:cs typeface="Arial"/>
              </a:rPr>
              <a:t>Democracy &amp; Building the Parthenon</a:t>
            </a:r>
            <a:endParaRPr lang="en-US" dirty="0"/>
          </a:p>
        </p:txBody>
      </p:sp>
    </p:spTree>
    <p:extLst>
      <p:ext uri="{BB962C8B-B14F-4D97-AF65-F5344CB8AC3E}">
        <p14:creationId xmlns:p14="http://schemas.microsoft.com/office/powerpoint/2010/main" val="37498593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1764"/>
            <a:ext cx="9144000" cy="6063619"/>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Acropolis Today</a:t>
            </a:r>
            <a:endParaRPr lang="en-US" dirty="0"/>
          </a:p>
        </p:txBody>
      </p:sp>
    </p:spTree>
    <p:extLst>
      <p:ext uri="{BB962C8B-B14F-4D97-AF65-F5344CB8AC3E}">
        <p14:creationId xmlns:p14="http://schemas.microsoft.com/office/powerpoint/2010/main" val="374985935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94" y="1081144"/>
            <a:ext cx="9144000" cy="5776856"/>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b="1" dirty="0">
                <a:solidFill>
                  <a:srgbClr val="FFFFFF"/>
                </a:solidFill>
                <a:effectLst>
                  <a:glow rad="228600">
                    <a:srgbClr val="000000"/>
                  </a:glow>
                </a:effectLst>
                <a:ea typeface="ＭＳ Ｐゴシック" charset="0"/>
                <a:cs typeface="Arial"/>
              </a:rPr>
              <a:t>Athena (goddess of wisdom) </a:t>
            </a:r>
            <a:br>
              <a:rPr kumimoji="1" lang="en-US" sz="4000" b="1" dirty="0">
                <a:solidFill>
                  <a:srgbClr val="FFFFFF"/>
                </a:solidFill>
                <a:effectLst>
                  <a:glow rad="228600">
                    <a:srgbClr val="000000"/>
                  </a:glow>
                </a:effectLst>
                <a:ea typeface="ＭＳ Ｐゴシック" charset="0"/>
                <a:cs typeface="Arial"/>
              </a:rPr>
            </a:br>
            <a:r>
              <a:rPr kumimoji="1" lang="en-US" sz="4000" b="1" dirty="0">
                <a:solidFill>
                  <a:srgbClr val="FFFFFF"/>
                </a:solidFill>
                <a:effectLst>
                  <a:glow rad="228600">
                    <a:srgbClr val="000000"/>
                  </a:glow>
                </a:effectLst>
                <a:ea typeface="ＭＳ Ｐゴシック" charset="0"/>
                <a:cs typeface="Arial"/>
              </a:rPr>
              <a:t>inside the Parthenon</a:t>
            </a:r>
            <a:endParaRPr lang="en-US" dirty="0"/>
          </a:p>
        </p:txBody>
      </p:sp>
    </p:spTree>
    <p:extLst>
      <p:ext uri="{BB962C8B-B14F-4D97-AF65-F5344CB8AC3E}">
        <p14:creationId xmlns:p14="http://schemas.microsoft.com/office/powerpoint/2010/main" val="37498593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98808"/>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dirty="0">
                <a:solidFill>
                  <a:srgbClr val="FFFFFF"/>
                </a:solidFill>
                <a:effectLst>
                  <a:glow rad="127000">
                    <a:srgbClr val="000000"/>
                  </a:glow>
                </a:effectLst>
                <a:latin typeface="Arial" charset="0"/>
                <a:ea typeface="ＭＳ Ｐゴシック" charset="0"/>
                <a:cs typeface="ＭＳ Ｐゴシック" charset="0"/>
              </a:rPr>
              <a:t>(Mordecai speaking) </a:t>
            </a:r>
            <a:r>
              <a:rPr lang="ru-RU" sz="3600" dirty="0">
                <a:solidFill>
                  <a:srgbClr val="FFFFFF"/>
                </a:solidFill>
                <a:effectLst>
                  <a:glow rad="127000">
                    <a:srgbClr val="000000"/>
                  </a:glow>
                </a:effectLst>
                <a:latin typeface="Arial" charset="0"/>
                <a:ea typeface="ＭＳ Ｐゴシック" charset="0"/>
                <a:cs typeface="ＭＳ Ｐゴシック" charset="0"/>
              </a:rPr>
              <a:t>"</a:t>
            </a:r>
            <a:r>
              <a:rPr lang="en-US" sz="3600" dirty="0">
                <a:solidFill>
                  <a:srgbClr val="FFFFFF"/>
                </a:solidFill>
                <a:effectLst>
                  <a:glow rad="127000">
                    <a:srgbClr val="000000"/>
                  </a:glow>
                </a:effectLst>
                <a:latin typeface="Arial" charset="0"/>
                <a:ea typeface="ＭＳ Ｐゴシック" charset="0"/>
                <a:cs typeface="ＭＳ Ｐゴシック" charset="0"/>
              </a:rPr>
              <a:t>For if you remain silent at this time, relief and deliverance for the Jews will arise from another place, but you and your father</a:t>
            </a:r>
            <a:r>
              <a:rPr lang="uk-UA" sz="3600" dirty="0">
                <a:solidFill>
                  <a:srgbClr val="FFFFFF"/>
                </a:solidFill>
                <a:effectLst>
                  <a:glow rad="127000">
                    <a:srgbClr val="000000"/>
                  </a:glow>
                </a:effectLst>
                <a:latin typeface="Arial" charset="0"/>
                <a:ea typeface="ＭＳ Ｐゴシック" charset="0"/>
                <a:cs typeface="ＭＳ Ｐゴシック" charset="0"/>
              </a:rPr>
              <a:t>'</a:t>
            </a:r>
            <a:r>
              <a:rPr lang="en-US" sz="3600" dirty="0">
                <a:solidFill>
                  <a:srgbClr val="FFFFFF"/>
                </a:solidFill>
                <a:effectLst>
                  <a:glow rad="127000">
                    <a:srgbClr val="000000"/>
                  </a:glow>
                </a:effectLst>
                <a:latin typeface="Arial" charset="0"/>
                <a:ea typeface="ＭＳ Ｐゴシック" charset="0"/>
                <a:cs typeface="ＭＳ Ｐゴシック" charset="0"/>
              </a:rPr>
              <a:t>s family will perish.  And who knows but that you have come to royal position for such a time as this?</a:t>
            </a:r>
            <a:r>
              <a:rPr lang="ru-RU" sz="3600" dirty="0">
                <a:solidFill>
                  <a:srgbClr val="FFFFFF"/>
                </a:solidFill>
                <a:effectLst>
                  <a:glow rad="127000">
                    <a:srgbClr val="000000"/>
                  </a:glow>
                </a:effectLst>
                <a:latin typeface="Arial" charset="0"/>
                <a:ea typeface="ＭＳ Ｐゴシック" charset="0"/>
                <a:cs typeface="ＭＳ Ｐゴシック" charset="0"/>
              </a:rPr>
              <a:t>"</a:t>
            </a:r>
            <a:r>
              <a:rPr lang="en-US" sz="3600" dirty="0">
                <a:solidFill>
                  <a:srgbClr val="FFFFFF"/>
                </a:solidFill>
                <a:effectLst>
                  <a:glow rad="127000">
                    <a:srgbClr val="000000"/>
                  </a:glow>
                </a:effectLst>
                <a:latin typeface="Arial" charset="0"/>
                <a:ea typeface="ＭＳ Ｐゴシック" charset="0"/>
                <a:cs typeface="ＭＳ Ｐゴシック" charset="0"/>
              </a:rPr>
              <a:t> (4:14). </a:t>
            </a:r>
            <a:endParaRPr lang="en-US"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Esther</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dirty="0" err="1">
                <a:solidFill>
                  <a:prstClr val="white"/>
                </a:solidFill>
                <a:effectLst>
                  <a:outerShdw blurRad="50800" dist="38100" dir="2700000" algn="tl" rotWithShape="0">
                    <a:srgbClr val="000000">
                      <a:alpha val="96000"/>
                    </a:srgbClr>
                  </a:outerShdw>
                </a:effectLst>
                <a:latin typeface="Arial"/>
                <a:cs typeface="Arial"/>
              </a:rPr>
              <a:t>308</a:t>
            </a:r>
            <a:endParaRPr lang="en-US" altLang="zh-CN"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056798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817" b="2817"/>
          <a:stretch/>
        </p:blipFill>
        <p:spPr>
          <a:xfrm>
            <a:off x="0" y="764704"/>
            <a:ext cx="9089010" cy="4824536"/>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Pinnacle of Greek History</a:t>
            </a:r>
            <a:endParaRPr lang="en-US" dirty="0"/>
          </a:p>
        </p:txBody>
      </p:sp>
      <p:sp>
        <p:nvSpPr>
          <p:cNvPr id="4" name="Title 1"/>
          <p:cNvSpPr txBox="1">
            <a:spLocks/>
          </p:cNvSpPr>
          <p:nvPr/>
        </p:nvSpPr>
        <p:spPr bwMode="auto">
          <a:xfrm>
            <a:off x="0" y="5517232"/>
            <a:ext cx="9144000" cy="13162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4000" b="1" dirty="0">
                <a:solidFill>
                  <a:srgbClr val="FFFFFF"/>
                </a:solidFill>
                <a:effectLst>
                  <a:glow rad="228600">
                    <a:srgbClr val="000000"/>
                  </a:glow>
                </a:effectLst>
                <a:ea typeface="ＭＳ Ｐゴシック" charset="0"/>
                <a:cs typeface="Arial"/>
              </a:rPr>
              <a:t>Athena (goddess of wisdom) </a:t>
            </a:r>
            <a:br>
              <a:rPr kumimoji="1" lang="en-US" sz="4000" b="1" dirty="0">
                <a:solidFill>
                  <a:srgbClr val="FFFFFF"/>
                </a:solidFill>
                <a:effectLst>
                  <a:glow rad="228600">
                    <a:srgbClr val="000000"/>
                  </a:glow>
                </a:effectLst>
                <a:ea typeface="ＭＳ Ｐゴシック" charset="0"/>
                <a:cs typeface="Arial"/>
              </a:rPr>
            </a:br>
            <a:r>
              <a:rPr kumimoji="1" lang="en-US" sz="4000" b="1" dirty="0">
                <a:solidFill>
                  <a:srgbClr val="FFFFFF"/>
                </a:solidFill>
                <a:effectLst>
                  <a:glow rad="228600">
                    <a:srgbClr val="000000"/>
                  </a:glow>
                </a:effectLst>
                <a:ea typeface="ＭＳ Ｐゴシック" charset="0"/>
                <a:cs typeface="Arial"/>
              </a:rPr>
              <a:t>inside the Parthenon</a:t>
            </a:r>
            <a:endParaRPr lang="en-US" dirty="0"/>
          </a:p>
        </p:txBody>
      </p:sp>
    </p:spTree>
    <p:extLst>
      <p:ext uri="{BB962C8B-B14F-4D97-AF65-F5344CB8AC3E}">
        <p14:creationId xmlns:p14="http://schemas.microsoft.com/office/powerpoint/2010/main" val="176592638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1600" y="-27384"/>
            <a:ext cx="8580880" cy="6858000"/>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3200" b="1">
                <a:solidFill>
                  <a:srgbClr val="FFFFFF"/>
                </a:solidFill>
                <a:effectLst>
                  <a:glow rad="228600">
                    <a:srgbClr val="000000"/>
                  </a:glow>
                </a:effectLst>
                <a:ea typeface="ＭＳ Ｐゴシック" charset="0"/>
                <a:cs typeface="Arial"/>
              </a:rPr>
              <a:t>Persian Invasions of Greece (500-479 BC)</a:t>
            </a:r>
            <a:endParaRPr lang="en-US" sz="3600" dirty="0"/>
          </a:p>
        </p:txBody>
      </p:sp>
    </p:spTree>
    <p:extLst>
      <p:ext uri="{BB962C8B-B14F-4D97-AF65-F5344CB8AC3E}">
        <p14:creationId xmlns:p14="http://schemas.microsoft.com/office/powerpoint/2010/main" val="236846769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b="1">
                <a:solidFill>
                  <a:srgbClr val="FFFFFF"/>
                </a:solidFill>
                <a:effectLst>
                  <a:glow rad="228600">
                    <a:srgbClr val="000000"/>
                  </a:glow>
                </a:effectLst>
                <a:ea typeface="ＭＳ Ｐゴシック" charset="0"/>
                <a:cs typeface="Arial"/>
              </a:rPr>
              <a:t>Greece defeated the Persians</a:t>
            </a:r>
            <a:endParaRPr lang="en-US" dirty="0"/>
          </a:p>
        </p:txBody>
      </p:sp>
      <p:pic>
        <p:nvPicPr>
          <p:cNvPr id="5" name="Picture 4"/>
          <p:cNvPicPr>
            <a:picLocks noChangeAspect="1"/>
          </p:cNvPicPr>
          <p:nvPr/>
        </p:nvPicPr>
        <p:blipFill>
          <a:blip r:embed="rId3"/>
          <a:stretch>
            <a:fillRect/>
          </a:stretch>
        </p:blipFill>
        <p:spPr>
          <a:xfrm>
            <a:off x="25400" y="0"/>
            <a:ext cx="9074604" cy="6858000"/>
          </a:xfrm>
          <a:prstGeom prst="rect">
            <a:avLst/>
          </a:prstGeom>
        </p:spPr>
      </p:pic>
      <p:sp>
        <p:nvSpPr>
          <p:cNvPr id="2" name="Title 1"/>
          <p:cNvSpPr>
            <a:spLocks noGrp="1"/>
          </p:cNvSpPr>
          <p:nvPr>
            <p:ph type="title"/>
          </p:nvPr>
        </p:nvSpPr>
        <p:spPr>
          <a:xfrm>
            <a:off x="0" y="-27384"/>
            <a:ext cx="9144000" cy="792088"/>
          </a:xfrm>
          <a:solidFill>
            <a:schemeClr val="bg1"/>
          </a:solid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Tree>
    <p:extLst>
      <p:ext uri="{BB962C8B-B14F-4D97-AF65-F5344CB8AC3E}">
        <p14:creationId xmlns:p14="http://schemas.microsoft.com/office/powerpoint/2010/main" val="30657615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3200" y="0"/>
            <a:ext cx="8714859" cy="6858000"/>
          </a:xfrm>
          <a:prstGeom prst="rect">
            <a:avLst/>
          </a:prstGeom>
        </p:spPr>
      </p:pic>
      <p:sp>
        <p:nvSpPr>
          <p:cNvPr id="2" name="Title 1"/>
          <p:cNvSpPr>
            <a:spLocks noGrp="1"/>
          </p:cNvSpPr>
          <p:nvPr>
            <p:ph type="title"/>
          </p:nvPr>
        </p:nvSpPr>
        <p:spPr>
          <a:xfrm>
            <a:off x="0" y="-27384"/>
            <a:ext cx="9144000" cy="792088"/>
          </a:xfrm>
          <a:solidFill>
            <a:srgbClr val="000000"/>
          </a:solid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b="1">
                <a:solidFill>
                  <a:srgbClr val="FFFFFF"/>
                </a:solidFill>
                <a:effectLst>
                  <a:glow rad="228600">
                    <a:srgbClr val="000000"/>
                  </a:glow>
                </a:effectLst>
                <a:ea typeface="ＭＳ Ｐゴシック" charset="0"/>
                <a:cs typeface="Arial"/>
              </a:rPr>
              <a:t>Greece defeated the Persians</a:t>
            </a:r>
            <a:endParaRPr lang="en-US" dirty="0"/>
          </a:p>
        </p:txBody>
      </p:sp>
    </p:spTree>
    <p:extLst>
      <p:ext uri="{BB962C8B-B14F-4D97-AF65-F5344CB8AC3E}">
        <p14:creationId xmlns:p14="http://schemas.microsoft.com/office/powerpoint/2010/main" val="417958283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b="1">
                <a:solidFill>
                  <a:srgbClr val="FFFFFF"/>
                </a:solidFill>
                <a:effectLst>
                  <a:glow rad="228600">
                    <a:srgbClr val="000000"/>
                  </a:glow>
                </a:effectLst>
                <a:ea typeface="ＭＳ Ｐゴシック" charset="0"/>
                <a:cs typeface="Arial"/>
              </a:rPr>
              <a:t>Greece defeated the Persians</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46" y="821764"/>
            <a:ext cx="9122550" cy="6036235"/>
          </a:xfrm>
          <a:prstGeom prst="rect">
            <a:avLst/>
          </a:prstGeom>
        </p:spPr>
      </p:pic>
    </p:spTree>
    <p:extLst>
      <p:ext uri="{BB962C8B-B14F-4D97-AF65-F5344CB8AC3E}">
        <p14:creationId xmlns:p14="http://schemas.microsoft.com/office/powerpoint/2010/main" val="12042264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Marathon (490 BC)</a:t>
            </a:r>
            <a:endParaRPr lang="en-US" dirty="0"/>
          </a:p>
        </p:txBody>
      </p:sp>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b="1">
                <a:solidFill>
                  <a:srgbClr val="FFFFFF"/>
                </a:solidFill>
                <a:effectLst>
                  <a:glow rad="228600">
                    <a:srgbClr val="000000"/>
                  </a:glow>
                </a:effectLst>
                <a:ea typeface="ＭＳ Ｐゴシック" charset="0"/>
                <a:cs typeface="Arial"/>
              </a:rPr>
              <a:t>Greece defeated the Persians</a:t>
            </a:r>
            <a:endParaRPr lang="en-US" dirty="0"/>
          </a:p>
        </p:txBody>
      </p:sp>
      <p:pic>
        <p:nvPicPr>
          <p:cNvPr id="5" name="Picture 4"/>
          <p:cNvPicPr>
            <a:picLocks noChangeAspect="1"/>
          </p:cNvPicPr>
          <p:nvPr/>
        </p:nvPicPr>
        <p:blipFill>
          <a:blip r:embed="rId3"/>
          <a:stretch>
            <a:fillRect/>
          </a:stretch>
        </p:blipFill>
        <p:spPr>
          <a:xfrm>
            <a:off x="7682" y="764704"/>
            <a:ext cx="9108704" cy="5328592"/>
          </a:xfrm>
          <a:prstGeom prst="rect">
            <a:avLst/>
          </a:prstGeom>
        </p:spPr>
      </p:pic>
      <p:pic>
        <p:nvPicPr>
          <p:cNvPr id="6" name="Picture 5"/>
          <p:cNvPicPr>
            <a:picLocks noChangeAspect="1"/>
          </p:cNvPicPr>
          <p:nvPr/>
        </p:nvPicPr>
        <p:blipFill>
          <a:blip r:embed="rId4"/>
          <a:stretch>
            <a:fillRect/>
          </a:stretch>
        </p:blipFill>
        <p:spPr>
          <a:xfrm>
            <a:off x="4860032" y="908720"/>
            <a:ext cx="3797300" cy="3568700"/>
          </a:xfrm>
          <a:prstGeom prst="rect">
            <a:avLst/>
          </a:prstGeom>
          <a:ln w="76200" cmpd="sng">
            <a:solidFill>
              <a:schemeClr val="bg2"/>
            </a:solidFill>
          </a:ln>
        </p:spPr>
      </p:pic>
    </p:spTree>
    <p:extLst>
      <p:ext uri="{BB962C8B-B14F-4D97-AF65-F5344CB8AC3E}">
        <p14:creationId xmlns:p14="http://schemas.microsoft.com/office/powerpoint/2010/main" val="22609577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Darius </a:t>
            </a:r>
            <a:br>
              <a:rPr lang="en-US" sz="3200">
                <a:latin typeface="Arial" charset="0"/>
                <a:cs typeface="Arial" charset="0"/>
              </a:rPr>
            </a:br>
            <a:r>
              <a:rPr lang="en-US" sz="3200">
                <a:latin typeface="Arial"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Greeks defeat Persians at Marathon (490)</a:t>
            </a: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chemeClr val="bg1"/>
              </a:solidFill>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Xerxes </a:t>
            </a:r>
            <a:br>
              <a:rPr lang="en-US" sz="3200">
                <a:latin typeface="Arial" charset="0"/>
                <a:cs typeface="Arial" charset="0"/>
              </a:rPr>
            </a:br>
            <a:r>
              <a:rPr lang="en-US" sz="3200">
                <a:latin typeface="Arial" charset="0"/>
                <a:cs typeface="Arial" charset="0"/>
              </a:rPr>
              <a:t>486-464 </a:t>
            </a:r>
          </a:p>
        </p:txBody>
      </p:sp>
      <p:sp>
        <p:nvSpPr>
          <p:cNvPr id="59440" name="Rectangle 48"/>
          <p:cNvSpPr>
            <a:spLocks noChangeArrowheads="1"/>
          </p:cNvSpPr>
          <p:nvPr/>
        </p:nvSpPr>
        <p:spPr bwMode="auto">
          <a:xfrm>
            <a:off x="4788024" y="3417565"/>
            <a:ext cx="4355976"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2800" b="1">
                <a:solidFill>
                  <a:schemeClr val="bg1"/>
                </a:solidFill>
                <a:effectLst/>
                <a:latin typeface="Arial" charset="0"/>
                <a:ea typeface="ＭＳ Ｐゴシック" charset="0"/>
                <a:cs typeface="Times New Roman" charset="0"/>
              </a:rPr>
              <a:t>Persian Invasions of Greece = Frustrated Xerxes</a:t>
            </a:r>
            <a:endParaRPr lang="en-US" sz="2800" b="1">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488</a:t>
            </a:r>
          </a:p>
        </p:txBody>
      </p:sp>
      <p:sp>
        <p:nvSpPr>
          <p:cNvPr id="59432" name="Text Box 40"/>
          <p:cNvSpPr txBox="1">
            <a:spLocks noChangeArrowheads="1"/>
          </p:cNvSpPr>
          <p:nvPr/>
        </p:nvSpPr>
        <p:spPr bwMode="auto">
          <a:xfrm>
            <a:off x="5148064" y="3356992"/>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dirty="0">
                <a:solidFill>
                  <a:schemeClr val="tx1"/>
                </a:solidFill>
                <a:latin typeface="Arial" charset="0"/>
                <a:cs typeface="Arial" charset="0"/>
              </a:rPr>
              <a:t>Book of Esther 483-473</a:t>
            </a:r>
            <a:endParaRPr lang="en-US" sz="2000" dirty="0">
              <a:solidFill>
                <a:schemeClr val="tx1"/>
              </a:solidFill>
              <a:latin typeface="Arial" charset="0"/>
              <a:cs typeface="Arial" charset="0"/>
            </a:endParaRPr>
          </a:p>
        </p:txBody>
      </p:sp>
      <p:sp>
        <p:nvSpPr>
          <p:cNvPr id="61" name="Text Box 36"/>
          <p:cNvSpPr txBox="1">
            <a:spLocks noChangeArrowheads="1"/>
          </p:cNvSpPr>
          <p:nvPr/>
        </p:nvSpPr>
        <p:spPr bwMode="auto">
          <a:xfrm>
            <a:off x="52920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Persians defeat Greeks at Thermopylae but reversed at Salamis </a:t>
            </a:r>
            <a:br>
              <a:rPr lang="en-US" sz="2000">
                <a:solidFill>
                  <a:schemeClr val="bg1"/>
                </a:solidFill>
                <a:effectLst>
                  <a:outerShdw blurRad="38100" dist="38100" dir="2700000" algn="tl">
                    <a:srgbClr val="000000"/>
                  </a:outerShdw>
                </a:effectLst>
                <a:latin typeface="Arial" charset="0"/>
                <a:cs typeface="Arial" charset="0"/>
              </a:rPr>
            </a:br>
            <a:r>
              <a:rPr lang="en-US" sz="2000">
                <a:solidFill>
                  <a:schemeClr val="bg1"/>
                </a:solidFill>
                <a:effectLst>
                  <a:outerShdw blurRad="38100" dist="38100" dir="2700000" algn="tl">
                    <a:srgbClr val="000000"/>
                  </a:outerShdw>
                </a:effectLst>
                <a:latin typeface="Arial" charset="0"/>
                <a:cs typeface="Arial" charset="0"/>
              </a:rPr>
              <a:t>(Sept 480) </a:t>
            </a:r>
          </a:p>
        </p:txBody>
      </p:sp>
      <p:sp>
        <p:nvSpPr>
          <p:cNvPr id="63" name="Text Box 36"/>
          <p:cNvSpPr txBox="1">
            <a:spLocks noChangeArrowheads="1"/>
          </p:cNvSpPr>
          <p:nvPr/>
        </p:nvSpPr>
        <p:spPr bwMode="auto">
          <a:xfrm>
            <a:off x="34918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 Xerxes </a:t>
            </a:r>
            <a:br>
              <a:rPr lang="en-US" sz="2000">
                <a:solidFill>
                  <a:schemeClr val="bg1"/>
                </a:solidFill>
                <a:effectLst>
                  <a:outerShdw blurRad="38100" dist="38100" dir="2700000" algn="tl">
                    <a:srgbClr val="000000"/>
                  </a:outerShdw>
                </a:effectLst>
                <a:latin typeface="Arial" charset="0"/>
                <a:cs typeface="Arial" charset="0"/>
              </a:rPr>
            </a:br>
            <a:r>
              <a:rPr lang="en-US" sz="2000">
                <a:solidFill>
                  <a:schemeClr val="bg1"/>
                </a:solidFill>
                <a:effectLst>
                  <a:outerShdw blurRad="38100" dist="38100" dir="2700000" algn="tl">
                    <a:srgbClr val="000000"/>
                  </a:outerShdw>
                </a:effectLst>
                <a:latin typeface="Arial" charset="0"/>
                <a:cs typeface="Arial" charset="0"/>
              </a:rPr>
              <a:t>7-day banquet where Queen Vashti deposed</a:t>
            </a:r>
            <a:br>
              <a:rPr lang="en-US" sz="2000">
                <a:solidFill>
                  <a:schemeClr val="bg1"/>
                </a:solidFill>
                <a:effectLst>
                  <a:outerShdw blurRad="38100" dist="38100" dir="2700000" algn="tl">
                    <a:srgbClr val="000000"/>
                  </a:outerShdw>
                </a:effectLst>
                <a:latin typeface="Arial" charset="0"/>
                <a:cs typeface="Arial" charset="0"/>
              </a:rPr>
            </a:br>
            <a:r>
              <a:rPr lang="en-US" sz="2000">
                <a:solidFill>
                  <a:schemeClr val="bg1"/>
                </a:solidFill>
                <a:effectLst>
                  <a:outerShdw blurRad="38100" dist="38100" dir="2700000" algn="tl">
                    <a:srgbClr val="000000"/>
                  </a:outerShdw>
                </a:effectLst>
                <a:latin typeface="Arial" charset="0"/>
                <a:cs typeface="Arial" charset="0"/>
              </a:rPr>
              <a:t>(483)</a:t>
            </a: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33220419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7" presetClass="entr" presetSubtype="10" fill="hold" grpId="0" nodeType="afterEffect">
                                  <p:stCondLst>
                                    <p:cond delay="2000"/>
                                  </p:stCondLst>
                                  <p:childTnLst>
                                    <p:set>
                                      <p:cBhvr>
                                        <p:cTn id="10" dur="1" fill="hold">
                                          <p:stCondLst>
                                            <p:cond delay="0"/>
                                          </p:stCondLst>
                                        </p:cTn>
                                        <p:tgtEl>
                                          <p:spTgt spid="59440"/>
                                        </p:tgtEl>
                                        <p:attrNameLst>
                                          <p:attrName>style.visibility</p:attrName>
                                        </p:attrNameLst>
                                      </p:cBhvr>
                                      <p:to>
                                        <p:strVal val="visible"/>
                                      </p:to>
                                    </p:set>
                                    <p:anim calcmode="lin" valueType="num">
                                      <p:cBhvr>
                                        <p:cTn id="11" dur="500" fill="hold"/>
                                        <p:tgtEl>
                                          <p:spTgt spid="59440"/>
                                        </p:tgtEl>
                                        <p:attrNameLst>
                                          <p:attrName>ppt_w</p:attrName>
                                        </p:attrNameLst>
                                      </p:cBhvr>
                                      <p:tavLst>
                                        <p:tav tm="0">
                                          <p:val>
                                            <p:fltVal val="0"/>
                                          </p:val>
                                        </p:tav>
                                        <p:tav tm="100000">
                                          <p:val>
                                            <p:strVal val="#ppt_w"/>
                                          </p:val>
                                        </p:tav>
                                      </p:tavLst>
                                    </p:anim>
                                    <p:anim calcmode="lin" valueType="num">
                                      <p:cBhvr>
                                        <p:cTn id="1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3700" y="0"/>
            <a:ext cx="8337665" cy="6858000"/>
          </a:xfrm>
          <a:prstGeom prst="rect">
            <a:avLst/>
          </a:prstGeom>
        </p:spPr>
      </p:pic>
      <p:sp>
        <p:nvSpPr>
          <p:cNvPr id="2" name="Title 1"/>
          <p:cNvSpPr>
            <a:spLocks noGrp="1"/>
          </p:cNvSpPr>
          <p:nvPr>
            <p:ph type="title"/>
          </p:nvPr>
        </p:nvSpPr>
        <p:spPr>
          <a:xfrm>
            <a:off x="0" y="116632"/>
            <a:ext cx="9144000" cy="1224136"/>
          </a:xfrm>
          <a:noFill/>
        </p:spPr>
        <p:txBody>
          <a:bodyPr/>
          <a:lstStyle/>
          <a:p>
            <a:pPr>
              <a:defRPr/>
            </a:pPr>
            <a:r>
              <a:rPr kumimoji="1" lang="en-US" sz="4000" b="1" dirty="0">
                <a:solidFill>
                  <a:srgbClr val="FFFFFF"/>
                </a:solidFill>
                <a:effectLst>
                  <a:glow rad="228600">
                    <a:srgbClr val="000000"/>
                  </a:glow>
                </a:effectLst>
                <a:ea typeface="ＭＳ Ｐゴシック" charset="0"/>
                <a:cs typeface="Arial"/>
              </a:rPr>
              <a:t>The Battle of Thermopylae </a:t>
            </a:r>
            <a:br>
              <a:rPr kumimoji="1" lang="en-US" sz="4000" b="1" dirty="0">
                <a:solidFill>
                  <a:srgbClr val="FFFFFF"/>
                </a:solidFill>
                <a:effectLst>
                  <a:glow rad="228600">
                    <a:srgbClr val="000000"/>
                  </a:glow>
                </a:effectLst>
                <a:ea typeface="ＭＳ Ｐゴシック" charset="0"/>
                <a:cs typeface="Arial"/>
              </a:rPr>
            </a:br>
            <a:r>
              <a:rPr kumimoji="1" lang="en-US" sz="4000" b="1" dirty="0">
                <a:solidFill>
                  <a:srgbClr val="FFFFFF"/>
                </a:solidFill>
                <a:effectLst>
                  <a:glow rad="228600">
                    <a:srgbClr val="000000"/>
                  </a:glow>
                </a:effectLst>
                <a:ea typeface="ＭＳ Ｐゴシック" charset="0"/>
                <a:cs typeface="Arial"/>
              </a:rPr>
              <a:t>(480 BC)</a:t>
            </a:r>
            <a:endParaRPr lang="en-US" dirty="0"/>
          </a:p>
        </p:txBody>
      </p:sp>
      <p:grpSp>
        <p:nvGrpSpPr>
          <p:cNvPr id="8" name="Group 7"/>
          <p:cNvGrpSpPr/>
          <p:nvPr/>
        </p:nvGrpSpPr>
        <p:grpSpPr>
          <a:xfrm>
            <a:off x="323528" y="1844824"/>
            <a:ext cx="3456384" cy="1296144"/>
            <a:chOff x="323528" y="1844824"/>
            <a:chExt cx="3456384" cy="1296144"/>
          </a:xfrm>
        </p:grpSpPr>
        <p:sp>
          <p:nvSpPr>
            <p:cNvPr id="5" name="Explosion 1 4"/>
            <p:cNvSpPr/>
            <p:nvPr/>
          </p:nvSpPr>
          <p:spPr bwMode="auto">
            <a:xfrm>
              <a:off x="2339752" y="2348880"/>
              <a:ext cx="792088" cy="792088"/>
            </a:xfrm>
            <a:prstGeom prst="irregularSeal1">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4" name="Title 1"/>
            <p:cNvSpPr txBox="1">
              <a:spLocks/>
            </p:cNvSpPr>
            <p:nvPr/>
          </p:nvSpPr>
          <p:spPr bwMode="auto">
            <a:xfrm>
              <a:off x="323528" y="184482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2800" b="1" dirty="0">
                  <a:solidFill>
                    <a:srgbClr val="FFFFFF"/>
                  </a:solidFill>
                  <a:effectLst>
                    <a:glow rad="228600">
                      <a:srgbClr val="000000"/>
                    </a:glow>
                  </a:effectLst>
                  <a:ea typeface="ＭＳ Ｐゴシック" charset="0"/>
                  <a:cs typeface="Arial"/>
                </a:rPr>
                <a:t>Thermopylae </a:t>
              </a:r>
              <a:endParaRPr lang="en-US" sz="3200" dirty="0"/>
            </a:p>
          </p:txBody>
        </p:sp>
      </p:grpSp>
      <p:grpSp>
        <p:nvGrpSpPr>
          <p:cNvPr id="9" name="Group 8"/>
          <p:cNvGrpSpPr/>
          <p:nvPr/>
        </p:nvGrpSpPr>
        <p:grpSpPr>
          <a:xfrm>
            <a:off x="2771800" y="3645024"/>
            <a:ext cx="3456384" cy="1152128"/>
            <a:chOff x="2771800" y="3645024"/>
            <a:chExt cx="3456384" cy="1152128"/>
          </a:xfrm>
        </p:grpSpPr>
        <p:sp>
          <p:nvSpPr>
            <p:cNvPr id="6" name="Explosion 1 5"/>
            <p:cNvSpPr/>
            <p:nvPr/>
          </p:nvSpPr>
          <p:spPr bwMode="auto">
            <a:xfrm>
              <a:off x="3419872" y="3645024"/>
              <a:ext cx="792088" cy="792088"/>
            </a:xfrm>
            <a:prstGeom prst="irregularSeal1">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7" name="Title 1"/>
            <p:cNvSpPr txBox="1">
              <a:spLocks/>
            </p:cNvSpPr>
            <p:nvPr/>
          </p:nvSpPr>
          <p:spPr bwMode="auto">
            <a:xfrm>
              <a:off x="2771800" y="4005064"/>
              <a:ext cx="3456384"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2800" b="1">
                  <a:solidFill>
                    <a:srgbClr val="FFFFFF"/>
                  </a:solidFill>
                  <a:effectLst>
                    <a:glow rad="228600">
                      <a:srgbClr val="000000"/>
                    </a:glow>
                  </a:effectLst>
                  <a:ea typeface="ＭＳ Ｐゴシック" charset="0"/>
                  <a:cs typeface="Arial"/>
                </a:rPr>
                <a:t>Bay of Salamis</a:t>
              </a:r>
              <a:endParaRPr lang="en-US" sz="3200" dirty="0"/>
            </a:p>
          </p:txBody>
        </p:sp>
      </p:grpSp>
      <p:sp>
        <p:nvSpPr>
          <p:cNvPr id="10" name="Title 1">
            <a:extLst>
              <a:ext uri="{FF2B5EF4-FFF2-40B4-BE49-F238E27FC236}">
                <a16:creationId xmlns:a16="http://schemas.microsoft.com/office/drawing/2014/main" id="{38BF2C8E-A354-EEAC-9E36-637AB89F750F}"/>
              </a:ext>
            </a:extLst>
          </p:cNvPr>
          <p:cNvSpPr txBox="1">
            <a:spLocks/>
          </p:cNvSpPr>
          <p:nvPr/>
        </p:nvSpPr>
        <p:spPr bwMode="auto">
          <a:xfrm>
            <a:off x="179693" y="1243036"/>
            <a:ext cx="3744053" cy="915543"/>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2800" b="1" kern="0" dirty="0">
                <a:solidFill>
                  <a:srgbClr val="FFFFFF"/>
                </a:solidFill>
                <a:effectLst>
                  <a:glow rad="228600">
                    <a:srgbClr val="000000"/>
                  </a:glow>
                </a:effectLst>
                <a:ea typeface="ＭＳ Ｐゴシック" charset="0"/>
                <a:cs typeface="Arial"/>
              </a:rPr>
              <a:t>Persian Victory</a:t>
            </a:r>
            <a:endParaRPr lang="en-US" sz="3200" b="0" kern="0" dirty="0"/>
          </a:p>
        </p:txBody>
      </p:sp>
      <p:sp>
        <p:nvSpPr>
          <p:cNvPr id="11" name="Title 1">
            <a:extLst>
              <a:ext uri="{FF2B5EF4-FFF2-40B4-BE49-F238E27FC236}">
                <a16:creationId xmlns:a16="http://schemas.microsoft.com/office/drawing/2014/main" id="{78A105DE-716E-3E7C-A8E2-F7993A4AA490}"/>
              </a:ext>
            </a:extLst>
          </p:cNvPr>
          <p:cNvSpPr txBox="1">
            <a:spLocks/>
          </p:cNvSpPr>
          <p:nvPr/>
        </p:nvSpPr>
        <p:spPr bwMode="auto">
          <a:xfrm>
            <a:off x="2627784" y="4581128"/>
            <a:ext cx="3744053"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2800" b="1" kern="0" dirty="0">
                <a:solidFill>
                  <a:srgbClr val="FFFFFF"/>
                </a:solidFill>
                <a:effectLst>
                  <a:glow rad="228600">
                    <a:srgbClr val="000000"/>
                  </a:glow>
                </a:effectLst>
                <a:ea typeface="ＭＳ Ｐゴシック" charset="0"/>
                <a:cs typeface="Arial"/>
              </a:rPr>
              <a:t>Greek Victory</a:t>
            </a:r>
            <a:endParaRPr lang="en-US" sz="3200" b="0" kern="0" dirty="0"/>
          </a:p>
        </p:txBody>
      </p:sp>
    </p:spTree>
    <p:extLst>
      <p:ext uri="{BB962C8B-B14F-4D97-AF65-F5344CB8AC3E}">
        <p14:creationId xmlns:p14="http://schemas.microsoft.com/office/powerpoint/2010/main" val="2794923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Greek Trireme</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4704"/>
            <a:ext cx="9144000" cy="5324354"/>
          </a:xfrm>
          <a:prstGeom prst="rect">
            <a:avLst/>
          </a:prstGeom>
        </p:spPr>
      </p:pic>
      <p:sp>
        <p:nvSpPr>
          <p:cNvPr id="4" name="Title 1"/>
          <p:cNvSpPr txBox="1">
            <a:spLocks/>
          </p:cNvSpPr>
          <p:nvPr/>
        </p:nvSpPr>
        <p:spPr bwMode="auto">
          <a:xfrm>
            <a:off x="0" y="6041432"/>
            <a:ext cx="9144000" cy="7920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kumimoji="1" lang="en-US" sz="4000" b="1">
                <a:solidFill>
                  <a:srgbClr val="FFFFFF"/>
                </a:solidFill>
                <a:effectLst>
                  <a:glow rad="228600">
                    <a:srgbClr val="000000"/>
                  </a:glow>
                </a:effectLst>
                <a:ea typeface="ＭＳ Ｐゴシック" charset="0"/>
                <a:cs typeface="Arial"/>
              </a:rPr>
              <a:t>Small but fast and deadly</a:t>
            </a:r>
            <a:endParaRPr lang="en-US" dirty="0"/>
          </a:p>
        </p:txBody>
      </p:sp>
    </p:spTree>
    <p:extLst>
      <p:ext uri="{BB962C8B-B14F-4D97-AF65-F5344CB8AC3E}">
        <p14:creationId xmlns:p14="http://schemas.microsoft.com/office/powerpoint/2010/main" val="279238043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38129"/>
            <a:ext cx="9144000" cy="6047255"/>
          </a:xfrm>
          <a:prstGeom prst="rect">
            <a:avLst/>
          </a:prstGeom>
        </p:spPr>
      </p:pic>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spTree>
    <p:extLst>
      <p:ext uri="{BB962C8B-B14F-4D97-AF65-F5344CB8AC3E}">
        <p14:creationId xmlns:p14="http://schemas.microsoft.com/office/powerpoint/2010/main" val="279492312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dirty="0">
                <a:solidFill>
                  <a:prstClr val="white"/>
                </a:solidFill>
                <a:effectLst>
                  <a:glow rad="101600">
                    <a:prstClr val="black">
                      <a:alpha val="99000"/>
                    </a:prstClr>
                  </a:glow>
                </a:effectLst>
                <a:latin typeface="Calibri"/>
              </a:rPr>
              <a:t>God</a:t>
            </a:r>
            <a:r>
              <a:rPr lang="uk-UA" dirty="0">
                <a:solidFill>
                  <a:prstClr val="white"/>
                </a:solidFill>
                <a:effectLst>
                  <a:glow rad="101600">
                    <a:prstClr val="black">
                      <a:alpha val="99000"/>
                    </a:prstClr>
                  </a:glow>
                </a:effectLst>
                <a:latin typeface="Calibri"/>
              </a:rPr>
              <a:t>'</a:t>
            </a:r>
            <a:r>
              <a:rPr lang="en-US" dirty="0">
                <a:solidFill>
                  <a:prstClr val="white"/>
                </a:solidFill>
                <a:effectLst>
                  <a:glow rad="101600">
                    <a:prstClr val="black">
                      <a:alpha val="99000"/>
                    </a:prstClr>
                  </a:glow>
                </a:effectLst>
                <a:latin typeface="Calibri"/>
              </a:rPr>
              <a:t>s </a:t>
            </a:r>
            <a:r>
              <a:rPr lang="en-US" dirty="0">
                <a:solidFill>
                  <a:srgbClr val="FFFF00"/>
                </a:solidFill>
                <a:effectLst>
                  <a:glow rad="101600">
                    <a:prstClr val="black">
                      <a:alpha val="99000"/>
                    </a:prstClr>
                  </a:glow>
                </a:effectLst>
                <a:latin typeface="Calibri"/>
              </a:rPr>
              <a:t>providence</a:t>
            </a:r>
            <a:r>
              <a:rPr lang="en-US" dirty="0">
                <a:solidFill>
                  <a:prstClr val="white"/>
                </a:solidFill>
                <a:effectLst>
                  <a:glow rad="101600">
                    <a:prstClr val="black">
                      <a:alpha val="99000"/>
                    </a:prstClr>
                  </a:glow>
                </a:effectLst>
                <a:latin typeface="Calibri"/>
              </a:rPr>
              <a:t> in averting Israel</a:t>
            </a:r>
            <a:r>
              <a:rPr lang="uk-UA" dirty="0">
                <a:solidFill>
                  <a:prstClr val="white"/>
                </a:solidFill>
                <a:effectLst>
                  <a:glow rad="101600">
                    <a:prstClr val="black">
                      <a:alpha val="99000"/>
                    </a:prstClr>
                  </a:glow>
                </a:effectLst>
                <a:latin typeface="Calibri"/>
              </a:rPr>
              <a:t>'</a:t>
            </a:r>
            <a:r>
              <a:rPr lang="en-US" dirty="0">
                <a:solidFill>
                  <a:prstClr val="white"/>
                </a:solidFill>
                <a:effectLst>
                  <a:glow rad="101600">
                    <a:prstClr val="black">
                      <a:alpha val="99000"/>
                    </a:prstClr>
                  </a:glow>
                </a:effectLst>
                <a:latin typeface="Calibri"/>
              </a:rPr>
              <a:t>s destruction showed his rule over all nations. </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39</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300991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3" name="Picture 2"/>
          <p:cNvPicPr>
            <a:picLocks noChangeAspect="1"/>
          </p:cNvPicPr>
          <p:nvPr/>
        </p:nvPicPr>
        <p:blipFill>
          <a:blip r:embed="rId3"/>
          <a:stretch>
            <a:fillRect/>
          </a:stretch>
        </p:blipFill>
        <p:spPr>
          <a:xfrm>
            <a:off x="190500" y="139700"/>
            <a:ext cx="8763000" cy="6565900"/>
          </a:xfrm>
          <a:prstGeom prst="rect">
            <a:avLst/>
          </a:prstGeom>
        </p:spPr>
      </p:pic>
    </p:spTree>
    <p:extLst>
      <p:ext uri="{BB962C8B-B14F-4D97-AF65-F5344CB8AC3E}">
        <p14:creationId xmlns:p14="http://schemas.microsoft.com/office/powerpoint/2010/main" val="279492312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92088"/>
          </a:xfrm>
          <a:noFill/>
        </p:spPr>
        <p:txBody>
          <a:bodyPr/>
          <a:lstStyle/>
          <a:p>
            <a:pPr algn="r">
              <a:defRPr/>
            </a:pPr>
            <a:r>
              <a:rPr kumimoji="1" lang="en-US" sz="4000" b="1">
                <a:solidFill>
                  <a:srgbClr val="FFFFFF"/>
                </a:solidFill>
                <a:effectLst>
                  <a:glow rad="228600">
                    <a:srgbClr val="000000"/>
                  </a:glow>
                </a:effectLst>
                <a:ea typeface="ＭＳ Ｐゴシック" charset="0"/>
                <a:cs typeface="Arial"/>
              </a:rPr>
              <a:t>The Battle of Salamis (480 BC)</a:t>
            </a:r>
            <a:endParaRPr lang="en-US" dirty="0"/>
          </a:p>
        </p:txBody>
      </p:sp>
      <p:pic>
        <p:nvPicPr>
          <p:cNvPr id="4" name="Picture 3"/>
          <p:cNvPicPr>
            <a:picLocks noChangeAspect="1"/>
          </p:cNvPicPr>
          <p:nvPr/>
        </p:nvPicPr>
        <p:blipFill>
          <a:blip r:embed="rId3"/>
          <a:stretch>
            <a:fillRect/>
          </a:stretch>
        </p:blipFill>
        <p:spPr>
          <a:xfrm>
            <a:off x="0" y="836712"/>
            <a:ext cx="9144000" cy="3806890"/>
          </a:xfrm>
          <a:prstGeom prst="rect">
            <a:avLst/>
          </a:prstGeom>
        </p:spPr>
      </p:pic>
      <p:sp>
        <p:nvSpPr>
          <p:cNvPr id="5" name="Title 1"/>
          <p:cNvSpPr txBox="1">
            <a:spLocks/>
          </p:cNvSpPr>
          <p:nvPr/>
        </p:nvSpPr>
        <p:spPr bwMode="auto">
          <a:xfrm>
            <a:off x="0" y="4653136"/>
            <a:ext cx="9144000" cy="220486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kumimoji="1" lang="en-US" sz="3600" dirty="0">
                <a:solidFill>
                  <a:srgbClr val="FFFFFF"/>
                </a:solidFill>
                <a:effectLst>
                  <a:glow rad="228600">
                    <a:srgbClr val="000000"/>
                  </a:glow>
                </a:effectLst>
                <a:ea typeface="ＭＳ Ｐゴシック" charset="0"/>
                <a:cs typeface="Arial"/>
              </a:rPr>
              <a:t>Casualties: Greeks lost 40 ships </a:t>
            </a:r>
            <a:br>
              <a:rPr kumimoji="1" lang="en-US" sz="3600" dirty="0">
                <a:solidFill>
                  <a:srgbClr val="FFFFFF"/>
                </a:solidFill>
                <a:effectLst>
                  <a:glow rad="228600">
                    <a:srgbClr val="000000"/>
                  </a:glow>
                </a:effectLst>
                <a:ea typeface="ＭＳ Ｐゴシック" charset="0"/>
                <a:cs typeface="Arial"/>
              </a:rPr>
            </a:br>
            <a:r>
              <a:rPr kumimoji="1" lang="en-US" sz="3600" dirty="0">
                <a:solidFill>
                  <a:srgbClr val="FFFFFF"/>
                </a:solidFill>
                <a:effectLst>
                  <a:glow rad="228600">
                    <a:srgbClr val="000000"/>
                  </a:glow>
                </a:effectLst>
                <a:ea typeface="ＭＳ Ｐゴシック" charset="0"/>
                <a:cs typeface="Arial"/>
              </a:rPr>
              <a:t>Persians: 200-300. Victory at Salamis ended Xerxes' invasion and preserved Greek freedom</a:t>
            </a:r>
            <a:endParaRPr lang="en-US" sz="4000" dirty="0"/>
          </a:p>
        </p:txBody>
      </p:sp>
    </p:spTree>
    <p:extLst>
      <p:ext uri="{BB962C8B-B14F-4D97-AF65-F5344CB8AC3E}">
        <p14:creationId xmlns:p14="http://schemas.microsoft.com/office/powerpoint/2010/main" val="27949231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1398" name="Rectangle 41"/>
          <p:cNvSpPr>
            <a:spLocks noChangeArrowheads="1"/>
          </p:cNvSpPr>
          <p:nvPr/>
        </p:nvSpPr>
        <p:spPr bwMode="auto">
          <a:xfrm>
            <a:off x="3190" y="5301208"/>
            <a:ext cx="2768610" cy="1080120"/>
          </a:xfrm>
          <a:prstGeom prst="rect">
            <a:avLst/>
          </a:prstGeom>
          <a:solidFill>
            <a:srgbClr val="66FF33"/>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60" name="Text Box 45"/>
          <p:cNvSpPr txBox="1">
            <a:spLocks noChangeArrowheads="1"/>
          </p:cNvSpPr>
          <p:nvPr/>
        </p:nvSpPr>
        <p:spPr bwMode="auto">
          <a:xfrm>
            <a:off x="124803" y="5301208"/>
            <a:ext cx="2502981"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Darius </a:t>
            </a:r>
            <a:br>
              <a:rPr lang="en-US" sz="3200">
                <a:latin typeface="Arial" charset="0"/>
                <a:cs typeface="Arial" charset="0"/>
              </a:rPr>
            </a:br>
            <a:r>
              <a:rPr lang="en-US" sz="3200">
                <a:latin typeface="Arial" charset="0"/>
                <a:cs typeface="Arial" charset="0"/>
              </a:rPr>
              <a:t>522-486</a:t>
            </a:r>
          </a:p>
        </p:txBody>
      </p:sp>
      <p:sp>
        <p:nvSpPr>
          <p:cNvPr id="59397" name="Text Box 5"/>
          <p:cNvSpPr txBox="1">
            <a:spLocks noChangeArrowheads="1"/>
          </p:cNvSpPr>
          <p:nvPr/>
        </p:nvSpPr>
        <p:spPr bwMode="auto">
          <a:xfrm>
            <a:off x="851148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477</a:t>
            </a:r>
          </a:p>
        </p:txBody>
      </p:sp>
      <p:sp>
        <p:nvSpPr>
          <p:cNvPr id="59398" name="Text Box 6"/>
          <p:cNvSpPr txBox="1">
            <a:spLocks noChangeArrowheads="1"/>
          </p:cNvSpPr>
          <p:nvPr/>
        </p:nvSpPr>
        <p:spPr bwMode="auto">
          <a:xfrm>
            <a:off x="724451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479</a:t>
            </a:r>
          </a:p>
        </p:txBody>
      </p:sp>
      <p:sp>
        <p:nvSpPr>
          <p:cNvPr id="59399" name="Text Box 7"/>
          <p:cNvSpPr txBox="1">
            <a:spLocks noChangeArrowheads="1"/>
          </p:cNvSpPr>
          <p:nvPr/>
        </p:nvSpPr>
        <p:spPr bwMode="auto">
          <a:xfrm>
            <a:off x="661103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480</a:t>
            </a:r>
          </a:p>
        </p:txBody>
      </p:sp>
      <p:sp>
        <p:nvSpPr>
          <p:cNvPr id="59400" name="Text Box 8"/>
          <p:cNvSpPr txBox="1">
            <a:spLocks noChangeArrowheads="1"/>
          </p:cNvSpPr>
          <p:nvPr/>
        </p:nvSpPr>
        <p:spPr bwMode="auto">
          <a:xfrm>
            <a:off x="597755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481</a:t>
            </a:r>
          </a:p>
        </p:txBody>
      </p:sp>
      <p:grpSp>
        <p:nvGrpSpPr>
          <p:cNvPr id="101386" name="Group 11"/>
          <p:cNvGrpSpPr>
            <a:grpSpLocks/>
          </p:cNvGrpSpPr>
          <p:nvPr/>
        </p:nvGrpSpPr>
        <p:grpSpPr bwMode="auto">
          <a:xfrm>
            <a:off x="66675" y="3141666"/>
            <a:ext cx="9534525" cy="515938"/>
            <a:chOff x="42" y="2123"/>
            <a:chExt cx="6006" cy="325"/>
          </a:xfrm>
        </p:grpSpPr>
        <p:sp>
          <p:nvSpPr>
            <p:cNvPr id="59408" name="Line 16"/>
            <p:cNvSpPr>
              <a:spLocks noChangeShapeType="1"/>
            </p:cNvSpPr>
            <p:nvPr/>
          </p:nvSpPr>
          <p:spPr bwMode="auto">
            <a:xfrm>
              <a:off x="204" y="2168"/>
              <a:ext cx="0" cy="27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12" name="Line 20"/>
            <p:cNvSpPr>
              <a:spLocks noChangeShapeType="1"/>
            </p:cNvSpPr>
            <p:nvPr/>
          </p:nvSpPr>
          <p:spPr bwMode="auto">
            <a:xfrm flipH="1">
              <a:off x="2290" y="2123"/>
              <a:ext cx="0" cy="3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 name="Line 23"/>
            <p:cNvSpPr>
              <a:spLocks noChangeShapeType="1"/>
            </p:cNvSpPr>
            <p:nvPr/>
          </p:nvSpPr>
          <p:spPr bwMode="auto">
            <a:xfrm>
              <a:off x="4241" y="2123"/>
              <a:ext cx="0" cy="323"/>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sp>
          <p:nvSpPr>
            <p:cNvPr id="5942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Times New Roman" pitchFamily="-112" charset="0"/>
                <a:cs typeface="Arial"/>
              </a:endParaRPr>
            </a:p>
          </p:txBody>
        </p:sp>
      </p:grpSp>
      <p:sp>
        <p:nvSpPr>
          <p:cNvPr id="59424" name="Text Box 32"/>
          <p:cNvSpPr txBox="1">
            <a:spLocks noChangeArrowheads="1"/>
          </p:cNvSpPr>
          <p:nvPr/>
        </p:nvSpPr>
        <p:spPr bwMode="auto">
          <a:xfrm>
            <a:off x="7877996"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478</a:t>
            </a:r>
          </a:p>
        </p:txBody>
      </p:sp>
      <p:sp>
        <p:nvSpPr>
          <p:cNvPr id="59425" name="Text Box 33"/>
          <p:cNvSpPr txBox="1">
            <a:spLocks noChangeArrowheads="1"/>
          </p:cNvSpPr>
          <p:nvPr/>
        </p:nvSpPr>
        <p:spPr bwMode="auto">
          <a:xfrm>
            <a:off x="534407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482</a:t>
            </a:r>
          </a:p>
        </p:txBody>
      </p:sp>
      <p:sp>
        <p:nvSpPr>
          <p:cNvPr id="59426" name="Text Box 34"/>
          <p:cNvSpPr txBox="1">
            <a:spLocks noChangeArrowheads="1"/>
          </p:cNvSpPr>
          <p:nvPr/>
        </p:nvSpPr>
        <p:spPr bwMode="auto">
          <a:xfrm>
            <a:off x="4710591"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483</a:t>
            </a:r>
          </a:p>
        </p:txBody>
      </p:sp>
      <p:sp>
        <p:nvSpPr>
          <p:cNvPr id="59428" name="Text Box 36"/>
          <p:cNvSpPr txBox="1">
            <a:spLocks noChangeArrowheads="1"/>
          </p:cNvSpPr>
          <p:nvPr/>
        </p:nvSpPr>
        <p:spPr bwMode="auto">
          <a:xfrm>
            <a:off x="0" y="620688"/>
            <a:ext cx="140364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Greeks defeat Persians at Marathon (490)</a:t>
            </a:r>
          </a:p>
        </p:txBody>
      </p:sp>
      <p:sp>
        <p:nvSpPr>
          <p:cNvPr id="59430" name="Text Box 38"/>
          <p:cNvSpPr txBox="1">
            <a:spLocks noChangeArrowheads="1"/>
          </p:cNvSpPr>
          <p:nvPr/>
        </p:nvSpPr>
        <p:spPr bwMode="auto">
          <a:xfrm>
            <a:off x="914400" y="76200"/>
            <a:ext cx="739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endParaRPr lang="en-US" sz="4000" dirty="0">
              <a:solidFill>
                <a:schemeClr val="bg1"/>
              </a:solidFill>
              <a:latin typeface="Arial"/>
              <a:ea typeface="Times New Roman" pitchFamily="-111" charset="0"/>
              <a:cs typeface="Arial"/>
            </a:endParaRPr>
          </a:p>
        </p:txBody>
      </p:sp>
      <p:sp>
        <p:nvSpPr>
          <p:cNvPr id="59435" name="Rectangle 43"/>
          <p:cNvSpPr>
            <a:spLocks noChangeArrowheads="1"/>
          </p:cNvSpPr>
          <p:nvPr/>
        </p:nvSpPr>
        <p:spPr bwMode="auto">
          <a:xfrm>
            <a:off x="3059832" y="5301208"/>
            <a:ext cx="6264696" cy="1080120"/>
          </a:xfrm>
          <a:prstGeom prst="rect">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Times New Roman" pitchFamily="-111" charset="0"/>
              <a:cs typeface="Arial"/>
            </a:endParaRPr>
          </a:p>
        </p:txBody>
      </p:sp>
      <p:sp>
        <p:nvSpPr>
          <p:cNvPr id="59437" name="Text Box 45"/>
          <p:cNvSpPr txBox="1">
            <a:spLocks noChangeArrowheads="1"/>
          </p:cNvSpPr>
          <p:nvPr/>
        </p:nvSpPr>
        <p:spPr bwMode="auto">
          <a:xfrm>
            <a:off x="3491880" y="5301208"/>
            <a:ext cx="5256584" cy="1077218"/>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3200">
                <a:latin typeface="Arial" charset="0"/>
                <a:cs typeface="Arial" charset="0"/>
              </a:rPr>
              <a:t>Xerxes </a:t>
            </a:r>
            <a:br>
              <a:rPr lang="en-US" sz="3200">
                <a:latin typeface="Arial" charset="0"/>
                <a:cs typeface="Arial" charset="0"/>
              </a:rPr>
            </a:br>
            <a:r>
              <a:rPr lang="en-US" sz="3200">
                <a:latin typeface="Arial" charset="0"/>
                <a:cs typeface="Arial" charset="0"/>
              </a:rPr>
              <a:t>486-464 </a:t>
            </a:r>
          </a:p>
        </p:txBody>
      </p:sp>
      <p:sp>
        <p:nvSpPr>
          <p:cNvPr id="59440" name="Rectangle 48"/>
          <p:cNvSpPr>
            <a:spLocks noChangeArrowheads="1"/>
          </p:cNvSpPr>
          <p:nvPr/>
        </p:nvSpPr>
        <p:spPr bwMode="auto">
          <a:xfrm>
            <a:off x="4788024" y="3459956"/>
            <a:ext cx="4355976" cy="371475"/>
          </a:xfrm>
          <a:prstGeom prst="rect">
            <a:avLst/>
          </a:prstGeom>
          <a:solidFill>
            <a:srgbClr val="00FFFF"/>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01406" name="Title 48"/>
          <p:cNvSpPr>
            <a:spLocks noGrp="1"/>
          </p:cNvSpPr>
          <p:nvPr>
            <p:ph type="title" idx="4294967295"/>
          </p:nvPr>
        </p:nvSpPr>
        <p:spPr>
          <a:xfrm>
            <a:off x="0" y="0"/>
            <a:ext cx="9144000" cy="54868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2800" b="1">
                <a:solidFill>
                  <a:schemeClr val="bg1"/>
                </a:solidFill>
                <a:effectLst/>
                <a:latin typeface="Arial" charset="0"/>
                <a:ea typeface="ＭＳ Ｐゴシック" charset="0"/>
                <a:cs typeface="Times New Roman" charset="0"/>
              </a:rPr>
              <a:t>Persian Invasions of Greece = Frustrated Xerxes</a:t>
            </a:r>
            <a:endParaRPr lang="en-US" sz="2800" b="1">
              <a:effectLst/>
              <a:latin typeface="Arial" charset="0"/>
              <a:ea typeface="ＭＳ Ｐゴシック" charset="0"/>
              <a:cs typeface="Arial" charset="0"/>
            </a:endParaRPr>
          </a:p>
        </p:txBody>
      </p:sp>
      <p:sp>
        <p:nvSpPr>
          <p:cNvPr id="50" name="Text Box 3"/>
          <p:cNvSpPr txBox="1">
            <a:spLocks noChangeArrowheads="1"/>
          </p:cNvSpPr>
          <p:nvPr/>
        </p:nvSpPr>
        <p:spPr bwMode="auto">
          <a:xfrm>
            <a:off x="4077110"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484</a:t>
            </a:r>
          </a:p>
        </p:txBody>
      </p:sp>
      <p:sp>
        <p:nvSpPr>
          <p:cNvPr id="51" name="Text Box 4"/>
          <p:cNvSpPr txBox="1">
            <a:spLocks noChangeArrowheads="1"/>
          </p:cNvSpPr>
          <p:nvPr/>
        </p:nvSpPr>
        <p:spPr bwMode="auto">
          <a:xfrm>
            <a:off x="3396669" y="3861048"/>
            <a:ext cx="42796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latin typeface="Arial"/>
                <a:ea typeface="Times New Roman" pitchFamily="-111" charset="0"/>
                <a:cs typeface="Arial"/>
              </a:rPr>
              <a:t>485</a:t>
            </a:r>
          </a:p>
        </p:txBody>
      </p:sp>
      <p:sp>
        <p:nvSpPr>
          <p:cNvPr id="52" name="Text Box 5"/>
          <p:cNvSpPr txBox="1">
            <a:spLocks noChangeArrowheads="1"/>
          </p:cNvSpPr>
          <p:nvPr/>
        </p:nvSpPr>
        <p:spPr bwMode="auto">
          <a:xfrm>
            <a:off x="2038035"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487</a:t>
            </a:r>
          </a:p>
        </p:txBody>
      </p:sp>
      <p:sp>
        <p:nvSpPr>
          <p:cNvPr id="53" name="Text Box 6"/>
          <p:cNvSpPr txBox="1">
            <a:spLocks noChangeArrowheads="1"/>
          </p:cNvSpPr>
          <p:nvPr/>
        </p:nvSpPr>
        <p:spPr bwMode="auto">
          <a:xfrm>
            <a:off x="771073"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489</a:t>
            </a:r>
          </a:p>
        </p:txBody>
      </p:sp>
      <p:sp>
        <p:nvSpPr>
          <p:cNvPr id="54" name="Text Box 7"/>
          <p:cNvSpPr txBox="1">
            <a:spLocks noChangeArrowheads="1"/>
          </p:cNvSpPr>
          <p:nvPr/>
        </p:nvSpPr>
        <p:spPr bwMode="auto">
          <a:xfrm>
            <a:off x="137592"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490</a:t>
            </a:r>
          </a:p>
        </p:txBody>
      </p:sp>
      <p:sp>
        <p:nvSpPr>
          <p:cNvPr id="56" name="Text Box 31"/>
          <p:cNvSpPr txBox="1">
            <a:spLocks noChangeArrowheads="1"/>
          </p:cNvSpPr>
          <p:nvPr/>
        </p:nvSpPr>
        <p:spPr bwMode="auto">
          <a:xfrm>
            <a:off x="2671516" y="3861048"/>
            <a:ext cx="472672"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a:solidFill>
                  <a:schemeClr val="bg1"/>
                </a:solidFill>
                <a:latin typeface="Arial"/>
                <a:ea typeface="Times New Roman" pitchFamily="-111" charset="0"/>
                <a:cs typeface="Arial"/>
              </a:rPr>
              <a:t>486</a:t>
            </a:r>
          </a:p>
        </p:txBody>
      </p:sp>
      <p:sp>
        <p:nvSpPr>
          <p:cNvPr id="57" name="Text Box 32"/>
          <p:cNvSpPr txBox="1">
            <a:spLocks noChangeArrowheads="1"/>
          </p:cNvSpPr>
          <p:nvPr/>
        </p:nvSpPr>
        <p:spPr bwMode="auto">
          <a:xfrm>
            <a:off x="1404554" y="3861048"/>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a:solidFill>
                  <a:schemeClr val="bg1"/>
                </a:solidFill>
                <a:latin typeface="Arial"/>
                <a:ea typeface="Times New Roman" pitchFamily="-111" charset="0"/>
                <a:cs typeface="Arial"/>
              </a:rPr>
              <a:t>488</a:t>
            </a:r>
          </a:p>
        </p:txBody>
      </p:sp>
      <p:sp>
        <p:nvSpPr>
          <p:cNvPr id="59432" name="Text Box 40"/>
          <p:cNvSpPr txBox="1">
            <a:spLocks noChangeArrowheads="1"/>
          </p:cNvSpPr>
          <p:nvPr/>
        </p:nvSpPr>
        <p:spPr bwMode="auto">
          <a:xfrm>
            <a:off x="5148064" y="3399383"/>
            <a:ext cx="3888432" cy="461665"/>
          </a:xfrm>
          <a:prstGeom prst="rect">
            <a:avLst/>
          </a:prstGeom>
          <a:noFill/>
          <a:ln w="9525">
            <a:noFill/>
            <a:miter lim="800000"/>
            <a:headEnd/>
            <a:tailEnd/>
          </a:ln>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dirty="0">
                <a:solidFill>
                  <a:schemeClr val="tx1"/>
                </a:solidFill>
                <a:latin typeface="Arial" charset="0"/>
                <a:cs typeface="Arial" charset="0"/>
              </a:rPr>
              <a:t>Book of Esther 483-473</a:t>
            </a:r>
            <a:endParaRPr lang="en-US" sz="2000" dirty="0">
              <a:solidFill>
                <a:schemeClr val="tx1"/>
              </a:solidFill>
              <a:latin typeface="Arial" charset="0"/>
              <a:cs typeface="Arial" charset="0"/>
            </a:endParaRPr>
          </a:p>
        </p:txBody>
      </p:sp>
      <p:sp>
        <p:nvSpPr>
          <p:cNvPr id="61" name="Text Box 36"/>
          <p:cNvSpPr txBox="1">
            <a:spLocks noChangeArrowheads="1"/>
          </p:cNvSpPr>
          <p:nvPr/>
        </p:nvSpPr>
        <p:spPr bwMode="auto">
          <a:xfrm>
            <a:off x="52920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Persians defeat Greeks at Thermopylae but reversed at Salamis </a:t>
            </a:r>
            <a:br>
              <a:rPr lang="en-US" sz="2000">
                <a:solidFill>
                  <a:schemeClr val="bg1"/>
                </a:solidFill>
                <a:effectLst>
                  <a:outerShdw blurRad="38100" dist="38100" dir="2700000" algn="tl">
                    <a:srgbClr val="000000"/>
                  </a:outerShdw>
                </a:effectLst>
                <a:latin typeface="Arial" charset="0"/>
                <a:cs typeface="Arial" charset="0"/>
              </a:rPr>
            </a:br>
            <a:r>
              <a:rPr lang="en-US" sz="2000">
                <a:solidFill>
                  <a:schemeClr val="bg1"/>
                </a:solidFill>
                <a:effectLst>
                  <a:outerShdw blurRad="38100" dist="38100" dir="2700000" algn="tl">
                    <a:srgbClr val="000000"/>
                  </a:outerShdw>
                </a:effectLst>
                <a:latin typeface="Arial" charset="0"/>
                <a:cs typeface="Arial" charset="0"/>
              </a:rPr>
              <a:t>(Sept 480) </a:t>
            </a:r>
          </a:p>
        </p:txBody>
      </p:sp>
      <p:sp>
        <p:nvSpPr>
          <p:cNvPr id="62" name="Text Box 36"/>
          <p:cNvSpPr txBox="1">
            <a:spLocks noChangeArrowheads="1"/>
          </p:cNvSpPr>
          <p:nvPr/>
        </p:nvSpPr>
        <p:spPr bwMode="auto">
          <a:xfrm>
            <a:off x="7092280" y="620688"/>
            <a:ext cx="1872208"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a:solidFill>
                  <a:schemeClr val="bg1"/>
                </a:solidFill>
                <a:effectLst>
                  <a:outerShdw blurRad="38100" dist="38100" dir="2700000" algn="tl">
                    <a:srgbClr val="000000"/>
                  </a:outerShdw>
                </a:effectLst>
                <a:latin typeface="Arial" charset="0"/>
                <a:cs typeface="Arial" charset="0"/>
              </a:rPr>
              <a:t>Esther became queen after a 4-year beauty contest </a:t>
            </a:r>
            <a:br>
              <a:rPr lang="en-US" sz="2000">
                <a:solidFill>
                  <a:schemeClr val="bg1"/>
                </a:solidFill>
                <a:effectLst>
                  <a:outerShdw blurRad="38100" dist="38100" dir="2700000" algn="tl">
                    <a:srgbClr val="000000"/>
                  </a:outerShdw>
                </a:effectLst>
                <a:latin typeface="Arial" charset="0"/>
                <a:cs typeface="Arial" charset="0"/>
              </a:rPr>
            </a:br>
            <a:r>
              <a:rPr lang="en-US" sz="2000">
                <a:solidFill>
                  <a:schemeClr val="bg1"/>
                </a:solidFill>
                <a:effectLst>
                  <a:outerShdw blurRad="38100" dist="38100" dir="2700000" algn="tl">
                    <a:srgbClr val="000000"/>
                  </a:outerShdw>
                </a:effectLst>
                <a:latin typeface="Arial" charset="0"/>
                <a:cs typeface="Arial" charset="0"/>
              </a:rPr>
              <a:t>(Dec 480 or Jan 479)</a:t>
            </a:r>
          </a:p>
        </p:txBody>
      </p:sp>
      <p:sp>
        <p:nvSpPr>
          <p:cNvPr id="63" name="Text Box 36"/>
          <p:cNvSpPr txBox="1">
            <a:spLocks noChangeArrowheads="1"/>
          </p:cNvSpPr>
          <p:nvPr/>
        </p:nvSpPr>
        <p:spPr bwMode="auto">
          <a:xfrm>
            <a:off x="3491880" y="620688"/>
            <a:ext cx="18002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dirty="0">
                <a:solidFill>
                  <a:schemeClr val="bg1"/>
                </a:solidFill>
                <a:effectLst>
                  <a:outerShdw blurRad="38100" dist="38100" dir="2700000" algn="tl">
                    <a:srgbClr val="000000"/>
                  </a:outerShdw>
                </a:effectLst>
                <a:latin typeface="Arial" charset="0"/>
                <a:cs typeface="Arial" charset="0"/>
              </a:rPr>
              <a:t> Xerxes </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187 days of banquets where Queen Vashti deposed</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(483)</a:t>
            </a:r>
          </a:p>
        </p:txBody>
      </p:sp>
      <p:sp>
        <p:nvSpPr>
          <p:cNvPr id="3" name="Down Arrow 2"/>
          <p:cNvSpPr/>
          <p:nvPr/>
        </p:nvSpPr>
        <p:spPr bwMode="auto">
          <a:xfrm rot="20376257">
            <a:off x="4517271"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6" name="Down Arrow 65"/>
          <p:cNvSpPr/>
          <p:nvPr/>
        </p:nvSpPr>
        <p:spPr bwMode="auto">
          <a:xfrm rot="20376257">
            <a:off x="6389479" y="281377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7" name="Down Arrow 66"/>
          <p:cNvSpPr/>
          <p:nvPr/>
        </p:nvSpPr>
        <p:spPr bwMode="auto">
          <a:xfrm rot="1624515">
            <a:off x="7180808" y="2814400"/>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8" name="Down Arrow 67"/>
          <p:cNvSpPr/>
          <p:nvPr/>
        </p:nvSpPr>
        <p:spPr bwMode="auto">
          <a:xfrm rot="1624515">
            <a:off x="268039" y="2747455"/>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Text Box 36">
            <a:extLst>
              <a:ext uri="{FF2B5EF4-FFF2-40B4-BE49-F238E27FC236}">
                <a16:creationId xmlns:a16="http://schemas.microsoft.com/office/drawing/2014/main" id="{9764BFD8-0353-DE4E-BAD7-164FA372F0CB}"/>
              </a:ext>
            </a:extLst>
          </p:cNvPr>
          <p:cNvSpPr txBox="1">
            <a:spLocks noChangeArrowheads="1"/>
          </p:cNvSpPr>
          <p:nvPr/>
        </p:nvSpPr>
        <p:spPr bwMode="auto">
          <a:xfrm>
            <a:off x="1583070" y="654978"/>
            <a:ext cx="18002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000" dirty="0">
                <a:solidFill>
                  <a:schemeClr val="bg1"/>
                </a:solidFill>
                <a:effectLst>
                  <a:outerShdw blurRad="38100" dist="38100" dir="2700000" algn="tl">
                    <a:srgbClr val="000000"/>
                  </a:outerShdw>
                </a:effectLst>
                <a:latin typeface="Arial" charset="0"/>
                <a:cs typeface="Arial" charset="0"/>
              </a:rPr>
              <a:t> Xerxes </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began </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to</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reign </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at Susa</a:t>
            </a:r>
            <a:br>
              <a:rPr lang="en-US" sz="2000" dirty="0">
                <a:solidFill>
                  <a:schemeClr val="bg1"/>
                </a:solidFill>
                <a:effectLst>
                  <a:outerShdw blurRad="38100" dist="38100" dir="2700000" algn="tl">
                    <a:srgbClr val="000000"/>
                  </a:outerShdw>
                </a:effectLst>
                <a:latin typeface="Arial" charset="0"/>
                <a:cs typeface="Arial" charset="0"/>
              </a:rPr>
            </a:br>
            <a:r>
              <a:rPr lang="en-US" sz="2000" dirty="0">
                <a:solidFill>
                  <a:schemeClr val="bg1"/>
                </a:solidFill>
                <a:effectLst>
                  <a:outerShdw blurRad="38100" dist="38100" dir="2700000" algn="tl">
                    <a:srgbClr val="000000"/>
                  </a:outerShdw>
                </a:effectLst>
                <a:latin typeface="Arial" charset="0"/>
                <a:cs typeface="Arial" charset="0"/>
              </a:rPr>
              <a:t>(486)</a:t>
            </a:r>
          </a:p>
        </p:txBody>
      </p:sp>
      <p:sp>
        <p:nvSpPr>
          <p:cNvPr id="38" name="Down Arrow 37">
            <a:extLst>
              <a:ext uri="{FF2B5EF4-FFF2-40B4-BE49-F238E27FC236}">
                <a16:creationId xmlns:a16="http://schemas.microsoft.com/office/drawing/2014/main" id="{4FF4B420-C9D3-9140-B61C-C8FC92C911AF}"/>
              </a:ext>
            </a:extLst>
          </p:cNvPr>
          <p:cNvSpPr/>
          <p:nvPr/>
        </p:nvSpPr>
        <p:spPr bwMode="auto">
          <a:xfrm rot="20376257">
            <a:off x="2608461" y="2848063"/>
            <a:ext cx="360040" cy="792088"/>
          </a:xfrm>
          <a:prstGeom prst="down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62930942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432"/>
                                        </p:tgtEl>
                                        <p:attrNameLst>
                                          <p:attrName>style.visibility</p:attrName>
                                        </p:attrNameLst>
                                      </p:cBhvr>
                                      <p:to>
                                        <p:strVal val="visible"/>
                                      </p:to>
                                    </p:set>
                                    <p:animEffect transition="in" filter="dissolve">
                                      <p:cBhvr>
                                        <p:cTn id="17" dur="500"/>
                                        <p:tgtEl>
                                          <p:spTgt spid="59432"/>
                                        </p:tgtEl>
                                      </p:cBhvr>
                                    </p:animEffect>
                                  </p:childTnLst>
                                </p:cTn>
                              </p:par>
                            </p:childTnLst>
                          </p:cTn>
                        </p:par>
                        <p:par>
                          <p:cTn id="18" fill="hold">
                            <p:stCondLst>
                              <p:cond delay="500"/>
                            </p:stCondLst>
                            <p:childTnLst>
                              <p:par>
                                <p:cTn id="19" presetID="17" presetClass="entr" presetSubtype="10" fill="hold" grpId="0" nodeType="afterEffect">
                                  <p:stCondLst>
                                    <p:cond delay="0"/>
                                  </p:stCondLst>
                                  <p:childTnLst>
                                    <p:set>
                                      <p:cBhvr>
                                        <p:cTn id="20" dur="1" fill="hold">
                                          <p:stCondLst>
                                            <p:cond delay="0"/>
                                          </p:stCondLst>
                                        </p:cTn>
                                        <p:tgtEl>
                                          <p:spTgt spid="59440"/>
                                        </p:tgtEl>
                                        <p:attrNameLst>
                                          <p:attrName>style.visibility</p:attrName>
                                        </p:attrNameLst>
                                      </p:cBhvr>
                                      <p:to>
                                        <p:strVal val="visible"/>
                                      </p:to>
                                    </p:set>
                                    <p:anim calcmode="lin" valueType="num">
                                      <p:cBhvr>
                                        <p:cTn id="21" dur="500" fill="hold"/>
                                        <p:tgtEl>
                                          <p:spTgt spid="59440"/>
                                        </p:tgtEl>
                                        <p:attrNameLst>
                                          <p:attrName>ppt_w</p:attrName>
                                        </p:attrNameLst>
                                      </p:cBhvr>
                                      <p:tavLst>
                                        <p:tav tm="0">
                                          <p:val>
                                            <p:fltVal val="0"/>
                                          </p:val>
                                        </p:tav>
                                        <p:tav tm="100000">
                                          <p:val>
                                            <p:strVal val="#ppt_w"/>
                                          </p:val>
                                        </p:tav>
                                      </p:tavLst>
                                    </p:anim>
                                    <p:anim calcmode="lin" valueType="num">
                                      <p:cBhvr>
                                        <p:cTn id="22" dur="500" fill="hold"/>
                                        <p:tgtEl>
                                          <p:spTgt spid="5944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up)">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wipe(up)">
                                      <p:cBhvr>
                                        <p:cTn id="3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40" grpId="0" animBg="1"/>
      <p:bldP spid="59432" grpId="0" autoUpdateAnimBg="0"/>
      <p:bldP spid="3" grpId="0" animBg="1"/>
      <p:bldP spid="66" grpId="0" animBg="1"/>
      <p:bldP spid="67" grpId="0" animBg="1"/>
      <p:bldP spid="68" grpId="0" animBg="1"/>
      <p:bldP spid="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7596336" cy="685800"/>
          </a:xfrm>
        </p:spPr>
        <p:txBody>
          <a:bodyPr/>
          <a:lstStyle/>
          <a:p>
            <a:pPr algn="ctr">
              <a:defRPr/>
            </a:pPr>
            <a:r>
              <a:rPr kumimoji="0" lang="en-US" sz="3200" b="1" dirty="0">
                <a:solidFill>
                  <a:schemeClr val="tx1"/>
                </a:solidFill>
                <a:latin typeface="Arial"/>
                <a:ea typeface="ＭＳ Ｐゴシック" charset="0"/>
                <a:cs typeface="Arial"/>
              </a:rPr>
              <a:t>Chart of OT Kings &amp; Prophets</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spTree>
    <p:extLst>
      <p:ext uri="{BB962C8B-B14F-4D97-AF65-F5344CB8AC3E}">
        <p14:creationId xmlns:p14="http://schemas.microsoft.com/office/powerpoint/2010/main" val="37359229"/>
      </p:ext>
    </p:extLst>
  </p:cSld>
  <p:clrMapOvr>
    <a:masterClrMapping/>
  </p:clrMapOvr>
  <p:transition spd="med">
    <p:zoom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8827" t="44301"/>
          <a:stretch/>
        </p:blipFill>
        <p:spPr bwMode="auto">
          <a:xfrm>
            <a:off x="0" y="-1"/>
            <a:ext cx="9144000"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3"/>
          <p:cNvSpPr>
            <a:spLocks noGrp="1" noChangeArrowheads="1"/>
          </p:cNvSpPr>
          <p:nvPr>
            <p:ph type="title"/>
          </p:nvPr>
        </p:nvSpPr>
        <p:spPr>
          <a:xfrm>
            <a:off x="0" y="-76200"/>
            <a:ext cx="9144000" cy="552450"/>
          </a:xfrm>
          <a:solidFill>
            <a:schemeClr val="bg2"/>
          </a:solidFill>
        </p:spPr>
        <p:txBody>
          <a:bodyPr/>
          <a:lstStyle/>
          <a:p>
            <a:pPr algn="ctr">
              <a:defRPr/>
            </a:pPr>
            <a:r>
              <a:rPr kumimoji="0" lang="en-US" sz="3200" b="1" dirty="0">
                <a:solidFill>
                  <a:schemeClr val="tx1"/>
                </a:solidFill>
                <a:latin typeface="Arial"/>
                <a:ea typeface="ＭＳ Ｐゴシック" charset="0"/>
                <a:cs typeface="Arial"/>
              </a:rPr>
              <a:t>Chart of OT Postexilic Era</a:t>
            </a: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spTree>
    <p:extLst>
      <p:ext uri="{BB962C8B-B14F-4D97-AF65-F5344CB8AC3E}">
        <p14:creationId xmlns:p14="http://schemas.microsoft.com/office/powerpoint/2010/main" val="3077891272"/>
      </p:ext>
    </p:extLst>
  </p:cSld>
  <p:clrMapOvr>
    <a:masterClrMapping/>
  </p:clrMapOvr>
  <p:transition spd="med">
    <p:zoom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Opposition Timeline (Ezra 4; Esther 1; Neh 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grpSp>
        <p:nvGrpSpPr>
          <p:cNvPr id="4" name="Group 3"/>
          <p:cNvGrpSpPr/>
          <p:nvPr/>
        </p:nvGrpSpPr>
        <p:grpSpPr>
          <a:xfrm>
            <a:off x="-36512" y="2924944"/>
            <a:ext cx="2232248" cy="1728192"/>
            <a:chOff x="107504" y="2996952"/>
            <a:chExt cx="2232248" cy="1728192"/>
          </a:xfrm>
        </p:grpSpPr>
        <p:sp>
          <p:nvSpPr>
            <p:cNvPr id="2" name="Down Arrow Callout 1"/>
            <p:cNvSpPr/>
            <p:nvPr/>
          </p:nvSpPr>
          <p:spPr bwMode="auto">
            <a:xfrm>
              <a:off x="107504" y="2996952"/>
              <a:ext cx="2232248"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16" name="Text Box 4"/>
            <p:cNvSpPr txBox="1">
              <a:spLocks noChangeArrowheads="1"/>
            </p:cNvSpPr>
            <p:nvPr/>
          </p:nvSpPr>
          <p:spPr bwMode="auto">
            <a:xfrm>
              <a:off x="107504" y="3068960"/>
              <a:ext cx="2232248"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Zerubbabel Under Cyrus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536-520 BC</a:t>
              </a: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1"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Esther Under 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486 BC</a:t>
              </a: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24" name="Text Box 4"/>
            <p:cNvSpPr txBox="1">
              <a:spLocks noChangeArrowheads="1"/>
            </p:cNvSpPr>
            <p:nvPr/>
          </p:nvSpPr>
          <p:spPr bwMode="auto">
            <a:xfrm>
              <a:off x="107504" y="3068960"/>
              <a:ext cx="1656184"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Ezra Under Artaxerxes</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±460 BC</a:t>
              </a:r>
            </a:p>
          </p:txBody>
        </p:sp>
      </p:grpSp>
      <p:grpSp>
        <p:nvGrpSpPr>
          <p:cNvPr id="3" name="Group 2">
            <a:extLst>
              <a:ext uri="{FF2B5EF4-FFF2-40B4-BE49-F238E27FC236}">
                <a16:creationId xmlns:a16="http://schemas.microsoft.com/office/drawing/2014/main" id="{895965F1-D10F-7734-DF75-BCDFBDDD7305}"/>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6477C2B2-A383-B213-CFD8-1CB35E5C1952}"/>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6" name="Text Box 4">
              <a:extLst>
                <a:ext uri="{FF2B5EF4-FFF2-40B4-BE49-F238E27FC236}">
                  <a16:creationId xmlns:a16="http://schemas.microsoft.com/office/drawing/2014/main" id="{40A395A8-444C-5A8E-794B-85603399028A}"/>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Nehemiah Under Darius (internal)</a:t>
              </a:r>
              <a:b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br>
              <a:r>
                <a:rPr kumimoji="0" lang="en-US" sz="1800" b="1" i="0" u="none" strike="noStrike" kern="1200" cap="none" spc="0" normalizeH="0" baseline="0" noProof="0" dirty="0">
                  <a:ln>
                    <a:noFill/>
                  </a:ln>
                  <a:solidFill>
                    <a:srgbClr val="FFFFFF"/>
                  </a:solidFill>
                  <a:effectLst/>
                  <a:uLnTx/>
                  <a:uFillTx/>
                  <a:latin typeface="Arial" pitchFamily="-112" charset="0"/>
                  <a:ea typeface="ＭＳ Ｐゴシック" charset="0"/>
                </a:rPr>
                <a:t>±430 BC</a:t>
              </a:r>
            </a:p>
          </p:txBody>
        </p:sp>
      </p:gr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57253147"/>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en-US" sz="2800" b="1" dirty="0">
                <a:solidFill>
                  <a:schemeClr val="tx1"/>
                </a:solidFill>
                <a:effectLst/>
                <a:latin typeface="Arial"/>
                <a:cs typeface="Arial"/>
              </a:rPr>
              <a:t>Later Postexilic Era (Ezra 7–10; Neh 1–13)</a:t>
            </a: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2" charset="0"/>
                <a:ea typeface="ＭＳ Ｐゴシック"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600200" y="66328"/>
            <a:ext cx="5943600" cy="914400"/>
          </a:xfrm>
          <a:solidFill>
            <a:srgbClr val="000000"/>
          </a:solidFill>
        </p:spPr>
        <p:txBody>
          <a:bodyPr/>
          <a:lstStyle/>
          <a:p>
            <a:pPr algn="ctr">
              <a:lnSpc>
                <a:spcPct val="80000"/>
              </a:lnSpc>
              <a:defRPr/>
            </a:pPr>
            <a:r>
              <a:rPr lang="en-US" altLang="zh-CN" sz="3200" dirty="0">
                <a:latin typeface="Arial Black" charset="0"/>
                <a:ea typeface="ＭＳ Ｐゴシック" charset="0"/>
                <a:cs typeface="Times New Roman" charset="0"/>
              </a:rPr>
              <a:t>Key Dates Related to</a:t>
            </a:r>
            <a:br>
              <a:rPr lang="en-US" altLang="zh-CN" sz="3200" dirty="0">
                <a:latin typeface="Arial Black" charset="0"/>
                <a:ea typeface="ＭＳ Ｐゴシック" charset="0"/>
                <a:cs typeface="Times New Roman" charset="0"/>
              </a:rPr>
            </a:br>
            <a:r>
              <a:rPr lang="en-US" altLang="zh-CN" sz="3200" dirty="0">
                <a:latin typeface="Arial Black" charset="0"/>
                <a:ea typeface="ＭＳ Ｐゴシック" charset="0"/>
                <a:cs typeface="Times New Roman" charset="0"/>
              </a:rPr>
              <a:t>the Book of Esther</a:t>
            </a:r>
            <a:endParaRPr lang="en-US" sz="3200" dirty="0">
              <a:latin typeface="Arial Black" charset="0"/>
              <a:ea typeface="ＭＳ Ｐゴシック" charset="0"/>
              <a:cs typeface="Times New Roman" charset="0"/>
            </a:endParaRPr>
          </a:p>
        </p:txBody>
      </p:sp>
      <p:sp>
        <p:nvSpPr>
          <p:cNvPr id="217091" name="Text Box 3"/>
          <p:cNvSpPr txBox="1">
            <a:spLocks noChangeArrowheads="1"/>
          </p:cNvSpPr>
          <p:nvPr/>
        </p:nvSpPr>
        <p:spPr bwMode="auto">
          <a:xfrm>
            <a:off x="8305800" y="152400"/>
            <a:ext cx="731838" cy="457200"/>
          </a:xfrm>
          <a:prstGeom prst="rect">
            <a:avLst/>
          </a:prstGeom>
          <a:solidFill>
            <a:srgbClr val="FFFFFF"/>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dirty="0">
                <a:latin typeface="Arial" charset="0"/>
                <a:cs typeface="Arial" charset="0"/>
              </a:rPr>
              <a:t>314</a:t>
            </a:r>
          </a:p>
        </p:txBody>
      </p:sp>
      <p:grpSp>
        <p:nvGrpSpPr>
          <p:cNvPr id="217092" name="Group 169"/>
          <p:cNvGrpSpPr>
            <a:grpSpLocks/>
          </p:cNvGrpSpPr>
          <p:nvPr/>
        </p:nvGrpSpPr>
        <p:grpSpPr bwMode="auto">
          <a:xfrm>
            <a:off x="76200" y="1026368"/>
            <a:ext cx="8915400" cy="5787261"/>
            <a:chOff x="-4" y="-4"/>
            <a:chExt cx="4197" cy="5446"/>
          </a:xfrm>
        </p:grpSpPr>
        <p:grpSp>
          <p:nvGrpSpPr>
            <p:cNvPr id="217093" name="Group 167"/>
            <p:cNvGrpSpPr>
              <a:grpSpLocks/>
            </p:cNvGrpSpPr>
            <p:nvPr/>
          </p:nvGrpSpPr>
          <p:grpSpPr bwMode="auto">
            <a:xfrm>
              <a:off x="0" y="0"/>
              <a:ext cx="4190" cy="5442"/>
              <a:chOff x="0" y="0"/>
              <a:chExt cx="4190" cy="5442"/>
            </a:xfrm>
          </p:grpSpPr>
          <p:grpSp>
            <p:nvGrpSpPr>
              <p:cNvPr id="217095" name="Group 122"/>
              <p:cNvGrpSpPr>
                <a:grpSpLocks/>
              </p:cNvGrpSpPr>
              <p:nvPr/>
            </p:nvGrpSpPr>
            <p:grpSpPr bwMode="auto">
              <a:xfrm>
                <a:off x="0" y="0"/>
                <a:ext cx="921" cy="422"/>
                <a:chOff x="0" y="0"/>
                <a:chExt cx="921" cy="422"/>
              </a:xfrm>
            </p:grpSpPr>
            <p:sp>
              <p:nvSpPr>
                <p:cNvPr id="217175" name="Rectangle 121"/>
                <p:cNvSpPr>
                  <a:spLocks noChangeArrowheads="1"/>
                </p:cNvSpPr>
                <p:nvPr/>
              </p:nvSpPr>
              <p:spPr bwMode="auto">
                <a:xfrm>
                  <a:off x="0" y="0"/>
                  <a:ext cx="92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17161" name="Group 120"/>
                <p:cNvGrpSpPr>
                  <a:grpSpLocks/>
                </p:cNvGrpSpPr>
                <p:nvPr/>
              </p:nvGrpSpPr>
              <p:grpSpPr bwMode="auto">
                <a:xfrm>
                  <a:off x="0" y="0"/>
                  <a:ext cx="921" cy="422"/>
                  <a:chOff x="0" y="0"/>
                  <a:chExt cx="921" cy="422"/>
                </a:xfrm>
              </p:grpSpPr>
              <p:sp>
                <p:nvSpPr>
                  <p:cNvPr id="217177" name="Rectangle 98"/>
                  <p:cNvSpPr>
                    <a:spLocks noChangeArrowheads="1"/>
                  </p:cNvSpPr>
                  <p:nvPr/>
                </p:nvSpPr>
                <p:spPr bwMode="auto">
                  <a:xfrm>
                    <a:off x="43" y="0"/>
                    <a:ext cx="835"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sz="2800">
                        <a:solidFill>
                          <a:srgbClr val="FFFFFF"/>
                        </a:solidFill>
                        <a:effectLst>
                          <a:outerShdw blurRad="38100" dist="38100" dir="2700000" algn="tl">
                            <a:srgbClr val="000000">
                              <a:alpha val="43137"/>
                            </a:srgbClr>
                          </a:outerShdw>
                        </a:effectLst>
                      </a:rPr>
                      <a:t>Reference</a:t>
                    </a:r>
                  </a:p>
                </p:txBody>
              </p:sp>
              <p:sp>
                <p:nvSpPr>
                  <p:cNvPr id="217178" name="Rectangle 119"/>
                  <p:cNvSpPr>
                    <a:spLocks noChangeArrowheads="1"/>
                  </p:cNvSpPr>
                  <p:nvPr/>
                </p:nvSpPr>
                <p:spPr bwMode="auto">
                  <a:xfrm>
                    <a:off x="0" y="0"/>
                    <a:ext cx="92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6" name="Group 126"/>
              <p:cNvGrpSpPr>
                <a:grpSpLocks/>
              </p:cNvGrpSpPr>
              <p:nvPr/>
            </p:nvGrpSpPr>
            <p:grpSpPr bwMode="auto">
              <a:xfrm>
                <a:off x="921" y="0"/>
                <a:ext cx="662" cy="422"/>
                <a:chOff x="921" y="0"/>
                <a:chExt cx="662" cy="422"/>
              </a:xfrm>
            </p:grpSpPr>
            <p:sp>
              <p:nvSpPr>
                <p:cNvPr id="217171" name="Rectangle 125"/>
                <p:cNvSpPr>
                  <a:spLocks noChangeArrowheads="1"/>
                </p:cNvSpPr>
                <p:nvPr/>
              </p:nvSpPr>
              <p:spPr bwMode="auto">
                <a:xfrm>
                  <a:off x="921" y="0"/>
                  <a:ext cx="661"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2" name="Group 124"/>
                <p:cNvGrpSpPr>
                  <a:grpSpLocks/>
                </p:cNvGrpSpPr>
                <p:nvPr/>
              </p:nvGrpSpPr>
              <p:grpSpPr bwMode="auto">
                <a:xfrm>
                  <a:off x="921" y="0"/>
                  <a:ext cx="662" cy="422"/>
                  <a:chOff x="921" y="0"/>
                  <a:chExt cx="662" cy="422"/>
                </a:xfrm>
              </p:grpSpPr>
              <p:sp>
                <p:nvSpPr>
                  <p:cNvPr id="217173" name="Rectangle 99"/>
                  <p:cNvSpPr>
                    <a:spLocks noChangeArrowheads="1"/>
                  </p:cNvSpPr>
                  <p:nvPr/>
                </p:nvSpPr>
                <p:spPr bwMode="auto">
                  <a:xfrm>
                    <a:off x="964" y="0"/>
                    <a:ext cx="576"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sz="2800">
                        <a:solidFill>
                          <a:srgbClr val="FFFFFF"/>
                        </a:solidFill>
                        <a:effectLst>
                          <a:outerShdw blurRad="38100" dist="38100" dir="2700000" algn="tl">
                            <a:srgbClr val="000000">
                              <a:alpha val="43137"/>
                            </a:srgbClr>
                          </a:outerShdw>
                        </a:effectLst>
                      </a:rPr>
                      <a:t>Date</a:t>
                    </a:r>
                  </a:p>
                </p:txBody>
              </p:sp>
              <p:sp>
                <p:nvSpPr>
                  <p:cNvPr id="217174" name="Rectangle 123"/>
                  <p:cNvSpPr>
                    <a:spLocks noChangeArrowheads="1"/>
                  </p:cNvSpPr>
                  <p:nvPr/>
                </p:nvSpPr>
                <p:spPr bwMode="auto">
                  <a:xfrm>
                    <a:off x="921" y="0"/>
                    <a:ext cx="661"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7" name="Group 130"/>
              <p:cNvGrpSpPr>
                <a:grpSpLocks/>
              </p:cNvGrpSpPr>
              <p:nvPr/>
            </p:nvGrpSpPr>
            <p:grpSpPr bwMode="auto">
              <a:xfrm>
                <a:off x="1583" y="0"/>
                <a:ext cx="2606" cy="422"/>
                <a:chOff x="1583" y="0"/>
                <a:chExt cx="2606" cy="422"/>
              </a:xfrm>
            </p:grpSpPr>
            <p:sp>
              <p:nvSpPr>
                <p:cNvPr id="217167" name="Rectangle 129"/>
                <p:cNvSpPr>
                  <a:spLocks noChangeArrowheads="1"/>
                </p:cNvSpPr>
                <p:nvPr/>
              </p:nvSpPr>
              <p:spPr bwMode="auto">
                <a:xfrm>
                  <a:off x="1583" y="0"/>
                  <a:ext cx="2607"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nvGrpSpPr>
                <p:cNvPr id="3" name="Group 128"/>
                <p:cNvGrpSpPr>
                  <a:grpSpLocks/>
                </p:cNvGrpSpPr>
                <p:nvPr/>
              </p:nvGrpSpPr>
              <p:grpSpPr bwMode="auto">
                <a:xfrm>
                  <a:off x="1583" y="0"/>
                  <a:ext cx="2606" cy="422"/>
                  <a:chOff x="1583" y="0"/>
                  <a:chExt cx="2606" cy="422"/>
                </a:xfrm>
              </p:grpSpPr>
              <p:sp>
                <p:nvSpPr>
                  <p:cNvPr id="217169" name="Rectangle 100"/>
                  <p:cNvSpPr>
                    <a:spLocks noChangeArrowheads="1"/>
                  </p:cNvSpPr>
                  <p:nvPr/>
                </p:nvSpPr>
                <p:spPr bwMode="auto">
                  <a:xfrm>
                    <a:off x="1626" y="0"/>
                    <a:ext cx="2520" cy="4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defRPr/>
                    </a:pPr>
                    <a:r>
                      <a:rPr lang="en-US" sz="2800">
                        <a:solidFill>
                          <a:srgbClr val="FFFFFF"/>
                        </a:solidFill>
                        <a:effectLst>
                          <a:outerShdw blurRad="38100" dist="38100" dir="2700000" algn="tl">
                            <a:srgbClr val="000000">
                              <a:alpha val="43137"/>
                            </a:srgbClr>
                          </a:outerShdw>
                        </a:effectLst>
                      </a:rPr>
                      <a:t>Event</a:t>
                    </a:r>
                  </a:p>
                </p:txBody>
              </p:sp>
              <p:sp>
                <p:nvSpPr>
                  <p:cNvPr id="217170" name="Rectangle 127"/>
                  <p:cNvSpPr>
                    <a:spLocks noChangeArrowheads="1"/>
                  </p:cNvSpPr>
                  <p:nvPr/>
                </p:nvSpPr>
                <p:spPr bwMode="auto">
                  <a:xfrm>
                    <a:off x="1583" y="0"/>
                    <a:ext cx="2607" cy="4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grpSp>
            <p:nvGrpSpPr>
              <p:cNvPr id="217098" name="Group 132"/>
              <p:cNvGrpSpPr>
                <a:grpSpLocks/>
              </p:cNvGrpSpPr>
              <p:nvPr/>
            </p:nvGrpSpPr>
            <p:grpSpPr bwMode="auto">
              <a:xfrm>
                <a:off x="0" y="422"/>
                <a:ext cx="921" cy="633"/>
                <a:chOff x="0" y="422"/>
                <a:chExt cx="921" cy="633"/>
              </a:xfrm>
            </p:grpSpPr>
            <p:sp>
              <p:nvSpPr>
                <p:cNvPr id="217165" name="Rectangle 101"/>
                <p:cNvSpPr>
                  <a:spLocks noChangeArrowheads="1"/>
                </p:cNvSpPr>
                <p:nvPr/>
              </p:nvSpPr>
              <p:spPr bwMode="auto">
                <a:xfrm>
                  <a:off x="43" y="422"/>
                  <a:ext cx="835"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a:t>
                  </a:r>
                </a:p>
              </p:txBody>
            </p:sp>
            <p:sp>
              <p:nvSpPr>
                <p:cNvPr id="217166" name="Rectangle 131"/>
                <p:cNvSpPr>
                  <a:spLocks noChangeArrowheads="1"/>
                </p:cNvSpPr>
                <p:nvPr/>
              </p:nvSpPr>
              <p:spPr bwMode="auto">
                <a:xfrm>
                  <a:off x="0" y="422"/>
                  <a:ext cx="92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099" name="Group 134"/>
              <p:cNvGrpSpPr>
                <a:grpSpLocks/>
              </p:cNvGrpSpPr>
              <p:nvPr/>
            </p:nvGrpSpPr>
            <p:grpSpPr bwMode="auto">
              <a:xfrm>
                <a:off x="921" y="422"/>
                <a:ext cx="662" cy="633"/>
                <a:chOff x="921" y="422"/>
                <a:chExt cx="662" cy="633"/>
              </a:xfrm>
            </p:grpSpPr>
            <p:sp>
              <p:nvSpPr>
                <p:cNvPr id="217163" name="Rectangle 102"/>
                <p:cNvSpPr>
                  <a:spLocks noChangeArrowheads="1"/>
                </p:cNvSpPr>
                <p:nvPr/>
              </p:nvSpPr>
              <p:spPr bwMode="auto">
                <a:xfrm>
                  <a:off x="964" y="422"/>
                  <a:ext cx="57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sz="2000">
                      <a:solidFill>
                        <a:srgbClr val="FFFFFF"/>
                      </a:solidFill>
                      <a:effectLst>
                        <a:outerShdw blurRad="38100" dist="38100" dir="2700000" algn="tl">
                          <a:srgbClr val="000000">
                            <a:alpha val="43137"/>
                          </a:srgbClr>
                        </a:outerShdw>
                      </a:effectLst>
                    </a:rPr>
                    <a:t> 486</a:t>
                  </a:r>
                </a:p>
              </p:txBody>
            </p:sp>
            <p:sp>
              <p:nvSpPr>
                <p:cNvPr id="217164" name="Rectangle 133"/>
                <p:cNvSpPr>
                  <a:spLocks noChangeArrowheads="1"/>
                </p:cNvSpPr>
                <p:nvPr/>
              </p:nvSpPr>
              <p:spPr bwMode="auto">
                <a:xfrm>
                  <a:off x="921" y="422"/>
                  <a:ext cx="661"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0" name="Group 136"/>
              <p:cNvGrpSpPr>
                <a:grpSpLocks/>
              </p:cNvGrpSpPr>
              <p:nvPr/>
            </p:nvGrpSpPr>
            <p:grpSpPr bwMode="auto">
              <a:xfrm>
                <a:off x="1583" y="422"/>
                <a:ext cx="2606" cy="633"/>
                <a:chOff x="1583" y="422"/>
                <a:chExt cx="2606" cy="633"/>
              </a:xfrm>
            </p:grpSpPr>
            <p:sp>
              <p:nvSpPr>
                <p:cNvPr id="156745" name="Rectangle 103"/>
                <p:cNvSpPr>
                  <a:spLocks noChangeArrowheads="1"/>
                </p:cNvSpPr>
                <p:nvPr/>
              </p:nvSpPr>
              <p:spPr bwMode="auto">
                <a:xfrm>
                  <a:off x="1626" y="422"/>
                  <a:ext cx="2520" cy="633"/>
                </a:xfrm>
                <a:prstGeom prst="rect">
                  <a:avLst/>
                </a:prstGeom>
                <a:noFill/>
                <a:ln w="9525">
                  <a:noFill/>
                  <a:miter lim="800000"/>
                  <a:headEnd/>
                  <a:tailEnd/>
                </a:ln>
              </p:spPr>
              <p:txBody>
                <a:bodyPr lIns="0" tIns="0" rIns="0" bIns="0" anchor="ctr" anchorCtr="1"/>
                <a:lstStyle/>
                <a:p>
                  <a:pPr>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Xerxes</a:t>
                  </a:r>
                  <a:r>
                    <a:rPr lang="fr-FR" altLang="ja-JP" sz="2000" i="1" dirty="0">
                      <a:solidFill>
                        <a:srgbClr val="FFFFFF"/>
                      </a:solidFill>
                      <a:effectLst>
                        <a:outerShdw blurRad="38100" dist="38100" dir="2700000" algn="tl">
                          <a:srgbClr val="000000">
                            <a:alpha val="43137"/>
                          </a:srgbClr>
                        </a:outerShdw>
                      </a:effectLst>
                      <a:latin typeface="Aral" charset="0"/>
                      <a:cs typeface="Aral" charset="0"/>
                    </a:rPr>
                    <a:t>'</a:t>
                  </a:r>
                  <a:r>
                    <a:rPr lang="en-US" sz="2000" i="1" dirty="0">
                      <a:solidFill>
                        <a:srgbClr val="FFFFFF"/>
                      </a:solidFill>
                      <a:effectLst>
                        <a:outerShdw blurRad="38100" dist="38100" dir="2700000" algn="tl">
                          <a:srgbClr val="000000">
                            <a:alpha val="43137"/>
                          </a:srgbClr>
                        </a:outerShdw>
                      </a:effectLst>
                      <a:latin typeface="Aral" charset="0"/>
                      <a:cs typeface="Aral" charset="0"/>
                    </a:rPr>
                    <a:t> reign began</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62" name="Rectangle 135"/>
                <p:cNvSpPr>
                  <a:spLocks noChangeArrowheads="1"/>
                </p:cNvSpPr>
                <p:nvPr/>
              </p:nvSpPr>
              <p:spPr bwMode="auto">
                <a:xfrm>
                  <a:off x="1583" y="422"/>
                  <a:ext cx="2607"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1" name="Group 138"/>
              <p:cNvGrpSpPr>
                <a:grpSpLocks/>
              </p:cNvGrpSpPr>
              <p:nvPr/>
            </p:nvGrpSpPr>
            <p:grpSpPr bwMode="auto">
              <a:xfrm>
                <a:off x="0" y="1055"/>
                <a:ext cx="921" cy="748"/>
                <a:chOff x="0" y="1055"/>
                <a:chExt cx="921" cy="748"/>
              </a:xfrm>
            </p:grpSpPr>
            <p:sp>
              <p:nvSpPr>
                <p:cNvPr id="217159" name="Rectangle 104"/>
                <p:cNvSpPr>
                  <a:spLocks noChangeArrowheads="1"/>
                </p:cNvSpPr>
                <p:nvPr/>
              </p:nvSpPr>
              <p:spPr bwMode="auto">
                <a:xfrm>
                  <a:off x="43" y="1055"/>
                  <a:ext cx="835"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dirty="0">
                      <a:solidFill>
                        <a:srgbClr val="FFFFFF"/>
                      </a:solidFill>
                      <a:effectLst>
                        <a:outerShdw blurRad="38100" dist="38100" dir="2700000" algn="tl">
                          <a:srgbClr val="000000">
                            <a:alpha val="43137"/>
                          </a:srgbClr>
                        </a:outerShdw>
                      </a:effectLst>
                    </a:rPr>
                    <a:t>1:3</a:t>
                  </a:r>
                </a:p>
              </p:txBody>
            </p:sp>
            <p:sp>
              <p:nvSpPr>
                <p:cNvPr id="217160" name="Rectangle 137"/>
                <p:cNvSpPr>
                  <a:spLocks noChangeArrowheads="1"/>
                </p:cNvSpPr>
                <p:nvPr/>
              </p:nvSpPr>
              <p:spPr bwMode="auto">
                <a:xfrm>
                  <a:off x="0" y="1055"/>
                  <a:ext cx="92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2" name="Group 140"/>
              <p:cNvGrpSpPr>
                <a:grpSpLocks/>
              </p:cNvGrpSpPr>
              <p:nvPr/>
            </p:nvGrpSpPr>
            <p:grpSpPr bwMode="auto">
              <a:xfrm>
                <a:off x="921" y="1055"/>
                <a:ext cx="662" cy="748"/>
                <a:chOff x="921" y="1055"/>
                <a:chExt cx="662" cy="748"/>
              </a:xfrm>
            </p:grpSpPr>
            <p:sp>
              <p:nvSpPr>
                <p:cNvPr id="217157" name="Rectangle 105"/>
                <p:cNvSpPr>
                  <a:spLocks noChangeArrowheads="1"/>
                </p:cNvSpPr>
                <p:nvPr/>
              </p:nvSpPr>
              <p:spPr bwMode="auto">
                <a:xfrm>
                  <a:off x="964" y="1055"/>
                  <a:ext cx="57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defRPr/>
                  </a:pPr>
                  <a:r>
                    <a:rPr lang="en-US" sz="2000">
                      <a:solidFill>
                        <a:srgbClr val="FFFFFF"/>
                      </a:solidFill>
                      <a:effectLst>
                        <a:outerShdw blurRad="38100" dist="38100" dir="2700000" algn="tl">
                          <a:srgbClr val="000000">
                            <a:alpha val="43137"/>
                          </a:srgbClr>
                        </a:outerShdw>
                      </a:effectLst>
                    </a:rPr>
                    <a:t> 483</a:t>
                  </a:r>
                </a:p>
                <a:p>
                  <a:pPr algn="ctr" eaLnBrk="0" hangingPunct="0">
                    <a:lnSpc>
                      <a:spcPct val="70000"/>
                    </a:lnSpc>
                    <a:defRPr/>
                  </a:pPr>
                  <a:r>
                    <a:rPr lang="en-US" sz="2000">
                      <a:solidFill>
                        <a:srgbClr val="FFFFFF"/>
                      </a:solidFill>
                      <a:effectLst>
                        <a:outerShdw blurRad="38100" dist="38100" dir="2700000" algn="tl">
                          <a:srgbClr val="000000">
                            <a:alpha val="43137"/>
                          </a:srgbClr>
                        </a:outerShdw>
                      </a:effectLst>
                    </a:rPr>
                    <a:t>(3rd year of Xerxes)</a:t>
                  </a:r>
                </a:p>
              </p:txBody>
            </p:sp>
            <p:sp>
              <p:nvSpPr>
                <p:cNvPr id="217158" name="Rectangle 139"/>
                <p:cNvSpPr>
                  <a:spLocks noChangeArrowheads="1"/>
                </p:cNvSpPr>
                <p:nvPr/>
              </p:nvSpPr>
              <p:spPr bwMode="auto">
                <a:xfrm>
                  <a:off x="921" y="1055"/>
                  <a:ext cx="661"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3" name="Group 142"/>
              <p:cNvGrpSpPr>
                <a:grpSpLocks/>
              </p:cNvGrpSpPr>
              <p:nvPr/>
            </p:nvGrpSpPr>
            <p:grpSpPr bwMode="auto">
              <a:xfrm>
                <a:off x="1570" y="1055"/>
                <a:ext cx="2620" cy="748"/>
                <a:chOff x="1570" y="1055"/>
                <a:chExt cx="2620" cy="748"/>
              </a:xfrm>
            </p:grpSpPr>
            <p:sp>
              <p:nvSpPr>
                <p:cNvPr id="156739" name="Rectangle 106"/>
                <p:cNvSpPr>
                  <a:spLocks noChangeArrowheads="1"/>
                </p:cNvSpPr>
                <p:nvPr/>
              </p:nvSpPr>
              <p:spPr bwMode="auto">
                <a:xfrm>
                  <a:off x="1570" y="1055"/>
                  <a:ext cx="2563" cy="748"/>
                </a:xfrm>
                <a:prstGeom prst="rect">
                  <a:avLst/>
                </a:prstGeom>
                <a:noFill/>
                <a:ln w="9525">
                  <a:noFill/>
                  <a:miter lim="800000"/>
                  <a:headEnd/>
                  <a:tailEnd/>
                </a:ln>
              </p:spPr>
              <p:txBody>
                <a:bodyPr lIns="0" tIns="0" rIns="0" bIns="0" anchor="ctr" anchorCtr="1"/>
                <a:lstStyle/>
                <a:p>
                  <a:pPr>
                    <a:lnSpc>
                      <a:spcPct val="70000"/>
                    </a:lnSpc>
                  </a:pPr>
                  <a:r>
                    <a:rPr lang="en-US" sz="2000" i="1" dirty="0">
                      <a:solidFill>
                        <a:srgbClr val="FFFFFF"/>
                      </a:solidFill>
                      <a:effectLst>
                        <a:outerShdw blurRad="38100" dist="38100" dir="2700000" algn="tl">
                          <a:srgbClr val="000000">
                            <a:alpha val="43137"/>
                          </a:srgbClr>
                        </a:outerShdw>
                      </a:effectLst>
                      <a:latin typeface="Aral" charset="0"/>
                    </a:rPr>
                    <a:t> Xerxes 7-day banquet for his nobles &amp; officials where Queen Vashti was deposed</a:t>
                  </a:r>
                </a:p>
              </p:txBody>
            </p:sp>
            <p:sp>
              <p:nvSpPr>
                <p:cNvPr id="217156" name="Rectangle 141"/>
                <p:cNvSpPr>
                  <a:spLocks noChangeArrowheads="1"/>
                </p:cNvSpPr>
                <p:nvPr/>
              </p:nvSpPr>
              <p:spPr bwMode="auto">
                <a:xfrm>
                  <a:off x="1583" y="1055"/>
                  <a:ext cx="2607"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4" name="Group 144"/>
              <p:cNvGrpSpPr>
                <a:grpSpLocks/>
              </p:cNvGrpSpPr>
              <p:nvPr/>
            </p:nvGrpSpPr>
            <p:grpSpPr bwMode="auto">
              <a:xfrm>
                <a:off x="0" y="1803"/>
                <a:ext cx="921" cy="748"/>
                <a:chOff x="0" y="1803"/>
                <a:chExt cx="921" cy="748"/>
              </a:xfrm>
            </p:grpSpPr>
            <p:sp>
              <p:nvSpPr>
                <p:cNvPr id="217153" name="Rectangle 107"/>
                <p:cNvSpPr>
                  <a:spLocks noChangeArrowheads="1"/>
                </p:cNvSpPr>
                <p:nvPr/>
              </p:nvSpPr>
              <p:spPr bwMode="auto">
                <a:xfrm>
                  <a:off x="43" y="1804"/>
                  <a:ext cx="835" cy="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a:t>
                  </a:r>
                </a:p>
              </p:txBody>
            </p:sp>
            <p:sp>
              <p:nvSpPr>
                <p:cNvPr id="217154" name="Rectangle 143"/>
                <p:cNvSpPr>
                  <a:spLocks noChangeArrowheads="1"/>
                </p:cNvSpPr>
                <p:nvPr/>
              </p:nvSpPr>
              <p:spPr bwMode="auto">
                <a:xfrm>
                  <a:off x="0" y="1804"/>
                  <a:ext cx="921"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5" name="Group 146"/>
              <p:cNvGrpSpPr>
                <a:grpSpLocks/>
              </p:cNvGrpSpPr>
              <p:nvPr/>
            </p:nvGrpSpPr>
            <p:grpSpPr bwMode="auto">
              <a:xfrm>
                <a:off x="921" y="1803"/>
                <a:ext cx="662" cy="748"/>
                <a:chOff x="921" y="1803"/>
                <a:chExt cx="662" cy="748"/>
              </a:xfrm>
            </p:grpSpPr>
            <p:sp>
              <p:nvSpPr>
                <p:cNvPr id="217151" name="Rectangle 108"/>
                <p:cNvSpPr>
                  <a:spLocks noChangeArrowheads="1"/>
                </p:cNvSpPr>
                <p:nvPr/>
              </p:nvSpPr>
              <p:spPr bwMode="auto">
                <a:xfrm>
                  <a:off x="964" y="1804"/>
                  <a:ext cx="576" cy="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sz="2000">
                      <a:solidFill>
                        <a:srgbClr val="FFFFFF"/>
                      </a:solidFill>
                      <a:effectLst>
                        <a:outerShdw blurRad="38100" dist="38100" dir="2700000" algn="tl">
                          <a:srgbClr val="000000">
                            <a:alpha val="43137"/>
                          </a:srgbClr>
                        </a:outerShdw>
                      </a:effectLst>
                    </a:rPr>
                    <a:t> 482-479</a:t>
                  </a:r>
                </a:p>
              </p:txBody>
            </p:sp>
            <p:sp>
              <p:nvSpPr>
                <p:cNvPr id="217152" name="Rectangle 145"/>
                <p:cNvSpPr>
                  <a:spLocks noChangeArrowheads="1"/>
                </p:cNvSpPr>
                <p:nvPr/>
              </p:nvSpPr>
              <p:spPr bwMode="auto">
                <a:xfrm>
                  <a:off x="921" y="1804"/>
                  <a:ext cx="661"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6" name="Group 148"/>
              <p:cNvGrpSpPr>
                <a:grpSpLocks/>
              </p:cNvGrpSpPr>
              <p:nvPr/>
            </p:nvGrpSpPr>
            <p:grpSpPr bwMode="auto">
              <a:xfrm>
                <a:off x="1583" y="1803"/>
                <a:ext cx="2606" cy="748"/>
                <a:chOff x="1583" y="1803"/>
                <a:chExt cx="2606" cy="748"/>
              </a:xfrm>
            </p:grpSpPr>
            <p:sp>
              <p:nvSpPr>
                <p:cNvPr id="156733" name="Rectangle 109"/>
                <p:cNvSpPr>
                  <a:spLocks noChangeArrowheads="1"/>
                </p:cNvSpPr>
                <p:nvPr/>
              </p:nvSpPr>
              <p:spPr bwMode="auto">
                <a:xfrm>
                  <a:off x="1626" y="1805"/>
                  <a:ext cx="2520" cy="744"/>
                </a:xfrm>
                <a:prstGeom prst="rect">
                  <a:avLst/>
                </a:prstGeom>
                <a:noFill/>
                <a:ln w="9525">
                  <a:noFill/>
                  <a:miter lim="800000"/>
                  <a:headEnd/>
                  <a:tailEnd/>
                </a:ln>
              </p:spPr>
              <p:txBody>
                <a:bodyPr lIns="0" tIns="0" rIns="0" bIns="0" anchor="ctr" anchorCtr="1"/>
                <a:lstStyle/>
                <a:p>
                  <a:pPr>
                    <a:lnSpc>
                      <a:spcPct val="70000"/>
                    </a:lnSpc>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Xerxes led disastrous campaigns against Greece, esp. at navy Battle of Salamis (480); recorded by Greek historian Herodotus (7.8)</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50" name="Rectangle 147"/>
                <p:cNvSpPr>
                  <a:spLocks noChangeArrowheads="1"/>
                </p:cNvSpPr>
                <p:nvPr/>
              </p:nvSpPr>
              <p:spPr bwMode="auto">
                <a:xfrm>
                  <a:off x="1583" y="1804"/>
                  <a:ext cx="2607" cy="74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7" name="Group 150"/>
              <p:cNvGrpSpPr>
                <a:grpSpLocks/>
              </p:cNvGrpSpPr>
              <p:nvPr/>
            </p:nvGrpSpPr>
            <p:grpSpPr bwMode="auto">
              <a:xfrm>
                <a:off x="0" y="2551"/>
                <a:ext cx="921" cy="863"/>
                <a:chOff x="0" y="2551"/>
                <a:chExt cx="921" cy="863"/>
              </a:xfrm>
            </p:grpSpPr>
            <p:sp>
              <p:nvSpPr>
                <p:cNvPr id="217147" name="Rectangle 110"/>
                <p:cNvSpPr>
                  <a:spLocks noChangeArrowheads="1"/>
                </p:cNvSpPr>
                <p:nvPr/>
              </p:nvSpPr>
              <p:spPr bwMode="auto">
                <a:xfrm>
                  <a:off x="43" y="2551"/>
                  <a:ext cx="835"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 2:16</a:t>
                  </a:r>
                </a:p>
              </p:txBody>
            </p:sp>
            <p:sp>
              <p:nvSpPr>
                <p:cNvPr id="217148" name="Rectangle 149"/>
                <p:cNvSpPr>
                  <a:spLocks noChangeArrowheads="1"/>
                </p:cNvSpPr>
                <p:nvPr/>
              </p:nvSpPr>
              <p:spPr bwMode="auto">
                <a:xfrm>
                  <a:off x="0" y="2551"/>
                  <a:ext cx="92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08" name="Group 152"/>
              <p:cNvGrpSpPr>
                <a:grpSpLocks/>
              </p:cNvGrpSpPr>
              <p:nvPr/>
            </p:nvGrpSpPr>
            <p:grpSpPr bwMode="auto">
              <a:xfrm>
                <a:off x="921" y="2551"/>
                <a:ext cx="662" cy="863"/>
                <a:chOff x="921" y="2551"/>
                <a:chExt cx="662" cy="863"/>
              </a:xfrm>
            </p:grpSpPr>
            <p:sp>
              <p:nvSpPr>
                <p:cNvPr id="217145" name="Rectangle 111"/>
                <p:cNvSpPr>
                  <a:spLocks noChangeArrowheads="1"/>
                </p:cNvSpPr>
                <p:nvPr/>
              </p:nvSpPr>
              <p:spPr bwMode="auto">
                <a:xfrm>
                  <a:off x="964" y="2551"/>
                  <a:ext cx="5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defRPr/>
                  </a:pPr>
                  <a:r>
                    <a:rPr lang="en-US" sz="2000">
                      <a:solidFill>
                        <a:srgbClr val="FFFFFF"/>
                      </a:solidFill>
                      <a:effectLst>
                        <a:outerShdw blurRad="38100" dist="38100" dir="2700000" algn="tl">
                          <a:srgbClr val="000000">
                            <a:alpha val="43137"/>
                          </a:srgbClr>
                        </a:outerShdw>
                      </a:effectLst>
                    </a:rPr>
                    <a:t>Dec 479 or Jan 478</a:t>
                  </a:r>
                </a:p>
              </p:txBody>
            </p:sp>
            <p:sp>
              <p:nvSpPr>
                <p:cNvPr id="217146" name="Rectangle 151"/>
                <p:cNvSpPr>
                  <a:spLocks noChangeArrowheads="1"/>
                </p:cNvSpPr>
                <p:nvPr/>
              </p:nvSpPr>
              <p:spPr bwMode="auto">
                <a:xfrm>
                  <a:off x="921" y="2551"/>
                  <a:ext cx="661"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4" name="Group 154"/>
              <p:cNvGrpSpPr>
                <a:grpSpLocks/>
              </p:cNvGrpSpPr>
              <p:nvPr/>
            </p:nvGrpSpPr>
            <p:grpSpPr bwMode="auto">
              <a:xfrm>
                <a:off x="1583" y="2551"/>
                <a:ext cx="2606" cy="863"/>
                <a:chOff x="1583" y="2551"/>
                <a:chExt cx="2606" cy="863"/>
              </a:xfrm>
            </p:grpSpPr>
            <p:sp>
              <p:nvSpPr>
                <p:cNvPr id="156727" name="Rectangle 112"/>
                <p:cNvSpPr>
                  <a:spLocks noChangeArrowheads="1"/>
                </p:cNvSpPr>
                <p:nvPr/>
              </p:nvSpPr>
              <p:spPr bwMode="auto">
                <a:xfrm>
                  <a:off x="1626" y="2551"/>
                  <a:ext cx="2520" cy="863"/>
                </a:xfrm>
                <a:prstGeom prst="rect">
                  <a:avLst/>
                </a:prstGeom>
                <a:noFill/>
                <a:ln w="9525">
                  <a:noFill/>
                  <a:miter lim="800000"/>
                  <a:headEnd/>
                  <a:tailEnd/>
                </a:ln>
              </p:spPr>
              <p:txBody>
                <a:bodyPr lIns="0" tIns="0" rIns="0" bIns="0" anchor="ctr" anchorCtr="1"/>
                <a:lstStyle/>
                <a:p>
                  <a:pPr>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Esther became queen after a 4-year beauty contest</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44" name="Rectangle 153"/>
                <p:cNvSpPr>
                  <a:spLocks noChangeArrowheads="1"/>
                </p:cNvSpPr>
                <p:nvPr/>
              </p:nvSpPr>
              <p:spPr bwMode="auto">
                <a:xfrm>
                  <a:off x="1583" y="2551"/>
                  <a:ext cx="2607"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0" name="Group 156"/>
              <p:cNvGrpSpPr>
                <a:grpSpLocks/>
              </p:cNvGrpSpPr>
              <p:nvPr/>
            </p:nvGrpSpPr>
            <p:grpSpPr bwMode="auto">
              <a:xfrm>
                <a:off x="0" y="3414"/>
                <a:ext cx="921" cy="978"/>
                <a:chOff x="0" y="3414"/>
                <a:chExt cx="921" cy="978"/>
              </a:xfrm>
            </p:grpSpPr>
            <p:sp>
              <p:nvSpPr>
                <p:cNvPr id="217141" name="Rectangle 113"/>
                <p:cNvSpPr>
                  <a:spLocks noChangeArrowheads="1"/>
                </p:cNvSpPr>
                <p:nvPr/>
              </p:nvSpPr>
              <p:spPr bwMode="auto">
                <a:xfrm>
                  <a:off x="43" y="3414"/>
                  <a:ext cx="835"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3:7</a:t>
                  </a:r>
                </a:p>
              </p:txBody>
            </p:sp>
            <p:sp>
              <p:nvSpPr>
                <p:cNvPr id="217142" name="Rectangle 155"/>
                <p:cNvSpPr>
                  <a:spLocks noChangeArrowheads="1"/>
                </p:cNvSpPr>
                <p:nvPr/>
              </p:nvSpPr>
              <p:spPr bwMode="auto">
                <a:xfrm>
                  <a:off x="0" y="3414"/>
                  <a:ext cx="921"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1" name="Group 158"/>
              <p:cNvGrpSpPr>
                <a:grpSpLocks/>
              </p:cNvGrpSpPr>
              <p:nvPr/>
            </p:nvGrpSpPr>
            <p:grpSpPr bwMode="auto">
              <a:xfrm>
                <a:off x="921" y="3414"/>
                <a:ext cx="662" cy="978"/>
                <a:chOff x="921" y="3414"/>
                <a:chExt cx="662" cy="978"/>
              </a:xfrm>
            </p:grpSpPr>
            <p:sp>
              <p:nvSpPr>
                <p:cNvPr id="217139" name="Rectangle 114"/>
                <p:cNvSpPr>
                  <a:spLocks noChangeArrowheads="1"/>
                </p:cNvSpPr>
                <p:nvPr/>
              </p:nvSpPr>
              <p:spPr bwMode="auto">
                <a:xfrm>
                  <a:off x="964" y="3414"/>
                  <a:ext cx="576" cy="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sz="2000" dirty="0">
                      <a:solidFill>
                        <a:srgbClr val="FFFFFF"/>
                      </a:solidFill>
                      <a:effectLst>
                        <a:outerShdw blurRad="38100" dist="38100" dir="2700000" algn="tl">
                          <a:srgbClr val="000000">
                            <a:alpha val="43137"/>
                          </a:srgbClr>
                        </a:outerShdw>
                      </a:effectLst>
                    </a:rPr>
                    <a:t>Early April 474</a:t>
                  </a:r>
                </a:p>
              </p:txBody>
            </p:sp>
            <p:sp>
              <p:nvSpPr>
                <p:cNvPr id="217140" name="Rectangle 157"/>
                <p:cNvSpPr>
                  <a:spLocks noChangeArrowheads="1"/>
                </p:cNvSpPr>
                <p:nvPr/>
              </p:nvSpPr>
              <p:spPr bwMode="auto">
                <a:xfrm>
                  <a:off x="921" y="3414"/>
                  <a:ext cx="661"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sz="2000">
                    <a:effectLst>
                      <a:outerShdw blurRad="38100" dist="38100" dir="2700000" algn="tl">
                        <a:srgbClr val="000000">
                          <a:alpha val="43137"/>
                        </a:srgbClr>
                      </a:outerShdw>
                    </a:effectLst>
                  </a:endParaRPr>
                </a:p>
              </p:txBody>
            </p:sp>
          </p:grpSp>
          <p:grpSp>
            <p:nvGrpSpPr>
              <p:cNvPr id="217112" name="Group 160"/>
              <p:cNvGrpSpPr>
                <a:grpSpLocks/>
              </p:cNvGrpSpPr>
              <p:nvPr/>
            </p:nvGrpSpPr>
            <p:grpSpPr bwMode="auto">
              <a:xfrm>
                <a:off x="1583" y="3414"/>
                <a:ext cx="2606" cy="978"/>
                <a:chOff x="1583" y="3414"/>
                <a:chExt cx="2606" cy="978"/>
              </a:xfrm>
            </p:grpSpPr>
            <p:sp>
              <p:nvSpPr>
                <p:cNvPr id="156721" name="Rectangle 115"/>
                <p:cNvSpPr>
                  <a:spLocks noChangeArrowheads="1"/>
                </p:cNvSpPr>
                <p:nvPr/>
              </p:nvSpPr>
              <p:spPr bwMode="auto">
                <a:xfrm>
                  <a:off x="1626" y="3414"/>
                  <a:ext cx="2520" cy="976"/>
                </a:xfrm>
                <a:prstGeom prst="rect">
                  <a:avLst/>
                </a:prstGeom>
                <a:noFill/>
                <a:ln w="9525">
                  <a:noFill/>
                  <a:miter lim="800000"/>
                  <a:headEnd/>
                  <a:tailEnd/>
                </a:ln>
              </p:spPr>
              <p:txBody>
                <a:bodyPr lIns="0" tIns="0" rIns="0" bIns="0" anchor="ctr" anchorCtr="1"/>
                <a:lstStyle/>
                <a:p>
                  <a:pPr>
                    <a:lnSpc>
                      <a:spcPct val="80000"/>
                    </a:lnSpc>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In the 5th year of Esther</a:t>
                  </a:r>
                  <a:r>
                    <a:rPr lang="fr-FR" altLang="ja-JP" sz="2000" i="1" dirty="0">
                      <a:solidFill>
                        <a:srgbClr val="FFFFFF"/>
                      </a:solidFill>
                      <a:effectLst>
                        <a:outerShdw blurRad="38100" dist="38100" dir="2700000" algn="tl">
                          <a:srgbClr val="000000">
                            <a:alpha val="43137"/>
                          </a:srgbClr>
                        </a:outerShdw>
                      </a:effectLst>
                      <a:latin typeface="Aral" charset="0"/>
                      <a:cs typeface="Aral" charset="0"/>
                    </a:rPr>
                    <a:t>'</a:t>
                  </a:r>
                  <a:r>
                    <a:rPr lang="en-US" sz="2000" i="1" dirty="0">
                      <a:solidFill>
                        <a:srgbClr val="FFFFFF"/>
                      </a:solidFill>
                      <a:effectLst>
                        <a:outerShdw blurRad="38100" dist="38100" dir="2700000" algn="tl">
                          <a:srgbClr val="000000">
                            <a:alpha val="43137"/>
                          </a:srgbClr>
                        </a:outerShdw>
                      </a:effectLst>
                      <a:latin typeface="Aral" charset="0"/>
                      <a:cs typeface="Aral" charset="0"/>
                    </a:rPr>
                    <a:t>s reign, Haman &amp; the astrologers (5:10, 14; 6:12-13) cast the </a:t>
                  </a:r>
                  <a:r>
                    <a:rPr lang="en-US" sz="2000" i="1" dirty="0" err="1">
                      <a:solidFill>
                        <a:srgbClr val="FFFFFF"/>
                      </a:solidFill>
                      <a:effectLst>
                        <a:outerShdw blurRad="38100" dist="38100" dir="2700000" algn="tl">
                          <a:srgbClr val="000000">
                            <a:alpha val="43137"/>
                          </a:srgbClr>
                        </a:outerShdw>
                      </a:effectLst>
                      <a:latin typeface="Aral" charset="0"/>
                      <a:cs typeface="Aral" charset="0"/>
                    </a:rPr>
                    <a:t>pur</a:t>
                  </a:r>
                  <a:r>
                    <a:rPr lang="en-US" sz="2000" i="1" dirty="0">
                      <a:solidFill>
                        <a:srgbClr val="FFFFFF"/>
                      </a:solidFill>
                      <a:effectLst>
                        <a:outerShdw blurRad="38100" dist="38100" dir="2700000" algn="tl">
                          <a:srgbClr val="000000">
                            <a:alpha val="43137"/>
                          </a:srgbClr>
                        </a:outerShdw>
                      </a:effectLst>
                      <a:latin typeface="Aral" charset="0"/>
                      <a:cs typeface="Aral" charset="0"/>
                    </a:rPr>
                    <a:t> (lot) to determine the day to exterminate the Jews 11 months later (7 March 473)</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38" name="Rectangle 159"/>
                <p:cNvSpPr>
                  <a:spLocks noChangeArrowheads="1"/>
                </p:cNvSpPr>
                <p:nvPr/>
              </p:nvSpPr>
              <p:spPr bwMode="auto">
                <a:xfrm>
                  <a:off x="1583" y="3414"/>
                  <a:ext cx="2607" cy="977"/>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3" name="Group 162"/>
              <p:cNvGrpSpPr>
                <a:grpSpLocks/>
              </p:cNvGrpSpPr>
              <p:nvPr/>
            </p:nvGrpSpPr>
            <p:grpSpPr bwMode="auto">
              <a:xfrm>
                <a:off x="0" y="4392"/>
                <a:ext cx="921" cy="978"/>
                <a:chOff x="0" y="4392"/>
                <a:chExt cx="921" cy="978"/>
              </a:xfrm>
            </p:grpSpPr>
            <p:sp>
              <p:nvSpPr>
                <p:cNvPr id="217135" name="Rectangle 116"/>
                <p:cNvSpPr>
                  <a:spLocks noChangeArrowheads="1"/>
                </p:cNvSpPr>
                <p:nvPr/>
              </p:nvSpPr>
              <p:spPr bwMode="auto">
                <a:xfrm>
                  <a:off x="43" y="4391"/>
                  <a:ext cx="835"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solidFill>
                        <a:srgbClr val="FFFFFF"/>
                      </a:solidFill>
                      <a:effectLst>
                        <a:outerShdw blurRad="38100" dist="38100" dir="2700000" algn="tl">
                          <a:srgbClr val="000000">
                            <a:alpha val="43137"/>
                          </a:srgbClr>
                        </a:outerShdw>
                      </a:effectLst>
                    </a:rPr>
                    <a:t> 3:12</a:t>
                  </a:r>
                </a:p>
              </p:txBody>
            </p:sp>
            <p:sp>
              <p:nvSpPr>
                <p:cNvPr id="217136" name="Rectangle 161"/>
                <p:cNvSpPr>
                  <a:spLocks noChangeArrowheads="1"/>
                </p:cNvSpPr>
                <p:nvPr/>
              </p:nvSpPr>
              <p:spPr bwMode="auto">
                <a:xfrm>
                  <a:off x="0" y="4391"/>
                  <a:ext cx="92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4" name="Group 164"/>
              <p:cNvGrpSpPr>
                <a:grpSpLocks/>
              </p:cNvGrpSpPr>
              <p:nvPr/>
            </p:nvGrpSpPr>
            <p:grpSpPr bwMode="auto">
              <a:xfrm>
                <a:off x="921" y="4391"/>
                <a:ext cx="661" cy="1051"/>
                <a:chOff x="921" y="4391"/>
                <a:chExt cx="661" cy="1051"/>
              </a:xfrm>
            </p:grpSpPr>
            <p:sp>
              <p:nvSpPr>
                <p:cNvPr id="217133" name="Rectangle 117"/>
                <p:cNvSpPr>
                  <a:spLocks noChangeArrowheads="1"/>
                </p:cNvSpPr>
                <p:nvPr/>
              </p:nvSpPr>
              <p:spPr bwMode="auto">
                <a:xfrm>
                  <a:off x="964" y="4464"/>
                  <a:ext cx="576"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70000"/>
                    </a:lnSpc>
                    <a:defRPr/>
                  </a:pPr>
                  <a:r>
                    <a:rPr lang="en-US" sz="2000" dirty="0">
                      <a:solidFill>
                        <a:srgbClr val="FFFFFF"/>
                      </a:solidFill>
                      <a:effectLst>
                        <a:outerShdw blurRad="38100" dist="38100" dir="2700000" algn="tl">
                          <a:srgbClr val="000000">
                            <a:alpha val="43137"/>
                          </a:srgbClr>
                        </a:outerShdw>
                      </a:effectLst>
                    </a:rPr>
                    <a:t> April 17, 474</a:t>
                  </a:r>
                </a:p>
                <a:p>
                  <a:pPr algn="ctr" eaLnBrk="0" hangingPunct="0">
                    <a:lnSpc>
                      <a:spcPct val="70000"/>
                    </a:lnSpc>
                    <a:defRPr/>
                  </a:pPr>
                  <a:r>
                    <a:rPr lang="en-US" sz="2000" dirty="0">
                      <a:solidFill>
                        <a:srgbClr val="FFFFFF"/>
                      </a:solidFill>
                      <a:effectLst>
                        <a:outerShdw blurRad="38100" dist="38100" dir="2700000" algn="tl">
                          <a:srgbClr val="000000">
                            <a:alpha val="43137"/>
                          </a:srgbClr>
                        </a:outerShdw>
                      </a:effectLst>
                    </a:rPr>
                    <a:t> (13th of Nisan)</a:t>
                  </a:r>
                </a:p>
              </p:txBody>
            </p:sp>
            <p:sp>
              <p:nvSpPr>
                <p:cNvPr id="217134" name="Rectangle 163"/>
                <p:cNvSpPr>
                  <a:spLocks noChangeArrowheads="1"/>
                </p:cNvSpPr>
                <p:nvPr/>
              </p:nvSpPr>
              <p:spPr bwMode="auto">
                <a:xfrm>
                  <a:off x="921" y="4391"/>
                  <a:ext cx="661"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nvGrpSpPr>
              <p:cNvPr id="217115" name="Group 166"/>
              <p:cNvGrpSpPr>
                <a:grpSpLocks/>
              </p:cNvGrpSpPr>
              <p:nvPr/>
            </p:nvGrpSpPr>
            <p:grpSpPr bwMode="auto">
              <a:xfrm>
                <a:off x="1583" y="4392"/>
                <a:ext cx="2606" cy="978"/>
                <a:chOff x="1583" y="4392"/>
                <a:chExt cx="2606" cy="978"/>
              </a:xfrm>
            </p:grpSpPr>
            <p:sp>
              <p:nvSpPr>
                <p:cNvPr id="156715" name="Rectangle 118"/>
                <p:cNvSpPr>
                  <a:spLocks noChangeArrowheads="1"/>
                </p:cNvSpPr>
                <p:nvPr/>
              </p:nvSpPr>
              <p:spPr bwMode="auto">
                <a:xfrm>
                  <a:off x="1626" y="4390"/>
                  <a:ext cx="2520" cy="978"/>
                </a:xfrm>
                <a:prstGeom prst="rect">
                  <a:avLst/>
                </a:prstGeom>
                <a:noFill/>
                <a:ln w="9525">
                  <a:noFill/>
                  <a:miter lim="800000"/>
                  <a:headEnd/>
                  <a:tailEnd/>
                </a:ln>
              </p:spPr>
              <p:txBody>
                <a:bodyPr lIns="0" tIns="0" rIns="0" bIns="0" anchor="ctr" anchorCtr="1"/>
                <a:lstStyle/>
                <a:p>
                  <a:pPr>
                    <a:lnSpc>
                      <a:spcPct val="70000"/>
                    </a:lnSpc>
                    <a:defRPr/>
                  </a:pPr>
                  <a:r>
                    <a:rPr lang="en-US" sz="2000" i="1" dirty="0">
                      <a:solidFill>
                        <a:srgbClr val="FFFFFF"/>
                      </a:solidFill>
                      <a:effectLst>
                        <a:outerShdw blurRad="38100" dist="38100" dir="2700000" algn="tl">
                          <a:srgbClr val="000000">
                            <a:alpha val="43137"/>
                          </a:srgbClr>
                        </a:outerShdw>
                      </a:effectLst>
                      <a:latin typeface="Aral" charset="0"/>
                      <a:cs typeface="Aral" charset="0"/>
                    </a:rPr>
                    <a:t> Xerxes</a:t>
                  </a:r>
                  <a:r>
                    <a:rPr lang="fr-FR" altLang="ja-JP" sz="2000" i="1" dirty="0">
                      <a:solidFill>
                        <a:srgbClr val="FFFFFF"/>
                      </a:solidFill>
                      <a:effectLst>
                        <a:outerShdw blurRad="38100" dist="38100" dir="2700000" algn="tl">
                          <a:srgbClr val="000000">
                            <a:alpha val="43137"/>
                          </a:srgbClr>
                        </a:outerShdw>
                      </a:effectLst>
                      <a:latin typeface="Aral" charset="0"/>
                      <a:cs typeface="Aral" charset="0"/>
                    </a:rPr>
                    <a:t>'</a:t>
                  </a:r>
                  <a:r>
                    <a:rPr lang="en-US" sz="2000" i="1" dirty="0">
                      <a:solidFill>
                        <a:srgbClr val="FFFFFF"/>
                      </a:solidFill>
                      <a:effectLst>
                        <a:outerShdw blurRad="38100" dist="38100" dir="2700000" algn="tl">
                          <a:srgbClr val="000000">
                            <a:alpha val="43137"/>
                          </a:srgbClr>
                        </a:outerShdw>
                      </a:effectLst>
                      <a:latin typeface="Aral" charset="0"/>
                      <a:cs typeface="Aral" charset="0"/>
                    </a:rPr>
                    <a:t> 1st edict (to destroy the Jews) informed everyone of the fateful day; royal secretaries wrote it out in the various languages of the empire</a:t>
                  </a:r>
                  <a:endParaRPr lang="en-US" sz="2000" dirty="0">
                    <a:solidFill>
                      <a:srgbClr val="FFFFFF"/>
                    </a:solidFill>
                    <a:effectLst>
                      <a:outerShdw blurRad="38100" dist="38100" dir="2700000" algn="tl">
                        <a:srgbClr val="000000">
                          <a:alpha val="43137"/>
                        </a:srgbClr>
                      </a:outerShdw>
                    </a:effectLst>
                    <a:latin typeface="Aral" charset="0"/>
                    <a:cs typeface="Aral" charset="0"/>
                  </a:endParaRPr>
                </a:p>
              </p:txBody>
            </p:sp>
            <p:sp>
              <p:nvSpPr>
                <p:cNvPr id="217132" name="Rectangle 165"/>
                <p:cNvSpPr>
                  <a:spLocks noChangeArrowheads="1"/>
                </p:cNvSpPr>
                <p:nvPr/>
              </p:nvSpPr>
              <p:spPr bwMode="auto">
                <a:xfrm>
                  <a:off x="1583" y="4391"/>
                  <a:ext cx="2607" cy="97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grpSp>
        <p:sp>
          <p:nvSpPr>
            <p:cNvPr id="217109" name="Rectangle 168"/>
            <p:cNvSpPr>
              <a:spLocks noChangeArrowheads="1"/>
            </p:cNvSpPr>
            <p:nvPr/>
          </p:nvSpPr>
          <p:spPr bwMode="auto">
            <a:xfrm>
              <a:off x="-4" y="-4"/>
              <a:ext cx="4197" cy="5378"/>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defRPr/>
              </a:pPr>
              <a:endParaRPr lang="en-US">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152847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p:cNvSpPr>
            <a:spLocks noChangeArrowheads="1"/>
          </p:cNvSpPr>
          <p:nvPr/>
        </p:nvSpPr>
        <p:spPr bwMode="auto">
          <a:xfrm>
            <a:off x="0" y="0"/>
            <a:ext cx="9144000" cy="6858000"/>
          </a:xfrm>
          <a:prstGeom prst="rect">
            <a:avLst/>
          </a:prstGeom>
          <a:gradFill rotWithShape="1">
            <a:gsLst>
              <a:gs pos="0">
                <a:srgbClr val="000000"/>
              </a:gs>
              <a:gs pos="100000">
                <a:srgbClr val="800000"/>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064501" cy="806451"/>
          </a:xfrm>
          <a:solidFill>
            <a:srgbClr val="000000"/>
          </a:solidFill>
        </p:spPr>
        <p:txBody>
          <a:bodyPr/>
          <a:lstStyle/>
          <a:p>
            <a:pPr algn="ctr">
              <a:defRPr/>
            </a:pPr>
            <a:r>
              <a:rPr lang="en-US" sz="3600" i="0" dirty="0">
                <a:effectLst>
                  <a:outerShdw blurRad="38100" dist="38100" dir="2700000" algn="tl">
                    <a:srgbClr val="000000"/>
                  </a:outerShdw>
                </a:effectLst>
                <a:ea typeface="ＭＳ Ｐゴシック" charset="0"/>
              </a:rPr>
              <a:t>Part 1: Feasts &amp; Jews Threatened</a:t>
            </a:r>
          </a:p>
        </p:txBody>
      </p:sp>
      <p:sp>
        <p:nvSpPr>
          <p:cNvPr id="5" name="Rectangle 3"/>
          <p:cNvSpPr txBox="1">
            <a:spLocks noChangeArrowheads="1"/>
          </p:cNvSpPr>
          <p:nvPr/>
        </p:nvSpPr>
        <p:spPr bwMode="auto">
          <a:xfrm>
            <a:off x="179388" y="1125538"/>
            <a:ext cx="8632825"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A.	Greatness of King Xerxes (1:1-4)</a:t>
            </a:r>
          </a:p>
        </p:txBody>
      </p:sp>
      <p:sp>
        <p:nvSpPr>
          <p:cNvPr id="6" name="Rectangle 3"/>
          <p:cNvSpPr txBox="1">
            <a:spLocks noChangeArrowheads="1"/>
          </p:cNvSpPr>
          <p:nvPr/>
        </p:nvSpPr>
        <p:spPr bwMode="auto">
          <a:xfrm>
            <a:off x="484188" y="1873250"/>
            <a:ext cx="86328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B.	Feasts of King &amp; Queens (1:5–2:18)</a:t>
            </a:r>
          </a:p>
        </p:txBody>
      </p:sp>
      <p:sp>
        <p:nvSpPr>
          <p:cNvPr id="7" name="Rectangle 3"/>
          <p:cNvSpPr txBox="1">
            <a:spLocks noChangeArrowheads="1"/>
          </p:cNvSpPr>
          <p:nvPr/>
        </p:nvSpPr>
        <p:spPr bwMode="auto">
          <a:xfrm>
            <a:off x="773113" y="2622550"/>
            <a:ext cx="847883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C.	Mordecai Averts King</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Death (2:21-23)</a:t>
            </a:r>
          </a:p>
        </p:txBody>
      </p:sp>
      <p:sp>
        <p:nvSpPr>
          <p:cNvPr id="8" name="Rectangle 3"/>
          <p:cNvSpPr txBox="1">
            <a:spLocks noChangeArrowheads="1"/>
          </p:cNvSpPr>
          <p:nvPr/>
        </p:nvSpPr>
        <p:spPr bwMode="auto">
          <a:xfrm>
            <a:off x="1116013" y="3371850"/>
            <a:ext cx="8027987"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D.	Promotion of Haman (3:1-6)</a:t>
            </a:r>
          </a:p>
        </p:txBody>
      </p:sp>
      <p:sp>
        <p:nvSpPr>
          <p:cNvPr id="9" name="Rectangle 3"/>
          <p:cNvSpPr txBox="1">
            <a:spLocks noChangeArrowheads="1"/>
          </p:cNvSpPr>
          <p:nvPr/>
        </p:nvSpPr>
        <p:spPr bwMode="auto">
          <a:xfrm>
            <a:off x="1403350" y="4119563"/>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E.	Haman</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Plot &amp; Letters (3:7-15)</a:t>
            </a:r>
          </a:p>
        </p:txBody>
      </p:sp>
      <p:sp>
        <p:nvSpPr>
          <p:cNvPr id="10" name="Rectangle 3"/>
          <p:cNvSpPr txBox="1">
            <a:spLocks noChangeArrowheads="1"/>
          </p:cNvSpPr>
          <p:nvPr/>
        </p:nvSpPr>
        <p:spPr bwMode="auto">
          <a:xfrm>
            <a:off x="1752600" y="5013325"/>
            <a:ext cx="7491413" cy="719138"/>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F.	Mordecai &amp; Esther</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Risky Appeal (4:1–5:4)</a:t>
            </a:r>
          </a:p>
        </p:txBody>
      </p:sp>
      <p:sp>
        <p:nvSpPr>
          <p:cNvPr id="12"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effectLst>
                  <a:outerShdw blurRad="38100" dist="38100" dir="2700000" algn="tl">
                    <a:srgbClr val="000000"/>
                  </a:outerShdw>
                </a:effectLst>
                <a:ea typeface="ＭＳ Ｐゴシック" charset="0"/>
              </a:rPr>
              <a:t>David Lang, SBC Chapel, 29 Mar 2012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p:cNvSpPr>
            <a:spLocks noChangeArrowheads="1"/>
          </p:cNvSpPr>
          <p:nvPr/>
        </p:nvSpPr>
        <p:spPr bwMode="auto">
          <a:xfrm>
            <a:off x="0" y="0"/>
            <a:ext cx="9144000" cy="6858000"/>
          </a:xfrm>
          <a:prstGeom prst="rect">
            <a:avLst/>
          </a:prstGeom>
          <a:gradFill rotWithShape="1">
            <a:gsLst>
              <a:gs pos="0">
                <a:srgbClr val="000000"/>
              </a:gs>
              <a:gs pos="100000">
                <a:srgbClr val="000090"/>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208963" cy="806451"/>
          </a:xfrm>
          <a:solidFill>
            <a:schemeClr val="tx1"/>
          </a:solidFill>
        </p:spPr>
        <p:txBody>
          <a:bodyPr/>
          <a:lstStyle/>
          <a:p>
            <a:pPr algn="ctr">
              <a:defRPr/>
            </a:pPr>
            <a:r>
              <a:rPr lang="en-US" sz="3200" i="0" dirty="0">
                <a:effectLst>
                  <a:outerShdw blurRad="38100" dist="38100" dir="2700000" algn="tl">
                    <a:srgbClr val="000000"/>
                  </a:outerShdw>
                </a:effectLst>
                <a:ea typeface="ＭＳ Ｐゴシック" charset="0"/>
              </a:rPr>
              <a:t>Part 2: Mordecai Honored/Haman Hanged</a:t>
            </a:r>
          </a:p>
        </p:txBody>
      </p:sp>
      <p:sp>
        <p:nvSpPr>
          <p:cNvPr id="9" name="Rectangle 3"/>
          <p:cNvSpPr txBox="1">
            <a:spLocks noChangeArrowheads="1"/>
          </p:cNvSpPr>
          <p:nvPr/>
        </p:nvSpPr>
        <p:spPr bwMode="auto">
          <a:xfrm>
            <a:off x="2700338" y="3789363"/>
            <a:ext cx="6443662"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H</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Words of Haman</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Wife &amp; Friends (6:12-14)</a:t>
            </a:r>
          </a:p>
        </p:txBody>
      </p:sp>
      <p:sp>
        <p:nvSpPr>
          <p:cNvPr id="10" name="Rectangle 3"/>
          <p:cNvSpPr txBox="1">
            <a:spLocks noChangeArrowheads="1"/>
          </p:cNvSpPr>
          <p:nvPr/>
        </p:nvSpPr>
        <p:spPr bwMode="auto">
          <a:xfrm>
            <a:off x="3352800" y="2852738"/>
            <a:ext cx="5862638"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I.	Mordecai Honored by Haman (6:1-11)</a:t>
            </a: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effectLst>
                  <a:outerShdw blurRad="38100" dist="38100" dir="2700000" algn="tl">
                    <a:srgbClr val="000000"/>
                  </a:outerShdw>
                </a:effectLst>
                <a:ea typeface="ＭＳ Ｐゴシック" charset="0"/>
              </a:rPr>
              <a:t>David Lang, SBC Chapel, 29 Mar 2012</a:t>
            </a:r>
          </a:p>
        </p:txBody>
      </p:sp>
      <p:sp>
        <p:nvSpPr>
          <p:cNvPr id="12" name="Rectangle 3"/>
          <p:cNvSpPr txBox="1">
            <a:spLocks noChangeArrowheads="1"/>
          </p:cNvSpPr>
          <p:nvPr/>
        </p:nvSpPr>
        <p:spPr bwMode="auto">
          <a:xfrm>
            <a:off x="1947863" y="4724400"/>
            <a:ext cx="72024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G</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Esther</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2</a:t>
            </a:r>
            <a:r>
              <a:rPr lang="en-US" sz="3200" i="0" baseline="30000" dirty="0">
                <a:effectLst>
                  <a:outerShdw blurRad="38100" dist="38100" dir="2700000" algn="tl">
                    <a:srgbClr val="000000"/>
                  </a:outerShdw>
                </a:effectLst>
                <a:ea typeface="ＭＳ Ｐゴシック" charset="0"/>
              </a:rPr>
              <a:t>nd</a:t>
            </a:r>
            <a:r>
              <a:rPr lang="en-US" sz="3200" i="0" dirty="0">
                <a:effectLst>
                  <a:outerShdw blurRad="38100" dist="38100" dir="2700000" algn="tl">
                    <a:srgbClr val="000000"/>
                  </a:outerShdw>
                </a:effectLst>
                <a:ea typeface="ＭＳ Ｐゴシック" charset="0"/>
              </a:rPr>
              <a:t> Banquet for King &amp; Haman (7:1–8:2)</a:t>
            </a:r>
          </a:p>
        </p:txBody>
      </p:sp>
      <p:sp>
        <p:nvSpPr>
          <p:cNvPr id="14" name="Rectangle 3"/>
          <p:cNvSpPr txBox="1">
            <a:spLocks noChangeArrowheads="1"/>
          </p:cNvSpPr>
          <p:nvPr/>
        </p:nvSpPr>
        <p:spPr bwMode="auto">
          <a:xfrm>
            <a:off x="1444625" y="5661025"/>
            <a:ext cx="774065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F</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Esther</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Risky Appeal (8:3-7)</a:t>
            </a:r>
          </a:p>
        </p:txBody>
      </p:sp>
      <p:sp>
        <p:nvSpPr>
          <p:cNvPr id="15" name="Rectangle 3"/>
          <p:cNvSpPr txBox="1">
            <a:spLocks noChangeArrowheads="1"/>
          </p:cNvSpPr>
          <p:nvPr/>
        </p:nvSpPr>
        <p:spPr bwMode="auto">
          <a:xfrm>
            <a:off x="2700338" y="1844675"/>
            <a:ext cx="650398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H.	Words of Haman</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Wife &amp; Friends (5:9-14)</a:t>
            </a:r>
          </a:p>
        </p:txBody>
      </p:sp>
      <p:sp>
        <p:nvSpPr>
          <p:cNvPr id="16" name="Rectangle 3"/>
          <p:cNvSpPr txBox="1">
            <a:spLocks noChangeArrowheads="1"/>
          </p:cNvSpPr>
          <p:nvPr/>
        </p:nvSpPr>
        <p:spPr bwMode="auto">
          <a:xfrm>
            <a:off x="1947863" y="836613"/>
            <a:ext cx="7170737"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G.	Esther</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1</a:t>
            </a:r>
            <a:r>
              <a:rPr lang="en-US" sz="3200" i="0" baseline="30000" dirty="0">
                <a:effectLst>
                  <a:outerShdw blurRad="38100" dist="38100" dir="2700000" algn="tl">
                    <a:srgbClr val="000000"/>
                  </a:outerShdw>
                </a:effectLst>
                <a:ea typeface="ＭＳ Ｐゴシック" charset="0"/>
              </a:rPr>
              <a:t>st</a:t>
            </a:r>
            <a:r>
              <a:rPr lang="en-US" sz="3200" i="0" dirty="0">
                <a:effectLst>
                  <a:outerShdw blurRad="38100" dist="38100" dir="2700000" algn="tl">
                    <a:srgbClr val="000000"/>
                  </a:outerShdw>
                </a:effectLst>
                <a:ea typeface="ＭＳ Ｐゴシック" charset="0"/>
              </a:rPr>
              <a:t> Banquet for King &amp; Haman (5:5-8)</a:t>
            </a:r>
          </a:p>
        </p:txBody>
      </p:sp>
      <p:sp>
        <p:nvSpPr>
          <p:cNvPr id="2" name="Right Arrow 1"/>
          <p:cNvSpPr/>
          <p:nvPr/>
        </p:nvSpPr>
        <p:spPr bwMode="auto">
          <a:xfrm>
            <a:off x="0" y="2060848"/>
            <a:ext cx="3203848" cy="1944216"/>
          </a:xfrm>
          <a:prstGeom prst="rightArrow">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a:ln>
                  <a:noFill/>
                </a:ln>
                <a:solidFill>
                  <a:srgbClr val="000000"/>
                </a:solidFill>
                <a:effectLst/>
                <a:latin typeface="Arial Narrow" pitchFamily="-112" charset="0"/>
                <a:ea typeface="Times New Roman" pitchFamily="-112" charset="0"/>
                <a:cs typeface="Times New Roman" pitchFamily="-112" charset="0"/>
              </a:rPr>
              <a:t>Focus of the Book of</a:t>
            </a:r>
            <a:r>
              <a:rPr kumimoji="0" lang="en-US" sz="2800" i="0" u="none" strike="noStrike" cap="none" normalizeH="0" dirty="0">
                <a:ln>
                  <a:noFill/>
                </a:ln>
                <a:solidFill>
                  <a:srgbClr val="000000"/>
                </a:solidFill>
                <a:effectLst/>
                <a:latin typeface="Arial Narrow" pitchFamily="-112" charset="0"/>
                <a:ea typeface="Times New Roman" pitchFamily="-112" charset="0"/>
                <a:cs typeface="Times New Roman" pitchFamily="-112" charset="0"/>
              </a:rPr>
              <a:t> Esther</a:t>
            </a:r>
            <a:endParaRPr kumimoji="0" lang="en-US" sz="2800" i="0" u="none" strike="noStrike" cap="none" normalizeH="0" baseline="0" dirty="0">
              <a:ln>
                <a:noFill/>
              </a:ln>
              <a:solidFill>
                <a:srgbClr val="000000"/>
              </a:solidFill>
              <a:effectLst/>
              <a:latin typeface="Arial Narrow" pitchFamily="-112" charset="0"/>
              <a:ea typeface="Times New Roman" pitchFamily="-112" charset="0"/>
              <a:cs typeface="Times New Roman" pitchFamily="-11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6"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kern="0" dirty="0">
                <a:solidFill>
                  <a:srgbClr val="FFFFFF"/>
                </a:solidFill>
                <a:effectLst>
                  <a:glow rad="127000">
                    <a:srgbClr val="000000"/>
                  </a:glow>
                </a:effectLst>
                <a:latin typeface="Arial" charset="0"/>
                <a:ea typeface="ＭＳ Ｐゴシック" charset="0"/>
                <a:cs typeface="ＭＳ Ｐゴシック" charset="0"/>
              </a:rPr>
              <a:t>An extermination of the Jewish nation plotted by Haman reverts upon his own head by God</a:t>
            </a:r>
            <a:r>
              <a:rPr lang="uk-UA" sz="3200" kern="0" dirty="0">
                <a:solidFill>
                  <a:srgbClr val="FFFFFF"/>
                </a:solidFill>
                <a:effectLst>
                  <a:glow rad="127000">
                    <a:srgbClr val="000000"/>
                  </a:glow>
                </a:effectLst>
                <a:latin typeface="Arial" charset="0"/>
                <a:ea typeface="ＭＳ Ｐゴシック" charset="0"/>
                <a:cs typeface="ＭＳ Ｐゴシック" charset="0"/>
              </a:rPr>
              <a:t>'</a:t>
            </a:r>
            <a:r>
              <a:rPr lang="en-US" sz="3200" kern="0" dirty="0">
                <a:solidFill>
                  <a:srgbClr val="FFFFFF"/>
                </a:solidFill>
                <a:effectLst>
                  <a:glow rad="127000">
                    <a:srgbClr val="000000"/>
                  </a:glow>
                </a:effectLst>
                <a:latin typeface="Arial" charset="0"/>
                <a:ea typeface="ＭＳ Ｐゴシック" charset="0"/>
                <a:cs typeface="ＭＳ Ｐゴシック" charset="0"/>
              </a:rPr>
              <a:t>s </a:t>
            </a:r>
            <a:r>
              <a:rPr lang="en-US" sz="3200" kern="0" dirty="0">
                <a:solidFill>
                  <a:srgbClr val="FFFF00"/>
                </a:solidFill>
                <a:effectLst>
                  <a:glow rad="127000">
                    <a:srgbClr val="000000"/>
                  </a:glow>
                </a:effectLst>
                <a:latin typeface="Arial" charset="0"/>
                <a:ea typeface="ＭＳ Ｐゴシック" charset="0"/>
                <a:cs typeface="ＭＳ Ｐゴシック" charset="0"/>
              </a:rPr>
              <a:t>providence</a:t>
            </a:r>
            <a:r>
              <a:rPr lang="en-US" sz="3200" kern="0" dirty="0">
                <a:solidFill>
                  <a:srgbClr val="FFFFFF"/>
                </a:solidFill>
                <a:effectLst>
                  <a:glow rad="127000">
                    <a:srgbClr val="000000"/>
                  </a:glow>
                </a:effectLst>
                <a:latin typeface="Arial" charset="0"/>
                <a:ea typeface="ＭＳ Ｐゴシック" charset="0"/>
                <a:cs typeface="ＭＳ Ｐゴシック" charset="0"/>
              </a:rPr>
              <a:t> through Mordecai and Esther to encourage postexilic Israel of God</a:t>
            </a:r>
            <a:r>
              <a:rPr lang="uk-UA" sz="3200" kern="0" dirty="0">
                <a:solidFill>
                  <a:srgbClr val="FFFFFF"/>
                </a:solidFill>
                <a:effectLst>
                  <a:glow rad="127000">
                    <a:srgbClr val="000000"/>
                  </a:glow>
                </a:effectLst>
                <a:latin typeface="Arial" charset="0"/>
                <a:ea typeface="ＭＳ Ｐゴシック" charset="0"/>
                <a:cs typeface="ＭＳ Ｐゴシック" charset="0"/>
              </a:rPr>
              <a:t>'</a:t>
            </a:r>
            <a:r>
              <a:rPr lang="en-US" sz="3200" kern="0" dirty="0">
                <a:solidFill>
                  <a:srgbClr val="FFFFFF"/>
                </a:solidFill>
                <a:effectLst>
                  <a:glow rad="127000">
                    <a:srgbClr val="000000"/>
                  </a:glow>
                </a:effectLst>
                <a:latin typeface="Arial" charset="0"/>
                <a:ea typeface="ＭＳ Ｐゴシック" charset="0"/>
                <a:cs typeface="ＭＳ Ｐゴシック" charset="0"/>
              </a:rPr>
              <a:t>s continued commitment to the Abrahamic Covenant.</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kern="0" dirty="0" err="1">
                <a:solidFill>
                  <a:srgbClr val="000000"/>
                </a:solidFill>
                <a:cs typeface="MS PGothic" charset="0"/>
              </a:rPr>
              <a:t>308</a:t>
            </a:r>
            <a:endParaRPr lang="en-US" altLang="zh-CN" kern="0" dirty="0">
              <a:solidFill>
                <a:srgbClr val="000000"/>
              </a:solidFill>
              <a:cs typeface="MS PGothic" charset="0"/>
            </a:endParaRPr>
          </a:p>
          <a:p>
            <a:pPr algn="ctr" eaLnBrk="1" hangingPunct="1">
              <a:defRPr/>
            </a:pPr>
            <a:r>
              <a:rPr lang="en-US" altLang="zh-CN" kern="0" dirty="0">
                <a:solidFill>
                  <a:srgbClr val="000000"/>
                </a:solidFill>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kern="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5520332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6"/>
          <p:cNvSpPr>
            <a:spLocks noChangeArrowheads="1"/>
          </p:cNvSpPr>
          <p:nvPr/>
        </p:nvSpPr>
        <p:spPr bwMode="auto">
          <a:xfrm>
            <a:off x="0" y="0"/>
            <a:ext cx="9144000" cy="6858000"/>
          </a:xfrm>
          <a:prstGeom prst="rect">
            <a:avLst/>
          </a:prstGeom>
          <a:gradFill rotWithShape="1">
            <a:gsLst>
              <a:gs pos="0">
                <a:srgbClr val="000000"/>
              </a:gs>
              <a:gs pos="100000">
                <a:srgbClr val="660066"/>
              </a:gs>
            </a:gsLst>
            <a:lin ang="0" scaled="1"/>
          </a:gradFill>
          <a:ln w="9525">
            <a:solidFill>
              <a:srgbClr val="000000"/>
            </a:solidFill>
            <a:round/>
            <a:headEnd/>
            <a:tailEnd/>
          </a:ln>
        </p:spPr>
        <p:txBody>
          <a:bodyPr/>
          <a:lstStyle/>
          <a:p>
            <a:endParaRPr lang="en-US"/>
          </a:p>
        </p:txBody>
      </p:sp>
      <p:sp>
        <p:nvSpPr>
          <p:cNvPr id="10243" name="Rectangle 3"/>
          <p:cNvSpPr>
            <a:spLocks noGrp="1" noChangeArrowheads="1"/>
          </p:cNvSpPr>
          <p:nvPr>
            <p:ph type="ctrTitle"/>
          </p:nvPr>
        </p:nvSpPr>
        <p:spPr>
          <a:xfrm>
            <a:off x="-36513" y="-26988"/>
            <a:ext cx="8208963" cy="806451"/>
          </a:xfrm>
          <a:solidFill>
            <a:schemeClr val="tx1"/>
          </a:solidFill>
        </p:spPr>
        <p:txBody>
          <a:bodyPr/>
          <a:lstStyle/>
          <a:p>
            <a:pPr algn="ctr">
              <a:defRPr/>
            </a:pPr>
            <a:r>
              <a:rPr lang="en-US" sz="3200" i="0" dirty="0">
                <a:effectLst>
                  <a:outerShdw blurRad="38100" dist="38100" dir="2700000" algn="tl">
                    <a:srgbClr val="000000"/>
                  </a:outerShdw>
                </a:effectLst>
                <a:ea typeface="ＭＳ Ｐゴシック" charset="0"/>
              </a:rPr>
              <a:t>Part 3: Jews Saved &amp; Feasts</a:t>
            </a:r>
          </a:p>
        </p:txBody>
      </p:sp>
      <p:sp>
        <p:nvSpPr>
          <p:cNvPr id="5" name="Rectangle 3"/>
          <p:cNvSpPr txBox="1">
            <a:spLocks noChangeArrowheads="1"/>
          </p:cNvSpPr>
          <p:nvPr/>
        </p:nvSpPr>
        <p:spPr bwMode="auto">
          <a:xfrm>
            <a:off x="115888" y="5445125"/>
            <a:ext cx="9028112"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A</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Greatness of Mordecai (10:1-3)</a:t>
            </a:r>
          </a:p>
        </p:txBody>
      </p:sp>
      <p:sp>
        <p:nvSpPr>
          <p:cNvPr id="6" name="Rectangle 3"/>
          <p:cNvSpPr txBox="1">
            <a:spLocks noChangeArrowheads="1"/>
          </p:cNvSpPr>
          <p:nvPr/>
        </p:nvSpPr>
        <p:spPr bwMode="auto">
          <a:xfrm>
            <a:off x="468313" y="4508500"/>
            <a:ext cx="87471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B</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Feasts Ordered by Mordecai &amp; Esther (9:20-32)</a:t>
            </a:r>
          </a:p>
        </p:txBody>
      </p:sp>
      <p:sp>
        <p:nvSpPr>
          <p:cNvPr id="7" name="Rectangle 3"/>
          <p:cNvSpPr txBox="1">
            <a:spLocks noChangeArrowheads="1"/>
          </p:cNvSpPr>
          <p:nvPr/>
        </p:nvSpPr>
        <p:spPr bwMode="auto">
          <a:xfrm>
            <a:off x="755650" y="3392488"/>
            <a:ext cx="8480425"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C</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Mordecai &amp; Esther Save Jews (9:1-19)</a:t>
            </a:r>
          </a:p>
        </p:txBody>
      </p:sp>
      <p:sp>
        <p:nvSpPr>
          <p:cNvPr id="8" name="Rectangle 3"/>
          <p:cNvSpPr txBox="1">
            <a:spLocks noChangeArrowheads="1"/>
          </p:cNvSpPr>
          <p:nvPr/>
        </p:nvSpPr>
        <p:spPr bwMode="auto">
          <a:xfrm>
            <a:off x="1079500" y="2366963"/>
            <a:ext cx="8064500" cy="7207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D</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Promotion of Mordecai (8:15-11)</a:t>
            </a:r>
          </a:p>
        </p:txBody>
      </p:sp>
      <p:sp>
        <p:nvSpPr>
          <p:cNvPr id="11" name="Rectangle 3"/>
          <p:cNvSpPr txBox="1">
            <a:spLocks noChangeArrowheads="1"/>
          </p:cNvSpPr>
          <p:nvPr/>
        </p:nvSpPr>
        <p:spPr bwMode="auto">
          <a:xfrm>
            <a:off x="1544638" y="6308725"/>
            <a:ext cx="7491412" cy="504825"/>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lgn="r">
              <a:defRPr/>
            </a:pPr>
            <a:r>
              <a:rPr lang="en-US" sz="2000" i="0" dirty="0">
                <a:effectLst>
                  <a:outerShdw blurRad="38100" dist="38100" dir="2700000" algn="tl">
                    <a:srgbClr val="000000"/>
                  </a:outerShdw>
                </a:effectLst>
                <a:ea typeface="ＭＳ Ｐゴシック" charset="0"/>
              </a:rPr>
              <a:t>David Lang, SBC Chapel, 29 Mar 2012</a:t>
            </a:r>
          </a:p>
        </p:txBody>
      </p:sp>
      <p:sp>
        <p:nvSpPr>
          <p:cNvPr id="13" name="Rectangle 3"/>
          <p:cNvSpPr txBox="1">
            <a:spLocks noChangeArrowheads="1"/>
          </p:cNvSpPr>
          <p:nvPr/>
        </p:nvSpPr>
        <p:spPr bwMode="auto">
          <a:xfrm>
            <a:off x="1295400" y="1341438"/>
            <a:ext cx="7848600" cy="719137"/>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711200" indent="-711200">
              <a:defRPr/>
            </a:pPr>
            <a:r>
              <a:rPr lang="en-US" sz="3200" i="0" dirty="0">
                <a:effectLst>
                  <a:outerShdw blurRad="38100" dist="38100" dir="2700000" algn="tl">
                    <a:srgbClr val="000000"/>
                  </a:outerShdw>
                </a:effectLst>
                <a:ea typeface="ＭＳ Ｐゴシック" charset="0"/>
              </a:rPr>
              <a:t>E</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	Haman</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Plot Foiled &amp; Mordecai</a:t>
            </a:r>
            <a:r>
              <a:rPr lang="fr-FR" sz="3200" i="0" dirty="0">
                <a:effectLst>
                  <a:outerShdw blurRad="38100" dist="38100" dir="2700000" algn="tl">
                    <a:srgbClr val="000000"/>
                  </a:outerShdw>
                </a:effectLst>
                <a:ea typeface="ＭＳ Ｐゴシック" charset="0"/>
              </a:rPr>
              <a:t>'</a:t>
            </a:r>
            <a:r>
              <a:rPr lang="en-US" sz="3200" i="0" dirty="0">
                <a:effectLst>
                  <a:outerShdw blurRad="38100" dist="38100" dir="2700000" algn="tl">
                    <a:srgbClr val="000000"/>
                  </a:outerShdw>
                </a:effectLst>
                <a:ea typeface="ＭＳ Ｐゴシック" charset="0"/>
              </a:rPr>
              <a:t>s Letters (8:8-17)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0" descr="esthercrown1.14.E1.jpg"/>
          <p:cNvPicPr>
            <a:picLocks noChangeAspect="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6" name="Rectangle 2"/>
          <p:cNvSpPr>
            <a:spLocks noGrp="1" noChangeArrowheads="1"/>
          </p:cNvSpPr>
          <p:nvPr>
            <p:ph type="title"/>
          </p:nvPr>
        </p:nvSpPr>
        <p:spPr>
          <a:xfrm>
            <a:off x="685800" y="-25400"/>
            <a:ext cx="7772400" cy="762000"/>
          </a:xfrm>
        </p:spPr>
        <p:txBody>
          <a:bodyPr/>
          <a:lstStyle/>
          <a:p>
            <a:pPr algn="ctr">
              <a:defRPr/>
            </a:pPr>
            <a:r>
              <a:rPr lang="en-US" i="0">
                <a:solidFill>
                  <a:srgbClr val="000000"/>
                </a:solidFill>
                <a:effectLst>
                  <a:outerShdw blurRad="38100" dist="38100" dir="2700000" algn="tl">
                    <a:srgbClr val="FFFFFF"/>
                  </a:outerShdw>
                </a:effectLst>
                <a:latin typeface="Arial Black" charset="0"/>
                <a:ea typeface="ＭＳ Ｐゴシック" charset="0"/>
                <a:cs typeface="Arial" charset="0"/>
              </a:rPr>
              <a:t>Authorship</a:t>
            </a:r>
          </a:p>
        </p:txBody>
      </p:sp>
      <p:sp>
        <p:nvSpPr>
          <p:cNvPr id="6" name="Rectangle 3"/>
          <p:cNvSpPr txBox="1">
            <a:spLocks noChangeArrowheads="1"/>
          </p:cNvSpPr>
          <p:nvPr/>
        </p:nvSpPr>
        <p:spPr bwMode="auto">
          <a:xfrm>
            <a:off x="152400" y="838200"/>
            <a:ext cx="3810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20000"/>
              </a:spcBef>
              <a:buClr>
                <a:schemeClr val="hlink"/>
              </a:buClr>
              <a:buFont typeface="Wingdings" charset="0"/>
              <a:buNone/>
            </a:pPr>
            <a:r>
              <a:rPr kumimoji="1" lang="en-US" altLang="zh-CN" sz="2800" u="sng">
                <a:ea typeface="宋体" charset="0"/>
                <a:cs typeface="宋体" charset="0"/>
              </a:rPr>
              <a:t>External Evidence</a:t>
            </a:r>
            <a:endParaRPr kumimoji="1" lang="en-US" altLang="zh-CN" sz="2800">
              <a:ea typeface="宋体" charset="0"/>
              <a:cs typeface="宋体" charset="0"/>
            </a:endParaRPr>
          </a:p>
          <a:p>
            <a:pPr>
              <a:spcBef>
                <a:spcPct val="20000"/>
              </a:spcBef>
              <a:buClr>
                <a:schemeClr val="hlink"/>
              </a:buClr>
              <a:buFont typeface="Wingdings" charset="0"/>
              <a:buChar char="Ø"/>
            </a:pPr>
            <a:r>
              <a:rPr kumimoji="1" lang="en-US" altLang="zh-CN" sz="2800">
                <a:ea typeface="宋体" charset="0"/>
                <a:cs typeface="宋体" charset="0"/>
              </a:rPr>
              <a:t>Jewish discussions about Esther have concerned several other issues more than authorship, which remains anonymous. </a:t>
            </a:r>
          </a:p>
          <a:p>
            <a:pPr>
              <a:spcBef>
                <a:spcPct val="20000"/>
              </a:spcBef>
              <a:buClr>
                <a:schemeClr val="hlink"/>
              </a:buClr>
              <a:buFont typeface="Wingdings" charset="0"/>
              <a:buChar char="Ø"/>
            </a:pPr>
            <a:r>
              <a:rPr kumimoji="1" lang="en-US" altLang="zh-CN" sz="2800">
                <a:ea typeface="宋体" charset="0"/>
                <a:cs typeface="宋体" charset="0"/>
              </a:rPr>
              <a:t>Parallel passages &amp; opinions of the Church &amp; Synagogue on authorship have not been significant.</a:t>
            </a:r>
          </a:p>
          <a:p>
            <a:pPr>
              <a:spcBef>
                <a:spcPct val="20000"/>
              </a:spcBef>
              <a:buClr>
                <a:schemeClr val="hlink"/>
              </a:buClr>
              <a:buFont typeface="Wingdings" charset="0"/>
              <a:buChar char="Ø"/>
            </a:pPr>
            <a:endParaRPr kumimoji="1" lang="en-US" sz="2800"/>
          </a:p>
        </p:txBody>
      </p:sp>
      <p:sp>
        <p:nvSpPr>
          <p:cNvPr id="7" name="Rectangle 4"/>
          <p:cNvSpPr txBox="1">
            <a:spLocks noChangeArrowheads="1"/>
          </p:cNvSpPr>
          <p:nvPr/>
        </p:nvSpPr>
        <p:spPr bwMode="auto">
          <a:xfrm>
            <a:off x="4572000" y="838200"/>
            <a:ext cx="4419600"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lnSpc>
                <a:spcPct val="90000"/>
              </a:lnSpc>
              <a:spcBef>
                <a:spcPct val="20000"/>
              </a:spcBef>
              <a:buClr>
                <a:schemeClr val="hlink"/>
              </a:buClr>
              <a:buFont typeface="Wingdings" charset="0"/>
              <a:buNone/>
            </a:pPr>
            <a:r>
              <a:rPr kumimoji="1" lang="en-US" altLang="zh-CN" sz="2800" u="sng">
                <a:ea typeface="宋体" charset="0"/>
                <a:cs typeface="宋体" charset="0"/>
              </a:rPr>
              <a:t>Internal Evidence</a:t>
            </a:r>
            <a:endParaRPr kumimoji="1" lang="en-US" altLang="zh-CN" sz="2800">
              <a:ea typeface="宋体" charset="0"/>
              <a:cs typeface="宋体" charset="0"/>
            </a:endParaRPr>
          </a:p>
          <a:p>
            <a:pPr>
              <a:lnSpc>
                <a:spcPct val="90000"/>
              </a:lnSpc>
              <a:spcBef>
                <a:spcPct val="20000"/>
              </a:spcBef>
              <a:buClr>
                <a:schemeClr val="hlink"/>
              </a:buClr>
              <a:buFont typeface="Wingdings" charset="0"/>
              <a:buChar char="Ø"/>
            </a:pPr>
            <a:r>
              <a:rPr kumimoji="1" lang="en-US" altLang="zh-CN" sz="2800">
                <a:ea typeface="宋体" charset="0"/>
                <a:cs typeface="宋体" charset="0"/>
              </a:rPr>
              <a:t>Since the book gives no hint who wrote it, one can only guess his identity.</a:t>
            </a:r>
          </a:p>
          <a:p>
            <a:pPr>
              <a:lnSpc>
                <a:spcPct val="90000"/>
              </a:lnSpc>
              <a:spcBef>
                <a:spcPct val="20000"/>
              </a:spcBef>
              <a:buClr>
                <a:schemeClr val="hlink"/>
              </a:buClr>
              <a:buFont typeface="Wingdings" charset="0"/>
              <a:buChar char="Ø"/>
            </a:pPr>
            <a:r>
              <a:rPr kumimoji="1" lang="en-US" altLang="zh-CN" sz="2800">
                <a:ea typeface="宋体" charset="0"/>
                <a:cs typeface="宋体" charset="0"/>
              </a:rPr>
              <a:t>The account shows such detail of Persian &amp; Jewish life that the author must have been both Jewish &amp; well acquainted with Persian ways.  </a:t>
            </a:r>
          </a:p>
          <a:p>
            <a:pPr>
              <a:lnSpc>
                <a:spcPct val="90000"/>
              </a:lnSpc>
              <a:spcBef>
                <a:spcPct val="20000"/>
              </a:spcBef>
              <a:buClr>
                <a:schemeClr val="hlink"/>
              </a:buClr>
              <a:buFont typeface="Wingdings" charset="0"/>
              <a:buChar char="Ø"/>
            </a:pPr>
            <a:r>
              <a:rPr kumimoji="1" lang="en-US" altLang="zh-CN" sz="2800">
                <a:ea typeface="宋体" charset="0"/>
                <a:cs typeface="宋体" charset="0"/>
              </a:rPr>
              <a:t>Some suggest Ezra, Nehemiah, or Mordecai. </a:t>
            </a:r>
          </a:p>
          <a:p>
            <a:pPr>
              <a:lnSpc>
                <a:spcPct val="90000"/>
              </a:lnSpc>
              <a:spcBef>
                <a:spcPct val="20000"/>
              </a:spcBef>
              <a:buClr>
                <a:schemeClr val="hlink"/>
              </a:buClr>
              <a:buFont typeface="Wingdings" charset="0"/>
              <a:buChar char="Ø"/>
            </a:pPr>
            <a:r>
              <a:rPr kumimoji="1" lang="en-US" altLang="zh-CN" sz="2800">
                <a:ea typeface="宋体" charset="0"/>
                <a:cs typeface="宋体" charset="0"/>
              </a:rPr>
              <a:t>However, no one really knows who wrote the book.</a:t>
            </a:r>
            <a:endParaRPr kumimoji="1" lang="en-US" sz="2800">
              <a:ea typeface="宋体" charset="0"/>
              <a:cs typeface="宋体" charset="0"/>
            </a:endParaRPr>
          </a:p>
        </p:txBody>
      </p:sp>
      <p:sp>
        <p:nvSpPr>
          <p:cNvPr id="126981"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9025" name="Picture 6" descr="Clouds &amp; Sky 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defRPr/>
            </a:pPr>
            <a:r>
              <a:rPr lang="en-US" i="0">
                <a:effectLst>
                  <a:glow rad="228600">
                    <a:srgbClr val="000000">
                      <a:alpha val="75000"/>
                    </a:srgbClr>
                  </a:glow>
                  <a:outerShdw blurRad="38100" dist="38100" dir="2700000" algn="tl">
                    <a:srgbClr val="366B1B"/>
                  </a:outerShdw>
                </a:effectLst>
                <a:latin typeface="Arial" charset="0"/>
                <a:ea typeface="ＭＳ Ｐゴシック" charset="0"/>
                <a:cs typeface="Arial" charset="0"/>
              </a:rPr>
              <a:t>Circumstances</a:t>
            </a:r>
          </a:p>
        </p:txBody>
      </p:sp>
      <p:sp>
        <p:nvSpPr>
          <p:cNvPr id="129027"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solidFill>
                  <a:schemeClr val="tx2"/>
                </a:solidFill>
                <a:effectLst>
                  <a:glow rad="228600">
                    <a:srgbClr val="000000">
                      <a:alpha val="75000"/>
                    </a:srgbClr>
                  </a:glow>
                </a:effectLst>
                <a:latin typeface="Arial" charset="0"/>
                <a:cs typeface="Arial" charset="0"/>
              </a:rPr>
              <a:t>309</a:t>
            </a:r>
          </a:p>
        </p:txBody>
      </p:sp>
      <p:sp>
        <p:nvSpPr>
          <p:cNvPr id="7" name="Rectangle 3"/>
          <p:cNvSpPr txBox="1">
            <a:spLocks noChangeArrowheads="1"/>
          </p:cNvSpPr>
          <p:nvPr/>
        </p:nvSpPr>
        <p:spPr bwMode="auto">
          <a:xfrm rot="21000000">
            <a:off x="860425" y="1454150"/>
            <a:ext cx="5484813" cy="5038725"/>
          </a:xfrm>
          <a:prstGeom prst="rect">
            <a:avLst/>
          </a:prstGeom>
          <a:noFill/>
          <a:ln w="9525">
            <a:solidFill>
              <a:schemeClr val="tx2"/>
            </a:solidFill>
            <a:miter lim="800000"/>
            <a:headEnd/>
            <a:tailEnd/>
          </a:ln>
        </p:spPr>
        <p:txBody>
          <a:bodyPr/>
          <a:lstStyle/>
          <a:p>
            <a:pPr marL="342900" indent="-342900" algn="ctr" eaLnBrk="0" hangingPunct="0">
              <a:lnSpc>
                <a:spcPct val="90000"/>
              </a:lnSpc>
              <a:spcBef>
                <a:spcPct val="20000"/>
              </a:spcBef>
              <a:buClr>
                <a:schemeClr val="hlink"/>
              </a:buClr>
              <a:buFont typeface="Wingdings" pitchFamily="-112" charset="2"/>
              <a:buNone/>
              <a:defRPr/>
            </a:pPr>
            <a:r>
              <a:rPr kumimoji="1" lang="en-US" altLang="zh-CN" sz="2800" u="sng"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Date</a:t>
            </a:r>
            <a:endParaRPr kumimoji="1" lang="en-US" altLang="zh-CN" sz="2800"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endParaRPr>
          </a:p>
          <a:p>
            <a:pPr marL="342900" indent="-342900" algn="ctr" eaLnBrk="0" hangingPunct="0">
              <a:lnSpc>
                <a:spcPct val="90000"/>
              </a:lnSpc>
              <a:spcBef>
                <a:spcPct val="20000"/>
              </a:spcBef>
              <a:buClr>
                <a:schemeClr val="hlink"/>
              </a:buClr>
              <a:buFont typeface="Wingdings" pitchFamily="-112" charset="2"/>
              <a:buNone/>
              <a:defRPr/>
            </a:pPr>
            <a:r>
              <a:rPr kumimoji="1" lang="en-US" altLang="zh-CN" sz="2800"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Since the events of the book close at 473 BC, it is reasonable to presume a composition date shortly after this–perhaps after Xerxes</a:t>
            </a:r>
            <a:r>
              <a:rPr kumimoji="1" lang="fr-FR" altLang="zh-CN" sz="2800"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a:t>
            </a:r>
            <a:r>
              <a:rPr kumimoji="1" lang="en-US" altLang="zh-CN" sz="2800" kern="0" dirty="0">
                <a:solidFill>
                  <a:schemeClr val="tx2"/>
                </a:solidFill>
                <a:effectLst>
                  <a:glow rad="228600">
                    <a:srgbClr val="000000">
                      <a:alpha val="75000"/>
                    </a:srgbClr>
                  </a:glow>
                  <a:outerShdw blurRad="50800" dist="76200" dir="2700000" algn="tl" rotWithShape="0">
                    <a:srgbClr val="000000"/>
                  </a:outerShdw>
                </a:effectLst>
                <a:latin typeface="Arial"/>
                <a:ea typeface="Times New Roman" pitchFamily="-112" charset="0"/>
                <a:cs typeface="Arial"/>
              </a:rPr>
              <a:t> reign (ending in 464 BC) but no later than 435 BC when the palace at Susa was destroyed by fire, a significant event not mentioned in Esther.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9025" name="Picture 6" descr="Clouds &amp; Sky 0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Rectangle 2"/>
          <p:cNvSpPr>
            <a:spLocks noGrp="1" noChangeArrowheads="1"/>
          </p:cNvSpPr>
          <p:nvPr>
            <p:ph type="title"/>
          </p:nvPr>
        </p:nvSpPr>
        <p:spPr>
          <a:xfrm>
            <a:off x="2057400" y="0"/>
            <a:ext cx="5029200" cy="685800"/>
          </a:xfrm>
          <a:solidFill>
            <a:srgbClr val="000000"/>
          </a:solidFill>
        </p:spPr>
        <p:txBody>
          <a:bodyPr/>
          <a:lstStyle/>
          <a:p>
            <a:pPr algn="ctr">
              <a:defRPr/>
            </a:pPr>
            <a:r>
              <a:rPr lang="en-US" i="0">
                <a:effectLst>
                  <a:glow rad="228600">
                    <a:srgbClr val="000000">
                      <a:alpha val="75000"/>
                    </a:srgbClr>
                  </a:glow>
                  <a:outerShdw blurRad="38100" dist="38100" dir="2700000" algn="tl">
                    <a:srgbClr val="366B1B"/>
                  </a:outerShdw>
                </a:effectLst>
                <a:latin typeface="Arial" charset="0"/>
                <a:ea typeface="ＭＳ Ｐゴシック" charset="0"/>
                <a:cs typeface="Arial" charset="0"/>
              </a:rPr>
              <a:t>Circumstances</a:t>
            </a:r>
          </a:p>
        </p:txBody>
      </p:sp>
      <p:sp>
        <p:nvSpPr>
          <p:cNvPr id="129027" name="Text Box 5"/>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alpha val="75000"/>
                    </a:srgbClr>
                  </a:glow>
                </a:effectLst>
                <a:uLnTx/>
                <a:uFillTx/>
                <a:latin typeface="Arial" charset="0"/>
                <a:ea typeface="ＭＳ Ｐゴシック" charset="0"/>
                <a:cs typeface="Arial" charset="0"/>
              </a:rPr>
              <a:t>309</a:t>
            </a:r>
          </a:p>
        </p:txBody>
      </p:sp>
      <p:sp>
        <p:nvSpPr>
          <p:cNvPr id="8" name="Rectangle 4"/>
          <p:cNvSpPr txBox="1">
            <a:spLocks noChangeArrowheads="1"/>
          </p:cNvSpPr>
          <p:nvPr/>
        </p:nvSpPr>
        <p:spPr bwMode="auto">
          <a:xfrm rot="600000">
            <a:off x="3244850" y="1425575"/>
            <a:ext cx="5484813" cy="5251450"/>
          </a:xfrm>
          <a:prstGeom prst="rect">
            <a:avLst/>
          </a:prstGeom>
          <a:solidFill>
            <a:srgbClr val="000000"/>
          </a:solidFill>
          <a:ln w="9525">
            <a:solidFill>
              <a:schemeClr val="tx1"/>
            </a:solidFill>
            <a:miter lim="800000"/>
            <a:headEnd/>
            <a:tailEnd/>
          </a:ln>
        </p:spPr>
        <p:txBody>
          <a:bodyPr/>
          <a:lstStyle/>
          <a:p>
            <a:pPr marL="342900" marR="0" lvl="0" indent="-342900" algn="ctr" defTabSz="914400" rtl="0" eaLnBrk="0" fontAlgn="base" latinLnBrk="0" hangingPunct="0">
              <a:lnSpc>
                <a:spcPct val="90000"/>
              </a:lnSpc>
              <a:spcBef>
                <a:spcPct val="20000"/>
              </a:spcBef>
              <a:spcAft>
                <a:spcPct val="0"/>
              </a:spcAft>
              <a:buClr>
                <a:srgbClr val="FFFFFF"/>
              </a:buClr>
              <a:buSzTx/>
              <a:buFont typeface="Wingdings" pitchFamily="-112" charset="2"/>
              <a:buNone/>
              <a:tabLst/>
              <a:defRPr/>
            </a:pPr>
            <a:r>
              <a:rPr kumimoji="1" lang="en-US" altLang="zh-CN" sz="2800" b="1" i="0" u="sng"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Recipients</a:t>
            </a:r>
          </a:p>
          <a:p>
            <a:pPr marL="342900" marR="0" lvl="0" indent="-342900" algn="l" defTabSz="914400" rtl="0" eaLnBrk="0" fontAlgn="base" latinLnBrk="0" hangingPunct="0">
              <a:lnSpc>
                <a:spcPct val="90000"/>
              </a:lnSpc>
              <a:spcBef>
                <a:spcPct val="20000"/>
              </a:spcBef>
              <a:spcAft>
                <a:spcPct val="0"/>
              </a:spcAft>
              <a:buClr>
                <a:srgbClr val="FFFFFF"/>
              </a:buClr>
              <a:buSzTx/>
              <a:buFont typeface="Wingdings" pitchFamily="-112" charset="2"/>
              <a:buChar char="Ø"/>
              <a:tabLst/>
              <a:defRPr/>
            </a:pPr>
            <a:r>
              <a:rPr kumimoji="1" lang="en-US" altLang="zh-CN" sz="28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Esther</a:t>
            </a:r>
            <a:r>
              <a:rPr kumimoji="1" lang="fr-FR" altLang="zh-CN" sz="28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a:t>
            </a:r>
            <a:r>
              <a:rPr kumimoji="1" lang="en-US" altLang="zh-CN" sz="28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s 1st readers constituted the postexilic communities during the time of Nehemiah &amp; Malachi &amp; the intertestamental period</a:t>
            </a:r>
          </a:p>
          <a:p>
            <a:pPr marL="342900" marR="0" lvl="0" indent="-342900" algn="l" defTabSz="914400" rtl="0" eaLnBrk="0" fontAlgn="base" latinLnBrk="0" hangingPunct="0">
              <a:lnSpc>
                <a:spcPct val="90000"/>
              </a:lnSpc>
              <a:spcBef>
                <a:spcPct val="20000"/>
              </a:spcBef>
              <a:spcAft>
                <a:spcPct val="0"/>
              </a:spcAft>
              <a:buClr>
                <a:srgbClr val="FFFFFF"/>
              </a:buClr>
              <a:buSzTx/>
              <a:buFont typeface="Wingdings" pitchFamily="-112" charset="2"/>
              <a:buChar char="Ø"/>
              <a:tabLst/>
              <a:defRPr/>
            </a:pPr>
            <a:r>
              <a:rPr kumimoji="1" lang="en-US" altLang="zh-CN" sz="28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Times New Roman" pitchFamily="-112" charset="0"/>
                <a:cs typeface="Arial"/>
              </a:rPr>
              <a:t>These providential dealings of God on their behalf would have been a tremendous source of encouragement to both Jews in Persia as well as Jews living in Israel.</a:t>
            </a:r>
          </a:p>
        </p:txBody>
      </p:sp>
    </p:spTree>
    <p:extLst>
      <p:ext uri="{BB962C8B-B14F-4D97-AF65-F5344CB8AC3E}">
        <p14:creationId xmlns:p14="http://schemas.microsoft.com/office/powerpoint/2010/main" val="3718681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en-US" i="0">
                <a:solidFill>
                  <a:srgbClr val="000000"/>
                </a:solidFill>
                <a:effectLst>
                  <a:outerShdw blurRad="38100" dist="38100" dir="2700000" algn="tl">
                    <a:srgbClr val="FFFFFF"/>
                  </a:outerShdw>
                </a:effectLst>
                <a:latin typeface="Arial Black" charset="0"/>
                <a:ea typeface="ＭＳ Ｐゴシック" charset="0"/>
                <a:cs typeface="Arial" charset="0"/>
              </a:rPr>
              <a:t>Occasion</a:t>
            </a:r>
          </a:p>
        </p:txBody>
      </p:sp>
      <p:sp>
        <p:nvSpPr>
          <p:cNvPr id="95235" name="Rectangle 3"/>
          <p:cNvSpPr>
            <a:spLocks noGrp="1" noChangeArrowheads="1"/>
          </p:cNvSpPr>
          <p:nvPr>
            <p:ph type="body" sz="half" idx="2"/>
          </p:nvPr>
        </p:nvSpPr>
        <p:spPr>
          <a:xfrm>
            <a:off x="250825" y="914400"/>
            <a:ext cx="8642350" cy="5715000"/>
          </a:xfrm>
          <a:solidFill>
            <a:schemeClr val="bg1"/>
          </a:solidFill>
          <a:ln>
            <a:solidFill>
              <a:schemeClr val="tx1"/>
            </a:solidFill>
          </a:ln>
        </p:spPr>
        <p:txBody>
          <a:bodyPr/>
          <a:lstStyle/>
          <a:p>
            <a:pPr>
              <a:buClr>
                <a:schemeClr val="tx1"/>
              </a:buClr>
              <a:buFont typeface="Wingdings" charset="0"/>
              <a:buChar char="Ø"/>
              <a:defRPr/>
            </a:pPr>
            <a:r>
              <a:rPr lang="en-US" altLang="zh-CN" sz="2400" dirty="0">
                <a:solidFill>
                  <a:srgbClr val="000000"/>
                </a:solidFill>
                <a:effectLst>
                  <a:outerShdw blurRad="38100" dist="38100" dir="2700000" algn="tl">
                    <a:srgbClr val="FFFFFF"/>
                  </a:outerShdw>
                </a:effectLst>
                <a:ea typeface="ＭＳ Ｐゴシック" charset="0"/>
              </a:rPr>
              <a:t>The events of Esther chronicle 10 years of the 58 year gap between Ezra 6 (516 BC) &amp; Ezra 7 (458 BC).  </a:t>
            </a:r>
          </a:p>
          <a:p>
            <a:pPr>
              <a:buClr>
                <a:schemeClr val="tx1"/>
              </a:buClr>
              <a:buFont typeface="Wingdings" charset="0"/>
              <a:buChar char="Ø"/>
              <a:defRPr/>
            </a:pPr>
            <a:r>
              <a:rPr lang="en-US" altLang="zh-CN" sz="2400" dirty="0">
                <a:solidFill>
                  <a:srgbClr val="000000"/>
                </a:solidFill>
                <a:effectLst>
                  <a:outerShdw blurRad="38100" dist="38100" dir="2700000" algn="tl">
                    <a:srgbClr val="FFFFFF"/>
                  </a:outerShdw>
                </a:effectLst>
                <a:ea typeface="ＭＳ Ｐゴシック" charset="0"/>
              </a:rPr>
              <a:t>This story from 483-473 BC between the first return under Zerubbabel (538 BC) and the second under Ezra (458 BC).  </a:t>
            </a:r>
          </a:p>
        </p:txBody>
      </p:sp>
      <p:sp>
        <p:nvSpPr>
          <p:cNvPr id="131076"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pic>
        <p:nvPicPr>
          <p:cNvPr id="1310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6108700" cy="407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057400" y="0"/>
            <a:ext cx="5029200" cy="685800"/>
          </a:xfrm>
          <a:solidFill>
            <a:schemeClr val="bg1"/>
          </a:solidFill>
        </p:spPr>
        <p:txBody>
          <a:bodyPr/>
          <a:lstStyle/>
          <a:p>
            <a:pPr algn="ctr">
              <a:defRPr/>
            </a:pPr>
            <a:r>
              <a:rPr lang="en-US" i="0">
                <a:solidFill>
                  <a:srgbClr val="000000"/>
                </a:solidFill>
                <a:effectLst>
                  <a:outerShdw blurRad="38100" dist="38100" dir="2700000" algn="tl">
                    <a:srgbClr val="FFFFFF"/>
                  </a:outerShdw>
                </a:effectLst>
                <a:latin typeface="Arial Black" charset="0"/>
                <a:ea typeface="ＭＳ Ｐゴシック" charset="0"/>
                <a:cs typeface="Arial" charset="0"/>
              </a:rPr>
              <a:t>Occasion</a:t>
            </a:r>
          </a:p>
        </p:txBody>
      </p:sp>
      <p:sp>
        <p:nvSpPr>
          <p:cNvPr id="95235" name="Rectangle 3"/>
          <p:cNvSpPr>
            <a:spLocks noGrp="1" noChangeArrowheads="1"/>
          </p:cNvSpPr>
          <p:nvPr>
            <p:ph type="body" sz="half" idx="2"/>
          </p:nvPr>
        </p:nvSpPr>
        <p:spPr>
          <a:xfrm>
            <a:off x="457200" y="914400"/>
            <a:ext cx="8304213" cy="5715000"/>
          </a:xfrm>
          <a:solidFill>
            <a:schemeClr val="bg1"/>
          </a:solidFill>
          <a:ln>
            <a:solidFill>
              <a:schemeClr val="tx1"/>
            </a:solidFill>
          </a:ln>
        </p:spPr>
        <p:txBody>
          <a:bodyPr/>
          <a:lstStyle/>
          <a:p>
            <a:pPr>
              <a:buClr>
                <a:schemeClr val="tx1"/>
              </a:buClr>
              <a:buFont typeface="Wingdings" charset="0"/>
              <a:buChar char="Ø"/>
              <a:defRPr/>
            </a:pPr>
            <a:r>
              <a:rPr lang="en-US" altLang="zh-CN" sz="2400" dirty="0">
                <a:solidFill>
                  <a:srgbClr val="000000"/>
                </a:solidFill>
                <a:effectLst>
                  <a:outerShdw blurRad="38100" dist="38100" dir="2700000" algn="tl">
                    <a:srgbClr val="FFFFFF"/>
                  </a:outerShdw>
                </a:effectLst>
                <a:ea typeface="ＭＳ Ｐゴシック" charset="0"/>
              </a:rPr>
              <a:t>Without Esther the Scripture would remain silent as to the state of the majority of post-exilic Jews who chose to remain in Babylon when a small remnant of their brothers returned to the land. </a:t>
            </a:r>
          </a:p>
          <a:p>
            <a:pPr>
              <a:buClr>
                <a:schemeClr val="tx1"/>
              </a:buClr>
              <a:buFont typeface="Wingdings" charset="0"/>
              <a:buChar char="Ø"/>
              <a:defRPr/>
            </a:pPr>
            <a:r>
              <a:rPr lang="en-US" altLang="zh-CN" sz="2400" dirty="0">
                <a:solidFill>
                  <a:srgbClr val="000000"/>
                </a:solidFill>
                <a:effectLst>
                  <a:outerShdw blurRad="38100" dist="38100" dir="2700000" algn="tl">
                    <a:srgbClr val="FFFFFF"/>
                  </a:outerShdw>
                </a:effectLst>
                <a:ea typeface="ＭＳ Ｐゴシック" charset="0"/>
              </a:rPr>
              <a:t>The Books of Ezra &amp; Nehemiah assert God</a:t>
            </a:r>
            <a:r>
              <a:rPr lang="fr-FR" altLang="zh-CN" sz="2400" dirty="0">
                <a:solidFill>
                  <a:srgbClr val="000000"/>
                </a:solidFill>
                <a:effectLst>
                  <a:outerShdw blurRad="38100" dist="38100" dir="2700000" algn="tl">
                    <a:srgbClr val="FFFFFF"/>
                  </a:outerShdw>
                </a:effectLst>
                <a:ea typeface="ＭＳ Ｐゴシック" charset="0"/>
              </a:rPr>
              <a:t>'</a:t>
            </a:r>
            <a:r>
              <a:rPr lang="en-US" altLang="zh-CN" sz="2400" dirty="0">
                <a:solidFill>
                  <a:srgbClr val="000000"/>
                </a:solidFill>
                <a:effectLst>
                  <a:outerShdw blurRad="38100" dist="38100" dir="2700000" algn="tl">
                    <a:srgbClr val="FFFFFF"/>
                  </a:outerShdw>
                </a:effectLst>
                <a:ea typeface="ＭＳ Ｐゴシック" charset="0"/>
              </a:rPr>
              <a:t>s providential care over the small remnant that returned, while Esther reveals that God even graciously cared for these spiritually indifferent Jews whose priorities needed rearranging.</a:t>
            </a:r>
          </a:p>
        </p:txBody>
      </p:sp>
      <p:sp>
        <p:nvSpPr>
          <p:cNvPr id="133124"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pic>
        <p:nvPicPr>
          <p:cNvPr id="1331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97375"/>
            <a:ext cx="9334500" cy="223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135170" name="Picture 83" descr="Sunrise &amp; Sunset 155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title"/>
          </p:nvPr>
        </p:nvSpPr>
        <p:spPr>
          <a:solidFill>
            <a:srgbClr val="000000"/>
          </a:solidFill>
        </p:spPr>
        <p:txBody>
          <a:bodyPr/>
          <a:lstStyle/>
          <a:p>
            <a:pPr algn="ctr">
              <a:defRPr/>
            </a:pPr>
            <a:r>
              <a:rPr lang="en-US" i="0">
                <a:effectLst>
                  <a:outerShdw blurRad="38100" dist="38100" dir="2700000" algn="tl">
                    <a:srgbClr val="366B1B"/>
                  </a:outerShdw>
                </a:effectLst>
                <a:latin typeface="Arial Black" charset="0"/>
                <a:ea typeface="ＭＳ Ｐゴシック" charset="0"/>
                <a:cs typeface="Arial" charset="0"/>
              </a:rPr>
              <a:t>Characteristics</a:t>
            </a:r>
          </a:p>
        </p:txBody>
      </p:sp>
      <p:sp>
        <p:nvSpPr>
          <p:cNvPr id="76804" name="Rectangle 3"/>
          <p:cNvSpPr>
            <a:spLocks noGrp="1" noChangeArrowheads="1"/>
          </p:cNvSpPr>
          <p:nvPr>
            <p:ph type="body" idx="1"/>
          </p:nvPr>
        </p:nvSpPr>
        <p:spPr>
          <a:xfrm>
            <a:off x="685800" y="2306638"/>
            <a:ext cx="8077200" cy="3332162"/>
          </a:xfrm>
          <a:solidFill>
            <a:srgbClr val="000000"/>
          </a:solidFill>
        </p:spPr>
        <p:txBody>
          <a:bodyPr/>
          <a:lstStyle/>
          <a:p>
            <a:pPr marL="533400" indent="-533400">
              <a:buClr>
                <a:schemeClr val="tx2"/>
              </a:buClr>
              <a:buFontTx/>
              <a:buAutoNum type="alphaUcPeriod"/>
              <a:defRPr/>
            </a:pPr>
            <a:r>
              <a:rPr lang="en-US" altLang="zh-CN" sz="2800" u="sng" dirty="0">
                <a:solidFill>
                  <a:schemeClr val="tx2"/>
                </a:solidFill>
                <a:effectLst>
                  <a:outerShdw blurRad="38100" dist="38100" dir="2700000" algn="tl">
                    <a:srgbClr val="366B1B"/>
                  </a:outerShdw>
                </a:effectLst>
                <a:latin typeface="Arial" charset="0"/>
                <a:ea typeface="ＭＳ Ｐゴシック" charset="0"/>
                <a:cs typeface="Times New Roman" charset="0"/>
              </a:rPr>
              <a:t>Historicity</a:t>
            </a:r>
            <a:endPar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endParaRPr>
          </a:p>
          <a:p>
            <a:pPr marL="533400" indent="-533400">
              <a:buClr>
                <a:schemeClr val="tx2"/>
              </a:buClr>
              <a:buFontTx/>
              <a:buNone/>
              <a:defRPr/>
            </a:pPr>
            <a:r>
              <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rPr>
              <a:t>	Esther has eyewitness accounts of the Persian Empire, of which little has been verified from outside sources.  Only recently has </a:t>
            </a:r>
            <a:r>
              <a:rPr lang="en-US" altLang="zh-CN" sz="2800" dirty="0" err="1">
                <a:solidFill>
                  <a:schemeClr val="tx2"/>
                </a:solidFill>
                <a:effectLst>
                  <a:outerShdw blurRad="38100" dist="38100" dir="2700000" algn="tl">
                    <a:srgbClr val="366B1B"/>
                  </a:outerShdw>
                </a:effectLst>
                <a:latin typeface="Arial" charset="0"/>
                <a:ea typeface="ＭＳ Ｐゴシック" charset="0"/>
                <a:cs typeface="Times New Roman" charset="0"/>
              </a:rPr>
              <a:t>Ahasuerus</a:t>
            </a:r>
            <a:r>
              <a:rPr lang="en-US" altLang="zh-CN" sz="2800" dirty="0">
                <a:solidFill>
                  <a:schemeClr val="tx2"/>
                </a:solidFill>
                <a:effectLst>
                  <a:outerShdw blurRad="38100" dist="38100" dir="2700000" algn="tl">
                    <a:srgbClr val="366B1B"/>
                  </a:outerShdw>
                </a:effectLst>
                <a:latin typeface="Arial" charset="0"/>
                <a:ea typeface="ＭＳ Ｐゴシック" charset="0"/>
                <a:cs typeface="Times New Roman" charset="0"/>
              </a:rPr>
              <a:t> been identified with Xerxes who reigned over Persia from 485-465 BC.</a:t>
            </a:r>
          </a:p>
          <a:p>
            <a:pPr marL="533400" indent="-533400">
              <a:buClr>
                <a:schemeClr val="tx2"/>
              </a:buClr>
              <a:buFontTx/>
              <a:buAutoNum type="alphaUcPeriod"/>
              <a:defRPr/>
            </a:pPr>
            <a:endParaRPr lang="en-US" sz="2800" dirty="0">
              <a:solidFill>
                <a:schemeClr val="tx2"/>
              </a:solidFill>
              <a:effectLst>
                <a:outerShdw blurRad="38100" dist="38100" dir="2700000" algn="tl">
                  <a:srgbClr val="366B1B"/>
                </a:outerShdw>
              </a:effectLst>
              <a:latin typeface="Arial" charset="0"/>
              <a:ea typeface="ＭＳ Ｐゴシック" charset="0"/>
              <a:cs typeface="Arial" charset="0"/>
            </a:endParaRPr>
          </a:p>
        </p:txBody>
      </p:sp>
      <p:sp>
        <p:nvSpPr>
          <p:cNvPr id="13517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49450" y="0"/>
            <a:ext cx="5365750" cy="609600"/>
          </a:xfrm>
          <a:solidFill>
            <a:srgbClr val="000000"/>
          </a:solidFill>
        </p:spPr>
        <p:txBody>
          <a:bodyPr/>
          <a:lstStyle/>
          <a:p>
            <a:pPr algn="ctr">
              <a:defRPr/>
            </a:pPr>
            <a:r>
              <a:rPr lang="en-US" i="0">
                <a:effectLst>
                  <a:outerShdw blurRad="38100" dist="38100" dir="2700000" algn="tl">
                    <a:srgbClr val="366B1B"/>
                  </a:outerShdw>
                </a:effectLst>
                <a:latin typeface="Arial" charset="0"/>
                <a:ea typeface="ＭＳ Ｐゴシック" charset="0"/>
                <a:cs typeface="Arial" charset="0"/>
              </a:rPr>
              <a:t>Characteristics</a:t>
            </a:r>
          </a:p>
        </p:txBody>
      </p:sp>
      <p:sp>
        <p:nvSpPr>
          <p:cNvPr id="97283" name="Rectangle 3"/>
          <p:cNvSpPr>
            <a:spLocks noGrp="1" noChangeArrowheads="1"/>
          </p:cNvSpPr>
          <p:nvPr>
            <p:ph type="body" sz="half" idx="1"/>
          </p:nvPr>
        </p:nvSpPr>
        <p:spPr>
          <a:xfrm>
            <a:off x="-76200" y="685800"/>
            <a:ext cx="9277350" cy="3048000"/>
          </a:xfrm>
          <a:solidFill>
            <a:srgbClr val="000000"/>
          </a:solidFill>
        </p:spPr>
        <p:txBody>
          <a:bodyPr/>
          <a:lstStyle/>
          <a:p>
            <a:pPr marL="457200" indent="-457200">
              <a:lnSpc>
                <a:spcPct val="90000"/>
              </a:lnSpc>
              <a:buClr>
                <a:schemeClr val="tx2"/>
              </a:buClr>
              <a:buFontTx/>
              <a:buAutoNum type="alphaUcPeriod" startAt="2"/>
              <a:defRPr/>
            </a:pPr>
            <a:r>
              <a:rPr lang="en-US" altLang="zh-CN" u="sng">
                <a:solidFill>
                  <a:schemeClr val="tx2"/>
                </a:solidFill>
                <a:effectLst>
                  <a:outerShdw blurRad="38100" dist="38100" dir="2700000" algn="tl">
                    <a:srgbClr val="366B1B"/>
                  </a:outerShdw>
                </a:effectLst>
                <a:latin typeface="Arial" charset="0"/>
                <a:ea typeface="宋体" charset="0"/>
                <a:cs typeface="宋体" charset="0"/>
              </a:rPr>
              <a:t>Canonicity</a:t>
            </a:r>
            <a:r>
              <a:rPr lang="en-US" altLang="zh-CN" sz="2400">
                <a:solidFill>
                  <a:schemeClr val="tx2"/>
                </a:solidFill>
                <a:effectLst>
                  <a:outerShdw blurRad="38100" dist="38100" dir="2700000" algn="tl">
                    <a:srgbClr val="366B1B"/>
                  </a:outerShdw>
                </a:effectLst>
                <a:latin typeface="Arial" charset="0"/>
                <a:ea typeface="宋体" charset="0"/>
                <a:cs typeface="宋体" charset="0"/>
              </a:rPr>
              <a:t>: The usefulness of Esther has long been debated.  Maimonides taught that when the Messiah comes, every book of the Jewish Scriptures would pass away but the Law &amp; Esther, which would remain forever.  </a:t>
            </a:r>
          </a:p>
          <a:p>
            <a:pPr marL="457200" indent="-457200">
              <a:lnSpc>
                <a:spcPct val="90000"/>
              </a:lnSpc>
              <a:buClr>
                <a:schemeClr val="tx2"/>
              </a:buClr>
              <a:buFontTx/>
              <a:buNone/>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	However, Martin Luther wished the book had never been written because of its many problems.</a:t>
            </a:r>
          </a:p>
          <a:p>
            <a:pPr marL="457200" indent="-457200">
              <a:lnSpc>
                <a:spcPct val="90000"/>
              </a:lnSpc>
              <a:buClr>
                <a:schemeClr val="tx2"/>
              </a:buClr>
              <a:buFontTx/>
              <a:buNone/>
              <a:defRPr/>
            </a:pPr>
            <a:r>
              <a:rPr lang="en-US" altLang="zh-CN" sz="2400">
                <a:solidFill>
                  <a:schemeClr val="tx2"/>
                </a:solidFill>
                <a:effectLst>
                  <a:outerShdw blurRad="38100" dist="38100" dir="2700000" algn="tl">
                    <a:srgbClr val="366B1B"/>
                  </a:outerShdw>
                </a:effectLst>
                <a:latin typeface="Arial" charset="0"/>
                <a:ea typeface="宋体" charset="0"/>
                <a:cs typeface="宋体" charset="0"/>
              </a:rPr>
              <a:t>	The reasons for differing opinions on the book stem from many unique characteristics:</a:t>
            </a:r>
          </a:p>
          <a:p>
            <a:pPr marL="457200" indent="-457200">
              <a:lnSpc>
                <a:spcPct val="90000"/>
              </a:lnSpc>
              <a:buClr>
                <a:schemeClr val="tx2"/>
              </a:buClr>
              <a:buFontTx/>
              <a:buNone/>
              <a:defRPr/>
            </a:pPr>
            <a:endParaRPr lang="en-US" sz="2400">
              <a:solidFill>
                <a:schemeClr val="tx2"/>
              </a:solidFill>
              <a:effectLst>
                <a:outerShdw blurRad="38100" dist="38100" dir="2700000" algn="tl">
                  <a:srgbClr val="366B1B"/>
                </a:outerShdw>
              </a:effectLst>
              <a:latin typeface="Arial" charset="0"/>
              <a:ea typeface="ＭＳ Ｐゴシック" charset="0"/>
              <a:cs typeface="Arial" charset="0"/>
            </a:endParaRPr>
          </a:p>
        </p:txBody>
      </p:sp>
      <p:sp>
        <p:nvSpPr>
          <p:cNvPr id="97284" name="Rectangle 4"/>
          <p:cNvSpPr>
            <a:spLocks noGrp="1" noChangeArrowheads="1"/>
          </p:cNvSpPr>
          <p:nvPr>
            <p:ph type="body" sz="half" idx="2"/>
          </p:nvPr>
        </p:nvSpPr>
        <p:spPr>
          <a:xfrm>
            <a:off x="457200" y="3733800"/>
            <a:ext cx="8743950" cy="3124200"/>
          </a:xfrm>
          <a:solidFill>
            <a:srgbClr val="000000"/>
          </a:solidFill>
        </p:spPr>
        <p:txBody>
          <a:bodyPr/>
          <a:lstStyle/>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The name of God is never mentioned in the book. </a:t>
            </a:r>
          </a:p>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Esther is never quoted in the NT nor found in the Dead Sea Scrolls.</a:t>
            </a:r>
          </a:p>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It never mentions the Law or sacrifices or offerings.</a:t>
            </a:r>
          </a:p>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It never refers to prayer.</a:t>
            </a:r>
          </a:p>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The book mentions nothing spiritual.</a:t>
            </a:r>
          </a:p>
          <a:p>
            <a:pPr marL="457200" indent="-457200">
              <a:lnSpc>
                <a:spcPct val="90000"/>
              </a:lnSpc>
              <a:buClr>
                <a:schemeClr val="tx2"/>
              </a:buClr>
              <a:buFontTx/>
              <a:buAutoNum type="arabicPeriod"/>
              <a:defRPr/>
            </a:pPr>
            <a:r>
              <a:rPr lang="en-US" altLang="zh-CN" sz="2400" dirty="0">
                <a:solidFill>
                  <a:schemeClr val="tx2"/>
                </a:solidFill>
                <a:effectLst>
                  <a:outerShdw blurRad="38100" dist="38100" dir="2700000" algn="tl">
                    <a:srgbClr val="366B1B"/>
                  </a:outerShdw>
                </a:effectLst>
                <a:latin typeface="Arial" charset="0"/>
                <a:ea typeface="宋体" charset="0"/>
                <a:cs typeface="宋体" charset="0"/>
              </a:rPr>
              <a:t>Its unique literary type has caused it to be placed within different sections in various collections of OT books.</a:t>
            </a:r>
          </a:p>
        </p:txBody>
      </p:sp>
      <p:sp>
        <p:nvSpPr>
          <p:cNvPr id="137221"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7283">
                                            <p:txEl>
                                              <p:charRg st="4294967295" end="4294967295"/>
                                            </p:txEl>
                                          </p:spTgt>
                                        </p:tgtEl>
                                        <p:attrNameLst>
                                          <p:attrName>style.visibility</p:attrName>
                                        </p:attrNameLst>
                                      </p:cBhvr>
                                      <p:to>
                                        <p:strVal val="visible"/>
                                      </p:to>
                                    </p:set>
                                    <p:anim calcmode="lin" valueType="num">
                                      <p:cBhvr additive="base">
                                        <p:cTn id="7" dur="500" fill="hold"/>
                                        <p:tgtEl>
                                          <p:spTgt spid="9728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7284">
                                            <p:txEl>
                                              <p:pRg st="0" end="0"/>
                                            </p:txEl>
                                          </p:spTgt>
                                        </p:tgtEl>
                                        <p:attrNameLst>
                                          <p:attrName>style.visibility</p:attrName>
                                        </p:attrNameLst>
                                      </p:cBhvr>
                                      <p:to>
                                        <p:strVal val="visible"/>
                                      </p:to>
                                    </p:set>
                                    <p:anim calcmode="lin" valueType="num">
                                      <p:cBhvr additive="base">
                                        <p:cTn id="13" dur="500" fill="hold"/>
                                        <p:tgtEl>
                                          <p:spTgt spid="9728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72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7284">
                                            <p:txEl>
                                              <p:pRg st="1" end="1"/>
                                            </p:txEl>
                                          </p:spTgt>
                                        </p:tgtEl>
                                        <p:attrNameLst>
                                          <p:attrName>style.visibility</p:attrName>
                                        </p:attrNameLst>
                                      </p:cBhvr>
                                      <p:to>
                                        <p:strVal val="visible"/>
                                      </p:to>
                                    </p:set>
                                    <p:anim calcmode="lin" valueType="num">
                                      <p:cBhvr additive="base">
                                        <p:cTn id="19" dur="500" fill="hold"/>
                                        <p:tgtEl>
                                          <p:spTgt spid="9728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72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7284">
                                            <p:txEl>
                                              <p:pRg st="2" end="2"/>
                                            </p:txEl>
                                          </p:spTgt>
                                        </p:tgtEl>
                                        <p:attrNameLst>
                                          <p:attrName>style.visibility</p:attrName>
                                        </p:attrNameLst>
                                      </p:cBhvr>
                                      <p:to>
                                        <p:strVal val="visible"/>
                                      </p:to>
                                    </p:set>
                                    <p:anim calcmode="lin" valueType="num">
                                      <p:cBhvr additive="base">
                                        <p:cTn id="25" dur="500" fill="hold"/>
                                        <p:tgtEl>
                                          <p:spTgt spid="9728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72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7284">
                                            <p:txEl>
                                              <p:pRg st="3" end="3"/>
                                            </p:txEl>
                                          </p:spTgt>
                                        </p:tgtEl>
                                        <p:attrNameLst>
                                          <p:attrName>style.visibility</p:attrName>
                                        </p:attrNameLst>
                                      </p:cBhvr>
                                      <p:to>
                                        <p:strVal val="visible"/>
                                      </p:to>
                                    </p:set>
                                    <p:anim calcmode="lin" valueType="num">
                                      <p:cBhvr additive="base">
                                        <p:cTn id="31" dur="500" fill="hold"/>
                                        <p:tgtEl>
                                          <p:spTgt spid="9728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72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7284">
                                            <p:txEl>
                                              <p:pRg st="4" end="4"/>
                                            </p:txEl>
                                          </p:spTgt>
                                        </p:tgtEl>
                                        <p:attrNameLst>
                                          <p:attrName>style.visibility</p:attrName>
                                        </p:attrNameLst>
                                      </p:cBhvr>
                                      <p:to>
                                        <p:strVal val="visible"/>
                                      </p:to>
                                    </p:set>
                                    <p:anim calcmode="lin" valueType="num">
                                      <p:cBhvr additive="base">
                                        <p:cTn id="37" dur="500" fill="hold"/>
                                        <p:tgtEl>
                                          <p:spTgt spid="9728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72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7284">
                                            <p:txEl>
                                              <p:pRg st="5" end="5"/>
                                            </p:txEl>
                                          </p:spTgt>
                                        </p:tgtEl>
                                        <p:attrNameLst>
                                          <p:attrName>style.visibility</p:attrName>
                                        </p:attrNameLst>
                                      </p:cBhvr>
                                      <p:to>
                                        <p:strVal val="visible"/>
                                      </p:to>
                                    </p:set>
                                    <p:anim calcmode="lin" valueType="num">
                                      <p:cBhvr additive="base">
                                        <p:cTn id="43" dur="500" fill="hold"/>
                                        <p:tgtEl>
                                          <p:spTgt spid="9728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728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84"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solidFill>
            <a:srgbClr val="000000"/>
          </a:solidFill>
        </p:spPr>
        <p:txBody>
          <a:bodyPr/>
          <a:lstStyle/>
          <a:p>
            <a:pPr algn="ctr">
              <a:defRPr/>
            </a:pPr>
            <a:r>
              <a:rPr lang="en-US" i="0">
                <a:effectLst>
                  <a:outerShdw blurRad="38100" dist="38100" dir="2700000" algn="tl">
                    <a:srgbClr val="366B1B"/>
                  </a:outerShdw>
                </a:effectLst>
                <a:latin typeface="Arail" charset="0"/>
                <a:ea typeface="ＭＳ Ｐゴシック" charset="0"/>
                <a:cs typeface="Arail" charset="0"/>
              </a:rPr>
              <a:t>Characteristics</a:t>
            </a:r>
          </a:p>
        </p:txBody>
      </p:sp>
      <p:sp>
        <p:nvSpPr>
          <p:cNvPr id="80899" name="Rectangle 3"/>
          <p:cNvSpPr>
            <a:spLocks noGrp="1" noChangeArrowheads="1"/>
          </p:cNvSpPr>
          <p:nvPr>
            <p:ph type="body" idx="1"/>
          </p:nvPr>
        </p:nvSpPr>
        <p:spPr>
          <a:xfrm>
            <a:off x="685800" y="1981200"/>
            <a:ext cx="8458200" cy="4876800"/>
          </a:xfrm>
          <a:solidFill>
            <a:srgbClr val="000000"/>
          </a:solidFill>
        </p:spPr>
        <p:txBody>
          <a:bodyPr/>
          <a:lstStyle/>
          <a:p>
            <a:pPr marL="533400" indent="-533400">
              <a:lnSpc>
                <a:spcPct val="90000"/>
              </a:lnSpc>
              <a:buClr>
                <a:schemeClr val="tx2"/>
              </a:buClr>
              <a:buFontTx/>
              <a:buAutoNum type="alphaUcPeriod" startAt="3"/>
              <a:defRPr/>
            </a:pPr>
            <a:r>
              <a:rPr lang="en-US" altLang="zh-CN" sz="2800" u="sng" dirty="0">
                <a:solidFill>
                  <a:schemeClr val="tx2"/>
                </a:solidFill>
                <a:effectLst>
                  <a:outerShdw blurRad="38100" dist="38100" dir="2700000" algn="tl">
                    <a:srgbClr val="366B1B"/>
                  </a:outerShdw>
                </a:effectLst>
                <a:latin typeface="Arail" charset="0"/>
                <a:ea typeface="ＭＳ Ｐゴシック" charset="0"/>
                <a:cs typeface="Arail" charset="0"/>
              </a:rPr>
              <a:t>Placement</a:t>
            </a: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 </a:t>
            </a:r>
          </a:p>
          <a:p>
            <a:pPr marL="533400" indent="-533400">
              <a:lnSpc>
                <a:spcPct val="90000"/>
              </a:lnSpc>
              <a:buClr>
                <a:schemeClr val="tx2"/>
              </a:buClr>
              <a:buFont typeface="Wingdings" charset="0"/>
              <a:buChar char="Ø"/>
              <a:defRPr/>
            </a:pP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Esther is the only OT book</a:t>
            </a:r>
            <a:b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b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on the Jews outside of the </a:t>
            </a:r>
            <a:b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b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land during the times of the</a:t>
            </a:r>
            <a:b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b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Gentiles (586 BC until the return of Christ).  </a:t>
            </a:r>
          </a:p>
          <a:p>
            <a:pPr marL="533400" indent="-533400">
              <a:lnSpc>
                <a:spcPct val="90000"/>
              </a:lnSpc>
              <a:buClr>
                <a:schemeClr val="tx2"/>
              </a:buClr>
              <a:buFont typeface="Wingdings" charset="0"/>
              <a:buChar char="Ø"/>
              <a:defRPr/>
            </a:pPr>
            <a:r>
              <a:rPr lang="en-US" altLang="zh-CN" sz="2800" dirty="0">
                <a:solidFill>
                  <a:schemeClr val="tx2"/>
                </a:solidFill>
                <a:effectLst>
                  <a:outerShdw blurRad="38100" dist="38100" dir="2700000" algn="tl">
                    <a:srgbClr val="366B1B"/>
                  </a:outerShdw>
                </a:effectLst>
                <a:latin typeface="Arail" charset="0"/>
                <a:ea typeface="ＭＳ Ｐゴシック" charset="0"/>
                <a:cs typeface="Arail" charset="0"/>
              </a:rPr>
              <a:t>This may explain why it appears as the last historical book in English Bibles, for while it precedes Nehemiah chronologically, the same conditions in the book continue during the time of the Gentiles until the deliverance of the Jews at the return of Christ.</a:t>
            </a:r>
          </a:p>
        </p:txBody>
      </p:sp>
      <p:sp>
        <p:nvSpPr>
          <p:cNvPr id="139268"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310</a:t>
            </a:r>
          </a:p>
        </p:txBody>
      </p:sp>
      <p:pic>
        <p:nvPicPr>
          <p:cNvPr id="2" name="Picture 1"/>
          <p:cNvPicPr>
            <a:picLocks noChangeAspect="1"/>
          </p:cNvPicPr>
          <p:nvPr/>
        </p:nvPicPr>
        <p:blipFill>
          <a:blip r:embed="rId3"/>
          <a:stretch>
            <a:fillRect/>
          </a:stretch>
        </p:blipFill>
        <p:spPr>
          <a:xfrm>
            <a:off x="6084168" y="1340768"/>
            <a:ext cx="3096344" cy="232225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1104" y="1844824"/>
            <a:ext cx="3472895" cy="5013176"/>
          </a:xfrm>
          <a:prstGeom prst="rect">
            <a:avLst/>
          </a:prstGeom>
        </p:spPr>
      </p:pic>
      <p:sp>
        <p:nvSpPr>
          <p:cNvPr id="99330" name="Rectangle 2"/>
          <p:cNvSpPr>
            <a:spLocks noGrp="1" noChangeArrowheads="1"/>
          </p:cNvSpPr>
          <p:nvPr>
            <p:ph type="title"/>
          </p:nvPr>
        </p:nvSpPr>
        <p:spPr>
          <a:solidFill>
            <a:srgbClr val="000000"/>
          </a:solidFill>
        </p:spPr>
        <p:txBody>
          <a:bodyPr/>
          <a:lstStyle/>
          <a:p>
            <a:pPr algn="ctr">
              <a:defRPr/>
            </a:pPr>
            <a:r>
              <a:rPr lang="en-US" i="0">
                <a:effectLst>
                  <a:outerShdw blurRad="38100" dist="38100" dir="2700000" algn="tl">
                    <a:srgbClr val="366B1B"/>
                  </a:outerShdw>
                </a:effectLst>
                <a:latin typeface="Arial" charset="0"/>
                <a:ea typeface="ＭＳ Ｐゴシック" charset="0"/>
                <a:cs typeface="Arial" charset="0"/>
              </a:rPr>
              <a:t>Characteristics</a:t>
            </a:r>
          </a:p>
        </p:txBody>
      </p:sp>
      <p:sp>
        <p:nvSpPr>
          <p:cNvPr id="7" name="Rectangle 3"/>
          <p:cNvSpPr txBox="1">
            <a:spLocks noChangeArrowheads="1"/>
          </p:cNvSpPr>
          <p:nvPr/>
        </p:nvSpPr>
        <p:spPr bwMode="auto">
          <a:xfrm>
            <a:off x="829816" y="1676400"/>
            <a:ext cx="5326360" cy="1219200"/>
          </a:xfrm>
          <a:prstGeom prst="rect">
            <a:avLst/>
          </a:prstGeom>
          <a:solidFill>
            <a:srgbClr val="000000"/>
          </a:solidFill>
          <a:ln w="9525">
            <a:noFill/>
            <a:miter lim="800000"/>
            <a:headEnd/>
            <a:tailEnd/>
          </a:ln>
        </p:spPr>
        <p:txBody>
          <a:bodyPr/>
          <a:lstStyle>
            <a:lvl1pPr marL="533400" indent="-5334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nSpc>
                <a:spcPct val="90000"/>
              </a:lnSpc>
              <a:spcBef>
                <a:spcPct val="20000"/>
              </a:spcBef>
              <a:buClr>
                <a:schemeClr val="tx2"/>
              </a:buClr>
              <a:defRPr/>
            </a:pPr>
            <a:r>
              <a:rPr kumimoji="1" lang="en-US" altLang="zh-CN" dirty="0">
                <a:solidFill>
                  <a:schemeClr val="tx2"/>
                </a:solidFill>
                <a:effectLst>
                  <a:outerShdw blurRad="38100" dist="38100" dir="2700000" algn="tl">
                    <a:srgbClr val="366B1B"/>
                  </a:outerShdw>
                </a:effectLst>
                <a:latin typeface="Arial" charset="0"/>
                <a:cs typeface="Arial" charset="0"/>
              </a:rPr>
              <a:t>D.	</a:t>
            </a:r>
            <a:r>
              <a:rPr kumimoji="1" lang="en-US" altLang="zh-CN" u="sng" dirty="0">
                <a:solidFill>
                  <a:schemeClr val="tx2"/>
                </a:solidFill>
                <a:effectLst>
                  <a:outerShdw blurRad="38100" dist="38100" dir="2700000" algn="tl">
                    <a:srgbClr val="366B1B"/>
                  </a:outerShdw>
                </a:effectLst>
                <a:latin typeface="Arial" charset="0"/>
                <a:cs typeface="Arial" charset="0"/>
              </a:rPr>
              <a:t>Lessons</a:t>
            </a:r>
            <a:r>
              <a:rPr kumimoji="1" lang="en-US" altLang="zh-CN" dirty="0">
                <a:solidFill>
                  <a:schemeClr val="tx2"/>
                </a:solidFill>
                <a:effectLst>
                  <a:outerShdw blurRad="38100" dist="38100" dir="2700000" algn="tl">
                    <a:srgbClr val="366B1B"/>
                  </a:outerShdw>
                </a:effectLst>
                <a:latin typeface="Arial" charset="0"/>
                <a:cs typeface="Arial" charset="0"/>
              </a:rPr>
              <a:t>: The Book of Esther teaches many principles like:</a:t>
            </a:r>
          </a:p>
        </p:txBody>
      </p:sp>
      <p:sp>
        <p:nvSpPr>
          <p:cNvPr id="5" name="Rectangle 3"/>
          <p:cNvSpPr txBox="1">
            <a:spLocks noChangeArrowheads="1"/>
          </p:cNvSpPr>
          <p:nvPr/>
        </p:nvSpPr>
        <p:spPr bwMode="auto">
          <a:xfrm>
            <a:off x="1066800" y="2520280"/>
            <a:ext cx="5086433" cy="4365104"/>
          </a:xfrm>
          <a:prstGeom prst="rect">
            <a:avLst/>
          </a:prstGeom>
          <a:solidFill>
            <a:srgbClr val="000000"/>
          </a:solidFill>
          <a:ln w="9525">
            <a:noFill/>
            <a:miter lim="800000"/>
            <a:headEnd/>
            <a:tailEnd/>
          </a:ln>
        </p:spPr>
        <p:txBody>
          <a:bodyPr/>
          <a:lstStyle>
            <a:lvl1pPr marL="533400" indent="-5334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nSpc>
                <a:spcPct val="90000"/>
              </a:lnSpc>
              <a:spcBef>
                <a:spcPct val="20000"/>
              </a:spcBef>
              <a:buClr>
                <a:schemeClr val="tx2"/>
              </a:buClr>
              <a:buFontTx/>
              <a:buAutoNum type="arabicPeriod"/>
              <a:defRPr/>
            </a:pPr>
            <a:r>
              <a:rPr kumimoji="1" lang="en-US" altLang="zh-CN" dirty="0">
                <a:solidFill>
                  <a:schemeClr val="tx2"/>
                </a:solidFill>
                <a:effectLst>
                  <a:outerShdw blurRad="38100" dist="38100" dir="2700000" algn="tl">
                    <a:srgbClr val="366B1B"/>
                  </a:outerShdw>
                </a:effectLst>
                <a:latin typeface="Arial" charset="0"/>
                <a:cs typeface="Arial" charset="0"/>
              </a:rPr>
              <a:t>Satan</a:t>
            </a:r>
            <a:r>
              <a:rPr kumimoji="1" lang="fr-FR" altLang="zh-CN" dirty="0">
                <a:solidFill>
                  <a:schemeClr val="tx2"/>
                </a:solidFill>
                <a:effectLst>
                  <a:outerShdw blurRad="38100" dist="38100" dir="2700000" algn="tl">
                    <a:srgbClr val="366B1B"/>
                  </a:outerShdw>
                </a:effectLst>
                <a:latin typeface="Arial" charset="0"/>
                <a:cs typeface="Arial" charset="0"/>
              </a:rPr>
              <a:t>'</a:t>
            </a:r>
            <a:r>
              <a:rPr kumimoji="1" lang="en-US" altLang="zh-CN" dirty="0">
                <a:solidFill>
                  <a:schemeClr val="tx2"/>
                </a:solidFill>
                <a:effectLst>
                  <a:outerShdw blurRad="38100" dist="38100" dir="2700000" algn="tl">
                    <a:srgbClr val="366B1B"/>
                  </a:outerShdw>
                </a:effectLst>
                <a:latin typeface="Arial" charset="0"/>
                <a:cs typeface="Arial" charset="0"/>
              </a:rPr>
              <a:t>s purpose is to destroy the Jews by use of the nations.</a:t>
            </a:r>
          </a:p>
          <a:p>
            <a:pPr>
              <a:lnSpc>
                <a:spcPct val="90000"/>
              </a:lnSpc>
              <a:spcBef>
                <a:spcPct val="20000"/>
              </a:spcBef>
              <a:buClr>
                <a:schemeClr val="tx2"/>
              </a:buClr>
              <a:buFontTx/>
              <a:buAutoNum type="arabicPeriod"/>
              <a:defRPr/>
            </a:pPr>
            <a:r>
              <a:rPr kumimoji="1" lang="en-US" altLang="zh-CN" dirty="0">
                <a:solidFill>
                  <a:schemeClr val="tx2"/>
                </a:solidFill>
                <a:effectLst>
                  <a:outerShdw blurRad="38100" dist="38100" dir="2700000" algn="tl">
                    <a:srgbClr val="366B1B"/>
                  </a:outerShdw>
                </a:effectLst>
                <a:latin typeface="Arial" charset="0"/>
                <a:cs typeface="Arial" charset="0"/>
              </a:rPr>
              <a:t>God</a:t>
            </a:r>
            <a:r>
              <a:rPr kumimoji="1" lang="fr-FR" altLang="zh-CN" dirty="0">
                <a:solidFill>
                  <a:schemeClr val="tx2"/>
                </a:solidFill>
                <a:effectLst>
                  <a:outerShdw blurRad="38100" dist="38100" dir="2700000" algn="tl">
                    <a:srgbClr val="366B1B"/>
                  </a:outerShdw>
                </a:effectLst>
                <a:latin typeface="Arial" charset="0"/>
                <a:cs typeface="Arial" charset="0"/>
              </a:rPr>
              <a:t>'</a:t>
            </a:r>
            <a:r>
              <a:rPr kumimoji="1" lang="en-US" altLang="zh-CN" dirty="0">
                <a:solidFill>
                  <a:schemeClr val="tx2"/>
                </a:solidFill>
                <a:effectLst>
                  <a:outerShdw blurRad="38100" dist="38100" dir="2700000" algn="tl">
                    <a:srgbClr val="366B1B"/>
                  </a:outerShdw>
                </a:effectLst>
                <a:latin typeface="Arial" charset="0"/>
                <a:cs typeface="Arial" charset="0"/>
              </a:rPr>
              <a:t>s purpose is to preserve the Jews by use of the nations.</a:t>
            </a:r>
          </a:p>
          <a:p>
            <a:pPr>
              <a:lnSpc>
                <a:spcPct val="90000"/>
              </a:lnSpc>
              <a:spcBef>
                <a:spcPct val="20000"/>
              </a:spcBef>
              <a:buClr>
                <a:schemeClr val="tx2"/>
              </a:buClr>
              <a:buFontTx/>
              <a:buAutoNum type="arabicPeriod"/>
              <a:defRPr/>
            </a:pPr>
            <a:r>
              <a:rPr kumimoji="1" lang="en-US" altLang="zh-CN" dirty="0">
                <a:solidFill>
                  <a:schemeClr val="tx2"/>
                </a:solidFill>
                <a:effectLst>
                  <a:outerShdw blurRad="38100" dist="38100" dir="2700000" algn="tl">
                    <a:srgbClr val="366B1B"/>
                  </a:outerShdw>
                </a:effectLst>
                <a:latin typeface="Arial" charset="0"/>
                <a:cs typeface="Arial" charset="0"/>
              </a:rPr>
              <a:t>God works in the affairs of nations to accomplish His will to preserve His people.</a:t>
            </a:r>
          </a:p>
          <a:p>
            <a:pPr>
              <a:lnSpc>
                <a:spcPct val="90000"/>
              </a:lnSpc>
              <a:spcBef>
                <a:spcPct val="20000"/>
              </a:spcBef>
              <a:buClr>
                <a:schemeClr val="tx2"/>
              </a:buClr>
              <a:buFontTx/>
              <a:buAutoNum type="arabicPeriod"/>
              <a:defRPr/>
            </a:pPr>
            <a:r>
              <a:rPr kumimoji="1" lang="en-US" altLang="zh-CN" dirty="0">
                <a:solidFill>
                  <a:schemeClr val="tx2"/>
                </a:solidFill>
                <a:effectLst>
                  <a:outerShdw blurRad="38100" dist="38100" dir="2700000" algn="tl">
                    <a:srgbClr val="366B1B"/>
                  </a:outerShdw>
                </a:effectLst>
                <a:latin typeface="Arial" charset="0"/>
                <a:cs typeface="Arial" charset="0"/>
              </a:rPr>
              <a:t>God works in the affairs of individuals to accomplish His will to preserve His people.</a:t>
            </a:r>
          </a:p>
        </p:txBody>
      </p:sp>
      <p:sp>
        <p:nvSpPr>
          <p:cNvPr id="141317"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sz="3200" dirty="0">
                <a:effectLst>
                  <a:glow rad="127000">
                    <a:srgbClr val="000000"/>
                  </a:glow>
                  <a:outerShdw blurRad="38100" dist="38100" dir="2700000" algn="tl">
                    <a:srgbClr val="000000">
                      <a:alpha val="43137"/>
                    </a:srgbClr>
                  </a:outerShdw>
                </a:effectLst>
              </a:rPr>
              <a:t>God protected Israel from extinction (4:14; cf. Jer. 31:35-37), fulfilling his covenant promise to bring the Messiah mostly behind the scenes.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42b</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kern="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27596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457200"/>
            <a:ext cx="9144000" cy="914400"/>
          </a:xfrm>
          <a:solidFill>
            <a:srgbClr val="000000"/>
          </a:solidFill>
        </p:spPr>
        <p:txBody>
          <a:bodyPr/>
          <a:lstStyle/>
          <a:p>
            <a:pPr algn="ctr">
              <a:defRPr/>
            </a:pPr>
            <a:r>
              <a:rPr lang="en-US" i="0">
                <a:effectLst>
                  <a:outerShdw blurRad="38100" dist="38100" dir="2700000" algn="tl">
                    <a:srgbClr val="366B1B"/>
                  </a:outerShdw>
                </a:effectLst>
                <a:latin typeface="Arial" charset="0"/>
                <a:ea typeface="ＭＳ Ｐゴシック" charset="0"/>
                <a:cs typeface="Arial" charset="0"/>
              </a:rPr>
              <a:t>Interpretive Approaches</a:t>
            </a:r>
          </a:p>
        </p:txBody>
      </p:sp>
      <p:sp>
        <p:nvSpPr>
          <p:cNvPr id="14336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310</a:t>
            </a:r>
          </a:p>
        </p:txBody>
      </p:sp>
      <p:sp>
        <p:nvSpPr>
          <p:cNvPr id="100356" name="Text Box 4"/>
          <p:cNvSpPr txBox="1">
            <a:spLocks noChangeArrowheads="1"/>
          </p:cNvSpPr>
          <p:nvPr/>
        </p:nvSpPr>
        <p:spPr bwMode="auto">
          <a:xfrm>
            <a:off x="109538" y="1484784"/>
            <a:ext cx="8958262" cy="1131888"/>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a:latin typeface="Arial" charset="0"/>
                <a:cs typeface="Arial" charset="0"/>
              </a:rPr>
              <a:t>1.	</a:t>
            </a:r>
            <a:r>
              <a:rPr lang="en-US" altLang="zh-CN" i="1">
                <a:latin typeface="Arial" charset="0"/>
                <a:cs typeface="Arial" charset="0"/>
              </a:rPr>
              <a:t>Prophetical</a:t>
            </a:r>
            <a:r>
              <a:rPr lang="en-US" altLang="zh-CN">
                <a:latin typeface="Arial" charset="0"/>
                <a:cs typeface="Arial" charset="0"/>
              </a:rPr>
              <a:t>–Esther predicts that the Jews will be preserved while outside of the land during the times of the Gentiles.</a:t>
            </a:r>
          </a:p>
        </p:txBody>
      </p:sp>
      <p:sp>
        <p:nvSpPr>
          <p:cNvPr id="100357" name="Text Box 5"/>
          <p:cNvSpPr txBox="1">
            <a:spLocks noChangeArrowheads="1"/>
          </p:cNvSpPr>
          <p:nvPr/>
        </p:nvSpPr>
        <p:spPr bwMode="auto">
          <a:xfrm>
            <a:off x="152400" y="4725144"/>
            <a:ext cx="8958263" cy="623888"/>
          </a:xfrm>
          <a:prstGeom prst="rect">
            <a:avLst/>
          </a:prstGeom>
          <a:solidFill>
            <a:srgbClr val="FFFFFF"/>
          </a:solidFill>
          <a:ln w="9525">
            <a:solidFill>
              <a:srgbClr val="000000"/>
            </a:solidFill>
            <a:miter lim="800000"/>
            <a:headEnd/>
            <a:tailEnd/>
          </a:ln>
        </p:spPr>
        <p:txBody>
          <a:bodyPr/>
          <a:lstStyle>
            <a:lvl1pPr marL="355600" indent="-3556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a:latin typeface="Arial" charset="0"/>
                <a:cs typeface="Arial" charset="0"/>
              </a:rPr>
              <a:t>2.	</a:t>
            </a:r>
            <a:r>
              <a:rPr lang="en-US" altLang="zh-CN" i="1">
                <a:latin typeface="Arial" charset="0"/>
                <a:cs typeface="Arial" charset="0"/>
              </a:rPr>
              <a:t>Allegorical</a:t>
            </a:r>
            <a:r>
              <a:rPr lang="en-US" altLang="zh-CN">
                <a:latin typeface="Arial" charset="0"/>
                <a:cs typeface="Arial" charset="0"/>
              </a:rPr>
              <a:t>–Esther is the story of mankind.  </a:t>
            </a:r>
          </a:p>
        </p:txBody>
      </p:sp>
      <p:sp>
        <p:nvSpPr>
          <p:cNvPr id="100359" name="Text Box 7"/>
          <p:cNvSpPr txBox="1">
            <a:spLocks noChangeArrowheads="1"/>
          </p:cNvSpPr>
          <p:nvPr/>
        </p:nvSpPr>
        <p:spPr bwMode="auto">
          <a:xfrm rot="-300000">
            <a:off x="627063" y="2622682"/>
            <a:ext cx="8043862" cy="1538288"/>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u="sng">
                <a:solidFill>
                  <a:schemeClr val="tx2"/>
                </a:solidFill>
                <a:latin typeface="Arial" charset="0"/>
                <a:cs typeface="Arial" charset="0"/>
              </a:rPr>
              <a:t>Response</a:t>
            </a:r>
            <a:r>
              <a:rPr lang="en-US" altLang="zh-CN">
                <a:solidFill>
                  <a:schemeClr val="tx2"/>
                </a:solidFill>
                <a:latin typeface="Arial" charset="0"/>
                <a:cs typeface="Arial" charset="0"/>
              </a:rPr>
              <a:t>: Nothing is mentioned of the "times of the Gentiles" &amp; the account is presented in a straightforward manner as history.</a:t>
            </a:r>
          </a:p>
        </p:txBody>
      </p:sp>
      <p:sp>
        <p:nvSpPr>
          <p:cNvPr id="100360" name="Text Box 8"/>
          <p:cNvSpPr txBox="1">
            <a:spLocks noChangeArrowheads="1"/>
          </p:cNvSpPr>
          <p:nvPr/>
        </p:nvSpPr>
        <p:spPr bwMode="auto">
          <a:xfrm rot="-300000">
            <a:off x="561975" y="5425537"/>
            <a:ext cx="8043863" cy="1131888"/>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u="sng">
                <a:solidFill>
                  <a:schemeClr val="tx2"/>
                </a:solidFill>
                <a:latin typeface="Arial" charset="0"/>
                <a:cs typeface="Arial" charset="0"/>
              </a:rPr>
              <a:t>Response</a:t>
            </a:r>
            <a:r>
              <a:rPr lang="en-US" altLang="zh-CN">
                <a:solidFill>
                  <a:schemeClr val="tx2"/>
                </a:solidFill>
                <a:latin typeface="Arial" charset="0"/>
                <a:cs typeface="Arial" charset="0"/>
              </a:rPr>
              <a:t>: This is ambiguous &amp; the account is presented in a straightforward manner as historical narrative.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additive="base">
                                        <p:cTn id="7" dur="500" fill="hold"/>
                                        <p:tgtEl>
                                          <p:spTgt spid="100356"/>
                                        </p:tgtEl>
                                        <p:attrNameLst>
                                          <p:attrName>ppt_x</p:attrName>
                                        </p:attrNameLst>
                                      </p:cBhvr>
                                      <p:tavLst>
                                        <p:tav tm="0">
                                          <p:val>
                                            <p:strVal val="#ppt_x"/>
                                          </p:val>
                                        </p:tav>
                                        <p:tav tm="100000">
                                          <p:val>
                                            <p:strVal val="#ppt_x"/>
                                          </p:val>
                                        </p:tav>
                                      </p:tavLst>
                                    </p:anim>
                                    <p:anim calcmode="lin" valueType="num">
                                      <p:cBhvr additive="base">
                                        <p:cTn id="8" dur="500" fill="hold"/>
                                        <p:tgtEl>
                                          <p:spTgt spid="10035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59"/>
                                        </p:tgtEl>
                                        <p:attrNameLst>
                                          <p:attrName>style.visibility</p:attrName>
                                        </p:attrNameLst>
                                      </p:cBhvr>
                                      <p:to>
                                        <p:strVal val="visible"/>
                                      </p:to>
                                    </p:set>
                                    <p:animEffect transition="in" filter="checkerboard(across)">
                                      <p:cBhvr>
                                        <p:cTn id="13" dur="500"/>
                                        <p:tgtEl>
                                          <p:spTgt spid="100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additive="base">
                                        <p:cTn id="18" dur="500" fill="hold"/>
                                        <p:tgtEl>
                                          <p:spTgt spid="100357"/>
                                        </p:tgtEl>
                                        <p:attrNameLst>
                                          <p:attrName>ppt_x</p:attrName>
                                        </p:attrNameLst>
                                      </p:cBhvr>
                                      <p:tavLst>
                                        <p:tav tm="0">
                                          <p:val>
                                            <p:strVal val="#ppt_x"/>
                                          </p:val>
                                        </p:tav>
                                        <p:tav tm="100000">
                                          <p:val>
                                            <p:strVal val="#ppt_x"/>
                                          </p:val>
                                        </p:tav>
                                      </p:tavLst>
                                    </p:anim>
                                    <p:anim calcmode="lin" valueType="num">
                                      <p:cBhvr additive="base">
                                        <p:cTn id="19"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checkerboard(across)">
                                      <p:cBhvr>
                                        <p:cTn id="24" dur="500"/>
                                        <p:tgtEl>
                                          <p:spTgt spid="100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autoUpdateAnimBg="0"/>
      <p:bldP spid="100357" grpId="0" animBg="1" autoUpdateAnimBg="0"/>
      <p:bldP spid="100359" grpId="0" animBg="1" autoUpdateAnimBg="0"/>
      <p:bldP spid="100360"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a:extLst>
            <a:ext uri="{FF2B5EF4-FFF2-40B4-BE49-F238E27FC236}">
              <a16:creationId xmlns:a16="http://schemas.microsoft.com/office/drawing/2014/main" id="{0825E13D-0701-3877-BC4F-FECDC1FA02A5}"/>
            </a:ext>
          </a:extLst>
        </p:cNvPr>
        <p:cNvGrpSpPr/>
        <p:nvPr/>
      </p:nvGrpSpPr>
      <p:grpSpPr>
        <a:xfrm>
          <a:off x="0" y="0"/>
          <a:ext cx="0" cy="0"/>
          <a:chOff x="0" y="0"/>
          <a:chExt cx="0" cy="0"/>
        </a:xfrm>
      </p:grpSpPr>
      <p:sp>
        <p:nvSpPr>
          <p:cNvPr id="100354" name="Rectangle 2">
            <a:extLst>
              <a:ext uri="{FF2B5EF4-FFF2-40B4-BE49-F238E27FC236}">
                <a16:creationId xmlns:a16="http://schemas.microsoft.com/office/drawing/2014/main" id="{2B05F4A2-1E27-FF35-4A09-CEC94710F97D}"/>
              </a:ext>
            </a:extLst>
          </p:cNvPr>
          <p:cNvSpPr>
            <a:spLocks noGrp="1" noChangeArrowheads="1"/>
          </p:cNvSpPr>
          <p:nvPr>
            <p:ph type="title"/>
          </p:nvPr>
        </p:nvSpPr>
        <p:spPr>
          <a:xfrm>
            <a:off x="0" y="457200"/>
            <a:ext cx="9144000" cy="914400"/>
          </a:xfrm>
          <a:solidFill>
            <a:srgbClr val="000000"/>
          </a:solidFill>
        </p:spPr>
        <p:txBody>
          <a:bodyPr/>
          <a:lstStyle/>
          <a:p>
            <a:pPr algn="ctr">
              <a:defRPr/>
            </a:pPr>
            <a:r>
              <a:rPr lang="en-US" i="0">
                <a:effectLst>
                  <a:outerShdw blurRad="38100" dist="38100" dir="2700000" algn="tl">
                    <a:srgbClr val="366B1B"/>
                  </a:outerShdw>
                </a:effectLst>
                <a:latin typeface="Arial" charset="0"/>
                <a:ea typeface="ＭＳ Ｐゴシック" charset="0"/>
                <a:cs typeface="Arial" charset="0"/>
              </a:rPr>
              <a:t>Interpretive Approaches</a:t>
            </a:r>
          </a:p>
        </p:txBody>
      </p:sp>
      <p:sp>
        <p:nvSpPr>
          <p:cNvPr id="143363" name="Text Box 3">
            <a:extLst>
              <a:ext uri="{FF2B5EF4-FFF2-40B4-BE49-F238E27FC236}">
                <a16:creationId xmlns:a16="http://schemas.microsoft.com/office/drawing/2014/main" id="{C2288DFD-70C9-0247-C56B-D0A0DAFD757B}"/>
              </a:ext>
            </a:extLst>
          </p:cNvPr>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310</a:t>
            </a:r>
          </a:p>
        </p:txBody>
      </p:sp>
      <p:sp>
        <p:nvSpPr>
          <p:cNvPr id="100358" name="Text Box 6">
            <a:extLst>
              <a:ext uri="{FF2B5EF4-FFF2-40B4-BE49-F238E27FC236}">
                <a16:creationId xmlns:a16="http://schemas.microsoft.com/office/drawing/2014/main" id="{9A952F3C-199D-1578-7EB4-927844477B7B}"/>
              </a:ext>
            </a:extLst>
          </p:cNvPr>
          <p:cNvSpPr txBox="1">
            <a:spLocks noChangeArrowheads="1"/>
          </p:cNvSpPr>
          <p:nvPr/>
        </p:nvSpPr>
        <p:spPr bwMode="auto">
          <a:xfrm>
            <a:off x="152400" y="1505025"/>
            <a:ext cx="8958263" cy="1131887"/>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a:latin typeface="Arial" charset="0"/>
                <a:cs typeface="Arial" charset="0"/>
              </a:rPr>
              <a:t>3.	</a:t>
            </a:r>
            <a:r>
              <a:rPr lang="en-US" altLang="zh-CN" i="1">
                <a:latin typeface="Arial" charset="0"/>
                <a:cs typeface="Arial" charset="0"/>
              </a:rPr>
              <a:t>Typical</a:t>
            </a:r>
            <a:r>
              <a:rPr lang="en-US" altLang="zh-CN">
                <a:latin typeface="Arial" charset="0"/>
                <a:cs typeface="Arial" charset="0"/>
              </a:rPr>
              <a:t>–Esther is a divinely intended illustration of the Christian experience in the Church Age or a type of the Millennium.</a:t>
            </a:r>
          </a:p>
        </p:txBody>
      </p:sp>
      <p:sp>
        <p:nvSpPr>
          <p:cNvPr id="100361" name="Text Box 9">
            <a:extLst>
              <a:ext uri="{FF2B5EF4-FFF2-40B4-BE49-F238E27FC236}">
                <a16:creationId xmlns:a16="http://schemas.microsoft.com/office/drawing/2014/main" id="{2FA52E08-DABE-30E7-4FF4-8A67A81B26B7}"/>
              </a:ext>
            </a:extLst>
          </p:cNvPr>
          <p:cNvSpPr txBox="1">
            <a:spLocks noChangeArrowheads="1"/>
          </p:cNvSpPr>
          <p:nvPr/>
        </p:nvSpPr>
        <p:spPr bwMode="auto">
          <a:xfrm rot="-300000">
            <a:off x="560388" y="2624617"/>
            <a:ext cx="8043862" cy="1031875"/>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r>
              <a:rPr lang="en-US" altLang="zh-CN" u="sng">
                <a:solidFill>
                  <a:schemeClr val="tx2"/>
                </a:solidFill>
                <a:latin typeface="Arial" charset="0"/>
                <a:cs typeface="Arial" charset="0"/>
              </a:rPr>
              <a:t>Response</a:t>
            </a:r>
            <a:r>
              <a:rPr lang="en-US" altLang="zh-CN">
                <a:solidFill>
                  <a:schemeClr val="tx2"/>
                </a:solidFill>
                <a:latin typeface="Arial" charset="0"/>
                <a:cs typeface="Arial" charset="0"/>
              </a:rPr>
              <a:t>: While this is an ingenious view, it fails in that it reads the NT back into the OT.</a:t>
            </a:r>
          </a:p>
        </p:txBody>
      </p:sp>
      <p:sp>
        <p:nvSpPr>
          <p:cNvPr id="100362" name="Text Box 10">
            <a:extLst>
              <a:ext uri="{FF2B5EF4-FFF2-40B4-BE49-F238E27FC236}">
                <a16:creationId xmlns:a16="http://schemas.microsoft.com/office/drawing/2014/main" id="{2480E7C8-EDBA-3628-D25E-B3B4E8B868FF}"/>
              </a:ext>
            </a:extLst>
          </p:cNvPr>
          <p:cNvSpPr txBox="1">
            <a:spLocks noChangeArrowheads="1"/>
          </p:cNvSpPr>
          <p:nvPr/>
        </p:nvSpPr>
        <p:spPr bwMode="auto">
          <a:xfrm rot="-600000">
            <a:off x="564380" y="3844377"/>
            <a:ext cx="8146109" cy="2626608"/>
          </a:xfrm>
          <a:prstGeom prst="rect">
            <a:avLst/>
          </a:prstGeom>
          <a:solidFill>
            <a:schemeClr val="bg1">
              <a:lumMod val="90000"/>
            </a:schemeClr>
          </a:solidFill>
          <a:ln w="9525">
            <a:solidFill>
              <a:srgbClr val="000000"/>
            </a:solidFill>
            <a:miter lim="800000"/>
            <a:headEnd/>
            <a:tailEnd/>
          </a:ln>
        </p:spPr>
        <p:txBody>
          <a:bodyPr anchor="ct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defRPr/>
            </a:pPr>
            <a:r>
              <a:rPr lang="en-US" altLang="zh-CN" sz="2800" dirty="0">
                <a:latin typeface="Arial" charset="0"/>
                <a:cs typeface="Arial" charset="0"/>
              </a:rPr>
              <a:t>	</a:t>
            </a:r>
            <a:r>
              <a:rPr lang="en-US" altLang="zh-CN" sz="2800" i="1" dirty="0">
                <a:latin typeface="Arial" charset="0"/>
                <a:cs typeface="Arial" charset="0"/>
              </a:rPr>
              <a:t>Historical</a:t>
            </a:r>
            <a:r>
              <a:rPr lang="en-US" altLang="zh-CN" sz="2800" dirty="0">
                <a:latin typeface="Arial" charset="0"/>
                <a:cs typeface="Arial" charset="0"/>
              </a:rPr>
              <a:t>–Esther records God</a:t>
            </a:r>
            <a:r>
              <a:rPr lang="fr-FR" altLang="zh-CN" sz="2800" dirty="0">
                <a:latin typeface="Arial" charset="0"/>
                <a:cs typeface="Arial" charset="0"/>
              </a:rPr>
              <a:t>'</a:t>
            </a:r>
            <a:r>
              <a:rPr lang="en-US" altLang="zh-CN" sz="2800" dirty="0">
                <a:latin typeface="Arial" charset="0"/>
                <a:cs typeface="Arial" charset="0"/>
              </a:rPr>
              <a:t>s providential care of His chosen people as evidence of His commitment to the Abrahamic Covenant. The following "Argument" section will demonstrate this to be the best option.</a:t>
            </a:r>
          </a:p>
        </p:txBody>
      </p:sp>
    </p:spTree>
    <p:extLst>
      <p:ext uri="{BB962C8B-B14F-4D97-AF65-F5344CB8AC3E}">
        <p14:creationId xmlns:p14="http://schemas.microsoft.com/office/powerpoint/2010/main" val="3122025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8"/>
                                        </p:tgtEl>
                                        <p:attrNameLst>
                                          <p:attrName>style.visibility</p:attrName>
                                        </p:attrNameLst>
                                      </p:cBhvr>
                                      <p:to>
                                        <p:strVal val="visible"/>
                                      </p:to>
                                    </p:set>
                                    <p:anim calcmode="lin" valueType="num">
                                      <p:cBhvr additive="base">
                                        <p:cTn id="7" dur="500" fill="hold"/>
                                        <p:tgtEl>
                                          <p:spTgt spid="100358"/>
                                        </p:tgtEl>
                                        <p:attrNameLst>
                                          <p:attrName>ppt_x</p:attrName>
                                        </p:attrNameLst>
                                      </p:cBhvr>
                                      <p:tavLst>
                                        <p:tav tm="0">
                                          <p:val>
                                            <p:strVal val="#ppt_x"/>
                                          </p:val>
                                        </p:tav>
                                        <p:tav tm="100000">
                                          <p:val>
                                            <p:strVal val="#ppt_x"/>
                                          </p:val>
                                        </p:tav>
                                      </p:tavLst>
                                    </p:anim>
                                    <p:anim calcmode="lin" valueType="num">
                                      <p:cBhvr additive="base">
                                        <p:cTn id="8"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61"/>
                                        </p:tgtEl>
                                        <p:attrNameLst>
                                          <p:attrName>style.visibility</p:attrName>
                                        </p:attrNameLst>
                                      </p:cBhvr>
                                      <p:to>
                                        <p:strVal val="visible"/>
                                      </p:to>
                                    </p:set>
                                    <p:animEffect transition="in" filter="checkerboard(across)">
                                      <p:cBhvr>
                                        <p:cTn id="13" dur="500"/>
                                        <p:tgtEl>
                                          <p:spTgt spid="10036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00362"/>
                                        </p:tgtEl>
                                        <p:attrNameLst>
                                          <p:attrName>style.visibility</p:attrName>
                                        </p:attrNameLst>
                                      </p:cBhvr>
                                      <p:to>
                                        <p:strVal val="visible"/>
                                      </p:to>
                                    </p:set>
                                    <p:anim calcmode="lin" valueType="num">
                                      <p:cBhvr>
                                        <p:cTn id="18" dur="1000" fill="hold"/>
                                        <p:tgtEl>
                                          <p:spTgt spid="100362"/>
                                        </p:tgtEl>
                                        <p:attrNameLst>
                                          <p:attrName>ppt_w</p:attrName>
                                        </p:attrNameLst>
                                      </p:cBhvr>
                                      <p:tavLst>
                                        <p:tav tm="0">
                                          <p:val>
                                            <p:fltVal val="0"/>
                                          </p:val>
                                        </p:tav>
                                        <p:tav tm="100000">
                                          <p:val>
                                            <p:strVal val="#ppt_w"/>
                                          </p:val>
                                        </p:tav>
                                      </p:tavLst>
                                    </p:anim>
                                    <p:anim calcmode="lin" valueType="num">
                                      <p:cBhvr>
                                        <p:cTn id="19" dur="1000" fill="hold"/>
                                        <p:tgtEl>
                                          <p:spTgt spid="100362"/>
                                        </p:tgtEl>
                                        <p:attrNameLst>
                                          <p:attrName>ppt_h</p:attrName>
                                        </p:attrNameLst>
                                      </p:cBhvr>
                                      <p:tavLst>
                                        <p:tav tm="0">
                                          <p:val>
                                            <p:fltVal val="0"/>
                                          </p:val>
                                        </p:tav>
                                        <p:tav tm="100000">
                                          <p:val>
                                            <p:strVal val="#ppt_h"/>
                                          </p:val>
                                        </p:tav>
                                      </p:tavLst>
                                    </p:anim>
                                    <p:anim calcmode="lin" valueType="num">
                                      <p:cBhvr>
                                        <p:cTn id="20" dur="1000" fill="hold"/>
                                        <p:tgtEl>
                                          <p:spTgt spid="10036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0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animBg="1" autoUpdateAnimBg="0"/>
      <p:bldP spid="100361" grpId="0" animBg="1" autoUpdateAnimBg="0"/>
      <p:bldP spid="100362"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5" descr="Garden 154"/>
          <p:cNvPicPr>
            <a:picLocks noChangeAspect="1" noChangeArrowheads="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solidFill>
                  <a:schemeClr val="tx2"/>
                </a:solidFill>
                <a:effectLst>
                  <a:glow rad="228600">
                    <a:srgbClr val="000000">
                      <a:alpha val="75000"/>
                    </a:srgbClr>
                  </a:glow>
                </a:effectLst>
                <a:latin typeface="Arail" charset="0"/>
                <a:cs typeface="Arail" charset="0"/>
              </a:rPr>
              <a:t>309</a:t>
            </a:r>
          </a:p>
        </p:txBody>
      </p:sp>
      <p:sp>
        <p:nvSpPr>
          <p:cNvPr id="92162" name="Rectangle 2"/>
          <p:cNvSpPr>
            <a:spLocks noGrp="1" noChangeArrowheads="1"/>
          </p:cNvSpPr>
          <p:nvPr>
            <p:ph type="title"/>
          </p:nvPr>
        </p:nvSpPr>
        <p:spPr/>
        <p:txBody>
          <a:bodyPr/>
          <a:lstStyle/>
          <a:p>
            <a:pPr algn="ctr">
              <a:defRPr/>
            </a:pPr>
            <a:r>
              <a:rPr lang="en-US" i="0">
                <a:effectLst>
                  <a:glow rad="228600">
                    <a:srgbClr val="000000">
                      <a:alpha val="75000"/>
                    </a:srgbClr>
                  </a:glow>
                  <a:outerShdw blurRad="38100" dist="38100" dir="2700000" algn="tl">
                    <a:srgbClr val="000000"/>
                  </a:outerShdw>
                </a:effectLst>
                <a:latin typeface="Arail" charset="0"/>
                <a:ea typeface="ＭＳ Ｐゴシック" charset="0"/>
                <a:cs typeface="Arail" charset="0"/>
              </a:rPr>
              <a:t>Title</a:t>
            </a:r>
          </a:p>
        </p:txBody>
      </p:sp>
      <p:sp>
        <p:nvSpPr>
          <p:cNvPr id="92166" name="Rectangle 6"/>
          <p:cNvSpPr>
            <a:spLocks noChangeArrowheads="1"/>
          </p:cNvSpPr>
          <p:nvPr/>
        </p:nvSpPr>
        <p:spPr bwMode="auto">
          <a:xfrm>
            <a:off x="457200" y="1752600"/>
            <a:ext cx="86868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eaLnBrk="0" hangingPunct="0">
              <a:lnSpc>
                <a:spcPct val="90000"/>
              </a:lnSpc>
              <a:spcBef>
                <a:spcPct val="20000"/>
              </a:spcBef>
              <a:buClr>
                <a:schemeClr val="hlink"/>
              </a:buClr>
              <a:defRPr/>
            </a:pP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Esther (</a:t>
            </a:r>
            <a:r>
              <a:rPr kumimoji="1" lang="en-US" altLang="zh-CN" sz="5400" dirty="0" err="1">
                <a:solidFill>
                  <a:schemeClr val="tx2"/>
                </a:solidFill>
                <a:effectLst>
                  <a:glow rad="228600">
                    <a:srgbClr val="000000">
                      <a:alpha val="75000"/>
                    </a:srgbClr>
                  </a:glow>
                  <a:outerShdw blurRad="38100" dist="38100" dir="2700000" algn="tl">
                    <a:srgbClr val="000000"/>
                  </a:outerShdw>
                </a:effectLst>
                <a:latin typeface="Bwhebb" charset="0"/>
                <a:ea typeface="宋体" charset="0"/>
                <a:cs typeface="Arial" charset="0"/>
              </a:rPr>
              <a:t>rTes.a</a:t>
            </a: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Bwhebb" charset="0"/>
                <a:ea typeface="宋体" charset="0"/>
                <a:cs typeface="Arial" charset="0"/>
              </a:rPr>
              <a:t>,</a:t>
            </a: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kumimoji="1" lang="en-US" altLang="zh-CN" sz="4000" i="1"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a:t>
            </a:r>
            <a:r>
              <a:rPr kumimoji="1" lang="fr-FR" altLang="zh-CN" sz="4000" i="1"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a:t>
            </a:r>
            <a:r>
              <a:rPr kumimoji="1" lang="en-US" altLang="zh-CN" sz="4000" i="1"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ester)</a:t>
            </a:r>
            <a:r>
              <a:rPr kumimoji="1" lang="en-US" altLang="zh-CN" sz="4000" dirty="0">
                <a:solidFill>
                  <a:schemeClr val="tx2"/>
                </a:solidFill>
                <a:effectLst>
                  <a:glow rad="228600">
                    <a:srgbClr val="000000">
                      <a:alpha val="75000"/>
                    </a:srgbClr>
                  </a:glow>
                  <a:outerShdw blurRad="38100" dist="38100" dir="2700000" algn="tl">
                    <a:srgbClr val="000000"/>
                  </a:outerShdw>
                </a:effectLst>
                <a:latin typeface="Arial" charset="0"/>
                <a:ea typeface="宋体" charset="0"/>
                <a:cs typeface="Arial" charset="0"/>
              </a:rPr>
              <a:t> is a Persian name derived from the Persian word for "star."  The meaning is fitting since Esther is the star of this book which bears her name.  Her Hebrew name, Hadassah, means "myrtle(-tree)".  </a:t>
            </a:r>
            <a:endParaRPr kumimoji="1" lang="en-US" sz="4000" dirty="0">
              <a:solidFill>
                <a:schemeClr val="tx2"/>
              </a:solidFill>
              <a:effectLst>
                <a:glow rad="228600">
                  <a:srgbClr val="000000">
                    <a:alpha val="75000"/>
                  </a:srgbClr>
                </a:glow>
                <a:outerShdw blurRad="38100" dist="38100" dir="2700000" algn="tl">
                  <a:srgbClr val="000000"/>
                </a:outerShdw>
              </a:effectLst>
              <a:latin typeface="Arial" charset="0"/>
              <a:cs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101378" name="Rectangle 2"/>
          <p:cNvSpPr>
            <a:spLocks noGrp="1" noChangeArrowheads="1"/>
          </p:cNvSpPr>
          <p:nvPr>
            <p:ph type="title"/>
          </p:nvPr>
        </p:nvSpPr>
        <p:spPr>
          <a:xfrm>
            <a:off x="685800" y="0"/>
            <a:ext cx="7772400" cy="1143000"/>
          </a:xfrm>
        </p:spPr>
        <p:txBody>
          <a:bodyPr/>
          <a:lstStyle/>
          <a:p>
            <a:pPr algn="ctr">
              <a:defRPr/>
            </a:pPr>
            <a:r>
              <a:rPr lang="en-US" i="0">
                <a:effectLst>
                  <a:outerShdw blurRad="38100" dist="38100" dir="2700000" algn="tl">
                    <a:srgbClr val="000000"/>
                  </a:outerShdw>
                </a:effectLst>
                <a:latin typeface="Arial Black" charset="0"/>
                <a:ea typeface="ＭＳ Ｐゴシック" charset="0"/>
                <a:cs typeface="Arial" charset="0"/>
              </a:rPr>
              <a:t>Argument</a:t>
            </a:r>
          </a:p>
        </p:txBody>
      </p:sp>
      <p:sp>
        <p:nvSpPr>
          <p:cNvPr id="145411"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Times New Roman" charset="0"/>
              </a:rPr>
              <a:t>310</a:t>
            </a:r>
          </a:p>
        </p:txBody>
      </p:sp>
      <p:sp>
        <p:nvSpPr>
          <p:cNvPr id="101381" name="Rectangle 5"/>
          <p:cNvSpPr>
            <a:spLocks noChangeArrowheads="1"/>
          </p:cNvSpPr>
          <p:nvPr/>
        </p:nvSpPr>
        <p:spPr bwMode="auto">
          <a:xfrm>
            <a:off x="3200400" y="1143000"/>
            <a:ext cx="5943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hangingPunct="0">
              <a:lnSpc>
                <a:spcPct val="90000"/>
              </a:lnSpc>
              <a:spcBef>
                <a:spcPct val="20000"/>
              </a:spcBef>
              <a:buClr>
                <a:schemeClr val="hlink"/>
              </a:buClr>
              <a:buFont typeface="Wingdings" charset="0"/>
              <a:buChar char="Ø"/>
            </a:pPr>
            <a:r>
              <a:rPr kumimoji="1" lang="en-US" altLang="zh-CN">
                <a:solidFill>
                  <a:srgbClr val="F1F7E9"/>
                </a:solidFill>
                <a:latin typeface="Arial" charset="0"/>
                <a:cs typeface="Arial" charset="0"/>
              </a:rPr>
              <a:t>Esther records how a plot to exterminate the entire Jewish population is averted by God</a:t>
            </a:r>
            <a:r>
              <a:rPr kumimoji="1" lang="fr-FR" altLang="zh-CN">
                <a:solidFill>
                  <a:srgbClr val="F1F7E9"/>
                </a:solidFill>
                <a:latin typeface="Arial" charset="0"/>
                <a:cs typeface="Arial" charset="0"/>
              </a:rPr>
              <a:t>'</a:t>
            </a:r>
            <a:r>
              <a:rPr kumimoji="1" lang="en-US" altLang="zh-CN">
                <a:solidFill>
                  <a:srgbClr val="F1F7E9"/>
                </a:solidFill>
                <a:latin typeface="Arial" charset="0"/>
                <a:cs typeface="Arial" charset="0"/>
              </a:rPr>
              <a:t>s providential workings through the godly Jewess, Queen Esther.  </a:t>
            </a:r>
          </a:p>
          <a:p>
            <a:pPr marL="342900" indent="-342900" eaLnBrk="0" hangingPunct="0">
              <a:lnSpc>
                <a:spcPct val="90000"/>
              </a:lnSpc>
              <a:spcBef>
                <a:spcPct val="20000"/>
              </a:spcBef>
              <a:buClr>
                <a:schemeClr val="hlink"/>
              </a:buClr>
              <a:buFont typeface="Wingdings" charset="0"/>
              <a:buChar char="Ø"/>
            </a:pPr>
            <a:endParaRPr kumimoji="1" lang="en-US" altLang="zh-CN">
              <a:solidFill>
                <a:srgbClr val="F1F7E9"/>
              </a:solidFill>
              <a:latin typeface="Arial" charset="0"/>
              <a:cs typeface="Arial" charset="0"/>
            </a:endParaRPr>
          </a:p>
          <a:p>
            <a:pPr marL="342900" indent="-342900" eaLnBrk="0" hangingPunct="0">
              <a:lnSpc>
                <a:spcPct val="90000"/>
              </a:lnSpc>
              <a:spcBef>
                <a:spcPct val="20000"/>
              </a:spcBef>
              <a:buClr>
                <a:schemeClr val="hlink"/>
              </a:buClr>
              <a:buFont typeface="Wingdings" charset="0"/>
              <a:buChar char="Ø"/>
            </a:pPr>
            <a:r>
              <a:rPr kumimoji="1" lang="en-US" altLang="zh-CN">
                <a:solidFill>
                  <a:srgbClr val="F1F7E9"/>
                </a:solidFill>
                <a:latin typeface="Arial" charset="0"/>
                <a:cs typeface="Arial" charset="0"/>
              </a:rPr>
              <a:t>It cites the threat to the Jews (chs. 1–4) &amp; the triumph of the Jews over the very ones who threatened their existence (chs. 5–10).  </a:t>
            </a:r>
          </a:p>
          <a:p>
            <a:pPr marL="342900" indent="-342900" eaLnBrk="0" hangingPunct="0">
              <a:lnSpc>
                <a:spcPct val="90000"/>
              </a:lnSpc>
              <a:spcBef>
                <a:spcPct val="20000"/>
              </a:spcBef>
              <a:buClr>
                <a:schemeClr val="hlink"/>
              </a:buClr>
              <a:buFont typeface="Wingdings" charset="0"/>
              <a:buChar char="Ø"/>
            </a:pPr>
            <a:endParaRPr kumimoji="1" lang="en-US" altLang="zh-CN">
              <a:solidFill>
                <a:srgbClr val="F1F7E9"/>
              </a:solidFill>
              <a:latin typeface="Arial" charset="0"/>
              <a:cs typeface="Arial" charset="0"/>
            </a:endParaRPr>
          </a:p>
          <a:p>
            <a:pPr marL="342900" indent="-342900" eaLnBrk="0" hangingPunct="0">
              <a:lnSpc>
                <a:spcPct val="90000"/>
              </a:lnSpc>
              <a:spcBef>
                <a:spcPct val="20000"/>
              </a:spcBef>
              <a:buClr>
                <a:schemeClr val="hlink"/>
              </a:buClr>
              <a:buFont typeface="Wingdings" charset="0"/>
              <a:buChar char="Ø"/>
            </a:pPr>
            <a:r>
              <a:rPr kumimoji="1" lang="en-US" altLang="zh-CN">
                <a:solidFill>
                  <a:srgbClr val="F1F7E9"/>
                </a:solidFill>
                <a:latin typeface="Arial" charset="0"/>
                <a:cs typeface="Arial" charset="0"/>
              </a:rPr>
              <a:t>Chapter 9 celebrates the preservation of the nation in the Feast of Purim, which serves as an annual reminder of God</a:t>
            </a:r>
            <a:r>
              <a:rPr kumimoji="1" lang="fr-FR" altLang="zh-CN">
                <a:solidFill>
                  <a:srgbClr val="F1F7E9"/>
                </a:solidFill>
                <a:latin typeface="Arial" charset="0"/>
                <a:cs typeface="Arial" charset="0"/>
              </a:rPr>
              <a:t>'</a:t>
            </a:r>
            <a:r>
              <a:rPr kumimoji="1" lang="en-US" altLang="zh-CN">
                <a:solidFill>
                  <a:srgbClr val="F1F7E9"/>
                </a:solidFill>
                <a:latin typeface="Arial" charset="0"/>
                <a:cs typeface="Arial" charset="0"/>
              </a:rPr>
              <a:t>s faithfulness to His people. </a:t>
            </a:r>
            <a:endParaRPr kumimoji="1" lang="en-US">
              <a:solidFill>
                <a:srgbClr val="F1F7E9"/>
              </a:solidFill>
              <a:latin typeface="Arial" charset="0"/>
              <a:cs typeface="Arial" charset="0"/>
            </a:endParaRPr>
          </a:p>
        </p:txBody>
      </p:sp>
      <p:pic>
        <p:nvPicPr>
          <p:cNvPr id="145413" name="Picture 6" descr="estherdraft_lens2769302module42652202photo_1246036757draft_lens2769302_1235059848QueenEsther[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1750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381">
                                            <p:txEl>
                                              <p:pRg st="0" end="0"/>
                                            </p:txEl>
                                          </p:spTgt>
                                        </p:tgtEl>
                                        <p:attrNameLst>
                                          <p:attrName>style.visibility</p:attrName>
                                        </p:attrNameLst>
                                      </p:cBhvr>
                                      <p:to>
                                        <p:strVal val="visible"/>
                                      </p:to>
                                    </p:set>
                                    <p:anim calcmode="lin" valueType="num">
                                      <p:cBhvr additive="base">
                                        <p:cTn id="7" dur="500" fill="hold"/>
                                        <p:tgtEl>
                                          <p:spTgt spid="1013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13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1381">
                                            <p:txEl>
                                              <p:pRg st="2" end="2"/>
                                            </p:txEl>
                                          </p:spTgt>
                                        </p:tgtEl>
                                        <p:attrNameLst>
                                          <p:attrName>style.visibility</p:attrName>
                                        </p:attrNameLst>
                                      </p:cBhvr>
                                      <p:to>
                                        <p:strVal val="visible"/>
                                      </p:to>
                                    </p:set>
                                    <p:anim calcmode="lin" valueType="num">
                                      <p:cBhvr additive="base">
                                        <p:cTn id="13" dur="500" fill="hold"/>
                                        <p:tgtEl>
                                          <p:spTgt spid="1013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13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1381">
                                            <p:txEl>
                                              <p:pRg st="4" end="4"/>
                                            </p:txEl>
                                          </p:spTgt>
                                        </p:tgtEl>
                                        <p:attrNameLst>
                                          <p:attrName>style.visibility</p:attrName>
                                        </p:attrNameLst>
                                      </p:cBhvr>
                                      <p:to>
                                        <p:strVal val="visible"/>
                                      </p:to>
                                    </p:set>
                                    <p:anim calcmode="lin" valueType="num">
                                      <p:cBhvr additive="base">
                                        <p:cTn id="19" dur="500" fill="hold"/>
                                        <p:tgtEl>
                                          <p:spTgt spid="10138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138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raham Hicks ~ How to talk yourself into the vortex One of the best  Abraham videos ever!! Listen and f… | Abraham hicks, Abraham hicks videos,  Abraham hicks quotes">
            <a:extLst>
              <a:ext uri="{FF2B5EF4-FFF2-40B4-BE49-F238E27FC236}">
                <a16:creationId xmlns:a16="http://schemas.microsoft.com/office/drawing/2014/main" id="{A794AC1E-D727-7545-81A4-C67E431E2D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70" t="9051" r="18105" b="10626"/>
          <a:stretch/>
        </p:blipFill>
        <p:spPr bwMode="auto">
          <a:xfrm>
            <a:off x="2699792" y="1984085"/>
            <a:ext cx="3744416" cy="3672408"/>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1"/>
            <a:ext cx="9144000" cy="1268759"/>
          </a:xfrm>
          <a:solidFill>
            <a:srgbClr val="0070C0"/>
          </a:solidFill>
        </p:spPr>
        <p:txBody>
          <a:bodyPr anchor="ctr"/>
          <a:lstStyle/>
          <a:p>
            <a:pPr>
              <a:defRPr/>
            </a:pPr>
            <a:r>
              <a:rPr lang="en-US" altLang="ja-JP" b="1" dirty="0">
                <a:effectLst>
                  <a:glow rad="228600">
                    <a:srgbClr val="000000">
                      <a:alpha val="75000"/>
                    </a:srgbClr>
                  </a:glow>
                </a:effectLst>
                <a:latin typeface="Arial"/>
                <a:ea typeface="ＭＳ Ｐゴシック" charset="0"/>
                <a:cs typeface="Arial"/>
              </a:rPr>
              <a:t>Spiritual Elements in Esther</a:t>
            </a:r>
            <a:endParaRPr lang="en-US" b="1" i="0" dirty="0">
              <a:effectLst>
                <a:glow rad="228600">
                  <a:srgbClr val="000000">
                    <a:alpha val="75000"/>
                  </a:srgbClr>
                </a:glow>
              </a:effectLst>
              <a:latin typeface="Arial"/>
              <a:ea typeface="ＭＳ Ｐゴシック" charset="0"/>
              <a:cs typeface="Arial"/>
            </a:endParaRPr>
          </a:p>
        </p:txBody>
      </p:sp>
      <p:sp>
        <p:nvSpPr>
          <p:cNvPr id="4" name="Rectangle 3">
            <a:extLst>
              <a:ext uri="{FF2B5EF4-FFF2-40B4-BE49-F238E27FC236}">
                <a16:creationId xmlns:a16="http://schemas.microsoft.com/office/drawing/2014/main" id="{55A63AC1-7948-D24E-9822-9537CF9BF85A}"/>
              </a:ext>
            </a:extLst>
          </p:cNvPr>
          <p:cNvSpPr txBox="1">
            <a:spLocks noChangeArrowheads="1"/>
          </p:cNvSpPr>
          <p:nvPr/>
        </p:nvSpPr>
        <p:spPr bwMode="auto">
          <a:xfrm>
            <a:off x="0" y="1331259"/>
            <a:ext cx="9144000" cy="497806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Law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Sacrifices, No Temple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Witnessing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Land of Israel, No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Prayer or Seeking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Love, No Forgiveness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No Mention of God Himself!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 No Spiritual Elements at All!</a:t>
            </a:r>
          </a:p>
        </p:txBody>
      </p:sp>
    </p:spTree>
    <p:extLst>
      <p:ext uri="{BB962C8B-B14F-4D97-AF65-F5344CB8AC3E}">
        <p14:creationId xmlns:p14="http://schemas.microsoft.com/office/powerpoint/2010/main" val="203240605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rtin Luther - 95 Theses, Quotes &amp;amp; Reformation - Biography">
            <a:extLst>
              <a:ext uri="{FF2B5EF4-FFF2-40B4-BE49-F238E27FC236}">
                <a16:creationId xmlns:a16="http://schemas.microsoft.com/office/drawing/2014/main" id="{9F77B62C-0809-1A4A-B018-7E0BCACAC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40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1" y="4797152"/>
            <a:ext cx="9036496" cy="2016224"/>
          </a:xfrm>
        </p:spPr>
        <p:txBody>
          <a:bodyPr anchor="t"/>
          <a:lstStyle/>
          <a:p>
            <a:r>
              <a:rPr lang="en-US" sz="3200" b="1" dirty="0">
                <a:effectLst/>
                <a:latin typeface="Arial" panose="020B0604020202020204" pitchFamily="34" charset="0"/>
                <a:cs typeface="Arial" panose="020B0604020202020204" pitchFamily="34" charset="0"/>
              </a:rPr>
              <a:t>"I am so great an enemy to the second book of the Maccabees, and to Esther, that I wish they had not come to us at all, for they have too many heathen </a:t>
            </a:r>
            <a:r>
              <a:rPr lang="en-US" sz="3200" b="1" dirty="0" err="1">
                <a:effectLst/>
                <a:latin typeface="Arial" panose="020B0604020202020204" pitchFamily="34" charset="0"/>
                <a:cs typeface="Arial" panose="020B0604020202020204" pitchFamily="34" charset="0"/>
              </a:rPr>
              <a:t>unnaturalities</a:t>
            </a:r>
            <a:r>
              <a:rPr lang="en-US" sz="3200" b="1" dirty="0">
                <a:effectLst/>
                <a:latin typeface="Arial" panose="020B0604020202020204" pitchFamily="34" charset="0"/>
                <a:cs typeface="Arial" panose="020B0604020202020204" pitchFamily="34" charset="0"/>
              </a:rPr>
              <a:t>." </a:t>
            </a:r>
            <a:endParaRPr lang="en-US" sz="32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549B6E4E-0E45-184F-BAE1-995B1CB1C857}"/>
              </a:ext>
            </a:extLst>
          </p:cNvPr>
          <p:cNvSpPr txBox="1">
            <a:spLocks noChangeArrowheads="1"/>
          </p:cNvSpPr>
          <p:nvPr/>
        </p:nvSpPr>
        <p:spPr bwMode="auto">
          <a:xfrm>
            <a:off x="5580112" y="3428999"/>
            <a:ext cx="3496726" cy="70841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—Martin Luther</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114608878"/>
      </p:ext>
    </p:extLst>
  </p:cSld>
  <p:clrMapOvr>
    <a:masterClrMapping/>
  </p:clrMapOvr>
  <p:transition spd="slow">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ther (TV Movie 1999) - IMDb">
            <a:extLst>
              <a:ext uri="{FF2B5EF4-FFF2-40B4-BE49-F238E27FC236}">
                <a16:creationId xmlns:a16="http://schemas.microsoft.com/office/drawing/2014/main" id="{F7BB50C4-ECA5-FA4A-8EBA-BBD49F827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2" y="170927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0"/>
            <a:ext cx="9144000" cy="1709276"/>
          </a:xfrm>
          <a:solidFill>
            <a:schemeClr val="bg1"/>
          </a:solidFill>
        </p:spPr>
        <p:txBody>
          <a:bodyPr anchor="ctr"/>
          <a:lstStyle/>
          <a:p>
            <a:r>
              <a:rPr lang="en-US" b="1" dirty="0">
                <a:effectLst/>
                <a:latin typeface="Arial" panose="020B0604020202020204" pitchFamily="34" charset="0"/>
                <a:cs typeface="Arial" panose="020B0604020202020204" pitchFamily="34" charset="0"/>
              </a:rPr>
              <a:t>What does the lack of any spiritual elements communicate?</a:t>
            </a:r>
            <a:endParaRPr lang="en-US" b="1"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830321A1-BD37-404F-A874-A4A8CBC35BDD}"/>
              </a:ext>
            </a:extLst>
          </p:cNvPr>
          <p:cNvSpPr txBox="1">
            <a:spLocks noChangeArrowheads="1"/>
          </p:cNvSpPr>
          <p:nvPr/>
        </p:nvSpPr>
        <p:spPr bwMode="auto">
          <a:xfrm>
            <a:off x="0" y="3068960"/>
            <a:ext cx="4427984" cy="288032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God is </a:t>
            </a:r>
            <a:b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br>
            <a: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very silent but </a:t>
            </a:r>
            <a:b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br>
            <a: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very present</a:t>
            </a:r>
            <a:endPar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59892573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 name="Title 3"/>
          <p:cNvSpPr>
            <a:spLocks noGrp="1"/>
          </p:cNvSpPr>
          <p:nvPr>
            <p:ph type="title" idx="4294967295"/>
          </p:nvPr>
        </p:nvSpPr>
        <p:spPr>
          <a:xfrm>
            <a:off x="-38203" y="89690"/>
            <a:ext cx="9271000" cy="647700"/>
          </a:xfrm>
        </p:spPr>
        <p:txBody>
          <a:bodyPr/>
          <a:lstStyle/>
          <a:p>
            <a:pPr algn="ctr">
              <a:defRPr/>
            </a:pPr>
            <a:r>
              <a:rPr lang="en-US" dirty="0">
                <a:effectLst>
                  <a:outerShdw blurRad="38100" dist="38100" dir="2700000" algn="tl">
                    <a:srgbClr val="000000"/>
                  </a:outerShdw>
                </a:effectLst>
                <a:latin typeface="Arial" charset="0"/>
                <a:ea typeface="ＭＳ Ｐゴシック" charset="0"/>
                <a:cs typeface="Arial" charset="0"/>
              </a:rPr>
              <a:t>Esther Crowned (2:17)</a:t>
            </a:r>
          </a:p>
        </p:txBody>
      </p:sp>
      <p:pic>
        <p:nvPicPr>
          <p:cNvPr id="5122" name="Picture 2" descr="The Esther Anointing - Ezer Kenegdo">
            <a:extLst>
              <a:ext uri="{FF2B5EF4-FFF2-40B4-BE49-F238E27FC236}">
                <a16:creationId xmlns:a16="http://schemas.microsoft.com/office/drawing/2014/main" id="{3AACC5B8-146C-2340-9620-73E4CEDF7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 y="825012"/>
            <a:ext cx="9144000" cy="607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12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egillat Esther Massacre - TheTorah.com">
            <a:extLst>
              <a:ext uri="{FF2B5EF4-FFF2-40B4-BE49-F238E27FC236}">
                <a16:creationId xmlns:a16="http://schemas.microsoft.com/office/drawing/2014/main" id="{D494014D-EB9B-D844-94F5-142F3EE2C4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0" y="0"/>
            <a:ext cx="9144000" cy="1484784"/>
          </a:xfrm>
          <a:solidFill>
            <a:srgbClr val="C00000"/>
          </a:solidFill>
        </p:spPr>
        <p:txBody>
          <a:bodyPr anchor="ctr"/>
          <a:lstStyle/>
          <a:p>
            <a:r>
              <a:rPr lang="en-US" b="1" dirty="0">
                <a:effectLst/>
                <a:latin typeface="Arial" panose="020B0604020202020204" pitchFamily="34" charset="0"/>
                <a:cs typeface="Arial" panose="020B0604020202020204" pitchFamily="34" charset="0"/>
              </a:rPr>
              <a:t>Was killing their enemies just? </a:t>
            </a:r>
            <a:endParaRPr lang="en-US" b="1"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830321A1-BD37-404F-A874-A4A8CBC35BDD}"/>
              </a:ext>
            </a:extLst>
          </p:cNvPr>
          <p:cNvSpPr txBox="1">
            <a:spLocks noChangeArrowheads="1"/>
          </p:cNvSpPr>
          <p:nvPr/>
        </p:nvSpPr>
        <p:spPr bwMode="auto">
          <a:xfrm>
            <a:off x="0" y="1988840"/>
            <a:ext cx="9144000" cy="4248472"/>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“Just War Theory”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It is just (fair, right, allowed) to kill those who are trying to </a:t>
            </a:r>
            <a:br>
              <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br>
            <a:r>
              <a:rPr kumimoji="0" lang="en-US" sz="44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kill you or murder others</a:t>
            </a:r>
          </a:p>
        </p:txBody>
      </p:sp>
      <p:sp>
        <p:nvSpPr>
          <p:cNvPr id="7" name="Rectangle 3">
            <a:extLst>
              <a:ext uri="{FF2B5EF4-FFF2-40B4-BE49-F238E27FC236}">
                <a16:creationId xmlns:a16="http://schemas.microsoft.com/office/drawing/2014/main" id="{B35761AB-B85C-F247-9589-12B1E64492B6}"/>
              </a:ext>
            </a:extLst>
          </p:cNvPr>
          <p:cNvSpPr txBox="1">
            <a:spLocks noChangeArrowheads="1"/>
          </p:cNvSpPr>
          <p:nvPr/>
        </p:nvSpPr>
        <p:spPr bwMode="auto">
          <a:xfrm>
            <a:off x="0" y="6525344"/>
            <a:ext cx="9144000" cy="332656"/>
          </a:xfrm>
          <a:prstGeom prst="rect">
            <a:avLst/>
          </a:prstGeom>
          <a:solidFill>
            <a:schemeClr val="bg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The </a:t>
            </a:r>
            <a:r>
              <a:rPr kumimoji="0" lang="en-US" altLang="ja-JP" sz="2000" b="1" i="0" u="none" strike="noStrike" kern="0" cap="none" spc="0" normalizeH="0" baseline="0" noProof="0" dirty="0" err="1">
                <a:ln>
                  <a:noFill/>
                </a:ln>
                <a:solidFill>
                  <a:srgbClr val="FFFFFF"/>
                </a:solidFill>
                <a:effectLst>
                  <a:glow rad="228600">
                    <a:srgbClr val="000000">
                      <a:alpha val="75000"/>
                    </a:srgbClr>
                  </a:glow>
                </a:effectLst>
                <a:uLnTx/>
                <a:uFillTx/>
                <a:latin typeface="Arial"/>
                <a:ea typeface="ＭＳ Ｐゴシック" charset="0"/>
                <a:cs typeface="Arial"/>
              </a:rPr>
              <a:t>Megillat</a:t>
            </a:r>
            <a:r>
              <a:rPr kumimoji="0" lang="en-US" altLang="ja-JP" sz="20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rPr>
              <a:t> Esther Massacre - </a:t>
            </a:r>
            <a:r>
              <a:rPr kumimoji="0" lang="en-US" altLang="ja-JP" sz="2000" b="1" i="0" u="none" strike="noStrike" kern="0" cap="none" spc="0" normalizeH="0" baseline="0" noProof="0" dirty="0" err="1">
                <a:ln>
                  <a:noFill/>
                </a:ln>
                <a:solidFill>
                  <a:srgbClr val="FFFFFF"/>
                </a:solidFill>
                <a:effectLst>
                  <a:glow rad="228600">
                    <a:srgbClr val="000000">
                      <a:alpha val="75000"/>
                    </a:srgbClr>
                  </a:glow>
                </a:effectLst>
                <a:uLnTx/>
                <a:uFillTx/>
                <a:latin typeface="Arial"/>
                <a:ea typeface="ＭＳ Ｐゴシック" charset="0"/>
                <a:cs typeface="Arial"/>
              </a:rPr>
              <a:t>TheTorah.com</a:t>
            </a:r>
            <a:endParaRPr kumimoji="0" lang="en-US" altLang="ja-JP" sz="2000" b="1" i="0" u="none" strike="noStrike" kern="0" cap="none" spc="0" normalizeH="0" baseline="0" noProof="0" dirty="0">
              <a:ln>
                <a:noFill/>
              </a:ln>
              <a:solidFill>
                <a:srgbClr val="FFFFFF"/>
              </a:solidFill>
              <a:effectLst>
                <a:glow rad="228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22891609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23813" y="455306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i="1" dirty="0">
                <a:solidFill>
                  <a:srgbClr val="FFFFFF"/>
                </a:solidFill>
                <a:effectLst>
                  <a:glow rad="127000">
                    <a:srgbClr val="000000"/>
                  </a:glow>
                </a:effectLst>
                <a:latin typeface="Arial" charset="0"/>
                <a:ea typeface="ＭＳ Ｐゴシック" charset="0"/>
                <a:cs typeface="ＭＳ Ｐゴシック" charset="0"/>
              </a:rPr>
              <a:t>Esther</a:t>
            </a:r>
          </a:p>
        </p:txBody>
      </p:sp>
      <p:sp>
        <p:nvSpPr>
          <p:cNvPr id="900098" name="Rectangle 2"/>
          <p:cNvSpPr>
            <a:spLocks noGrp="1" noChangeArrowheads="1"/>
          </p:cNvSpPr>
          <p:nvPr>
            <p:ph type="ctrTitle"/>
          </p:nvPr>
        </p:nvSpPr>
        <p:spPr>
          <a:xfrm>
            <a:off x="-23813" y="123079"/>
            <a:ext cx="9120187" cy="1446653"/>
          </a:xfrm>
          <a:effectLst/>
        </p:spPr>
        <p:txBody>
          <a:bodyPr/>
          <a:lstStyle/>
          <a:p>
            <a:pPr algn="l">
              <a:defRPr/>
            </a:pPr>
            <a:r>
              <a:rPr lang="en-US" sz="6600" b="1" i="1" dirty="0">
                <a:solidFill>
                  <a:schemeClr val="tx1"/>
                </a:solidFill>
                <a:effectLst/>
                <a:latin typeface="Arial" charset="0"/>
                <a:ea typeface="ＭＳ Ｐゴシック" charset="0"/>
                <a:cs typeface="ＭＳ Ｐゴシック" charset="0"/>
              </a:rPr>
              <a:t>Be Committed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41778135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All efforts to destroy God's redemptive plan by annihilating his redemptive people Israel will fail, as did Haman's.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42b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259247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Times New Roman"/>
                <a:ea typeface="ＭＳ Ｐゴシック" charset="0"/>
                <a:cs typeface="Times New Roman"/>
              </a:rPr>
              <a:t>The church typically has a serious lack of commitment.</a:t>
            </a: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FFFFFF"/>
                </a:solidFill>
                <a:effectLst>
                  <a:glow rad="127000">
                    <a:srgbClr val="000000"/>
                  </a:glow>
                </a:effectLst>
                <a:latin typeface="Times New Roman"/>
                <a:ea typeface="ＭＳ Ｐゴシック" charset="0"/>
                <a:cs typeface="Times New Roman"/>
              </a:rPr>
              <a:t>Why is that so? </a:t>
            </a:r>
          </a:p>
        </p:txBody>
      </p:sp>
    </p:spTree>
    <p:extLst>
      <p:ext uri="{BB962C8B-B14F-4D97-AF65-F5344CB8AC3E}">
        <p14:creationId xmlns:p14="http://schemas.microsoft.com/office/powerpoint/2010/main" val="26640587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D65CFF-39ED-F14B-86C2-DD1BD59EEECE}"/>
              </a:ext>
            </a:extLst>
          </p:cNvPr>
          <p:cNvPicPr>
            <a:picLocks noChangeAspect="1"/>
          </p:cNvPicPr>
          <p:nvPr/>
        </p:nvPicPr>
        <p:blipFill rotWithShape="1">
          <a:blip r:embed="rId4"/>
          <a:srcRect b="3933"/>
          <a:stretch/>
        </p:blipFill>
        <p:spPr>
          <a:xfrm>
            <a:off x="0" y="0"/>
            <a:ext cx="7717199" cy="6858000"/>
          </a:xfrm>
          <a:prstGeom prst="rect">
            <a:avLst/>
          </a:prstGeom>
        </p:spPr>
      </p:pic>
      <p:sp>
        <p:nvSpPr>
          <p:cNvPr id="10243" name="Rectangle 3"/>
          <p:cNvSpPr>
            <a:spLocks noGrp="1" noChangeArrowheads="1"/>
          </p:cNvSpPr>
          <p:nvPr>
            <p:ph type="ctrTitle"/>
          </p:nvPr>
        </p:nvSpPr>
        <p:spPr>
          <a:xfrm>
            <a:off x="5342972" y="533400"/>
            <a:ext cx="3801028" cy="5486400"/>
          </a:xfrm>
        </p:spPr>
        <p:txBody>
          <a:bodyPr anchor="t"/>
          <a:lstStyle/>
          <a:p>
            <a:pPr>
              <a:defRPr/>
            </a:pPr>
            <a:r>
              <a:rPr lang="en-US" altLang="ja-JP"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How committed are you to God’s work? </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119568521"/>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FF"/>
                </a:solidFill>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2659793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Esther</a:t>
            </a:r>
          </a:p>
        </p:txBody>
      </p:sp>
      <p:pic>
        <p:nvPicPr>
          <p:cNvPr id="2" name="Picture 1"/>
          <p:cNvPicPr>
            <a:picLocks noChangeAspect="1"/>
          </p:cNvPicPr>
          <p:nvPr/>
        </p:nvPicPr>
        <p:blipFill>
          <a:blip r:embed="rId3"/>
          <a:stretch>
            <a:fillRect/>
          </a:stretch>
        </p:blipFill>
        <p:spPr>
          <a:xfrm>
            <a:off x="0" y="1377957"/>
            <a:ext cx="9144000" cy="5232618"/>
          </a:xfrm>
          <a:prstGeom prst="rect">
            <a:avLst/>
          </a:prstGeom>
        </p:spPr>
      </p:pic>
      <p:sp>
        <p:nvSpPr>
          <p:cNvPr id="4" name="Rectangle 2"/>
          <p:cNvSpPr txBox="1">
            <a:spLocks noChangeArrowheads="1"/>
          </p:cNvSpPr>
          <p:nvPr/>
        </p:nvSpPr>
        <p:spPr bwMode="auto">
          <a:xfrm>
            <a:off x="1226256" y="1421754"/>
            <a:ext cx="7917743" cy="1607497"/>
          </a:xfrm>
          <a:prstGeom prst="rect">
            <a:avLst/>
          </a:prstGeom>
          <a:solidFill>
            <a:srgbClr val="F0C9B0"/>
          </a:solidFill>
          <a:ln>
            <a:noFill/>
          </a:ln>
          <a:effectLst>
            <a:glow rad="101600">
              <a:srgbClr val="F0C9B0">
                <a:alpha val="75000"/>
              </a:srgbClr>
            </a:glo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6000" dirty="0">
              <a:solidFill>
                <a:srgbClr val="000000"/>
              </a:solidFill>
              <a:latin typeface="Chalkduster"/>
              <a:ea typeface="ＭＳ Ｐゴシック" charset="0"/>
              <a:cs typeface="Chalkduster"/>
            </a:endParaRPr>
          </a:p>
          <a:p>
            <a:pPr defTabSz="457200">
              <a:defRPr/>
            </a:pPr>
            <a:r>
              <a:rPr lang="en-US" sz="6000" dirty="0">
                <a:solidFill>
                  <a:srgbClr val="000000"/>
                </a:solidFill>
                <a:latin typeface="Chalkduster"/>
                <a:ea typeface="ＭＳ Ｐゴシック" charset="0"/>
                <a:cs typeface="Chalkduster"/>
              </a:rPr>
              <a:t>NEVER GIVE UP</a:t>
            </a:r>
          </a:p>
          <a:p>
            <a:pPr defTabSz="457200">
              <a:defRPr/>
            </a:pPr>
            <a:endParaRPr lang="en-US" sz="6000" dirty="0">
              <a:solidFill>
                <a:srgbClr val="000000"/>
              </a:solidFill>
              <a:latin typeface="Chalkduster"/>
              <a:ea typeface="ＭＳ Ｐゴシック" charset="0"/>
              <a:cs typeface="Chalkduster"/>
            </a:endParaRPr>
          </a:p>
        </p:txBody>
      </p:sp>
    </p:spTree>
    <p:extLst>
      <p:ext uri="{BB962C8B-B14F-4D97-AF65-F5344CB8AC3E}">
        <p14:creationId xmlns:p14="http://schemas.microsoft.com/office/powerpoint/2010/main" val="13645211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eaLnBrk="0" hangingPunct="0">
              <a:defRPr/>
            </a:pPr>
            <a:endParaRPr lang="en-US" b="0" baseline="30000">
              <a:solidFill>
                <a:srgbClr val="FFFF66"/>
              </a:solidFill>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eaLnBrk="0" hangingPunct="0">
              <a:defRPr/>
            </a:pPr>
            <a:endParaRPr lang="en-US" b="0" baseline="30000">
              <a:solidFill>
                <a:srgbClr val="FFFF66"/>
              </a:solidFill>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ctr">
              <a:defRPr/>
            </a:pPr>
            <a:r>
              <a:rPr lang="en-US" dirty="0">
                <a:solidFill>
                  <a:srgbClr val="FFFFFF"/>
                </a:solidFill>
                <a:latin typeface="Arial"/>
                <a:ea typeface="Osaka"/>
                <a:cs typeface="Arial"/>
              </a:rPr>
              <a:t>295</a:t>
            </a:r>
            <a:br>
              <a:rPr lang="en-US" dirty="0">
                <a:solidFill>
                  <a:srgbClr val="FFFFFF"/>
                </a:solidFill>
                <a:latin typeface="Arial"/>
                <a:ea typeface="Osaka"/>
                <a:cs typeface="Arial"/>
              </a:rPr>
            </a:br>
            <a:r>
              <a:rPr lang="en-US" dirty="0">
                <a:solidFill>
                  <a:srgbClr val="FFFFFF"/>
                </a:solidFill>
                <a:latin typeface="Arial"/>
                <a:ea typeface="Osaka"/>
                <a:cs typeface="Arial"/>
              </a:rPr>
              <a:t>296</a:t>
            </a:r>
            <a:br>
              <a:rPr lang="en-US" dirty="0">
                <a:solidFill>
                  <a:srgbClr val="FFFFFF"/>
                </a:solidFill>
                <a:latin typeface="Arial"/>
                <a:ea typeface="Osaka"/>
                <a:cs typeface="Arial"/>
              </a:rPr>
            </a:br>
            <a:r>
              <a:rPr lang="en-US" dirty="0">
                <a:solidFill>
                  <a:srgbClr val="FFFFFF"/>
                </a:solidFill>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600" b="0" kern="1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dirty="0">
                <a:solidFill>
                  <a:srgbClr val="FFFFFF"/>
                </a:solidFill>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b="0">
              <a:solidFill>
                <a:srgbClr val="408000"/>
              </a:solidFill>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b="0">
              <a:solidFill>
                <a:srgbClr val="408000"/>
              </a:solidFill>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b="0">
              <a:solidFill>
                <a:srgbClr val="408000"/>
              </a:solidFill>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b="0" dirty="0">
                <a:solidFill>
                  <a:srgbClr val="FFFFFF"/>
                </a:solidFill>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dirty="0">
                <a:solidFill>
                  <a:srgbClr val="FFFFFF"/>
                </a:solidFill>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dirty="0">
                <a:solidFill>
                  <a:srgbClr val="FFFFFF"/>
                </a:solidFill>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i="1" dirty="0">
                <a:solidFill>
                  <a:srgbClr val="FFFFFF"/>
                </a:solidFill>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i="1" dirty="0">
                <a:solidFill>
                  <a:srgbClr val="FFFFFF"/>
                </a:solidFill>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sz="2800" i="1" dirty="0">
                <a:solidFill>
                  <a:srgbClr val="FFFFFF"/>
                </a:solidFill>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dirty="0">
                <a:solidFill>
                  <a:srgbClr val="FFFFFF"/>
                </a:solidFill>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b="0">
                <a:solidFill>
                  <a:srgbClr val="FFFFFF"/>
                </a:solidFill>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4208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sp>
        <p:nvSpPr>
          <p:cNvPr id="2" name="Title 1"/>
          <p:cNvSpPr>
            <a:spLocks noGrp="1"/>
          </p:cNvSpPr>
          <p:nvPr>
            <p:ph type="title"/>
          </p:nvPr>
        </p:nvSpPr>
        <p:spPr>
          <a:xfrm>
            <a:off x="228600" y="76200"/>
            <a:ext cx="2438400" cy="38862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Does God Care About Those Left Behind?</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defRPr/>
            </a:pPr>
            <a:r>
              <a:rPr kumimoji="1" lang="en-US" sz="4000" i="1">
                <a:solidFill>
                  <a:srgbClr val="FFFFFF"/>
                </a:solidFill>
                <a:effectLst>
                  <a:outerShdw blurRad="38100" dist="38100" dir="2700000" algn="tl">
                    <a:srgbClr val="000000"/>
                  </a:outerShdw>
                </a:effectLst>
                <a:latin typeface="Arial" charset="0"/>
                <a:cs typeface="Arial" charset="0"/>
              </a:rPr>
              <a:t>Most of the Jews never returned to the land of Israel even in the Post-Exilic Period</a:t>
            </a:r>
          </a:p>
        </p:txBody>
      </p:sp>
      <p:pic>
        <p:nvPicPr>
          <p:cNvPr id="79876" name="Picture 5" descr="Does_God_Ca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5992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eaLnBrk="0" hangingPunct="0"/>
            <a:endParaRPr lang="en-US" sz="1800" b="0">
              <a:latin typeface="Times New Roman"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solidFill>
                  <a:srgbClr val="FFFFFF"/>
                </a:solidFill>
                <a:latin typeface="Arial" charset="0"/>
                <a:cs typeface="Arial" charset="0"/>
              </a:rPr>
              <a:t>The boundaries of the empire that Cyrus II initiated </a:t>
            </a:r>
          </a:p>
          <a:p>
            <a:pPr algn="ctr"/>
            <a:r>
              <a:rPr lang="en-US">
                <a:solidFill>
                  <a:srgbClr val="FFFFFF"/>
                </a:solidFill>
                <a:latin typeface="Arial"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eaLnBrk="0" hangingPunct="0"/>
              <a:endParaRPr lang="en-US" sz="1800" b="0">
                <a:latin typeface="Times New Roman"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0" hangingPunct="0"/>
              <a:r>
                <a:rPr lang="en-US" b="0">
                  <a:solidFill>
                    <a:srgbClr val="FFFFFF"/>
                  </a:solidFill>
                  <a:latin typeface="Arial"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a:r>
              <a:rPr lang="en-US" sz="2000" i="1">
                <a:solidFill>
                  <a:srgbClr val="000000"/>
                </a:solidFill>
                <a:latin typeface="Arial" charset="0"/>
                <a:ea typeface="ＭＳ Ｐゴシック" charset="0"/>
                <a:cs typeface="ＭＳ Ｐゴシック" charset="0"/>
              </a:rPr>
              <a:t>The Persian Empire in the 5</a:t>
            </a:r>
            <a:r>
              <a:rPr lang="en-US" sz="2000" i="1" baseline="30000">
                <a:solidFill>
                  <a:srgbClr val="000000"/>
                </a:solidFill>
                <a:latin typeface="Arial" charset="0"/>
                <a:ea typeface="ＭＳ Ｐゴシック" charset="0"/>
                <a:cs typeface="ＭＳ Ｐゴシック" charset="0"/>
              </a:rPr>
              <a:t>th</a:t>
            </a:r>
            <a:r>
              <a:rPr lang="en-US" sz="2000" i="1">
                <a:solidFill>
                  <a:srgbClr val="000000"/>
                </a:solidFill>
                <a:latin typeface="Arial" charset="0"/>
                <a:ea typeface="ＭＳ Ｐゴシック" charset="0"/>
                <a:cs typeface="ＭＳ Ｐゴシック" charset="0"/>
              </a:rPr>
              <a:t> century BC </a:t>
            </a:r>
            <a:br>
              <a:rPr lang="en-US" sz="2000" i="1">
                <a:solidFill>
                  <a:srgbClr val="000000"/>
                </a:solidFill>
                <a:latin typeface="Arial" charset="0"/>
                <a:ea typeface="ＭＳ Ｐゴシック" charset="0"/>
                <a:cs typeface="ＭＳ Ｐゴシック" charset="0"/>
              </a:rPr>
            </a:br>
            <a:r>
              <a:rPr lang="en-US" sz="2000" i="1">
                <a:solidFill>
                  <a:srgbClr val="000000"/>
                </a:solidFill>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algn="ctr" defTabSz="457200">
              <a:defRPr/>
            </a:pPr>
            <a:r>
              <a:rPr lang="en-US" altLang="zh-CN" i="0" dirty="0">
                <a:solidFill>
                  <a:srgbClr val="FFFFFF"/>
                </a:solidFill>
                <a:effectLst/>
                <a:latin typeface="Arial Black" charset="0"/>
                <a:ea typeface="ＭＳ Ｐゴシック" charset="0"/>
                <a:cs typeface="Times New Roman" charset="0"/>
              </a:rPr>
              <a:t>Map of the Persian Empire</a:t>
            </a:r>
            <a:r>
              <a:rPr lang="en-US" altLang="zh-CN" sz="2000" i="0" dirty="0">
                <a:solidFill>
                  <a:srgbClr val="FFFFFF"/>
                </a:solidFill>
                <a:effectLst/>
                <a:latin typeface="Times" charset="0"/>
                <a:ea typeface="ＭＳ Ｐゴシック" charset="0"/>
                <a:cs typeface="Times New Roman" charset="0"/>
              </a:rPr>
              <a:t>  </a:t>
            </a:r>
            <a:endParaRPr lang="en-US" sz="2000" i="0" dirty="0">
              <a:solidFill>
                <a:srgbClr val="FFFFFF"/>
              </a:solidFill>
              <a:effectLst/>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altLang="zh-CN" sz="2000" kern="0" dirty="0">
                <a:solidFill>
                  <a:srgbClr val="FFFFFF"/>
                </a:solidFill>
              </a:rPr>
              <a:t>Barry J. Beitzel, </a:t>
            </a:r>
            <a:r>
              <a:rPr kumimoji="1" lang="en-US" altLang="zh-CN" sz="2000" i="1" kern="0" dirty="0">
                <a:solidFill>
                  <a:srgbClr val="FFFFFF"/>
                </a:solidFill>
              </a:rPr>
              <a:t>Moody Atlas of Bible Lands</a:t>
            </a:r>
            <a:r>
              <a:rPr kumimoji="1" lang="en-US" altLang="zh-CN" sz="2000" kern="0" dirty="0">
                <a:solidFill>
                  <a:srgbClr val="FFFFFF"/>
                </a:solidFill>
              </a:rPr>
              <a:t>, 150-51</a:t>
            </a:r>
            <a:endParaRPr lang="en-US" kern="0" dirty="0"/>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rgbClr val="FFFFFF"/>
                </a:solidFill>
                <a:latin typeface="Arial"/>
                <a:cs typeface="Arial"/>
              </a:rPr>
              <a:t>317</a:t>
            </a:r>
          </a:p>
        </p:txBody>
      </p:sp>
    </p:spTree>
    <p:extLst>
      <p:ext uri="{BB962C8B-B14F-4D97-AF65-F5344CB8AC3E}">
        <p14:creationId xmlns:p14="http://schemas.microsoft.com/office/powerpoint/2010/main" val="2506618392"/>
      </p:ext>
    </p:extLst>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b="1">
                <a:solidFill>
                  <a:srgbClr val="FFFFFF"/>
                </a:solidFill>
                <a:latin typeface="Arial Black" charset="0"/>
                <a:ea typeface="ＭＳ Ｐゴシック" charset="0"/>
                <a:cs typeface="ＭＳ Ｐゴシック" charset="0"/>
              </a:rPr>
              <a:t>Correlation with Ezra</a:t>
            </a:r>
          </a:p>
        </p:txBody>
      </p:sp>
      <p:sp>
        <p:nvSpPr>
          <p:cNvPr id="11267" name="Text Box 3"/>
          <p:cNvSpPr txBox="1">
            <a:spLocks noChangeArrowheads="1"/>
          </p:cNvSpPr>
          <p:nvPr/>
        </p:nvSpPr>
        <p:spPr bwMode="auto">
          <a:xfrm>
            <a:off x="8412163" y="0"/>
            <a:ext cx="731837" cy="457200"/>
          </a:xfrm>
          <a:prstGeom prst="rect">
            <a:avLst/>
          </a:prstGeom>
          <a:noFill/>
          <a:ln w="12700" cap="sq">
            <a:noFill/>
            <a:miter lim="800000"/>
            <a:headEnd type="none" w="sm" len="sm"/>
            <a:tailEnd type="none" w="sm" len="sm"/>
          </a:ln>
          <a:effectLst/>
        </p:spPr>
        <p:txBody>
          <a:bodyPr/>
          <a:lstStyle/>
          <a:p>
            <a:pPr algn="ctr" eaLnBrk="0" hangingPunct="0">
              <a:spcBef>
                <a:spcPct val="50000"/>
              </a:spcBef>
              <a:defRPr/>
            </a:pPr>
            <a:r>
              <a:rPr lang="en-US" dirty="0">
                <a:latin typeface="Arial"/>
                <a:cs typeface="Arial"/>
              </a:rPr>
              <a:t>289</a:t>
            </a:r>
          </a:p>
        </p:txBody>
      </p:sp>
      <p:grpSp>
        <p:nvGrpSpPr>
          <p:cNvPr id="103428" name="Group 106"/>
          <p:cNvGrpSpPr>
            <a:grpSpLocks/>
          </p:cNvGrpSpPr>
          <p:nvPr/>
        </p:nvGrpSpPr>
        <p:grpSpPr bwMode="auto">
          <a:xfrm>
            <a:off x="0" y="762000"/>
            <a:ext cx="9144000" cy="6019800"/>
            <a:chOff x="0" y="480"/>
            <a:chExt cx="5760" cy="3792"/>
          </a:xfrm>
        </p:grpSpPr>
        <p:grpSp>
          <p:nvGrpSpPr>
            <p:cNvPr id="103429" name="Group 37"/>
            <p:cNvGrpSpPr>
              <a:grpSpLocks/>
            </p:cNvGrpSpPr>
            <p:nvPr/>
          </p:nvGrpSpPr>
          <p:grpSpPr bwMode="auto">
            <a:xfrm>
              <a:off x="0" y="480"/>
              <a:ext cx="5760" cy="336"/>
              <a:chOff x="0" y="0"/>
              <a:chExt cx="4539" cy="671"/>
            </a:xfrm>
          </p:grpSpPr>
          <p:sp>
            <p:nvSpPr>
              <p:cNvPr id="10352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Restoring the Temple and People</a:t>
                </a:r>
                <a:endParaRPr lang="en-US" altLang="zh-CN">
                  <a:ea typeface="宋体" charset="0"/>
                  <a:cs typeface="宋体" charset="0"/>
                </a:endParaRPr>
              </a:p>
            </p:txBody>
          </p:sp>
          <p:sp>
            <p:nvSpPr>
              <p:cNvPr id="11300"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0" name="Group 39"/>
            <p:cNvGrpSpPr>
              <a:grpSpLocks/>
            </p:cNvGrpSpPr>
            <p:nvPr/>
          </p:nvGrpSpPr>
          <p:grpSpPr bwMode="auto">
            <a:xfrm>
              <a:off x="0" y="816"/>
              <a:ext cx="2731" cy="423"/>
              <a:chOff x="0" y="671"/>
              <a:chExt cx="2152" cy="845"/>
            </a:xfrm>
          </p:grpSpPr>
          <p:sp>
            <p:nvSpPr>
              <p:cNvPr id="10352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Temple</a:t>
                </a:r>
                <a:endParaRPr lang="en-US" altLang="zh-CN">
                  <a:ea typeface="宋体" charset="0"/>
                  <a:cs typeface="宋体" charset="0"/>
                </a:endParaRPr>
              </a:p>
            </p:txBody>
          </p:sp>
          <p:sp>
            <p:nvSpPr>
              <p:cNvPr id="1130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1" name="Group 45"/>
            <p:cNvGrpSpPr>
              <a:grpSpLocks/>
            </p:cNvGrpSpPr>
            <p:nvPr/>
          </p:nvGrpSpPr>
          <p:grpSpPr bwMode="auto">
            <a:xfrm>
              <a:off x="3204" y="816"/>
              <a:ext cx="2556" cy="423"/>
              <a:chOff x="2525" y="671"/>
              <a:chExt cx="2014" cy="845"/>
            </a:xfrm>
          </p:grpSpPr>
          <p:sp>
            <p:nvSpPr>
              <p:cNvPr id="10351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People</a:t>
                </a:r>
                <a:endParaRPr lang="en-US" altLang="zh-CN">
                  <a:ea typeface="宋体" charset="0"/>
                  <a:cs typeface="宋体" charset="0"/>
                </a:endParaRPr>
              </a:p>
            </p:txBody>
          </p:sp>
          <p:sp>
            <p:nvSpPr>
              <p:cNvPr id="11308"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2" name="Group 47"/>
            <p:cNvGrpSpPr>
              <a:grpSpLocks/>
            </p:cNvGrpSpPr>
            <p:nvPr/>
          </p:nvGrpSpPr>
          <p:grpSpPr bwMode="auto">
            <a:xfrm>
              <a:off x="0" y="1239"/>
              <a:ext cx="2731" cy="316"/>
              <a:chOff x="0" y="1516"/>
              <a:chExt cx="2152" cy="633"/>
            </a:xfrm>
          </p:grpSpPr>
          <p:sp>
            <p:nvSpPr>
              <p:cNvPr id="10351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Zerubbabel</a:t>
                </a:r>
                <a:endParaRPr lang="en-US" altLang="zh-CN">
                  <a:ea typeface="宋体" charset="0"/>
                  <a:cs typeface="宋体" charset="0"/>
                </a:endParaRPr>
              </a:p>
            </p:txBody>
          </p:sp>
          <p:sp>
            <p:nvSpPr>
              <p:cNvPr id="1131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3" name="Group 49"/>
            <p:cNvGrpSpPr>
              <a:grpSpLocks/>
            </p:cNvGrpSpPr>
            <p:nvPr/>
          </p:nvGrpSpPr>
          <p:grpSpPr bwMode="auto">
            <a:xfrm>
              <a:off x="3204" y="1239"/>
              <a:ext cx="2556" cy="316"/>
              <a:chOff x="2525" y="1516"/>
              <a:chExt cx="2014" cy="633"/>
            </a:xfrm>
          </p:grpSpPr>
          <p:sp>
            <p:nvSpPr>
              <p:cNvPr id="10351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Ezra</a:t>
                </a:r>
                <a:endParaRPr lang="en-US" altLang="zh-CN">
                  <a:ea typeface="宋体" charset="0"/>
                  <a:cs typeface="宋体" charset="0"/>
                </a:endParaRPr>
              </a:p>
            </p:txBody>
          </p:sp>
          <p:sp>
            <p:nvSpPr>
              <p:cNvPr id="11312"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4" name="Group 51"/>
            <p:cNvGrpSpPr>
              <a:grpSpLocks/>
            </p:cNvGrpSpPr>
            <p:nvPr/>
          </p:nvGrpSpPr>
          <p:grpSpPr bwMode="auto">
            <a:xfrm>
              <a:off x="0" y="1555"/>
              <a:ext cx="2731" cy="317"/>
              <a:chOff x="0" y="2149"/>
              <a:chExt cx="2152" cy="633"/>
            </a:xfrm>
          </p:grpSpPr>
          <p:sp>
            <p:nvSpPr>
              <p:cNvPr id="10351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Ezra 1–6</a:t>
                </a:r>
                <a:endParaRPr lang="en-US" altLang="zh-CN">
                  <a:ea typeface="宋体" charset="0"/>
                  <a:cs typeface="宋体" charset="0"/>
                </a:endParaRPr>
              </a:p>
            </p:txBody>
          </p:sp>
          <p:sp>
            <p:nvSpPr>
              <p:cNvPr id="1131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5" name="Group 53"/>
            <p:cNvGrpSpPr>
              <a:grpSpLocks/>
            </p:cNvGrpSpPr>
            <p:nvPr/>
          </p:nvGrpSpPr>
          <p:grpSpPr bwMode="auto">
            <a:xfrm>
              <a:off x="3204" y="1555"/>
              <a:ext cx="2556" cy="317"/>
              <a:chOff x="2525" y="2149"/>
              <a:chExt cx="2014" cy="633"/>
            </a:xfrm>
          </p:grpSpPr>
          <p:sp>
            <p:nvSpPr>
              <p:cNvPr id="10351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Ezra 7–10</a:t>
                </a:r>
                <a:endParaRPr lang="en-US" altLang="zh-CN">
                  <a:ea typeface="宋体" charset="0"/>
                  <a:cs typeface="宋体" charset="0"/>
                </a:endParaRPr>
              </a:p>
            </p:txBody>
          </p:sp>
          <p:sp>
            <p:nvSpPr>
              <p:cNvPr id="11316"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6" name="Group 55"/>
            <p:cNvGrpSpPr>
              <a:grpSpLocks/>
            </p:cNvGrpSpPr>
            <p:nvPr/>
          </p:nvGrpSpPr>
          <p:grpSpPr bwMode="auto">
            <a:xfrm>
              <a:off x="0" y="1872"/>
              <a:ext cx="2731" cy="317"/>
              <a:chOff x="0" y="2782"/>
              <a:chExt cx="2152" cy="633"/>
            </a:xfrm>
          </p:grpSpPr>
          <p:sp>
            <p:nvSpPr>
              <p:cNvPr id="10350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50,000 Return</a:t>
                </a:r>
                <a:endParaRPr lang="en-US" altLang="zh-CN">
                  <a:ea typeface="宋体" charset="0"/>
                  <a:cs typeface="宋体" charset="0"/>
                </a:endParaRPr>
              </a:p>
            </p:txBody>
          </p:sp>
          <p:sp>
            <p:nvSpPr>
              <p:cNvPr id="11318"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7" name="Group 57"/>
            <p:cNvGrpSpPr>
              <a:grpSpLocks/>
            </p:cNvGrpSpPr>
            <p:nvPr/>
          </p:nvGrpSpPr>
          <p:grpSpPr bwMode="auto">
            <a:xfrm>
              <a:off x="3204" y="1872"/>
              <a:ext cx="2556" cy="317"/>
              <a:chOff x="2525" y="2782"/>
              <a:chExt cx="2014" cy="633"/>
            </a:xfrm>
          </p:grpSpPr>
          <p:sp>
            <p:nvSpPr>
              <p:cNvPr id="10350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5,000 Return</a:t>
                </a:r>
                <a:endParaRPr lang="en-US" altLang="zh-CN">
                  <a:ea typeface="宋体" charset="0"/>
                  <a:cs typeface="宋体" charset="0"/>
                </a:endParaRPr>
              </a:p>
            </p:txBody>
          </p:sp>
          <p:sp>
            <p:nvSpPr>
              <p:cNvPr id="1132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8" name="Group 59"/>
            <p:cNvGrpSpPr>
              <a:grpSpLocks/>
            </p:cNvGrpSpPr>
            <p:nvPr/>
          </p:nvGrpSpPr>
          <p:grpSpPr bwMode="auto">
            <a:xfrm>
              <a:off x="0" y="2189"/>
              <a:ext cx="2731" cy="317"/>
              <a:chOff x="0" y="3415"/>
              <a:chExt cx="2152" cy="633"/>
            </a:xfrm>
          </p:grpSpPr>
          <p:sp>
            <p:nvSpPr>
              <p:cNvPr id="10350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Survival</a:t>
                </a:r>
                <a:endParaRPr lang="en-US" altLang="zh-CN">
                  <a:ea typeface="宋体" charset="0"/>
                  <a:cs typeface="宋体" charset="0"/>
                </a:endParaRPr>
              </a:p>
            </p:txBody>
          </p:sp>
          <p:sp>
            <p:nvSpPr>
              <p:cNvPr id="11322"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39" name="Group 61"/>
            <p:cNvGrpSpPr>
              <a:grpSpLocks/>
            </p:cNvGrpSpPr>
            <p:nvPr/>
          </p:nvGrpSpPr>
          <p:grpSpPr bwMode="auto">
            <a:xfrm>
              <a:off x="3204" y="2189"/>
              <a:ext cx="2556" cy="317"/>
              <a:chOff x="2525" y="3415"/>
              <a:chExt cx="2014" cy="633"/>
            </a:xfrm>
          </p:grpSpPr>
          <p:sp>
            <p:nvSpPr>
              <p:cNvPr id="10350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Revival</a:t>
                </a:r>
                <a:endParaRPr lang="en-US" altLang="zh-CN">
                  <a:ea typeface="宋体" charset="0"/>
                  <a:cs typeface="宋体" charset="0"/>
                </a:endParaRPr>
              </a:p>
            </p:txBody>
          </p:sp>
          <p:sp>
            <p:nvSpPr>
              <p:cNvPr id="1132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0" name="Group 63"/>
            <p:cNvGrpSpPr>
              <a:grpSpLocks/>
            </p:cNvGrpSpPr>
            <p:nvPr/>
          </p:nvGrpSpPr>
          <p:grpSpPr bwMode="auto">
            <a:xfrm>
              <a:off x="0" y="2506"/>
              <a:ext cx="2731" cy="316"/>
              <a:chOff x="0" y="4048"/>
              <a:chExt cx="2152" cy="633"/>
            </a:xfrm>
          </p:grpSpPr>
          <p:sp>
            <p:nvSpPr>
              <p:cNvPr id="10350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Working</a:t>
                </a:r>
                <a:endParaRPr lang="en-US" altLang="zh-CN">
                  <a:ea typeface="宋体" charset="0"/>
                  <a:cs typeface="宋体" charset="0"/>
                </a:endParaRPr>
              </a:p>
            </p:txBody>
          </p:sp>
          <p:sp>
            <p:nvSpPr>
              <p:cNvPr id="11326"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1" name="Group 65"/>
            <p:cNvGrpSpPr>
              <a:grpSpLocks/>
            </p:cNvGrpSpPr>
            <p:nvPr/>
          </p:nvGrpSpPr>
          <p:grpSpPr bwMode="auto">
            <a:xfrm>
              <a:off x="3204" y="2506"/>
              <a:ext cx="2556" cy="316"/>
              <a:chOff x="2525" y="4048"/>
              <a:chExt cx="2014" cy="633"/>
            </a:xfrm>
          </p:grpSpPr>
          <p:sp>
            <p:nvSpPr>
              <p:cNvPr id="10349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Worshipping</a:t>
                </a:r>
                <a:endParaRPr lang="en-US" altLang="zh-CN">
                  <a:ea typeface="宋体" charset="0"/>
                  <a:cs typeface="宋体" charset="0"/>
                </a:endParaRPr>
              </a:p>
            </p:txBody>
          </p:sp>
          <p:sp>
            <p:nvSpPr>
              <p:cNvPr id="11328"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2" name="Group 67"/>
            <p:cNvGrpSpPr>
              <a:grpSpLocks/>
            </p:cNvGrpSpPr>
            <p:nvPr/>
          </p:nvGrpSpPr>
          <p:grpSpPr bwMode="auto">
            <a:xfrm>
              <a:off x="0" y="2822"/>
              <a:ext cx="2731" cy="317"/>
              <a:chOff x="0" y="4681"/>
              <a:chExt cx="2152" cy="633"/>
            </a:xfrm>
          </p:grpSpPr>
          <p:sp>
            <p:nvSpPr>
              <p:cNvPr id="10349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538-516 BC (22 Years)</a:t>
                </a:r>
                <a:endParaRPr lang="en-US" altLang="zh-CN">
                  <a:ea typeface="宋体" charset="0"/>
                  <a:cs typeface="宋体" charset="0"/>
                </a:endParaRPr>
              </a:p>
            </p:txBody>
          </p:sp>
          <p:sp>
            <p:nvSpPr>
              <p:cNvPr id="1133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3" name="Group 69"/>
            <p:cNvGrpSpPr>
              <a:grpSpLocks/>
            </p:cNvGrpSpPr>
            <p:nvPr/>
          </p:nvGrpSpPr>
          <p:grpSpPr bwMode="auto">
            <a:xfrm>
              <a:off x="3204" y="2822"/>
              <a:ext cx="2556" cy="317"/>
              <a:chOff x="2525" y="4681"/>
              <a:chExt cx="2014" cy="633"/>
            </a:xfrm>
          </p:grpSpPr>
          <p:sp>
            <p:nvSpPr>
              <p:cNvPr id="10349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458-457 BC (1 Year)</a:t>
                </a:r>
                <a:endParaRPr lang="en-US" altLang="zh-CN">
                  <a:ea typeface="宋体" charset="0"/>
                  <a:cs typeface="宋体" charset="0"/>
                </a:endParaRPr>
              </a:p>
            </p:txBody>
          </p:sp>
          <p:sp>
            <p:nvSpPr>
              <p:cNvPr id="11332"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4" name="Group 71"/>
            <p:cNvGrpSpPr>
              <a:grpSpLocks/>
            </p:cNvGrpSpPr>
            <p:nvPr/>
          </p:nvGrpSpPr>
          <p:grpSpPr bwMode="auto">
            <a:xfrm>
              <a:off x="0" y="3139"/>
              <a:ext cx="2731" cy="317"/>
              <a:chOff x="0" y="5314"/>
              <a:chExt cx="2152" cy="633"/>
            </a:xfrm>
          </p:grpSpPr>
          <p:sp>
            <p:nvSpPr>
              <p:cNvPr id="10349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a:t>
                </a:r>
              </a:p>
              <a:p>
                <a:pPr algn="ctr" eaLnBrk="0" hangingPunct="0"/>
                <a:r>
                  <a:rPr lang="en-US" altLang="zh-CN"/>
                  <a:t>External Opposition: Samaritans </a:t>
                </a:r>
              </a:p>
              <a:p>
                <a:pPr algn="ctr" eaLnBrk="0" hangingPunct="0"/>
                <a:endParaRPr lang="en-US" altLang="zh-CN">
                  <a:ea typeface="宋体" charset="0"/>
                  <a:cs typeface="宋体" charset="0"/>
                </a:endParaRPr>
              </a:p>
            </p:txBody>
          </p:sp>
          <p:sp>
            <p:nvSpPr>
              <p:cNvPr id="113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5" name="Group 73"/>
            <p:cNvGrpSpPr>
              <a:grpSpLocks/>
            </p:cNvGrpSpPr>
            <p:nvPr/>
          </p:nvGrpSpPr>
          <p:grpSpPr bwMode="auto">
            <a:xfrm>
              <a:off x="3204" y="3139"/>
              <a:ext cx="2556" cy="317"/>
              <a:chOff x="2525" y="5314"/>
              <a:chExt cx="2014" cy="633"/>
            </a:xfrm>
          </p:grpSpPr>
          <p:sp>
            <p:nvSpPr>
              <p:cNvPr id="10349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200"/>
                  <a:t> Internal Opposition: Intermarriage</a:t>
                </a:r>
                <a:endParaRPr lang="en-US" altLang="zh-CN" sz="2200">
                  <a:ea typeface="宋体" charset="0"/>
                  <a:cs typeface="宋体" charset="0"/>
                </a:endParaRPr>
              </a:p>
            </p:txBody>
          </p:sp>
          <p:sp>
            <p:nvSpPr>
              <p:cNvPr id="11336"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6" name="Group 75"/>
            <p:cNvGrpSpPr>
              <a:grpSpLocks/>
            </p:cNvGrpSpPr>
            <p:nvPr/>
          </p:nvGrpSpPr>
          <p:grpSpPr bwMode="auto">
            <a:xfrm>
              <a:off x="0" y="3456"/>
              <a:ext cx="1025" cy="374"/>
              <a:chOff x="0" y="5947"/>
              <a:chExt cx="808" cy="748"/>
            </a:xfrm>
          </p:grpSpPr>
          <p:sp>
            <p:nvSpPr>
              <p:cNvPr id="10348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Return</a:t>
                </a:r>
              </a:p>
              <a:p>
                <a:pPr algn="ctr" eaLnBrk="0" hangingPunct="0">
                  <a:lnSpc>
                    <a:spcPct val="80000"/>
                  </a:lnSpc>
                </a:pPr>
                <a:r>
                  <a:rPr lang="en-US" altLang="zh-CN"/>
                  <a:t>1–2</a:t>
                </a:r>
                <a:endParaRPr lang="en-US" altLang="zh-CN">
                  <a:ea typeface="宋体" charset="0"/>
                  <a:cs typeface="宋体" charset="0"/>
                </a:endParaRPr>
              </a:p>
            </p:txBody>
          </p:sp>
          <p:sp>
            <p:nvSpPr>
              <p:cNvPr id="11338"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7" name="Group 77"/>
            <p:cNvGrpSpPr>
              <a:grpSpLocks/>
            </p:cNvGrpSpPr>
            <p:nvPr/>
          </p:nvGrpSpPr>
          <p:grpSpPr bwMode="auto">
            <a:xfrm>
              <a:off x="1025" y="3456"/>
              <a:ext cx="1706" cy="374"/>
              <a:chOff x="808" y="5947"/>
              <a:chExt cx="1344" cy="748"/>
            </a:xfrm>
          </p:grpSpPr>
          <p:sp>
            <p:nvSpPr>
              <p:cNvPr id="10348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Rebuilding</a:t>
                </a:r>
              </a:p>
              <a:p>
                <a:pPr algn="ctr" eaLnBrk="0" hangingPunct="0">
                  <a:lnSpc>
                    <a:spcPct val="80000"/>
                  </a:lnSpc>
                </a:pPr>
                <a:r>
                  <a:rPr lang="en-US" altLang="zh-CN"/>
                  <a:t>3–6</a:t>
                </a:r>
                <a:endParaRPr lang="en-US" altLang="zh-CN">
                  <a:ea typeface="宋体" charset="0"/>
                  <a:cs typeface="宋体" charset="0"/>
                </a:endParaRPr>
              </a:p>
            </p:txBody>
          </p:sp>
          <p:sp>
            <p:nvSpPr>
              <p:cNvPr id="1134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8" name="Group 79"/>
            <p:cNvGrpSpPr>
              <a:grpSpLocks/>
            </p:cNvGrpSpPr>
            <p:nvPr/>
          </p:nvGrpSpPr>
          <p:grpSpPr bwMode="auto">
            <a:xfrm>
              <a:off x="3204" y="3456"/>
              <a:ext cx="1343" cy="374"/>
              <a:chOff x="2525" y="5947"/>
              <a:chExt cx="1058" cy="748"/>
            </a:xfrm>
          </p:grpSpPr>
          <p:sp>
            <p:nvSpPr>
              <p:cNvPr id="10348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 Return</a:t>
                </a:r>
              </a:p>
              <a:p>
                <a:pPr algn="ctr" eaLnBrk="0" hangingPunct="0">
                  <a:lnSpc>
                    <a:spcPct val="80000"/>
                  </a:lnSpc>
                </a:pPr>
                <a:r>
                  <a:rPr lang="en-US" altLang="zh-CN"/>
                  <a:t>7–8</a:t>
                </a:r>
                <a:endParaRPr lang="en-US" altLang="zh-CN">
                  <a:ea typeface="宋体" charset="0"/>
                  <a:cs typeface="宋体" charset="0"/>
                </a:endParaRPr>
              </a:p>
            </p:txBody>
          </p:sp>
          <p:sp>
            <p:nvSpPr>
              <p:cNvPr id="11342"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49" name="Group 81"/>
            <p:cNvGrpSpPr>
              <a:grpSpLocks/>
            </p:cNvGrpSpPr>
            <p:nvPr/>
          </p:nvGrpSpPr>
          <p:grpSpPr bwMode="auto">
            <a:xfrm>
              <a:off x="4547" y="3456"/>
              <a:ext cx="1213" cy="374"/>
              <a:chOff x="3583" y="5947"/>
              <a:chExt cx="956" cy="748"/>
            </a:xfrm>
          </p:grpSpPr>
          <p:sp>
            <p:nvSpPr>
              <p:cNvPr id="10348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a:t> Restoration</a:t>
                </a:r>
              </a:p>
              <a:p>
                <a:pPr algn="ctr" eaLnBrk="0" hangingPunct="0">
                  <a:lnSpc>
                    <a:spcPct val="80000"/>
                  </a:lnSpc>
                </a:pPr>
                <a:r>
                  <a:rPr lang="en-US" altLang="zh-CN"/>
                  <a:t>9–10</a:t>
                </a:r>
                <a:endParaRPr lang="en-US" altLang="zh-CN">
                  <a:ea typeface="宋体" charset="0"/>
                  <a:cs typeface="宋体" charset="0"/>
                </a:endParaRPr>
              </a:p>
            </p:txBody>
          </p:sp>
          <p:sp>
            <p:nvSpPr>
              <p:cNvPr id="1134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0" name="Group 83"/>
            <p:cNvGrpSpPr>
              <a:grpSpLocks/>
            </p:cNvGrpSpPr>
            <p:nvPr/>
          </p:nvGrpSpPr>
          <p:grpSpPr bwMode="auto">
            <a:xfrm>
              <a:off x="0" y="3830"/>
              <a:ext cx="442" cy="442"/>
              <a:chOff x="0" y="6695"/>
              <a:chExt cx="348" cy="883"/>
            </a:xfrm>
          </p:grpSpPr>
          <p:sp>
            <p:nvSpPr>
              <p:cNvPr id="10348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 Decree</a:t>
                </a:r>
              </a:p>
              <a:p>
                <a:pPr algn="ctr" eaLnBrk="0" hangingPunct="0"/>
                <a:r>
                  <a:rPr lang="en-US" altLang="zh-CN" sz="1600"/>
                  <a:t>1</a:t>
                </a:r>
                <a:endParaRPr lang="en-US" altLang="zh-CN" sz="1600">
                  <a:ea typeface="宋体" charset="0"/>
                  <a:cs typeface="宋体" charset="0"/>
                </a:endParaRPr>
              </a:p>
            </p:txBody>
          </p:sp>
          <p:sp>
            <p:nvSpPr>
              <p:cNvPr id="11346"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1" name="Group 85"/>
            <p:cNvGrpSpPr>
              <a:grpSpLocks/>
            </p:cNvGrpSpPr>
            <p:nvPr/>
          </p:nvGrpSpPr>
          <p:grpSpPr bwMode="auto">
            <a:xfrm>
              <a:off x="442" y="3830"/>
              <a:ext cx="583" cy="442"/>
              <a:chOff x="348" y="6695"/>
              <a:chExt cx="460" cy="883"/>
            </a:xfrm>
          </p:grpSpPr>
          <p:sp>
            <p:nvSpPr>
              <p:cNvPr id="10347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 Returnees</a:t>
                </a:r>
              </a:p>
              <a:p>
                <a:pPr algn="ctr" eaLnBrk="0" hangingPunct="0"/>
                <a:r>
                  <a:rPr lang="en-US" altLang="zh-CN" sz="1600"/>
                  <a:t>2</a:t>
                </a:r>
                <a:endParaRPr lang="en-US" altLang="zh-CN" sz="1600">
                  <a:ea typeface="宋体" charset="0"/>
                  <a:cs typeface="宋体" charset="0"/>
                </a:endParaRPr>
              </a:p>
            </p:txBody>
          </p:sp>
          <p:sp>
            <p:nvSpPr>
              <p:cNvPr id="11348"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2" name="Group 87"/>
            <p:cNvGrpSpPr>
              <a:grpSpLocks/>
            </p:cNvGrpSpPr>
            <p:nvPr/>
          </p:nvGrpSpPr>
          <p:grpSpPr bwMode="auto">
            <a:xfrm>
              <a:off x="1025" y="3830"/>
              <a:ext cx="447" cy="442"/>
              <a:chOff x="808" y="6695"/>
              <a:chExt cx="352" cy="883"/>
            </a:xfrm>
          </p:grpSpPr>
          <p:sp>
            <p:nvSpPr>
              <p:cNvPr id="10347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 Begins</a:t>
                </a:r>
              </a:p>
              <a:p>
                <a:pPr algn="ctr" eaLnBrk="0" hangingPunct="0"/>
                <a:r>
                  <a:rPr lang="en-US" altLang="zh-CN" sz="1600"/>
                  <a:t>3</a:t>
                </a:r>
                <a:endParaRPr lang="en-US" altLang="zh-CN" sz="1600">
                  <a:ea typeface="宋体" charset="0"/>
                  <a:cs typeface="宋体" charset="0"/>
                </a:endParaRPr>
              </a:p>
            </p:txBody>
          </p:sp>
          <p:sp>
            <p:nvSpPr>
              <p:cNvPr id="113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3" name="Group 89"/>
            <p:cNvGrpSpPr>
              <a:grpSpLocks/>
            </p:cNvGrpSpPr>
            <p:nvPr/>
          </p:nvGrpSpPr>
          <p:grpSpPr bwMode="auto">
            <a:xfrm>
              <a:off x="1472" y="3830"/>
              <a:ext cx="629" cy="442"/>
              <a:chOff x="1160" y="6695"/>
              <a:chExt cx="496" cy="883"/>
            </a:xfrm>
          </p:grpSpPr>
          <p:sp>
            <p:nvSpPr>
              <p:cNvPr id="10347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Opposed</a:t>
                </a:r>
              </a:p>
              <a:p>
                <a:pPr algn="ctr" eaLnBrk="0" hangingPunct="0"/>
                <a:r>
                  <a:rPr lang="en-US" altLang="zh-CN" sz="1400"/>
                  <a:t>4:1–6:12</a:t>
                </a:r>
                <a:endParaRPr lang="en-US" altLang="zh-CN" sz="1400">
                  <a:ea typeface="宋体" charset="0"/>
                  <a:cs typeface="宋体" charset="0"/>
                </a:endParaRPr>
              </a:p>
            </p:txBody>
          </p:sp>
          <p:sp>
            <p:nvSpPr>
              <p:cNvPr id="11352"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4" name="Group 91"/>
            <p:cNvGrpSpPr>
              <a:grpSpLocks/>
            </p:cNvGrpSpPr>
            <p:nvPr/>
          </p:nvGrpSpPr>
          <p:grpSpPr bwMode="auto">
            <a:xfrm>
              <a:off x="2101" y="3830"/>
              <a:ext cx="630" cy="442"/>
              <a:chOff x="1656" y="6695"/>
              <a:chExt cx="496" cy="883"/>
            </a:xfrm>
          </p:grpSpPr>
          <p:sp>
            <p:nvSpPr>
              <p:cNvPr id="10347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Ends</a:t>
                </a:r>
              </a:p>
              <a:p>
                <a:pPr algn="ctr" eaLnBrk="0" hangingPunct="0"/>
                <a:r>
                  <a:rPr lang="en-US" altLang="zh-CN" sz="1400"/>
                  <a:t>6:13-22</a:t>
                </a:r>
                <a:endParaRPr lang="en-US" altLang="zh-CN" sz="1400">
                  <a:ea typeface="宋体" charset="0"/>
                  <a:cs typeface="宋体" charset="0"/>
                </a:endParaRPr>
              </a:p>
            </p:txBody>
          </p:sp>
          <p:sp>
            <p:nvSpPr>
              <p:cNvPr id="1135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5" name="Group 95"/>
            <p:cNvGrpSpPr>
              <a:grpSpLocks/>
            </p:cNvGrpSpPr>
            <p:nvPr/>
          </p:nvGrpSpPr>
          <p:grpSpPr bwMode="auto">
            <a:xfrm>
              <a:off x="2731" y="3830"/>
              <a:ext cx="473" cy="442"/>
              <a:chOff x="2152" y="6695"/>
              <a:chExt cx="373" cy="883"/>
            </a:xfrm>
          </p:grpSpPr>
          <p:sp>
            <p:nvSpPr>
              <p:cNvPr id="11358" name="Rectangle 94"/>
              <p:cNvSpPr>
                <a:spLocks noChangeArrowheads="1"/>
              </p:cNvSpPr>
              <p:nvPr/>
            </p:nvSpPr>
            <p:spPr bwMode="auto">
              <a:xfrm>
                <a:off x="2152" y="6695"/>
                <a:ext cx="373" cy="883"/>
              </a:xfrm>
              <a:prstGeom prst="rect">
                <a:avLst/>
              </a:prstGeom>
              <a:solidFill>
                <a:srgbClr val="000000"/>
              </a:solidFill>
              <a:ln w="12700" cap="sq">
                <a:no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nvGrpSpPr>
              <p:cNvPr id="103470" name="Group 93"/>
              <p:cNvGrpSpPr>
                <a:grpSpLocks/>
              </p:cNvGrpSpPr>
              <p:nvPr/>
            </p:nvGrpSpPr>
            <p:grpSpPr bwMode="auto">
              <a:xfrm>
                <a:off x="2152" y="6695"/>
                <a:ext cx="373" cy="883"/>
                <a:chOff x="2152" y="6695"/>
                <a:chExt cx="373" cy="883"/>
              </a:xfrm>
            </p:grpSpPr>
            <p:sp>
              <p:nvSpPr>
                <p:cNvPr id="10347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a:t> </a:t>
                  </a:r>
                </a:p>
                <a:p>
                  <a:pPr algn="ctr" eaLnBrk="0" hangingPunct="0"/>
                  <a:endParaRPr lang="en-US" altLang="zh-CN">
                    <a:ea typeface="宋体" charset="0"/>
                    <a:cs typeface="宋体" charset="0"/>
                  </a:endParaRPr>
                </a:p>
              </p:txBody>
            </p:sp>
            <p:sp>
              <p:nvSpPr>
                <p:cNvPr id="11356"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grpSp>
          <p:nvGrpSpPr>
            <p:cNvPr id="103456" name="Group 97"/>
            <p:cNvGrpSpPr>
              <a:grpSpLocks/>
            </p:cNvGrpSpPr>
            <p:nvPr/>
          </p:nvGrpSpPr>
          <p:grpSpPr bwMode="auto">
            <a:xfrm>
              <a:off x="3206" y="3830"/>
              <a:ext cx="685" cy="442"/>
              <a:chOff x="2525" y="6695"/>
              <a:chExt cx="539" cy="883"/>
            </a:xfrm>
          </p:grpSpPr>
          <p:sp>
            <p:nvSpPr>
              <p:cNvPr id="10346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000"/>
                  <a:t> </a:t>
                </a:r>
                <a:r>
                  <a:rPr lang="en-US" altLang="zh-CN" sz="1300"/>
                  <a:t>Qualifications</a:t>
                </a:r>
                <a:r>
                  <a:rPr lang="en-US" altLang="zh-CN" sz="1400"/>
                  <a:t> </a:t>
                </a:r>
              </a:p>
              <a:p>
                <a:pPr algn="ctr"/>
                <a:r>
                  <a:rPr lang="en-US" altLang="zh-CN" sz="1400"/>
                  <a:t>&amp; Provisions</a:t>
                </a:r>
              </a:p>
              <a:p>
                <a:pPr algn="ctr" eaLnBrk="0" hangingPunct="0"/>
                <a:r>
                  <a:rPr lang="en-US" altLang="zh-CN" sz="1600"/>
                  <a:t>7</a:t>
                </a:r>
                <a:endParaRPr lang="en-US" altLang="zh-CN" sz="1600">
                  <a:ea typeface="宋体" charset="0"/>
                  <a:cs typeface="宋体" charset="0"/>
                </a:endParaRPr>
              </a:p>
            </p:txBody>
          </p:sp>
          <p:sp>
            <p:nvSpPr>
              <p:cNvPr id="1136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7" name="Group 99"/>
            <p:cNvGrpSpPr>
              <a:grpSpLocks/>
            </p:cNvGrpSpPr>
            <p:nvPr/>
          </p:nvGrpSpPr>
          <p:grpSpPr bwMode="auto">
            <a:xfrm>
              <a:off x="3872" y="3830"/>
              <a:ext cx="675" cy="442"/>
              <a:chOff x="3051" y="6695"/>
              <a:chExt cx="532" cy="883"/>
            </a:xfrm>
          </p:grpSpPr>
          <p:sp>
            <p:nvSpPr>
              <p:cNvPr id="10346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t>Returnees </a:t>
                </a:r>
              </a:p>
              <a:p>
                <a:pPr algn="ctr" eaLnBrk="0" hangingPunct="0"/>
                <a:r>
                  <a:rPr lang="en-US" altLang="zh-CN" sz="1400"/>
                  <a:t>&amp; Protection</a:t>
                </a:r>
              </a:p>
              <a:p>
                <a:pPr algn="ctr" eaLnBrk="0" hangingPunct="0"/>
                <a:r>
                  <a:rPr lang="en-US" altLang="zh-CN" sz="1600"/>
                  <a:t>8</a:t>
                </a:r>
                <a:endParaRPr lang="en-US" altLang="zh-CN" sz="1600">
                  <a:ea typeface="宋体" charset="0"/>
                  <a:cs typeface="宋体" charset="0"/>
                </a:endParaRPr>
              </a:p>
            </p:txBody>
          </p:sp>
          <p:sp>
            <p:nvSpPr>
              <p:cNvPr id="11362"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8" name="Group 101"/>
            <p:cNvGrpSpPr>
              <a:grpSpLocks/>
            </p:cNvGrpSpPr>
            <p:nvPr/>
          </p:nvGrpSpPr>
          <p:grpSpPr bwMode="auto">
            <a:xfrm>
              <a:off x="4547" y="3830"/>
              <a:ext cx="584" cy="442"/>
              <a:chOff x="3583" y="6695"/>
              <a:chExt cx="460" cy="883"/>
            </a:xfrm>
          </p:grpSpPr>
          <p:sp>
            <p:nvSpPr>
              <p:cNvPr id="10346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a:t> Inter- marriage </a:t>
                </a:r>
              </a:p>
              <a:p>
                <a:pPr algn="ctr">
                  <a:lnSpc>
                    <a:spcPct val="80000"/>
                  </a:lnSpc>
                </a:pPr>
                <a:r>
                  <a:rPr lang="en-US" altLang="zh-CN" sz="1400"/>
                  <a:t>&amp; Lament</a:t>
                </a:r>
              </a:p>
              <a:p>
                <a:pPr algn="ctr" eaLnBrk="0" hangingPunct="0"/>
                <a:r>
                  <a:rPr lang="en-US" altLang="zh-CN" sz="1600"/>
                  <a:t>9</a:t>
                </a:r>
                <a:endParaRPr lang="en-US" altLang="zh-CN" sz="1600">
                  <a:ea typeface="宋体" charset="0"/>
                  <a:cs typeface="宋体" charset="0"/>
                </a:endParaRPr>
              </a:p>
            </p:txBody>
          </p:sp>
          <p:sp>
            <p:nvSpPr>
              <p:cNvPr id="1136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grpSp>
          <p:nvGrpSpPr>
            <p:cNvPr id="103459" name="Group 103"/>
            <p:cNvGrpSpPr>
              <a:grpSpLocks/>
            </p:cNvGrpSpPr>
            <p:nvPr/>
          </p:nvGrpSpPr>
          <p:grpSpPr bwMode="auto">
            <a:xfrm>
              <a:off x="5131" y="3830"/>
              <a:ext cx="629" cy="442"/>
              <a:chOff x="4043" y="6695"/>
              <a:chExt cx="496" cy="883"/>
            </a:xfrm>
          </p:grpSpPr>
          <p:sp>
            <p:nvSpPr>
              <p:cNvPr id="10346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sz="1400"/>
                  <a:t>Divorces</a:t>
                </a:r>
              </a:p>
              <a:p>
                <a:pPr algn="ctr" eaLnBrk="0" hangingPunct="0">
                  <a:lnSpc>
                    <a:spcPct val="80000"/>
                  </a:lnSpc>
                </a:pPr>
                <a:r>
                  <a:rPr lang="en-US" altLang="zh-CN" sz="1400"/>
                  <a:t>Carried Out</a:t>
                </a:r>
              </a:p>
              <a:p>
                <a:pPr algn="ctr" eaLnBrk="0" hangingPunct="0"/>
                <a:r>
                  <a:rPr lang="en-US" altLang="zh-CN" sz="1600"/>
                  <a:t>10</a:t>
                </a:r>
                <a:endParaRPr lang="en-US" altLang="zh-CN" sz="1600">
                  <a:ea typeface="宋体" charset="0"/>
                  <a:cs typeface="宋体" charset="0"/>
                </a:endParaRPr>
              </a:p>
            </p:txBody>
          </p:sp>
          <p:sp>
            <p:nvSpPr>
              <p:cNvPr id="11366"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a:defRPr/>
                </a:pPr>
                <a:endParaRPr lang="en-US" b="0">
                  <a:solidFill>
                    <a:srgbClr val="EAE8E2"/>
                  </a:solidFill>
                  <a:latin typeface="Times New Roman" pitchFamily="-111" charset="0"/>
                </a:endParaRPr>
              </a:p>
            </p:txBody>
          </p:sp>
        </p:grpSp>
        <p:sp>
          <p:nvSpPr>
            <p:cNvPr id="11369" name="Text Box 105"/>
            <p:cNvSpPr txBox="1">
              <a:spLocks noChangeArrowheads="1"/>
            </p:cNvSpPr>
            <p:nvPr/>
          </p:nvSpPr>
          <p:spPr bwMode="auto">
            <a:xfrm>
              <a:off x="2736" y="828"/>
              <a:ext cx="472" cy="3396"/>
            </a:xfrm>
            <a:prstGeom prst="rect">
              <a:avLst/>
            </a:prstGeom>
            <a:solidFill>
              <a:srgbClr val="000000"/>
            </a:solidFill>
            <a:ln w="12700" cap="sq">
              <a:noFill/>
              <a:miter lim="800000"/>
              <a:headEnd type="none" w="sm" len="sm"/>
              <a:tailEnd type="none" w="sm" len="sm"/>
            </a:ln>
            <a:effectLst/>
          </p:spPr>
          <p:txBody>
            <a:bodyPr vert="eaVert" lIns="0" tIns="0" rIns="0" bIns="0" anchor="ctr" anchorCtr="1"/>
            <a:lstStyle/>
            <a:p>
              <a:pPr algn="ctr" eaLnBrk="0" hangingPunct="0">
                <a:spcBef>
                  <a:spcPct val="50000"/>
                </a:spcBef>
                <a:defRPr/>
              </a:pPr>
              <a:r>
                <a:rPr lang="en-US" sz="3200" dirty="0">
                  <a:solidFill>
                    <a:srgbClr val="FFFFFF"/>
                  </a:solidFill>
                  <a:latin typeface="Arial Narrow" pitchFamily="-111" charset="0"/>
                </a:rPr>
                <a:t>Book of Esther (58 YEAR GAP)</a:t>
              </a:r>
            </a:p>
          </p:txBody>
        </p:sp>
      </p:grpSp>
    </p:spTree>
    <p:extLst>
      <p:ext uri="{BB962C8B-B14F-4D97-AF65-F5344CB8AC3E}">
        <p14:creationId xmlns:p14="http://schemas.microsoft.com/office/powerpoint/2010/main" val="3345264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60419"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a:solidFill>
                  <a:srgbClr val="F1F7E9"/>
                </a:solidFill>
                <a:latin typeface="Arial"/>
                <a:ea typeface="Times New Roman" pitchFamily="-111" charset="0"/>
                <a:cs typeface="Arial"/>
              </a:rPr>
              <a:t>Walk Through The Bible ©1989</a:t>
            </a:r>
          </a:p>
        </p:txBody>
      </p:sp>
      <p:sp>
        <p:nvSpPr>
          <p:cNvPr id="60420" name="Text Box 4"/>
          <p:cNvSpPr txBox="1">
            <a:spLocks noChangeArrowheads="1"/>
          </p:cNvSpPr>
          <p:nvPr/>
        </p:nvSpPr>
        <p:spPr bwMode="auto">
          <a:xfrm>
            <a:off x="952500" y="76200"/>
            <a:ext cx="43815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800">
                <a:solidFill>
                  <a:srgbClr val="F1F7E9"/>
                </a:solidFill>
                <a:latin typeface="Arial"/>
                <a:ea typeface="Times New Roman" pitchFamily="-111" charset="0"/>
                <a:cs typeface="Arial"/>
              </a:rPr>
              <a:t>Esther:</a:t>
            </a:r>
          </a:p>
        </p:txBody>
      </p:sp>
      <p:pic>
        <p:nvPicPr>
          <p:cNvPr id="105476" name="Picture 6" descr="Esther"/>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10287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3200400" y="-76200"/>
            <a:ext cx="5715000" cy="1143000"/>
          </a:xfrm>
        </p:spPr>
        <p:txBody>
          <a:bodyPr/>
          <a:lstStyle/>
          <a:p>
            <a:pPr>
              <a:defRPr/>
            </a:pPr>
            <a:r>
              <a:rPr lang="en-US" sz="4800">
                <a:solidFill>
                  <a:schemeClr val="bg1"/>
                </a:solidFill>
                <a:effectLst>
                  <a:outerShdw blurRad="38100" dist="38100" dir="2700000" algn="tl">
                    <a:srgbClr val="000000"/>
                  </a:outerShdw>
                </a:effectLst>
                <a:latin typeface="Arial" charset="0"/>
                <a:ea typeface="ＭＳ Ｐゴシック" charset="0"/>
                <a:cs typeface="Times New Roman" charset="0"/>
              </a:rPr>
              <a:t>Queen of Persia</a:t>
            </a:r>
            <a:endParaRPr lang="en-US" sz="440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134369962"/>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8546" name="Picture 70" descr="esther-Jan_Victors_-_Esther_en_Haman_voor_Ahasverus.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0" name="Rectangle 2"/>
          <p:cNvSpPr>
            <a:spLocks noGrp="1" noChangeArrowheads="1"/>
          </p:cNvSpPr>
          <p:nvPr>
            <p:ph type="title"/>
          </p:nvPr>
        </p:nvSpPr>
        <p:spPr>
          <a:xfrm>
            <a:off x="0" y="0"/>
            <a:ext cx="9144000" cy="609600"/>
          </a:xfrm>
          <a:solidFill>
            <a:srgbClr val="000000"/>
          </a:solidFill>
        </p:spPr>
        <p:txBody>
          <a:bodyPr/>
          <a:lstStyle/>
          <a:p>
            <a:pPr algn="ctr">
              <a:defRPr/>
            </a:pPr>
            <a:r>
              <a:rPr lang="en-US" i="0">
                <a:effectLst>
                  <a:glow rad="101600">
                    <a:srgbClr val="000000"/>
                  </a:glow>
                  <a:outerShdw blurRad="38100" dist="38100" dir="2700000" algn="tl">
                    <a:srgbClr val="366B1B"/>
                  </a:outerShdw>
                </a:effectLst>
                <a:latin typeface="Arial Black" charset="0"/>
                <a:ea typeface="ＭＳ Ｐゴシック" charset="0"/>
                <a:cs typeface="Arial" charset="0"/>
              </a:rPr>
              <a:t>Esther Book Chart</a:t>
            </a:r>
          </a:p>
        </p:txBody>
      </p:sp>
      <p:sp>
        <p:nvSpPr>
          <p:cNvPr id="12291" name="Text Box 3"/>
          <p:cNvSpPr txBox="1">
            <a:spLocks noChangeArrowheads="1"/>
          </p:cNvSpPr>
          <p:nvPr/>
        </p:nvSpPr>
        <p:spPr bwMode="auto">
          <a:xfrm>
            <a:off x="8259763" y="152400"/>
            <a:ext cx="731837" cy="457200"/>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lstStyle/>
          <a:p>
            <a:pPr algn="ctr" eaLnBrk="0" hangingPunct="0">
              <a:spcBef>
                <a:spcPct val="50000"/>
              </a:spcBef>
              <a:defRPr/>
            </a:pPr>
            <a:r>
              <a:rPr lang="en-US" dirty="0">
                <a:solidFill>
                  <a:srgbClr val="F1F7E9"/>
                </a:solidFill>
                <a:effectLst>
                  <a:glow rad="101600">
                    <a:srgbClr val="000000"/>
                  </a:glow>
                </a:effectLst>
                <a:latin typeface="Arail"/>
                <a:ea typeface="Times New Roman" pitchFamily="-111" charset="0"/>
                <a:cs typeface="Arail"/>
              </a:rPr>
              <a:t>308</a:t>
            </a:r>
          </a:p>
        </p:txBody>
      </p:sp>
      <p:grpSp>
        <p:nvGrpSpPr>
          <p:cNvPr id="108549" name="Group 36"/>
          <p:cNvGrpSpPr>
            <a:grpSpLocks/>
          </p:cNvGrpSpPr>
          <p:nvPr/>
        </p:nvGrpSpPr>
        <p:grpSpPr bwMode="auto">
          <a:xfrm>
            <a:off x="6350" y="762000"/>
            <a:ext cx="9137650" cy="557213"/>
            <a:chOff x="0" y="0"/>
            <a:chExt cx="4240" cy="671"/>
          </a:xfrm>
        </p:grpSpPr>
        <p:sp>
          <p:nvSpPr>
            <p:cNvPr id="84037" name="Rectangle 4"/>
            <p:cNvSpPr>
              <a:spLocks noChangeArrowheads="1"/>
            </p:cNvSpPr>
            <p:nvPr/>
          </p:nvSpPr>
          <p:spPr bwMode="auto">
            <a:xfrm>
              <a:off x="32" y="0"/>
              <a:ext cx="4176"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3600" dirty="0">
                  <a:solidFill>
                    <a:srgbClr val="FFFFFF"/>
                  </a:solidFill>
                  <a:effectLst>
                    <a:glow rad="101600">
                      <a:srgbClr val="000000"/>
                    </a:glow>
                  </a:effectLst>
                </a:rPr>
                <a:t> Extermination Plot Foiled</a:t>
              </a:r>
              <a:endParaRPr lang="en-US" altLang="zh-CN" sz="3600" dirty="0">
                <a:solidFill>
                  <a:srgbClr val="FFFFFF"/>
                </a:solidFill>
                <a:effectLst>
                  <a:glow rad="101600">
                    <a:srgbClr val="000000"/>
                  </a:glow>
                </a:effectLst>
                <a:ea typeface="宋体" charset="0"/>
                <a:cs typeface="宋体" charset="0"/>
              </a:endParaRPr>
            </a:p>
          </p:txBody>
        </p:sp>
        <p:sp>
          <p:nvSpPr>
            <p:cNvPr id="84038" name="Rectangle 35"/>
            <p:cNvSpPr>
              <a:spLocks noChangeArrowheads="1"/>
            </p:cNvSpPr>
            <p:nvPr/>
          </p:nvSpPr>
          <p:spPr bwMode="auto">
            <a:xfrm>
              <a:off x="0" y="0"/>
              <a:ext cx="4240" cy="67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0" name="Group 38"/>
          <p:cNvGrpSpPr>
            <a:grpSpLocks/>
          </p:cNvGrpSpPr>
          <p:nvPr/>
        </p:nvGrpSpPr>
        <p:grpSpPr bwMode="auto">
          <a:xfrm>
            <a:off x="6350" y="1319213"/>
            <a:ext cx="4224338" cy="525462"/>
            <a:chOff x="0" y="671"/>
            <a:chExt cx="1960" cy="633"/>
          </a:xfrm>
        </p:grpSpPr>
        <p:sp>
          <p:nvSpPr>
            <p:cNvPr id="84035" name="Rectangle 6"/>
            <p:cNvSpPr>
              <a:spLocks noChangeArrowheads="1"/>
            </p:cNvSpPr>
            <p:nvPr/>
          </p:nvSpPr>
          <p:spPr bwMode="auto">
            <a:xfrm>
              <a:off x="32" y="671"/>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Plot Planned</a:t>
              </a:r>
              <a:endParaRPr lang="en-US" altLang="zh-CN" sz="2800">
                <a:solidFill>
                  <a:srgbClr val="FFFFFF"/>
                </a:solidFill>
                <a:effectLst>
                  <a:glow rad="101600">
                    <a:srgbClr val="000000"/>
                  </a:glow>
                </a:effectLst>
                <a:ea typeface="宋体" charset="0"/>
                <a:cs typeface="宋体" charset="0"/>
              </a:endParaRPr>
            </a:p>
          </p:txBody>
        </p:sp>
        <p:sp>
          <p:nvSpPr>
            <p:cNvPr id="84036" name="Rectangle 37"/>
            <p:cNvSpPr>
              <a:spLocks noChangeArrowheads="1"/>
            </p:cNvSpPr>
            <p:nvPr/>
          </p:nvSpPr>
          <p:spPr bwMode="auto">
            <a:xfrm>
              <a:off x="0" y="671"/>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1" name="Group 40"/>
          <p:cNvGrpSpPr>
            <a:grpSpLocks/>
          </p:cNvGrpSpPr>
          <p:nvPr/>
        </p:nvGrpSpPr>
        <p:grpSpPr bwMode="auto">
          <a:xfrm>
            <a:off x="4230688" y="1319213"/>
            <a:ext cx="4913312" cy="525462"/>
            <a:chOff x="1960" y="671"/>
            <a:chExt cx="2280" cy="633"/>
          </a:xfrm>
        </p:grpSpPr>
        <p:sp>
          <p:nvSpPr>
            <p:cNvPr id="84033" name="Rectangle 7"/>
            <p:cNvSpPr>
              <a:spLocks noChangeArrowheads="1"/>
            </p:cNvSpPr>
            <p:nvPr/>
          </p:nvSpPr>
          <p:spPr bwMode="auto">
            <a:xfrm>
              <a:off x="1992" y="671"/>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Plot Foiled</a:t>
              </a:r>
              <a:endParaRPr lang="en-US" altLang="zh-CN" sz="2800">
                <a:solidFill>
                  <a:srgbClr val="FFFFFF"/>
                </a:solidFill>
                <a:effectLst>
                  <a:glow rad="101600">
                    <a:srgbClr val="000000"/>
                  </a:glow>
                </a:effectLst>
                <a:ea typeface="宋体" charset="0"/>
                <a:cs typeface="宋体" charset="0"/>
              </a:endParaRPr>
            </a:p>
          </p:txBody>
        </p:sp>
        <p:sp>
          <p:nvSpPr>
            <p:cNvPr id="84034" name="Rectangle 39"/>
            <p:cNvSpPr>
              <a:spLocks noChangeArrowheads="1"/>
            </p:cNvSpPr>
            <p:nvPr/>
          </p:nvSpPr>
          <p:spPr bwMode="auto">
            <a:xfrm>
              <a:off x="1960" y="671"/>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2" name="Group 42"/>
          <p:cNvGrpSpPr>
            <a:grpSpLocks/>
          </p:cNvGrpSpPr>
          <p:nvPr/>
        </p:nvGrpSpPr>
        <p:grpSpPr bwMode="auto">
          <a:xfrm>
            <a:off x="6350" y="1844675"/>
            <a:ext cx="4224338" cy="525463"/>
            <a:chOff x="0" y="1304"/>
            <a:chExt cx="1960" cy="633"/>
          </a:xfrm>
        </p:grpSpPr>
        <p:sp>
          <p:nvSpPr>
            <p:cNvPr id="84031" name="Rectangle 9"/>
            <p:cNvSpPr>
              <a:spLocks noChangeArrowheads="1"/>
            </p:cNvSpPr>
            <p:nvPr/>
          </p:nvSpPr>
          <p:spPr bwMode="auto">
            <a:xfrm>
              <a:off x="32" y="1304"/>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dirty="0">
                  <a:solidFill>
                    <a:srgbClr val="FFFFFF"/>
                  </a:solidFill>
                  <a:effectLst>
                    <a:glow rad="101600">
                      <a:srgbClr val="000000"/>
                    </a:glow>
                  </a:effectLst>
                </a:rPr>
                <a:t> Chapters 1–4</a:t>
              </a:r>
              <a:endParaRPr lang="en-US" altLang="zh-CN" sz="2800" dirty="0">
                <a:solidFill>
                  <a:srgbClr val="FFFFFF"/>
                </a:solidFill>
                <a:effectLst>
                  <a:glow rad="101600">
                    <a:srgbClr val="000000"/>
                  </a:glow>
                </a:effectLst>
                <a:ea typeface="宋体" charset="0"/>
                <a:cs typeface="宋体" charset="0"/>
              </a:endParaRPr>
            </a:p>
          </p:txBody>
        </p:sp>
        <p:sp>
          <p:nvSpPr>
            <p:cNvPr id="84032" name="Rectangle 41"/>
            <p:cNvSpPr>
              <a:spLocks noChangeArrowheads="1"/>
            </p:cNvSpPr>
            <p:nvPr/>
          </p:nvSpPr>
          <p:spPr bwMode="auto">
            <a:xfrm>
              <a:off x="0" y="1304"/>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3" name="Group 44"/>
          <p:cNvGrpSpPr>
            <a:grpSpLocks/>
          </p:cNvGrpSpPr>
          <p:nvPr/>
        </p:nvGrpSpPr>
        <p:grpSpPr bwMode="auto">
          <a:xfrm>
            <a:off x="4230688" y="1844675"/>
            <a:ext cx="4913312" cy="525463"/>
            <a:chOff x="1960" y="1304"/>
            <a:chExt cx="2280" cy="633"/>
          </a:xfrm>
        </p:grpSpPr>
        <p:sp>
          <p:nvSpPr>
            <p:cNvPr id="84029" name="Rectangle 10"/>
            <p:cNvSpPr>
              <a:spLocks noChangeArrowheads="1"/>
            </p:cNvSpPr>
            <p:nvPr/>
          </p:nvSpPr>
          <p:spPr bwMode="auto">
            <a:xfrm>
              <a:off x="1992" y="1304"/>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dirty="0">
                  <a:solidFill>
                    <a:srgbClr val="FFFFFF"/>
                  </a:solidFill>
                  <a:effectLst>
                    <a:glow rad="101600">
                      <a:srgbClr val="000000"/>
                    </a:glow>
                  </a:effectLst>
                </a:rPr>
                <a:t> Chapters 5–10</a:t>
              </a:r>
              <a:endParaRPr lang="en-US" altLang="zh-CN" sz="2800" dirty="0">
                <a:solidFill>
                  <a:srgbClr val="FFFFFF"/>
                </a:solidFill>
                <a:effectLst>
                  <a:glow rad="101600">
                    <a:srgbClr val="000000"/>
                  </a:glow>
                </a:effectLst>
                <a:ea typeface="宋体" charset="0"/>
                <a:cs typeface="宋体" charset="0"/>
              </a:endParaRPr>
            </a:p>
          </p:txBody>
        </p:sp>
        <p:sp>
          <p:nvSpPr>
            <p:cNvPr id="84030" name="Rectangle 43"/>
            <p:cNvSpPr>
              <a:spLocks noChangeArrowheads="1"/>
            </p:cNvSpPr>
            <p:nvPr/>
          </p:nvSpPr>
          <p:spPr bwMode="auto">
            <a:xfrm>
              <a:off x="1960" y="1304"/>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4" name="Group 46"/>
          <p:cNvGrpSpPr>
            <a:grpSpLocks/>
          </p:cNvGrpSpPr>
          <p:nvPr/>
        </p:nvGrpSpPr>
        <p:grpSpPr bwMode="auto">
          <a:xfrm>
            <a:off x="6350" y="2370138"/>
            <a:ext cx="4224338" cy="523875"/>
            <a:chOff x="0" y="1937"/>
            <a:chExt cx="1960" cy="633"/>
          </a:xfrm>
        </p:grpSpPr>
        <p:sp>
          <p:nvSpPr>
            <p:cNvPr id="84027" name="Rectangle 12"/>
            <p:cNvSpPr>
              <a:spLocks noChangeArrowheads="1"/>
            </p:cNvSpPr>
            <p:nvPr/>
          </p:nvSpPr>
          <p:spPr bwMode="auto">
            <a:xfrm>
              <a:off x="32" y="1937"/>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Threat</a:t>
              </a:r>
              <a:endParaRPr lang="en-US" altLang="zh-CN" sz="2800">
                <a:solidFill>
                  <a:srgbClr val="FFFFFF"/>
                </a:solidFill>
                <a:effectLst>
                  <a:glow rad="101600">
                    <a:srgbClr val="000000"/>
                  </a:glow>
                </a:effectLst>
                <a:ea typeface="宋体" charset="0"/>
                <a:cs typeface="宋体" charset="0"/>
              </a:endParaRPr>
            </a:p>
          </p:txBody>
        </p:sp>
        <p:sp>
          <p:nvSpPr>
            <p:cNvPr id="84028" name="Rectangle 45"/>
            <p:cNvSpPr>
              <a:spLocks noChangeArrowheads="1"/>
            </p:cNvSpPr>
            <p:nvPr/>
          </p:nvSpPr>
          <p:spPr bwMode="auto">
            <a:xfrm>
              <a:off x="0" y="1937"/>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5" name="Group 48"/>
          <p:cNvGrpSpPr>
            <a:grpSpLocks/>
          </p:cNvGrpSpPr>
          <p:nvPr/>
        </p:nvGrpSpPr>
        <p:grpSpPr bwMode="auto">
          <a:xfrm>
            <a:off x="4230688" y="2370138"/>
            <a:ext cx="4913312" cy="523875"/>
            <a:chOff x="1960" y="1937"/>
            <a:chExt cx="2280" cy="633"/>
          </a:xfrm>
        </p:grpSpPr>
        <p:sp>
          <p:nvSpPr>
            <p:cNvPr id="84025" name="Rectangle 13"/>
            <p:cNvSpPr>
              <a:spLocks noChangeArrowheads="1"/>
            </p:cNvSpPr>
            <p:nvPr/>
          </p:nvSpPr>
          <p:spPr bwMode="auto">
            <a:xfrm>
              <a:off x="1992" y="1937"/>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Triumph</a:t>
              </a:r>
              <a:endParaRPr lang="en-US" altLang="zh-CN" sz="2800">
                <a:solidFill>
                  <a:srgbClr val="FFFFFF"/>
                </a:solidFill>
                <a:effectLst>
                  <a:glow rad="101600">
                    <a:srgbClr val="000000"/>
                  </a:glow>
                </a:effectLst>
                <a:ea typeface="宋体" charset="0"/>
                <a:cs typeface="宋体" charset="0"/>
              </a:endParaRPr>
            </a:p>
          </p:txBody>
        </p:sp>
        <p:sp>
          <p:nvSpPr>
            <p:cNvPr id="84026" name="Rectangle 47"/>
            <p:cNvSpPr>
              <a:spLocks noChangeArrowheads="1"/>
            </p:cNvSpPr>
            <p:nvPr/>
          </p:nvSpPr>
          <p:spPr bwMode="auto">
            <a:xfrm>
              <a:off x="1960" y="1937"/>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6" name="Group 50"/>
          <p:cNvGrpSpPr>
            <a:grpSpLocks/>
          </p:cNvGrpSpPr>
          <p:nvPr/>
        </p:nvGrpSpPr>
        <p:grpSpPr bwMode="auto">
          <a:xfrm>
            <a:off x="6350" y="2894013"/>
            <a:ext cx="4224338" cy="525462"/>
            <a:chOff x="0" y="2570"/>
            <a:chExt cx="1960" cy="633"/>
          </a:xfrm>
        </p:grpSpPr>
        <p:sp>
          <p:nvSpPr>
            <p:cNvPr id="84023" name="Rectangle 15"/>
            <p:cNvSpPr>
              <a:spLocks noChangeArrowheads="1"/>
            </p:cNvSpPr>
            <p:nvPr/>
          </p:nvSpPr>
          <p:spPr bwMode="auto">
            <a:xfrm>
              <a:off x="32" y="2570"/>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Providence Prepared</a:t>
              </a:r>
              <a:endParaRPr lang="en-US" altLang="zh-CN" sz="2800">
                <a:solidFill>
                  <a:srgbClr val="FFFFFF"/>
                </a:solidFill>
                <a:effectLst>
                  <a:glow rad="101600">
                    <a:srgbClr val="000000"/>
                  </a:glow>
                </a:effectLst>
                <a:ea typeface="宋体" charset="0"/>
                <a:cs typeface="宋体" charset="0"/>
              </a:endParaRPr>
            </a:p>
          </p:txBody>
        </p:sp>
        <p:sp>
          <p:nvSpPr>
            <p:cNvPr id="84024" name="Rectangle 49"/>
            <p:cNvSpPr>
              <a:spLocks noChangeArrowheads="1"/>
            </p:cNvSpPr>
            <p:nvPr/>
          </p:nvSpPr>
          <p:spPr bwMode="auto">
            <a:xfrm>
              <a:off x="0" y="2570"/>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7" name="Group 52"/>
          <p:cNvGrpSpPr>
            <a:grpSpLocks/>
          </p:cNvGrpSpPr>
          <p:nvPr/>
        </p:nvGrpSpPr>
        <p:grpSpPr bwMode="auto">
          <a:xfrm>
            <a:off x="4230688" y="2894013"/>
            <a:ext cx="4913312" cy="525462"/>
            <a:chOff x="1960" y="2570"/>
            <a:chExt cx="2280" cy="633"/>
          </a:xfrm>
        </p:grpSpPr>
        <p:sp>
          <p:nvSpPr>
            <p:cNvPr id="84021" name="Rectangle 16"/>
            <p:cNvSpPr>
              <a:spLocks noChangeArrowheads="1"/>
            </p:cNvSpPr>
            <p:nvPr/>
          </p:nvSpPr>
          <p:spPr bwMode="auto">
            <a:xfrm>
              <a:off x="1992" y="2570"/>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Providence Enacted</a:t>
              </a:r>
              <a:endParaRPr lang="en-US" altLang="zh-CN" sz="2800">
                <a:solidFill>
                  <a:srgbClr val="FFFFFF"/>
                </a:solidFill>
                <a:effectLst>
                  <a:glow rad="101600">
                    <a:srgbClr val="000000"/>
                  </a:glow>
                </a:effectLst>
                <a:ea typeface="宋体" charset="0"/>
                <a:cs typeface="宋体" charset="0"/>
              </a:endParaRPr>
            </a:p>
          </p:txBody>
        </p:sp>
        <p:sp>
          <p:nvSpPr>
            <p:cNvPr id="84022" name="Rectangle 51"/>
            <p:cNvSpPr>
              <a:spLocks noChangeArrowheads="1"/>
            </p:cNvSpPr>
            <p:nvPr/>
          </p:nvSpPr>
          <p:spPr bwMode="auto">
            <a:xfrm>
              <a:off x="1960" y="2570"/>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8" name="Group 54"/>
          <p:cNvGrpSpPr>
            <a:grpSpLocks/>
          </p:cNvGrpSpPr>
          <p:nvPr/>
        </p:nvGrpSpPr>
        <p:grpSpPr bwMode="auto">
          <a:xfrm>
            <a:off x="6350" y="3419475"/>
            <a:ext cx="4224338" cy="525463"/>
            <a:chOff x="0" y="3203"/>
            <a:chExt cx="1960" cy="633"/>
          </a:xfrm>
        </p:grpSpPr>
        <p:sp>
          <p:nvSpPr>
            <p:cNvPr id="84019" name="Rectangle 18"/>
            <p:cNvSpPr>
              <a:spLocks noChangeArrowheads="1"/>
            </p:cNvSpPr>
            <p:nvPr/>
          </p:nvSpPr>
          <p:spPr bwMode="auto">
            <a:xfrm>
              <a:off x="32" y="3203"/>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Persecution</a:t>
              </a:r>
              <a:endParaRPr lang="en-US" altLang="zh-CN" sz="2800">
                <a:solidFill>
                  <a:srgbClr val="FFFFFF"/>
                </a:solidFill>
                <a:effectLst>
                  <a:glow rad="101600">
                    <a:srgbClr val="000000"/>
                  </a:glow>
                </a:effectLst>
                <a:ea typeface="宋体" charset="0"/>
                <a:cs typeface="宋体" charset="0"/>
              </a:endParaRPr>
            </a:p>
          </p:txBody>
        </p:sp>
        <p:sp>
          <p:nvSpPr>
            <p:cNvPr id="84020" name="Rectangle 53"/>
            <p:cNvSpPr>
              <a:spLocks noChangeArrowheads="1"/>
            </p:cNvSpPr>
            <p:nvPr/>
          </p:nvSpPr>
          <p:spPr bwMode="auto">
            <a:xfrm>
              <a:off x="0" y="3203"/>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59" name="Group 56"/>
          <p:cNvGrpSpPr>
            <a:grpSpLocks/>
          </p:cNvGrpSpPr>
          <p:nvPr/>
        </p:nvGrpSpPr>
        <p:grpSpPr bwMode="auto">
          <a:xfrm>
            <a:off x="4230688" y="3419475"/>
            <a:ext cx="4913312" cy="525463"/>
            <a:chOff x="1960" y="3203"/>
            <a:chExt cx="2280" cy="633"/>
          </a:xfrm>
        </p:grpSpPr>
        <p:sp>
          <p:nvSpPr>
            <p:cNvPr id="84017" name="Rectangle 19"/>
            <p:cNvSpPr>
              <a:spLocks noChangeArrowheads="1"/>
            </p:cNvSpPr>
            <p:nvPr/>
          </p:nvSpPr>
          <p:spPr bwMode="auto">
            <a:xfrm>
              <a:off x="1992" y="3203"/>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Preservation</a:t>
              </a:r>
              <a:endParaRPr lang="en-US" altLang="zh-CN" sz="2800">
                <a:solidFill>
                  <a:srgbClr val="FFFFFF"/>
                </a:solidFill>
                <a:effectLst>
                  <a:glow rad="101600">
                    <a:srgbClr val="000000"/>
                  </a:glow>
                </a:effectLst>
                <a:ea typeface="宋体" charset="0"/>
                <a:cs typeface="宋体" charset="0"/>
              </a:endParaRPr>
            </a:p>
          </p:txBody>
        </p:sp>
        <p:sp>
          <p:nvSpPr>
            <p:cNvPr id="84018" name="Rectangle 55"/>
            <p:cNvSpPr>
              <a:spLocks noChangeArrowheads="1"/>
            </p:cNvSpPr>
            <p:nvPr/>
          </p:nvSpPr>
          <p:spPr bwMode="auto">
            <a:xfrm>
              <a:off x="1960" y="3203"/>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0" name="Group 58"/>
          <p:cNvGrpSpPr>
            <a:grpSpLocks/>
          </p:cNvGrpSpPr>
          <p:nvPr/>
        </p:nvGrpSpPr>
        <p:grpSpPr bwMode="auto">
          <a:xfrm>
            <a:off x="6350" y="3944938"/>
            <a:ext cx="4224338" cy="525462"/>
            <a:chOff x="0" y="3836"/>
            <a:chExt cx="1960" cy="633"/>
          </a:xfrm>
        </p:grpSpPr>
        <p:sp>
          <p:nvSpPr>
            <p:cNvPr id="84015" name="Rectangle 21"/>
            <p:cNvSpPr>
              <a:spLocks noChangeArrowheads="1"/>
            </p:cNvSpPr>
            <p:nvPr/>
          </p:nvSpPr>
          <p:spPr bwMode="auto">
            <a:xfrm>
              <a:off x="32" y="3836"/>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Grave Danger</a:t>
              </a:r>
              <a:endParaRPr lang="en-US" altLang="zh-CN" sz="2800">
                <a:solidFill>
                  <a:srgbClr val="FFFFFF"/>
                </a:solidFill>
                <a:effectLst>
                  <a:glow rad="101600">
                    <a:srgbClr val="000000"/>
                  </a:glow>
                </a:effectLst>
                <a:ea typeface="宋体" charset="0"/>
                <a:cs typeface="宋体" charset="0"/>
              </a:endParaRPr>
            </a:p>
          </p:txBody>
        </p:sp>
        <p:sp>
          <p:nvSpPr>
            <p:cNvPr id="84016" name="Rectangle 57"/>
            <p:cNvSpPr>
              <a:spLocks noChangeArrowheads="1"/>
            </p:cNvSpPr>
            <p:nvPr/>
          </p:nvSpPr>
          <p:spPr bwMode="auto">
            <a:xfrm>
              <a:off x="0" y="3836"/>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1" name="Group 60"/>
          <p:cNvGrpSpPr>
            <a:grpSpLocks/>
          </p:cNvGrpSpPr>
          <p:nvPr/>
        </p:nvGrpSpPr>
        <p:grpSpPr bwMode="auto">
          <a:xfrm>
            <a:off x="4230688" y="3944938"/>
            <a:ext cx="4913312" cy="525462"/>
            <a:chOff x="1960" y="3836"/>
            <a:chExt cx="2280" cy="633"/>
          </a:xfrm>
        </p:grpSpPr>
        <p:sp>
          <p:nvSpPr>
            <p:cNvPr id="84013" name="Rectangle 22"/>
            <p:cNvSpPr>
              <a:spLocks noChangeArrowheads="1"/>
            </p:cNvSpPr>
            <p:nvPr/>
          </p:nvSpPr>
          <p:spPr bwMode="auto">
            <a:xfrm>
              <a:off x="1992" y="3836"/>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Great Deliverance</a:t>
              </a:r>
              <a:endParaRPr lang="en-US" altLang="zh-CN" sz="2800">
                <a:solidFill>
                  <a:srgbClr val="FFFFFF"/>
                </a:solidFill>
                <a:effectLst>
                  <a:glow rad="101600">
                    <a:srgbClr val="000000"/>
                  </a:glow>
                </a:effectLst>
                <a:ea typeface="宋体" charset="0"/>
                <a:cs typeface="宋体" charset="0"/>
              </a:endParaRPr>
            </a:p>
          </p:txBody>
        </p:sp>
        <p:sp>
          <p:nvSpPr>
            <p:cNvPr id="84014" name="Rectangle 59"/>
            <p:cNvSpPr>
              <a:spLocks noChangeArrowheads="1"/>
            </p:cNvSpPr>
            <p:nvPr/>
          </p:nvSpPr>
          <p:spPr bwMode="auto">
            <a:xfrm>
              <a:off x="1960" y="3836"/>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2" name="Group 62"/>
          <p:cNvGrpSpPr>
            <a:grpSpLocks/>
          </p:cNvGrpSpPr>
          <p:nvPr/>
        </p:nvGrpSpPr>
        <p:grpSpPr bwMode="auto">
          <a:xfrm>
            <a:off x="6350" y="4470400"/>
            <a:ext cx="4224338" cy="525463"/>
            <a:chOff x="0" y="4469"/>
            <a:chExt cx="1960" cy="633"/>
          </a:xfrm>
        </p:grpSpPr>
        <p:sp>
          <p:nvSpPr>
            <p:cNvPr id="84011" name="Rectangle 24"/>
            <p:cNvSpPr>
              <a:spLocks noChangeArrowheads="1"/>
            </p:cNvSpPr>
            <p:nvPr/>
          </p:nvSpPr>
          <p:spPr bwMode="auto">
            <a:xfrm>
              <a:off x="32" y="4469"/>
              <a:ext cx="18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Feasts of Ahasuerus</a:t>
              </a:r>
              <a:endParaRPr lang="en-US" altLang="zh-CN" sz="2800">
                <a:solidFill>
                  <a:srgbClr val="FFFFFF"/>
                </a:solidFill>
                <a:effectLst>
                  <a:glow rad="101600">
                    <a:srgbClr val="000000"/>
                  </a:glow>
                </a:effectLst>
                <a:ea typeface="宋体" charset="0"/>
                <a:cs typeface="宋体" charset="0"/>
              </a:endParaRPr>
            </a:p>
          </p:txBody>
        </p:sp>
        <p:sp>
          <p:nvSpPr>
            <p:cNvPr id="84012" name="Rectangle 61"/>
            <p:cNvSpPr>
              <a:spLocks noChangeArrowheads="1"/>
            </p:cNvSpPr>
            <p:nvPr/>
          </p:nvSpPr>
          <p:spPr bwMode="auto">
            <a:xfrm>
              <a:off x="0" y="4469"/>
              <a:ext cx="196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3" name="Group 64"/>
          <p:cNvGrpSpPr>
            <a:grpSpLocks/>
          </p:cNvGrpSpPr>
          <p:nvPr/>
        </p:nvGrpSpPr>
        <p:grpSpPr bwMode="auto">
          <a:xfrm>
            <a:off x="4230688" y="4470400"/>
            <a:ext cx="4913312" cy="525463"/>
            <a:chOff x="1960" y="4469"/>
            <a:chExt cx="2280" cy="633"/>
          </a:xfrm>
        </p:grpSpPr>
        <p:sp>
          <p:nvSpPr>
            <p:cNvPr id="84009" name="Rectangle 25"/>
            <p:cNvSpPr>
              <a:spLocks noChangeArrowheads="1"/>
            </p:cNvSpPr>
            <p:nvPr/>
          </p:nvSpPr>
          <p:spPr bwMode="auto">
            <a:xfrm>
              <a:off x="1992" y="4469"/>
              <a:ext cx="221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Feasts of Esther &amp; Purim</a:t>
              </a:r>
              <a:endParaRPr lang="en-US" altLang="zh-CN" sz="2800">
                <a:solidFill>
                  <a:srgbClr val="FFFFFF"/>
                </a:solidFill>
                <a:effectLst>
                  <a:glow rad="101600">
                    <a:srgbClr val="000000"/>
                  </a:glow>
                </a:effectLst>
                <a:ea typeface="宋体" charset="0"/>
                <a:cs typeface="宋体" charset="0"/>
              </a:endParaRPr>
            </a:p>
          </p:txBody>
        </p:sp>
        <p:sp>
          <p:nvSpPr>
            <p:cNvPr id="84010" name="Rectangle 63"/>
            <p:cNvSpPr>
              <a:spLocks noChangeArrowheads="1"/>
            </p:cNvSpPr>
            <p:nvPr/>
          </p:nvSpPr>
          <p:spPr bwMode="auto">
            <a:xfrm>
              <a:off x="1960" y="4469"/>
              <a:ext cx="2280"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4" name="Group 66"/>
          <p:cNvGrpSpPr>
            <a:grpSpLocks/>
          </p:cNvGrpSpPr>
          <p:nvPr/>
        </p:nvGrpSpPr>
        <p:grpSpPr bwMode="auto">
          <a:xfrm>
            <a:off x="0" y="4995863"/>
            <a:ext cx="2133600" cy="715962"/>
            <a:chOff x="-3" y="5102"/>
            <a:chExt cx="990" cy="863"/>
          </a:xfrm>
        </p:grpSpPr>
        <p:sp>
          <p:nvSpPr>
            <p:cNvPr id="84007" name="Rectangle 27"/>
            <p:cNvSpPr>
              <a:spLocks noChangeArrowheads="1"/>
            </p:cNvSpPr>
            <p:nvPr/>
          </p:nvSpPr>
          <p:spPr bwMode="auto">
            <a:xfrm>
              <a:off x="-3" y="5102"/>
              <a:ext cx="99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dirty="0">
                  <a:solidFill>
                    <a:srgbClr val="FFFFFF"/>
                  </a:solidFill>
                  <a:effectLst>
                    <a:glow rad="101600">
                      <a:srgbClr val="000000"/>
                    </a:glow>
                  </a:effectLst>
                </a:rPr>
                <a:t> Esther Exalted</a:t>
              </a:r>
            </a:p>
            <a:p>
              <a:pPr algn="ctr" eaLnBrk="0" hangingPunct="0">
                <a:defRPr/>
              </a:pPr>
              <a:r>
                <a:rPr lang="en-US" altLang="zh-CN" dirty="0">
                  <a:solidFill>
                    <a:srgbClr val="FFFFFF"/>
                  </a:solidFill>
                  <a:effectLst>
                    <a:glow rad="101600">
                      <a:srgbClr val="000000"/>
                    </a:glow>
                  </a:effectLst>
                </a:rPr>
                <a:t>1:1–2:18</a:t>
              </a:r>
              <a:endParaRPr lang="en-US" altLang="zh-CN" dirty="0">
                <a:solidFill>
                  <a:srgbClr val="FFFFFF"/>
                </a:solidFill>
                <a:effectLst>
                  <a:glow rad="101600">
                    <a:srgbClr val="000000"/>
                  </a:glow>
                </a:effectLst>
                <a:ea typeface="宋体" charset="0"/>
                <a:cs typeface="宋体" charset="0"/>
              </a:endParaRPr>
            </a:p>
          </p:txBody>
        </p:sp>
        <p:sp>
          <p:nvSpPr>
            <p:cNvPr id="84008" name="Rectangle 65"/>
            <p:cNvSpPr>
              <a:spLocks noChangeArrowheads="1"/>
            </p:cNvSpPr>
            <p:nvPr/>
          </p:nvSpPr>
          <p:spPr bwMode="auto">
            <a:xfrm>
              <a:off x="0" y="5102"/>
              <a:ext cx="96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5" name="Group 68"/>
          <p:cNvGrpSpPr>
            <a:grpSpLocks/>
          </p:cNvGrpSpPr>
          <p:nvPr/>
        </p:nvGrpSpPr>
        <p:grpSpPr bwMode="auto">
          <a:xfrm>
            <a:off x="2092325" y="4995863"/>
            <a:ext cx="2138363" cy="715962"/>
            <a:chOff x="968" y="5102"/>
            <a:chExt cx="992" cy="863"/>
          </a:xfrm>
        </p:grpSpPr>
        <p:sp>
          <p:nvSpPr>
            <p:cNvPr id="84005" name="Rectangle 28"/>
            <p:cNvSpPr>
              <a:spLocks noChangeArrowheads="1"/>
            </p:cNvSpPr>
            <p:nvPr/>
          </p:nvSpPr>
          <p:spPr bwMode="auto">
            <a:xfrm>
              <a:off x="1000" y="5102"/>
              <a:ext cx="92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dirty="0">
                  <a:solidFill>
                    <a:srgbClr val="FFFFFF"/>
                  </a:solidFill>
                  <a:effectLst>
                    <a:glow rad="101600">
                      <a:srgbClr val="000000"/>
                    </a:glow>
                  </a:effectLst>
                </a:rPr>
                <a:t>Haman Plots</a:t>
              </a:r>
            </a:p>
            <a:p>
              <a:pPr algn="ctr" eaLnBrk="0" hangingPunct="0">
                <a:defRPr/>
              </a:pPr>
              <a:r>
                <a:rPr lang="en-US" altLang="zh-CN" dirty="0">
                  <a:solidFill>
                    <a:srgbClr val="FFFFFF"/>
                  </a:solidFill>
                  <a:effectLst>
                    <a:glow rad="101600">
                      <a:srgbClr val="000000"/>
                    </a:glow>
                  </a:effectLst>
                </a:rPr>
                <a:t>2:19–4:17</a:t>
              </a:r>
              <a:endParaRPr lang="en-US" altLang="zh-CN" dirty="0">
                <a:solidFill>
                  <a:srgbClr val="FFFFFF"/>
                </a:solidFill>
                <a:effectLst>
                  <a:glow rad="101600">
                    <a:srgbClr val="000000"/>
                  </a:glow>
                </a:effectLst>
                <a:ea typeface="宋体" charset="0"/>
                <a:cs typeface="宋体" charset="0"/>
              </a:endParaRPr>
            </a:p>
          </p:txBody>
        </p:sp>
        <p:sp>
          <p:nvSpPr>
            <p:cNvPr id="84006" name="Rectangle 67"/>
            <p:cNvSpPr>
              <a:spLocks noChangeArrowheads="1"/>
            </p:cNvSpPr>
            <p:nvPr/>
          </p:nvSpPr>
          <p:spPr bwMode="auto">
            <a:xfrm>
              <a:off x="968" y="5102"/>
              <a:ext cx="992"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6" name="Group 70"/>
          <p:cNvGrpSpPr>
            <a:grpSpLocks/>
          </p:cNvGrpSpPr>
          <p:nvPr/>
        </p:nvGrpSpPr>
        <p:grpSpPr bwMode="auto">
          <a:xfrm>
            <a:off x="4230688" y="4995863"/>
            <a:ext cx="1789112" cy="715962"/>
            <a:chOff x="1960" y="5102"/>
            <a:chExt cx="784" cy="863"/>
          </a:xfrm>
        </p:grpSpPr>
        <p:sp>
          <p:nvSpPr>
            <p:cNvPr id="84003" name="Rectangle 29"/>
            <p:cNvSpPr>
              <a:spLocks noChangeArrowheads="1"/>
            </p:cNvSpPr>
            <p:nvPr/>
          </p:nvSpPr>
          <p:spPr bwMode="auto">
            <a:xfrm>
              <a:off x="1992" y="5102"/>
              <a:ext cx="72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80000"/>
                </a:lnSpc>
                <a:defRPr/>
              </a:pPr>
              <a:r>
                <a:rPr lang="en-US" altLang="zh-CN" sz="2000" dirty="0">
                  <a:solidFill>
                    <a:srgbClr val="FFFFFF"/>
                  </a:solidFill>
                  <a:effectLst>
                    <a:glow rad="101600">
                      <a:srgbClr val="000000"/>
                    </a:glow>
                  </a:effectLst>
                </a:rPr>
                <a:t> Mordecai over </a:t>
              </a:r>
            </a:p>
            <a:p>
              <a:pPr algn="ctr" eaLnBrk="0" hangingPunct="0">
                <a:lnSpc>
                  <a:spcPct val="80000"/>
                </a:lnSpc>
                <a:defRPr/>
              </a:pPr>
              <a:r>
                <a:rPr lang="en-US" altLang="zh-CN" sz="2000" dirty="0">
                  <a:solidFill>
                    <a:srgbClr val="FFFFFF"/>
                  </a:solidFill>
                  <a:effectLst>
                    <a:glow rad="101600">
                      <a:srgbClr val="000000"/>
                    </a:glow>
                  </a:effectLst>
                </a:rPr>
                <a:t>Haman</a:t>
              </a:r>
            </a:p>
            <a:p>
              <a:pPr algn="ctr" eaLnBrk="0" hangingPunct="0">
                <a:lnSpc>
                  <a:spcPct val="80000"/>
                </a:lnSpc>
                <a:defRPr/>
              </a:pPr>
              <a:r>
                <a:rPr lang="en-US" altLang="zh-CN" sz="2000" dirty="0">
                  <a:solidFill>
                    <a:srgbClr val="FFFFFF"/>
                  </a:solidFill>
                  <a:effectLst>
                    <a:glow rad="101600">
                      <a:srgbClr val="000000"/>
                    </a:glow>
                  </a:effectLst>
                </a:rPr>
                <a:t>5:1–8:2</a:t>
              </a:r>
              <a:endParaRPr lang="en-US" altLang="zh-CN" sz="2000" dirty="0">
                <a:solidFill>
                  <a:srgbClr val="FFFFFF"/>
                </a:solidFill>
                <a:effectLst>
                  <a:glow rad="101600">
                    <a:srgbClr val="000000"/>
                  </a:glow>
                </a:effectLst>
                <a:ea typeface="宋体" charset="0"/>
                <a:cs typeface="宋体" charset="0"/>
              </a:endParaRPr>
            </a:p>
          </p:txBody>
        </p:sp>
        <p:sp>
          <p:nvSpPr>
            <p:cNvPr id="84004" name="Rectangle 69"/>
            <p:cNvSpPr>
              <a:spLocks noChangeArrowheads="1"/>
            </p:cNvSpPr>
            <p:nvPr/>
          </p:nvSpPr>
          <p:spPr bwMode="auto">
            <a:xfrm>
              <a:off x="1960" y="5102"/>
              <a:ext cx="784"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7" name="Group 72"/>
          <p:cNvGrpSpPr>
            <a:grpSpLocks/>
          </p:cNvGrpSpPr>
          <p:nvPr/>
        </p:nvGrpSpPr>
        <p:grpSpPr bwMode="auto">
          <a:xfrm>
            <a:off x="6019800" y="4995863"/>
            <a:ext cx="1357313" cy="715962"/>
            <a:chOff x="2744" y="5102"/>
            <a:chExt cx="676" cy="863"/>
          </a:xfrm>
        </p:grpSpPr>
        <p:sp>
          <p:nvSpPr>
            <p:cNvPr id="84001" name="Rectangle 30"/>
            <p:cNvSpPr>
              <a:spLocks noChangeArrowheads="1"/>
            </p:cNvSpPr>
            <p:nvPr/>
          </p:nvSpPr>
          <p:spPr bwMode="auto">
            <a:xfrm>
              <a:off x="2776" y="5102"/>
              <a:ext cx="61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80000"/>
                </a:lnSpc>
                <a:defRPr/>
              </a:pPr>
              <a:r>
                <a:rPr lang="en-US" altLang="zh-CN" sz="2000" dirty="0">
                  <a:solidFill>
                    <a:srgbClr val="FFFFFF"/>
                  </a:solidFill>
                  <a:effectLst>
                    <a:glow rad="101600">
                      <a:srgbClr val="000000"/>
                    </a:glow>
                  </a:effectLst>
                </a:rPr>
                <a:t>Jews over Enemies</a:t>
              </a:r>
            </a:p>
            <a:p>
              <a:pPr algn="ctr" eaLnBrk="0" hangingPunct="0">
                <a:lnSpc>
                  <a:spcPct val="80000"/>
                </a:lnSpc>
                <a:defRPr/>
              </a:pPr>
              <a:r>
                <a:rPr lang="en-US" altLang="zh-CN" sz="2000" dirty="0">
                  <a:solidFill>
                    <a:srgbClr val="FFFFFF"/>
                  </a:solidFill>
                  <a:effectLst>
                    <a:glow rad="101600">
                      <a:srgbClr val="000000"/>
                    </a:glow>
                  </a:effectLst>
                </a:rPr>
                <a:t>8:3–9:32 </a:t>
              </a:r>
              <a:endParaRPr lang="en-US" altLang="zh-CN" sz="2000" dirty="0">
                <a:solidFill>
                  <a:srgbClr val="FFFFFF"/>
                </a:solidFill>
                <a:effectLst>
                  <a:glow rad="101600">
                    <a:srgbClr val="000000"/>
                  </a:glow>
                </a:effectLst>
                <a:ea typeface="宋体" charset="0"/>
                <a:cs typeface="宋体" charset="0"/>
              </a:endParaRPr>
            </a:p>
          </p:txBody>
        </p:sp>
        <p:sp>
          <p:nvSpPr>
            <p:cNvPr id="84002" name="Rectangle 71"/>
            <p:cNvSpPr>
              <a:spLocks noChangeArrowheads="1"/>
            </p:cNvSpPr>
            <p:nvPr/>
          </p:nvSpPr>
          <p:spPr bwMode="auto">
            <a:xfrm>
              <a:off x="2744" y="5102"/>
              <a:ext cx="67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8" name="Group 74"/>
          <p:cNvGrpSpPr>
            <a:grpSpLocks/>
          </p:cNvGrpSpPr>
          <p:nvPr/>
        </p:nvGrpSpPr>
        <p:grpSpPr bwMode="auto">
          <a:xfrm>
            <a:off x="7377113" y="4995863"/>
            <a:ext cx="1766887" cy="715962"/>
            <a:chOff x="3420" y="5102"/>
            <a:chExt cx="820" cy="863"/>
          </a:xfrm>
        </p:grpSpPr>
        <p:sp>
          <p:nvSpPr>
            <p:cNvPr id="83999" name="Rectangle 31"/>
            <p:cNvSpPr>
              <a:spLocks noChangeArrowheads="1"/>
            </p:cNvSpPr>
            <p:nvPr/>
          </p:nvSpPr>
          <p:spPr bwMode="auto">
            <a:xfrm>
              <a:off x="3452" y="5102"/>
              <a:ext cx="75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lnSpc>
                  <a:spcPct val="80000"/>
                </a:lnSpc>
                <a:defRPr/>
              </a:pPr>
              <a:r>
                <a:rPr lang="en-US" altLang="zh-CN" sz="2000">
                  <a:solidFill>
                    <a:srgbClr val="FFFFFF"/>
                  </a:solidFill>
                  <a:effectLst>
                    <a:glow rad="101600">
                      <a:srgbClr val="000000"/>
                    </a:glow>
                  </a:effectLst>
                </a:rPr>
                <a:t>Mordecai over Persia</a:t>
              </a:r>
            </a:p>
            <a:p>
              <a:pPr algn="ctr" eaLnBrk="0" hangingPunct="0">
                <a:lnSpc>
                  <a:spcPct val="80000"/>
                </a:lnSpc>
                <a:defRPr/>
              </a:pPr>
              <a:r>
                <a:rPr lang="en-US" altLang="zh-CN" sz="2000">
                  <a:solidFill>
                    <a:srgbClr val="FFFFFF"/>
                  </a:solidFill>
                  <a:effectLst>
                    <a:glow rad="101600">
                      <a:srgbClr val="000000"/>
                    </a:glow>
                  </a:effectLst>
                </a:rPr>
                <a:t>10</a:t>
              </a:r>
              <a:endParaRPr lang="en-US" altLang="zh-CN" sz="2000">
                <a:solidFill>
                  <a:srgbClr val="FFFFFF"/>
                </a:solidFill>
                <a:effectLst>
                  <a:glow rad="101600">
                    <a:srgbClr val="000000"/>
                  </a:glow>
                </a:effectLst>
                <a:ea typeface="宋体" charset="0"/>
                <a:cs typeface="宋体" charset="0"/>
              </a:endParaRPr>
            </a:p>
          </p:txBody>
        </p:sp>
        <p:sp>
          <p:nvSpPr>
            <p:cNvPr id="84000" name="Rectangle 73"/>
            <p:cNvSpPr>
              <a:spLocks noChangeArrowheads="1"/>
            </p:cNvSpPr>
            <p:nvPr/>
          </p:nvSpPr>
          <p:spPr bwMode="auto">
            <a:xfrm>
              <a:off x="3420" y="5102"/>
              <a:ext cx="82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69" name="Group 78"/>
          <p:cNvGrpSpPr>
            <a:grpSpLocks/>
          </p:cNvGrpSpPr>
          <p:nvPr/>
        </p:nvGrpSpPr>
        <p:grpSpPr bwMode="auto">
          <a:xfrm>
            <a:off x="6350" y="5711825"/>
            <a:ext cx="9132888" cy="525463"/>
            <a:chOff x="0" y="5965"/>
            <a:chExt cx="5752" cy="633"/>
          </a:xfrm>
        </p:grpSpPr>
        <p:sp>
          <p:nvSpPr>
            <p:cNvPr id="83997" name="Rectangle 33"/>
            <p:cNvSpPr>
              <a:spLocks noChangeArrowheads="1"/>
            </p:cNvSpPr>
            <p:nvPr/>
          </p:nvSpPr>
          <p:spPr bwMode="auto">
            <a:xfrm>
              <a:off x="32" y="5965"/>
              <a:ext cx="56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Persia</a:t>
              </a:r>
              <a:endParaRPr lang="en-US" altLang="zh-CN" sz="2800">
                <a:solidFill>
                  <a:srgbClr val="FFFFFF"/>
                </a:solidFill>
                <a:effectLst>
                  <a:glow rad="101600">
                    <a:srgbClr val="000000"/>
                  </a:glow>
                </a:effectLst>
                <a:ea typeface="宋体" charset="0"/>
                <a:cs typeface="宋体" charset="0"/>
              </a:endParaRPr>
            </a:p>
          </p:txBody>
        </p:sp>
        <p:sp>
          <p:nvSpPr>
            <p:cNvPr id="83998"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grpSp>
        <p:nvGrpSpPr>
          <p:cNvPr id="108570" name="Group 80"/>
          <p:cNvGrpSpPr>
            <a:grpSpLocks/>
          </p:cNvGrpSpPr>
          <p:nvPr/>
        </p:nvGrpSpPr>
        <p:grpSpPr bwMode="auto">
          <a:xfrm>
            <a:off x="6350" y="6237288"/>
            <a:ext cx="9132888" cy="620712"/>
            <a:chOff x="0" y="6598"/>
            <a:chExt cx="5752" cy="748"/>
          </a:xfrm>
        </p:grpSpPr>
        <p:sp>
          <p:nvSpPr>
            <p:cNvPr id="83995" name="Rectangle 34"/>
            <p:cNvSpPr>
              <a:spLocks noChangeArrowheads="1"/>
            </p:cNvSpPr>
            <p:nvPr/>
          </p:nvSpPr>
          <p:spPr bwMode="auto">
            <a:xfrm>
              <a:off x="32" y="6598"/>
              <a:ext cx="56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defRPr/>
              </a:pPr>
              <a:r>
                <a:rPr lang="en-US" altLang="zh-CN" sz="2800">
                  <a:solidFill>
                    <a:srgbClr val="FFFFFF"/>
                  </a:solidFill>
                  <a:effectLst>
                    <a:glow rad="101600">
                      <a:srgbClr val="000000"/>
                    </a:glow>
                  </a:effectLst>
                </a:rPr>
                <a:t>  10 Years (483-473 BC)</a:t>
              </a:r>
            </a:p>
          </p:txBody>
        </p:sp>
        <p:sp>
          <p:nvSpPr>
            <p:cNvPr id="83996" name="Rectangle 79"/>
            <p:cNvSpPr>
              <a:spLocks noChangeArrowheads="1"/>
            </p:cNvSpPr>
            <p:nvPr/>
          </p:nvSpPr>
          <p:spPr bwMode="auto">
            <a:xfrm>
              <a:off x="0" y="6598"/>
              <a:ext cx="5752"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a:effectLst>
                  <a:glow rad="101600">
                    <a:srgbClr val="000000"/>
                  </a:glow>
                </a:effectLst>
              </a:endParaRPr>
            </a:p>
          </p:txBody>
        </p:sp>
      </p:grpSp>
    </p:spTree>
    <p:extLst>
      <p:ext uri="{BB962C8B-B14F-4D97-AF65-F5344CB8AC3E}">
        <p14:creationId xmlns:p14="http://schemas.microsoft.com/office/powerpoint/2010/main" val="188374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2108420"/>
            <a:ext cx="9129233" cy="3719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348880"/>
            <a:ext cx="9144000" cy="33497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The queen’s risk of death for the Jews (4:16) and role as advocate (7:1-6) portray these roles for Christ.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42a</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Esther</a:t>
            </a:r>
          </a:p>
        </p:txBody>
      </p:sp>
    </p:spTree>
    <p:extLst>
      <p:ext uri="{BB962C8B-B14F-4D97-AF65-F5344CB8AC3E}">
        <p14:creationId xmlns:p14="http://schemas.microsoft.com/office/powerpoint/2010/main" val="125501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Persian empire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75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8"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latin typeface="Arial" charset="0"/>
                <a:cs typeface="Arial" charset="0"/>
              </a:rPr>
              <a:t>308</a:t>
            </a:r>
          </a:p>
        </p:txBody>
      </p:sp>
      <p:pic>
        <p:nvPicPr>
          <p:cNvPr id="116739" name="Picture 5" descr="esthermovi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8000"/>
            <a:ext cx="41910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5" name="WordArt 5"/>
          <p:cNvSpPr>
            <a:spLocks noChangeArrowheads="1" noChangeShapeType="1" noTextEdit="1"/>
          </p:cNvSpPr>
          <p:nvPr/>
        </p:nvSpPr>
        <p:spPr bwMode="auto">
          <a:xfrm>
            <a:off x="1752600" y="685800"/>
            <a:ext cx="6553200" cy="6172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CirclePour">
              <a:avLst>
                <a:gd name="adj1" fmla="val 10853866"/>
                <a:gd name="adj2" fmla="val 50000"/>
              </a:avLst>
            </a:prstTxWarp>
          </a:bodyPr>
          <a:lstStyle/>
          <a:p>
            <a:pPr algn="ctr"/>
            <a:r>
              <a:rPr lang="en-US" sz="9600" kern="10">
                <a:solidFill>
                  <a:srgbClr val="993366"/>
                </a:solidFill>
                <a:effectLst>
                  <a:outerShdw blurRad="63500" dist="38099" dir="2700000" algn="ctr" rotWithShape="0">
                    <a:srgbClr val="C0C0C0">
                      <a:alpha val="74997"/>
                    </a:srgbClr>
                  </a:outerShdw>
                </a:effectLst>
                <a:latin typeface="Impact"/>
                <a:ea typeface="Impact"/>
                <a:cs typeface="Impact"/>
              </a:rPr>
              <a:t>Providence</a:t>
            </a:r>
          </a:p>
        </p:txBody>
      </p:sp>
      <p:sp>
        <p:nvSpPr>
          <p:cNvPr id="7" name="Title 6"/>
          <p:cNvSpPr>
            <a:spLocks noGrp="1"/>
          </p:cNvSpPr>
          <p:nvPr>
            <p:ph type="title" idx="4294967295"/>
          </p:nvPr>
        </p:nvSpPr>
        <p:spPr>
          <a:xfrm>
            <a:off x="4191000" y="0"/>
            <a:ext cx="3657600" cy="762000"/>
          </a:xfrm>
          <a:solidFill>
            <a:srgbClr val="660066"/>
          </a:solidFill>
        </p:spPr>
        <p:txBody>
          <a:bodyPr/>
          <a:lstStyle/>
          <a:p>
            <a:pPr algn="ctr">
              <a:defRPr/>
            </a:pPr>
            <a:r>
              <a:rPr lang="en-US" sz="4400">
                <a:solidFill>
                  <a:schemeClr val="bg1"/>
                </a:solidFill>
                <a:effectLst>
                  <a:outerShdw blurRad="38100" dist="38100" dir="2700000" algn="tl">
                    <a:srgbClr val="000000"/>
                  </a:outerShdw>
                </a:effectLst>
                <a:latin typeface="Arial Black" charset="0"/>
                <a:ea typeface="ＭＳ Ｐゴシック" charset="0"/>
                <a:cs typeface="Times New Roman" charset="0"/>
              </a:rPr>
              <a:t>Key Word</a:t>
            </a:r>
          </a:p>
        </p:txBody>
      </p:sp>
    </p:spTree>
    <p:extLst>
      <p:ext uri="{BB962C8B-B14F-4D97-AF65-F5344CB8AC3E}">
        <p14:creationId xmlns:p14="http://schemas.microsoft.com/office/powerpoint/2010/main" val="36927336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1000" fill="hold"/>
                                        <p:tgtEl>
                                          <p:spTgt spid="61445"/>
                                        </p:tgtEl>
                                        <p:attrNameLst>
                                          <p:attrName>ppt_w</p:attrName>
                                        </p:attrNameLst>
                                      </p:cBhvr>
                                      <p:tavLst>
                                        <p:tav tm="0">
                                          <p:val>
                                            <p:fltVal val="0"/>
                                          </p:val>
                                        </p:tav>
                                        <p:tav tm="100000">
                                          <p:val>
                                            <p:strVal val="#ppt_w"/>
                                          </p:val>
                                        </p:tav>
                                      </p:tavLst>
                                    </p:anim>
                                    <p:anim calcmode="lin" valueType="num">
                                      <p:cBhvr>
                                        <p:cTn id="8" dur="1000" fill="hold"/>
                                        <p:tgtEl>
                                          <p:spTgt spid="61445"/>
                                        </p:tgtEl>
                                        <p:attrNameLst>
                                          <p:attrName>ppt_h</p:attrName>
                                        </p:attrNameLst>
                                      </p:cBhvr>
                                      <p:tavLst>
                                        <p:tav tm="0">
                                          <p:val>
                                            <p:fltVal val="0"/>
                                          </p:val>
                                        </p:tav>
                                        <p:tav tm="100000">
                                          <p:val>
                                            <p:strVal val="#ppt_h"/>
                                          </p:val>
                                        </p:tav>
                                      </p:tavLst>
                                    </p:anim>
                                    <p:anim calcmode="lin" valueType="num">
                                      <p:cBhvr>
                                        <p:cTn id="9" dur="1000" fill="hold"/>
                                        <p:tgtEl>
                                          <p:spTgt spid="614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eaLnBrk="0" hangingPunct="0">
              <a:spcBef>
                <a:spcPct val="50000"/>
              </a:spcBef>
              <a:defRPr/>
            </a:pPr>
            <a:r>
              <a:rPr lang="en-US"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eaLnBrk="0" hangingPunct="0">
              <a:spcBef>
                <a:spcPct val="20000"/>
              </a:spcBef>
              <a:buClr>
                <a:srgbClr val="808000"/>
              </a:buClr>
              <a:defRPr/>
            </a:pPr>
            <a:r>
              <a:rPr kumimoji="1" lang="en-US" altLang="zh-CN" sz="3200" dirty="0">
                <a:solidFill>
                  <a:srgbClr val="FFFFFF"/>
                </a:solidFill>
                <a:effectLst>
                  <a:glow rad="228600">
                    <a:srgbClr val="000000">
                      <a:alpha val="75000"/>
                    </a:srgbClr>
                  </a:glow>
                </a:effectLst>
                <a:latin typeface="Arial" charset="0"/>
                <a:cs typeface="Arial" charset="0"/>
              </a:rPr>
              <a:t>(Mordecai to Esther)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"For if you remain silent at this time, relief &amp; deliverance for the Jews will arise from another place, but you &amp; your father</a:t>
            </a:r>
            <a:r>
              <a:rPr kumimoji="1" lang="fr-FR" altLang="zh-CN" sz="3200" dirty="0">
                <a:solidFill>
                  <a:srgbClr val="FFFFFF"/>
                </a:solidFill>
                <a:effectLst>
                  <a:glow rad="228600">
                    <a:srgbClr val="000000">
                      <a:alpha val="75000"/>
                    </a:srgbClr>
                  </a:glow>
                </a:effectLst>
                <a:latin typeface="Arial" charset="0"/>
                <a:cs typeface="Arial" charset="0"/>
              </a:rPr>
              <a:t>'</a:t>
            </a:r>
            <a:r>
              <a:rPr kumimoji="1" lang="en-US" altLang="zh-CN" sz="3200" dirty="0">
                <a:solidFill>
                  <a:srgbClr val="FFFFFF"/>
                </a:solidFill>
                <a:effectLst>
                  <a:glow rad="228600">
                    <a:srgbClr val="000000">
                      <a:alpha val="75000"/>
                    </a:srgbClr>
                  </a:glow>
                </a:effectLst>
                <a:latin typeface="Arial" charset="0"/>
                <a:cs typeface="Arial" charset="0"/>
              </a:rPr>
              <a:t>s family will perish.  And who knows but that you have come to royal position for such a time as this?" </a:t>
            </a:r>
            <a:br>
              <a:rPr kumimoji="1" lang="en-US" altLang="zh-CN" sz="3200" dirty="0">
                <a:solidFill>
                  <a:srgbClr val="FFFFFF"/>
                </a:solidFill>
                <a:effectLst>
                  <a:glow rad="228600">
                    <a:srgbClr val="000000">
                      <a:alpha val="75000"/>
                    </a:srgbClr>
                  </a:glow>
                </a:effectLst>
                <a:latin typeface="Arial" charset="0"/>
                <a:cs typeface="Arial" charset="0"/>
              </a:rPr>
            </a:br>
            <a:r>
              <a:rPr kumimoji="1" lang="en-US" altLang="zh-CN" sz="3200" dirty="0">
                <a:solidFill>
                  <a:srgbClr val="FFFFFF"/>
                </a:solidFill>
                <a:effectLst>
                  <a:glow rad="228600">
                    <a:srgbClr val="000000">
                      <a:alpha val="75000"/>
                    </a:srgbClr>
                  </a:glow>
                </a:effectLst>
                <a:latin typeface="Arial" charset="0"/>
                <a:cs typeface="Arial" charset="0"/>
              </a:rPr>
              <a:t>(Esther 4:14).</a:t>
            </a:r>
            <a:endParaRPr kumimoji="1" lang="en-US" sz="3200" b="0" dirty="0">
              <a:solidFill>
                <a:srgbClr val="FFFFFF"/>
              </a:solidFill>
              <a:effectLst>
                <a:glow rad="228600">
                  <a:srgbClr val="000000">
                    <a:alpha val="75000"/>
                  </a:srgbClr>
                </a:glow>
              </a:effectLst>
              <a:latin typeface="Arial" charset="0"/>
              <a:cs typeface="Arial" charset="0"/>
            </a:endParaRPr>
          </a:p>
        </p:txBody>
      </p:sp>
    </p:spTree>
    <p:extLst>
      <p:ext uri="{BB962C8B-B14F-4D97-AF65-F5344CB8AC3E}">
        <p14:creationId xmlns:p14="http://schemas.microsoft.com/office/powerpoint/2010/main" val="13751685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r>
              <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…for such a time as this</a:t>
            </a: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28806375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2" name="Picture 7" descr="EstherPalin_backg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r>
              <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…for such a time as this</a:t>
            </a:r>
            <a:r>
              <a:rPr lang="en-US"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795992647"/>
      </p:ext>
    </p:extLst>
  </p:cSld>
  <p:clrMapOvr>
    <a:masterClrMapping/>
  </p:clrMapOvr>
  <p:transition spd="slow">
    <p:dissolve/>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5" descr="esther_ha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Rectangle 2"/>
          <p:cNvSpPr>
            <a:spLocks noGrp="1" noChangeArrowheads="1"/>
          </p:cNvSpPr>
          <p:nvPr>
            <p:ph type="title"/>
          </p:nvPr>
        </p:nvSpPr>
        <p:spPr>
          <a:xfrm>
            <a:off x="685800" y="685800"/>
            <a:ext cx="7772400" cy="1143000"/>
          </a:xfrm>
          <a:effectLst>
            <a:outerShdw blurRad="63500" dist="35921" dir="2700000" algn="ctr" rotWithShape="0">
              <a:srgbClr val="000000">
                <a:alpha val="74998"/>
              </a:srgbClr>
            </a:outerShdw>
          </a:effectLst>
        </p:spPr>
        <p:txBody>
          <a:bodyPr/>
          <a:lstStyle/>
          <a:p>
            <a:pPr algn="ctr">
              <a:defRPr/>
            </a:pPr>
            <a:r>
              <a:rPr lang="en-US" i="0">
                <a:effectLst>
                  <a:glow rad="228600">
                    <a:srgbClr val="000000"/>
                  </a:glow>
                </a:effectLst>
                <a:ea typeface="ＭＳ Ｐゴシック" charset="0"/>
              </a:rPr>
              <a:t>Summary Statement</a:t>
            </a:r>
          </a:p>
        </p:txBody>
      </p:sp>
      <p:sp>
        <p:nvSpPr>
          <p:cNvPr id="147459"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defRPr/>
            </a:pPr>
            <a:r>
              <a:rPr lang="en-US">
                <a:solidFill>
                  <a:srgbClr val="F1F7E9"/>
                </a:solidFill>
                <a:effectLst>
                  <a:glow rad="228600">
                    <a:srgbClr val="000000"/>
                  </a:glow>
                </a:effectLst>
                <a:latin typeface="Arial"/>
                <a:cs typeface="Arial"/>
              </a:rPr>
              <a:t>308</a:t>
            </a:r>
          </a:p>
        </p:txBody>
      </p:sp>
      <p:sp>
        <p:nvSpPr>
          <p:cNvPr id="7" name="Rectangle 3"/>
          <p:cNvSpPr txBox="1">
            <a:spLocks noChangeArrowheads="1"/>
          </p:cNvSpPr>
          <p:nvPr/>
        </p:nvSpPr>
        <p:spPr bwMode="auto">
          <a:xfrm>
            <a:off x="381000" y="1981200"/>
            <a:ext cx="8534400" cy="4495800"/>
          </a:xfrm>
          <a:prstGeom prst="rect">
            <a:avLst/>
          </a:prstGeom>
          <a:noFill/>
          <a:ln w="9525">
            <a:noFill/>
            <a:miter lim="800000"/>
            <a:headEnd/>
            <a:tailEnd/>
          </a:ln>
          <a:effectLst/>
        </p:spPr>
        <p:txBody>
          <a:bodyPr/>
          <a:lstStyle/>
          <a:p>
            <a:pPr marL="342900" indent="-342900" algn="ctr" eaLnBrk="0" hangingPunct="0">
              <a:spcBef>
                <a:spcPct val="20000"/>
              </a:spcBef>
              <a:buClr>
                <a:srgbClr val="808000"/>
              </a:buClr>
              <a:defRPr/>
            </a:pPr>
            <a:r>
              <a:rPr kumimoji="1" lang="en-US" altLang="zh-CN" sz="3600" kern="0" dirty="0">
                <a:solidFill>
                  <a:srgbClr val="FFFFFF"/>
                </a:solidFill>
                <a:effectLst>
                  <a:glow rad="228600">
                    <a:srgbClr val="000000"/>
                  </a:glow>
                </a:effectLst>
                <a:latin typeface="Arial"/>
                <a:ea typeface="宋体" pitchFamily="-111" charset="-122"/>
                <a:cs typeface="Arial"/>
              </a:rPr>
              <a:t>An extermination of the Jewish nation plotted by Haman reverts upon his own head through God</a:t>
            </a:r>
            <a:r>
              <a:rPr kumimoji="1" lang="fr-FR" altLang="zh-CN" sz="3600" kern="0" dirty="0">
                <a:solidFill>
                  <a:srgbClr val="FFFFFF"/>
                </a:solidFill>
                <a:effectLst>
                  <a:glow rad="228600">
                    <a:srgbClr val="000000"/>
                  </a:glow>
                </a:effectLst>
                <a:latin typeface="Arial"/>
                <a:ea typeface="宋体" pitchFamily="-111" charset="-122"/>
                <a:cs typeface="Arial"/>
              </a:rPr>
              <a:t>'</a:t>
            </a:r>
            <a:r>
              <a:rPr kumimoji="1" lang="en-US" altLang="zh-CN" sz="3600" kern="0" dirty="0">
                <a:solidFill>
                  <a:srgbClr val="FFFFFF"/>
                </a:solidFill>
                <a:effectLst>
                  <a:glow rad="228600">
                    <a:srgbClr val="000000"/>
                  </a:glow>
                </a:effectLst>
                <a:latin typeface="Arial"/>
                <a:ea typeface="宋体" pitchFamily="-111" charset="-122"/>
                <a:cs typeface="Arial"/>
              </a:rPr>
              <a:t>s providence through Mordecai &amp; Esther to encourage postexilic Israel of God</a:t>
            </a:r>
            <a:r>
              <a:rPr kumimoji="1" lang="fr-FR" altLang="zh-CN" sz="3600" kern="0" dirty="0">
                <a:solidFill>
                  <a:srgbClr val="FFFFFF"/>
                </a:solidFill>
                <a:effectLst>
                  <a:glow rad="228600">
                    <a:srgbClr val="000000"/>
                  </a:glow>
                </a:effectLst>
                <a:latin typeface="Arial"/>
                <a:ea typeface="宋体" pitchFamily="-111" charset="-122"/>
                <a:cs typeface="Arial"/>
              </a:rPr>
              <a:t>'</a:t>
            </a:r>
            <a:r>
              <a:rPr kumimoji="1" lang="en-US" altLang="zh-CN" sz="3600" kern="0" dirty="0">
                <a:solidFill>
                  <a:srgbClr val="FFFFFF"/>
                </a:solidFill>
                <a:effectLst>
                  <a:glow rad="228600">
                    <a:srgbClr val="000000"/>
                  </a:glow>
                </a:effectLst>
                <a:latin typeface="Arial"/>
                <a:ea typeface="宋体" pitchFamily="-111" charset="-122"/>
                <a:cs typeface="Arial"/>
              </a:rPr>
              <a:t>s continued commitment to the Abrahamic Covenant.</a:t>
            </a:r>
          </a:p>
        </p:txBody>
      </p:sp>
    </p:spTree>
    <p:extLst>
      <p:ext uri="{BB962C8B-B14F-4D97-AF65-F5344CB8AC3E}">
        <p14:creationId xmlns:p14="http://schemas.microsoft.com/office/powerpoint/2010/main" val="2847996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9506" name="Picture 7"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7" name="Rectangle 2"/>
          <p:cNvSpPr>
            <a:spLocks noGrp="1" noChangeArrowheads="1"/>
          </p:cNvSpPr>
          <p:nvPr>
            <p:ph type="title"/>
          </p:nvPr>
        </p:nvSpPr>
        <p:spPr>
          <a:xfrm>
            <a:off x="2438400" y="304800"/>
            <a:ext cx="4267200" cy="685800"/>
          </a:xfrm>
          <a:solidFill>
            <a:srgbClr val="000000"/>
          </a:solidFill>
        </p:spPr>
        <p:txBody>
          <a:bodyPr/>
          <a:lstStyle/>
          <a:p>
            <a:pPr algn="ctr"/>
            <a:r>
              <a:rPr lang="en-US" i="0">
                <a:effectLst/>
                <a:latin typeface="Arial Black" charset="0"/>
                <a:ea typeface="ＭＳ Ｐゴシック" charset="0"/>
                <a:cs typeface="Arial" charset="0"/>
              </a:rPr>
              <a:t>Synthesis</a:t>
            </a:r>
          </a:p>
        </p:txBody>
      </p:sp>
      <p:sp>
        <p:nvSpPr>
          <p:cNvPr id="149508"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rgbClr val="FFFFFF"/>
                </a:solidFill>
                <a:latin typeface="Times New Roman" charset="0"/>
              </a:rPr>
              <a:t>311</a:t>
            </a:r>
          </a:p>
        </p:txBody>
      </p:sp>
      <p:sp>
        <p:nvSpPr>
          <p:cNvPr id="103428" name="Text Box 4"/>
          <p:cNvSpPr txBox="1">
            <a:spLocks noChangeArrowheads="1"/>
          </p:cNvSpPr>
          <p:nvPr/>
        </p:nvSpPr>
        <p:spPr bwMode="auto">
          <a:xfrm>
            <a:off x="609600" y="2916238"/>
            <a:ext cx="67056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solidFill>
                  <a:srgbClr val="FFFFFF"/>
                </a:solidFill>
                <a:latin typeface="Arial Black" charset="0"/>
              </a:rPr>
              <a:t>1–4	Plot planned—threat</a:t>
            </a:r>
          </a:p>
        </p:txBody>
      </p:sp>
      <p:sp>
        <p:nvSpPr>
          <p:cNvPr id="149510" name="Text Box 5"/>
          <p:cNvSpPr txBox="1">
            <a:spLocks noChangeArrowheads="1"/>
          </p:cNvSpPr>
          <p:nvPr/>
        </p:nvSpPr>
        <p:spPr bwMode="auto">
          <a:xfrm>
            <a:off x="762000" y="1336675"/>
            <a:ext cx="7543800" cy="588963"/>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latin typeface="Arial Black" charset="0"/>
              </a:rPr>
              <a:t>Extermination plot foiled</a:t>
            </a:r>
          </a:p>
        </p:txBody>
      </p:sp>
      <p:sp>
        <p:nvSpPr>
          <p:cNvPr id="103430" name="Text Box 6"/>
          <p:cNvSpPr txBox="1">
            <a:spLocks noChangeArrowheads="1"/>
          </p:cNvSpPr>
          <p:nvPr/>
        </p:nvSpPr>
        <p:spPr bwMode="auto">
          <a:xfrm>
            <a:off x="1676400" y="5486400"/>
            <a:ext cx="6875463"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eaLnBrk="1" hangingPunct="1"/>
            <a:r>
              <a:rPr lang="en-US" altLang="zh-CN" sz="3200">
                <a:solidFill>
                  <a:srgbClr val="FFFFFF"/>
                </a:solidFill>
                <a:latin typeface="Arial Black" charset="0"/>
              </a:rPr>
              <a:t>5–10	Plot foiled—triumph</a:t>
            </a:r>
          </a:p>
        </p:txBody>
      </p:sp>
    </p:spTree>
    <p:extLst>
      <p:ext uri="{BB962C8B-B14F-4D97-AF65-F5344CB8AC3E}">
        <p14:creationId xmlns:p14="http://schemas.microsoft.com/office/powerpoint/2010/main" val="2434334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FF"/>
                </a:solidFill>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
        <p:nvSpPr>
          <p:cNvPr id="4" name="Rectangle 2"/>
          <p:cNvSpPr txBox="1">
            <a:spLocks noChangeArrowheads="1"/>
          </p:cNvSpPr>
          <p:nvPr/>
        </p:nvSpPr>
        <p:spPr bwMode="auto">
          <a:xfrm rot="21098820">
            <a:off x="1268060" y="4349000"/>
            <a:ext cx="7681744" cy="127527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FFFFFF"/>
                </a:solidFill>
                <a:effectLst>
                  <a:glow rad="127000">
                    <a:srgbClr val="000000"/>
                  </a:glow>
                </a:effectLst>
                <a:latin typeface="Arial" charset="0"/>
                <a:ea typeface="ＭＳ Ｐゴシック" charset="0"/>
                <a:cs typeface="ＭＳ Ｐゴシック" charset="0"/>
              </a:rPr>
              <a:t>2 REASONS</a:t>
            </a:r>
          </a:p>
        </p:txBody>
      </p:sp>
    </p:spTree>
    <p:extLst>
      <p:ext uri="{BB962C8B-B14F-4D97-AF65-F5344CB8AC3E}">
        <p14:creationId xmlns:p14="http://schemas.microsoft.com/office/powerpoint/2010/main" val="8982224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0">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0">
              <a:latin typeface="Times New Roman"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000"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Tree>
    <p:extLst>
      <p:ext uri="{BB962C8B-B14F-4D97-AF65-F5344CB8AC3E}">
        <p14:creationId xmlns:p14="http://schemas.microsoft.com/office/powerpoint/2010/main" val="233390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Esther 1</a:t>
            </a:r>
          </a:p>
        </p:txBody>
      </p:sp>
    </p:spTree>
    <p:extLst>
      <p:ext uri="{BB962C8B-B14F-4D97-AF65-F5344CB8AC3E}">
        <p14:creationId xmlns:p14="http://schemas.microsoft.com/office/powerpoint/2010/main" val="35184640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eaLnBrk="0" hangingPunct="0"/>
            <a:endParaRPr lang="en-US" sz="1800" b="0">
              <a:latin typeface="Times New Roman"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solidFill>
                  <a:srgbClr val="FFFFFF"/>
                </a:solidFill>
                <a:latin typeface="Arial" charset="0"/>
                <a:cs typeface="Arial" charset="0"/>
              </a:rPr>
              <a:t>The boundaries of the empire that Cyrus II initiated </a:t>
            </a:r>
          </a:p>
          <a:p>
            <a:pPr algn="ctr"/>
            <a:r>
              <a:rPr lang="en-US">
                <a:solidFill>
                  <a:srgbClr val="FFFFFF"/>
                </a:solidFill>
                <a:latin typeface="Arial"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eaLnBrk="0" hangingPunct="0"/>
              <a:endParaRPr lang="en-US" sz="1800" b="0">
                <a:latin typeface="Times New Roman"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eaLnBrk="0" hangingPunct="0"/>
              <a:r>
                <a:rPr lang="en-US" b="0">
                  <a:solidFill>
                    <a:srgbClr val="FFFFFF"/>
                  </a:solidFill>
                  <a:latin typeface="Arial"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a:r>
              <a:rPr lang="en-US" sz="2000" i="1">
                <a:solidFill>
                  <a:srgbClr val="000000"/>
                </a:solidFill>
                <a:latin typeface="Arial" charset="0"/>
                <a:ea typeface="ＭＳ Ｐゴシック" charset="0"/>
                <a:cs typeface="ＭＳ Ｐゴシック" charset="0"/>
              </a:rPr>
              <a:t>The Persian Empire in the 5</a:t>
            </a:r>
            <a:r>
              <a:rPr lang="en-US" sz="2000" i="1" baseline="30000">
                <a:solidFill>
                  <a:srgbClr val="000000"/>
                </a:solidFill>
                <a:latin typeface="Arial" charset="0"/>
                <a:ea typeface="ＭＳ Ｐゴシック" charset="0"/>
                <a:cs typeface="ＭＳ Ｐゴシック" charset="0"/>
              </a:rPr>
              <a:t>th</a:t>
            </a:r>
            <a:r>
              <a:rPr lang="en-US" sz="2000" i="1">
                <a:solidFill>
                  <a:srgbClr val="000000"/>
                </a:solidFill>
                <a:latin typeface="Arial" charset="0"/>
                <a:ea typeface="ＭＳ Ｐゴシック" charset="0"/>
                <a:cs typeface="ＭＳ Ｐゴシック" charset="0"/>
              </a:rPr>
              <a:t> century BC </a:t>
            </a:r>
            <a:br>
              <a:rPr lang="en-US" sz="2000" i="1">
                <a:solidFill>
                  <a:srgbClr val="000000"/>
                </a:solidFill>
                <a:latin typeface="Arial" charset="0"/>
                <a:ea typeface="ＭＳ Ｐゴシック" charset="0"/>
                <a:cs typeface="ＭＳ Ｐゴシック" charset="0"/>
              </a:rPr>
            </a:br>
            <a:r>
              <a:rPr lang="en-US" sz="2000" i="1">
                <a:solidFill>
                  <a:srgbClr val="000000"/>
                </a:solidFill>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algn="ctr" defTabSz="457200">
              <a:defRPr/>
            </a:pPr>
            <a:r>
              <a:rPr lang="en-US" altLang="zh-CN" i="0" dirty="0">
                <a:solidFill>
                  <a:srgbClr val="FFFFFF"/>
                </a:solidFill>
                <a:effectLst/>
                <a:latin typeface="Arial Black" charset="0"/>
                <a:ea typeface="ＭＳ Ｐゴシック" charset="0"/>
                <a:cs typeface="Times New Roman" charset="0"/>
              </a:rPr>
              <a:t>Map of the Persian Empire</a:t>
            </a:r>
            <a:r>
              <a:rPr lang="en-US" altLang="zh-CN" sz="2000" i="0" dirty="0">
                <a:solidFill>
                  <a:srgbClr val="FFFFFF"/>
                </a:solidFill>
                <a:effectLst/>
                <a:latin typeface="Times" charset="0"/>
                <a:ea typeface="ＭＳ Ｐゴシック" charset="0"/>
                <a:cs typeface="Times New Roman" charset="0"/>
              </a:rPr>
              <a:t>  </a:t>
            </a:r>
            <a:endParaRPr lang="en-US" sz="2000" i="0" dirty="0">
              <a:solidFill>
                <a:srgbClr val="FFFFFF"/>
              </a:solidFill>
              <a:effectLst/>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eaLnBrk="1" hangingPunct="1">
              <a:defRPr/>
            </a:pPr>
            <a:r>
              <a:rPr kumimoji="1" lang="en-US" altLang="zh-CN" sz="2000" kern="0" dirty="0">
                <a:solidFill>
                  <a:srgbClr val="FFFFFF"/>
                </a:solidFill>
              </a:rPr>
              <a:t>Barry J. Beitzel, </a:t>
            </a:r>
            <a:r>
              <a:rPr kumimoji="1" lang="en-US" altLang="zh-CN" sz="2000" i="1" kern="0" dirty="0">
                <a:solidFill>
                  <a:srgbClr val="FFFFFF"/>
                </a:solidFill>
              </a:rPr>
              <a:t>Moody Atlas of Bible Lands</a:t>
            </a:r>
            <a:r>
              <a:rPr kumimoji="1" lang="en-US" altLang="zh-CN" sz="2000" kern="0" dirty="0">
                <a:solidFill>
                  <a:srgbClr val="FFFFFF"/>
                </a:solidFill>
              </a:rPr>
              <a:t>, 150-51</a:t>
            </a:r>
            <a:endParaRPr lang="en-US" kern="0" dirty="0"/>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a:spcBef>
                <a:spcPct val="50000"/>
              </a:spcBef>
            </a:pPr>
            <a:r>
              <a:rPr lang="en-US">
                <a:solidFill>
                  <a:srgbClr val="FFFFFF"/>
                </a:solidFill>
                <a:latin typeface="Arial"/>
                <a:cs typeface="Arial"/>
              </a:rPr>
              <a:t>317</a:t>
            </a:r>
          </a:p>
        </p:txBody>
      </p:sp>
    </p:spTree>
    <p:extLst>
      <p:ext uri="{BB962C8B-B14F-4D97-AF65-F5344CB8AC3E}">
        <p14:creationId xmlns:p14="http://schemas.microsoft.com/office/powerpoint/2010/main" val="893896483"/>
      </p:ext>
    </p:extLst>
  </p:cSld>
  <p:clrMapOvr>
    <a:masterClrMapping/>
  </p:clrMapOvr>
  <p:transition>
    <p:fade thruBlk="1"/>
  </p:transition>
</p:sld>
</file>

<file path=ppt/theme/_rels/them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Office\Templates\Design Templates 97\MEADOW.POT</Template>
  <TotalTime>9650</TotalTime>
  <Words>17745</Words>
  <Application>Microsoft Macintosh PowerPoint</Application>
  <PresentationFormat>On-screen Show (4:3)</PresentationFormat>
  <Paragraphs>1914</Paragraphs>
  <Slides>230</Slides>
  <Notes>223</Notes>
  <HiddenSlides>0</HiddenSlides>
  <MMClips>0</MMClips>
  <ScaleCrop>false</ScaleCrop>
  <HeadingPairs>
    <vt:vector size="6" baseType="variant">
      <vt:variant>
        <vt:lpstr>Fonts Used</vt:lpstr>
      </vt:variant>
      <vt:variant>
        <vt:i4>31</vt:i4>
      </vt:variant>
      <vt:variant>
        <vt:lpstr>Theme</vt:lpstr>
      </vt:variant>
      <vt:variant>
        <vt:i4>30</vt:i4>
      </vt:variant>
      <vt:variant>
        <vt:lpstr>Slide Titles</vt:lpstr>
      </vt:variant>
      <vt:variant>
        <vt:i4>230</vt:i4>
      </vt:variant>
    </vt:vector>
  </HeadingPairs>
  <TitlesOfParts>
    <vt:vector size="291" baseType="lpstr">
      <vt:lpstr>Arail</vt:lpstr>
      <vt:lpstr>Aral</vt:lpstr>
      <vt:lpstr>Arial'</vt:lpstr>
      <vt:lpstr>MS PGothic</vt:lpstr>
      <vt:lpstr>MS PGothic</vt:lpstr>
      <vt:lpstr>Osaka</vt:lpstr>
      <vt:lpstr>PerryGothic Regular</vt:lpstr>
      <vt:lpstr>新細明體</vt:lpstr>
      <vt:lpstr>宋体</vt:lpstr>
      <vt:lpstr>Times</vt:lpstr>
      <vt:lpstr>TTE19819E8t00</vt:lpstr>
      <vt:lpstr>TTE1982798t00</vt:lpstr>
      <vt:lpstr>Arial</vt:lpstr>
      <vt:lpstr>Arial Black</vt:lpstr>
      <vt:lpstr>Arial Narrow</vt:lpstr>
      <vt:lpstr>Bwhebb</vt:lpstr>
      <vt:lpstr>Calibri</vt:lpstr>
      <vt:lpstr>Capitals</vt:lpstr>
      <vt:lpstr>Chalkduster</vt:lpstr>
      <vt:lpstr>Comic Sans MS</vt:lpstr>
      <vt:lpstr>Georgia</vt:lpstr>
      <vt:lpstr>Helvetica</vt:lpstr>
      <vt:lpstr>Helvetica Neue Black Condensed</vt:lpstr>
      <vt:lpstr>Impact</vt:lpstr>
      <vt:lpstr>Monotype Sorts</vt:lpstr>
      <vt:lpstr>Tahoma</vt:lpstr>
      <vt:lpstr>Times New Roman</vt:lpstr>
      <vt:lpstr>Trebuchet MS</vt:lpstr>
      <vt:lpstr>Tw Cen MT</vt:lpstr>
      <vt:lpstr>Wingdings</vt:lpstr>
      <vt:lpstr>Wingdings 2</vt:lpstr>
      <vt:lpstr>MEADOW</vt:lpstr>
      <vt:lpstr>1_Construction</vt:lpstr>
      <vt:lpstr>Orbit</vt:lpstr>
      <vt:lpstr>1_MEADOW</vt:lpstr>
      <vt:lpstr>49_Blank Presentation</vt:lpstr>
      <vt:lpstr>Blank Presentation</vt:lpstr>
      <vt:lpstr>4_MEADOW</vt:lpstr>
      <vt:lpstr>5_MEADOW</vt:lpstr>
      <vt:lpstr>1_Orbit</vt:lpstr>
      <vt:lpstr>1_Office Theme</vt:lpstr>
      <vt:lpstr>1_untitled 1</vt:lpstr>
      <vt:lpstr>Median</vt:lpstr>
      <vt:lpstr>Civic</vt:lpstr>
      <vt:lpstr>3_MEADOW</vt:lpstr>
      <vt:lpstr>1_Crumple</vt:lpstr>
      <vt:lpstr>2_Default Design</vt:lpstr>
      <vt:lpstr>Construction</vt:lpstr>
      <vt:lpstr>1_Default Design</vt:lpstr>
      <vt:lpstr>46_Blank Presentation</vt:lpstr>
      <vt:lpstr>1_Glare</vt:lpstr>
      <vt:lpstr>1_Project Overview (Standard)</vt:lpstr>
      <vt:lpstr>Slit</vt:lpstr>
      <vt:lpstr>6_MEADOW</vt:lpstr>
      <vt:lpstr>50_Blank Presentation</vt:lpstr>
      <vt:lpstr>Project Overview (Standard)</vt:lpstr>
      <vt:lpstr>2_Bar Code</vt:lpstr>
      <vt:lpstr>3_Default Design</vt:lpstr>
      <vt:lpstr>Azure</vt:lpstr>
      <vt:lpstr>Balance</vt:lpstr>
      <vt:lpstr>19_Default Design</vt:lpstr>
      <vt:lpstr>Esther</vt:lpstr>
      <vt:lpstr>Key Word</vt:lpstr>
      <vt:lpstr>Theme</vt:lpstr>
      <vt:lpstr>Key Verse</vt:lpstr>
      <vt:lpstr>Kingdom Statement</vt:lpstr>
      <vt:lpstr>Summary Statement</vt:lpstr>
      <vt:lpstr>Covenant</vt:lpstr>
      <vt:lpstr>Redemption</vt:lpstr>
      <vt:lpstr>Messiah</vt:lpstr>
      <vt:lpstr>Esther</vt:lpstr>
      <vt:lpstr>Barry Huddleston, The Acrostic Summarized Bible (Grand Rapids: Baker, 1992)</vt:lpstr>
      <vt:lpstr>Be Committed</vt:lpstr>
      <vt:lpstr>The church typically has a serious lack of commitment.</vt:lpstr>
      <vt:lpstr>Does God Care About Those Left Behind?</vt:lpstr>
      <vt:lpstr>Why should you  be committed  to God?</vt:lpstr>
      <vt:lpstr>The Postexilic Era</vt:lpstr>
      <vt:lpstr>The Bible's Chiasm</vt:lpstr>
      <vt:lpstr>God’s work faces threats (Esther 1–4). </vt:lpstr>
      <vt:lpstr>WHAT TO DO?</vt:lpstr>
      <vt:lpstr>Black</vt:lpstr>
      <vt:lpstr>Review Quiz</vt:lpstr>
      <vt:lpstr>Review Quiz</vt:lpstr>
      <vt:lpstr>Review Quiz</vt:lpstr>
      <vt:lpstr>Review Quiz</vt:lpstr>
      <vt:lpstr>Where does Esther fit in OT history?</vt:lpstr>
      <vt:lpstr>PowerPoint Presentation</vt:lpstr>
      <vt:lpstr>Timeline</vt:lpstr>
      <vt:lpstr>Kingdom Era</vt:lpstr>
      <vt:lpstr>Postexilic Era</vt:lpstr>
      <vt:lpstr>Where is Esther in the post-exilic period?</vt:lpstr>
      <vt:lpstr>Chronology of the Returns</vt:lpstr>
      <vt:lpstr>Nebuchadnezzar's Six Deportations to Babylon</vt:lpstr>
      <vt:lpstr>Two 70-Year Exiles</vt:lpstr>
      <vt:lpstr>Chronology of the Persian Period  </vt:lpstr>
      <vt:lpstr>The Pinnacle of Greek History</vt:lpstr>
      <vt:lpstr>The Acropolis</vt:lpstr>
      <vt:lpstr>A Target for Persia…</vt:lpstr>
      <vt:lpstr>The Acropolis Today</vt:lpstr>
      <vt:lpstr>The Pinnacle of Greek History</vt:lpstr>
      <vt:lpstr>The Pinnacle of Greek History</vt:lpstr>
      <vt:lpstr>Persian Invasions of Greece (500-479 BC)</vt:lpstr>
      <vt:lpstr>The Battle of Marathon (490 BC)</vt:lpstr>
      <vt:lpstr>The Battle of Marathon (490 BC)</vt:lpstr>
      <vt:lpstr>The Battle of Marathon (490 BC)</vt:lpstr>
      <vt:lpstr>The Battle of Marathon (490 BC)</vt:lpstr>
      <vt:lpstr>Persian Invasions of Greece = Frustrated Xerxes</vt:lpstr>
      <vt:lpstr>The Battle of Thermopylae  (480 BC)</vt:lpstr>
      <vt:lpstr>The Greek Trireme</vt:lpstr>
      <vt:lpstr>The Battle of Salamis (480 BC)</vt:lpstr>
      <vt:lpstr>The Battle of Salamis (480 BC)</vt:lpstr>
      <vt:lpstr>The Battle of Salamis (480 BC)</vt:lpstr>
      <vt:lpstr>Persian Invasions of Greece = Frustrated Xerxes</vt:lpstr>
      <vt:lpstr>Chart of OT Kings &amp; Prophets</vt:lpstr>
      <vt:lpstr>Chart of OT Postexilic Era</vt:lpstr>
      <vt:lpstr>Opposition Timeline (Ezra 4; Esther 1; Neh 13)</vt:lpstr>
      <vt:lpstr>Later Postexilic Era (Ezra 7–10; Neh 1–13)</vt:lpstr>
      <vt:lpstr>Key Dates Related to the Book of Esther</vt:lpstr>
      <vt:lpstr>Part 1: Feasts &amp; Jews Threatened</vt:lpstr>
      <vt:lpstr>Part 2: Mordecai Honored/Haman Hanged</vt:lpstr>
      <vt:lpstr>Part 3: Jews Saved &amp; Feasts</vt:lpstr>
      <vt:lpstr>Authorship</vt:lpstr>
      <vt:lpstr>Circumstances</vt:lpstr>
      <vt:lpstr>Circumstances</vt:lpstr>
      <vt:lpstr>Occasion</vt:lpstr>
      <vt:lpstr>Occasion</vt:lpstr>
      <vt:lpstr>Characteristics</vt:lpstr>
      <vt:lpstr>Characteristics</vt:lpstr>
      <vt:lpstr>Characteristics</vt:lpstr>
      <vt:lpstr>Characteristics</vt:lpstr>
      <vt:lpstr>Interpretive Approaches</vt:lpstr>
      <vt:lpstr>Interpretive Approaches</vt:lpstr>
      <vt:lpstr>Title</vt:lpstr>
      <vt:lpstr>Argument</vt:lpstr>
      <vt:lpstr>Spiritual Elements in Esther</vt:lpstr>
      <vt:lpstr>"I am so great an enemy to the second book of the Maccabees, and to Esther, that I wish they had not come to us at all, for they have too many heathen unnaturalities." </vt:lpstr>
      <vt:lpstr>What does the lack of any spiritual elements communicate?</vt:lpstr>
      <vt:lpstr>Esther Crowned (2:17)</vt:lpstr>
      <vt:lpstr>Was killing their enemies just? </vt:lpstr>
      <vt:lpstr>Be Committed</vt:lpstr>
      <vt:lpstr>The church typically has a serious lack of commitment.</vt:lpstr>
      <vt:lpstr>How committed are you to God’s work? </vt:lpstr>
      <vt:lpstr>Why should you  be committed  to God?</vt:lpstr>
      <vt:lpstr>Background to Esther</vt:lpstr>
      <vt:lpstr>The Postexilic Era</vt:lpstr>
      <vt:lpstr>Does God Care About Those Left Behind?</vt:lpstr>
      <vt:lpstr>The Persian Empire</vt:lpstr>
      <vt:lpstr>Correlation with Ezra</vt:lpstr>
      <vt:lpstr>Queen of Persia</vt:lpstr>
      <vt:lpstr>Esther Book Chart</vt:lpstr>
      <vt:lpstr>Key Word</vt:lpstr>
      <vt:lpstr>Key Verse</vt:lpstr>
      <vt:lpstr>"…for such a time as this"</vt:lpstr>
      <vt:lpstr>"…for such a time as this"</vt:lpstr>
      <vt:lpstr>Summary Statement</vt:lpstr>
      <vt:lpstr>Synthesis</vt:lpstr>
      <vt:lpstr>Why should you  be committed  to God?</vt:lpstr>
      <vt:lpstr>God’s work faces threats (Esther 1–4). </vt:lpstr>
      <vt:lpstr>Slides on  Esther 1</vt:lpstr>
      <vt:lpstr>The Persian Empire</vt:lpstr>
      <vt:lpstr>King Xerxe's Unreasonable Command to Queen Vashti</vt:lpstr>
      <vt:lpstr>Vashti Upset</vt:lpstr>
      <vt:lpstr>Rise of Esther</vt:lpstr>
      <vt:lpstr>Outline</vt:lpstr>
      <vt:lpstr>Slides on  Esther 2</vt:lpstr>
      <vt:lpstr>The Beauty Contest </vt:lpstr>
      <vt:lpstr>The Beauty Contest </vt:lpstr>
      <vt:lpstr>Mordecai the Jew  (Esther 2:5)</vt:lpstr>
      <vt:lpstr>Mordecai's Young Cousin Esther (2:7)</vt:lpstr>
      <vt:lpstr>Mordecai Counsels Esther (2:10)</vt:lpstr>
      <vt:lpstr>Did Esther act honorably?</vt:lpstr>
      <vt:lpstr>All the King's Men</vt:lpstr>
      <vt:lpstr>Eavesdropping</vt:lpstr>
      <vt:lpstr>Slides on  Esther 3</vt:lpstr>
      <vt:lpstr>Haman the Agagite (Esther 3:1-2)</vt:lpstr>
      <vt:lpstr>No Respect (3:1-2)</vt:lpstr>
      <vt:lpstr>Slides on  Esther 4</vt:lpstr>
      <vt:lpstr>Key Verse</vt:lpstr>
      <vt:lpstr>Why should you  be committed  to God?</vt:lpstr>
      <vt:lpstr>God’s work faces threats (Esther 1–4). </vt:lpstr>
      <vt:lpstr>We are secure in our relationship with God—but that doesn’t mean there are no attacks! </vt:lpstr>
      <vt:lpstr>We are at war.</vt:lpstr>
      <vt:lpstr>Crossroads</vt:lpstr>
      <vt:lpstr>God’s work faces threats (Esther 1–4). </vt:lpstr>
      <vt:lpstr>Outline</vt:lpstr>
      <vt:lpstr>Slides on  Esther 5</vt:lpstr>
      <vt:lpstr>Courage 5–7</vt:lpstr>
      <vt:lpstr>Esther Risked Her Life for the Jews (5:2)</vt:lpstr>
      <vt:lpstr>Esther 5:1-8</vt:lpstr>
      <vt:lpstr>Esther invited Haman and  the king to eat (5:4)</vt:lpstr>
      <vt:lpstr>Esther 5:9-14</vt:lpstr>
      <vt:lpstr>"a sharpened pole… seventy-five feet tall”  (5:14 NLT)</vt:lpstr>
      <vt:lpstr>Slides on  Esther 6</vt:lpstr>
      <vt:lpstr>Esther 6</vt:lpstr>
      <vt:lpstr>"Afterward Mordecai returned to the palace gate, but Haman hurried home dejected and completely humiliated”  (6:12 NLT)</vt:lpstr>
      <vt:lpstr>Slides on  Esther 7</vt:lpstr>
      <vt:lpstr>ESTHER 7:3-4a NIV</vt:lpstr>
      <vt:lpstr>"The adversary is this vile Haman" (7:6)</vt:lpstr>
      <vt:lpstr>"That vile Haman…" (7:6)</vt:lpstr>
      <vt:lpstr>Esther 7:8</vt:lpstr>
      <vt:lpstr>"a sharpened pole… seventy-five feet tall”  (5:14 NLT)</vt:lpstr>
      <vt:lpstr>Slides on  Esther 8</vt:lpstr>
      <vt:lpstr>V-Day</vt:lpstr>
      <vt:lpstr>Slides on  Esther 9</vt:lpstr>
      <vt:lpstr>V-Day</vt:lpstr>
      <vt:lpstr>Purim</vt:lpstr>
      <vt:lpstr>Proverbs 16:33 (NIV)</vt:lpstr>
      <vt:lpstr>The story lives on in Jewish plays each year…</vt:lpstr>
      <vt:lpstr>Purim: Lots of Victory</vt:lpstr>
      <vt:lpstr>Slides on  Esther 10</vt:lpstr>
      <vt:lpstr>We are secure in our relationship with God—but that doesn’t mean there are no attacks! </vt:lpstr>
      <vt:lpstr>We also have a future victory because God’s plan will not be thwarted.</vt:lpstr>
      <vt:lpstr>Key Verse</vt:lpstr>
      <vt:lpstr>You can't thwart God’s sovereign plan. But you can be part of it. </vt:lpstr>
      <vt:lpstr>The Bible's Chiasm</vt:lpstr>
      <vt:lpstr>Revelation 20:4-6 Diagrammed</vt:lpstr>
      <vt:lpstr>Why should you  be committed  to God?</vt:lpstr>
      <vt:lpstr>God’s work faces threats (Esther 1–4). </vt:lpstr>
      <vt:lpstr>WHAT TO DO?</vt:lpstr>
      <vt:lpstr>Esther's Tomb  in Iran Today</vt:lpstr>
      <vt:lpstr>Black</vt:lpstr>
      <vt:lpstr>OT Preaching link at BibleStudyDownloads.org</vt:lpstr>
      <vt:lpstr>The Present Crisis [1844], James Russell Lowell</vt:lpstr>
      <vt:lpstr>God Moves in a Mysterious Way</vt:lpstr>
      <vt:lpstr>God Moves in a Mysterious Way </vt:lpstr>
      <vt:lpstr>God Moves in a Mysterious Way </vt:lpstr>
      <vt:lpstr>God Moves in a Mysterious Way </vt:lpstr>
      <vt:lpstr>God Moves in a Mysterious Way </vt:lpstr>
      <vt:lpstr>God Moves in a Mysterious Way </vt:lpstr>
      <vt:lpstr>2 Timothy 3:15 (NIV)</vt:lpstr>
      <vt:lpstr>Romans 15:4 (NIV)</vt:lpstr>
      <vt:lpstr>1 Cor. 10:11 (NIV) </vt:lpstr>
      <vt:lpstr>V-Day</vt:lpstr>
      <vt:lpstr>Chronology of the Persian Period  </vt:lpstr>
      <vt:lpstr>Chronology of the Persian Period</vt:lpstr>
      <vt:lpstr>Key Dates Related to the Book of Esther</vt:lpstr>
      <vt:lpstr>Key Dates Related to the Book of Esther</vt:lpstr>
      <vt:lpstr>Banquets Galore</vt:lpstr>
      <vt:lpstr>Banquets in the Book of Esther</vt:lpstr>
      <vt:lpstr>Banquets in the Book of Esther</vt:lpstr>
      <vt:lpstr>Map of Esther's Canonical Status   Carey A. Moore, Esther, Anchor Bible, xxvi-xxvii</vt:lpstr>
      <vt:lpstr>Xerxes depicts the universal quest of men for power and women</vt:lpstr>
      <vt:lpstr>Xerxes &amp; Women</vt:lpstr>
      <vt:lpstr>Haman reminds us how Satan has attacked Jews throughout history</vt:lpstr>
      <vt:lpstr>How the Nations Treat Israel</vt:lpstr>
      <vt:lpstr>What is Antisemitism?</vt:lpstr>
      <vt:lpstr>The Table of Nations</vt:lpstr>
      <vt:lpstr>How has the world treated the Jews? </vt:lpstr>
      <vt:lpstr>How has the world treated the Jews? </vt:lpstr>
      <vt:lpstr>Babylonians</vt:lpstr>
      <vt:lpstr>The Exile</vt:lpstr>
      <vt:lpstr>Greeks</vt:lpstr>
      <vt:lpstr>Jerusalem Hellenization</vt:lpstr>
      <vt:lpstr>Romans</vt:lpstr>
      <vt:lpstr>Romans destroyed the Jewish temple in AD 70 and made Jerusalem pagan in AD 132</vt:lpstr>
      <vt:lpstr>Catholics</vt:lpstr>
      <vt:lpstr>Catholic Theology &amp; Practice</vt:lpstr>
      <vt:lpstr>Terrorism</vt:lpstr>
      <vt:lpstr>thereligionofpeace.com</vt:lpstr>
      <vt:lpstr>Crusaders</vt:lpstr>
      <vt:lpstr>Jews were brought from France to lend money to build England's castles</vt:lpstr>
      <vt:lpstr>Jews Burned in Clifford's Tower, England </vt:lpstr>
      <vt:lpstr>Spaniards</vt:lpstr>
      <vt:lpstr>Spain Expelled All Jews</vt:lpstr>
      <vt:lpstr>Lutherans</vt:lpstr>
      <vt:lpstr>Luther to His Followers</vt:lpstr>
      <vt:lpstr>After Jews Rejected the Gospel…</vt:lpstr>
      <vt:lpstr>Germans</vt:lpstr>
      <vt:lpstr>Liberated Jewish prisoners at the Nazi concentration camp in Ebensee, Austria</vt:lpstr>
      <vt:lpstr>Hitler motivated the Jews to go to their homeland!</vt:lpstr>
      <vt:lpstr>Hitler motivated the Jews to go to their homeland!</vt:lpstr>
      <vt:lpstr>A Quarter of Germans Say Jews Think They are Superior (2019)</vt:lpstr>
      <vt:lpstr>Europeans</vt:lpstr>
      <vt:lpstr>Expulsion of Jews from Europe (1100-1600)</vt:lpstr>
      <vt:lpstr>MENA (Middle East &amp; North Africa)</vt:lpstr>
      <vt:lpstr>Jewish refugees from MENA countries (1948-2019)</vt:lpstr>
      <vt:lpstr>Migration of Jews from MENA countries (1948-2021)</vt:lpstr>
      <vt:lpstr>The USA Left</vt:lpstr>
      <vt:lpstr>US Hate Crime Rates per 100,000 Population by Selected Ethnic and Religious Groups in 2019</vt:lpstr>
      <vt:lpstr>Antisemitism in the USA  (7-25 October 2023)</vt:lpstr>
      <vt:lpstr>Why have Jews been hated throughout history?</vt:lpstr>
      <vt:lpstr>The Battle</vt:lpstr>
      <vt:lpstr>Our Real Enemy</vt:lpstr>
      <vt:lpstr>Satan:  • hates what God loves • loves what God hates</vt:lpstr>
      <vt:lpstr>Esther reminds us how God has protected Jews throughout history</vt:lpstr>
      <vt:lpstr>Which side are you— opposing or protecting Israel?</vt:lpstr>
      <vt:lpstr>Be on the side of God's Word.</vt:lpstr>
      <vt:lpstr>There is only one race</vt:lpstr>
      <vt:lpstr>God accepts all ethnicities.  So should we.</vt:lpstr>
      <vt:lpstr>Black</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282</cp:revision>
  <dcterms:created xsi:type="dcterms:W3CDTF">2009-05-28T11:53:26Z</dcterms:created>
  <dcterms:modified xsi:type="dcterms:W3CDTF">2025-11-24T01:25:42Z</dcterms:modified>
</cp:coreProperties>
</file>