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6.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8.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3.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4.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5.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6.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8.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1.xml" ContentType="application/vnd.openxmlformats-officedocument.presentationml.tags+xml"/>
  <Override PartName="/ppt/notesSlides/notesSlide110.xml" ContentType="application/vnd.openxmlformats-officedocument.presentationml.notesSlide+xml"/>
  <Override PartName="/ppt/theme/themeOverride6.xml" ContentType="application/vnd.openxmlformats-officedocument.themeOverride+xml"/>
  <Override PartName="/ppt/notesSlides/notesSlide111.xml" ContentType="application/vnd.openxmlformats-officedocument.presentationml.notesSlide+xml"/>
  <Override PartName="/ppt/theme/themeOverride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theme/themeOverride8.xml" ContentType="application/vnd.openxmlformats-officedocument.themeOverr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9.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10.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theme/themeOverride11.xml" ContentType="application/vnd.openxmlformats-officedocument.themeOverr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32" r:id="rId8"/>
    <p:sldMasterId id="2147484505" r:id="rId9"/>
    <p:sldMasterId id="2147484517" r:id="rId10"/>
    <p:sldMasterId id="2147484529" r:id="rId11"/>
    <p:sldMasterId id="2147484542" r:id="rId12"/>
    <p:sldMasterId id="2147484554" r:id="rId13"/>
    <p:sldMasterId id="2147484566" r:id="rId14"/>
    <p:sldMasterId id="2147484578" r:id="rId15"/>
    <p:sldMasterId id="2147484592" r:id="rId16"/>
    <p:sldMasterId id="2147484604" r:id="rId17"/>
    <p:sldMasterId id="2147484617" r:id="rId18"/>
    <p:sldMasterId id="2147484641" r:id="rId19"/>
    <p:sldMasterId id="2147484643" r:id="rId20"/>
    <p:sldMasterId id="2147484655" r:id="rId21"/>
    <p:sldMasterId id="2147484667" r:id="rId22"/>
    <p:sldMasterId id="2147484679" r:id="rId23"/>
    <p:sldMasterId id="2147484691" r:id="rId24"/>
    <p:sldMasterId id="2147484693" r:id="rId25"/>
    <p:sldMasterId id="2147484695" r:id="rId26"/>
    <p:sldMasterId id="2147484708" r:id="rId27"/>
    <p:sldMasterId id="2147484720" r:id="rId28"/>
    <p:sldMasterId id="2147484732" r:id="rId29"/>
    <p:sldMasterId id="2147484745" r:id="rId30"/>
    <p:sldMasterId id="2147484758" r:id="rId31"/>
    <p:sldMasterId id="2147484770" r:id="rId32"/>
    <p:sldMasterId id="2147484782" r:id="rId33"/>
    <p:sldMasterId id="2147484795" r:id="rId34"/>
    <p:sldMasterId id="2147484807" r:id="rId35"/>
    <p:sldMasterId id="2147484819" r:id="rId36"/>
    <p:sldMasterId id="2147484831" r:id="rId37"/>
    <p:sldMasterId id="2147484843" r:id="rId38"/>
    <p:sldMasterId id="2147484855" r:id="rId39"/>
    <p:sldMasterId id="2147484869" r:id="rId40"/>
    <p:sldMasterId id="2147484881" r:id="rId41"/>
    <p:sldMasterId id="2147484893" r:id="rId42"/>
    <p:sldMasterId id="2147484905" r:id="rId43"/>
    <p:sldMasterId id="2147484919" r:id="rId44"/>
    <p:sldMasterId id="2147484931" r:id="rId45"/>
    <p:sldMasterId id="2147484944" r:id="rId46"/>
    <p:sldMasterId id="2147484958" r:id="rId47"/>
    <p:sldMasterId id="2147484971" r:id="rId48"/>
    <p:sldMasterId id="2147484983" r:id="rId49"/>
  </p:sldMasterIdLst>
  <p:notesMasterIdLst>
    <p:notesMasterId r:id="rId284"/>
  </p:notesMasterIdLst>
  <p:sldIdLst>
    <p:sldId id="1653" r:id="rId50"/>
    <p:sldId id="1654" r:id="rId51"/>
    <p:sldId id="1655" r:id="rId52"/>
    <p:sldId id="1656" r:id="rId53"/>
    <p:sldId id="1657" r:id="rId54"/>
    <p:sldId id="1658" r:id="rId55"/>
    <p:sldId id="1659" r:id="rId56"/>
    <p:sldId id="1660" r:id="rId57"/>
    <p:sldId id="1661" r:id="rId58"/>
    <p:sldId id="1662" r:id="rId59"/>
    <p:sldId id="1663" r:id="rId60"/>
    <p:sldId id="1664" r:id="rId61"/>
    <p:sldId id="1665" r:id="rId62"/>
    <p:sldId id="436" r:id="rId63"/>
    <p:sldId id="1667" r:id="rId64"/>
    <p:sldId id="1668" r:id="rId65"/>
    <p:sldId id="1669" r:id="rId66"/>
    <p:sldId id="1673" r:id="rId67"/>
    <p:sldId id="1671" r:id="rId68"/>
    <p:sldId id="395" r:id="rId69"/>
    <p:sldId id="279" r:id="rId70"/>
    <p:sldId id="280" r:id="rId71"/>
    <p:sldId id="284" r:id="rId72"/>
    <p:sldId id="2427" r:id="rId73"/>
    <p:sldId id="2426" r:id="rId74"/>
    <p:sldId id="5686" r:id="rId75"/>
    <p:sldId id="313" r:id="rId76"/>
    <p:sldId id="5687" r:id="rId77"/>
    <p:sldId id="5688" r:id="rId78"/>
    <p:sldId id="5689" r:id="rId79"/>
    <p:sldId id="5690" r:id="rId80"/>
    <p:sldId id="5691" r:id="rId81"/>
    <p:sldId id="319" r:id="rId82"/>
    <p:sldId id="5692" r:id="rId83"/>
    <p:sldId id="3939" r:id="rId84"/>
    <p:sldId id="4755" r:id="rId85"/>
    <p:sldId id="4737" r:id="rId86"/>
    <p:sldId id="4738" r:id="rId87"/>
    <p:sldId id="4739" r:id="rId88"/>
    <p:sldId id="4756" r:id="rId89"/>
    <p:sldId id="4740" r:id="rId90"/>
    <p:sldId id="4717" r:id="rId91"/>
    <p:sldId id="4718" r:id="rId92"/>
    <p:sldId id="287" r:id="rId93"/>
    <p:sldId id="286" r:id="rId94"/>
    <p:sldId id="3932" r:id="rId95"/>
    <p:sldId id="3933" r:id="rId96"/>
    <p:sldId id="3931" r:id="rId97"/>
    <p:sldId id="4007" r:id="rId98"/>
    <p:sldId id="4711" r:id="rId99"/>
    <p:sldId id="4716" r:id="rId100"/>
    <p:sldId id="4169" r:id="rId101"/>
    <p:sldId id="4170" r:id="rId102"/>
    <p:sldId id="4765" r:id="rId103"/>
    <p:sldId id="4713" r:id="rId104"/>
    <p:sldId id="4714" r:id="rId105"/>
    <p:sldId id="4715" r:id="rId106"/>
    <p:sldId id="3938" r:id="rId107"/>
    <p:sldId id="3994" r:id="rId108"/>
    <p:sldId id="4758" r:id="rId109"/>
    <p:sldId id="397" r:id="rId110"/>
    <p:sldId id="536" r:id="rId111"/>
    <p:sldId id="486" r:id="rId112"/>
    <p:sldId id="380" r:id="rId113"/>
    <p:sldId id="381" r:id="rId114"/>
    <p:sldId id="347" r:id="rId115"/>
    <p:sldId id="382" r:id="rId116"/>
    <p:sldId id="379" r:id="rId117"/>
    <p:sldId id="537" r:id="rId118"/>
    <p:sldId id="484" r:id="rId119"/>
    <p:sldId id="348" r:id="rId120"/>
    <p:sldId id="2425" r:id="rId121"/>
    <p:sldId id="4710" r:id="rId122"/>
    <p:sldId id="538" r:id="rId123"/>
    <p:sldId id="539" r:id="rId124"/>
    <p:sldId id="540" r:id="rId125"/>
    <p:sldId id="541" r:id="rId126"/>
    <p:sldId id="542" r:id="rId127"/>
    <p:sldId id="402" r:id="rId128"/>
    <p:sldId id="543" r:id="rId129"/>
    <p:sldId id="403" r:id="rId130"/>
    <p:sldId id="534" r:id="rId131"/>
    <p:sldId id="453" r:id="rId132"/>
    <p:sldId id="454" r:id="rId133"/>
    <p:sldId id="455" r:id="rId134"/>
    <p:sldId id="509" r:id="rId135"/>
    <p:sldId id="510" r:id="rId136"/>
    <p:sldId id="511" r:id="rId137"/>
    <p:sldId id="512" r:id="rId138"/>
    <p:sldId id="513" r:id="rId139"/>
    <p:sldId id="4766" r:id="rId140"/>
    <p:sldId id="4775" r:id="rId141"/>
    <p:sldId id="4686" r:id="rId142"/>
    <p:sldId id="4687" r:id="rId143"/>
    <p:sldId id="4688" r:id="rId144"/>
    <p:sldId id="4690" r:id="rId145"/>
    <p:sldId id="4681" r:id="rId146"/>
    <p:sldId id="481" r:id="rId147"/>
    <p:sldId id="281" r:id="rId148"/>
    <p:sldId id="282" r:id="rId149"/>
    <p:sldId id="283" r:id="rId150"/>
    <p:sldId id="461" r:id="rId151"/>
    <p:sldId id="462" r:id="rId152"/>
    <p:sldId id="463" r:id="rId153"/>
    <p:sldId id="464" r:id="rId154"/>
    <p:sldId id="465" r:id="rId155"/>
    <p:sldId id="466" r:id="rId156"/>
    <p:sldId id="5693" r:id="rId157"/>
    <p:sldId id="468" r:id="rId158"/>
    <p:sldId id="5694" r:id="rId159"/>
    <p:sldId id="470" r:id="rId160"/>
    <p:sldId id="471" r:id="rId161"/>
    <p:sldId id="472" r:id="rId162"/>
    <p:sldId id="473" r:id="rId163"/>
    <p:sldId id="474" r:id="rId164"/>
    <p:sldId id="475" r:id="rId165"/>
    <p:sldId id="5695" r:id="rId166"/>
    <p:sldId id="514" r:id="rId167"/>
    <p:sldId id="515" r:id="rId168"/>
    <p:sldId id="1674" r:id="rId169"/>
    <p:sldId id="277" r:id="rId170"/>
    <p:sldId id="4757" r:id="rId171"/>
    <p:sldId id="544" r:id="rId172"/>
    <p:sldId id="308" r:id="rId173"/>
    <p:sldId id="546" r:id="rId174"/>
    <p:sldId id="533" r:id="rId175"/>
    <p:sldId id="274" r:id="rId176"/>
    <p:sldId id="275" r:id="rId177"/>
    <p:sldId id="276" r:id="rId178"/>
    <p:sldId id="547" r:id="rId179"/>
    <p:sldId id="548" r:id="rId180"/>
    <p:sldId id="549" r:id="rId181"/>
    <p:sldId id="317" r:id="rId182"/>
    <p:sldId id="285" r:id="rId183"/>
    <p:sldId id="278" r:id="rId184"/>
    <p:sldId id="263" r:id="rId185"/>
    <p:sldId id="262" r:id="rId186"/>
    <p:sldId id="264" r:id="rId187"/>
    <p:sldId id="299" r:id="rId188"/>
    <p:sldId id="4767" r:id="rId189"/>
    <p:sldId id="265" r:id="rId190"/>
    <p:sldId id="266" r:id="rId191"/>
    <p:sldId id="316" r:id="rId192"/>
    <p:sldId id="267" r:id="rId193"/>
    <p:sldId id="268" r:id="rId194"/>
    <p:sldId id="269" r:id="rId195"/>
    <p:sldId id="301" r:id="rId196"/>
    <p:sldId id="323" r:id="rId197"/>
    <p:sldId id="324" r:id="rId198"/>
    <p:sldId id="325" r:id="rId199"/>
    <p:sldId id="530" r:id="rId200"/>
    <p:sldId id="531" r:id="rId201"/>
    <p:sldId id="532" r:id="rId202"/>
    <p:sldId id="352" r:id="rId203"/>
    <p:sldId id="467" r:id="rId204"/>
    <p:sldId id="4759" r:id="rId205"/>
    <p:sldId id="469" r:id="rId206"/>
    <p:sldId id="4760" r:id="rId207"/>
    <p:sldId id="4764" r:id="rId208"/>
    <p:sldId id="4762" r:id="rId209"/>
    <p:sldId id="444" r:id="rId210"/>
    <p:sldId id="2422" r:id="rId211"/>
    <p:sldId id="2423" r:id="rId212"/>
    <p:sldId id="524" r:id="rId213"/>
    <p:sldId id="525" r:id="rId214"/>
    <p:sldId id="526" r:id="rId215"/>
    <p:sldId id="527" r:id="rId216"/>
    <p:sldId id="528" r:id="rId217"/>
    <p:sldId id="4768" r:id="rId218"/>
    <p:sldId id="4769" r:id="rId219"/>
    <p:sldId id="4770" r:id="rId220"/>
    <p:sldId id="4771" r:id="rId221"/>
    <p:sldId id="322" r:id="rId222"/>
    <p:sldId id="4772" r:id="rId223"/>
    <p:sldId id="4773" r:id="rId224"/>
    <p:sldId id="4774" r:id="rId225"/>
    <p:sldId id="353" r:id="rId226"/>
    <p:sldId id="310" r:id="rId227"/>
    <p:sldId id="866" r:id="rId228"/>
    <p:sldId id="3990" r:id="rId229"/>
    <p:sldId id="314" r:id="rId230"/>
    <p:sldId id="315" r:id="rId231"/>
    <p:sldId id="3991" r:id="rId232"/>
    <p:sldId id="3992" r:id="rId233"/>
    <p:sldId id="318" r:id="rId234"/>
    <p:sldId id="500" r:id="rId235"/>
    <p:sldId id="320" r:id="rId236"/>
    <p:sldId id="567" r:id="rId237"/>
    <p:sldId id="568" r:id="rId238"/>
    <p:sldId id="569" r:id="rId239"/>
    <p:sldId id="570" r:id="rId240"/>
    <p:sldId id="523" r:id="rId241"/>
    <p:sldId id="302" r:id="rId242"/>
    <p:sldId id="521" r:id="rId243"/>
    <p:sldId id="272" r:id="rId244"/>
    <p:sldId id="273" r:id="rId245"/>
    <p:sldId id="359" r:id="rId246"/>
    <p:sldId id="516" r:id="rId247"/>
    <p:sldId id="517" r:id="rId248"/>
    <p:sldId id="518" r:id="rId249"/>
    <p:sldId id="349" r:id="rId250"/>
    <p:sldId id="270" r:id="rId251"/>
    <p:sldId id="519" r:id="rId252"/>
    <p:sldId id="409" r:id="rId253"/>
    <p:sldId id="271" r:id="rId254"/>
    <p:sldId id="520" r:id="rId255"/>
    <p:sldId id="451" r:id="rId256"/>
    <p:sldId id="494" r:id="rId257"/>
    <p:sldId id="550" r:id="rId258"/>
    <p:sldId id="556" r:id="rId259"/>
    <p:sldId id="507" r:id="rId260"/>
    <p:sldId id="566" r:id="rId261"/>
    <p:sldId id="551" r:id="rId262"/>
    <p:sldId id="552" r:id="rId263"/>
    <p:sldId id="553" r:id="rId264"/>
    <p:sldId id="502" r:id="rId265"/>
    <p:sldId id="557" r:id="rId266"/>
    <p:sldId id="504" r:id="rId267"/>
    <p:sldId id="561" r:id="rId268"/>
    <p:sldId id="558" r:id="rId269"/>
    <p:sldId id="476" r:id="rId270"/>
    <p:sldId id="477" r:id="rId271"/>
    <p:sldId id="361" r:id="rId272"/>
    <p:sldId id="362" r:id="rId273"/>
    <p:sldId id="363" r:id="rId274"/>
    <p:sldId id="364" r:id="rId275"/>
    <p:sldId id="365" r:id="rId276"/>
    <p:sldId id="366" r:id="rId277"/>
    <p:sldId id="367" r:id="rId278"/>
    <p:sldId id="368" r:id="rId279"/>
    <p:sldId id="369" r:id="rId280"/>
    <p:sldId id="370" r:id="rId281"/>
    <p:sldId id="326" r:id="rId282"/>
    <p:sldId id="328" r:id="rId2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1653"/>
            <p14:sldId id="1654"/>
            <p14:sldId id="1655"/>
            <p14:sldId id="1656"/>
            <p14:sldId id="1657"/>
            <p14:sldId id="1658"/>
            <p14:sldId id="1659"/>
            <p14:sldId id="1660"/>
            <p14:sldId id="1661"/>
            <p14:sldId id="1662"/>
            <p14:sldId id="1663"/>
            <p14:sldId id="1664"/>
            <p14:sldId id="1665"/>
            <p14:sldId id="436"/>
            <p14:sldId id="1667"/>
            <p14:sldId id="1668"/>
            <p14:sldId id="1669"/>
            <p14:sldId id="1673"/>
            <p14:sldId id="1671"/>
            <p14:sldId id="395"/>
          </p14:sldIdLst>
        </p14:section>
        <p14:section name="Introduction" id="{BFC3FECE-30DA-464C-B342-3A0BA6168D06}">
          <p14:sldIdLst>
            <p14:sldId id="279"/>
            <p14:sldId id="280"/>
            <p14:sldId id="284"/>
            <p14:sldId id="2427"/>
            <p14:sldId id="2426"/>
            <p14:sldId id="5686"/>
            <p14:sldId id="313"/>
            <p14:sldId id="5687"/>
            <p14:sldId id="5688"/>
            <p14:sldId id="5689"/>
            <p14:sldId id="5690"/>
            <p14:sldId id="5691"/>
            <p14:sldId id="319"/>
            <p14:sldId id="5692"/>
            <p14:sldId id="3939"/>
            <p14:sldId id="4755"/>
            <p14:sldId id="4737"/>
            <p14:sldId id="4738"/>
            <p14:sldId id="4739"/>
            <p14:sldId id="4756"/>
            <p14:sldId id="4740"/>
            <p14:sldId id="4717"/>
            <p14:sldId id="4718"/>
            <p14:sldId id="287"/>
            <p14:sldId id="286"/>
            <p14:sldId id="3932"/>
            <p14:sldId id="3933"/>
            <p14:sldId id="3931"/>
            <p14:sldId id="4007"/>
            <p14:sldId id="4711"/>
            <p14:sldId id="4716"/>
            <p14:sldId id="4169"/>
            <p14:sldId id="4170"/>
            <p14:sldId id="4765"/>
            <p14:sldId id="4713"/>
            <p14:sldId id="4714"/>
            <p14:sldId id="4715"/>
            <p14:sldId id="3938"/>
            <p14:sldId id="3994"/>
            <p14:sldId id="4758"/>
          </p14:sldIdLst>
        </p14:section>
        <p14:section name="Sermon" id="{8775CDAF-C536-DE4A-BD82-C6FB8F71F298}">
          <p14:sldIdLst>
            <p14:sldId id="397"/>
            <p14:sldId id="536"/>
            <p14:sldId id="486"/>
            <p14:sldId id="380"/>
            <p14:sldId id="381"/>
            <p14:sldId id="347"/>
            <p14:sldId id="382"/>
            <p14:sldId id="379"/>
            <p14:sldId id="537"/>
            <p14:sldId id="484"/>
            <p14:sldId id="348"/>
            <p14:sldId id="2425"/>
            <p14:sldId id="4710"/>
            <p14:sldId id="538"/>
            <p14:sldId id="539"/>
            <p14:sldId id="540"/>
            <p14:sldId id="541"/>
            <p14:sldId id="542"/>
            <p14:sldId id="402"/>
            <p14:sldId id="543"/>
            <p14:sldId id="403"/>
          </p14:sldIdLst>
        </p14:section>
        <p14:section name="Chapters" id="{F2F95673-3D07-0B4D-ABBA-15462C76C4F5}">
          <p14:sldIdLst>
            <p14:sldId id="534"/>
            <p14:sldId id="453"/>
            <p14:sldId id="454"/>
            <p14:sldId id="455"/>
            <p14:sldId id="509"/>
            <p14:sldId id="510"/>
            <p14:sldId id="511"/>
            <p14:sldId id="512"/>
            <p14:sldId id="513"/>
            <p14:sldId id="4766"/>
            <p14:sldId id="4775"/>
            <p14:sldId id="4686"/>
            <p14:sldId id="4687"/>
            <p14:sldId id="4688"/>
            <p14:sldId id="4690"/>
            <p14:sldId id="4681"/>
            <p14:sldId id="481"/>
            <p14:sldId id="281"/>
            <p14:sldId id="282"/>
            <p14:sldId id="283"/>
            <p14:sldId id="461"/>
            <p14:sldId id="462"/>
            <p14:sldId id="463"/>
            <p14:sldId id="464"/>
            <p14:sldId id="465"/>
            <p14:sldId id="466"/>
            <p14:sldId id="5693"/>
            <p14:sldId id="468"/>
            <p14:sldId id="5694"/>
            <p14:sldId id="470"/>
            <p14:sldId id="471"/>
            <p14:sldId id="472"/>
            <p14:sldId id="473"/>
            <p14:sldId id="474"/>
            <p14:sldId id="475"/>
            <p14:sldId id="5695"/>
            <p14:sldId id="514"/>
            <p14:sldId id="515"/>
            <p14:sldId id="1674"/>
            <p14:sldId id="277"/>
            <p14:sldId id="4757"/>
            <p14:sldId id="544"/>
            <p14:sldId id="308"/>
            <p14:sldId id="546"/>
            <p14:sldId id="533"/>
            <p14:sldId id="274"/>
            <p14:sldId id="275"/>
            <p14:sldId id="276"/>
            <p14:sldId id="547"/>
            <p14:sldId id="548"/>
            <p14:sldId id="549"/>
            <p14:sldId id="317"/>
            <p14:sldId id="285"/>
            <p14:sldId id="278"/>
            <p14:sldId id="263"/>
            <p14:sldId id="262"/>
            <p14:sldId id="264"/>
            <p14:sldId id="299"/>
            <p14:sldId id="4767"/>
            <p14:sldId id="265"/>
            <p14:sldId id="266"/>
            <p14:sldId id="316"/>
            <p14:sldId id="267"/>
            <p14:sldId id="268"/>
            <p14:sldId id="269"/>
            <p14:sldId id="301"/>
            <p14:sldId id="323"/>
            <p14:sldId id="324"/>
            <p14:sldId id="325"/>
            <p14:sldId id="530"/>
            <p14:sldId id="531"/>
            <p14:sldId id="532"/>
            <p14:sldId id="352"/>
            <p14:sldId id="467"/>
            <p14:sldId id="4759"/>
            <p14:sldId id="469"/>
            <p14:sldId id="4760"/>
            <p14:sldId id="4764"/>
            <p14:sldId id="4762"/>
            <p14:sldId id="444"/>
            <p14:sldId id="2422"/>
            <p14:sldId id="2423"/>
            <p14:sldId id="524"/>
            <p14:sldId id="525"/>
            <p14:sldId id="526"/>
            <p14:sldId id="527"/>
            <p14:sldId id="528"/>
            <p14:sldId id="4768"/>
            <p14:sldId id="4769"/>
            <p14:sldId id="4770"/>
            <p14:sldId id="4771"/>
            <p14:sldId id="322"/>
            <p14:sldId id="4772"/>
            <p14:sldId id="4773"/>
            <p14:sldId id="4774"/>
            <p14:sldId id="353"/>
            <p14:sldId id="310"/>
            <p14:sldId id="866"/>
            <p14:sldId id="3990"/>
            <p14:sldId id="314"/>
            <p14:sldId id="315"/>
            <p14:sldId id="3991"/>
            <p14:sldId id="3992"/>
            <p14:sldId id="31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E20020C1-E574-BA4A-8DAE-EA8124EE3519}">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FF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90BD"/>
    <a:srgbClr val="6FBBD6"/>
    <a:srgbClr val="800080"/>
    <a:srgbClr val="9900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73"/>
    <p:restoredTop sz="64330" autoAdjust="0"/>
  </p:normalViewPr>
  <p:slideViewPr>
    <p:cSldViewPr>
      <p:cViewPr varScale="1">
        <p:scale>
          <a:sx n="87" d="100"/>
          <a:sy n="87" d="100"/>
        </p:scale>
        <p:origin x="200" y="640"/>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0" d="100"/>
        <a:sy n="12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slide" Target="slides/slide178.xml"/><Relationship Id="rId248" Type="http://schemas.openxmlformats.org/officeDocument/2006/relationships/slide" Target="slides/slide199.xml"/><Relationship Id="rId269" Type="http://schemas.openxmlformats.org/officeDocument/2006/relationships/slide" Target="slides/slide22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280" Type="http://schemas.openxmlformats.org/officeDocument/2006/relationships/slide" Target="slides/slide231.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8" Type="http://schemas.openxmlformats.org/officeDocument/2006/relationships/slide" Target="slides/slide189.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249" Type="http://schemas.openxmlformats.org/officeDocument/2006/relationships/slide" Target="slides/slide200.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viewProps" Target="viewProps.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tableStyles" Target="tableStyles.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s>
</file>

<file path=ppt/_rels/viewProps.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slide" Target="slides/slide138.xml"/><Relationship Id="rId1" Type="http://schemas.openxmlformats.org/officeDocument/2006/relationships/slide" Target="slides/slide135.xml"/><Relationship Id="rId4"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5.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5A93CB-CDDB-E543-AAF5-1EC5828CEA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r>
              <a:rPr lang="en-US" dirty="0">
                <a:latin typeface="Times New Roman" charset="0"/>
                <a:ea typeface="ＭＳ Ｐゴシック" charset="0"/>
                <a:cs typeface="ＭＳ Ｐゴシック" charset="0"/>
              </a:rPr>
              <a:t>Q: But there is something inaccurate about this picture: what is it?</a:t>
            </a:r>
          </a:p>
          <a:p>
            <a:pPr eaLnBrk="1" hangingPunct="1"/>
            <a:r>
              <a:rPr lang="en-US" dirty="0">
                <a:latin typeface="Times New Roman" charset="0"/>
                <a:ea typeface="ＭＳ Ｐゴシック" charset="0"/>
                <a:cs typeface="ＭＳ Ｐゴシック" charset="0"/>
              </a:rPr>
              <a:t>A: It shows the glory of God coming into the temple, which never happened.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1135AD-8975-184F-8CCF-5F4355FA16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0"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(483-473 BC).</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8260F-3C32-CF4F-B8CF-10B2D5C1F2EA}"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So...to sum up...</a:t>
            </a:r>
          </a:p>
          <a:p>
            <a:r>
              <a:rPr lang="en-US" b="1" dirty="0">
                <a:solidFill>
                  <a:srgbClr val="000000"/>
                </a:solidFill>
                <a:latin typeface="Times New Roman" charset="0"/>
                <a:ea typeface="ＭＳ Ｐゴシック" charset="0"/>
                <a:cs typeface="ＭＳ Ｐゴシック" charset="0"/>
              </a:rPr>
              <a:t>Mary,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terms of Persian imperial involvement with local peoples and communities, what we find in Ezra-Nehemiah (and Esther) is in harmony with what we see in the contemporary firsthand sources that we do have. The Persian kings supported local cults as a focus of local loyalties to the center; and that the local groups should invoke their deities’ blessings on their rule.”</a:t>
            </a:r>
          </a:p>
          <a:p>
            <a:endParaRPr lang="en-US" dirty="0"/>
          </a:p>
          <a:p>
            <a:r>
              <a:rPr lang="en-US" dirty="0"/>
              <a:t>Kitchen, K. A.. </a:t>
            </a:r>
            <a:r>
              <a:rPr lang="en-US" i="1" dirty="0"/>
              <a:t>On the Reliability of the Old Testament</a:t>
            </a:r>
            <a:r>
              <a:rPr lang="en-US" dirty="0"/>
              <a:t>. Wm. B. Eerdmans Publishing Co.. Kindle Edition. Loc 1884 of 14432.</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a:t>
            </a:r>
            <a:r>
              <a:rPr lang="en-US" dirty="0" err="1"/>
              <a:t>Hibis</a:t>
            </a:r>
            <a:r>
              <a:rPr lang="en-US" dirty="0"/>
              <a:t>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121</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177990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9010449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125</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Arial"/>
                <a:ea typeface="ＭＳ Ｐゴシック" charset="0"/>
                <a:cs typeface="Arial"/>
              </a:rPr>
              <a:t>Bethlehem in the Old Testament</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Micah</a:t>
            </a:r>
            <a:r>
              <a:rPr lang="uk-UA" altLang="ja-JP">
                <a:latin typeface="Arial"/>
                <a:ea typeface="ＭＳ Ｐゴシック" charset="0"/>
                <a:cs typeface="Arial"/>
              </a:rPr>
              <a:t>'</a:t>
            </a:r>
            <a:r>
              <a:rPr lang="en-US" altLang="ja-JP">
                <a:latin typeface="Arial"/>
                <a:ea typeface="ＭＳ Ｐゴシック" charset="0"/>
                <a:cs typeface="Arial"/>
              </a:rPr>
              <a:t>s Levite priest (Jud 17:1-13).</a:t>
            </a:r>
          </a:p>
          <a:p>
            <a:pPr marL="228600" indent="-228600" defTabSz="457200">
              <a:lnSpc>
                <a:spcPct val="80000"/>
              </a:lnSpc>
              <a:spcBef>
                <a:spcPct val="0"/>
              </a:spcBef>
              <a:buFontTx/>
              <a:buAutoNum type="arabicPeriod"/>
            </a:pPr>
            <a:r>
              <a:rPr lang="en-US">
                <a:latin typeface="Arial"/>
                <a:ea typeface="ＭＳ Ｐゴシック" charset="0"/>
                <a:cs typeface="Arial"/>
              </a:rPr>
              <a:t>Ruth harvested in the fields of Boaz in Bethlehem. </a:t>
            </a:r>
          </a:p>
          <a:p>
            <a:pPr marL="228600" indent="-228600" defTabSz="457200">
              <a:lnSpc>
                <a:spcPct val="80000"/>
              </a:lnSpc>
              <a:spcBef>
                <a:spcPct val="0"/>
              </a:spcBef>
              <a:buFontTx/>
              <a:buAutoNum type="arabicPeriod"/>
            </a:pPr>
            <a:r>
              <a:rPr lang="en-US">
                <a:latin typeface="Arial"/>
                <a:ea typeface="ＭＳ Ｐゴシック" charset="0"/>
                <a:cs typeface="Arial"/>
              </a:rPr>
              <a:t>Three generations after Ruth, David was born in Bethlehem (Ruth was David</a:t>
            </a:r>
            <a:r>
              <a:rPr lang="uk-UA" altLang="ja-JP">
                <a:latin typeface="Arial"/>
                <a:ea typeface="ＭＳ Ｐゴシック" charset="0"/>
                <a:cs typeface="Arial"/>
              </a:rPr>
              <a:t>'</a:t>
            </a:r>
            <a:r>
              <a:rPr lang="en-US" altLang="ja-JP">
                <a:latin typeface="Arial"/>
                <a:ea typeface="ＭＳ Ｐゴシック" charset="0"/>
                <a:cs typeface="Arial"/>
              </a:rPr>
              <a:t>s great-grandmother).</a:t>
            </a:r>
          </a:p>
          <a:p>
            <a:pPr marL="228600" indent="-228600" defTabSz="457200">
              <a:lnSpc>
                <a:spcPct val="80000"/>
              </a:lnSpc>
              <a:spcBef>
                <a:spcPct val="0"/>
              </a:spcBef>
              <a:buFontTx/>
              <a:buAutoNum type="arabicPeriod"/>
            </a:pPr>
            <a:r>
              <a:rPr lang="en-US">
                <a:latin typeface="Arial"/>
                <a:ea typeface="ＭＳ Ｐゴシック" charset="0"/>
                <a:cs typeface="Arial"/>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also the home of Elhanan, one of David</a:t>
            </a:r>
            <a:r>
              <a:rPr lang="uk-UA" altLang="ja-JP">
                <a:latin typeface="Arial"/>
                <a:ea typeface="ＭＳ Ｐゴシック" charset="0"/>
                <a:cs typeface="Arial"/>
              </a:rPr>
              <a:t>'</a:t>
            </a:r>
            <a:r>
              <a:rPr lang="en-US" altLang="ja-JP">
                <a:latin typeface="Arial"/>
                <a:ea typeface="ＭＳ Ｐゴシック" charset="0"/>
                <a:cs typeface="Arial"/>
              </a:rPr>
              <a:t>s mighty men (2 Sam 23:24; 1 Chr 11:26).</a:t>
            </a:r>
          </a:p>
          <a:p>
            <a:pPr marL="228600" indent="-228600" defTabSz="457200">
              <a:lnSpc>
                <a:spcPct val="80000"/>
              </a:lnSpc>
              <a:spcBef>
                <a:spcPct val="0"/>
              </a:spcBef>
              <a:buFontTx/>
              <a:buAutoNum type="arabicPeriod"/>
            </a:pPr>
            <a:r>
              <a:rPr lang="en-US">
                <a:latin typeface="Arial"/>
                <a:ea typeface="ＭＳ Ｐゴシック" charset="0"/>
                <a:cs typeface="Arial"/>
              </a:rPr>
              <a:t>Rehoboam fortified Bethlehem (2 Chr 11:6).</a:t>
            </a:r>
          </a:p>
          <a:p>
            <a:pPr marL="228600" indent="-228600" defTabSz="457200">
              <a:lnSpc>
                <a:spcPct val="80000"/>
              </a:lnSpc>
              <a:spcBef>
                <a:spcPct val="0"/>
              </a:spcBef>
              <a:buFontTx/>
              <a:buAutoNum type="arabicPeriod"/>
            </a:pPr>
            <a:r>
              <a:rPr lang="en-US">
                <a:latin typeface="Arial"/>
                <a:ea typeface="ＭＳ Ｐゴシック" charset="0"/>
                <a:cs typeface="Arial"/>
              </a:rPr>
              <a:t>Many Jews fled to Bethlehem after Gedaliah was killed (Jer 41:17).</a:t>
            </a:r>
          </a:p>
          <a:p>
            <a:pPr marL="228600" indent="-228600" defTabSz="457200">
              <a:lnSpc>
                <a:spcPct val="80000"/>
              </a:lnSpc>
              <a:spcBef>
                <a:spcPct val="0"/>
              </a:spcBef>
              <a:buFontTx/>
              <a:buAutoNum type="arabicPeriod"/>
            </a:pPr>
            <a:r>
              <a:rPr lang="en-US">
                <a:latin typeface="Arial"/>
                <a:ea typeface="ＭＳ Ｐゴシック" charset="0"/>
                <a:cs typeface="Arial"/>
              </a:rPr>
              <a:t>The city was rebuilt after the return from Babylonian exile (Ezra 2:21; Neh 7:25).</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named as the place of the Messiah</a:t>
            </a:r>
            <a:r>
              <a:rPr lang="uk-UA" altLang="ja-JP">
                <a:latin typeface="Arial"/>
                <a:ea typeface="ＭＳ Ｐゴシック" charset="0"/>
                <a:cs typeface="Arial"/>
              </a:rPr>
              <a:t>'</a:t>
            </a:r>
            <a:r>
              <a:rPr lang="en-US" altLang="ja-JP">
                <a:latin typeface="Arial"/>
                <a:ea typeface="ＭＳ Ｐゴシック" charset="0"/>
                <a:cs typeface="Arial"/>
              </a:rPr>
              <a:t>s birth (Micah 5:2; John 7:42).</a:t>
            </a:r>
            <a:endParaRPr lang="en-US" altLang="ja-JP" b="1">
              <a:latin typeface="Arial"/>
              <a:ea typeface="ＭＳ Ｐゴシック" charset="0"/>
              <a:cs typeface="Arial"/>
            </a:endParaRPr>
          </a:p>
          <a:p>
            <a:pPr marL="228600" indent="-228600" defTabSz="457200">
              <a:spcBef>
                <a:spcPct val="0"/>
              </a:spcBef>
            </a:pPr>
            <a:endParaRPr lang="en-US">
              <a:latin typeface="Arial"/>
              <a:ea typeface="ＭＳ Ｐゴシック" charset="0"/>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127</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128</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129</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130</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131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132</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133</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134</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point of Ezra is not simply to have a temple building. The people needed a common place for worship since God calls us to honor him in community.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135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136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137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138</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139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B8E3-9D6E-E999-4E5D-982851888EB3}"/>
            </a:ext>
          </a:extLst>
        </p:cNvPr>
        <p:cNvGrpSpPr/>
        <p:nvPr/>
      </p:nvGrpSpPr>
      <p:grpSpPr>
        <a:xfrm>
          <a:off x="0" y="0"/>
          <a:ext cx="0" cy="0"/>
          <a:chOff x="0" y="0"/>
          <a:chExt cx="0" cy="0"/>
        </a:xfrm>
      </p:grpSpPr>
      <p:sp>
        <p:nvSpPr>
          <p:cNvPr id="119809" name="Rectangle 7">
            <a:extLst>
              <a:ext uri="{FF2B5EF4-FFF2-40B4-BE49-F238E27FC236}">
                <a16:creationId xmlns:a16="http://schemas.microsoft.com/office/drawing/2014/main" id="{7CB07FAF-AAFA-A290-B9C2-E177083CD6A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140</a:t>
            </a:fld>
            <a:endParaRPr lang="en-US" sz="1200"/>
          </a:p>
        </p:txBody>
      </p:sp>
      <p:sp>
        <p:nvSpPr>
          <p:cNvPr id="119810" name="Rectangle 2">
            <a:extLst>
              <a:ext uri="{FF2B5EF4-FFF2-40B4-BE49-F238E27FC236}">
                <a16:creationId xmlns:a16="http://schemas.microsoft.com/office/drawing/2014/main" id="{97D35C6A-FEAD-9E4B-7C6E-E15CC76662C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27489F33-4DCE-3211-E7C8-8E42EA84CCF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003506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141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143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144</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145</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146</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147</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148</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149</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150</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151</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153</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 English-169</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164</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166</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167</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19656BC0-75B4-DB40-BA25-6C3B5AF4C5C7}" type="slidenum">
              <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r>
              <a:rPr lang="en-US" dirty="0"/>
              <a:t>OS-14-2 Chron-123</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OS-14-2 Chron-124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917328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187859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507495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OS-27-Daniel-332</a:t>
            </a:r>
          </a:p>
          <a:p>
            <a:r>
              <a:rPr lang="en-US" dirty="0">
                <a:latin typeface="Arial" panose="020B0604020202020204" pitchFamily="34" charset="0"/>
                <a:cs typeface="Arial" panose="020B0604020202020204" pitchFamily="34" charset="0"/>
              </a:rPr>
              <a:t>OS-Ezekiel 40-48-Slide 18</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384184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750836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755729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639640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642812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193</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Returnees of 18 family heads, 1496 other men, women and children, totaled about 5,000—a far smaller group than the 50,000 with Zerubbabel 80 years before (8:1-14).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194</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195</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196</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God protected the returnees due to their spiritual preparation by adding 258 Levites as temple leaders and celebrating a fast to show his hand on all who trust him (8:15-36).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199</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Ezra lamented the intermarriage and contrasted God’s faithfulness with Israel's unfaithfulness to model repentance for the covenant people (9:3-15).</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200</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takes us in our slavery to sin and restores us to honor him. </a:t>
            </a:r>
          </a:p>
          <a:p>
            <a:endParaRPr lang="en-US" dirty="0">
              <a:latin typeface="Arial"/>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201</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202</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203</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205</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206</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Israelites even killed their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Sadly, we do the same today.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p:txBody>
      </p:sp>
    </p:spTree>
    <p:extLst>
      <p:ext uri="{BB962C8B-B14F-4D97-AF65-F5344CB8AC3E}">
        <p14:creationId xmlns:p14="http://schemas.microsoft.com/office/powerpoint/2010/main" val="36183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make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is in the business of taking people in bondage and making them into people who honor him</a:t>
            </a:r>
          </a:p>
          <a:p>
            <a:endParaRPr lang="en-US" dirty="0">
              <a:latin typeface="Arial"/>
              <a:cs typeface="Aria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216</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 must confess</a:t>
            </a:r>
            <a:r>
              <a:rPr lang="en-US" baseline="0" dirty="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dirty="0">
                <a:latin typeface="Arial"/>
                <a:cs typeface="Arial"/>
              </a:rPr>
              <a:t>"OK," Albert told me, "I will call you at 5:30 tomorrow morning."</a:t>
            </a:r>
          </a:p>
          <a:p>
            <a:r>
              <a:rPr lang="en-US" baseline="0" dirty="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dirty="0">
                <a:latin typeface="Arial"/>
                <a:cs typeface="Arial"/>
              </a:rPr>
              <a:t>"Hey, Rick, good morning!" Albert said, "Are you at your desk meeting with God?"</a:t>
            </a:r>
          </a:p>
          <a:p>
            <a:r>
              <a:rPr lang="en-US" baseline="0" dirty="0">
                <a:latin typeface="Arial"/>
                <a:cs typeface="Arial"/>
              </a:rPr>
              <a:t>"Yes," I said. "Good! Talk to you tomorrow!"</a:t>
            </a:r>
          </a:p>
          <a:p>
            <a:r>
              <a:rPr lang="en-US" baseline="0" dirty="0">
                <a:latin typeface="Arial"/>
                <a:cs typeface="Arial"/>
              </a:rPr>
              <a:t>The phone call was probably the shortest call I've ever had—but also the most impactful call I've ever had.</a:t>
            </a:r>
          </a:p>
          <a:p>
            <a:r>
              <a:rPr lang="en-US" baseline="0" dirty="0">
                <a:latin typeface="Arial"/>
                <a:cs typeface="Arial"/>
              </a:rPr>
              <a:t>Sure enough, Albert called the next day, and the next day, and the next day. After three weeks, I had a new habit and I told him I didn't need the calls anymore.</a:t>
            </a:r>
          </a:p>
          <a:p>
            <a:r>
              <a:rPr lang="en-US" baseline="0" dirty="0">
                <a:latin typeface="Arial"/>
                <a:cs typeface="Arial"/>
              </a:rPr>
              <a:t>I went on to get my PhD in that Book, and Albert went on to lead the regional Young Life ministry.</a:t>
            </a:r>
          </a:p>
          <a:p>
            <a:r>
              <a:rPr lang="en-US" baseline="0" dirty="0">
                <a:latin typeface="Arial"/>
                <a:cs typeface="Arial"/>
              </a:rPr>
              <a:t>What's the point? Worship isn't easy and doesn't come at naturally for most of us. We need help.</a:t>
            </a:r>
          </a:p>
          <a:p>
            <a:r>
              <a:rPr lang="en-US" baseline="0" dirty="0">
                <a:latin typeface="Arial"/>
                <a:cs typeface="Arial"/>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220</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223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224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We’re talking about the Second Temple Period, beginning with Ezra’s book.</a:t>
            </a:r>
          </a:p>
          <a:p>
            <a:r>
              <a:rPr lang="en-US" dirty="0"/>
              <a:t>The temple was important as it symbolized the presence of God himself with his people.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ruled the Neo-Babylonian Empire during the time of Israel's exile. What did he believe religiously?</a:t>
            </a:r>
          </a:p>
          <a:p>
            <a:r>
              <a:rPr lang="en-US"/>
              <a:t>____________</a:t>
            </a:r>
          </a:p>
          <a:p>
            <a:r>
              <a:rPr lang="en-US"/>
              <a:t>OB-07-Babylonians-28</a:t>
            </a:r>
          </a:p>
          <a:p>
            <a:r>
              <a:rPr lang="en-US"/>
              <a:t>OS-15-Ezra-26</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13844E-853F-F144-A260-69F1570151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801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There has never been a more religious city than Babylon.</a:t>
            </a:r>
          </a:p>
          <a:p>
            <a:r>
              <a:rPr lang="en-US"/>
              <a:t>____________</a:t>
            </a:r>
          </a:p>
          <a:p>
            <a:r>
              <a:rPr lang="en-US"/>
              <a:t>OB-07-Babylonians-29</a:t>
            </a:r>
          </a:p>
          <a:p>
            <a:r>
              <a:rPr lang="en-US"/>
              <a:t>OS-15-Ezra-27</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686F82-529C-6843-A2DB-CC78935474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 focus of Babylon was the sanctuary.</a:t>
            </a:r>
          </a:p>
          <a:p>
            <a:r>
              <a:rPr lang="en-US"/>
              <a:t>____________</a:t>
            </a:r>
          </a:p>
          <a:p>
            <a:r>
              <a:rPr lang="en-US"/>
              <a:t>OB-07-Babylonians-30</a:t>
            </a:r>
          </a:p>
          <a:p>
            <a:r>
              <a:rPr lang="en-US"/>
              <a:t>OS-15-Ezra-28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A791BC-BAB8-1147-B868-E949715861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 focus of the sanctuary was Marduk.</a:t>
            </a:r>
          </a:p>
          <a:p>
            <a:r>
              <a:rPr lang="en-US"/>
              <a:t>____________</a:t>
            </a:r>
          </a:p>
          <a:p>
            <a:r>
              <a:rPr lang="en-US"/>
              <a:t>OB-07-Babylonians-31</a:t>
            </a:r>
          </a:p>
          <a:p>
            <a:r>
              <a:rPr lang="en-US"/>
              <a:t>OS-15-Ezra-29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Yet polytheism ruled the day.</a:t>
            </a:r>
          </a:p>
          <a:p>
            <a:r>
              <a:rPr lang="en-US"/>
              <a:t>____________</a:t>
            </a:r>
          </a:p>
          <a:p>
            <a:r>
              <a:rPr lang="en-US"/>
              <a:t>OB-07-Babylonians-32</a:t>
            </a:r>
          </a:p>
          <a:p>
            <a:r>
              <a:rPr lang="en-US"/>
              <a:t>OS-15-Ezra-30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Temples in green spread throughout the city.</a:t>
            </a:r>
          </a:p>
          <a:p>
            <a:r>
              <a:rPr lang="en-US"/>
              <a:t>____________</a:t>
            </a:r>
          </a:p>
          <a:p>
            <a:r>
              <a:rPr lang="en-US"/>
              <a:t>OB-07-Babylonians-33</a:t>
            </a:r>
          </a:p>
          <a:p>
            <a:r>
              <a:rPr lang="en-US"/>
              <a:t>OS-15-Ezra-31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How many temples?</a:t>
            </a:r>
          </a:p>
          <a:p>
            <a:r>
              <a:rPr lang="en-US"/>
              <a:t>• No wonder Revelation compared the future Babylon to a prostitute with many lovers!</a:t>
            </a:r>
          </a:p>
          <a:p>
            <a:r>
              <a:rPr lang="en-US"/>
              <a:t>____________</a:t>
            </a:r>
          </a:p>
          <a:p>
            <a:r>
              <a:rPr lang="en-US"/>
              <a:t>OB-07-Babylonians-34</a:t>
            </a:r>
          </a:p>
          <a:p>
            <a:r>
              <a:rPr lang="en-US"/>
              <a:t>OS-15-Ezra-32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Ezra we see the center of Israel’s worship rebuilt—that structure that also needed the Jews themselves rebuilt.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35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4A12FB-3E76-AB46-9F44-A34CB8DBAD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Rituals and temples filled every city.</a:t>
            </a:r>
          </a:p>
          <a:p>
            <a:r>
              <a:rPr lang="en-US"/>
              <a:t>____________</a:t>
            </a:r>
          </a:p>
          <a:p>
            <a:r>
              <a:rPr lang="en-US"/>
              <a:t>OB-07-Babylonians-35</a:t>
            </a:r>
          </a:p>
          <a:p>
            <a:r>
              <a:rPr lang="en-US"/>
              <a:t>OS-15-Ezra-33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4422DF-F1FF-ED4F-87C7-994845DC56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Each citizen had their mobile idol to carry around.</a:t>
            </a:r>
          </a:p>
          <a:p>
            <a:r>
              <a:rPr lang="en-US"/>
              <a:t>____________</a:t>
            </a:r>
          </a:p>
          <a:p>
            <a:r>
              <a:rPr lang="en-US"/>
              <a:t>OB-07-Babylonians-36</a:t>
            </a:r>
          </a:p>
          <a:p>
            <a:r>
              <a:rPr lang="en-US"/>
              <a:t>OS-15-Ezra-34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9531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06BC2-18FC-2E47-AA57-CC2D54B326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Common-405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OS-23-Isaiah13-23-slide 24</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a:p>
            <a:pPr lvl="1" algn="l"/>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OS-27-Daniel-126</a:t>
            </a:r>
          </a:p>
          <a:p>
            <a:pPr eaLnBrk="1" hangingPunct="1"/>
            <a:r>
              <a:rPr lang="en-US" dirty="0">
                <a:latin typeface="Arial" panose="020B0604020202020204" pitchFamily="34" charset="0"/>
                <a:ea typeface="ＭＳ Ｐゴシック" charset="0"/>
                <a:cs typeface="Arial" panose="020B0604020202020204" pitchFamily="34" charset="0"/>
              </a:rPr>
              <a:t>OS-35-Habakkuk-170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Greek historian Herodotus describes the fall of Babylon in the same manner as does Daniel 5 with a surprise attack while the Babylonians had a party or festival.</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OS-27-Daniel-127</a:t>
            </a:r>
          </a:p>
          <a:p>
            <a:pPr eaLnBrk="1" hangingPunct="1"/>
            <a:r>
              <a:rPr lang="en-US"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During Belshazzar's great party, the Medes and Persians diverted the Euphrates upstream to lower the moat around Babylon. This made it easy to conquer in but a few hours!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0"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ar-SA" b="0" dirty="0"/>
              <a:t>تحديد هوية داريوس المادي</a:t>
            </a:r>
            <a:endParaRPr lang="en-US" b="0" dirty="0"/>
          </a:p>
        </p:txBody>
      </p:sp>
    </p:spTree>
    <p:extLst>
      <p:ext uri="{BB962C8B-B14F-4D97-AF65-F5344CB8AC3E}">
        <p14:creationId xmlns:p14="http://schemas.microsoft.com/office/powerpoint/2010/main" val="951292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33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91DEC-349D-B44D-AD6C-8A694497BC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Do you know </a:t>
            </a:r>
            <a:r>
              <a:rPr lang="en-US" i="1" dirty="0">
                <a:latin typeface="Arial" panose="020B0604020202020204" pitchFamily="34" charset="0"/>
                <a:ea typeface="ＭＳ Ｐゴシック" charset="0"/>
                <a:cs typeface="Arial" panose="020B0604020202020204" pitchFamily="34" charset="0"/>
              </a:rPr>
              <a:t>why</a:t>
            </a:r>
            <a:r>
              <a:rPr lang="en-US" i="0" dirty="0">
                <a:latin typeface="Arial" panose="020B0604020202020204" pitchFamily="34" charset="0"/>
                <a:ea typeface="ＭＳ Ｐゴシック" charset="0"/>
                <a:cs typeface="Arial" panose="020B0604020202020204" pitchFamily="34" charset="0"/>
              </a:rPr>
              <a:t> you did not hear of this prophecy? Because it never happened!</a:t>
            </a:r>
          </a:p>
          <a:p>
            <a:r>
              <a:rPr lang="en-US" i="0" dirty="0">
                <a:latin typeface="Arial" panose="020B0604020202020204" pitchFamily="34" charset="0"/>
                <a:ea typeface="ＭＳ Ｐゴシック" charset="0"/>
                <a:cs typeface="Arial" panose="020B0604020202020204" pitchFamily="34" charset="0"/>
              </a:rPr>
              <a:t>But what if it did? What if Raffles predicted the actual </a:t>
            </a:r>
            <a:r>
              <a:rPr lang="en-US" i="1" dirty="0">
                <a:latin typeface="Arial" panose="020B0604020202020204" pitchFamily="34" charset="0"/>
                <a:ea typeface="ＭＳ Ｐゴシック" charset="0"/>
                <a:cs typeface="Arial" panose="020B0604020202020204" pitchFamily="34" charset="0"/>
              </a:rPr>
              <a:t>name</a:t>
            </a:r>
            <a:r>
              <a:rPr lang="en-US" i="0" dirty="0">
                <a:latin typeface="Arial" panose="020B0604020202020204" pitchFamily="34" charset="0"/>
                <a:ea typeface="ＭＳ Ｐゴシック" charset="0"/>
                <a:cs typeface="Arial" panose="020B0604020202020204" pitchFamily="34" charset="0"/>
              </a:rPr>
              <a:t> of the founder of modern Singapore—and specified that he would rebuild the nation following World War II?</a:t>
            </a:r>
          </a:p>
          <a:p>
            <a:r>
              <a:rPr lang="en-US" i="0" dirty="0">
                <a:latin typeface="Arial" panose="020B0604020202020204" pitchFamily="34" charset="0"/>
                <a:ea typeface="ＭＳ Ｐゴシック" charset="0"/>
                <a:cs typeface="Arial" panose="020B0604020202020204" pitchFamily="34" charset="0"/>
              </a:rPr>
              <a:t>Wouldn’t that be amazing—perhaps even divinely inspired?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97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Once again, this book—like every book in the Bible—focuses on what GOD did. In this case, he looked past the sins of those who returned to Jerusalem because he had big plans.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53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01D56C-4B6B-A34C-89D0-476540544D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dirty="0">
                <a:latin typeface="Arial" panose="020B0604020202020204" pitchFamily="34" charset="0"/>
                <a:ea typeface="ＭＳ Ｐゴシック"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421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Around 700 BC, God predicted through Isaiah that he would raise up Cyrus the Persian by name to bring</a:t>
            </a:r>
            <a:r>
              <a:rPr lang="en-US" dirty="0">
                <a:latin typeface="Arial" panose="020B0604020202020204" pitchFamily="34" charset="0"/>
                <a:ea typeface="ＭＳ Ｐゴシック" charset="0"/>
                <a:cs typeface="Arial" panose="020B0604020202020204" pitchFamily="34" charset="0"/>
              </a:rPr>
              <a:t> the Jews back from Babylon and restore Jerusalem. Cyrus not only commanded the restoration of the temple in Ezra 1:2, but he funded the effort! 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OS-15-Ezra-39</a:t>
            </a:r>
          </a:p>
          <a:p>
            <a:r>
              <a:rPr lang="en-US" dirty="0">
                <a:latin typeface="Arial" panose="020B0604020202020204" pitchFamily="34" charset="0"/>
                <a:ea typeface="ＭＳ Ｐゴシック" charset="0"/>
                <a:cs typeface="Arial" panose="020B0604020202020204" pitchFamily="34" charset="0"/>
              </a:rPr>
              <a:t>OS-23-Isaiah40-42—slide 86</a:t>
            </a:r>
          </a:p>
          <a:p>
            <a:endParaRPr lang="en-US"/>
          </a:p>
        </p:txBody>
      </p:sp>
    </p:spTree>
    <p:extLst>
      <p:ext uri="{BB962C8B-B14F-4D97-AF65-F5344CB8AC3E}">
        <p14:creationId xmlns:p14="http://schemas.microsoft.com/office/powerpoint/2010/main" val="2832410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50</a:t>
            </a:fld>
            <a:endParaRPr lang="en-US"/>
          </a:p>
        </p:txBody>
      </p:sp>
    </p:spTree>
    <p:extLst>
      <p:ext uri="{BB962C8B-B14F-4D97-AF65-F5344CB8AC3E}">
        <p14:creationId xmlns:p14="http://schemas.microsoft.com/office/powerpoint/2010/main" val="211659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610587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OS-15-Ezra-45</a:t>
            </a:r>
          </a:p>
          <a:p>
            <a:r>
              <a:rPr lang="en-US" dirty="0">
                <a:latin typeface="Arial" panose="020B0604020202020204" pitchFamily="34" charset="0"/>
                <a:ea typeface="ＭＳ Ｐゴシック" charset="0"/>
                <a:cs typeface="Arial" panose="020B0604020202020204" pitchFamily="34" charset="0"/>
              </a:rPr>
              <a:t>OS-23-Isaiah40-42—slide 91</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10645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20899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25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9303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shame of the temple destruction cast shame on the rule of the God of the temple—but God was working to restore the honor and authority due him as King.</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402392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"Surely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endParaRPr lang="en-US" dirty="0">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during a time of great loneliness after two dogs died, my brothers bought a new </a:t>
            </a:r>
            <a:r>
              <a:rPr lang="en-US" dirty="0" err="1"/>
              <a:t>Shitzhu</a:t>
            </a:r>
            <a:r>
              <a:rPr lang="en-US" dirty="0"/>
              <a:t> for my 82-year-old mother. Mom named the new puppy the Chinese name Mei</a:t>
            </a:r>
            <a:r>
              <a:rPr lang="en-US" baseline="0" dirty="0"/>
              <a:t> Ling. She was really easy to care for, never messed on the carpet, and provided a lot of companionship for her.</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64</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65</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in a routine</a:t>
            </a:r>
            <a:r>
              <a:rPr lang="en-US" baseline="0"/>
              <a:t> operation to fix Mei Ling’s ear, the vet got Mei Ling mixed up with another dog and put down Mei Ling instead.</a:t>
            </a:r>
          </a:p>
          <a:p>
            <a:r>
              <a:rPr lang="en-US" baseline="0"/>
              <a:t>Mom was devastated.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66</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67</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68</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Lord frees us from</a:t>
            </a:r>
            <a:r>
              <a:rPr lang="en-US" baseline="0">
                <a:latin typeface="Arial"/>
                <a:cs typeface="Arial"/>
              </a:rPr>
              <a:t> our slavery</a:t>
            </a:r>
            <a:r>
              <a:rPr lang="en-US">
                <a:latin typeface="Arial"/>
                <a:cs typeface="Arial"/>
              </a:rPr>
              <a:t> for us to</a:t>
            </a:r>
            <a:r>
              <a:rPr lang="en-US" baseline="0">
                <a:latin typeface="Arial"/>
                <a:cs typeface="Arial"/>
              </a:rPr>
              <a:t> give him the honor that we lacked that got us into trouble in the first place.</a:t>
            </a:r>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25:11-12 promised restoration after 70 years of exile. Now, in Ezra, we begin to see how this happened. The purpose of the narrative was to strengthen those who returned so they would obey the Lord.</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500265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71</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And here is CAPTIVITY</a:t>
            </a:r>
            <a:r>
              <a:rPr lang="fr-FR" b="0">
                <a:latin typeface="Arial"/>
                <a:ea typeface="ＭＳ Ｐゴシック" charset="0"/>
                <a:cs typeface="Arial"/>
              </a:rPr>
              <a:t>'</a:t>
            </a:r>
            <a:r>
              <a:rPr lang="en-US" b="0">
                <a:latin typeface="Arial"/>
                <a:ea typeface="ＭＳ Ｐゴシック" charset="0"/>
                <a:cs typeface="Arial"/>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Babylon -- that enormous Oriental metropolis next to the Euphrates River -- is the site of JUDAH</a:t>
            </a:r>
            <a:r>
              <a:rPr lang="fr-FR" b="0">
                <a:latin typeface="Arial"/>
                <a:ea typeface="ＭＳ Ｐゴシック" charset="0"/>
                <a:cs typeface="Arial"/>
              </a:rPr>
              <a:t>'</a:t>
            </a:r>
            <a:r>
              <a:rPr lang="en-US" b="0">
                <a:latin typeface="Arial"/>
                <a:ea typeface="ＭＳ Ｐゴシック" charset="0"/>
                <a:cs typeface="Arial"/>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Remember, also, that Babylon -- located on your map many miles upstream from the Persian Gulf – was very near the heart of today</a:t>
            </a:r>
            <a:r>
              <a:rPr lang="fr-FR" b="0">
                <a:latin typeface="Arial"/>
                <a:ea typeface="ＭＳ Ｐゴシック" charset="0"/>
                <a:cs typeface="Arial"/>
              </a:rPr>
              <a:t>'</a:t>
            </a:r>
            <a:r>
              <a:rPr lang="en-US" b="0">
                <a:latin typeface="Arial"/>
                <a:ea typeface="ＭＳ Ｐゴシック" charset="0"/>
                <a:cs typeface="Arial"/>
              </a:rPr>
              <a:t>s troubled Persian Gulf region in the Middle East.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After the 70 years of Judah</a:t>
            </a:r>
            <a:r>
              <a:rPr lang="fr-FR" altLang="ja-JP" b="0">
                <a:latin typeface="Arial"/>
                <a:ea typeface="ＭＳ Ｐゴシック" charset="0"/>
                <a:cs typeface="Arial"/>
              </a:rPr>
              <a:t>'</a:t>
            </a:r>
            <a:r>
              <a:rPr lang="en-US" altLang="ja-JP" b="0">
                <a:latin typeface="Arial"/>
                <a:ea typeface="ＭＳ Ｐゴシック" charset="0"/>
                <a:cs typeface="Arial"/>
              </a:rPr>
              <a:t>s exile, the Babylonian rulers allowed the captives from the SOUTHERN KINGDOM OF JUDAH to return to Jerusalem, and to rebuild their city, its walls and their Temple. </a:t>
            </a:r>
          </a:p>
          <a:p>
            <a:r>
              <a:rPr lang="en-US" b="0">
                <a:latin typeface="Arial"/>
                <a:ea typeface="ＭＳ Ｐゴシック" charset="0"/>
                <a:cs typeface="Arial"/>
              </a:rPr>
              <a:t>//// 	And it was during this time of the Babylonian Exile that the people of JUDAH came to be called Jews -- from the tribal name of JUDAH. </a:t>
            </a:r>
          </a:p>
          <a:p>
            <a:r>
              <a:rPr lang="en-US" b="0">
                <a:latin typeface="Arial"/>
                <a:ea typeface="ＭＳ Ｐゴシック" charset="0"/>
                <a:cs typeface="Arial"/>
              </a:rPr>
              <a:t>////	The worldwide Jewish tradition of the synagogue was also born in Babylon during Judah</a:t>
            </a:r>
            <a:r>
              <a:rPr lang="fr-FR" altLang="ja-JP" b="0">
                <a:latin typeface="Arial"/>
                <a:ea typeface="ＭＳ Ｐゴシック" charset="0"/>
                <a:cs typeface="Arial"/>
              </a:rPr>
              <a:t>'</a:t>
            </a:r>
            <a:r>
              <a:rPr lang="en-US" altLang="ja-JP" b="0">
                <a:latin typeface="Arial"/>
                <a:ea typeface="ＭＳ Ｐゴシック" charset="0"/>
                <a:cs typeface="Arial"/>
              </a:rPr>
              <a:t>s Captivity or Exile.</a:t>
            </a:r>
          </a:p>
          <a:p>
            <a:r>
              <a:rPr lang="en-US" b="0">
                <a:latin typeface="Arial"/>
                <a:ea typeface="ＭＳ Ｐゴシック" charset="0"/>
                <a:cs typeface="Arial"/>
              </a:rPr>
              <a:t>////	The Return to The Land took place in 3 massive treks. These were difficult trips on foot from Babylon back to the Land.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r>
              <a:rPr lang="en-US" sz="1200" kern="1200">
                <a:solidFill>
                  <a:schemeClr val="tx1"/>
                </a:solidFill>
                <a:effectLst/>
                <a:latin typeface="Arial"/>
                <a:ea typeface="+mn-ea"/>
                <a:cs typeface="Arial"/>
              </a:rPr>
              <a:t>• Today we’ll first see why God restored the Jews—</a:t>
            </a:r>
          </a:p>
          <a:p>
            <a:r>
              <a:rPr lang="en-US" sz="1200" kern="1200">
                <a:solidFill>
                  <a:schemeClr val="tx1"/>
                </a:solidFill>
                <a:effectLst/>
                <a:latin typeface="Arial"/>
                <a:ea typeface="+mn-ea"/>
                <a:cs typeface="Arial"/>
              </a:rPr>
              <a:t>• and then we’ll see why he delivers us.</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not forgotten the unconditional Abrahamic covenant promise of a land for his people. But those who returned had to do their part by rejecting intermarriage and living as his unique people.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1428060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DA189-3303-F242-9807-F93FDAEC37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THREE TREKS back to the land lasted about 100 years.  During that time some 50,000 people returned.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Even though some 50,000 Jews left Babylon to return to the Land of their Promise…</a:t>
            </a:r>
          </a:p>
          <a:p>
            <a:r>
              <a:rPr lang="en-US" b="0">
                <a:latin typeface="Arial"/>
                <a:ea typeface="ＭＳ Ｐゴシック" charset="0"/>
                <a:cs typeface="Arial"/>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During those difficult journeys back to Israel from Babylon, three famous names move into national leadership. </a:t>
            </a:r>
          </a:p>
          <a:p>
            <a:r>
              <a:rPr lang="en-US" b="0">
                <a:latin typeface="Arial"/>
                <a:ea typeface="ＭＳ Ｐゴシック" charset="0"/>
                <a:cs typeface="Arial"/>
              </a:rPr>
              <a:t>////	Remember those names by recalling the word Z-E-N...these three great men, sometimes called diplomat-priests, in order, were  </a:t>
            </a:r>
          </a:p>
          <a:p>
            <a:r>
              <a:rPr lang="en-US" b="0">
                <a:latin typeface="Arial"/>
                <a:ea typeface="ＭＳ Ｐゴシック" charset="0"/>
                <a:cs typeface="Arial"/>
              </a:rPr>
              <a:t>//// ZERUBBABEL... </a:t>
            </a:r>
          </a:p>
          <a:p>
            <a:r>
              <a:rPr lang="en-US" b="0">
                <a:latin typeface="Arial"/>
                <a:ea typeface="ＭＳ Ｐゴシック" charset="0"/>
                <a:cs typeface="Arial"/>
              </a:rPr>
              <a:t>//// EZRA...  and </a:t>
            </a:r>
          </a:p>
          <a:p>
            <a:r>
              <a:rPr lang="en-US" b="0">
                <a:latin typeface="Arial"/>
                <a:ea typeface="ＭＳ Ｐゴシック" charset="0"/>
                <a:cs typeface="Arial"/>
              </a:rPr>
              <a:t>//// NEHEMIAH.</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fr-FR"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fr-FR"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7C1A-E790-CF49-B147-39D07E2B6290}"/>
            </a:ext>
          </a:extLst>
        </p:cNvPr>
        <p:cNvGrpSpPr/>
        <p:nvPr/>
      </p:nvGrpSpPr>
      <p:grpSpPr>
        <a:xfrm>
          <a:off x="0" y="0"/>
          <a:ext cx="0" cy="0"/>
          <a:chOff x="0" y="0"/>
          <a:chExt cx="0" cy="0"/>
        </a:xfrm>
      </p:grpSpPr>
      <p:sp>
        <p:nvSpPr>
          <p:cNvPr id="142337" name="Rectangle 2">
            <a:extLst>
              <a:ext uri="{FF2B5EF4-FFF2-40B4-BE49-F238E27FC236}">
                <a16:creationId xmlns:a16="http://schemas.microsoft.com/office/drawing/2014/main" id="{5508BA50-A3D9-CA72-3DF0-DC152086630D}"/>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632F713C-80EC-83B9-4C63-BD03E0E15587}"/>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a:latin typeface="Arial"/>
                <a:ea typeface="ＭＳ Ｐゴシック" charset="0"/>
                <a:cs typeface="Arial"/>
              </a:rPr>
              <a:t>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extLst>
      <p:ext uri="{BB962C8B-B14F-4D97-AF65-F5344CB8AC3E}">
        <p14:creationId xmlns:p14="http://schemas.microsoft.com/office/powerpoint/2010/main" val="16381349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OS-2Sam-100</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315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 (cf. Micah 5:2).</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effectLst/>
              <a:latin typeface="Lucida Grande" panose="020B0600040502020204" pitchFamily="34" charset="0"/>
            </a:endParaRPr>
          </a:p>
          <a:p>
            <a:r>
              <a:rPr lang="en-US" dirty="0">
                <a:effectLst/>
                <a:latin typeface="Lucida Grande" panose="020B0600040502020204" pitchFamily="34" charset="0"/>
              </a:rPr>
              <a:t>This is the same as Ezra 1:1-3.</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41452029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a:t>
            </a:r>
          </a:p>
          <a:p>
            <a:endParaRPr lang="en-US" dirty="0">
              <a:cs typeface="ＭＳ Ｐゴシック" charset="0"/>
            </a:endParaRPr>
          </a:p>
          <a:p>
            <a:r>
              <a:rPr lang="en-US" dirty="0">
                <a:cs typeface="ＭＳ Ｐゴシック" charset="0"/>
              </a:rPr>
              <a:t>OS-12-2Kings-231</a:t>
            </a:r>
          </a:p>
          <a:p>
            <a:r>
              <a:rPr lang="en-US" dirty="0">
                <a:cs typeface="ＭＳ Ｐゴシック"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eternal promise from God.</a:t>
            </a:r>
          </a:p>
          <a:p>
            <a:r>
              <a:rPr lang="en-US" dirty="0"/>
              <a:t>______________</a:t>
            </a:r>
          </a:p>
          <a:p>
            <a:r>
              <a:rPr lang="en-US" dirty="0"/>
              <a:t>Common-283</a:t>
            </a:r>
          </a:p>
          <a:p>
            <a:r>
              <a:rPr lang="en-US" dirty="0"/>
              <a:t>OS-10-2 Samuel-86</a:t>
            </a:r>
          </a:p>
          <a:p>
            <a:pPr eaLnBrk="1" hangingPunct="1">
              <a:spcBef>
                <a:spcPct val="0"/>
              </a:spcBef>
            </a:pPr>
            <a:r>
              <a:rPr lang="en-US" b="0" dirty="0">
                <a:latin typeface="Arial" charset="0"/>
                <a:ea typeface="ＭＳ Ｐゴシック" charset="0"/>
                <a:cs typeface="ＭＳ Ｐゴシック" charset="0"/>
              </a:rPr>
              <a:t>NS-01-Matt1-14-slide 131</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8323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p>
          <a:p>
            <a:endParaRPr kumimoji="0" lang="en-US"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kumimoji="0" lang="en-US"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Haggai 2 shows Zerubbabel as God's signet ring in David's line.</a:t>
            </a:r>
            <a:endParaRPr lang="en-US" b="0"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3769342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This further explanation from two eminent Bible scholars: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1" dirty="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3C7F7-7787-254D-8373-81621F6A44D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from Solomon</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side...the line of descent leads directly to Joseph,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womb…</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66540F-E062-0647-A4B2-9B674B90C58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Lord Jesus Christ enters the earth.  And, you might say,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well…we all know that.  What is the importance of such an emphasis on it?</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Answer: earthly kingship presents two requirements...</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734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6165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1713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26885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8660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11/12/25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447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11/12/25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27672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11/12/25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4204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034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0003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4240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30207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0499693"/>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824629"/>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74990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24178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786530"/>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6739116"/>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550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353684"/>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4514463"/>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846677"/>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7315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07911035"/>
      </p:ext>
    </p:extLst>
  </p:cSld>
  <p:clrMapOvr>
    <a:masterClrMapping/>
  </p:clrMapOvr>
  <p:transition spd="med">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03487213"/>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580521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07273624"/>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11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635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699848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195025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916730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13247248"/>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20008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935753262"/>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16284040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552729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565614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61144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0297380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2855082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580724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5727692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5502958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153701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882211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3622834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262289465"/>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74513000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1030971145"/>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80885675"/>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2695931754"/>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65731521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25991936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356534719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2645567161"/>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64652077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304862239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42463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7725686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41499172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657915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24139663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81798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4575167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921829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09945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39510493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31205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23528955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4530926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17567855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3247436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16130357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898481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15485283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20321062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5032780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2284964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3406197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15973352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42857080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350038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8484512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6133535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7834056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9664466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338978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05739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8579396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9864904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6697521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625862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3182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2806233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5041316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17052920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9921867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067910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1544506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31676375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7262656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34536993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13072832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28044589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540606"/>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008435"/>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583051"/>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3820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25035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57621"/>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896071"/>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7249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6351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90856"/>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55275"/>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40285127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7219548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715916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8524827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0559915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840253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6184312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4935299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2845714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1900049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21013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32963239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81923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434983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34840871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3945465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8656611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16197412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993494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9925962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382846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8059048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369761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134879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758140593"/>
      </p:ext>
    </p:extLst>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2630918010"/>
      </p:ext>
    </p:extLst>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628103012"/>
      </p:ext>
    </p:extLst>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636525223"/>
      </p:ext>
    </p:extLst>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3688770374"/>
      </p:ext>
    </p:extLst>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3672331046"/>
      </p:ext>
    </p:extLst>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016385342"/>
      </p:ext>
    </p:extLst>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1151975851"/>
      </p:ext>
    </p:extLst>
  </p:cSld>
  <p:clrMapOvr>
    <a:masterClrMapping/>
  </p:clrMapOvr>
  <p:transition>
    <p:blinds/>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413667421"/>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3877892445"/>
      </p:ext>
    </p:extLst>
  </p:cSld>
  <p:clrMapOvr>
    <a:masterClrMapping/>
  </p:clrMapOvr>
  <p:transition>
    <p:blinds/>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1673402212"/>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91350757"/>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35870431"/>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59027507"/>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12854590"/>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18633861"/>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1030564"/>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13486733"/>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23651593"/>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2893974"/>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95380523"/>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62680274"/>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7606494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77983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0920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605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02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2802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96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86094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55758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77189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98676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066603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75939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46046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802437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87397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1373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92587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110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182232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0892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386173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42837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288038293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619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18292611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3644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46789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9746869"/>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63439"/>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3165666539"/>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388428808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76324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2271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2082198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93813552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136084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4614367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38939895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1231459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329242711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28456663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333660476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1236647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1934015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2FD0CC-9EF4-694C-895C-42285749AC4F}" type="slidenum">
              <a:rPr lang="en-US"/>
              <a:pPr>
                <a:defRPr/>
              </a:pPr>
              <a:t>‹#›</a:t>
            </a:fld>
            <a:endParaRPr lang="en-US"/>
          </a:p>
        </p:txBody>
      </p:sp>
    </p:spTree>
    <p:extLst>
      <p:ext uri="{BB962C8B-B14F-4D97-AF65-F5344CB8AC3E}">
        <p14:creationId xmlns:p14="http://schemas.microsoft.com/office/powerpoint/2010/main" val="273169600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750C957-1793-D341-B2E0-3CDCD42DD1E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3267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E5B806-6EEF-2845-AC11-D6E5C750AD4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14658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3BDC715D-C2EE-0C49-84CB-4AB43C1B7E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00750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89D1883-474A-8344-B435-DA0E6CED2D1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13956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0ED4DEDD-8B20-764F-ABA0-7C699F76D01D}"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2281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8E1B5A33-EB59-5848-AD08-7B6AB98E0537}"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96829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06E0762-18CF-E349-9C08-14C22C860126}"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84345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DBDF550-DB71-EC48-A353-DC89FF08AD0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41003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97F6C3-5101-5A45-ADDD-C6483485C2D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9819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237C1E-1809-4E48-94D1-E82B05268C0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43050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2847911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9460845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11804010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10166539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200259130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235405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10085534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176481346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25303242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152158658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171748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2475725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1052512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9801793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1669988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80772762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37774382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21327044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5354748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5219017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18652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10672803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6678612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9074728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4545327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0220611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45836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794674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9828931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06954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57550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7098835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13515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654625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129818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0962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6674521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981742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3183146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304717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33207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971365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35394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356883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966307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774905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41663234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33627739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393943234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16934903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94944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40879168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19122376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98807419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778661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27230671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00986911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206219933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898938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52151334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40830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292662823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24795567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87712966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1226184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43882532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0758333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7908536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41786440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206452118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205986021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951371201"/>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3572234960"/>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113595626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2576678902"/>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552176335"/>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83895098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757610743"/>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4116150798"/>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1652636895"/>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154731060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289585661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86583733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91778855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313789702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42410289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8573062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36559072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1019022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338551520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3744956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18427595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5001511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155921636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388179034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24609605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38031065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48617795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34604141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14338468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1185784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286073277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88727840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149283251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347810789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176069214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8366681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3970157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23641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471786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299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0193179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41525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697394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325457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8545669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247274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633671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26924515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953414"/>
      </p:ext>
    </p:extLst>
  </p:cSld>
  <p:clrMapOvr>
    <a:masterClrMapping/>
  </p:clrMapOvr>
  <p:transition>
    <p:cu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863143866"/>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542642"/>
      </p:ext>
    </p:extLst>
  </p:cSld>
  <p:clrMapOvr>
    <a:masterClrMapping/>
  </p:clrMapOvr>
  <p:transition>
    <p:cu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238303"/>
      </p:ext>
    </p:extLst>
  </p:cSld>
  <p:clrMapOvr>
    <a:masterClrMapping/>
  </p:clrMapOvr>
  <p:transition>
    <p:cu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2389658914"/>
      </p:ext>
    </p:extLst>
  </p:cSld>
  <p:clrMapOvr>
    <a:masterClrMapping/>
  </p:clrMapOvr>
  <p:transition>
    <p:cu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30693"/>
      </p:ext>
    </p:extLst>
  </p:cSld>
  <p:clrMapOvr>
    <a:masterClrMapping/>
  </p:clrMapOvr>
  <p:transition>
    <p:cu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352181537"/>
      </p:ext>
    </p:extLst>
  </p:cSld>
  <p:clrMapOvr>
    <a:masterClrMapping/>
  </p:clrMapOvr>
  <p:transition>
    <p:cu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171644261"/>
      </p:ext>
    </p:extLst>
  </p:cSld>
  <p:clrMapOvr>
    <a:masterClrMapping/>
  </p:clrMapOvr>
  <p:transition>
    <p:cu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946817"/>
      </p:ext>
    </p:extLst>
  </p:cSld>
  <p:clrMapOvr>
    <a:masterClrMapping/>
  </p:clrMapOvr>
  <p:transition>
    <p:cu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40008"/>
      </p:ext>
    </p:extLst>
  </p:cSld>
  <p:clrMapOvr>
    <a:masterClrMapping/>
  </p:clrMapOvr>
  <p:transition>
    <p:cu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9788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883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3212504024"/>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308995"/>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9499918"/>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292200782"/>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876219338"/>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91375218"/>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021518645"/>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914714"/>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98885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86C00-4AD0-E94B-8D4A-2B63A942D73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56865-C3D5-A14E-9360-66C506FE6CE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30654-AD54-C047-A4B1-1DBCDE36CAB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B82E0-6874-1048-A407-701EDB711F7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4F4AE5-10AE-AD41-9E43-9ABE80BFEEF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F762-8039-7C4C-88AE-F5AFDBCD4DF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53D4BB-B8B5-CA4F-88BA-EA997274405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93A94-57F6-5F4C-BF7D-31985691EEF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7EF4C7-A9EA-074D-812D-2064055E749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FFAE56-EC6E-D34F-BE4C-5FB620851A5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0303E-AD24-5340-A4F5-9666E835D96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5840029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44501892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231495961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86287106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21296912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42729500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8259711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35844710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2286067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223982871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166314576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4.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9.emf"/><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4.xml"/><Relationship Id="rId1"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0.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3.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4.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5.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2.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6.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7.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8.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0.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slideLayout" Target="../slideLayouts/slideLayout458.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4.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45.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image" Target="../media/image1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5" Type="http://schemas.openxmlformats.org/officeDocument/2006/relationships/image" Target="../media/image12.png"/><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13.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11/12/25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610986574"/>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75561040"/>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12/11/2025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237907601"/>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805368499"/>
      </p:ext>
    </p:extLst>
  </p:cSld>
  <p:clrMap bg1="dk2" tx1="lt1" bg2="dk1" tx2="lt2" accent1="accent1" accent2="accent2" accent3="accent3" accent4="accent4" accent5="accent5" accent6="accent6" hlink="hlink" folHlink="folHlink"/>
  <p:sldLayoutIdLst>
    <p:sldLayoutId id="2147484642"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8711"/>
      </p:ext>
    </p:extLst>
  </p:cSld>
  <p:clrMap bg1="dk2" tx1="lt1" bg2="dk1" tx2="lt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2974237330"/>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2980635245"/>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extLst>
      <p:ext uri="{BB962C8B-B14F-4D97-AF65-F5344CB8AC3E}">
        <p14:creationId xmlns:p14="http://schemas.microsoft.com/office/powerpoint/2010/main" val="132770585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78391852"/>
      </p:ext>
    </p:extLst>
  </p:cSld>
  <p:clrMap bg1="lt1" tx1="dk1" bg2="lt2" tx2="dk2" accent1="accent1" accent2="accent2" accent3="accent3" accent4="accent4" accent5="accent5" accent6="accent6" hlink="hlink" folHlink="folHlink"/>
  <p:sldLayoutIdLst>
    <p:sldLayoutId id="21474846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162963211"/>
      </p:ext>
    </p:extLst>
  </p:cSld>
  <p:clrMap bg1="lt1" tx1="dk1" bg2="lt2" tx2="dk2" accent1="accent1" accent2="accent2" accent3="accent3" accent4="accent4" accent5="accent5" accent6="accent6" hlink="hlink" folHlink="folHlink"/>
  <p:sldLayoutIdLst>
    <p:sldLayoutId id="214748469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586210216"/>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4174859874"/>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4468254"/>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2626991688"/>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022477"/>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2424912"/>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44287376"/>
      </p:ext>
    </p:extLst>
  </p:cSld>
  <p:clrMap bg1="dk2" tx1="lt1" bg2="dk1" tx2="lt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609989"/>
      </p:ext>
    </p:extLst>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630160"/>
      </p:ext>
    </p:extLst>
  </p:cSld>
  <p:clrMap bg1="dk2" tx1="lt1" bg2="dk1" tx2="lt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865725598"/>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extLst>
      <p:ext uri="{BB962C8B-B14F-4D97-AF65-F5344CB8AC3E}">
        <p14:creationId xmlns:p14="http://schemas.microsoft.com/office/powerpoint/2010/main" val="23580723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5A004A2-099A-1447-A418-85984E00B323}"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880533"/>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extLst>
      <p:ext uri="{BB962C8B-B14F-4D97-AF65-F5344CB8AC3E}">
        <p14:creationId xmlns:p14="http://schemas.microsoft.com/office/powerpoint/2010/main" val="669715877"/>
      </p:ext>
    </p:extLst>
  </p:cSld>
  <p:clrMap bg1="dk2" tx1="lt1" bg2="dk1" tx2="lt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7244148"/>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 id="2147484867" r:id="rId12"/>
    <p:sldLayoutId id="2147484868"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8903093"/>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948599588"/>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80660869"/>
      </p:ext>
    </p:extLst>
  </p:cSld>
  <p:clrMap bg1="dk2" tx1="lt1" bg2="dk1" tx2="lt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3124923860"/>
      </p:ext>
    </p:extLst>
  </p:cSld>
  <p:clrMap bg1="dk2" tx1="lt1" bg2="dk1" tx2="lt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97451419"/>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3891701134"/>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 id="214748494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568539158"/>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 id="2147484956" r:id="rId12"/>
    <p:sldLayoutId id="214748495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500831012"/>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 id="214748497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4050269822"/>
      </p:ext>
    </p:extLst>
  </p:cSld>
  <p:clrMap bg1="dk2" tx1="lt1" bg2="dk1" tx2="lt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1936671778"/>
      </p:ext>
    </p:extLst>
  </p:cSld>
  <p:clrMap bg1="dk2" tx1="lt1" bg2="dk1" tx2="lt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169A0D8A-ADFD-D74A-9706-C954DEC1148F}"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5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5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2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2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2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2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159.xml"/><Relationship Id="rId4"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7.xml"/><Relationship Id="rId1" Type="http://schemas.openxmlformats.org/officeDocument/2006/relationships/slideLayout" Target="../slideLayouts/slideLayout29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114.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87.xml"/><Relationship Id="rId1" Type="http://schemas.openxmlformats.org/officeDocument/2006/relationships/tags" Target="../tags/tag1.xml"/><Relationship Id="rId4" Type="http://schemas.openxmlformats.org/officeDocument/2006/relationships/image" Target="../media/image105.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54.xml"/><Relationship Id="rId1" Type="http://schemas.openxmlformats.org/officeDocument/2006/relationships/themeOverride" Target="../theme/themeOverride6.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1.xml"/><Relationship Id="rId1" Type="http://schemas.openxmlformats.org/officeDocument/2006/relationships/themeOverride" Target="../theme/themeOverride7.xml"/><Relationship Id="rId4" Type="http://schemas.openxmlformats.org/officeDocument/2006/relationships/image" Target="../media/image10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9.xml"/></Relationships>
</file>

<file path=ppt/slides/_rels/slide1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8.xml"/><Relationship Id="rId1" Type="http://schemas.openxmlformats.org/officeDocument/2006/relationships/slideLayout" Target="../slideLayouts/slideLayout30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1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0.xml"/><Relationship Id="rId1" Type="http://schemas.openxmlformats.org/officeDocument/2006/relationships/slideLayout" Target="../slideLayouts/slideLayout30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0.jpeg"/><Relationship Id="rId1" Type="http://schemas.openxmlformats.org/officeDocument/2006/relationships/slideLayout" Target="../slideLayouts/slideLayout32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3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1.xml"/><Relationship Id="rId1" Type="http://schemas.openxmlformats.org/officeDocument/2006/relationships/slideLayout" Target="../slideLayouts/slideLayout48.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2.xml"/><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2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5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7.xml"/><Relationship Id="rId1" Type="http://schemas.openxmlformats.org/officeDocument/2006/relationships/slideLayout" Target="../slideLayouts/slideLayout35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23.xml"/></Relationships>
</file>

<file path=ppt/slides/_rels/slide1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2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1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28.xml"/></Relationships>
</file>

<file path=ppt/slides/_rels/slide1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70.xml"/></Relationships>
</file>

<file path=ppt/slides/_rels/slide17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1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0.xml"/></Relationships>
</file>

<file path=ppt/slides/_rels/slide1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405.xml"/><Relationship Id="rId4"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0.xml"/><Relationship Id="rId1" Type="http://schemas.openxmlformats.org/officeDocument/2006/relationships/slideLayout" Target="../slideLayouts/slideLayout4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1.xml"/><Relationship Id="rId1" Type="http://schemas.openxmlformats.org/officeDocument/2006/relationships/slideLayout" Target="../slideLayouts/slideLayout4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2.xml"/><Relationship Id="rId1" Type="http://schemas.openxmlformats.org/officeDocument/2006/relationships/slideLayout" Target="../slideLayouts/slideLayout41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3.xml"/><Relationship Id="rId1" Type="http://schemas.openxmlformats.org/officeDocument/2006/relationships/slideLayout" Target="../slideLayouts/slideLayout4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4.xml"/><Relationship Id="rId1" Type="http://schemas.openxmlformats.org/officeDocument/2006/relationships/slideLayout" Target="../slideLayouts/slideLayout41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5.xml"/><Relationship Id="rId1" Type="http://schemas.openxmlformats.org/officeDocument/2006/relationships/slideLayout" Target="../slideLayouts/slideLayout41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5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65.xml"/><Relationship Id="rId1" Type="http://schemas.openxmlformats.org/officeDocument/2006/relationships/themeOverride" Target="../theme/themeOverride8.xml"/><Relationship Id="rId5" Type="http://schemas.openxmlformats.org/officeDocument/2006/relationships/image" Target="../media/image143.png"/><Relationship Id="rId4" Type="http://schemas.openxmlformats.org/officeDocument/2006/relationships/image" Target="../media/image142.png"/></Relationships>
</file>

<file path=ppt/slides/_rels/slide1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9.xml"/><Relationship Id="rId1" Type="http://schemas.openxmlformats.org/officeDocument/2006/relationships/slideLayout" Target="../slideLayouts/slideLayout165.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0.xml"/><Relationship Id="rId1" Type="http://schemas.openxmlformats.org/officeDocument/2006/relationships/themeOverride" Target="../theme/themeOverride3.xml"/><Relationship Id="rId4" Type="http://schemas.openxmlformats.org/officeDocument/2006/relationships/image" Target="../media/image28.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65.xml"/><Relationship Id="rId1" Type="http://schemas.openxmlformats.org/officeDocument/2006/relationships/themeOverride" Target="../theme/themeOverride9.xml"/><Relationship Id="rId5" Type="http://schemas.openxmlformats.org/officeDocument/2006/relationships/image" Target="../media/image147.png"/><Relationship Id="rId4" Type="http://schemas.openxmlformats.org/officeDocument/2006/relationships/image" Target="../media/image146.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8.xml"/></Relationships>
</file>

<file path=ppt/slides/_rels/slide1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2.xml"/><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4.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4.xml"/><Relationship Id="rId1" Type="http://schemas.openxmlformats.org/officeDocument/2006/relationships/themeOverride" Target="../theme/themeOverride10.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7.xml"/><Relationship Id="rId1" Type="http://schemas.openxmlformats.org/officeDocument/2006/relationships/slideLayout" Target="../slideLayouts/slideLayout4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9.xml"/><Relationship Id="rId1" Type="http://schemas.openxmlformats.org/officeDocument/2006/relationships/slideLayout" Target="../slideLayouts/slideLayout40.xml"/><Relationship Id="rId4" Type="http://schemas.openxmlformats.org/officeDocument/2006/relationships/image" Target="../media/image154.png"/></Relationships>
</file>

<file path=ppt/slides/_rels/slide2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0.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4.xml"/></Relationships>
</file>

<file path=ppt/slides/_rels/slide2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4.xml"/><Relationship Id="rId1" Type="http://schemas.openxmlformats.org/officeDocument/2006/relationships/slideLayout" Target="../slideLayouts/slideLayout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175.xml"/><Relationship Id="rId1" Type="http://schemas.openxmlformats.org/officeDocument/2006/relationships/slideLayout" Target="../slideLayouts/slideLayout224.xml"/></Relationships>
</file>

<file path=ppt/slides/_rels/slide20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6.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7.xml"/><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8.xml"/><Relationship Id="rId1" Type="http://schemas.openxmlformats.org/officeDocument/2006/relationships/slideLayout" Target="../slideLayouts/slideLayout35.xml"/><Relationship Id="rId4" Type="http://schemas.openxmlformats.org/officeDocument/2006/relationships/image" Target="../media/image161.png"/></Relationships>
</file>

<file path=ppt/slides/_rels/slide2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0.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1.xml"/><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2.xml"/><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4.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85.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36.xml"/><Relationship Id="rId1" Type="http://schemas.openxmlformats.org/officeDocument/2006/relationships/themeOverride" Target="../theme/themeOverride11.xml"/><Relationship Id="rId4" Type="http://schemas.openxmlformats.org/officeDocument/2006/relationships/image" Target="../media/image28.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8.xml"/><Relationship Id="rId1" Type="http://schemas.openxmlformats.org/officeDocument/2006/relationships/slideLayout" Target="../slideLayouts/slideLayout35.xml"/><Relationship Id="rId4" Type="http://schemas.openxmlformats.org/officeDocument/2006/relationships/image" Target="../media/image165.png"/></Relationships>
</file>

<file path=ppt/slides/_rels/slide22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9.xml"/><Relationship Id="rId1" Type="http://schemas.openxmlformats.org/officeDocument/2006/relationships/slideLayout" Target="../slideLayouts/slideLayout71.xml"/></Relationships>
</file>

<file path=ppt/slides/_rels/slide22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0.xml"/><Relationship Id="rId1" Type="http://schemas.openxmlformats.org/officeDocument/2006/relationships/slideLayout" Target="../slideLayouts/slideLayout71.xml"/></Relationships>
</file>

<file path=ppt/slides/_rels/slide22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1.xml"/><Relationship Id="rId1" Type="http://schemas.openxmlformats.org/officeDocument/2006/relationships/slideLayout" Target="../slideLayouts/slideLayout71.xml"/></Relationships>
</file>

<file path=ppt/slides/_rels/slide22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2.xml"/><Relationship Id="rId1" Type="http://schemas.openxmlformats.org/officeDocument/2006/relationships/slideLayout" Target="../slideLayouts/slideLayout71.xml"/></Relationships>
</file>

<file path=ppt/slides/_rels/slide22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3.xml"/><Relationship Id="rId1" Type="http://schemas.openxmlformats.org/officeDocument/2006/relationships/slideLayout" Target="../slideLayouts/slideLayout71.xml"/></Relationships>
</file>

<file path=ppt/slides/_rels/slide22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4.xml"/><Relationship Id="rId1" Type="http://schemas.openxmlformats.org/officeDocument/2006/relationships/slideLayout" Target="../slideLayouts/slideLayout71.xml"/></Relationships>
</file>

<file path=ppt/slides/_rels/slide22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5.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6.xml"/><Relationship Id="rId1" Type="http://schemas.openxmlformats.org/officeDocument/2006/relationships/slideLayout" Target="../slideLayouts/slideLayout71.xml"/></Relationships>
</file>

<file path=ppt/slides/_rels/slide23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7.xml"/><Relationship Id="rId1" Type="http://schemas.openxmlformats.org/officeDocument/2006/relationships/slideLayout" Target="../slideLayouts/slideLayout71.xml"/></Relationships>
</file>

<file path=ppt/slides/_rels/slide23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8.xml"/><Relationship Id="rId1" Type="http://schemas.openxmlformats.org/officeDocument/2006/relationships/slideLayout" Target="../slideLayouts/slideLayout7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9.xml"/><Relationship Id="rId1" Type="http://schemas.openxmlformats.org/officeDocument/2006/relationships/slideLayout" Target="../slideLayouts/slideLayout23.xml"/><Relationship Id="rId4" Type="http://schemas.openxmlformats.org/officeDocument/2006/relationships/image" Target="../media/image165.png"/></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7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9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9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9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9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9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9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9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59.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notesSlide" Target="../notesSlides/notesSlide33.xml"/><Relationship Id="rId1" Type="http://schemas.openxmlformats.org/officeDocument/2006/relationships/slideLayout" Target="../slideLayouts/slideLayout251.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9.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7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77.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60.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46.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46.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60.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0.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60.xm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60.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60.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0.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3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9.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2.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40.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20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06.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6.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72.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46.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350.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46.xml"/></Relationships>
</file>

<file path=ppt/slides/_rels/slide8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3.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430.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460.xml"/><Relationship Id="rId1" Type="http://schemas.openxmlformats.org/officeDocument/2006/relationships/themeOverride" Target="../theme/themeOverride4.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60.xml"/><Relationship Id="rId1" Type="http://schemas.openxmlformats.org/officeDocument/2006/relationships/themeOverride" Target="../theme/themeOverride5.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0.xml"/><Relationship Id="rId1" Type="http://schemas.openxmlformats.org/officeDocument/2006/relationships/slideLayout" Target="../slideLayouts/slideLayout460.xml"/><Relationship Id="rId4" Type="http://schemas.openxmlformats.org/officeDocument/2006/relationships/image" Target="../media/image9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35.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447.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506.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5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2667000" y="304800"/>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en-US" sz="3600" b="1" dirty="0">
                <a:solidFill>
                  <a:srgbClr val="FFFFFF"/>
                </a:solidFill>
                <a:latin typeface="Arial Black" pitchFamily="-111" charset="0"/>
                <a:ea typeface="Times New Roman" pitchFamily="-111" charset="0"/>
                <a:cs typeface="Times New Roman" pitchFamily="-111" charset="0"/>
              </a:rPr>
              <a:t>Ezra</a:t>
            </a:r>
          </a:p>
        </p:txBody>
      </p:sp>
      <p:sp>
        <p:nvSpPr>
          <p:cNvPr id="8197" name="Text Box 5"/>
          <p:cNvSpPr txBox="1">
            <a:spLocks noChangeArrowheads="1"/>
          </p:cNvSpPr>
          <p:nvPr/>
        </p:nvSpPr>
        <p:spPr bwMode="auto">
          <a:xfrm>
            <a:off x="5715000" y="4653013"/>
            <a:ext cx="3429000" cy="1739900"/>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Restoring the Temple and People</a:t>
            </a:r>
            <a:endParaRPr kumimoji="0" lang="en-US" sz="3600" b="0" i="0" u="none" strike="noStrike" kern="1200" cap="none" spc="0" normalizeH="0" baseline="0" noProof="0" dirty="0">
              <a:ln>
                <a:noFill/>
              </a:ln>
              <a:solidFill>
                <a:srgbClr val="FFFFFF"/>
              </a:solidFill>
              <a:effectLst/>
              <a:uLnTx/>
              <a:uFillTx/>
              <a:latin typeface="Arial Black" charset="0"/>
              <a:ea typeface="Times New Roman" charset="0"/>
              <a:cs typeface="Times New Roman" charset="0"/>
            </a:endParaRPr>
          </a:p>
        </p:txBody>
      </p:sp>
      <p:sp>
        <p:nvSpPr>
          <p:cNvPr id="7" name="Rectangle 6">
            <a:extLst>
              <a:ext uri="{FF2B5EF4-FFF2-40B4-BE49-F238E27FC236}">
                <a16:creationId xmlns:a16="http://schemas.microsoft.com/office/drawing/2014/main" id="{B8EA0BE0-8769-144A-99EF-B0DF3CF1BC03}"/>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4948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Restoring the Temple and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Temple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Zerubbabel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1–6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7–10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Survival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Working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Worshipping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538-516 BC (22 Years)</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458-457 BC (1 Year)</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External Opposition: Samaritans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Internal Opposition: Intermarriage</a:t>
                </a:r>
                <a:endParaRPr kumimoji="0" lang="en-US" altLang="zh-CN" sz="22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Rebuilding</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7–8</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Restoration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Decree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Returnees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Begins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Opposed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4:1–6:12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6:13-22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13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Qualifications</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Provisions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 marriage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Lament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Divorces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Carried 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Book of Esther (58-year gap)</a:t>
              </a:r>
            </a:p>
          </p:txBody>
        </p:sp>
      </p:grpSp>
    </p:spTree>
    <p:extLst>
      <p:ext uri="{BB962C8B-B14F-4D97-AF65-F5344CB8AC3E}">
        <p14:creationId xmlns:p14="http://schemas.microsoft.com/office/powerpoint/2010/main" val="3591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288771" name="Text Box 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8774" name="Text Box 1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0427" name="Rectangle 1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0428" name="Rectangle 1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0430" name="Rectangle 1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en-US" sz="5400" b="1" kern="1200" dirty="0">
                <a:solidFill>
                  <a:srgbClr val="FFFF00"/>
                </a:solidFill>
                <a:latin typeface="Helvetica"/>
                <a:ea typeface="ＭＳ Ｐゴシック"/>
                <a:cs typeface="ＭＳ Ｐゴシック"/>
              </a:rPr>
              <a:t>So, then, the question must be asked:</a:t>
            </a:r>
            <a:br>
              <a:rPr lang="en-US" sz="5400" b="1" kern="1200" dirty="0">
                <a:solidFill>
                  <a:srgbClr val="FFFF00"/>
                </a:solidFill>
                <a:latin typeface="Helvetica"/>
                <a:ea typeface="ＭＳ Ｐゴシック"/>
                <a:cs typeface="ＭＳ Ｐゴシック"/>
              </a:rPr>
            </a:br>
            <a:r>
              <a:rPr lang="en-US" sz="5400" b="1" i="1" kern="1200" dirty="0">
                <a:solidFill>
                  <a:srgbClr val="FFFF00"/>
                </a:solidFill>
                <a:latin typeface="Helvetica"/>
                <a:ea typeface="ＭＳ Ｐゴシック"/>
                <a:cs typeface="ＭＳ Ｐゴシック"/>
              </a:rPr>
              <a:t>Who is qualified to sit on that Davidic throne?</a:t>
            </a:r>
            <a:endParaRPr lang="en-US" dirty="0"/>
          </a:p>
        </p:txBody>
      </p:sp>
    </p:spTree>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12700" y="4445021"/>
            <a:ext cx="9156700" cy="846361"/>
          </a:xfrm>
          <a:prstGeom prst="rect">
            <a:avLst/>
          </a:prstGeom>
          <a:noFill/>
          <a:ln w="12700">
            <a:noFill/>
            <a:miter lim="800000"/>
            <a:headEnd/>
            <a:tailEnd/>
          </a:ln>
          <a:effectLst/>
        </p:spPr>
        <p:txBody>
          <a:bodyPr wrap="square"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THE DAVIDIC DYNASTY</a:t>
            </a:r>
            <a:r>
              <a:rPr kumimoji="0" lang="en-US" sz="54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rPr>
              <a:t>The Royal Genealogy of Jesus Christ</a:t>
            </a:r>
            <a:endParaRPr kumimoji="0" lang="en-US" sz="24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endParaRPr>
          </a:p>
        </p:txBody>
      </p:sp>
      <p:sp>
        <p:nvSpPr>
          <p:cNvPr id="290820" name="Text Box 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90821" name="Text Box 6"/>
          <p:cNvSpPr txBox="1">
            <a:spLocks noChangeArrowheads="1"/>
          </p:cNvSpPr>
          <p:nvPr/>
        </p:nvSpPr>
        <p:spPr bwMode="auto">
          <a:xfrm>
            <a:off x="8902700" y="44132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90822" name="Text Box 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2473" name="Rectangle 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2474" name="Rectangle 10"/>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
        <p:nvSpPr>
          <p:cNvPr id="290825" name="Text Box 11"/>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2476" name="Rectangle 12"/>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90827" name="Text Box 13"/>
          <p:cNvSpPr txBox="1">
            <a:spLocks noChangeArrowheads="1"/>
          </p:cNvSpPr>
          <p:nvPr/>
        </p:nvSpPr>
        <p:spPr bwMode="auto">
          <a:xfrm>
            <a:off x="8729291" y="6422704"/>
            <a:ext cx="327768"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2" name="Title 1"/>
          <p:cNvSpPr>
            <a:spLocks noGrp="1"/>
          </p:cNvSpPr>
          <p:nvPr>
            <p:ph type="title" idx="4294967295"/>
          </p:nvPr>
        </p:nvSpPr>
        <p:spPr>
          <a:xfrm>
            <a:off x="2268559" y="5937453"/>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en-US" sz="3200" b="1" kern="1200" dirty="0">
                <a:solidFill>
                  <a:srgbClr val="FFFF00"/>
                </a:solidFill>
                <a:latin typeface="Comic Sans MS" charset="0"/>
              </a:rPr>
              <a:t>STUDY HELP #16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3:20</a:t>
            </a: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4:1-2; 4:8</a:t>
            </a: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4:25</a:t>
            </a: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5:29</a:t>
            </a: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3"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760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760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2042"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11:26</a:t>
            </a: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9"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 (Sarah)</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31830" name="Text Box 54"/>
          <p:cNvSpPr txBox="1">
            <a:spLocks noChangeArrowheads="1"/>
          </p:cNvSpPr>
          <p:nvPr/>
        </p:nvSpPr>
        <p:spPr bwMode="auto">
          <a:xfrm>
            <a:off x="568346" y="1979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9652"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9653"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1835"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1:2-6</a:t>
            </a: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42"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20"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71701"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1702"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2859"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12:24</a:t>
            </a: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6"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t="-1" r="8860" b="21205"/>
          <a:stretch/>
        </p:blipFill>
        <p:spPr>
          <a:xfrm rot="5400000">
            <a:off x="-630938" y="630936"/>
            <a:ext cx="6353354" cy="509148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3959427" y="1340768"/>
            <a:ext cx="5184574" cy="415498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1 T</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emple proclamation by Cyrus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2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return under Zerubbabel</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3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M</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aking the temple foundation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4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P</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ostponement of the work</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5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L</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etter written to Darius</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6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finish the temple</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7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W</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arrant authorizing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8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utline of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9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R</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epentance prayer by Ezra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10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K</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eeping foreign wives judged</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Ezra</a:t>
            </a:r>
          </a:p>
        </p:txBody>
      </p:sp>
    </p:spTree>
    <p:extLst>
      <p:ext uri="{BB962C8B-B14F-4D97-AF65-F5344CB8AC3E}">
        <p14:creationId xmlns:p14="http://schemas.microsoft.com/office/powerpoint/2010/main" val="8065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2"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NATHAN</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SOLOMON</a:t>
            </a: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3752" name="Text Box 3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3753" name="Text Box 3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6150" name="Rectangle 3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5:14</a:t>
            </a: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7" name="Rectangle 4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a:t>
            </a: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79" name="Text Box 55"/>
          <p:cNvSpPr txBox="1">
            <a:spLocks noChangeArrowheads="1"/>
          </p:cNvSpPr>
          <p:nvPr/>
        </p:nvSpPr>
        <p:spPr bwMode="auto">
          <a:xfrm>
            <a:off x="365146" y="3630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5805" name="Text Box 58"/>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5806" name="Text Box 6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3885" name="Rectangle 6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Luke 3:23</a:t>
            </a:r>
            <a:b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b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Plus Others</a:t>
            </a:r>
          </a:p>
        </p:txBody>
      </p:sp>
      <p:sp>
        <p:nvSpPr>
          <p:cNvPr id="333891" name="Rectangle 6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Luke 3:23: </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Now Jesus himself was about 30 years old when He began His ministry.  He was the son,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so it was thought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of Joseph.</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Luke was tracing the line of Mary.</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Many interpreters [among varied positions…] argue that Luke was giving the genealogy of Mary, showing that she also was in the line of David and that therefore Jesus was qualified as the Messiah, not only through Joseph (since he was the oldest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legal</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heir) but also through Mary.</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Louis </a:t>
            </a:r>
            <a:r>
              <a:rPr kumimoji="0" lang="en-US" sz="1600" b="1" i="0" u="none" strike="noStrike" kern="1200" cap="none" spc="0" normalizeH="0" baseline="0" noProof="0" dirty="0" err="1">
                <a:ln>
                  <a:noFill/>
                </a:ln>
                <a:solidFill>
                  <a:srgbClr val="00FFFF"/>
                </a:solidFill>
                <a:effectLst/>
                <a:uLnTx/>
                <a:uFillTx/>
                <a:latin typeface="Comic Sans MS" charset="0"/>
                <a:ea typeface="ＭＳ Ｐゴシック" charset="0"/>
              </a:rPr>
              <a:t>Barbieri</a:t>
            </a: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a:t>
            </a:r>
            <a:r>
              <a:rPr kumimoji="0" lang="en-US" sz="1600" b="1" i="1" u="none" strike="noStrike" kern="1200" cap="none" spc="0" normalizeH="0" baseline="0" noProof="0" dirty="0">
                <a:ln>
                  <a:noFill/>
                </a:ln>
                <a:solidFill>
                  <a:srgbClr val="00FFFF"/>
                </a:solidFill>
                <a:effectLst/>
                <a:uLnTx/>
                <a:uFillTx/>
                <a:latin typeface="Comic Sans MS" charset="0"/>
                <a:ea typeface="ＭＳ Ｐゴシック" charset="0"/>
              </a:rPr>
              <a:t>The Bible Knowledge Commentary, eds. John Walvoord &amp; Roy Zuck (Victor Books, 1983), 212.</a:t>
            </a: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94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94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594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94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9453" name="Line 29"/>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4" name="Line 30"/>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5" name="Line 31"/>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8" name="AutoShape 34"/>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62" name="Line 38"/>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66" name="Text Box 42"/>
          <p:cNvSpPr txBox="1">
            <a:spLocks noChangeArrowheads="1"/>
          </p:cNvSpPr>
          <p:nvPr/>
        </p:nvSpPr>
        <p:spPr bwMode="auto">
          <a:xfrm>
            <a:off x="365146" y="20558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359468"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9904"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9905"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9472"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6"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59477"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359478"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9" name="Rectangle 5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33</a:t>
            </a:r>
          </a:p>
        </p:txBody>
      </p:sp>
      <p:grpSp>
        <p:nvGrpSpPr>
          <p:cNvPr id="79911" name="Group 57"/>
          <p:cNvGrpSpPr>
            <a:grpSpLocks/>
          </p:cNvGrpSpPr>
          <p:nvPr/>
        </p:nvGrpSpPr>
        <p:grpSpPr bwMode="auto">
          <a:xfrm>
            <a:off x="4438650" y="3343296"/>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6643110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42906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429062"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429077"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429078"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429083" name="Line 27"/>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4" name="Line 28"/>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5" name="Line 29"/>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6" name="Line 30"/>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9" name="AutoShape 33"/>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42"/>
          <p:cNvGrpSpPr>
            <a:grpSpLocks/>
          </p:cNvGrpSpPr>
          <p:nvPr/>
        </p:nvGrpSpPr>
        <p:grpSpPr bwMode="auto">
          <a:xfrm>
            <a:off x="3898900" y="5840375"/>
            <a:ext cx="3429000" cy="920750"/>
            <a:chOff x="2456" y="3679"/>
            <a:chExt cx="2160" cy="580"/>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2" name="Text Box 36"/>
            <p:cNvSpPr txBox="1">
              <a:spLocks noChangeArrowheads="1"/>
            </p:cNvSpPr>
            <p:nvPr/>
          </p:nvSpPr>
          <p:spPr bwMode="auto">
            <a:xfrm>
              <a:off x="2456" y="3929"/>
              <a:ext cx="2160"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grpSp>
      <p:sp>
        <p:nvSpPr>
          <p:cNvPr id="429093" name="Line 37"/>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7" name="Text Box 41"/>
          <p:cNvSpPr txBox="1">
            <a:spLocks noChangeArrowheads="1"/>
          </p:cNvSpPr>
          <p:nvPr/>
        </p:nvSpPr>
        <p:spPr bwMode="auto">
          <a:xfrm>
            <a:off x="339746"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429100"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1949"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1950" name="Text Box 46"/>
          <p:cNvSpPr txBox="1">
            <a:spLocks noChangeArrowheads="1"/>
          </p:cNvSpPr>
          <p:nvPr/>
        </p:nvSpPr>
        <p:spPr bwMode="auto">
          <a:xfrm>
            <a:off x="8902700" y="45910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1951"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29104"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08"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429109"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429110"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11" name="Rectangle 55"/>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34</a:t>
            </a:r>
          </a:p>
        </p:txBody>
      </p:sp>
      <p:sp>
        <p:nvSpPr>
          <p:cNvPr id="81957" name="Text Box 57"/>
          <p:cNvSpPr txBox="1">
            <a:spLocks noChangeArrowheads="1"/>
          </p:cNvSpPr>
          <p:nvPr/>
        </p:nvSpPr>
        <p:spPr bwMode="auto">
          <a:xfrm>
            <a:off x="8800845" y="6422704"/>
            <a:ext cx="18466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nvGrpSpPr>
          <p:cNvPr id="81958" name="Group 58"/>
          <p:cNvGrpSpPr>
            <a:grpSpLocks/>
          </p:cNvGrpSpPr>
          <p:nvPr/>
        </p:nvGrpSpPr>
        <p:grpSpPr bwMode="auto">
          <a:xfrm>
            <a:off x="4438650" y="3343296"/>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429118" name="AutoShape 62"/>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7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2564002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Matt 1:1-17</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99CCFF"/>
                </a:solidFill>
                <a:effectLst/>
                <a:uLnTx/>
                <a:uFillTx/>
                <a:latin typeface="Comic Sans MS" charset="0"/>
                <a:ea typeface="ＭＳ Ｐゴシック" charset="0"/>
              </a:rPr>
              <a:t>BLOOD SUCCESSION</a:t>
            </a: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99CCFF"/>
                </a:solidFill>
                <a:effectLst/>
                <a:uLnTx/>
                <a:uFillTx/>
                <a:latin typeface="Comic Sans MS" charset="0"/>
                <a:ea typeface="ＭＳ Ｐゴシック" charset="0"/>
              </a:rPr>
              <a:t>LEGAL SUCCESSION</a:t>
            </a: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3998" name="Text Box 49"/>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4000" name="Text Box 5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8452" name="Rectangle 5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57" name="Rectangle 5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328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328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8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330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3307"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3308"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3309"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331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3" name="Text Box 33"/>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3315"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3316"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17"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8"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9"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0"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3"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6047"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6048"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3337" name="Rectangle 57"/>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40" name="Rectangle 6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36</a:t>
            </a:r>
          </a:p>
        </p:txBody>
      </p:sp>
      <p:grpSp>
        <p:nvGrpSpPr>
          <p:cNvPr id="86051" name="Group 62"/>
          <p:cNvGrpSpPr>
            <a:grpSpLocks/>
          </p:cNvGrpSpPr>
          <p:nvPr/>
        </p:nvGrpSpPr>
        <p:grpSpPr bwMode="auto">
          <a:xfrm>
            <a:off x="4438650" y="3343296"/>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334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29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24291524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430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431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432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4331"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4332"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4333"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4334"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9"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4340"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4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3"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4"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7"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8094"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8095"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4364" name="Rectangle 60"/>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37</a:t>
            </a:r>
          </a:p>
        </p:txBody>
      </p:sp>
      <p:grpSp>
        <p:nvGrpSpPr>
          <p:cNvPr id="88097" name="Group 66"/>
          <p:cNvGrpSpPr>
            <a:grpSpLocks/>
          </p:cNvGrpSpPr>
          <p:nvPr/>
        </p:nvGrpSpPr>
        <p:grpSpPr bwMode="auto">
          <a:xfrm>
            <a:off x="4438650" y="3343296"/>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4374" name="AutoShape 70"/>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2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5" name="Text Box 71"/>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LEGAL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RIGHT</a:t>
            </a:r>
          </a:p>
        </p:txBody>
      </p:sp>
    </p:spTree>
    <p:extLst>
      <p:ext uri="{BB962C8B-B14F-4D97-AF65-F5344CB8AC3E}">
        <p14:creationId xmlns:p14="http://schemas.microsoft.com/office/powerpoint/2010/main" val="4200506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Cyrus the Great Conquers Babylon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In the first year of King Cyrus of Persia [538 BC], the L</a:t>
            </a:r>
            <a:r>
              <a:rPr lang="en-US" sz="2800" b="1">
                <a:solidFill>
                  <a:srgbClr val="FFFFFF"/>
                </a:solidFill>
                <a:effectLst>
                  <a:glow rad="127000">
                    <a:srgbClr val="000000"/>
                  </a:glow>
                </a:effectLst>
                <a:latin typeface="Arial" charset="0"/>
                <a:ea typeface="ＭＳ Ｐゴシック" charset="0"/>
                <a:cs typeface="ＭＳ Ｐゴシック" charset="0"/>
              </a:rPr>
              <a:t>ORD</a:t>
            </a:r>
            <a:r>
              <a:rPr lang="en-US" sz="3200" b="1">
                <a:solidFill>
                  <a:srgbClr val="FFFFFF"/>
                </a:solidFill>
                <a:effectLst>
                  <a:glow rad="127000">
                    <a:srgbClr val="000000"/>
                  </a:glow>
                </a:effectLst>
                <a:latin typeface="Arial" charset="0"/>
                <a:ea typeface="ＭＳ Ｐゴシック" charset="0"/>
                <a:cs typeface="ＭＳ Ｐゴシック" charset="0"/>
              </a:rPr>
              <a:t> fulfilled the prophecy he had given through Jeremiah [25:11-12]. He stirred the heart of Cyrus to put this proclamation in writing and to send it throughout his kingdom</a:t>
            </a:r>
            <a:r>
              <a:rPr lang="ru-RU" sz="3200" b="1">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 (Ezra 1:1 </a:t>
            </a:r>
            <a:r>
              <a:rPr lang="en-US" sz="2400" b="1">
                <a:solidFill>
                  <a:srgbClr val="FFFFFF"/>
                </a:solidFill>
                <a:effectLst>
                  <a:glow rad="127000">
                    <a:srgbClr val="000000"/>
                  </a:glow>
                </a:effectLst>
                <a:latin typeface="Arial" charset="0"/>
                <a:ea typeface="ＭＳ Ｐゴシック" charset="0"/>
                <a:cs typeface="ＭＳ Ｐゴシック" charset="0"/>
              </a:rPr>
              <a:t>NLT</a:t>
            </a:r>
            <a:r>
              <a:rPr lang="en-US" sz="3200" b="1">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Decree of Cyrus</a:t>
            </a: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This is what Cyrus king of Persia says: </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heaven, has given me all the kingdoms of the earth and he has appointed me to build a temple for him at Jerusalem in Judah.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2800" b="1" dirty="0">
                <a:solidFill>
                  <a:srgbClr val="FFFFFF"/>
                </a:solidFill>
                <a:effectLst>
                  <a:glow rad="127000">
                    <a:srgbClr val="000000"/>
                  </a:glow>
                </a:effectLst>
                <a:latin typeface="Arial" charset="0"/>
                <a:ea typeface="ＭＳ Ｐゴシック" charset="0"/>
                <a:cs typeface="ＭＳ Ｐゴシック" charset="0"/>
              </a:rPr>
              <a:t>Any of his people among you may go up to Jerusalem in Judah and build the temple of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Israel, the God who is in Jerusalem, and may their God be with them.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4</a:t>
            </a:r>
            <a:r>
              <a:rPr lang="en-US" sz="2800" b="1" dirty="0">
                <a:solidFill>
                  <a:srgbClr val="FFFFFF"/>
                </a:solidFill>
                <a:effectLst>
                  <a:glow rad="127000">
                    <a:srgbClr val="000000"/>
                  </a:glow>
                </a:effectLst>
                <a:latin typeface="Arial" charset="0"/>
                <a:ea typeface="ＭＳ Ｐゴシック" charset="0"/>
                <a:cs typeface="ＭＳ Ｐゴシック" charset="0"/>
              </a:rPr>
              <a:t>And in any locality where survivors may now be living, the people are to provide them with silver and gold, with goods and livestock, and with freewill offerings for the temple of God in Jerusalem</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(Ezra 1:2-4 </a:t>
            </a:r>
            <a:r>
              <a:rPr lang="en-US" sz="20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2937237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lgn="l">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Kharga</a:t>
            </a:r>
            <a:endParaRPr lang="en-US" sz="3200" b="1" dirty="0">
              <a:effectLst>
                <a:glow rad="127000">
                  <a:schemeClr val="tx1"/>
                </a:glow>
              </a:effectLst>
              <a:latin typeface="Arial" charset="0"/>
              <a:ea typeface="ＭＳ Ｐゴシック" charset="0"/>
              <a:cs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674030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"In Egypt, under Cambyses and especially Darius I, the Persian kings sought to patronize the local cults. For Cambyses the high dignitary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Udja-Hor-resenet</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acted in the role of an Egyptian adviser, and enlisted his interest in the temple of the goddess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Neith</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of Sais. Darius I in turn was served by this same dignitary, sanctioned building work on Egyptian temples, and caused to be built a whole new temple at Hibis in the Great Oasis (Kharga)."</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K. A. Kitchen, </a:t>
            </a:r>
            <a:r>
              <a:rPr kumimoji="0" lang="en-SG" sz="1600" b="1" i="1" u="none" strike="noStrike" kern="1200" cap="none" spc="0" normalizeH="0" baseline="0" noProof="0" dirty="0">
                <a:ln>
                  <a:noFill/>
                </a:ln>
                <a:solidFill>
                  <a:srgbClr val="FFFFFF"/>
                </a:solidFill>
                <a:effectLst/>
                <a:uLnTx/>
                <a:uFillTx/>
                <a:latin typeface="Arial"/>
                <a:ea typeface="ＭＳ Ｐゴシック" charset="0"/>
                <a:cs typeface="Arial"/>
              </a:rPr>
              <a:t>On the Reliability of the Old Testament </a:t>
            </a: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(Grand Rapids: Eerdmans), Kindle Edition loc. 1859 of 14459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Temple at Hibis in the Great Oasis (Kharga)</a:t>
            </a:r>
            <a:endParaRPr kumimoji="0" lang="en-US" sz="2800" b="1" i="1"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a:latin typeface="Times New Roman" pitchFamily="-111" charset="0"/>
              <a:ea typeface="+mn-ea"/>
              <a:cs typeface="+mn-cs"/>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en-US" altLang="zh-CN" b="1">
                <a:solidFill>
                  <a:schemeClr val="bg2"/>
                </a:solidFill>
                <a:latin typeface="Arial Black" charset="0"/>
                <a:ea typeface="ＭＳ Ｐゴシック" charset="0"/>
                <a:cs typeface="Times New Roman" charset="0"/>
              </a:rPr>
              <a:t>Return from Exile</a:t>
            </a:r>
            <a:r>
              <a:rPr lang="en-US" altLang="zh-CN" sz="2000" b="1">
                <a:solidFill>
                  <a:schemeClr val="bg2"/>
                </a:solidFill>
                <a:latin typeface="Times" charset="0"/>
                <a:ea typeface="ＭＳ Ｐゴシック" charset="0"/>
                <a:cs typeface="Times New Roman" charset="0"/>
              </a:rPr>
              <a:t> </a:t>
            </a:r>
            <a:br>
              <a:rPr lang="en-US" altLang="zh-CN" sz="2000" b="1">
                <a:solidFill>
                  <a:schemeClr val="bg2"/>
                </a:solidFill>
                <a:latin typeface="Times" charset="0"/>
                <a:ea typeface="ＭＳ Ｐゴシック" charset="0"/>
                <a:cs typeface="Times New Roman" charset="0"/>
              </a:rPr>
            </a:br>
            <a:r>
              <a:rPr lang="en-US" altLang="zh-CN" sz="2000" b="1" i="1">
                <a:solidFill>
                  <a:schemeClr val="bg2"/>
                </a:solidFill>
                <a:latin typeface="Arial Narrow" charset="0"/>
                <a:ea typeface="ＭＳ Ｐゴシック" charset="0"/>
                <a:cs typeface="Times New Roman" charset="0"/>
              </a:rPr>
              <a:t>The Bible Visual Resource Book</a:t>
            </a:r>
            <a:r>
              <a:rPr lang="en-US" altLang="zh-CN" sz="2000" b="1">
                <a:solidFill>
                  <a:schemeClr val="bg2"/>
                </a:solidFill>
                <a:latin typeface="Arial Narrow" charset="0"/>
                <a:ea typeface="ＭＳ Ｐゴシック" charset="0"/>
                <a:cs typeface="Times New Roman" charset="0"/>
              </a:rPr>
              <a:t>, 95</a:t>
            </a:r>
            <a:endParaRPr lang="en-US" sz="2000" b="1">
              <a:solidFill>
                <a:schemeClr val="bg2"/>
              </a:solidFill>
              <a:latin typeface="Arial Narrow" charset="0"/>
              <a:ea typeface="ＭＳ Ｐゴシック" charset="0"/>
              <a:cs typeface="Times New Roman"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298</a:t>
            </a: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162053887"/>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But WHY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was a return to the land of Israel so important?</a:t>
            </a:r>
          </a:p>
        </p:txBody>
      </p:sp>
    </p:spTree>
    <p:extLst>
      <p:ext uri="{BB962C8B-B14F-4D97-AF65-F5344CB8AC3E}">
        <p14:creationId xmlns:p14="http://schemas.microsoft.com/office/powerpoint/2010/main" val="34649306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LORD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en-US" sz="2800" b="1" baseline="0">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en-US" sz="1800" b="1" dirty="0">
                <a:solidFill>
                  <a:srgbClr val="FFFFFF"/>
                </a:solidFill>
                <a:latin typeface="Arial" charset="0"/>
                <a:ea typeface="ＭＳ Ｐゴシック"/>
                <a:cs typeface="ＭＳ Ｐゴシック"/>
              </a:rPr>
              <a:t>Rachel</a:t>
            </a:r>
            <a:r>
              <a:rPr lang="uk-UA" sz="1800" b="1" dirty="0">
                <a:solidFill>
                  <a:srgbClr val="FFFFFF"/>
                </a:solidFill>
                <a:latin typeface="Arial" charset="0"/>
                <a:ea typeface="ＭＳ Ｐゴシック"/>
                <a:cs typeface="ＭＳ Ｐゴシック"/>
              </a:rPr>
              <a:t>'</a:t>
            </a:r>
            <a:r>
              <a:rPr lang="en-US" sz="1800"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2367613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2</a:t>
            </a: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en-US" altLang="zh-CN" sz="3600">
                <a:solidFill>
                  <a:srgbClr val="000000"/>
                </a:solidFill>
                <a:latin typeface="Arial Black" charset="0"/>
                <a:ea typeface="ＭＳ Ｐゴシック" charset="0"/>
                <a:cs typeface="Times New Roman" charset="0"/>
              </a:rPr>
              <a:t>Returns from Exile</a:t>
            </a:r>
            <a:endParaRPr lang="en-US" sz="3600" b="1">
              <a:solidFill>
                <a:srgbClr val="000000"/>
              </a:solidFill>
              <a:latin typeface="Arial Black" charset="0"/>
              <a:ea typeface="ＭＳ Ｐゴシック" charset="0"/>
              <a:cs typeface="Times New Roman"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rgbClr val="000000"/>
                </a:solidFill>
                <a:latin typeface="Arial Narrow" charset="0"/>
                <a:cs typeface="Times New Roman" charset="0"/>
              </a:rPr>
              <a:t>John H. Walton, </a:t>
            </a:r>
            <a:r>
              <a:rPr lang="en-US" altLang="zh-CN" sz="1800" b="1" i="1" dirty="0">
                <a:solidFill>
                  <a:srgbClr val="000000"/>
                </a:solidFill>
                <a:latin typeface="Arial Narrow" charset="0"/>
                <a:cs typeface="Times New Roman" charset="0"/>
              </a:rPr>
              <a:t>Chronological and Background Charts of the Old Testament</a:t>
            </a:r>
            <a:r>
              <a:rPr lang="en-US" altLang="zh-CN" sz="1800" b="1" dirty="0">
                <a:solidFill>
                  <a:srgbClr val="000000"/>
                </a:solidFill>
                <a:latin typeface="Arial Narrow" charset="0"/>
                <a:cs typeface="Times New Roman" charset="0"/>
              </a:rPr>
              <a:t>, 35 &amp; </a:t>
            </a:r>
            <a:br>
              <a:rPr lang="en-US" altLang="zh-CN" sz="1800" b="1" dirty="0">
                <a:solidFill>
                  <a:srgbClr val="000000"/>
                </a:solidFill>
                <a:latin typeface="Arial Narrow" charset="0"/>
                <a:cs typeface="Times New Roman" charset="0"/>
              </a:rPr>
            </a:br>
            <a:r>
              <a:rPr lang="en-US" altLang="zh-CN" sz="1800" b="1" dirty="0">
                <a:solidFill>
                  <a:srgbClr val="000000"/>
                </a:solidFill>
                <a:latin typeface="Arial Narrow" charset="0"/>
                <a:cs typeface="Times New Roman" charset="0"/>
              </a:rPr>
              <a:t>John A. Martin, </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Ezra,</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 in The</a:t>
            </a:r>
            <a:r>
              <a:rPr lang="en-US" altLang="zh-CN" sz="1800" b="1" i="1" dirty="0">
                <a:solidFill>
                  <a:srgbClr val="000000"/>
                </a:solidFill>
                <a:latin typeface="Arial Narrow" charset="0"/>
                <a:cs typeface="Times New Roman" charset="0"/>
              </a:rPr>
              <a:t> Bible Knowledge Commentary</a:t>
            </a:r>
            <a:r>
              <a:rPr lang="en-US" altLang="zh-CN" sz="1800" b="1" dirty="0">
                <a:solidFill>
                  <a:srgbClr val="000000"/>
                </a:solidFill>
                <a:latin typeface="Arial Narrow" charset="0"/>
                <a:cs typeface="Times New Roman" charset="0"/>
              </a:rPr>
              <a:t>, 1:652, adapted</a:t>
            </a:r>
            <a:endParaRPr lang="en-US" sz="1800" b="1" dirty="0">
              <a:solidFill>
                <a:srgbClr val="000000"/>
              </a:solidFill>
              <a:latin typeface="Arial Narrow" charset="0"/>
              <a:cs typeface="Times New Roman" charset="0"/>
            </a:endParaRPr>
          </a:p>
        </p:txBody>
      </p:sp>
    </p:spTree>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en-US" altLang="zh-CN" sz="2800" b="1">
                <a:solidFill>
                  <a:srgbClr val="000000"/>
                </a:solidFill>
                <a:latin typeface="Arial Black" charset="0"/>
                <a:ea typeface="ＭＳ Ｐゴシック" charset="0"/>
                <a:cs typeface="Times New Roman" charset="0"/>
              </a:rPr>
              <a:t>Chronological Sequence in the Book of Ezra</a:t>
            </a:r>
            <a:r>
              <a:rPr lang="en-US" altLang="zh-CN" sz="2000" b="1">
                <a:solidFill>
                  <a:srgbClr val="000000"/>
                </a:solidFill>
                <a:latin typeface="Arial Black" charset="0"/>
                <a:ea typeface="ＭＳ Ｐゴシック" charset="0"/>
                <a:cs typeface="Times New Roman" charset="0"/>
              </a:rPr>
              <a:t>  </a:t>
            </a:r>
            <a:endParaRPr lang="en-US" sz="2000" b="1">
              <a:solidFill>
                <a:srgbClr val="000000"/>
              </a:solidFill>
              <a:latin typeface="Arial Narrow" charset="0"/>
              <a:ea typeface="ＭＳ Ｐゴシック" charset="0"/>
              <a:cs typeface="Times New Roman"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77581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r>
              <a:rPr lang="en-US" altLang="zh-CN" sz="2000" b="1">
                <a:solidFill>
                  <a:srgbClr val="000000"/>
                </a:solidFill>
                <a:latin typeface="Arial Narrow" charset="0"/>
                <a:cs typeface="Times New Roman" charset="0"/>
              </a:rPr>
              <a:t>John H. Walton, </a:t>
            </a:r>
            <a:r>
              <a:rPr lang="en-US" altLang="zh-CN" sz="2000" b="1" i="1">
                <a:solidFill>
                  <a:srgbClr val="000000"/>
                </a:solidFill>
                <a:latin typeface="Arial Narrow" charset="0"/>
                <a:cs typeface="Times New Roman" charset="0"/>
              </a:rPr>
              <a:t>Chronological and Background Charts of the OT</a:t>
            </a:r>
            <a:r>
              <a:rPr lang="en-US" altLang="zh-CN" sz="2000" b="1">
                <a:solidFill>
                  <a:srgbClr val="000000"/>
                </a:solidFill>
                <a:latin typeface="Arial Narrow" charset="0"/>
                <a:cs typeface="Times New Roman" charset="0"/>
              </a:rPr>
              <a:t>, 2d ed., 36</a:t>
            </a:r>
            <a:endParaRPr lang="en-US" sz="2000" b="1">
              <a:solidFill>
                <a:srgbClr val="000000"/>
              </a:solidFill>
              <a:latin typeface="Arial Narrow" charset="0"/>
              <a:cs typeface="Times New Roman"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en-US" altLang="zh-CN" sz="3000" b="1">
                <a:solidFill>
                  <a:srgbClr val="000000"/>
                </a:solidFill>
                <a:latin typeface="Arial Black" charset="0"/>
                <a:ea typeface="ＭＳ Ｐゴシック" charset="0"/>
                <a:cs typeface="Times New Roman" charset="0"/>
              </a:rPr>
              <a:t>Chronology of Ezra-Nehemiah</a:t>
            </a:r>
            <a:br>
              <a:rPr lang="en-US" altLang="zh-CN" sz="2000" b="1">
                <a:solidFill>
                  <a:srgbClr val="000000"/>
                </a:solidFill>
                <a:latin typeface="Arial Narrow" charset="0"/>
                <a:ea typeface="ＭＳ Ｐゴシック" charset="0"/>
                <a:cs typeface="Times New Roman" charset="0"/>
              </a:rPr>
            </a:br>
            <a:r>
              <a:rPr lang="en-US" altLang="zh-CN" sz="2000" b="1" i="1">
                <a:solidFill>
                  <a:srgbClr val="000000"/>
                </a:solidFill>
                <a:latin typeface="Arial Narrow" charset="0"/>
                <a:ea typeface="ＭＳ Ｐゴシック" charset="0"/>
                <a:cs typeface="Times New Roman" charset="0"/>
              </a:rPr>
              <a:t>The Bible Visual Resource Book</a:t>
            </a:r>
            <a:r>
              <a:rPr lang="en-US" altLang="zh-CN" sz="2000" b="1">
                <a:solidFill>
                  <a:srgbClr val="000000"/>
                </a:solidFill>
                <a:latin typeface="Arial Narrow" charset="0"/>
                <a:ea typeface="ＭＳ Ｐゴシック" charset="0"/>
                <a:cs typeface="Times New Roman" charset="0"/>
              </a:rPr>
              <a:t>, 93 </a:t>
            </a:r>
            <a:endParaRPr lang="en-US" sz="2000" b="1">
              <a:solidFill>
                <a:srgbClr val="000000"/>
              </a:solidFill>
              <a:latin typeface="Arial Narrow" charset="0"/>
              <a:ea typeface="ＭＳ Ｐゴシック" charset="0"/>
              <a:cs typeface="Times New Roman"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297</a:t>
            </a: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103369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a:solidFill>
                <a:srgbClr val="FFFFFF"/>
              </a:solidFill>
              <a:latin typeface="Arial" charset="0"/>
              <a:cs typeface="Arial" charset="0"/>
            </a:endParaRPr>
          </a:p>
        </p:txBody>
      </p:sp>
      <p:sp>
        <p:nvSpPr>
          <p:cNvPr id="50179"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0180"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0181"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0182"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0183"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0184"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0185"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0186"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6"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0207"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0208"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0209"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0210"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0211"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0212" name="Text Box 36"/>
          <p:cNvSpPr txBox="1">
            <a:spLocks noChangeArrowheads="1"/>
          </p:cNvSpPr>
          <p:nvPr/>
        </p:nvSpPr>
        <p:spPr bwMode="auto">
          <a:xfrm>
            <a:off x="9144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605-536</a:t>
            </a:r>
            <a:endParaRPr lang="en-US" sz="2800" b="1" dirty="0">
              <a:solidFill>
                <a:srgbClr val="00FF00"/>
              </a:solidFill>
              <a:latin typeface="Arial"/>
              <a:cs typeface="Arial"/>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FFFFFF"/>
                </a:solidFill>
                <a:latin typeface="Arial"/>
                <a:cs typeface="Arial"/>
              </a:rPr>
              <a:t>Judgments = </a:t>
            </a:r>
            <a:r>
              <a:rPr lang="en-US" sz="2800" b="1">
                <a:solidFill>
                  <a:srgbClr val="FFFFFF"/>
                </a:solidFill>
                <a:latin typeface="Arial"/>
                <a:cs typeface="Arial"/>
              </a:rPr>
              <a:t>70 years</a:t>
            </a:r>
          </a:p>
        </p:txBody>
      </p:sp>
      <p:sp>
        <p:nvSpPr>
          <p:cNvPr id="50214" name="Text Box 38"/>
          <p:cNvSpPr txBox="1">
            <a:spLocks noChangeArrowheads="1"/>
          </p:cNvSpPr>
          <p:nvPr/>
        </p:nvSpPr>
        <p:spPr bwMode="auto">
          <a:xfrm>
            <a:off x="32766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7" name="Text Box 41"/>
          <p:cNvSpPr txBox="1">
            <a:spLocks noChangeArrowheads="1"/>
          </p:cNvSpPr>
          <p:nvPr/>
        </p:nvSpPr>
        <p:spPr bwMode="auto">
          <a:xfrm>
            <a:off x="1752600" y="606425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00FFFF"/>
                </a:solidFill>
                <a:latin typeface="Arial"/>
                <a:cs typeface="Arial"/>
              </a:rPr>
              <a:t>Bondage = </a:t>
            </a:r>
            <a:r>
              <a:rPr lang="en-US" sz="2800" b="1">
                <a:solidFill>
                  <a:srgbClr val="00FFFF"/>
                </a:solidFill>
                <a:latin typeface="Arial"/>
                <a:cs typeface="Arial"/>
              </a:rPr>
              <a:t>50 years (586-536)</a:t>
            </a: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70 years</a:t>
            </a: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70 years</a:t>
            </a: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50 years</a:t>
            </a:r>
          </a:p>
        </p:txBody>
      </p:sp>
      <p:sp>
        <p:nvSpPr>
          <p:cNvPr id="47" name="Title 46"/>
          <p:cNvSpPr>
            <a:spLocks noGrp="1"/>
          </p:cNvSpPr>
          <p:nvPr>
            <p:ph type="title" idx="4294967295"/>
          </p:nvPr>
        </p:nvSpPr>
        <p:spPr>
          <a:xfrm>
            <a:off x="762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solidFill>
                <a:srgbClr val="EAE8E2"/>
              </a:solidFill>
              <a:latin typeface="Arial" charset="0"/>
              <a:cs typeface="Arial"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1236" name="Text Box 36"/>
          <p:cNvSpPr txBox="1">
            <a:spLocks noChangeArrowheads="1"/>
          </p:cNvSpPr>
          <p:nvPr/>
        </p:nvSpPr>
        <p:spPr bwMode="auto">
          <a:xfrm>
            <a:off x="9144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606-536</a:t>
            </a:r>
            <a:endParaRPr lang="en-US" sz="2800" b="1" dirty="0">
              <a:solidFill>
                <a:srgbClr val="00FF00"/>
              </a:solidFill>
              <a:latin typeface="Arial"/>
              <a:cs typeface="Arial"/>
            </a:endParaRPr>
          </a:p>
        </p:txBody>
      </p:sp>
      <p:sp>
        <p:nvSpPr>
          <p:cNvPr id="51238" name="Text Box 38"/>
          <p:cNvSpPr txBox="1">
            <a:spLocks noChangeArrowheads="1"/>
          </p:cNvSpPr>
          <p:nvPr/>
        </p:nvSpPr>
        <p:spPr bwMode="auto">
          <a:xfrm>
            <a:off x="32766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2" name="Text Box 42"/>
          <p:cNvSpPr txBox="1">
            <a:spLocks noChangeArrowheads="1"/>
          </p:cNvSpPr>
          <p:nvPr/>
        </p:nvSpPr>
        <p:spPr bwMode="auto">
          <a:xfrm>
            <a:off x="1753836" y="2819400"/>
            <a:ext cx="3657600" cy="584200"/>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FF"/>
                </a:solidFill>
                <a:latin typeface="Arial"/>
                <a:cs typeface="Arial"/>
              </a:rPr>
              <a:t>Ezekiel 597-572</a:t>
            </a:r>
            <a:endParaRPr lang="en-US" sz="2800" b="1">
              <a:solidFill>
                <a:srgbClr val="FFFFFF"/>
              </a:solidFill>
              <a:latin typeface="Arial"/>
              <a:cs typeface="Arial"/>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a:solidFill>
                <a:srgbClr val="EAE8E2"/>
              </a:solidFill>
              <a:latin typeface="Arial"/>
              <a:cs typeface="Arial"/>
            </a:endParaRPr>
          </a:p>
        </p:txBody>
      </p:sp>
      <p:sp>
        <p:nvSpPr>
          <p:cNvPr id="45" name="Title 44"/>
          <p:cNvSpPr>
            <a:spLocks noGrp="1"/>
          </p:cNvSpPr>
          <p:nvPr>
            <p:ph type="title" idx="4294967295"/>
          </p:nvPr>
        </p:nvSpPr>
        <p:spPr>
          <a:xfrm>
            <a:off x="3810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
        <p:nvSpPr>
          <p:cNvPr id="51237" name="Text Box 37"/>
          <p:cNvSpPr txBox="1">
            <a:spLocks noChangeArrowheads="1"/>
          </p:cNvSpPr>
          <p:nvPr/>
        </p:nvSpPr>
        <p:spPr bwMode="auto">
          <a:xfrm>
            <a:off x="1752600" y="5580063"/>
            <a:ext cx="3429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FFFFFF"/>
                </a:solidFill>
                <a:latin typeface="Arial" charset="0"/>
                <a:cs typeface="Arial" charset="0"/>
              </a:rPr>
              <a:t>Daniel:  606-536</a:t>
            </a:r>
            <a:endParaRPr lang="en-US" sz="2800" b="1">
              <a:solidFill>
                <a:srgbClr val="FFFFFF"/>
              </a:solidFill>
              <a:latin typeface="Arial" charset="0"/>
              <a:cs typeface="Arial"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27" name="Text Box 3"/>
          <p:cNvSpPr txBox="1">
            <a:spLocks noChangeArrowheads="1"/>
          </p:cNvSpPr>
          <p:nvPr/>
        </p:nvSpPr>
        <p:spPr bwMode="auto">
          <a:xfrm>
            <a:off x="6172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450</a:t>
            </a:r>
          </a:p>
        </p:txBody>
      </p:sp>
      <p:sp>
        <p:nvSpPr>
          <p:cNvPr id="52228" name="Text Box 4"/>
          <p:cNvSpPr txBox="1">
            <a:spLocks noChangeArrowheads="1"/>
          </p:cNvSpPr>
          <p:nvPr/>
        </p:nvSpPr>
        <p:spPr bwMode="auto">
          <a:xfrm>
            <a:off x="5343525" y="4067175"/>
            <a:ext cx="523875"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6</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29" name="Text Box 5"/>
          <p:cNvSpPr txBox="1">
            <a:spLocks noChangeArrowheads="1"/>
          </p:cNvSpPr>
          <p:nvPr/>
        </p:nvSpPr>
        <p:spPr bwMode="auto">
          <a:xfrm>
            <a:off x="4114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480</a:t>
            </a:r>
          </a:p>
        </p:txBody>
      </p:sp>
      <p:sp>
        <p:nvSpPr>
          <p:cNvPr id="52230" name="Text Box 6"/>
          <p:cNvSpPr txBox="1">
            <a:spLocks noChangeArrowheads="1"/>
          </p:cNvSpPr>
          <p:nvPr/>
        </p:nvSpPr>
        <p:spPr bwMode="auto">
          <a:xfrm>
            <a:off x="2743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500</a:t>
            </a:r>
          </a:p>
        </p:txBody>
      </p:sp>
      <p:sp>
        <p:nvSpPr>
          <p:cNvPr id="52231" name="Text Box 7"/>
          <p:cNvSpPr txBox="1">
            <a:spLocks noChangeArrowheads="1"/>
          </p:cNvSpPr>
          <p:nvPr/>
        </p:nvSpPr>
        <p:spPr bwMode="auto">
          <a:xfrm>
            <a:off x="2057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510</a:t>
            </a: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520</a:t>
            </a:r>
          </a:p>
        </p:txBody>
      </p:sp>
      <p:sp>
        <p:nvSpPr>
          <p:cNvPr id="52233" name="Text Box 9"/>
          <p:cNvSpPr txBox="1">
            <a:spLocks noChangeArrowheads="1"/>
          </p:cNvSpPr>
          <p:nvPr/>
        </p:nvSpPr>
        <p:spPr bwMode="auto">
          <a:xfrm>
            <a:off x="6858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440</a:t>
            </a:r>
          </a:p>
        </p:txBody>
      </p:sp>
      <p:sp>
        <p:nvSpPr>
          <p:cNvPr id="52234" name="Text Box 10"/>
          <p:cNvSpPr txBox="1">
            <a:spLocks noChangeArrowheads="1"/>
          </p:cNvSpPr>
          <p:nvPr/>
        </p:nvSpPr>
        <p:spPr bwMode="auto">
          <a:xfrm>
            <a:off x="8153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420</a:t>
            </a: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4" name="Text Box 30"/>
          <p:cNvSpPr txBox="1">
            <a:spLocks noChangeArrowheads="1"/>
          </p:cNvSpPr>
          <p:nvPr/>
        </p:nvSpPr>
        <p:spPr bwMode="auto">
          <a:xfrm>
            <a:off x="7543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430</a:t>
            </a:r>
          </a:p>
        </p:txBody>
      </p:sp>
      <p:sp>
        <p:nvSpPr>
          <p:cNvPr id="52255" name="Text Box 31"/>
          <p:cNvSpPr txBox="1">
            <a:spLocks noChangeArrowheads="1"/>
          </p:cNvSpPr>
          <p:nvPr/>
        </p:nvSpPr>
        <p:spPr bwMode="auto">
          <a:xfrm>
            <a:off x="4724400" y="4067175"/>
            <a:ext cx="5334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7</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56" name="Text Box 32"/>
          <p:cNvSpPr txBox="1">
            <a:spLocks noChangeArrowheads="1"/>
          </p:cNvSpPr>
          <p:nvPr/>
        </p:nvSpPr>
        <p:spPr bwMode="auto">
          <a:xfrm>
            <a:off x="3429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490</a:t>
            </a:r>
          </a:p>
        </p:txBody>
      </p:sp>
      <p:sp>
        <p:nvSpPr>
          <p:cNvPr id="52257" name="Text Box 33"/>
          <p:cNvSpPr txBox="1">
            <a:spLocks noChangeArrowheads="1"/>
          </p:cNvSpPr>
          <p:nvPr/>
        </p:nvSpPr>
        <p:spPr bwMode="auto">
          <a:xfrm>
            <a:off x="685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530</a:t>
            </a:r>
          </a:p>
        </p:txBody>
      </p:sp>
      <p:sp>
        <p:nvSpPr>
          <p:cNvPr id="52258" name="Text Box 34"/>
          <p:cNvSpPr txBox="1">
            <a:spLocks noChangeArrowheads="1"/>
          </p:cNvSpPr>
          <p:nvPr/>
        </p:nvSpPr>
        <p:spPr bwMode="auto">
          <a:xfrm>
            <a:off x="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a:cs typeface="Arial"/>
              </a:rPr>
              <a:t>540</a:t>
            </a:r>
          </a:p>
        </p:txBody>
      </p:sp>
      <p:sp>
        <p:nvSpPr>
          <p:cNvPr id="52259" name="Text Box 35"/>
          <p:cNvSpPr txBox="1">
            <a:spLocks noChangeArrowheads="1"/>
          </p:cNvSpPr>
          <p:nvPr/>
        </p:nvSpPr>
        <p:spPr bwMode="auto">
          <a:xfrm>
            <a:off x="8763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410</a:t>
            </a:r>
          </a:p>
        </p:txBody>
      </p:sp>
      <p:sp>
        <p:nvSpPr>
          <p:cNvPr id="52260"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00FF00"/>
                </a:solidFill>
                <a:effectLst>
                  <a:outerShdw blurRad="38100" dist="38100" dir="2700000" algn="tl">
                    <a:srgbClr val="000000"/>
                  </a:outerShdw>
                </a:effectLst>
                <a:latin typeface="Arial"/>
                <a:cs typeface="Arial"/>
              </a:rPr>
              <a:t>Zerubbabel (537-516)</a:t>
            </a:r>
            <a:endParaRPr lang="en-US" sz="2800" b="1">
              <a:solidFill>
                <a:srgbClr val="00FF00"/>
              </a:solidFill>
              <a:effectLst>
                <a:outerShdw blurRad="38100" dist="38100" dir="2700000" algn="tl">
                  <a:srgbClr val="000000"/>
                </a:outerShdw>
              </a:effectLst>
              <a:latin typeface="Arial"/>
              <a:cs typeface="Arial"/>
            </a:endParaRPr>
          </a:p>
        </p:txBody>
      </p:sp>
      <p:sp>
        <p:nvSpPr>
          <p:cNvPr id="52261" name="Text Box 37"/>
          <p:cNvSpPr txBox="1">
            <a:spLocks noChangeArrowheads="1"/>
          </p:cNvSpPr>
          <p:nvPr/>
        </p:nvSpPr>
        <p:spPr bwMode="auto">
          <a:xfrm>
            <a:off x="3962400" y="989504"/>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Ezra (457-444)</a:t>
            </a:r>
            <a:endParaRPr lang="en-US" sz="2800" b="1">
              <a:solidFill>
                <a:srgbClr val="FFCC00"/>
              </a:solidFill>
              <a:effectLst>
                <a:outerShdw blurRad="38100" dist="38100" dir="2700000" algn="tl">
                  <a:srgbClr val="000000"/>
                </a:outerShdw>
              </a:effectLst>
              <a:latin typeface="Arial"/>
              <a:cs typeface="Arial"/>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64" name="Text Box 40"/>
          <p:cNvSpPr txBox="1">
            <a:spLocks noChangeArrowheads="1"/>
          </p:cNvSpPr>
          <p:nvPr/>
        </p:nvSpPr>
        <p:spPr bwMode="auto">
          <a:xfrm>
            <a:off x="5791200" y="9906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Nehemiah (444-430)</a:t>
            </a:r>
            <a:endParaRPr lang="en-US" sz="2800" b="1">
              <a:solidFill>
                <a:srgbClr val="FFFF00"/>
              </a:solidFill>
              <a:effectLst>
                <a:outerShdw blurRad="38100" dist="38100" dir="2700000" algn="tl">
                  <a:srgbClr val="000000"/>
                </a:outerShdw>
              </a:effectLst>
              <a:latin typeface="Arial"/>
              <a:cs typeface="Arial"/>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444</a:t>
            </a: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430</a:t>
            </a: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457</a:t>
            </a: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66FF33"/>
                </a:solidFill>
                <a:effectLst>
                  <a:outerShdw blurRad="38100" dist="38100" dir="2700000" algn="tl">
                    <a:srgbClr val="000000"/>
                  </a:outerShdw>
                </a:effectLst>
                <a:latin typeface="Arial"/>
                <a:cs typeface="Arial"/>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2" name="Text Box 48"/>
          <p:cNvSpPr txBox="1">
            <a:spLocks noChangeArrowheads="1"/>
          </p:cNvSpPr>
          <p:nvPr/>
        </p:nvSpPr>
        <p:spPr bwMode="auto">
          <a:xfrm>
            <a:off x="3581400" y="5667375"/>
            <a:ext cx="2209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00FFFF"/>
                </a:solidFill>
                <a:effectLst>
                  <a:outerShdw blurRad="38100" dist="38100" dir="2700000" algn="tl">
                    <a:srgbClr val="000000"/>
                  </a:outerShdw>
                </a:effectLst>
                <a:latin typeface="Arial"/>
                <a:cs typeface="Arial"/>
              </a:rPr>
              <a:t>Esther  479-473</a:t>
            </a: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4" name="Text Box 50"/>
          <p:cNvSpPr txBox="1">
            <a:spLocks noChangeArrowheads="1"/>
          </p:cNvSpPr>
          <p:nvPr/>
        </p:nvSpPr>
        <p:spPr bwMode="auto">
          <a:xfrm>
            <a:off x="0" y="5667375"/>
            <a:ext cx="35052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Haggai &amp; Zechariah 520</a:t>
            </a: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Malachi 432</a:t>
            </a: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4" name="Title 53"/>
          <p:cNvSpPr>
            <a:spLocks noGrp="1"/>
          </p:cNvSpPr>
          <p:nvPr>
            <p:ph type="title" idx="4294967295"/>
          </p:nvPr>
        </p:nvSpPr>
        <p:spPr>
          <a:xfrm>
            <a:off x="0" y="76200"/>
            <a:ext cx="9448800" cy="685800"/>
          </a:xfrm>
        </p:spPr>
        <p:txBody>
          <a:bodyPr/>
          <a:lstStyle/>
          <a:p>
            <a:pPr algn="ctr">
              <a:defRPr/>
            </a:pPr>
            <a:r>
              <a:rPr lang="en-US" sz="3600" b="1">
                <a:solidFill>
                  <a:srgbClr val="FFFFFF"/>
                </a:solidFill>
                <a:effectLst>
                  <a:outerShdw blurRad="38100" dist="38100" dir="2700000" algn="tl">
                    <a:srgbClr val="000000"/>
                  </a:outerShdw>
                </a:effectLst>
                <a:latin typeface="Arial"/>
                <a:ea typeface="ＭＳ Ｐゴシック" charset="0"/>
                <a:cs typeface="Arial"/>
              </a:rPr>
              <a:t>Chronology of Ezra-Nehemiah</a:t>
            </a:r>
            <a:endParaRPr lang="en-US" sz="4000">
              <a:latin typeface="Arial"/>
              <a:ea typeface="ＭＳ Ｐゴシック" charset="0"/>
              <a:cs typeface="Arial"/>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Opposed</a:t>
                </a: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b="1">
                <a:solidFill>
                  <a:srgbClr val="FFFFFF"/>
                </a:solidFill>
                <a:latin typeface="Arial"/>
                <a:ea typeface="+mn-ea"/>
                <a:cs typeface="Arial"/>
              </a:rPr>
              <a:t>Walk Through The Bible </a:t>
            </a:r>
            <a:r>
              <a:rPr lang="en-US" b="1">
                <a:solidFill>
                  <a:srgbClr val="FFFFFF"/>
                </a:solidFill>
                <a:latin typeface="Arial"/>
                <a:ea typeface="Times New Roman" pitchFamily="-111" charset="0"/>
                <a:cs typeface="Arial"/>
              </a:rPr>
              <a:t>©</a:t>
            </a:r>
            <a:r>
              <a:rPr lang="en-US" b="1">
                <a:solidFill>
                  <a:srgbClr val="FFFFFF"/>
                </a:solidFill>
                <a:latin typeface="Arial"/>
                <a:ea typeface="+mn-ea"/>
                <a:cs typeface="Arial"/>
              </a:rPr>
              <a:t>1989</a:t>
            </a:r>
          </a:p>
        </p:txBody>
      </p:sp>
      <p:sp>
        <p:nvSpPr>
          <p:cNvPr id="54276" name="Text Box 4"/>
          <p:cNvSpPr txBox="1">
            <a:spLocks noChangeArrowheads="1"/>
          </p:cNvSpPr>
          <p:nvPr/>
        </p:nvSpPr>
        <p:spPr bwMode="auto">
          <a:xfrm>
            <a:off x="952500" y="0"/>
            <a:ext cx="4381500" cy="8302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800" b="1" dirty="0">
                <a:solidFill>
                  <a:srgbClr val="FFFFFF"/>
                </a:solidFill>
                <a:latin typeface="Arial"/>
                <a:ea typeface="+mn-ea"/>
                <a:cs typeface="Arial"/>
              </a:rPr>
              <a:t>Ezra:</a:t>
            </a: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en-US" sz="4000" b="1">
                <a:solidFill>
                  <a:srgbClr val="FFFFFF"/>
                </a:solidFill>
                <a:latin typeface="Arial"/>
                <a:ea typeface="ＭＳ Ｐゴシック" charset="0"/>
                <a:cs typeface="Arial"/>
              </a:rPr>
              <a:t>Temple/People</a:t>
            </a:r>
            <a:endParaRPr lang="en-US">
              <a:latin typeface="Arial"/>
              <a:ea typeface="ＭＳ Ｐゴシック" charset="0"/>
              <a:cs typeface="Arial"/>
            </a:endParaRPr>
          </a:p>
        </p:txBody>
      </p:sp>
    </p:spTree>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en-US" sz="5400" b="1" dirty="0">
                <a:solidFill>
                  <a:srgbClr val="FFFFFF"/>
                </a:solidFill>
                <a:latin typeface="Arial"/>
                <a:ea typeface="+mj-ea"/>
                <a:cs typeface="Arial"/>
              </a:rPr>
              <a:t>Title</a:t>
            </a:r>
            <a:endParaRPr lang="en-US" sz="4800" b="1" dirty="0">
              <a:solidFill>
                <a:srgbClr val="FFFFFF"/>
              </a:solidFill>
              <a:latin typeface="Arial"/>
              <a:ea typeface="+mj-ea"/>
              <a:cs typeface="Arial"/>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&amp; Nehemiah originally formed one book according to Josephus, Jerome, &amp; the Talmud.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The Hebrew Bible also has the two books together under the title Ezra Nehemiah.</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However, the repetition of Ezra 2 in Nehemiah 7 may indicate that the two were originally separate works.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help, </a:t>
            </a:r>
            <a:r>
              <a:rPr lang="en-US" altLang="zh-CN" sz="2800" b="1" dirty="0" err="1">
                <a:solidFill>
                  <a:srgbClr val="FFFFFF"/>
                </a:solidFill>
                <a:effectLst>
                  <a:outerShdw blurRad="38100" dist="38100" dir="2700000" algn="tl">
                    <a:srgbClr val="000000">
                      <a:alpha val="43137"/>
                    </a:srgbClr>
                  </a:outerShdw>
                </a:effectLst>
                <a:latin typeface="Arial" charset="0"/>
                <a:ea typeface="Arial" charset="0"/>
                <a:cs typeface="Arial" charset="0"/>
              </a:rPr>
              <a:t>succour</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assistance</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&amp; Nehemiah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Yahweh comforts</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en-US" sz="4000" b="1" dirty="0">
                <a:solidFill>
                  <a:srgbClr val="FFFFFF"/>
                </a:solidFill>
                <a:latin typeface="Arial"/>
                <a:ea typeface="+mj-ea"/>
                <a:cs typeface="Arial"/>
              </a:rPr>
              <a:t>Authorship</a:t>
            </a: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b="1" dirty="0">
                <a:solidFill>
                  <a:srgbClr val="FFFFFF"/>
                </a:solidFill>
                <a:effectLst>
                  <a:outerShdw blurRad="53975" dist="76200" dir="2700000" sx="101000" sy="101000" algn="tl" rotWithShape="0">
                    <a:srgbClr val="000000"/>
                  </a:outerShdw>
                </a:effectLst>
                <a:latin typeface="Arial"/>
                <a:cs typeface="Arial"/>
              </a:rPr>
              <a:t>290</a:t>
            </a: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a:lnSpc>
                <a:spcPct val="90000"/>
              </a:lnSpc>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Internal Evidence</a:t>
            </a:r>
            <a:endParaRPr lang="en-US" altLang="zh-CN" sz="2800" b="1" dirty="0">
              <a:solidFill>
                <a:srgbClr val="FFFFFF"/>
              </a:solidFill>
              <a:latin typeface="Arial"/>
              <a:cs typeface="Arial"/>
            </a:endParaRP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In 7:27–9:15 the author refers to himself in the first person.  This is significant since Ezra was not even born during the events of chapters 1–6 (538-516 BC) since he is first introduced in 7:1 (458 BC).  </a:t>
            </a: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As in Chronicles, the book has a strong priestly emphasis, and Ezra was in direct descent from Aaron through </a:t>
            </a:r>
            <a:r>
              <a:rPr lang="en-US" altLang="zh-CN" b="1" dirty="0" err="1">
                <a:solidFill>
                  <a:srgbClr val="FFFFFF"/>
                </a:solidFill>
                <a:latin typeface="Arial"/>
                <a:cs typeface="Arial"/>
              </a:rPr>
              <a:t>Eleazer</a:t>
            </a:r>
            <a:r>
              <a:rPr lang="en-US" altLang="zh-CN" b="1" dirty="0">
                <a:solidFill>
                  <a:srgbClr val="FFFFFF"/>
                </a:solidFill>
                <a:latin typeface="Arial"/>
                <a:cs typeface="Arial"/>
              </a:rPr>
              <a:t>, Phineas, and </a:t>
            </a:r>
            <a:r>
              <a:rPr lang="en-US" altLang="zh-CN" b="1" dirty="0" err="1">
                <a:solidFill>
                  <a:srgbClr val="FFFFFF"/>
                </a:solidFill>
                <a:latin typeface="Arial"/>
                <a:cs typeface="Arial"/>
              </a:rPr>
              <a:t>Zadok</a:t>
            </a:r>
            <a:r>
              <a:rPr lang="en-US" altLang="zh-CN" b="1" dirty="0">
                <a:solidFill>
                  <a:srgbClr val="FFFFFF"/>
                </a:solidFill>
                <a:latin typeface="Arial"/>
                <a:cs typeface="Arial"/>
              </a:rPr>
              <a:t> (7:1-5).</a:t>
            </a:r>
            <a:endParaRPr lang="en-US" b="1" dirty="0">
              <a:solidFill>
                <a:srgbClr val="FFFFFF"/>
              </a:solidFill>
              <a:latin typeface="Arial"/>
              <a:ea typeface="Times New Roman" charset="0"/>
              <a:cs typeface="Arial"/>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External Evidence</a:t>
            </a:r>
          </a:p>
          <a:p>
            <a:pPr algn="ctr">
              <a:spcBef>
                <a:spcPct val="20000"/>
              </a:spcBef>
              <a:buClr>
                <a:schemeClr val="accent1"/>
              </a:buClr>
              <a:buSzPct val="80000"/>
              <a:buFont typeface="Wingdings" charset="0"/>
              <a:buNone/>
              <a:defRPr/>
            </a:pPr>
            <a:r>
              <a:rPr lang="en-US" altLang="zh-CN" b="1" dirty="0">
                <a:solidFill>
                  <a:srgbClr val="FFFFFF"/>
                </a:solidFill>
                <a:latin typeface="Arial"/>
                <a:cs typeface="Arial"/>
              </a:rPr>
              <a:t>The Jewish </a:t>
            </a:r>
            <a:r>
              <a:rPr lang="en-US" altLang="zh-CN" b="1" dirty="0" err="1">
                <a:solidFill>
                  <a:srgbClr val="FFFFFF"/>
                </a:solidFill>
                <a:latin typeface="Arial"/>
                <a:cs typeface="Arial"/>
              </a:rPr>
              <a:t>talmudic</a:t>
            </a:r>
            <a:r>
              <a:rPr lang="en-US" altLang="zh-CN" b="1" dirty="0">
                <a:solidFill>
                  <a:srgbClr val="FFFFFF"/>
                </a:solidFill>
                <a:latin typeface="Arial"/>
                <a:cs typeface="Arial"/>
              </a:rPr>
              <a:t> tradition has long held that Ezra authored this book.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en-US" altLang="zh-CN" sz="3200" b="1" u="sng" dirty="0">
                <a:solidFill>
                  <a:srgbClr val="FFFFFF"/>
                </a:solidFill>
                <a:latin typeface="Arial" charset="0"/>
                <a:ea typeface="ＭＳ Ｐゴシック" charset="0"/>
                <a:cs typeface="Arial" charset="0"/>
              </a:rPr>
              <a:t>Date</a:t>
            </a:r>
            <a:endParaRPr lang="en-US" altLang="zh-CN" sz="3200" b="1" dirty="0">
              <a:solidFill>
                <a:srgbClr val="FFFFFF"/>
              </a:solidFill>
              <a:latin typeface="Arial" charset="0"/>
              <a:ea typeface="ＭＳ Ｐゴシック" charset="0"/>
              <a:cs typeface="Arial" charset="0"/>
            </a:endParaRP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The events of Ezra 7–10 in which Ezra had part occurred in 458-457 BC.  Also, Ezra was contemporary of Nehemiah (Neh. 8:1-9; 12:36), who arrived in Jerusalem in 444 BC.  A likely date of composition may be between these 2 dates, placing the writing at approximately 450 BC.  </a:t>
            </a: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	However, the Book of Ezra itself covers 2 distinct time periods separated by 58 years.  Ezra 1–6 relates the story of Zerubbabel (538-516 BC) while Ezra 7–10 is mostly an autobiographical account of Ezra that begins 6 decades later (458-457 BC).  </a:t>
            </a: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 calcmode="lin" valueType="num">
                                      <p:cBhvr additive="base">
                                        <p:cTn id="7"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anim calcmode="lin" valueType="num">
                                      <p:cBhvr additive="base">
                                        <p:cTn id="13" dur="500" fill="hold"/>
                                        <p:tgtEl>
                                          <p:spTgt spid="2355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87402" name="Text Box 10"/>
          <p:cNvSpPr txBox="1">
            <a:spLocks noChangeArrowheads="1"/>
          </p:cNvSpPr>
          <p:nvPr/>
        </p:nvSpPr>
        <p:spPr bwMode="auto">
          <a:xfrm rot="600000">
            <a:off x="304800" y="1262063"/>
            <a:ext cx="7518400" cy="45847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dirty="0">
                <a:solidFill>
                  <a:srgbClr val="FFFFFF"/>
                </a:solidFill>
                <a:latin typeface="Arial" charset="0"/>
                <a:cs typeface="Arial" charset="0"/>
              </a:rPr>
              <a:t>Occasion</a:t>
            </a:r>
            <a:endParaRPr lang="en-US" altLang="zh-CN" sz="2800" b="1" dirty="0">
              <a:solidFill>
                <a:srgbClr val="FFFFFF"/>
              </a:solidFill>
              <a:latin typeface="Arial" charset="0"/>
              <a:cs typeface="Arial" charset="0"/>
            </a:endParaRPr>
          </a:p>
          <a:p>
            <a:pPr algn="ctr">
              <a:spcBef>
                <a:spcPct val="50000"/>
              </a:spcBef>
            </a:pPr>
            <a:r>
              <a:rPr lang="en-US" altLang="zh-CN" b="1" dirty="0">
                <a:solidFill>
                  <a:srgbClr val="FFFFFF"/>
                </a:solidFill>
                <a:latin typeface="Arial" charset="0"/>
                <a:cs typeface="Arial" charset="0"/>
              </a:rPr>
              <a:t>Ezra continues the account of the Jewish history recorded in 2nd Chronicles.  </a:t>
            </a:r>
          </a:p>
          <a:p>
            <a:pPr algn="ctr">
              <a:spcBef>
                <a:spcPct val="50000"/>
              </a:spcBef>
            </a:pPr>
            <a:r>
              <a:rPr lang="en-US" altLang="zh-CN" b="1" dirty="0">
                <a:solidFill>
                  <a:srgbClr val="FFFFFF"/>
                </a:solidFill>
                <a:latin typeface="Arial" charset="0"/>
                <a:cs typeface="Arial" charset="0"/>
              </a:rPr>
              <a:t>The Chronicles record how God was faithful in fulfilling His promise of </a:t>
            </a:r>
            <a:r>
              <a:rPr lang="en-US" altLang="zh-CN" b="1" i="1" dirty="0">
                <a:solidFill>
                  <a:srgbClr val="FFFFFF"/>
                </a:solidFill>
                <a:latin typeface="Arial" charset="0"/>
                <a:cs typeface="Arial" charset="0"/>
              </a:rPr>
              <a:t>judgment</a:t>
            </a:r>
            <a:r>
              <a:rPr lang="en-US" altLang="zh-CN" b="1" dirty="0">
                <a:solidFill>
                  <a:srgbClr val="FFFFFF"/>
                </a:solidFill>
                <a:latin typeface="Arial" charset="0"/>
                <a:cs typeface="Arial" charset="0"/>
              </a:rPr>
              <a:t> for Judah</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sin; </a:t>
            </a:r>
          </a:p>
          <a:p>
            <a:pPr algn="ctr">
              <a:spcBef>
                <a:spcPct val="50000"/>
              </a:spcBef>
            </a:pPr>
            <a:r>
              <a:rPr lang="en-US" altLang="zh-CN" b="1" dirty="0">
                <a:solidFill>
                  <a:srgbClr val="FFFFFF"/>
                </a:solidFill>
                <a:latin typeface="Arial" charset="0"/>
                <a:cs typeface="Arial" charset="0"/>
              </a:rPr>
              <a:t>Ezra records how God was faithful to His promise of </a:t>
            </a:r>
            <a:r>
              <a:rPr lang="en-US" altLang="zh-CN" b="1" i="1" dirty="0">
                <a:solidFill>
                  <a:srgbClr val="FFFFFF"/>
                </a:solidFill>
                <a:latin typeface="Arial" charset="0"/>
                <a:cs typeface="Arial" charset="0"/>
              </a:rPr>
              <a:t>restoration</a:t>
            </a:r>
            <a:r>
              <a:rPr lang="en-US" altLang="zh-CN" b="1" dirty="0">
                <a:solidFill>
                  <a:srgbClr val="FFFFFF"/>
                </a:solidFill>
                <a:latin typeface="Arial" charset="0"/>
                <a:cs typeface="Arial" charset="0"/>
              </a:rPr>
              <a:t> after 70 years as prophesied by Jeremiah (Jer. 25:11-12; 29:10).  </a:t>
            </a:r>
          </a:p>
          <a:p>
            <a:pPr algn="ctr">
              <a:spcBef>
                <a:spcPct val="50000"/>
              </a:spcBef>
            </a:pPr>
            <a:r>
              <a:rPr lang="en-US" altLang="zh-CN" b="1" dirty="0">
                <a:solidFill>
                  <a:srgbClr val="FFFFFF"/>
                </a:solidFill>
                <a:latin typeface="Arial" charset="0"/>
                <a:cs typeface="Arial" charset="0"/>
              </a:rPr>
              <a:t>Ezra</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account of this restoration served to exhort the returnees to follow the LORD wholeheartedly.</a:t>
            </a:r>
            <a:endParaRPr lang="en-US" b="1" dirty="0">
              <a:solidFill>
                <a:srgbClr val="FFFFFF"/>
              </a:solidFill>
              <a:latin typeface="Arial" charset="0"/>
              <a:cs typeface="Arial"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a:extLst>
            <a:ext uri="{FF2B5EF4-FFF2-40B4-BE49-F238E27FC236}">
              <a16:creationId xmlns:a16="http://schemas.microsoft.com/office/drawing/2014/main" id="{DA47B4BD-65B1-E4EA-8A47-E61BF5716C2E}"/>
            </a:ext>
          </a:extLst>
        </p:cNvPr>
        <p:cNvGrpSpPr/>
        <p:nvPr/>
      </p:nvGrpSpPr>
      <p:grpSpPr>
        <a:xfrm>
          <a:off x="0" y="0"/>
          <a:ext cx="0" cy="0"/>
          <a:chOff x="0" y="0"/>
          <a:chExt cx="0" cy="0"/>
        </a:xfrm>
      </p:grpSpPr>
      <p:sp>
        <p:nvSpPr>
          <p:cNvPr id="187398" name="Rectangle 6">
            <a:extLst>
              <a:ext uri="{FF2B5EF4-FFF2-40B4-BE49-F238E27FC236}">
                <a16:creationId xmlns:a16="http://schemas.microsoft.com/office/drawing/2014/main" id="{48E50BEF-20C1-6B4F-A444-9B6A273CBBFC}"/>
              </a:ext>
            </a:extLst>
          </p:cNvPr>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87402" name="Text Box 10">
            <a:extLst>
              <a:ext uri="{FF2B5EF4-FFF2-40B4-BE49-F238E27FC236}">
                <a16:creationId xmlns:a16="http://schemas.microsoft.com/office/drawing/2014/main" id="{12EC15E9-8DD8-F475-3F68-62B2E776FFE5}"/>
              </a:ext>
            </a:extLst>
          </p:cNvPr>
          <p:cNvSpPr txBox="1">
            <a:spLocks noChangeArrowheads="1"/>
          </p:cNvSpPr>
          <p:nvPr/>
        </p:nvSpPr>
        <p:spPr bwMode="auto">
          <a:xfrm rot="600000">
            <a:off x="304800" y="1262063"/>
            <a:ext cx="7518400" cy="45847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dirty="0">
                <a:solidFill>
                  <a:srgbClr val="FFFFFF"/>
                </a:solidFill>
                <a:latin typeface="Arial" charset="0"/>
                <a:cs typeface="Arial" charset="0"/>
              </a:rPr>
              <a:t>Occasion</a:t>
            </a:r>
            <a:endParaRPr lang="en-US" altLang="zh-CN" sz="2800" b="1" dirty="0">
              <a:solidFill>
                <a:srgbClr val="FFFFFF"/>
              </a:solidFill>
              <a:latin typeface="Arial" charset="0"/>
              <a:cs typeface="Arial" charset="0"/>
            </a:endParaRPr>
          </a:p>
          <a:p>
            <a:pPr algn="ctr">
              <a:spcBef>
                <a:spcPct val="50000"/>
              </a:spcBef>
            </a:pPr>
            <a:r>
              <a:rPr lang="en-US" altLang="zh-CN" b="1" dirty="0">
                <a:solidFill>
                  <a:srgbClr val="FFFFFF"/>
                </a:solidFill>
                <a:latin typeface="Arial" charset="0"/>
                <a:cs typeface="Arial" charset="0"/>
              </a:rPr>
              <a:t>Ezra continues the account of the Jewish history recorded in 2nd Chronicles.  </a:t>
            </a:r>
          </a:p>
          <a:p>
            <a:pPr algn="ctr">
              <a:spcBef>
                <a:spcPct val="50000"/>
              </a:spcBef>
            </a:pPr>
            <a:r>
              <a:rPr lang="en-US" altLang="zh-CN" b="1" dirty="0">
                <a:solidFill>
                  <a:srgbClr val="FFFFFF"/>
                </a:solidFill>
                <a:latin typeface="Arial" charset="0"/>
                <a:cs typeface="Arial" charset="0"/>
              </a:rPr>
              <a:t>The Chronicles record how God was faithful in fulfilling His promise of </a:t>
            </a:r>
            <a:r>
              <a:rPr lang="en-US" altLang="zh-CN" b="1" i="1" dirty="0">
                <a:solidFill>
                  <a:srgbClr val="FFFFFF"/>
                </a:solidFill>
                <a:latin typeface="Arial" charset="0"/>
                <a:cs typeface="Arial" charset="0"/>
              </a:rPr>
              <a:t>judgment</a:t>
            </a:r>
            <a:r>
              <a:rPr lang="en-US" altLang="zh-CN" b="1" dirty="0">
                <a:solidFill>
                  <a:srgbClr val="FFFFFF"/>
                </a:solidFill>
                <a:latin typeface="Arial" charset="0"/>
                <a:cs typeface="Arial" charset="0"/>
              </a:rPr>
              <a:t> for Judah</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sin; </a:t>
            </a:r>
          </a:p>
          <a:p>
            <a:pPr algn="ctr">
              <a:spcBef>
                <a:spcPct val="50000"/>
              </a:spcBef>
            </a:pPr>
            <a:r>
              <a:rPr lang="en-US" altLang="zh-CN" b="1" dirty="0">
                <a:solidFill>
                  <a:srgbClr val="FFFFFF"/>
                </a:solidFill>
                <a:latin typeface="Arial" charset="0"/>
                <a:cs typeface="Arial" charset="0"/>
              </a:rPr>
              <a:t>Ezra records how God was faithful to His promise of </a:t>
            </a:r>
            <a:r>
              <a:rPr lang="en-US" altLang="zh-CN" b="1" i="1" dirty="0">
                <a:solidFill>
                  <a:srgbClr val="FFFFFF"/>
                </a:solidFill>
                <a:latin typeface="Arial" charset="0"/>
                <a:cs typeface="Arial" charset="0"/>
              </a:rPr>
              <a:t>restoration</a:t>
            </a:r>
            <a:r>
              <a:rPr lang="en-US" altLang="zh-CN" b="1" dirty="0">
                <a:solidFill>
                  <a:srgbClr val="FFFFFF"/>
                </a:solidFill>
                <a:latin typeface="Arial" charset="0"/>
                <a:cs typeface="Arial" charset="0"/>
              </a:rPr>
              <a:t> after 70 years as prophesied by Jeremiah (Jer. 25:11-12; 29:10).  </a:t>
            </a:r>
          </a:p>
          <a:p>
            <a:pPr algn="ctr">
              <a:spcBef>
                <a:spcPct val="50000"/>
              </a:spcBef>
            </a:pPr>
            <a:r>
              <a:rPr lang="en-US" altLang="zh-CN" b="1" dirty="0">
                <a:solidFill>
                  <a:srgbClr val="FFFFFF"/>
                </a:solidFill>
                <a:latin typeface="Arial" charset="0"/>
                <a:cs typeface="Arial" charset="0"/>
              </a:rPr>
              <a:t>Ezra</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account of this restoration served to exhort the returnees to follow the LORD wholeheartedly.</a:t>
            </a:r>
            <a:endParaRPr lang="en-US" b="1" dirty="0">
              <a:solidFill>
                <a:srgbClr val="FFFFFF"/>
              </a:solidFill>
              <a:latin typeface="Arial" charset="0"/>
              <a:cs typeface="Arial" charset="0"/>
            </a:endParaRPr>
          </a:p>
        </p:txBody>
      </p:sp>
      <p:sp>
        <p:nvSpPr>
          <p:cNvPr id="187403" name="Rectangle 11">
            <a:extLst>
              <a:ext uri="{FF2B5EF4-FFF2-40B4-BE49-F238E27FC236}">
                <a16:creationId xmlns:a16="http://schemas.microsoft.com/office/drawing/2014/main" id="{4267DD18-04CB-BA8C-F426-651848F78740}"/>
              </a:ext>
            </a:extLst>
          </p:cNvPr>
          <p:cNvSpPr>
            <a:spLocks noChangeArrowheads="1"/>
          </p:cNvSpPr>
          <p:nvPr/>
        </p:nvSpPr>
        <p:spPr bwMode="auto">
          <a:xfrm rot="-600000">
            <a:off x="4601233" y="1454609"/>
            <a:ext cx="4495800" cy="4876800"/>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en-US" altLang="zh-CN" sz="2800" b="1" u="sng" dirty="0">
                <a:solidFill>
                  <a:srgbClr val="FFFFFF"/>
                </a:solidFill>
                <a:latin typeface="Arial" charset="0"/>
                <a:cs typeface="Arial" charset="0"/>
              </a:rPr>
              <a:t>Recipients</a:t>
            </a:r>
          </a:p>
          <a:p>
            <a:pPr marL="342900" indent="-342900" algn="ctr">
              <a:lnSpc>
                <a:spcPct val="90000"/>
              </a:lnSpc>
              <a:spcBef>
                <a:spcPct val="20000"/>
              </a:spcBef>
              <a:buClr>
                <a:schemeClr val="accent1"/>
              </a:buClr>
              <a:buSzPct val="80000"/>
              <a:buFont typeface="Wingdings" charset="0"/>
              <a:buNone/>
            </a:pPr>
            <a:r>
              <a:rPr lang="en-US" altLang="zh-CN" sz="2800" b="1" dirty="0">
                <a:solidFill>
                  <a:srgbClr val="FFFFFF"/>
                </a:solidFill>
                <a:latin typeface="Arial" charset="0"/>
                <a:cs typeface="Arial" charset="0"/>
              </a:rPr>
              <a:t>Ezra</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1st readers comprised Jews who had recently returned to Israel from Persia &amp; the grandchildren &amp; great-grandchildren of those who returned from Babylon a century earlier.</a:t>
            </a:r>
          </a:p>
        </p:txBody>
      </p:sp>
      <p:sp>
        <p:nvSpPr>
          <p:cNvPr id="118791" name="Text Box 4">
            <a:extLst>
              <a:ext uri="{FF2B5EF4-FFF2-40B4-BE49-F238E27FC236}">
                <a16:creationId xmlns:a16="http://schemas.microsoft.com/office/drawing/2014/main" id="{860ADD47-D2AF-5F05-F870-47A2CA92FA33}"/>
              </a:ext>
            </a:extLst>
          </p:cNvPr>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extLst>
      <p:ext uri="{BB962C8B-B14F-4D97-AF65-F5344CB8AC3E}">
        <p14:creationId xmlns:p14="http://schemas.microsoft.com/office/powerpoint/2010/main" val="18768251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en-US" b="1">
                <a:solidFill>
                  <a:srgbClr val="FFFFFF"/>
                </a:solidFill>
                <a:latin typeface="Arial Black" pitchFamily="-111" charset="0"/>
                <a:ea typeface="+mj-ea"/>
                <a:cs typeface="+mj-cs"/>
              </a:rPr>
              <a:t>Characteristics</a:t>
            </a: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records the 1st events following the Babylonian Exile, but only in a selective sense as a 58 year gap separates chapters 1–6 &amp; 7–10.  The book of Esther occurs during this gap. </a:t>
            </a: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is one of the few books of Scripture which was originally written in 2 languages.  Almost one 4th (67 of 280 verses) is written in Aramaic with the majority in Hebrew.  This material (4:8–6:18; 7:12-26) is Aramaic because it mainly comprises official correspondence for which Aramaic was the standard language of the day.</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a:latin typeface="Arial Black" pitchFamily="-111" charset="0"/>
                <a:ea typeface="+mj-ea"/>
                <a:cs typeface="+mj-cs"/>
              </a:rPr>
              <a:t>Characteristics</a:t>
            </a: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122885" name="Text Box 10"/>
          <p:cNvSpPr txBox="1">
            <a:spLocks noChangeArrowheads="1"/>
          </p:cNvSpPr>
          <p:nvPr/>
        </p:nvSpPr>
        <p:spPr bwMode="auto">
          <a:xfrm>
            <a:off x="1143000" y="3124200"/>
            <a:ext cx="7543800" cy="3059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buFont typeface="Arial" charset="0"/>
              <a:buAutoNum type="alphaLcParenR"/>
            </a:pPr>
            <a:r>
              <a:rPr lang="en-US" altLang="zh-CN" b="1" dirty="0">
                <a:solidFill>
                  <a:srgbClr val="000000"/>
                </a:solidFill>
                <a:latin typeface="Arial Narrow" charset="0"/>
                <a:cs typeface="Times New Roman" charset="0"/>
              </a:rPr>
              <a:t>The 1st return under Zerubbabel (538 BC) involved about 50,000 Jews who came back to the land to rebuild the temple as a result of Cyrus</a:t>
            </a:r>
            <a:r>
              <a:rPr lang="uk-UA" altLang="zh-CN" b="1" dirty="0">
                <a:solidFill>
                  <a:srgbClr val="000000"/>
                </a:solidFill>
                <a:latin typeface="Arial Narrow" charset="0"/>
                <a:cs typeface="Times New Roman" charset="0"/>
              </a:rPr>
              <a:t>'</a:t>
            </a:r>
            <a:r>
              <a:rPr lang="en-US" altLang="zh-CN" b="1" dirty="0">
                <a:solidFill>
                  <a:srgbClr val="000000"/>
                </a:solidFill>
                <a:latin typeface="Arial Narrow" charset="0"/>
                <a:cs typeface="Times New Roman" charset="0"/>
              </a:rPr>
              <a:t> decree (cf. Ezra 1–6). </a:t>
            </a:r>
          </a:p>
          <a:p>
            <a:pPr>
              <a:lnSpc>
                <a:spcPct val="80000"/>
              </a:lnSpc>
              <a:buFont typeface="Arial" charset="0"/>
              <a:buAutoNum type="alphaLcParenR"/>
            </a:pPr>
            <a:endParaRPr lang="en-US" altLang="zh-CN" b="1" dirty="0">
              <a:solidFill>
                <a:srgbClr val="000000"/>
              </a:solidFill>
              <a:latin typeface="Arial Narrow" charset="0"/>
              <a:cs typeface="Times New Roman" charset="0"/>
            </a:endParaRPr>
          </a:p>
          <a:p>
            <a:pPr>
              <a:lnSpc>
                <a:spcPct val="80000"/>
              </a:lnSpc>
              <a:buFont typeface="Arial" charset="0"/>
              <a:buAutoNum type="alphaLcParenR" startAt="2"/>
            </a:pPr>
            <a:r>
              <a:rPr lang="en-US" altLang="zh-CN" b="1" dirty="0">
                <a:solidFill>
                  <a:srgbClr val="000000"/>
                </a:solidFill>
                <a:latin typeface="Arial Narrow" charset="0"/>
                <a:cs typeface="Times New Roman" charset="0"/>
              </a:rPr>
              <a:t>The 2nd return under Ezra (458 BC) brought back about 5,000 Jews during the reign of Xerxes (Ezra 7–8). </a:t>
            </a:r>
          </a:p>
          <a:p>
            <a:pPr>
              <a:lnSpc>
                <a:spcPct val="80000"/>
              </a:lnSpc>
              <a:buFont typeface="Arial" charset="0"/>
              <a:buAutoNum type="alphaLcParenR" startAt="2"/>
            </a:pPr>
            <a:endParaRPr lang="en-US" altLang="zh-CN" b="1" dirty="0">
              <a:solidFill>
                <a:srgbClr val="000000"/>
              </a:solidFill>
              <a:latin typeface="Arial Narrow" charset="0"/>
              <a:cs typeface="Times New Roman" charset="0"/>
            </a:endParaRPr>
          </a:p>
          <a:p>
            <a:pPr>
              <a:lnSpc>
                <a:spcPct val="80000"/>
              </a:lnSpc>
            </a:pPr>
            <a:r>
              <a:rPr lang="en-US" altLang="zh-CN" b="1" dirty="0">
                <a:solidFill>
                  <a:srgbClr val="000000"/>
                </a:solidFill>
                <a:latin typeface="Arial Narrow" charset="0"/>
                <a:cs typeface="Times New Roman" charset="0"/>
              </a:rPr>
              <a:t>c)	The 3rd return under Nehemiah (444 BC) to rebuild the Jerusalem walls revolved around Nehemiah himself, as the number of Jews with him are never recorded.</a:t>
            </a:r>
            <a:endParaRPr lang="en-US" b="1" dirty="0">
              <a:solidFill>
                <a:srgbClr val="000000"/>
              </a:solidFill>
              <a:latin typeface="Arial Narrow" charset="0"/>
              <a:cs typeface="Times New Roman" charset="0"/>
            </a:endParaRPr>
          </a:p>
        </p:txBody>
      </p:sp>
      <p:sp>
        <p:nvSpPr>
          <p:cNvPr id="25612" name="Rectangle 12"/>
          <p:cNvSpPr>
            <a:spLocks noChangeArrowheads="1"/>
          </p:cNvSpPr>
          <p:nvPr/>
        </p:nvSpPr>
        <p:spPr bwMode="auto">
          <a:xfrm>
            <a:off x="609600" y="2133600"/>
            <a:ext cx="80772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marL="533400" indent="-533400" eaLnBrk="0" hangingPunct="0">
              <a:lnSpc>
                <a:spcPct val="80000"/>
              </a:lnSpc>
            </a:pPr>
            <a:r>
              <a:rPr lang="en-US" altLang="zh-CN" sz="2800" b="1">
                <a:solidFill>
                  <a:srgbClr val="000000"/>
                </a:solidFill>
                <a:latin typeface="Arial Narrow" charset="0"/>
                <a:cs typeface="Times New Roman" charset="0"/>
              </a:rPr>
              <a:t>1)	</a:t>
            </a:r>
            <a:r>
              <a:rPr lang="en-US" altLang="zh-CN" sz="2800" b="1" u="sng">
                <a:solidFill>
                  <a:srgbClr val="000000"/>
                </a:solidFill>
                <a:latin typeface="Arial Narrow" charset="0"/>
                <a:cs typeface="Times New Roman" charset="0"/>
              </a:rPr>
              <a:t>Events</a:t>
            </a:r>
            <a:r>
              <a:rPr lang="en-US" altLang="zh-CN" sz="2800" b="1">
                <a:solidFill>
                  <a:srgbClr val="000000"/>
                </a:solidFill>
                <a:latin typeface="Arial Narrow" charset="0"/>
                <a:cs typeface="Times New Roman" charset="0"/>
              </a:rPr>
              <a:t>: The events of the restoration revolved around the </a:t>
            </a:r>
            <a:r>
              <a:rPr lang="en-US" altLang="zh-CN" sz="2800" b="1" u="sng">
                <a:solidFill>
                  <a:srgbClr val="000000"/>
                </a:solidFill>
                <a:latin typeface="Arial Narrow" charset="0"/>
                <a:cs typeface="Times New Roman" charset="0"/>
              </a:rPr>
              <a:t>three returns</a:t>
            </a:r>
            <a:r>
              <a:rPr lang="en-US" altLang="zh-CN" sz="2800" b="1">
                <a:solidFill>
                  <a:srgbClr val="000000"/>
                </a:solidFill>
                <a:latin typeface="Arial Narrow" charset="0"/>
                <a:cs typeface="Times New Roman" charset="0"/>
              </a:rPr>
              <a:t> to the land from Babylon.</a:t>
            </a:r>
            <a:endParaRPr lang="en-US" sz="2800" b="1">
              <a:solidFill>
                <a:srgbClr val="000000"/>
              </a:solidFill>
              <a:latin typeface="Arial Narrow" charset="0"/>
              <a:cs typeface="Times New Roman"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a:latin typeface="Arial Black" pitchFamily="-111" charset="0"/>
                <a:ea typeface="+mj-ea"/>
                <a:cs typeface="+mj-cs"/>
              </a:rPr>
              <a:t>Characteristics</a:t>
            </a: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r>
              <a:rPr lang="en-US" altLang="zh-CN" sz="2800" b="1">
                <a:solidFill>
                  <a:srgbClr val="000000"/>
                </a:solidFill>
                <a:latin typeface="Arial Narrow" charset="0"/>
                <a:cs typeface="Times New Roman" charset="0"/>
              </a:rPr>
              <a:t>2.	</a:t>
            </a:r>
            <a:r>
              <a:rPr lang="en-US" altLang="zh-CN" sz="2800" b="1" u="sng">
                <a:solidFill>
                  <a:srgbClr val="000000"/>
                </a:solidFill>
                <a:latin typeface="Arial Narrow" charset="0"/>
                <a:cs typeface="Times New Roman" charset="0"/>
              </a:rPr>
              <a:t>Relationship to the Abrahamic Covenant</a:t>
            </a:r>
            <a:endParaRPr lang="en-US" sz="2800" b="1">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30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God promised Abraham that his descendants would </a:t>
            </a:r>
            <a:r>
              <a:rPr lang="en-US" altLang="zh-CN" b="1" u="sng">
                <a:solidFill>
                  <a:srgbClr val="000000"/>
                </a:solidFill>
                <a:latin typeface="Arial Narrow" charset="0"/>
                <a:cs typeface="Times New Roman" charset="0"/>
              </a:rPr>
              <a:t>occupy the land</a:t>
            </a:r>
            <a:r>
              <a:rPr lang="en-US" altLang="zh-CN" b="1">
                <a:solidFill>
                  <a:srgbClr val="000000"/>
                </a:solidFill>
                <a:latin typeface="Arial Narrow" charset="0"/>
                <a:cs typeface="Times New Roman" charset="0"/>
              </a:rPr>
              <a:t> from the River of Egypt to the Euphrates (Gen. 15:18), yet Israel in Babylon was living outside of these boundaries.  The nation needed to return to the land.</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The </a:t>
            </a:r>
            <a:r>
              <a:rPr lang="en-US" altLang="zh-CN" b="1" u="sng">
                <a:solidFill>
                  <a:srgbClr val="000000"/>
                </a:solidFill>
                <a:latin typeface="Arial Narrow" charset="0"/>
                <a:cs typeface="Times New Roman" charset="0"/>
              </a:rPr>
              <a:t>Messiah</a:t>
            </a:r>
            <a:r>
              <a:rPr lang="en-US" altLang="zh-CN" b="1">
                <a:solidFill>
                  <a:srgbClr val="000000"/>
                </a:solidFill>
                <a:latin typeface="Arial Narrow" charset="0"/>
                <a:cs typeface="Times New Roman" charset="0"/>
              </a:rPr>
              <a:t> had already been prophesied to be born in Bethlehem (Micah 5:2). </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pPr>
            <a:r>
              <a:rPr lang="en-US" altLang="zh-CN" b="1">
                <a:solidFill>
                  <a:srgbClr val="000000"/>
                </a:solidFill>
                <a:latin typeface="Arial Narrow" charset="0"/>
                <a:cs typeface="Times New Roman" charset="0"/>
              </a:rPr>
              <a:t>c)	Intermarriage threatened the </a:t>
            </a:r>
            <a:r>
              <a:rPr lang="en-US" altLang="zh-CN" b="1" u="sng">
                <a:solidFill>
                  <a:srgbClr val="000000"/>
                </a:solidFill>
                <a:latin typeface="Arial Narrow" charset="0"/>
                <a:cs typeface="Times New Roman" charset="0"/>
              </a:rPr>
              <a:t>purity of the Davidic line</a:t>
            </a:r>
            <a:r>
              <a:rPr lang="en-US" altLang="zh-CN" b="1">
                <a:solidFill>
                  <a:srgbClr val="000000"/>
                </a:solidFill>
                <a:latin typeface="Arial Narrow" charset="0"/>
                <a:cs typeface="Times New Roman" charset="0"/>
              </a:rPr>
              <a:t> to fulfill the seed promises originally given to Abraham. </a:t>
            </a:r>
            <a:endParaRPr lang="en-US" b="1">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en-US" dirty="0">
                <a:latin typeface="Arial Black" pitchFamily="-111" charset="0"/>
                <a:ea typeface="+mj-ea"/>
                <a:cs typeface="+mj-cs"/>
              </a:rPr>
              <a:t>Argument</a:t>
            </a: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a:t>
            </a: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 Book of Ezra concerns the temple as it continues from the end of 2 Chronicles.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Unfortunately, the remnant who returned did not convey as strong a commitment to the covenant &amp; temple as one would expect.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Therefore, Ezra records the restoration of the temple under Zerubbabel (1–6) &amp; the restoration of the people to their covenant obligations under Ezra (7–10) to encourage the remnant in true temple worship and covenant obedience.</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4" end="4"/>
                                            </p:txEl>
                                          </p:spTgt>
                                        </p:tgtEl>
                                        <p:attrNameLst>
                                          <p:attrName>style.visibility</p:attrName>
                                        </p:attrNameLst>
                                      </p:cBhvr>
                                      <p:to>
                                        <p:strVal val="visible"/>
                                      </p:to>
                                    </p:set>
                                    <p:anim calcmode="lin" valueType="num">
                                      <p:cBhvr additive="base">
                                        <p:cTn id="19" dur="500" fill="hold"/>
                                        <p:tgtEl>
                                          <p:spTgt spid="2765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en-US" dirty="0">
                <a:solidFill>
                  <a:srgbClr val="000000"/>
                </a:solidFill>
                <a:latin typeface="Arial Black" pitchFamily="-111" charset="0"/>
                <a:ea typeface="+mj-ea"/>
                <a:cs typeface="+mj-cs"/>
              </a:rPr>
              <a:t>Synthesis</a:t>
            </a: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Temple–Zerubbabel</a:t>
            </a: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Restoring the temple and people</a:t>
            </a: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Partial fulfillment of land promise</a:t>
            </a: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7–10	People–Ezra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Times New Roman" charset="0"/>
              </a:rPr>
              <a:t>I. (</a:t>
            </a:r>
            <a:r>
              <a:rPr lang="en-US" altLang="zh-CN" sz="2800" b="1" dirty="0" err="1">
                <a:solidFill>
                  <a:srgbClr val="000000"/>
                </a:solidFill>
                <a:latin typeface="Arial" charset="0"/>
                <a:cs typeface="Times New Roman" charset="0"/>
              </a:rPr>
              <a:t>Chs</a:t>
            </a:r>
            <a:r>
              <a:rPr lang="en-US" altLang="zh-CN" sz="2800" b="1" dirty="0">
                <a:solidFill>
                  <a:srgbClr val="000000"/>
                </a:solidFill>
                <a:latin typeface="Arial" charset="0"/>
                <a:cs typeface="Times New Roman" charset="0"/>
              </a:rPr>
              <a:t>. 1–6) The rebuilding of the temple in the first return under Zerubbabel with 50,000 Jews encourages the remnant to worship only at the temple because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faithfulness in fulfilling His promise of restoration (538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a:latin typeface="Arial" charset="0"/>
              <a:cs typeface="Arial" charset="0"/>
            </a:endParaRPr>
          </a:p>
        </p:txBody>
      </p:sp>
      <p:sp>
        <p:nvSpPr>
          <p:cNvPr id="31"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NEHEMIAH</a:t>
            </a:r>
          </a:p>
        </p:txBody>
      </p:sp>
      <p:sp>
        <p:nvSpPr>
          <p:cNvPr id="32"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EZRA</a:t>
            </a:r>
          </a:p>
        </p:txBody>
      </p:sp>
      <p:sp>
        <p:nvSpPr>
          <p:cNvPr id="189443"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Rebuilding</a:t>
            </a:r>
            <a:br>
              <a:rPr lang="en-US" sz="2000" b="1">
                <a:solidFill>
                  <a:srgbClr val="FFFFFF"/>
                </a:solidFill>
                <a:latin typeface="Arial"/>
                <a:ea typeface="+mn-ea"/>
                <a:cs typeface="Arial"/>
              </a:rPr>
            </a:br>
            <a:r>
              <a:rPr lang="en-US" sz="2000" b="1">
                <a:solidFill>
                  <a:srgbClr val="FFFFFF"/>
                </a:solidFill>
                <a:latin typeface="Arial"/>
                <a:ea typeface="+mn-ea"/>
                <a:cs typeface="Arial"/>
              </a:rPr>
              <a:t>1</a:t>
            </a:r>
            <a:r>
              <a:rPr lang="en-US" sz="2000" b="1" dirty="0">
                <a:solidFill>
                  <a:srgbClr val="FFFFFF"/>
                </a:solidFill>
                <a:latin typeface="Arial"/>
                <a:ea typeface="+mn-ea"/>
                <a:cs typeface="Arial"/>
              </a:rPr>
              <a:t>–6</a:t>
            </a: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27" name="Title 26"/>
          <p:cNvSpPr>
            <a:spLocks noGrp="1"/>
          </p:cNvSpPr>
          <p:nvPr>
            <p:ph type="title" idx="4294967295"/>
          </p:nvPr>
        </p:nvSpPr>
        <p:spPr>
          <a:xfrm>
            <a:off x="304800" y="304800"/>
            <a:ext cx="1171575" cy="1066800"/>
          </a:xfrm>
        </p:spPr>
        <p:txBody>
          <a:bodyPr/>
          <a:lstStyle/>
          <a:p>
            <a:pPr algn="ctr">
              <a:defRPr/>
            </a:pPr>
            <a:r>
              <a:rPr lang="en-US" sz="2800" b="1" dirty="0">
                <a:latin typeface="Arial"/>
                <a:ea typeface="ＭＳ Ｐゴシック" charset="0"/>
                <a:cs typeface="Arial"/>
              </a:rPr>
              <a:t>Ezra 1–6</a:t>
            </a: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Zeph</a:t>
            </a: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242740224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en-US" sz="4800" b="1" dirty="0">
                <a:solidFill>
                  <a:srgbClr val="FFFFFF"/>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000000"/>
                </a:solidFill>
                <a:latin typeface="Arial" pitchFamily="-112" charset="0"/>
              </a:rPr>
              <a:t>232 &amp; 342</a:t>
            </a: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charset="0"/>
                <a:ea typeface="Arial" charset="0"/>
                <a:cs typeface="Arial" charset="0"/>
              </a:rPr>
              <a:t>John C. Whitcomb, 4</a:t>
            </a:r>
            <a:r>
              <a:rPr lang="en-US" sz="800" b="1" baseline="30000" dirty="0">
                <a:solidFill>
                  <a:srgbClr val="000000"/>
                </a:solidFill>
                <a:latin typeface="Arial" charset="0"/>
                <a:ea typeface="Arial" charset="0"/>
                <a:cs typeface="Arial" charset="0"/>
              </a:rPr>
              <a:t>th</a:t>
            </a:r>
            <a:r>
              <a:rPr lang="en-US" sz="800" b="1" dirty="0">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3</a:t>
            </a:r>
          </a:p>
        </p:txBody>
      </p:sp>
    </p:spTree>
    <p:extLst>
      <p:ext uri="{BB962C8B-B14F-4D97-AF65-F5344CB8AC3E}">
        <p14:creationId xmlns:p14="http://schemas.microsoft.com/office/powerpoint/2010/main" val="16761060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en-US" sz="4000" b="1">
                <a:effectLst>
                  <a:glow rad="228600">
                    <a:schemeClr val="tx1"/>
                  </a:glow>
                </a:effectLst>
              </a:rPr>
              <a:t>The altar was rebuilt first (Ezra 3:1-6)</a:t>
            </a: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4</a:t>
            </a:r>
          </a:p>
        </p:txBody>
      </p:sp>
    </p:spTree>
    <p:extLst>
      <p:ext uri="{BB962C8B-B14F-4D97-AF65-F5344CB8AC3E}">
        <p14:creationId xmlns:p14="http://schemas.microsoft.com/office/powerpoint/2010/main" val="33552976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was opposed (4:1-2)</a:t>
            </a:r>
          </a:p>
        </p:txBody>
      </p:sp>
    </p:spTree>
    <p:extLst>
      <p:ext uri="{BB962C8B-B14F-4D97-AF65-F5344CB8AC3E}">
        <p14:creationId xmlns:p14="http://schemas.microsoft.com/office/powerpoint/2010/main" val="18342974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rPr>
              <a:t>External</a:t>
            </a:r>
            <a:endParaRPr kumimoji="0" lang="en-GB"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 As soon as the copy of the letter of King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Artaxerxes</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was read to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Rehum</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and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Shimshai</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rPr>
              <a:t>Internal</a:t>
            </a:r>
            <a:endParaRPr kumimoji="0" lang="en-GB"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Temple</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ail"/>
                <a:ea typeface="ＭＳ Ｐゴシック" charset="0"/>
                <a:cs typeface="Arail"/>
              </a:rPr>
              <a:t>Haggai</a:t>
            </a: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en-US" dirty="0">
                <a:latin typeface="Arail" charset="0"/>
                <a:ea typeface="ＭＳ Ｐゴシック" charset="0"/>
                <a:cs typeface="Times New Roman" charset="0"/>
              </a:rPr>
              <a:t>Date</a:t>
            </a:r>
            <a:endParaRPr lang="en-US" sz="2400" b="1" dirty="0">
              <a:latin typeface="Arail" charset="0"/>
              <a:ea typeface="ＭＳ Ｐゴシック" charset="0"/>
              <a:cs typeface="Times New Roman"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rPr>
              <a:t>Haggai is the most precisely dated book of the Bible, recording messages given between August and December in 520 BC</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endParaRPr>
          </a:p>
        </p:txBody>
      </p:sp>
    </p:spTree>
    <p:extLst>
      <p:ext uri="{BB962C8B-B14F-4D97-AF65-F5344CB8AC3E}">
        <p14:creationId xmlns:p14="http://schemas.microsoft.com/office/powerpoint/2010/main" val="3430970697"/>
      </p:ext>
    </p:extLst>
  </p:cSld>
  <p:clrMapOvr>
    <a:masterClrMapping/>
  </p:clrMapOvr>
  <p:transition>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1059581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26978" name="Group 4"/>
          <p:cNvGrpSpPr>
            <a:grpSpLocks/>
          </p:cNvGrpSpPr>
          <p:nvPr/>
        </p:nvGrpSpPr>
        <p:grpSpPr bwMode="auto">
          <a:xfrm>
            <a:off x="609600" y="4235450"/>
            <a:ext cx="8153400" cy="1422400"/>
            <a:chOff x="432" y="1948"/>
            <a:chExt cx="5136" cy="896"/>
          </a:xfrm>
        </p:grpSpPr>
        <p:sp>
          <p:nvSpPr>
            <p:cNvPr id="13722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2" name="Text Box 6"/>
            <p:cNvSpPr txBox="1">
              <a:spLocks noChangeArrowheads="1"/>
            </p:cNvSpPr>
            <p:nvPr/>
          </p:nvSpPr>
          <p:spPr bwMode="auto">
            <a:xfrm>
              <a:off x="4464" y="2476"/>
              <a:ext cx="606"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Dec</a:t>
              </a:r>
            </a:p>
          </p:txBody>
        </p:sp>
        <p:sp>
          <p:nvSpPr>
            <p:cNvPr id="13722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4" name="Text Box 8"/>
            <p:cNvSpPr txBox="1">
              <a:spLocks noChangeArrowheads="1"/>
            </p:cNvSpPr>
            <p:nvPr/>
          </p:nvSpPr>
          <p:spPr bwMode="auto">
            <a:xfrm>
              <a:off x="1815"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Sep</a:t>
              </a:r>
            </a:p>
          </p:txBody>
        </p:sp>
        <p:sp>
          <p:nvSpPr>
            <p:cNvPr id="13722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6" name="Text Box 10"/>
            <p:cNvSpPr txBox="1">
              <a:spLocks noChangeArrowheads="1"/>
            </p:cNvSpPr>
            <p:nvPr/>
          </p:nvSpPr>
          <p:spPr bwMode="auto">
            <a:xfrm>
              <a:off x="2706"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Oct</a:t>
              </a:r>
            </a:p>
          </p:txBody>
        </p:sp>
        <p:sp>
          <p:nvSpPr>
            <p:cNvPr id="13722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8" name="Text Box 12"/>
            <p:cNvSpPr txBox="1">
              <a:spLocks noChangeArrowheads="1"/>
            </p:cNvSpPr>
            <p:nvPr/>
          </p:nvSpPr>
          <p:spPr bwMode="auto">
            <a:xfrm>
              <a:off x="3591" y="2476"/>
              <a:ext cx="76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Nov</a:t>
              </a:r>
            </a:p>
          </p:txBody>
        </p:sp>
        <p:sp>
          <p:nvSpPr>
            <p:cNvPr id="13722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0" name="Text Box 14"/>
            <p:cNvSpPr txBox="1">
              <a:spLocks noChangeArrowheads="1"/>
            </p:cNvSpPr>
            <p:nvPr/>
          </p:nvSpPr>
          <p:spPr bwMode="auto">
            <a:xfrm>
              <a:off x="933" y="2476"/>
              <a:ext cx="747"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Aug</a:t>
              </a:r>
            </a:p>
          </p:txBody>
        </p:sp>
        <p:sp>
          <p:nvSpPr>
            <p:cNvPr id="13723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37234"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5" name="Text Box 19"/>
          <p:cNvSpPr txBox="1">
            <a:spLocks noChangeArrowheads="1"/>
          </p:cNvSpPr>
          <p:nvPr/>
        </p:nvSpPr>
        <p:spPr bwMode="auto">
          <a:xfrm>
            <a:off x="1828800" y="1981200"/>
            <a:ext cx="1447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a:t>
            </a:r>
          </a:p>
        </p:txBody>
      </p:sp>
      <p:sp>
        <p:nvSpPr>
          <p:cNvPr id="137237" name="AutoShape 21"/>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8" name="Text Box 22"/>
          <p:cNvSpPr txBox="1">
            <a:spLocks noChangeArrowheads="1"/>
          </p:cNvSpPr>
          <p:nvPr/>
        </p:nvSpPr>
        <p:spPr bwMode="auto">
          <a:xfrm>
            <a:off x="41148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a:t>
            </a:r>
          </a:p>
        </p:txBody>
      </p:sp>
      <p:sp>
        <p:nvSpPr>
          <p:cNvPr id="137240" name="Text Box 24"/>
          <p:cNvSpPr txBox="1">
            <a:spLocks noChangeArrowheads="1"/>
          </p:cNvSpPr>
          <p:nvPr/>
        </p:nvSpPr>
        <p:spPr bwMode="auto">
          <a:xfrm>
            <a:off x="28956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9/21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1:15</a:t>
            </a:r>
          </a:p>
        </p:txBody>
      </p:sp>
      <p:sp>
        <p:nvSpPr>
          <p:cNvPr id="137241" name="AutoShape 25"/>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3" name="AutoShape 27"/>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4" name="Text Box 28"/>
          <p:cNvSpPr txBox="1">
            <a:spLocks noChangeArrowheads="1"/>
          </p:cNvSpPr>
          <p:nvPr/>
        </p:nvSpPr>
        <p:spPr bwMode="auto">
          <a:xfrm>
            <a:off x="5943600" y="1981200"/>
            <a:ext cx="3276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2:10, 18, 20</a:t>
            </a:r>
          </a:p>
        </p:txBody>
      </p:sp>
      <p:sp>
        <p:nvSpPr>
          <p:cNvPr id="137245" name="Text Box 29"/>
          <p:cNvSpPr txBox="1">
            <a:spLocks noChangeArrowheads="1"/>
          </p:cNvSpPr>
          <p:nvPr/>
        </p:nvSpPr>
        <p:spPr bwMode="auto">
          <a:xfrm>
            <a:off x="3124200" y="5927725"/>
            <a:ext cx="274320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520 B.C.</a:t>
            </a:r>
          </a:p>
        </p:txBody>
      </p:sp>
      <p:sp>
        <p:nvSpPr>
          <p:cNvPr id="137246" name="Text Box 30"/>
          <p:cNvSpPr txBox="1">
            <a:spLocks noChangeArrowheads="1"/>
          </p:cNvSpPr>
          <p:nvPr/>
        </p:nvSpPr>
        <p:spPr bwMode="auto">
          <a:xfrm>
            <a:off x="3048000" y="1371600"/>
            <a:ext cx="15017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Rebuilding Resumes</a:t>
            </a:r>
          </a:p>
        </p:txBody>
      </p:sp>
      <p:sp>
        <p:nvSpPr>
          <p:cNvPr id="137247" name="Text Box 31"/>
          <p:cNvSpPr txBox="1">
            <a:spLocks noChangeArrowheads="1"/>
          </p:cNvSpPr>
          <p:nvPr/>
        </p:nvSpPr>
        <p:spPr bwMode="auto">
          <a:xfrm>
            <a:off x="1981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#1</a:t>
            </a:r>
          </a:p>
        </p:txBody>
      </p:sp>
      <p:sp>
        <p:nvSpPr>
          <p:cNvPr id="137248" name="Text Box 32"/>
          <p:cNvSpPr txBox="1">
            <a:spLocks noChangeArrowheads="1"/>
          </p:cNvSpPr>
          <p:nvPr/>
        </p:nvSpPr>
        <p:spPr bwMode="auto">
          <a:xfrm>
            <a:off x="4267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#2</a:t>
            </a:r>
          </a:p>
        </p:txBody>
      </p:sp>
      <p:sp>
        <p:nvSpPr>
          <p:cNvPr id="137249" name="Text Box 33"/>
          <p:cNvSpPr txBox="1">
            <a:spLocks noChangeArrowheads="1"/>
          </p:cNvSpPr>
          <p:nvPr/>
        </p:nvSpPr>
        <p:spPr bwMode="auto">
          <a:xfrm>
            <a:off x="67818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Prophecies #3-4</a:t>
            </a:r>
          </a:p>
        </p:txBody>
      </p:sp>
      <p:sp>
        <p:nvSpPr>
          <p:cNvPr id="30" name="Title 29"/>
          <p:cNvSpPr>
            <a:spLocks noGrp="1"/>
          </p:cNvSpPr>
          <p:nvPr>
            <p:ph type="title" idx="4294967295"/>
          </p:nvPr>
        </p:nvSpPr>
        <p:spPr>
          <a:xfrm>
            <a:off x="838200" y="304800"/>
            <a:ext cx="7772400" cy="769938"/>
          </a:xfrm>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chemeClr val="tx1"/>
                </a:solidFill>
                <a:latin typeface="Arial"/>
                <a:ea typeface="ＭＳ Ｐゴシック" charset="0"/>
                <a:cs typeface="Arial"/>
              </a:rPr>
              <a:t>Dates in Haggai</a:t>
            </a:r>
          </a:p>
        </p:txBody>
      </p:sp>
    </p:spTree>
    <p:extLst>
      <p:ext uri="{BB962C8B-B14F-4D97-AF65-F5344CB8AC3E}">
        <p14:creationId xmlns:p14="http://schemas.microsoft.com/office/powerpoint/2010/main" val="976194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7234"/>
                                        </p:tgtEl>
                                        <p:attrNameLst>
                                          <p:attrName>style.visibility</p:attrName>
                                        </p:attrNameLst>
                                      </p:cBhvr>
                                      <p:to>
                                        <p:strVal val="visible"/>
                                      </p:to>
                                    </p:set>
                                    <p:anim calcmode="lin" valueType="num">
                                      <p:cBhvr additive="base">
                                        <p:cTn id="7" dur="500" fill="hold"/>
                                        <p:tgtEl>
                                          <p:spTgt spid="137234"/>
                                        </p:tgtEl>
                                        <p:attrNameLst>
                                          <p:attrName>ppt_x</p:attrName>
                                        </p:attrNameLst>
                                      </p:cBhvr>
                                      <p:tavLst>
                                        <p:tav tm="0">
                                          <p:val>
                                            <p:strVal val="#ppt_x"/>
                                          </p:val>
                                        </p:tav>
                                        <p:tav tm="100000">
                                          <p:val>
                                            <p:strVal val="#ppt_x"/>
                                          </p:val>
                                        </p:tav>
                                      </p:tavLst>
                                    </p:anim>
                                    <p:anim calcmode="lin" valueType="num">
                                      <p:cBhvr additive="base">
                                        <p:cTn id="8" dur="500" fill="hold"/>
                                        <p:tgtEl>
                                          <p:spTgt spid="1372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7247"/>
                                        </p:tgtEl>
                                        <p:attrNameLst>
                                          <p:attrName>style.visibility</p:attrName>
                                        </p:attrNameLst>
                                      </p:cBhvr>
                                      <p:to>
                                        <p:strVal val="visible"/>
                                      </p:to>
                                    </p:set>
                                    <p:animEffect transition="in" filter="fade">
                                      <p:cBhvr>
                                        <p:cTn id="12" dur="500"/>
                                        <p:tgtEl>
                                          <p:spTgt spid="137247"/>
                                        </p:tgtEl>
                                      </p:cBhvr>
                                    </p:animEffect>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37235"/>
                                        </p:tgtEl>
                                        <p:attrNameLst>
                                          <p:attrName>style.visibility</p:attrName>
                                        </p:attrNameLst>
                                      </p:cBhvr>
                                      <p:to>
                                        <p:strVal val="visible"/>
                                      </p:to>
                                    </p:set>
                                    <p:anim calcmode="lin" valueType="num">
                                      <p:cBhvr additive="base">
                                        <p:cTn id="16" dur="500" fill="hold"/>
                                        <p:tgtEl>
                                          <p:spTgt spid="137235"/>
                                        </p:tgtEl>
                                        <p:attrNameLst>
                                          <p:attrName>ppt_x</p:attrName>
                                        </p:attrNameLst>
                                      </p:cBhvr>
                                      <p:tavLst>
                                        <p:tav tm="0">
                                          <p:val>
                                            <p:strVal val="#ppt_x"/>
                                          </p:val>
                                        </p:tav>
                                        <p:tav tm="100000">
                                          <p:val>
                                            <p:strVal val="#ppt_x"/>
                                          </p:val>
                                        </p:tav>
                                      </p:tavLst>
                                    </p:anim>
                                    <p:anim calcmode="lin" valueType="num">
                                      <p:cBhvr additive="base">
                                        <p:cTn id="17" dur="500" fill="hold"/>
                                        <p:tgtEl>
                                          <p:spTgt spid="137235"/>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7241"/>
                                        </p:tgtEl>
                                        <p:attrNameLst>
                                          <p:attrName>style.visibility</p:attrName>
                                        </p:attrNameLst>
                                      </p:cBhvr>
                                      <p:to>
                                        <p:strVal val="visible"/>
                                      </p:to>
                                    </p:set>
                                    <p:anim calcmode="lin" valueType="num">
                                      <p:cBhvr additive="base">
                                        <p:cTn id="22" dur="500" fill="hold"/>
                                        <p:tgtEl>
                                          <p:spTgt spid="137241"/>
                                        </p:tgtEl>
                                        <p:attrNameLst>
                                          <p:attrName>ppt_x</p:attrName>
                                        </p:attrNameLst>
                                      </p:cBhvr>
                                      <p:tavLst>
                                        <p:tav tm="0">
                                          <p:val>
                                            <p:strVal val="#ppt_x"/>
                                          </p:val>
                                        </p:tav>
                                        <p:tav tm="100000">
                                          <p:val>
                                            <p:strVal val="#ppt_x"/>
                                          </p:val>
                                        </p:tav>
                                      </p:tavLst>
                                    </p:anim>
                                    <p:anim calcmode="lin" valueType="num">
                                      <p:cBhvr additive="base">
                                        <p:cTn id="23" dur="500" fill="hold"/>
                                        <p:tgtEl>
                                          <p:spTgt spid="137241"/>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7246"/>
                                        </p:tgtEl>
                                        <p:attrNameLst>
                                          <p:attrName>style.visibility</p:attrName>
                                        </p:attrNameLst>
                                      </p:cBhvr>
                                      <p:to>
                                        <p:strVal val="visible"/>
                                      </p:to>
                                    </p:set>
                                    <p:animEffect transition="in" filter="fade">
                                      <p:cBhvr>
                                        <p:cTn id="27" dur="500"/>
                                        <p:tgtEl>
                                          <p:spTgt spid="137246"/>
                                        </p:tgtEl>
                                      </p:cBhvr>
                                    </p:animEffect>
                                  </p:childTnLst>
                                </p:cTn>
                              </p:par>
                            </p:childTnLst>
                          </p:cTn>
                        </p:par>
                        <p:par>
                          <p:cTn id="28" fill="hold" nodeType="afterGroup">
                            <p:stCondLst>
                              <p:cond delay="1000"/>
                            </p:stCondLst>
                            <p:childTnLst>
                              <p:par>
                                <p:cTn id="29" presetID="2" presetClass="entr" presetSubtype="1" fill="hold" grpId="0" nodeType="afterEffect">
                                  <p:stCondLst>
                                    <p:cond delay="0"/>
                                  </p:stCondLst>
                                  <p:childTnLst>
                                    <p:set>
                                      <p:cBhvr>
                                        <p:cTn id="30" dur="1" fill="hold">
                                          <p:stCondLst>
                                            <p:cond delay="0"/>
                                          </p:stCondLst>
                                        </p:cTn>
                                        <p:tgtEl>
                                          <p:spTgt spid="137240"/>
                                        </p:tgtEl>
                                        <p:attrNameLst>
                                          <p:attrName>style.visibility</p:attrName>
                                        </p:attrNameLst>
                                      </p:cBhvr>
                                      <p:to>
                                        <p:strVal val="visible"/>
                                      </p:to>
                                    </p:set>
                                    <p:anim calcmode="lin" valueType="num">
                                      <p:cBhvr additive="base">
                                        <p:cTn id="31" dur="500" fill="hold"/>
                                        <p:tgtEl>
                                          <p:spTgt spid="137240"/>
                                        </p:tgtEl>
                                        <p:attrNameLst>
                                          <p:attrName>ppt_x</p:attrName>
                                        </p:attrNameLst>
                                      </p:cBhvr>
                                      <p:tavLst>
                                        <p:tav tm="0">
                                          <p:val>
                                            <p:strVal val="#ppt_x"/>
                                          </p:val>
                                        </p:tav>
                                        <p:tav tm="100000">
                                          <p:val>
                                            <p:strVal val="#ppt_x"/>
                                          </p:val>
                                        </p:tav>
                                      </p:tavLst>
                                    </p:anim>
                                    <p:anim calcmode="lin" valueType="num">
                                      <p:cBhvr additive="base">
                                        <p:cTn id="32" dur="500" fill="hold"/>
                                        <p:tgtEl>
                                          <p:spTgt spid="1372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7237"/>
                                        </p:tgtEl>
                                        <p:attrNameLst>
                                          <p:attrName>style.visibility</p:attrName>
                                        </p:attrNameLst>
                                      </p:cBhvr>
                                      <p:to>
                                        <p:strVal val="visible"/>
                                      </p:to>
                                    </p:set>
                                    <p:anim calcmode="lin" valueType="num">
                                      <p:cBhvr additive="base">
                                        <p:cTn id="37" dur="500" fill="hold"/>
                                        <p:tgtEl>
                                          <p:spTgt spid="137237"/>
                                        </p:tgtEl>
                                        <p:attrNameLst>
                                          <p:attrName>ppt_x</p:attrName>
                                        </p:attrNameLst>
                                      </p:cBhvr>
                                      <p:tavLst>
                                        <p:tav tm="0">
                                          <p:val>
                                            <p:strVal val="#ppt_x"/>
                                          </p:val>
                                        </p:tav>
                                        <p:tav tm="100000">
                                          <p:val>
                                            <p:strVal val="#ppt_x"/>
                                          </p:val>
                                        </p:tav>
                                      </p:tavLst>
                                    </p:anim>
                                    <p:anim calcmode="lin" valueType="num">
                                      <p:cBhvr additive="base">
                                        <p:cTn id="38" dur="500" fill="hold"/>
                                        <p:tgtEl>
                                          <p:spTgt spid="137237"/>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fade">
                                      <p:cBhvr>
                                        <p:cTn id="42" dur="500"/>
                                        <p:tgtEl>
                                          <p:spTgt spid="137248"/>
                                        </p:tgtEl>
                                      </p:cBhvr>
                                    </p:animEffect>
                                  </p:childTnLst>
                                </p:cTn>
                              </p:par>
                            </p:childTnLst>
                          </p:cTn>
                        </p:par>
                        <p:par>
                          <p:cTn id="43" fill="hold" nodeType="afterGroup">
                            <p:stCondLst>
                              <p:cond delay="1000"/>
                            </p:stCondLst>
                            <p:childTnLst>
                              <p:par>
                                <p:cTn id="44" presetID="2"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 calcmode="lin" valueType="num">
                                      <p:cBhvr additive="base">
                                        <p:cTn id="46" dur="500" fill="hold"/>
                                        <p:tgtEl>
                                          <p:spTgt spid="137238"/>
                                        </p:tgtEl>
                                        <p:attrNameLst>
                                          <p:attrName>ppt_x</p:attrName>
                                        </p:attrNameLst>
                                      </p:cBhvr>
                                      <p:tavLst>
                                        <p:tav tm="0">
                                          <p:val>
                                            <p:strVal val="#ppt_x"/>
                                          </p:val>
                                        </p:tav>
                                        <p:tav tm="100000">
                                          <p:val>
                                            <p:strVal val="#ppt_x"/>
                                          </p:val>
                                        </p:tav>
                                      </p:tavLst>
                                    </p:anim>
                                    <p:anim calcmode="lin" valueType="num">
                                      <p:cBhvr additive="base">
                                        <p:cTn id="47" dur="500" fill="hold"/>
                                        <p:tgtEl>
                                          <p:spTgt spid="137238"/>
                                        </p:tgtEl>
                                        <p:attrNameLst>
                                          <p:attrName>ppt_y</p:attrName>
                                        </p:attrNameLst>
                                      </p:cBhvr>
                                      <p:tavLst>
                                        <p:tav tm="0">
                                          <p:val>
                                            <p:strVal val="0-#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37243"/>
                                        </p:tgtEl>
                                        <p:attrNameLst>
                                          <p:attrName>style.visibility</p:attrName>
                                        </p:attrNameLst>
                                      </p:cBhvr>
                                      <p:to>
                                        <p:strVal val="visible"/>
                                      </p:to>
                                    </p:set>
                                    <p:anim calcmode="lin" valueType="num">
                                      <p:cBhvr additive="base">
                                        <p:cTn id="52" dur="500" fill="hold"/>
                                        <p:tgtEl>
                                          <p:spTgt spid="137243"/>
                                        </p:tgtEl>
                                        <p:attrNameLst>
                                          <p:attrName>ppt_x</p:attrName>
                                        </p:attrNameLst>
                                      </p:cBhvr>
                                      <p:tavLst>
                                        <p:tav tm="0">
                                          <p:val>
                                            <p:strVal val="#ppt_x"/>
                                          </p:val>
                                        </p:tav>
                                        <p:tav tm="100000">
                                          <p:val>
                                            <p:strVal val="#ppt_x"/>
                                          </p:val>
                                        </p:tav>
                                      </p:tavLst>
                                    </p:anim>
                                    <p:anim calcmode="lin" valueType="num">
                                      <p:cBhvr additive="base">
                                        <p:cTn id="53" dur="500" fill="hold"/>
                                        <p:tgtEl>
                                          <p:spTgt spid="137243"/>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7249"/>
                                        </p:tgtEl>
                                        <p:attrNameLst>
                                          <p:attrName>style.visibility</p:attrName>
                                        </p:attrNameLst>
                                      </p:cBhvr>
                                      <p:to>
                                        <p:strVal val="visible"/>
                                      </p:to>
                                    </p:set>
                                    <p:animEffect transition="in" filter="fade">
                                      <p:cBhvr>
                                        <p:cTn id="57" dur="500"/>
                                        <p:tgtEl>
                                          <p:spTgt spid="137249"/>
                                        </p:tgtEl>
                                      </p:cBhvr>
                                    </p:animEffect>
                                  </p:childTnLst>
                                </p:cTn>
                              </p:par>
                            </p:childTnLst>
                          </p:cTn>
                        </p:par>
                        <p:par>
                          <p:cTn id="58" fill="hold" nodeType="afterGroup">
                            <p:stCondLst>
                              <p:cond delay="1000"/>
                            </p:stCondLst>
                            <p:childTnLst>
                              <p:par>
                                <p:cTn id="59" presetID="2" presetClass="entr" presetSubtype="1" fill="hold" grpId="0" nodeType="afterEffect">
                                  <p:stCondLst>
                                    <p:cond delay="0"/>
                                  </p:stCondLst>
                                  <p:childTnLst>
                                    <p:set>
                                      <p:cBhvr>
                                        <p:cTn id="60" dur="1" fill="hold">
                                          <p:stCondLst>
                                            <p:cond delay="0"/>
                                          </p:stCondLst>
                                        </p:cTn>
                                        <p:tgtEl>
                                          <p:spTgt spid="137244"/>
                                        </p:tgtEl>
                                        <p:attrNameLst>
                                          <p:attrName>style.visibility</p:attrName>
                                        </p:attrNameLst>
                                      </p:cBhvr>
                                      <p:to>
                                        <p:strVal val="visible"/>
                                      </p:to>
                                    </p:set>
                                    <p:anim calcmode="lin" valueType="num">
                                      <p:cBhvr additive="base">
                                        <p:cTn id="61" dur="500" fill="hold"/>
                                        <p:tgtEl>
                                          <p:spTgt spid="137244"/>
                                        </p:tgtEl>
                                        <p:attrNameLst>
                                          <p:attrName>ppt_x</p:attrName>
                                        </p:attrNameLst>
                                      </p:cBhvr>
                                      <p:tavLst>
                                        <p:tav tm="0">
                                          <p:val>
                                            <p:strVal val="#ppt_x"/>
                                          </p:val>
                                        </p:tav>
                                        <p:tav tm="100000">
                                          <p:val>
                                            <p:strVal val="#ppt_x"/>
                                          </p:val>
                                        </p:tav>
                                      </p:tavLst>
                                    </p:anim>
                                    <p:anim calcmode="lin" valueType="num">
                                      <p:cBhvr additive="base">
                                        <p:cTn id="62" dur="500" fill="hold"/>
                                        <p:tgtEl>
                                          <p:spTgt spid="137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4" grpId="0" animBg="1"/>
      <p:bldP spid="137235" grpId="0" autoUpdateAnimBg="0"/>
      <p:bldP spid="137237" grpId="0" animBg="1"/>
      <p:bldP spid="137238" grpId="0" autoUpdateAnimBg="0"/>
      <p:bldP spid="137240" grpId="0" autoUpdateAnimBg="0"/>
      <p:bldP spid="137241" grpId="0" animBg="1"/>
      <p:bldP spid="137243" grpId="0" animBg="1"/>
      <p:bldP spid="137244" grpId="0" autoUpdateAnimBg="0"/>
      <p:bldP spid="137246" grpId="0" autoUpdateAnimBg="0"/>
      <p:bldP spid="137247" grpId="0" autoUpdateAnimBg="0"/>
      <p:bldP spid="137248" grpId="0" autoUpdateAnimBg="0"/>
      <p:bldP spid="137249"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August 29 of the second year of King Darius</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reign,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gave a message through the prophet Haggai to Zerubbabel son of Shealtiel, governor of Judah, and to Jeshua son of Jehozadak, the high priest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Later Postexilic Era (Ezra 7–10; Neh 1–13)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5</a:t>
            </a:r>
          </a:p>
        </p:txBody>
      </p:sp>
    </p:spTree>
    <p:extLst>
      <p:ext uri="{BB962C8B-B14F-4D97-AF65-F5344CB8AC3E}">
        <p14:creationId xmlns:p14="http://schemas.microsoft.com/office/powerpoint/2010/main" val="28912970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FFFFFF"/>
                    </a:solidFill>
                    <a:latin typeface="Arial Narrow" charset="0"/>
                    <a:cs typeface="Times New Roman" charset="0"/>
                  </a:rPr>
                  <a:t>Opposed</a:t>
                </a:r>
              </a:p>
              <a:p>
                <a:pPr algn="ctr" eaLnBrk="0" hangingPunct="0"/>
                <a:r>
                  <a:rPr lang="en-US" altLang="zh-CN" sz="1400" b="1">
                    <a:solidFill>
                      <a:srgbClr val="FFFFFF"/>
                    </a:solidFill>
                    <a:latin typeface="Arial Narrow" charset="0"/>
                    <a:cs typeface="Times New Roman" charset="0"/>
                  </a:rPr>
                  <a:t>4:1–6:12</a:t>
                </a:r>
                <a:endParaRPr lang="en-US" altLang="zh-CN" sz="1400" b="1">
                  <a:solidFill>
                    <a:srgbClr val="FFFFFF"/>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26775363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6</a:t>
            </a:r>
          </a:p>
        </p:txBody>
      </p:sp>
    </p:spTree>
    <p:extLst>
      <p:ext uri="{BB962C8B-B14F-4D97-AF65-F5344CB8AC3E}">
        <p14:creationId xmlns:p14="http://schemas.microsoft.com/office/powerpoint/2010/main" val="27753415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en-US" b="1">
                <a:solidFill>
                  <a:srgbClr val="FFFFFF"/>
                </a:solidFill>
                <a:effectLst>
                  <a:glow rad="228600">
                    <a:schemeClr val="bg2"/>
                  </a:glow>
                </a:effectLst>
                <a:latin typeface="Arial" charset="0"/>
                <a:ea typeface="ＭＳ Ｐゴシック" charset="0"/>
                <a:cs typeface="Arial" charset="0"/>
              </a:rPr>
              <a:t>Temple Completion in 516 BC (Ezra 6:15)</a:t>
            </a:r>
          </a:p>
        </p:txBody>
      </p:sp>
    </p:spTree>
    <p:extLst>
      <p:ext uri="{BB962C8B-B14F-4D97-AF65-F5344CB8AC3E}">
        <p14:creationId xmlns:p14="http://schemas.microsoft.com/office/powerpoint/2010/main" val="19345395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7" charset="0"/>
              <a:ea typeface="ＭＳ Ｐゴシック" charset="0"/>
            </a:endParaRPr>
          </a:p>
        </p:txBody>
      </p:sp>
      <p:sp>
        <p:nvSpPr>
          <p:cNvPr id="5" name="Title 4"/>
          <p:cNvSpPr>
            <a:spLocks noGrp="1"/>
          </p:cNvSpPr>
          <p:nvPr>
            <p:ph type="title" idx="4294967295"/>
          </p:nvPr>
        </p:nvSpPr>
        <p:spPr>
          <a:xfrm>
            <a:off x="0" y="0"/>
            <a:ext cx="9144000" cy="1143000"/>
          </a:xfrm>
        </p:spPr>
        <p:txBody>
          <a:bodyPr/>
          <a:lstStyle/>
          <a:p>
            <a:pPr>
              <a:defRPr/>
            </a:pPr>
            <a:r>
              <a:rPr lang="en-US" dirty="0">
                <a:solidFill>
                  <a:schemeClr val="tx1"/>
                </a:solidFill>
                <a:latin typeface="Arial" charset="0"/>
                <a:ea typeface="ＭＳ Ｐゴシック" charset="0"/>
                <a:cs typeface="ＭＳ Ｐゴシック" charset="0"/>
              </a:rPr>
              <a:t>Temple Location</a:t>
            </a:r>
          </a:p>
        </p:txBody>
      </p:sp>
    </p:spTree>
    <p:extLst>
      <p:ext uri="{BB962C8B-B14F-4D97-AF65-F5344CB8AC3E}">
        <p14:creationId xmlns:p14="http://schemas.microsoft.com/office/powerpoint/2010/main" val="185388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EXILES</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WORSHIPPERS</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INTO</a:t>
            </a: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2325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5" y="34290"/>
            <a:ext cx="9133998" cy="678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193" tIns="41099" rIns="82193" bIns="41099" anchor="ctr"/>
          <a:lstStyle/>
          <a:p>
            <a:pPr marL="0" marR="0" lvl="0" indent="0" algn="ctr" defTabSz="642128" rtl="0" eaLnBrk="1" fontAlgn="base" latinLnBrk="0" hangingPunct="1">
              <a:lnSpc>
                <a:spcPct val="100000"/>
              </a:lnSpc>
              <a:spcBef>
                <a:spcPct val="0"/>
              </a:spcBef>
              <a:spcAft>
                <a:spcPct val="0"/>
              </a:spcAft>
              <a:buClrTx/>
              <a:buSzTx/>
              <a:buFontTx/>
              <a:buNone/>
              <a:tabLst/>
              <a:defRPr/>
            </a:pPr>
            <a:endParaRPr kumimoji="0" lang="en-US" sz="2900" b="0" i="0" u="none" strike="noStrike" kern="1200" cap="none" spc="0" normalizeH="0" baseline="0" noProof="0">
              <a:ln>
                <a:noFill/>
              </a:ln>
              <a:solidFill>
                <a:srgbClr val="FF0000"/>
              </a:solidFill>
              <a:effectLst/>
              <a:uLnTx/>
              <a:uFillTx/>
              <a:latin typeface="GillSans" charset="0"/>
              <a:ea typeface="ＭＳ Ｐゴシック" charset="0"/>
              <a:cs typeface="ＭＳ Ｐゴシック" charset="0"/>
              <a:sym typeface="GillSans" charset="0"/>
            </a:endParaRPr>
          </a:p>
        </p:txBody>
      </p:sp>
    </p:spTree>
    <p:extLst>
      <p:ext uri="{BB962C8B-B14F-4D97-AF65-F5344CB8AC3E}">
        <p14:creationId xmlns:p14="http://schemas.microsoft.com/office/powerpoint/2010/main" val="85525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defRPr/>
            </a:pPr>
            <a:r>
              <a:rPr lang="en-US">
                <a:solidFill>
                  <a:schemeClr val="tx1"/>
                </a:solidFill>
                <a:latin typeface="Arial" charset="0"/>
                <a:ea typeface="ＭＳ Ｐゴシック" charset="0"/>
                <a:cs typeface="ＭＳ Ｐゴシック" charset="0"/>
              </a:rPr>
              <a:t>Temples in the Bible</a:t>
            </a:r>
          </a:p>
        </p:txBody>
      </p:sp>
      <p:graphicFrame>
        <p:nvGraphicFramePr>
          <p:cNvPr id="89184" name="Group 1120"/>
          <p:cNvGraphicFramePr>
            <a:graphicFrameLocks noGrp="1"/>
          </p:cNvGraphicFramePr>
          <p:nvPr/>
        </p:nvGraphicFramePr>
        <p:xfrm>
          <a:off x="1143000" y="0"/>
          <a:ext cx="7620000" cy="6862763"/>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Solomon </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Zerubbabel/</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Herod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Tribulation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Millennial</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Temple Period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First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Second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Third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Fourth</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Description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 Kings 6–7</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Ezra 3–6</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Rev. 11:1-2</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Ezek. 40–43</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Haggai Texts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2:3a, 9b</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1:4, 8-9; 2:3b</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2:7, 9a</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Construction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966-959 BC</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536-516 BC</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Materials being gathered now</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Still future</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Desecrated by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Israelites and pagan kings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Antiochus, money changers, Pompey, Titus</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Antichrist</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 (Dan. 9:27)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No one</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(Zech. 14:20-21)</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Destruction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586 BC</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(2 Kings 25)</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AD 70</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(Matt. 24:1-3)</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End of Great Tribulation?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new heavens and new earth (Rev. 21:22)</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Longevity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380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606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Under 7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1000 years</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Sacrifices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Christ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(approved) and after Christ (unapproved)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After Christ (unapproved)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After Christ (approved)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dirty="0">
                          <a:ln>
                            <a:noFill/>
                          </a:ln>
                          <a:solidFill>
                            <a:schemeClr val="tx1"/>
                          </a:solidFill>
                          <a:effectLst/>
                          <a:latin typeface="Arial" charset="0"/>
                          <a:ea typeface="SimSun" charset="0"/>
                          <a:cs typeface="SimSun" charset="0"/>
                        </a:rPr>
                        <a:t>God</a:t>
                      </a:r>
                      <a:r>
                        <a:rPr kumimoji="0" lang="uk-UA" altLang="zh-CN" sz="1300" b="0" i="1" u="none" strike="noStrike" cap="none" normalizeH="0" baseline="0" dirty="0">
                          <a:ln>
                            <a:noFill/>
                          </a:ln>
                          <a:solidFill>
                            <a:schemeClr val="tx1"/>
                          </a:solidFill>
                          <a:effectLst/>
                          <a:latin typeface="Arial" charset="0"/>
                          <a:ea typeface="SimSun" charset="0"/>
                          <a:cs typeface="SimSun" charset="0"/>
                        </a:rPr>
                        <a:t>'</a:t>
                      </a:r>
                      <a:r>
                        <a:rPr kumimoji="0" lang="en-GB" altLang="zh-CN" sz="1300" b="0" i="1" u="none" strike="noStrike" cap="none" normalizeH="0" baseline="0" dirty="0">
                          <a:ln>
                            <a:noFill/>
                          </a:ln>
                          <a:solidFill>
                            <a:schemeClr val="tx1"/>
                          </a:solidFill>
                          <a:effectLst/>
                          <a:latin typeface="Arial" charset="0"/>
                          <a:ea typeface="SimSun" charset="0"/>
                          <a:cs typeface="SimSun" charset="0"/>
                        </a:rPr>
                        <a:t>s Glory</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Filled it</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 Kings 8:10-11)</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err="1">
                          <a:ln>
                            <a:noFill/>
                          </a:ln>
                          <a:solidFill>
                            <a:schemeClr val="tx1"/>
                          </a:solidFill>
                          <a:effectLst/>
                          <a:latin typeface="Arial" charset="0"/>
                          <a:ea typeface="SimSun" charset="0"/>
                          <a:cs typeface="SimSun" charset="0"/>
                        </a:rPr>
                        <a:t>Didn</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t fill it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Won</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t fill it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Will fill it</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(Ezek. 43:1-5)</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Sanctuary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90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30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2,700 sq. ft.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175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15,312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Inner Court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150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400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60,000 sq. ft.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175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427.5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74,812.5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Outer Court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or six times larger!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765,625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1401" name="Text Box 90"/>
          <p:cNvSpPr txBox="1">
            <a:spLocks noChangeArrowheads="1"/>
          </p:cNvSpPr>
          <p:nvPr/>
        </p:nvSpPr>
        <p:spPr bwMode="auto">
          <a:xfrm>
            <a:off x="8534400" y="0"/>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644</a:t>
            </a:r>
          </a:p>
        </p:txBody>
      </p:sp>
    </p:spTree>
    <p:extLst>
      <p:ext uri="{BB962C8B-B14F-4D97-AF65-F5344CB8AC3E}">
        <p14:creationId xmlns:p14="http://schemas.microsoft.com/office/powerpoint/2010/main" val="121087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a:solidFill>
                  <a:schemeClr val="tx1"/>
                </a:solidFill>
                <a:latin typeface="Arial"/>
                <a:ea typeface="ＭＳ Ｐゴシック" charset="0"/>
                <a:cs typeface="Arial"/>
              </a:rPr>
              <a:t>1</a:t>
            </a:r>
            <a:r>
              <a:rPr lang="en-US" sz="3600" baseline="30000">
                <a:solidFill>
                  <a:schemeClr val="tx1"/>
                </a:solidFill>
                <a:latin typeface="Arial"/>
                <a:ea typeface="ＭＳ Ｐゴシック" charset="0"/>
                <a:cs typeface="Arial"/>
              </a:rPr>
              <a:t>st</a:t>
            </a:r>
            <a:r>
              <a:rPr lang="en-US" sz="3600">
                <a:solidFill>
                  <a:schemeClr val="tx1"/>
                </a:solidFill>
                <a:latin typeface="Arial"/>
                <a:ea typeface="ＭＳ Ｐゴシック" charset="0"/>
                <a:cs typeface="Arial"/>
              </a:rPr>
              <a:t> Temple - Solomon</a:t>
            </a:r>
            <a:endParaRPr lang="en-US">
              <a:latin typeface="Arial"/>
              <a:ea typeface="ＭＳ Ｐゴシック" charset="0"/>
              <a:cs typeface="Arial"/>
            </a:endParaRPr>
          </a:p>
        </p:txBody>
      </p:sp>
    </p:spTree>
    <p:extLst>
      <p:ext uri="{BB962C8B-B14F-4D97-AF65-F5344CB8AC3E}">
        <p14:creationId xmlns:p14="http://schemas.microsoft.com/office/powerpoint/2010/main" val="299058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AAAAFF"/>
              </a:solidFill>
              <a:effectLst/>
              <a:uLnTx/>
              <a:uFillTx/>
              <a:latin typeface="Times New Roman" charset="0"/>
              <a:ea typeface="ＭＳ Ｐゴシック" charset="0"/>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a:solidFill>
                  <a:schemeClr val="bg2"/>
                </a:solidFill>
                <a:effectLst/>
                <a:latin typeface="Arial" charset="0"/>
                <a:ea typeface="ＭＳ Ｐゴシック" charset="0"/>
                <a:cs typeface="Arial" charset="0"/>
              </a:rPr>
              <a:t>2</a:t>
            </a:r>
            <a:r>
              <a:rPr lang="en-US" sz="4000" baseline="30000">
                <a:solidFill>
                  <a:schemeClr val="bg2"/>
                </a:solidFill>
                <a:effectLst/>
                <a:latin typeface="Arial" charset="0"/>
                <a:ea typeface="ＭＳ Ｐゴシック" charset="0"/>
                <a:cs typeface="Arial" charset="0"/>
              </a:rPr>
              <a:t>nd</a:t>
            </a:r>
            <a:r>
              <a:rPr lang="en-US" sz="4000">
                <a:solidFill>
                  <a:schemeClr val="bg2"/>
                </a:solidFill>
                <a:effectLst/>
                <a:latin typeface="Arial" charset="0"/>
                <a:ea typeface="ＭＳ Ｐゴシック" charset="0"/>
                <a:cs typeface="Arial" charset="0"/>
              </a:rPr>
              <a:t> Temple - Zerubbabel</a:t>
            </a:r>
            <a:endParaRPr lang="en-US" sz="4800">
              <a:effectLst/>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en-US">
                <a:solidFill>
                  <a:schemeClr val="tx1"/>
                </a:solidFill>
                <a:latin typeface="Arial" charset="0"/>
                <a:ea typeface="ＭＳ Ｐゴシック" charset="0"/>
                <a:cs typeface="Arial" charset="0"/>
              </a:rPr>
              <a:t>2</a:t>
            </a:r>
            <a:r>
              <a:rPr lang="en-US" baseline="30000">
                <a:solidFill>
                  <a:schemeClr val="tx1"/>
                </a:solidFill>
                <a:latin typeface="Arial" charset="0"/>
                <a:ea typeface="ＭＳ Ｐゴシック" charset="0"/>
                <a:cs typeface="Arial" charset="0"/>
              </a:rPr>
              <a:t>nd</a:t>
            </a:r>
            <a:r>
              <a:rPr lang="en-US">
                <a:solidFill>
                  <a:schemeClr val="tx1"/>
                </a:solidFill>
                <a:latin typeface="Arial" charset="0"/>
                <a:ea typeface="ＭＳ Ｐゴシック" charset="0"/>
                <a:cs typeface="Arial" charset="0"/>
              </a:rPr>
              <a:t> Temple - Herod</a:t>
            </a:r>
            <a:endParaRPr lang="en-US" sz="5400">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en-US" sz="4800">
                <a:solidFill>
                  <a:schemeClr val="tx1"/>
                </a:solidFill>
                <a:latin typeface="Arial" charset="0"/>
                <a:ea typeface="ＭＳ Ｐゴシック" charset="0"/>
                <a:cs typeface="Arial" charset="0"/>
              </a:rPr>
              <a:t>3</a:t>
            </a:r>
            <a:r>
              <a:rPr lang="en-US" sz="4800" baseline="30000">
                <a:solidFill>
                  <a:schemeClr val="tx1"/>
                </a:solidFill>
                <a:latin typeface="Arial" charset="0"/>
                <a:ea typeface="ＭＳ Ｐゴシック" charset="0"/>
                <a:cs typeface="Arial" charset="0"/>
              </a:rPr>
              <a:t>rd</a:t>
            </a:r>
            <a:r>
              <a:rPr lang="en-US" sz="4800">
                <a:solidFill>
                  <a:schemeClr val="tx1"/>
                </a:solidFill>
                <a:latin typeface="Arial" charset="0"/>
                <a:ea typeface="ＭＳ Ｐゴシック" charset="0"/>
                <a:cs typeface="Arial" charset="0"/>
              </a:rPr>
              <a:t> Temple - Tribulation</a:t>
            </a:r>
            <a:endParaRPr lang="en-US" sz="6000">
              <a:latin typeface="Arial" charset="0"/>
              <a:ea typeface="ＭＳ Ｐゴシック" charset="0"/>
              <a:cs typeface="Arial" charset="0"/>
            </a:endParaRPr>
          </a:p>
        </p:txBody>
      </p:sp>
    </p:spTree>
    <p:extLst>
      <p:ext uri="{BB962C8B-B14F-4D97-AF65-F5344CB8AC3E}">
        <p14:creationId xmlns:p14="http://schemas.microsoft.com/office/powerpoint/2010/main" val="356615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en-US">
                <a:solidFill>
                  <a:schemeClr val="bg1"/>
                </a:solidFill>
                <a:latin typeface="Arial" charset="0"/>
                <a:ea typeface="ＭＳ Ｐゴシック" charset="0"/>
                <a:cs typeface="Arial" charset="0"/>
              </a:rPr>
              <a:t>Replace </a:t>
            </a:r>
            <a:r>
              <a:rPr lang="en-US" b="1" u="sng">
                <a:solidFill>
                  <a:schemeClr val="bg1"/>
                </a:solidFill>
                <a:latin typeface="Arial" charset="0"/>
                <a:ea typeface="ＭＳ Ｐゴシック" charset="0"/>
                <a:cs typeface="Arial" charset="0"/>
              </a:rPr>
              <a:t>This</a:t>
            </a:r>
            <a:r>
              <a:rPr lang="en-US">
                <a:solidFill>
                  <a:schemeClr val="bg1"/>
                </a:solidFill>
                <a:latin typeface="Arial" charset="0"/>
                <a:ea typeface="ＭＳ Ｐゴシック" charset="0"/>
                <a:cs typeface="Arial" charset="0"/>
              </a:rPr>
              <a:t> with a Temple?</a:t>
            </a: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Good luck!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en-US">
                <a:latin typeface="Arial"/>
                <a:ea typeface="ＭＳ Ｐゴシック" charset="0"/>
                <a:cs typeface="Arial"/>
              </a:rPr>
              <a:t>The Rock Inside</a:t>
            </a: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24</a:t>
            </a:r>
          </a:p>
        </p:txBody>
      </p:sp>
      <p:sp>
        <p:nvSpPr>
          <p:cNvPr id="5" name="Text Box 5"/>
          <p:cNvSpPr txBox="1">
            <a:spLocks noChangeArrowheads="1"/>
          </p:cNvSpPr>
          <p:nvPr/>
        </p:nvSpPr>
        <p:spPr bwMode="auto">
          <a:xfrm>
            <a:off x="0" y="0"/>
            <a:ext cx="3024188" cy="1200150"/>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SACRED STONE:</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b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The celebrates a union with God</a:t>
            </a:r>
            <a:endParaRPr kumimoji="0" lang="zh-CN" altLang="en-GB" sz="32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en-US">
                <a:latin typeface="Tahoma" charset="0"/>
                <a:ea typeface="ＭＳ Ｐゴシック" charset="0"/>
                <a:cs typeface="ＭＳ Ｐゴシック" charset="0"/>
              </a:rPr>
              <a:t>Modern Temple Mount</a:t>
            </a: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8C0000"/>
                </a:solidFill>
                <a:effectLst/>
                <a:uLnTx/>
                <a:uFillTx/>
                <a:latin typeface="Arial" charset="0"/>
                <a:ea typeface="ＭＳ Ｐゴシック" charset="0"/>
              </a:rPr>
              <a:t>644a</a:t>
            </a:r>
          </a:p>
        </p:txBody>
      </p:sp>
      <p:sp>
        <p:nvSpPr>
          <p:cNvPr id="155652" name="Text Box 1029"/>
          <p:cNvSpPr txBox="1">
            <a:spLocks noChangeArrowheads="1"/>
          </p:cNvSpPr>
          <p:nvPr/>
        </p:nvSpPr>
        <p:spPr bwMode="auto">
          <a:xfrm>
            <a:off x="7543800" y="1295400"/>
            <a:ext cx="16002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Geneva CY" charset="0"/>
                <a:ea typeface="ＭＳ Ｐゴシック" charset="0"/>
              </a:rPr>
              <a:t>Eastern Gate</a:t>
            </a:r>
          </a:p>
        </p:txBody>
      </p:sp>
      <p:sp>
        <p:nvSpPr>
          <p:cNvPr id="155653" name="Text Box 1030"/>
          <p:cNvSpPr txBox="1">
            <a:spLocks noChangeArrowheads="1"/>
          </p:cNvSpPr>
          <p:nvPr/>
        </p:nvSpPr>
        <p:spPr bwMode="auto">
          <a:xfrm>
            <a:off x="5257800" y="914400"/>
            <a:ext cx="17526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Geneva CY" charset="0"/>
                <a:ea typeface="ＭＳ Ｐゴシック" charset="0"/>
              </a:rPr>
              <a:t>Northern Location</a:t>
            </a:r>
          </a:p>
        </p:txBody>
      </p:sp>
      <p:sp>
        <p:nvSpPr>
          <p:cNvPr id="155654" name="Text Box 1031"/>
          <p:cNvSpPr txBox="1">
            <a:spLocks noChangeArrowheads="1"/>
          </p:cNvSpPr>
          <p:nvPr/>
        </p:nvSpPr>
        <p:spPr bwMode="auto">
          <a:xfrm>
            <a:off x="5257800" y="3886200"/>
            <a:ext cx="19812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Geneva CY" charset="0"/>
                <a:ea typeface="ＭＳ Ｐゴシック" charset="0"/>
              </a:rPr>
              <a:t>Traditional Location</a:t>
            </a:r>
          </a:p>
        </p:txBody>
      </p:sp>
      <p:sp>
        <p:nvSpPr>
          <p:cNvPr id="8" name="Text Box 8"/>
          <p:cNvSpPr txBox="1">
            <a:spLocks noChangeArrowheads="1"/>
          </p:cNvSpPr>
          <p:nvPr/>
        </p:nvSpPr>
        <p:spPr bwMode="auto">
          <a:xfrm rot="21009161">
            <a:off x="8323913" y="5343452"/>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N</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S</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W</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E</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
        <p:nvSpPr>
          <p:cNvPr id="762883" name="Rectangle 7"/>
          <p:cNvSpPr>
            <a:spLocks noGrp="1" noChangeArrowheads="1"/>
          </p:cNvSpPr>
          <p:nvPr>
            <p:ph type="title"/>
          </p:nvPr>
        </p:nvSpPr>
        <p:spPr>
          <a:xfrm>
            <a:off x="0" y="-97656"/>
            <a:ext cx="9140824" cy="504056"/>
          </a:xfrm>
          <a:blipFill>
            <a:blip r:embed="rId4"/>
            <a:tile tx="0" ty="0" sx="100000" sy="100000" flip="none" algn="tl"/>
          </a:blip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106448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was to worship? </a:t>
            </a:r>
          </a:p>
        </p:txBody>
      </p:sp>
    </p:spTree>
    <p:extLst>
      <p:ext uri="{BB962C8B-B14F-4D97-AF65-F5344CB8AC3E}">
        <p14:creationId xmlns:p14="http://schemas.microsoft.com/office/powerpoint/2010/main" val="25002267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17482250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576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96752"/>
            <a:ext cx="9168343" cy="5661248"/>
          </a:xfrm>
          <a:prstGeom prst="rect">
            <a:avLst/>
          </a:prstGeom>
        </p:spPr>
      </p:pic>
    </p:spTree>
    <p:extLst>
      <p:ext uri="{BB962C8B-B14F-4D97-AF65-F5344CB8AC3E}">
        <p14:creationId xmlns:p14="http://schemas.microsoft.com/office/powerpoint/2010/main" val="7407330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52881628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22529474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34818045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Tree>
    <p:extLst>
      <p:ext uri="{BB962C8B-B14F-4D97-AF65-F5344CB8AC3E}">
        <p14:creationId xmlns:p14="http://schemas.microsoft.com/office/powerpoint/2010/main" val="1737526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7</a:t>
            </a:r>
          </a:p>
        </p:txBody>
      </p:sp>
    </p:spTree>
    <p:extLst>
      <p:ext uri="{BB962C8B-B14F-4D97-AF65-F5344CB8AC3E}">
        <p14:creationId xmlns:p14="http://schemas.microsoft.com/office/powerpoint/2010/main" val="26733127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Temple</a:t>
            </a: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People</a:t>
            </a: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5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982291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Presence of the Spirit?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Submission to the Spirit?</a:t>
            </a: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
        <p:nvSpPr>
          <p:cNvPr id="29705" name="Text Box 9"/>
          <p:cNvSpPr txBox="1">
            <a:spLocks noChangeArrowheads="1"/>
          </p:cNvSpPr>
          <p:nvPr/>
        </p:nvSpPr>
        <p:spPr bwMode="auto">
          <a:xfrm>
            <a:off x="304800" y="4286250"/>
            <a:ext cx="8458200" cy="223678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II. Ezra 7–10: The reformation of the people in the second return under Ezra with 5,000 Jews is recorded to encourage the remnant to fulfill its covenant obligations on the basis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mercy (458 BC).</a:t>
            </a:r>
          </a:p>
        </p:txBody>
      </p:sp>
    </p:spTree>
    <p:extLst>
      <p:ext uri="{BB962C8B-B14F-4D97-AF65-F5344CB8AC3E}">
        <p14:creationId xmlns:p14="http://schemas.microsoft.com/office/powerpoint/2010/main" val="11572888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For Ezra had devoted himself to the </a:t>
            </a:r>
            <a:r>
              <a:rPr lang="en-US" sz="4000" b="1" dirty="0">
                <a:solidFill>
                  <a:srgbClr val="0000FF"/>
                </a:solidFill>
                <a:effectLst>
                  <a:glow rad="127000">
                    <a:schemeClr val="bg1"/>
                  </a:glow>
                </a:effectLst>
                <a:latin typeface="Arial" charset="0"/>
                <a:ea typeface="ＭＳ Ｐゴシック" charset="0"/>
                <a:cs typeface="ＭＳ Ｐゴシック" charset="0"/>
              </a:rPr>
              <a:t>study</a:t>
            </a:r>
            <a:r>
              <a:rPr lang="en-US" sz="4000" b="1" dirty="0">
                <a:solidFill>
                  <a:schemeClr val="tx2"/>
                </a:solidFill>
                <a:effectLst>
                  <a:glow rad="127000">
                    <a:schemeClr val="bg1"/>
                  </a:glow>
                </a:effectLst>
                <a:latin typeface="Arial" charset="0"/>
                <a:ea typeface="ＭＳ Ｐゴシック" charset="0"/>
                <a:cs typeface="ＭＳ Ｐゴシック" charset="0"/>
              </a:rPr>
              <a:t> and </a:t>
            </a:r>
            <a:r>
              <a:rPr lang="en-US" sz="4000" b="1" dirty="0">
                <a:solidFill>
                  <a:srgbClr val="0000FF"/>
                </a:solidFill>
                <a:effectLst>
                  <a:glow rad="127000">
                    <a:schemeClr val="bg1"/>
                  </a:glow>
                </a:effectLst>
                <a:latin typeface="Arial" charset="0"/>
                <a:ea typeface="ＭＳ Ｐゴシック" charset="0"/>
                <a:cs typeface="ＭＳ Ｐゴシック" charset="0"/>
              </a:rPr>
              <a:t>observance</a:t>
            </a:r>
            <a:r>
              <a:rPr lang="en-US" sz="4000" b="1" dirty="0">
                <a:solidFill>
                  <a:schemeClr val="tx2"/>
                </a:solidFill>
                <a:effectLst>
                  <a:glow rad="127000">
                    <a:schemeClr val="bg1"/>
                  </a:glow>
                </a:effectLst>
                <a:latin typeface="Arial" charset="0"/>
                <a:ea typeface="ＭＳ Ｐゴシック" charset="0"/>
                <a:cs typeface="ＭＳ Ｐゴシック" charset="0"/>
              </a:rPr>
              <a:t> of the Law of the L</a:t>
            </a:r>
            <a:r>
              <a:rPr lang="en-US" sz="3200" b="1" dirty="0">
                <a:solidFill>
                  <a:schemeClr val="tx2"/>
                </a:solidFill>
                <a:effectLst>
                  <a:glow rad="127000">
                    <a:schemeClr val="bg1"/>
                  </a:glow>
                </a:effectLst>
                <a:latin typeface="Arial" charset="0"/>
                <a:ea typeface="ＭＳ Ｐゴシック" charset="0"/>
                <a:cs typeface="ＭＳ Ｐゴシック" charset="0"/>
              </a:rPr>
              <a:t>ORD</a:t>
            </a:r>
            <a:r>
              <a:rPr lang="en-US" sz="4000" b="1" dirty="0">
                <a:solidFill>
                  <a:schemeClr val="tx2"/>
                </a:solidFill>
                <a:effectLst>
                  <a:glow rad="127000">
                    <a:schemeClr val="bg1"/>
                  </a:glow>
                </a:effectLst>
                <a:latin typeface="Arial" charset="0"/>
                <a:ea typeface="ＭＳ Ｐゴシック" charset="0"/>
                <a:cs typeface="ＭＳ Ｐゴシック" charset="0"/>
              </a:rPr>
              <a:t>, and to </a:t>
            </a:r>
            <a:r>
              <a:rPr lang="en-US" sz="4000" b="1" dirty="0">
                <a:solidFill>
                  <a:srgbClr val="0000FF"/>
                </a:solidFill>
                <a:effectLst>
                  <a:glow rad="127000">
                    <a:schemeClr val="bg1"/>
                  </a:glow>
                </a:effectLst>
                <a:latin typeface="Arial" charset="0"/>
                <a:ea typeface="ＭＳ Ｐゴシック" charset="0"/>
                <a:cs typeface="ＭＳ Ｐゴシック" charset="0"/>
              </a:rPr>
              <a:t>teaching</a:t>
            </a:r>
            <a:r>
              <a:rPr lang="en-US" sz="4000" b="1" dirty="0">
                <a:solidFill>
                  <a:schemeClr val="tx2"/>
                </a:solidFill>
                <a:effectLst>
                  <a:glow rad="127000">
                    <a:schemeClr val="bg1"/>
                  </a:glow>
                </a:effectLst>
                <a:latin typeface="Arial" charset="0"/>
                <a:ea typeface="ＭＳ Ｐゴシック" charset="0"/>
                <a:cs typeface="ＭＳ Ｐゴシック" charset="0"/>
              </a:rPr>
              <a:t> its decrees and laws in Israel</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(Ezra 7:10 </a:t>
            </a:r>
            <a:r>
              <a:rPr lang="en-US" sz="3600" b="1" dirty="0">
                <a:solidFill>
                  <a:schemeClr val="tx2"/>
                </a:solidFill>
                <a:effectLst>
                  <a:glow rad="127000">
                    <a:schemeClr val="bg1"/>
                  </a:glow>
                </a:effectLst>
                <a:latin typeface="Arial" charset="0"/>
                <a:ea typeface="ＭＳ Ｐゴシック" charset="0"/>
                <a:cs typeface="ＭＳ Ｐゴシック" charset="0"/>
              </a:rPr>
              <a:t>NIV</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7678258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a:solidFill>
                <a:srgbClr val="FFFFFF"/>
              </a:solidFill>
              <a:latin typeface="Arial"/>
              <a:ea typeface="+mn-ea"/>
              <a:cs typeface="Arial"/>
            </a:endParaRPr>
          </a:p>
        </p:txBody>
      </p:sp>
      <p:sp>
        <p:nvSpPr>
          <p:cNvPr id="34"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NEHEMIAH</a:t>
            </a:r>
          </a:p>
        </p:txBody>
      </p:sp>
      <p:sp>
        <p:nvSpPr>
          <p:cNvPr id="35"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EZRA</a:t>
            </a:r>
          </a:p>
        </p:txBody>
      </p:sp>
      <p:sp>
        <p:nvSpPr>
          <p:cNvPr id="190467"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Rebuilding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1–6</a:t>
            </a:r>
          </a:p>
        </p:txBody>
      </p:sp>
      <p:sp>
        <p:nvSpPr>
          <p:cNvPr id="190468" name="Text Box 4"/>
          <p:cNvSpPr txBox="1">
            <a:spLocks noChangeArrowheads="1"/>
          </p:cNvSpPr>
          <p:nvPr/>
        </p:nvSpPr>
        <p:spPr bwMode="auto">
          <a:xfrm>
            <a:off x="1752600" y="593725"/>
            <a:ext cx="32004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ea typeface="+mn-ea"/>
                <a:cs typeface="Arial"/>
              </a:rPr>
              <a:t>EZRA</a:t>
            </a: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7–8</a:t>
            </a: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9–10 </a:t>
            </a: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90484" name="Text Box 20"/>
          <p:cNvSpPr txBox="1">
            <a:spLocks noChangeArrowheads="1"/>
          </p:cNvSpPr>
          <p:nvPr/>
        </p:nvSpPr>
        <p:spPr bwMode="auto">
          <a:xfrm>
            <a:off x="19812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Redirecting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7–10</a:t>
            </a: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Ezra</a:t>
            </a: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457</a:t>
            </a: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32" name="Title 31"/>
          <p:cNvSpPr>
            <a:spLocks noGrp="1"/>
          </p:cNvSpPr>
          <p:nvPr>
            <p:ph type="title" idx="4294967295"/>
          </p:nvPr>
        </p:nvSpPr>
        <p:spPr>
          <a:xfrm>
            <a:off x="71438" y="0"/>
            <a:ext cx="1331912" cy="1341438"/>
          </a:xfrm>
        </p:spPr>
        <p:txBody>
          <a:bodyPr/>
          <a:lstStyle/>
          <a:p>
            <a:pPr algn="ctr">
              <a:defRPr/>
            </a:pPr>
            <a:r>
              <a:rPr lang="en-US" sz="3200" b="1" dirty="0">
                <a:latin typeface="Arial"/>
                <a:ea typeface="ＭＳ Ｐゴシック" charset="0"/>
                <a:cs typeface="Arial"/>
              </a:rPr>
              <a:t>Ezra 7–10</a:t>
            </a: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8</a:t>
            </a:r>
          </a:p>
        </p:txBody>
      </p:sp>
    </p:spTree>
    <p:extLst>
      <p:ext uri="{BB962C8B-B14F-4D97-AF65-F5344CB8AC3E}">
        <p14:creationId xmlns:p14="http://schemas.microsoft.com/office/powerpoint/2010/main" val="41145145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0" y="1143000"/>
            <a:ext cx="91440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THIRD</a:t>
                </a: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Reference</a:t>
                </a: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Nehemiah 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Date</a:t>
                </a: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en-US" b="1" dirty="0">
                    <a:solidFill>
                      <a:srgbClr val="FFFFFF"/>
                    </a:solidFill>
                    <a:latin typeface="Arial Narrow"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Leaders</a:t>
                </a: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Sheshbazzar</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Zerubbabel</a:t>
                </a:r>
              </a:p>
              <a:p>
                <a:pPr algn="ctr" eaLnBrk="0" hangingPunct="0">
                  <a:lnSpc>
                    <a:spcPct val="80000"/>
                  </a:lnSpc>
                </a:pPr>
                <a:r>
                  <a:rPr lang="en-US" b="1">
                    <a:solidFill>
                      <a:srgbClr val="FFFFFF"/>
                    </a:solidFill>
                    <a:latin typeface="Arial Narrow" charset="0"/>
                    <a:cs typeface="Times New Roman" charset="0"/>
                  </a:rPr>
                  <a:t>Jeshua</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Ezra</a:t>
                </a: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Nehemiah</a:t>
                </a: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Persian King</a:t>
                </a: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Cyrus</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Longimanus</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 </a:t>
                </a:r>
                <a:r>
                  <a:rPr lang="en-US" b="1">
                    <a:solidFill>
                      <a:srgbClr val="FFFFFF"/>
                    </a:solidFill>
                    <a:latin typeface="Arial Narrow" charset="0"/>
                    <a:cs typeface="Times New Roman" charset="0"/>
                  </a:rPr>
                  <a:t>Longimanus</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Elements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Of the</a:t>
                </a:r>
              </a:p>
              <a:p>
                <a:pPr algn="ctr" eaLnBrk="0" hangingPunct="0"/>
                <a:r>
                  <a:rPr lang="en-US" b="1">
                    <a:solidFill>
                      <a:srgbClr val="FFFFFF"/>
                    </a:solidFill>
                    <a:latin typeface="Arial Narrow" charset="0"/>
                    <a:cs typeface="Times New Roman" charset="0"/>
                  </a:rPr>
                  <a:t>Decree</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Temple could be rebuilt, partially financed by royal treasury.</a:t>
                </a:r>
              </a:p>
              <a:p>
                <a:pPr algn="ctr" eaLnBrk="0" hangingPunct="0">
                  <a:lnSpc>
                    <a:spcPct val="80000"/>
                  </a:lnSpc>
                </a:pPr>
                <a:r>
                  <a:rPr lang="en-US" sz="2000" b="1">
                    <a:solidFill>
                      <a:srgbClr val="FFFFFF"/>
                    </a:solidFill>
                    <a:latin typeface="Arial Narrow" charset="0"/>
                    <a:cs typeface="Times New Roman" charset="0"/>
                  </a:rPr>
                  <a:t>Vessels returned.</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Finances provided by royal treasury.</a:t>
                </a:r>
              </a:p>
              <a:p>
                <a:pPr algn="ctr" eaLnBrk="0" hangingPunct="0">
                  <a:lnSpc>
                    <a:spcPct val="80000"/>
                  </a:lnSpc>
                </a:pPr>
                <a:r>
                  <a:rPr lang="en-US" sz="2000" b="1">
                    <a:solidFill>
                      <a:srgbClr val="FFFFFF"/>
                    </a:solidFill>
                    <a:latin typeface="Arial Narrow" charset="0"/>
                    <a:cs typeface="Times New Roman" charset="0"/>
                  </a:rPr>
                  <a:t>Allowed to have own civil magistrates.</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Allowed to rebuild the wall</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224359"/>
            <a:ext cx="9144000" cy="5633641"/>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0" y="1094184"/>
            <a:ext cx="9144000" cy="5763816"/>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THIRD</a:t>
                </a: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Number</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Returning</a:t>
                </a: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en-US" b="1">
                    <a:solidFill>
                      <a:srgbClr val="FFFFFF"/>
                    </a:solidFill>
                    <a:latin typeface="Arial Narrow" charset="0"/>
                  </a:rPr>
                  <a:t>42,360</a:t>
                </a:r>
                <a:endParaRPr lang="en-US" b="1">
                  <a:solidFill>
                    <a:srgbClr val="FFFFFF"/>
                  </a:solidFill>
                  <a:latin typeface="Arial Narrow" charset="0"/>
                  <a:cs typeface="Times New Roman" charset="0"/>
                </a:endParaRPr>
              </a:p>
              <a:p>
                <a:pPr eaLnBrk="0" hangingPunct="0">
                  <a:lnSpc>
                    <a:spcPct val="80000"/>
                  </a:lnSpc>
                </a:pPr>
                <a:r>
                  <a:rPr lang="en-US" b="1" u="sng">
                    <a:solidFill>
                      <a:srgbClr val="FFFFFF"/>
                    </a:solidFill>
                    <a:latin typeface="Arial Narrow" charset="0"/>
                    <a:cs typeface="Times New Roman" charset="0"/>
                  </a:rPr>
                  <a:t>7,337 </a:t>
                </a:r>
                <a:r>
                  <a:rPr lang="en-US" b="1">
                    <a:solidFill>
                      <a:srgbClr val="FFFFFF"/>
                    </a:solidFill>
                    <a:latin typeface="Arial Narrow" charset="0"/>
                    <a:cs typeface="Times New Roman" charset="0"/>
                  </a:rPr>
                  <a:t>(servants)</a:t>
                </a:r>
              </a:p>
              <a:p>
                <a:pPr eaLnBrk="0" hangingPunct="0">
                  <a:lnSpc>
                    <a:spcPct val="80000"/>
                  </a:lnSpc>
                </a:pPr>
                <a:r>
                  <a:rPr lang="en-US" b="1">
                    <a:solidFill>
                      <a:srgbClr val="FFFFFF"/>
                    </a:solidFill>
                    <a:latin typeface="Arial Narrow"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en-US" b="1">
                    <a:solidFill>
                      <a:srgbClr val="FFFFFF"/>
                    </a:solidFill>
                    <a:latin typeface="Arial Narrow" charset="0"/>
                  </a:rPr>
                  <a:t>1,500 men</a:t>
                </a:r>
                <a:endParaRPr lang="en-US" b="1">
                  <a:solidFill>
                    <a:srgbClr val="FFFFFF"/>
                  </a:solidFill>
                  <a:latin typeface="Arial Narrow" charset="0"/>
                  <a:cs typeface="Times New Roman" charset="0"/>
                </a:endParaRPr>
              </a:p>
              <a:p>
                <a:pPr eaLnBrk="0" hangingPunct="0">
                  <a:lnSpc>
                    <a:spcPct val="70000"/>
                  </a:lnSpc>
                </a:pPr>
                <a:r>
                  <a:rPr lang="en-US" b="1">
                    <a:solidFill>
                      <a:srgbClr val="FFFFFF"/>
                    </a:solidFill>
                    <a:latin typeface="Arial Narrow" charset="0"/>
                    <a:cs typeface="Times New Roman" charset="0"/>
                  </a:rPr>
                  <a:t>     38 Levites</a:t>
                </a:r>
              </a:p>
              <a:p>
                <a:pPr eaLnBrk="0" hangingPunct="0">
                  <a:lnSpc>
                    <a:spcPct val="70000"/>
                  </a:lnSpc>
                </a:pPr>
                <a:r>
                  <a:rPr lang="en-US" b="1" u="sng">
                    <a:solidFill>
                      <a:srgbClr val="FFFFFF"/>
                    </a:solidFill>
                    <a:latin typeface="Arial Narrow" charset="0"/>
                    <a:cs typeface="Times New Roman" charset="0"/>
                  </a:rPr>
                  <a:t>   220 </a:t>
                </a:r>
                <a:r>
                  <a:rPr lang="en-US" b="1">
                    <a:solidFill>
                      <a:srgbClr val="FFFFFF"/>
                    </a:solidFill>
                    <a:latin typeface="Arial Narrow" charset="0"/>
                    <a:cs typeface="Times New Roman" charset="0"/>
                  </a:rPr>
                  <a:t>helpers</a:t>
                </a:r>
              </a:p>
              <a:p>
                <a:pPr eaLnBrk="0" hangingPunct="0">
                  <a:lnSpc>
                    <a:spcPct val="70000"/>
                  </a:lnSpc>
                </a:pPr>
                <a:r>
                  <a:rPr lang="en-US" b="1">
                    <a:solidFill>
                      <a:srgbClr val="FFFFFF"/>
                    </a:solidFill>
                    <a:latin typeface="Arial Narrow" charset="0"/>
                    <a:cs typeface="Times New Roman"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Unknown</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Events &amp; Problems</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Temple begun; sacrifices made &amp; Feast of Tabernacles celebrated.</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Samaritans made trouble, &amp; work ceased until 520.</a:t>
                </a:r>
              </a:p>
              <a:p>
                <a:pPr algn="ctr" eaLnBrk="0" hangingPunct="0">
                  <a:lnSpc>
                    <a:spcPct val="80000"/>
                  </a:lnSpc>
                </a:pPr>
                <a:r>
                  <a:rPr lang="en-US" b="1">
                    <a:solidFill>
                      <a:srgbClr val="FFFFFF"/>
                    </a:solidFill>
                    <a:latin typeface="Arial Narrow" charset="0"/>
                    <a:cs typeface="Times New Roman" charset="0"/>
                  </a:rPr>
                  <a:t>Temple completed in 516.</a:t>
                </a: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Problems with </a:t>
                </a:r>
                <a:endParaRPr lang="en-US" b="1" dirty="0">
                  <a:solidFill>
                    <a:srgbClr val="FFFFFF"/>
                  </a:solidFill>
                  <a:latin typeface="Arial Narrow" charset="0"/>
                  <a:cs typeface="Times New Roman" charset="0"/>
                </a:endParaRPr>
              </a:p>
              <a:p>
                <a:pPr algn="ctr" eaLnBrk="0" hangingPunct="0"/>
                <a:r>
                  <a:rPr lang="en-US" b="1" dirty="0">
                    <a:solidFill>
                      <a:srgbClr val="FFFFFF"/>
                    </a:solidFill>
                    <a:latin typeface="Arial Narrow" charset="0"/>
                    <a:cs typeface="Times New Roman" charset="0"/>
                  </a:rPr>
                  <a:t>intermarriage</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Wall rebuilt in 52 days, despite opposition from Sanballat, Tobiah, &amp; Geshem.</a:t>
                </a:r>
              </a:p>
              <a:p>
                <a:pPr algn="ctr"/>
                <a:r>
                  <a:rPr lang="en-US" b="1" dirty="0">
                    <a:solidFill>
                      <a:srgbClr val="FFFFFF"/>
                    </a:solidFill>
                    <a:latin typeface="Arial Narrow" charset="0"/>
                  </a:rPr>
                  <a:t>Walls dedicated &amp; Law read.</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a:effectLst>
                  <a:glow rad="228600">
                    <a:schemeClr val="tx1"/>
                  </a:glow>
                </a:effectLst>
              </a:rPr>
              <a:t>Leadership for Revival (Ezra 8:15-20)</a:t>
            </a: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en-US" sz="4000" b="1">
                <a:latin typeface="Helvetica" charset="0"/>
                <a:ea typeface="Osaka" charset="0"/>
                <a:cs typeface="Osaka" charset="0"/>
              </a:rPr>
              <a:t>Ezra proclaims </a:t>
            </a:r>
            <a:br>
              <a:rPr lang="en-US" sz="4000" b="1">
                <a:latin typeface="Helvetica" charset="0"/>
                <a:ea typeface="Osaka" charset="0"/>
                <a:cs typeface="Osaka" charset="0"/>
              </a:rPr>
            </a:br>
            <a:r>
              <a:rPr lang="en-US" sz="4000" b="1">
                <a:latin typeface="Helvetica" charset="0"/>
                <a:ea typeface="Osaka" charset="0"/>
                <a:cs typeface="Osaka" charset="0"/>
              </a:rPr>
              <a:t>a fast </a:t>
            </a:r>
            <a:br>
              <a:rPr lang="en-US" sz="4000" b="1">
                <a:latin typeface="Helvetica" charset="0"/>
                <a:ea typeface="Osaka" charset="0"/>
                <a:cs typeface="Osaka" charset="0"/>
              </a:rPr>
            </a:br>
            <a:r>
              <a:rPr lang="en-US" sz="4000" b="1">
                <a:latin typeface="Helvetica" charset="0"/>
                <a:ea typeface="Osaka" charset="0"/>
                <a:cs typeface="Osaka" charset="0"/>
              </a:rPr>
              <a:t>(Ezra 8:21)</a:t>
            </a:r>
          </a:p>
        </p:txBody>
      </p:sp>
    </p:spTree>
    <p:extLst>
      <p:ext uri="{BB962C8B-B14F-4D97-AF65-F5344CB8AC3E}">
        <p14:creationId xmlns:p14="http://schemas.microsoft.com/office/powerpoint/2010/main" val="15097636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9</a:t>
            </a:r>
          </a:p>
        </p:txBody>
      </p:sp>
    </p:spTree>
    <p:extLst>
      <p:ext uri="{BB962C8B-B14F-4D97-AF65-F5344CB8AC3E}">
        <p14:creationId xmlns:p14="http://schemas.microsoft.com/office/powerpoint/2010/main" val="382042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199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19817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en-US" b="1">
                <a:effectLst>
                  <a:glow rad="228600">
                    <a:schemeClr val="tx1"/>
                  </a:glow>
                </a:effectLst>
              </a:rPr>
              <a:t>Internal Opposition (Ezra 9)</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Clr>
                <a:srgbClr val="A7C1CB"/>
              </a:buClr>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en-US" altLang="zh-CN" sz="3600" b="1">
                <a:solidFill>
                  <a:srgbClr val="FFFFFF"/>
                </a:solidFill>
                <a:latin typeface="Arial" charset="0"/>
                <a:ea typeface="ＭＳ Ｐゴシック" charset="0"/>
                <a:cs typeface="Arial" charset="0"/>
              </a:rPr>
              <a:t>Do Ezra and Nehemiah teach us proper leadership style?  </a:t>
            </a:r>
          </a:p>
          <a:p>
            <a:pPr algn="ctr" eaLnBrk="1" hangingPunct="1">
              <a:buFont typeface="Wingdings" charset="0"/>
              <a:buNone/>
            </a:pPr>
            <a:r>
              <a:rPr lang="en-US" altLang="zh-CN" sz="3600" b="1">
                <a:solidFill>
                  <a:srgbClr val="FFFFFF"/>
                </a:solidFill>
                <a:latin typeface="Arial" charset="0"/>
                <a:ea typeface="ＭＳ Ｐゴシック" charset="0"/>
                <a:cs typeface="Arial" charset="0"/>
              </a:rPr>
              <a:t>If so, then whom should you follow?</a:t>
            </a:r>
            <a:endParaRPr lang="en-US" sz="3600" b="1">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294</a:t>
            </a:r>
          </a:p>
        </p:txBody>
      </p:sp>
      <p:sp>
        <p:nvSpPr>
          <p:cNvPr id="30727" name="Text Box 7"/>
          <p:cNvSpPr txBox="1">
            <a:spLocks noChangeArrowheads="1"/>
          </p:cNvSpPr>
          <p:nvPr/>
        </p:nvSpPr>
        <p:spPr bwMode="auto">
          <a:xfrm>
            <a:off x="228600" y="4511327"/>
            <a:ext cx="89154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dirty="0">
                <a:solidFill>
                  <a:srgbClr val="FFFFFF"/>
                </a:solidFill>
                <a:latin typeface="Arial" charset="0"/>
                <a:cs typeface="Arial" charset="0"/>
              </a:rPr>
              <a:t>Intermarriage led Nehemiah to pull out </a:t>
            </a:r>
            <a:r>
              <a:rPr lang="en-US" altLang="zh-CN" sz="3200" b="1" u="sng" dirty="0">
                <a:solidFill>
                  <a:srgbClr val="FFFFFF"/>
                </a:solidFill>
                <a:latin typeface="Arial" charset="0"/>
                <a:cs typeface="Arial" charset="0"/>
              </a:rPr>
              <a:t>others</a:t>
            </a:r>
            <a:r>
              <a:rPr lang="uk-UA" altLang="zh-CN" sz="3200" b="1" u="sng" dirty="0">
                <a:solidFill>
                  <a:srgbClr val="FFFFFF"/>
                </a:solidFill>
                <a:latin typeface="Arial" charset="0"/>
                <a:cs typeface="Arial" charset="0"/>
              </a:rPr>
              <a:t>'</a:t>
            </a:r>
            <a:r>
              <a:rPr lang="en-US" altLang="zh-CN" sz="3200" b="1" dirty="0">
                <a:solidFill>
                  <a:srgbClr val="FFFFFF"/>
                </a:solidFill>
                <a:latin typeface="Arial" charset="0"/>
                <a:cs typeface="Arial" charset="0"/>
              </a:rPr>
              <a:t> hair (Neh. 13:25)!</a:t>
            </a:r>
            <a:endParaRPr lang="en-US" dirty="0">
              <a:latin typeface="Arial" charset="0"/>
              <a:cs typeface="Arial" charset="0"/>
            </a:endParaRPr>
          </a:p>
        </p:txBody>
      </p:sp>
      <p:sp>
        <p:nvSpPr>
          <p:cNvPr id="30728" name="Text Box 8"/>
          <p:cNvSpPr txBox="1">
            <a:spLocks noChangeArrowheads="1"/>
          </p:cNvSpPr>
          <p:nvPr/>
        </p:nvSpPr>
        <p:spPr bwMode="auto">
          <a:xfrm>
            <a:off x="228600" y="3215183"/>
            <a:ext cx="82296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a:solidFill>
                  <a:srgbClr val="FFFFFF"/>
                </a:solidFill>
                <a:latin typeface="Arial" charset="0"/>
                <a:cs typeface="Arial" charset="0"/>
              </a:rPr>
              <a:t>Intermarriage led Ezra to pull out his </a:t>
            </a:r>
            <a:r>
              <a:rPr lang="en-US" altLang="zh-CN" sz="3200" b="1" u="sng">
                <a:solidFill>
                  <a:srgbClr val="FFFFFF"/>
                </a:solidFill>
                <a:latin typeface="Arial" charset="0"/>
                <a:cs typeface="Arial" charset="0"/>
              </a:rPr>
              <a:t>own</a:t>
            </a:r>
            <a:r>
              <a:rPr lang="en-US" altLang="zh-CN" sz="3200" b="1">
                <a:solidFill>
                  <a:srgbClr val="FFFFFF"/>
                </a:solidFill>
                <a:latin typeface="Arial" charset="0"/>
                <a:cs typeface="Arial" charset="0"/>
              </a:rPr>
              <a:t> hair (Ezra 9:13)</a:t>
            </a:r>
            <a:endParaRPr lang="en-US">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en-US" sz="6000">
                <a:latin typeface="Arial"/>
                <a:ea typeface="ＭＳ Ｐゴシック" charset="0"/>
                <a:cs typeface="Arial"/>
              </a:rPr>
              <a:t>Leadership?</a:t>
            </a: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10</a:t>
            </a:r>
          </a:p>
        </p:txBody>
      </p:sp>
    </p:spTree>
    <p:extLst>
      <p:ext uri="{BB962C8B-B14F-4D97-AF65-F5344CB8AC3E}">
        <p14:creationId xmlns:p14="http://schemas.microsoft.com/office/powerpoint/2010/main" val="15163756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en-SG" altLang="zh-CN" sz="2800" b="1" dirty="0">
                <a:solidFill>
                  <a:srgbClr val="FFFFFF"/>
                </a:solidFill>
                <a:latin typeface="Arial" charset="0"/>
                <a:ea typeface="ＭＳ Ｐゴシック" charset="0"/>
                <a:cs typeface="Arial" charset="0"/>
              </a:rPr>
              <a:t>Public Confession of Sin (Ezra 10)</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786217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en-US" altLang="zh-CN" sz="3600" b="1">
                <a:solidFill>
                  <a:schemeClr val="bg1"/>
                </a:solidFill>
                <a:latin typeface="Arial Black" charset="0"/>
                <a:ea typeface="ＭＳ Ｐゴシック" charset="0"/>
                <a:cs typeface="Times New Roman" charset="0"/>
              </a:rPr>
              <a:t>God Approved Divorce under Ezra?</a:t>
            </a:r>
            <a:endParaRPr lang="en-US" sz="3600" b="1">
              <a:solidFill>
                <a:schemeClr val="bg1"/>
              </a:solidFill>
              <a:latin typeface="Arial Black" charset="0"/>
              <a:ea typeface="ＭＳ Ｐゴシック" charset="0"/>
              <a:cs typeface="Times New Roman"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text </a:t>
            </a:r>
            <a:r>
              <a:rPr lang="en-US" altLang="zh-CN" b="1" dirty="0" err="1">
                <a:solidFill>
                  <a:schemeClr val="bg2"/>
                </a:solidFill>
                <a:latin typeface="Arial Narrow" charset="0"/>
                <a:cs typeface="Times New Roman" charset="0"/>
              </a:rPr>
              <a:t>doesn</a:t>
            </a:r>
            <a:r>
              <a:rPr lang="uk-UA" altLang="zh-CN" b="1" dirty="0">
                <a:solidFill>
                  <a:schemeClr val="bg2"/>
                </a:solidFill>
                <a:latin typeface="Arial Narrow" charset="0"/>
                <a:cs typeface="Times New Roman" charset="0"/>
              </a:rPr>
              <a:t>'</a:t>
            </a:r>
            <a:r>
              <a:rPr lang="en-US" altLang="zh-CN" b="1" dirty="0">
                <a:solidFill>
                  <a:schemeClr val="bg2"/>
                </a:solidFill>
                <a:latin typeface="Arial Narrow" charset="0"/>
                <a:cs typeface="Times New Roman" charset="0"/>
              </a:rPr>
              <a:t>t specifically say that God approved of divorce.  One solution could have been for the 113 men to leave the community with their families.  However, for the sake of argument, the other reasons below are offered…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account serves to illustrate that maintaining the purity of the covenant people of God was more important than even keeping some individual families intact.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Although 113 men may seem to be a small number, since this included leaders of the people, the intermarriage was certainly going to spread further to all the common people as had happened in the Jewish community in Egypt &amp; the kingdom of Israel to the north.</a:t>
            </a:r>
            <a:endParaRPr lang="en-US" b="1" dirty="0">
              <a:solidFill>
                <a:schemeClr val="bg2"/>
              </a:solidFill>
              <a:latin typeface="Arial Narrow" charset="0"/>
              <a:cs typeface="Times New Roman"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en-US" altLang="zh-CN" b="1" i="1" dirty="0">
                <a:solidFill>
                  <a:srgbClr val="FFFFFF"/>
                </a:solidFill>
                <a:latin typeface="Arial Narrow" charset="0"/>
                <a:cs typeface="Times New Roman" charset="0"/>
              </a:rPr>
              <a:t>Issue: How could God approve of divorce here when He elsewhere disapproves of it and even says clearly, </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I hate divorce</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 </a:t>
            </a:r>
            <a:br>
              <a:rPr lang="en-US" altLang="zh-CN" b="1" i="1" dirty="0">
                <a:solidFill>
                  <a:srgbClr val="FFFFFF"/>
                </a:solidFill>
                <a:latin typeface="Arial Narrow" charset="0"/>
                <a:cs typeface="Times New Roman" charset="0"/>
              </a:rPr>
            </a:br>
            <a:r>
              <a:rPr lang="en-US" altLang="zh-CN" b="1" i="1" dirty="0">
                <a:solidFill>
                  <a:srgbClr val="FFFFFF"/>
                </a:solidFill>
                <a:latin typeface="Arial Narrow" charset="0"/>
                <a:cs typeface="Times New Roman" charset="0"/>
              </a:rPr>
              <a:t>(Mal. 2:16; cf. Matt. 19:8)?</a:t>
            </a:r>
            <a:endParaRPr lang="en-US"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1" end="1"/>
                                            </p:txEl>
                                          </p:spTgt>
                                        </p:tgtEl>
                                        <p:attrNameLst>
                                          <p:attrName>style.visibility</p:attrName>
                                        </p:attrNameLst>
                                      </p:cBhvr>
                                      <p:to>
                                        <p:strVal val="visible"/>
                                      </p:to>
                                    </p:set>
                                    <p:anim calcmode="lin" valueType="num">
                                      <p:cBhvr additive="base">
                                        <p:cTn id="13" dur="500" fill="hold"/>
                                        <p:tgtEl>
                                          <p:spTgt spid="317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2" end="2"/>
                                            </p:txEl>
                                          </p:spTgt>
                                        </p:tgtEl>
                                        <p:attrNameLst>
                                          <p:attrName>style.visibility</p:attrName>
                                        </p:attrNameLst>
                                      </p:cBhvr>
                                      <p:to>
                                        <p:strVal val="visible"/>
                                      </p:to>
                                    </p:set>
                                    <p:anim calcmode="lin" valueType="num">
                                      <p:cBhvr additive="base">
                                        <p:cTn id="19"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dirty="0">
                <a:effectLst>
                  <a:glow rad="228600">
                    <a:schemeClr val="tx1"/>
                  </a:glow>
                </a:effectLst>
              </a:rPr>
              <a:t>Public Confession of Sin (Ezra 10)</a:t>
            </a:r>
          </a:p>
        </p:txBody>
      </p:sp>
    </p:spTree>
    <p:extLst>
      <p:ext uri="{BB962C8B-B14F-4D97-AF65-F5344CB8AC3E}">
        <p14:creationId xmlns:p14="http://schemas.microsoft.com/office/powerpoint/2010/main" val="29120512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ail"/>
              <a:ea typeface="ＭＳ Ｐゴシック" charset="0"/>
              <a:cs typeface="Arail"/>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450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6</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480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500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420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470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490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530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زربابل</a:t>
            </a:r>
            <a:br>
              <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537-516</a:t>
            </a:r>
            <a:endPar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نحميا </a:t>
            </a:r>
            <a:br>
              <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444-430</a:t>
            </a:r>
            <a:endPar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FFB0B0"/>
              </a:solidFill>
              <a:effectLst/>
              <a:uLnTx/>
              <a:uFillTx/>
              <a:latin typeface="Arail"/>
              <a:ea typeface="ＭＳ Ｐゴシック" charset="0"/>
              <a:cs typeface="Arail"/>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CC99"/>
              </a:solidFill>
              <a:effectLst/>
              <a:uLnTx/>
              <a:uFillTx/>
              <a:latin typeface="Arail"/>
              <a:ea typeface="ＭＳ Ｐゴシック" charset="0"/>
              <a:cs typeface="Arail"/>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ملاخي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430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ail"/>
                <a:ea typeface="ＭＳ Ｐゴシック" charset="0"/>
                <a:cs typeface="Arail"/>
              </a:rPr>
              <a:t>عزرا         457-444</a:t>
            </a:r>
            <a:endParaRPr kumimoji="0" lang="en-US" sz="2800" b="1" i="0" u="none" strike="noStrike" kern="1200" cap="none" spc="0" normalizeH="0" baseline="0" noProof="0" dirty="0">
              <a:ln>
                <a:noFill/>
              </a:ln>
              <a:solidFill>
                <a:srgbClr val="FFCC00"/>
              </a:solidFill>
              <a:effectLst/>
              <a:uLnTx/>
              <a:uFillTx/>
              <a:latin typeface="Arail"/>
              <a:ea typeface="ＭＳ Ｐゴシック" charset="0"/>
              <a:cs typeface="Arail"/>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ail"/>
                <a:ea typeface="ＭＳ Ｐゴシック" charset="0"/>
                <a:cs typeface="Arail"/>
              </a:rPr>
              <a:t>زكريا         520-480</a:t>
            </a:r>
            <a:endParaRPr kumimoji="0" lang="en-US" sz="2800" b="1" i="0" u="none" strike="noStrike" kern="1200" cap="none" spc="0" normalizeH="0" baseline="0" noProof="0" dirty="0">
              <a:ln>
                <a:noFill/>
              </a:ln>
              <a:solidFill>
                <a:srgbClr val="FFFF00"/>
              </a:solidFill>
              <a:effectLst/>
              <a:uLnTx/>
              <a:uFillTx/>
              <a:latin typeface="Arail"/>
              <a:ea typeface="ＭＳ Ｐゴシック" charset="0"/>
              <a:cs typeface="Arail"/>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520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ح ز ز</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م ع ن</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B0B0"/>
                </a:solidFill>
                <a:effectLst/>
                <a:uLnTx/>
                <a:uFillTx/>
                <a:latin typeface="Arail"/>
                <a:ea typeface="ＭＳ Ｐゴシック" charset="0"/>
                <a:cs typeface="Arail"/>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أستير</a:t>
            </a:r>
            <a:br>
              <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 479-473</a:t>
            </a:r>
            <a:endPar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ail" charset="0"/>
                <a:ea typeface="ＭＳ Ｐゴシック" charset="0"/>
                <a:cs typeface="Arail" charset="0"/>
              </a:rPr>
              <a:t>التسلسل الزمني لعزرا - نحميا</a:t>
            </a:r>
            <a:endParaRPr lang="en-US" sz="4000" dirty="0">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5" name="Title 4"/>
          <p:cNvSpPr>
            <a:spLocks noGrp="1"/>
          </p:cNvSpPr>
          <p:nvPr>
            <p:ph type="title" idx="4294967295"/>
          </p:nvPr>
        </p:nvSpPr>
        <p:spPr>
          <a:xfrm>
            <a:off x="0" y="44624"/>
            <a:ext cx="9144000" cy="936104"/>
          </a:xfrm>
        </p:spPr>
        <p:txBody>
          <a:bodyPr/>
          <a:lstStyle/>
          <a:p>
            <a:pPr algn="ctr">
              <a:defRPr/>
            </a:pPr>
            <a:r>
              <a:rPr lang="en-US" sz="2800" b="1" dirty="0">
                <a:solidFill>
                  <a:srgbClr val="FFFFFF"/>
                </a:solidFill>
                <a:latin typeface="Arial" charset="0"/>
                <a:ea typeface="ＭＳ Ｐゴシック" charset="0"/>
                <a:cs typeface="Arial" charset="0"/>
              </a:rPr>
              <a:t>This small beginning led to the first century AD restoration of Jerusalem</a:t>
            </a: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Flood</a:t>
            </a: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FF9933"/>
                </a:solidFill>
                <a:latin typeface="Arial"/>
                <a:ea typeface="+mn-ea"/>
                <a:cs typeface="Arial"/>
              </a:rPr>
              <a:t>Creation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Jesus</a:t>
            </a: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Today</a:t>
            </a:r>
          </a:p>
        </p:txBody>
      </p:sp>
      <p:sp>
        <p:nvSpPr>
          <p:cNvPr id="48156" name="Text Box 28"/>
          <p:cNvSpPr txBox="1">
            <a:spLocks noChangeArrowheads="1"/>
          </p:cNvSpPr>
          <p:nvPr/>
        </p:nvSpPr>
        <p:spPr bwMode="auto">
          <a:xfrm>
            <a:off x="6705600" y="5591175"/>
            <a:ext cx="2438400" cy="1077913"/>
          </a:xfrm>
          <a:prstGeom prst="rect">
            <a:avLst/>
          </a:prstGeom>
          <a:noFill/>
          <a:ln w="9525">
            <a:noFill/>
            <a:miter lim="800000"/>
            <a:headEnd/>
            <a:tailEnd/>
          </a:ln>
          <a:effectLst/>
        </p:spPr>
        <p:txBody>
          <a:bodyPr>
            <a:spAutoFit/>
          </a:bodyPr>
          <a:lstStyle/>
          <a:p>
            <a:pPr algn="r">
              <a:spcBef>
                <a:spcPct val="50000"/>
              </a:spcBef>
              <a:defRPr/>
            </a:pPr>
            <a:r>
              <a:rPr lang="en-US" sz="3200" b="1">
                <a:solidFill>
                  <a:srgbClr val="FF9933"/>
                </a:solidFill>
                <a:latin typeface="Arial"/>
                <a:ea typeface="+mn-ea"/>
                <a:cs typeface="Arial"/>
              </a:rPr>
              <a:t>New  Creation</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dirty="0">
                  <a:latin typeface="Arial"/>
                  <a:ea typeface="+mn-ea"/>
                  <a:cs typeface="Arial"/>
                </a:rPr>
                <a:t>Church</a:t>
              </a: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Kings</a:t>
              </a: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Tribes</a:t>
              </a: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David</a:t>
            </a: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en-US" sz="4000" dirty="0">
                <a:latin typeface="Arial"/>
                <a:ea typeface="+mj-ea"/>
                <a:cs typeface="Arial"/>
              </a:rPr>
              <a:t>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68533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 knows how horrible slavery to false gods is for us.</a:t>
            </a: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000000"/>
                </a:solidFill>
                <a:latin typeface="Arial" panose="020B0604020202020204" pitchFamily="34" charset="0"/>
                <a:ea typeface="ＭＳ Ｐゴシック" charset="0"/>
                <a:cs typeface="Arial" panose="020B0604020202020204" pitchFamily="34" charset="0"/>
              </a:rPr>
              <a:t>Breaking free</a:t>
            </a:r>
          </a:p>
        </p:txBody>
      </p:sp>
    </p:spTree>
    <p:extLst>
      <p:ext uri="{BB962C8B-B14F-4D97-AF65-F5344CB8AC3E}">
        <p14:creationId xmlns:p14="http://schemas.microsoft.com/office/powerpoint/2010/main" val="4215811612"/>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8280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08112"/>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36512" y="1988841"/>
            <a:ext cx="9144000" cy="79208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“THE WORSHIP EVOLUTION”</a:t>
            </a:r>
          </a:p>
        </p:txBody>
      </p:sp>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need to be restored from your slavery to sin?</a:t>
            </a: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ADAPTED FROM EDGAR WINTER</a:t>
            </a: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107503"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True Worship,</a:t>
            </a:r>
            <a:b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Purity &amp; Transparency,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Prudence &amp; Dignity</a:t>
            </a: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855831"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Dependence on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His Favor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with a Grateful Heart</a:t>
            </a: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4786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Service</a:t>
            </a: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16015"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Independence,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Personal Interests,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Change in Vision</a:t>
            </a: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156175"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Self-Service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Self-Satisfaction</a:t>
            </a: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524328"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Self-Worship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Ungrateful Heart</a:t>
            </a: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00"/>
                </a:solidFill>
                <a:latin typeface="Helvetica Neue Black Condensed"/>
                <a:ea typeface="ＭＳ Ｐゴシック" charset="0"/>
                <a:cs typeface="Helvetica Neue Black Condensed"/>
              </a:rPr>
              <a:t>EXILES</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90"/>
                </a:solidFill>
                <a:latin typeface="Helvetica Neue Black Condensed"/>
                <a:ea typeface="ＭＳ Ｐゴシック" charset="0"/>
                <a:cs typeface="Helvetica Neue Black Condensed"/>
              </a:rPr>
              <a:t>WORSHIPPERS</a:t>
            </a:r>
            <a:endParaRPr lang="en-US" sz="4000" spc="-100" dirty="0">
              <a:solidFill>
                <a:srgbClr val="000090"/>
              </a:solidFill>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en-US" sz="5400" spc="-100" dirty="0">
                <a:solidFill>
                  <a:srgbClr val="000000"/>
                </a:solidFill>
                <a:latin typeface="Helvetica Neue Black Condensed"/>
                <a:cs typeface="Helvetica Neue Black Condensed"/>
              </a:rPr>
              <a:t>INTO</a:t>
            </a:r>
            <a:endParaRPr lang="en-US">
              <a:solidFill>
                <a:srgbClr val="000000"/>
              </a:solidFill>
              <a:latin typeface="Comic Sans MS" pitchFamily="-112"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399850605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en-US" b="1" dirty="0">
                <a:solidFill>
                  <a:schemeClr val="tx1"/>
                </a:solidFill>
                <a:latin typeface="Arial"/>
                <a:ea typeface="+mj-ea"/>
                <a:cs typeface="Arial"/>
              </a:rPr>
              <a:t>Summary Statement</a:t>
            </a: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en-US" altLang="zh-CN" sz="3200" b="1" i="1" dirty="0">
                <a:solidFill>
                  <a:srgbClr val="FFFF00"/>
                </a:solidFill>
                <a:latin typeface="Arial" charset="0"/>
                <a:cs typeface="Times New Roman" charset="0"/>
              </a:rPr>
              <a:t>The</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restorations of the temple and people</a:t>
            </a:r>
            <a:r>
              <a:rPr lang="en-US" altLang="zh-CN" sz="3200" b="1" dirty="0">
                <a:solidFill>
                  <a:srgbClr val="FFFF00"/>
                </a:solidFill>
                <a:latin typeface="Arial" charset="0"/>
                <a:cs typeface="Times New Roman" charset="0"/>
              </a:rPr>
              <a:t> </a:t>
            </a:r>
            <a:r>
              <a:rPr lang="en-US" altLang="zh-CN" sz="3200" b="1" dirty="0">
                <a:solidFill>
                  <a:srgbClr val="FFFFFF"/>
                </a:solidFill>
                <a:latin typeface="Arial" charset="0"/>
                <a:cs typeface="Times New Roman" charset="0"/>
              </a:rPr>
              <a:t>to the land under Zerubbabel and Ezra record God</a:t>
            </a:r>
            <a:r>
              <a:rPr lang="uk-UA" altLang="zh-CN" sz="3200" b="1" dirty="0">
                <a:solidFill>
                  <a:srgbClr val="FFFFFF"/>
                </a:solidFill>
                <a:latin typeface="Arial" charset="0"/>
                <a:cs typeface="Times New Roman" charset="0"/>
              </a:rPr>
              <a:t>'</a:t>
            </a:r>
            <a:r>
              <a:rPr lang="en-US" altLang="zh-CN" sz="3200" b="1" dirty="0">
                <a:solidFill>
                  <a:srgbClr val="FFFFFF"/>
                </a:solidFill>
                <a:latin typeface="Arial" charset="0"/>
                <a:cs typeface="Times New Roman" charset="0"/>
              </a:rPr>
              <a:t>s faithfulness and mercy in fulfilling His promise of restoration </a:t>
            </a:r>
            <a:r>
              <a:rPr lang="en-US" altLang="zh-CN" sz="3200" b="1" i="1" dirty="0">
                <a:solidFill>
                  <a:srgbClr val="FFFF00"/>
                </a:solidFill>
                <a:latin typeface="Arial" charset="0"/>
                <a:cs typeface="Times New Roman" charset="0"/>
              </a:rPr>
              <a:t>to</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encourage the remnant in true temple worship</a:t>
            </a:r>
            <a:r>
              <a:rPr lang="en-US" altLang="zh-CN" sz="3200" b="1" dirty="0">
                <a:solidFill>
                  <a:srgbClr val="FFFFFF"/>
                </a:solidFill>
                <a:latin typeface="Arial" charset="0"/>
                <a:cs typeface="Times New Roman" charset="0"/>
              </a:rPr>
              <a:t> and covenant obedience.</a:t>
            </a:r>
            <a:endParaRPr lang="en-US" altLang="zh-CN" sz="3200" dirty="0">
              <a:solidFill>
                <a:srgbClr val="FFFFFF"/>
              </a:solidFill>
              <a:latin typeface="Arial" charset="0"/>
              <a:cs typeface="Times New Roman" charset="0"/>
            </a:endParaRP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141456739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My Journey in Worship </a:t>
            </a:r>
          </a:p>
        </p:txBody>
      </p:sp>
    </p:spTree>
    <p:extLst>
      <p:ext uri="{BB962C8B-B14F-4D97-AF65-F5344CB8AC3E}">
        <p14:creationId xmlns:p14="http://schemas.microsoft.com/office/powerpoint/2010/main" val="1388564082"/>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were to worship? </a:t>
            </a:r>
          </a:p>
        </p:txBody>
      </p:sp>
    </p:spTree>
    <p:extLst>
      <p:ext uri="{BB962C8B-B14F-4D97-AF65-F5344CB8AC3E}">
        <p14:creationId xmlns:p14="http://schemas.microsoft.com/office/powerpoint/2010/main" val="167360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4915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4915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4915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4915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4915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4916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4916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4916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8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4918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4918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4918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4918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4918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450</a:t>
            </a:r>
          </a:p>
        </p:txBody>
      </p:sp>
      <p:sp>
        <p:nvSpPr>
          <p:cNvPr id="49188" name="Text Box 36"/>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latin typeface="Arial"/>
                <a:ea typeface="+mn-ea"/>
                <a:cs typeface="Arial"/>
              </a:rPr>
              <a:t>United Kingdom</a:t>
            </a:r>
          </a:p>
          <a:p>
            <a:pPr algn="ctr">
              <a:spcBef>
                <a:spcPct val="50000"/>
              </a:spcBef>
              <a:defRPr/>
            </a:pPr>
            <a:r>
              <a:rPr lang="en-US" sz="3200" b="1">
                <a:solidFill>
                  <a:srgbClr val="00FFFF"/>
                </a:solidFill>
                <a:latin typeface="Arial"/>
                <a:ea typeface="+mn-ea"/>
                <a:cs typeface="Arial"/>
              </a:rPr>
              <a:t>1050-930</a:t>
            </a:r>
          </a:p>
        </p:txBody>
      </p:sp>
      <p:sp>
        <p:nvSpPr>
          <p:cNvPr id="49189" name="Text Box 37"/>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latin typeface="Arial"/>
                <a:ea typeface="+mn-ea"/>
                <a:cs typeface="Arial"/>
              </a:rPr>
              <a:t>Divided Kingdom</a:t>
            </a:r>
          </a:p>
          <a:p>
            <a:pPr algn="ctr">
              <a:spcBef>
                <a:spcPct val="50000"/>
              </a:spcBef>
              <a:defRPr/>
            </a:pPr>
            <a:r>
              <a:rPr lang="en-US" sz="3200" b="1">
                <a:solidFill>
                  <a:srgbClr val="FFFF00"/>
                </a:solidFill>
                <a:latin typeface="Arial"/>
                <a:ea typeface="+mn-ea"/>
                <a:cs typeface="Arial"/>
              </a:rPr>
              <a:t>930-722</a:t>
            </a:r>
          </a:p>
        </p:txBody>
      </p:sp>
      <p:sp>
        <p:nvSpPr>
          <p:cNvPr id="49190" name="Text Box 38"/>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latin typeface="Arial"/>
                <a:ea typeface="+mn-ea"/>
                <a:cs typeface="Arial"/>
              </a:rPr>
              <a:t>Solitary Kingdom</a:t>
            </a:r>
          </a:p>
          <a:p>
            <a:pPr algn="ctr">
              <a:spcBef>
                <a:spcPct val="50000"/>
              </a:spcBef>
              <a:defRPr/>
            </a:pPr>
            <a:r>
              <a:rPr lang="en-US" sz="3200" b="1">
                <a:solidFill>
                  <a:srgbClr val="FF99FF"/>
                </a:solidFill>
                <a:latin typeface="Arial"/>
                <a:ea typeface="+mn-ea"/>
                <a:cs typeface="Arial"/>
              </a:rPr>
              <a:t>722-586</a:t>
            </a:r>
          </a:p>
        </p:txBody>
      </p:sp>
      <p:sp>
        <p:nvSpPr>
          <p:cNvPr id="49191" name="Text Box 39"/>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latin typeface="Arial"/>
                <a:ea typeface="+mn-ea"/>
                <a:cs typeface="Arial"/>
              </a:rPr>
              <a:t>Exile  </a:t>
            </a:r>
            <a:r>
              <a:rPr lang="en-US" sz="3200" b="1">
                <a:solidFill>
                  <a:srgbClr val="66FF66"/>
                </a:solidFill>
                <a:latin typeface="Arial"/>
                <a:ea typeface="+mn-ea"/>
                <a:cs typeface="Arial"/>
              </a:rPr>
              <a:t>605-536</a:t>
            </a: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49193" name="Text Box 41"/>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rgbClr val="FFCC00"/>
                </a:solidFill>
                <a:latin typeface="Arial"/>
                <a:cs typeface="Arial"/>
              </a:rPr>
              <a:t>Post-    Exile </a:t>
            </a:r>
          </a:p>
          <a:p>
            <a:pPr algn="ctr" eaLnBrk="1" hangingPunct="1">
              <a:spcBef>
                <a:spcPct val="50000"/>
              </a:spcBef>
              <a:defRPr/>
            </a:pPr>
            <a:r>
              <a:rPr lang="en-US" sz="3200" b="1">
                <a:solidFill>
                  <a:srgbClr val="FFCC00"/>
                </a:solidFill>
                <a:latin typeface="Arial"/>
                <a:cs typeface="Arial"/>
              </a:rPr>
              <a:t>536-425</a:t>
            </a:r>
          </a:p>
          <a:p>
            <a:pPr algn="ctr" eaLnBrk="1" hangingPunct="1">
              <a:spcBef>
                <a:spcPct val="50000"/>
              </a:spcBef>
              <a:defRPr/>
            </a:pPr>
            <a:endParaRPr lang="en-US" sz="3200" b="1">
              <a:solidFill>
                <a:srgbClr val="FFCC00"/>
              </a:solidFill>
              <a:latin typeface="Arial"/>
              <a:cs typeface="Arial"/>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600" b="1">
                <a:solidFill>
                  <a:srgbClr val="FFCC00"/>
                </a:solidFill>
                <a:latin typeface="Arial"/>
                <a:ea typeface="+mn-ea"/>
                <a:cs typeface="Arial"/>
              </a:rPr>
              <a:t>Ezra-Nehemiah</a:t>
            </a: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en-US" sz="4000">
                <a:latin typeface="Arial"/>
                <a:ea typeface="+mj-ea"/>
                <a:cs typeface="Arial"/>
              </a:rPr>
              <a:t>Timeline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en-US" sz="4400" b="1" dirty="0">
                <a:solidFill>
                  <a:srgbClr val="FFFFFF"/>
                </a:solidFill>
                <a:latin typeface="Arial" charset="0"/>
              </a:rPr>
              <a:t>PURIFY MY HEART</a:t>
            </a:r>
          </a:p>
          <a:p>
            <a:pPr algn="ctr" eaLnBrk="0" hangingPunct="0">
              <a:defRPr/>
            </a:pPr>
            <a:r>
              <a:rPr lang="en-US" sz="3600" dirty="0">
                <a:solidFill>
                  <a:srgbClr val="FFFFFF"/>
                </a:solidFill>
                <a:latin typeface="Arial" charset="0"/>
              </a:rPr>
              <a:t>Brian </a:t>
            </a:r>
            <a:r>
              <a:rPr lang="en-US" sz="3600" dirty="0" err="1">
                <a:solidFill>
                  <a:srgbClr val="FFFFFF"/>
                </a:solidFill>
                <a:latin typeface="Arial" charset="0"/>
              </a:rPr>
              <a:t>Doerksen</a:t>
            </a:r>
            <a:endParaRPr lang="en-US" sz="3600" dirty="0">
              <a:solidFill>
                <a:srgbClr val="FFFFFF"/>
              </a:solidFill>
              <a:latin typeface="Arial" charset="0"/>
            </a:endParaRPr>
          </a:p>
          <a:p>
            <a:pPr algn="ctr" eaLnBrk="0" hangingPunct="0">
              <a:defRPr/>
            </a:pPr>
            <a:endParaRPr lang="en-US" sz="8000" b="1" dirty="0">
              <a:solidFill>
                <a:srgbClr val="FFFFFF"/>
              </a:solidFill>
              <a:latin typeface="Arial" charset="0"/>
            </a:endParaRPr>
          </a:p>
          <a:p>
            <a:pPr algn="ctr" eaLnBrk="0" hangingPunct="0">
              <a:defRPr/>
            </a:pPr>
            <a:endParaRPr lang="en-US" sz="8000" b="1" dirty="0">
              <a:solidFill>
                <a:srgbClr val="FFFFFF"/>
              </a:solidFill>
              <a:latin typeface="Arial"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dirty="0">
                <a:solidFill>
                  <a:srgbClr val="FFFFFF"/>
                </a:solidFill>
                <a:latin typeface="Arial" charset="0"/>
              </a:rPr>
              <a:t>CCLI Song # 426298</a:t>
            </a:r>
          </a:p>
          <a:p>
            <a:r>
              <a:rPr lang="en-US" sz="2000" dirty="0">
                <a:solidFill>
                  <a:srgbClr val="FFFFFF"/>
                </a:solidFill>
                <a:latin typeface="Arial" charset="0"/>
              </a:rPr>
              <a:t>© 1990 Mercy / Vineyard Publishing</a:t>
            </a:r>
          </a:p>
          <a:p>
            <a:r>
              <a:rPr lang="en-US" sz="2000" dirty="0">
                <a:solidFill>
                  <a:srgbClr val="FFFFFF"/>
                </a:solidFill>
                <a:latin typeface="Arial"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heart Let me be as gold And precious silver Purify my heart Let me be as gold Pure gold.</a:t>
            </a:r>
            <a:endParaRPr lang="en-US" sz="4000" b="1" dirty="0">
              <a:solidFill>
                <a:srgbClr val="FFFFFF"/>
              </a:solidFill>
              <a:latin typeface="Arial" charset="0"/>
            </a:endParaRPr>
          </a:p>
        </p:txBody>
      </p:sp>
    </p:spTree>
    <p:extLst>
      <p:ext uri="{BB962C8B-B14F-4D97-AF65-F5344CB8AC3E}">
        <p14:creationId xmlns:p14="http://schemas.microsoft.com/office/powerpoint/2010/main" val="2838966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74617176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34221389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heart Cleanse me from within And make me holy Purify my heart Cleanse me from my sin Deep within.</a:t>
            </a:r>
            <a:endParaRPr lang="en-US" sz="4000" b="1" dirty="0">
              <a:solidFill>
                <a:srgbClr val="FFFFFF"/>
              </a:solidFill>
              <a:latin typeface="Arial" charset="0"/>
            </a:endParaRPr>
          </a:p>
        </p:txBody>
      </p:sp>
    </p:spTree>
    <p:extLst>
      <p:ext uri="{BB962C8B-B14F-4D97-AF65-F5344CB8AC3E}">
        <p14:creationId xmlns:p14="http://schemas.microsoft.com/office/powerpoint/2010/main" val="39872663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41328833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2459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3251"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450</a:t>
            </a:r>
          </a:p>
        </p:txBody>
      </p:sp>
      <p:sp>
        <p:nvSpPr>
          <p:cNvPr id="53252" name="Text Box 4"/>
          <p:cNvSpPr txBox="1">
            <a:spLocks noChangeArrowheads="1"/>
          </p:cNvSpPr>
          <p:nvPr/>
        </p:nvSpPr>
        <p:spPr bwMode="auto">
          <a:xfrm>
            <a:off x="5343525" y="4067175"/>
            <a:ext cx="5238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6</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53"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480</a:t>
            </a:r>
          </a:p>
        </p:txBody>
      </p:sp>
      <p:sp>
        <p:nvSpPr>
          <p:cNvPr id="53254"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500</a:t>
            </a:r>
          </a:p>
        </p:txBody>
      </p:sp>
      <p:sp>
        <p:nvSpPr>
          <p:cNvPr id="53255"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510</a:t>
            </a:r>
          </a:p>
        </p:txBody>
      </p:sp>
      <p:sp>
        <p:nvSpPr>
          <p:cNvPr id="53256"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520</a:t>
            </a:r>
          </a:p>
        </p:txBody>
      </p:sp>
      <p:sp>
        <p:nvSpPr>
          <p:cNvPr id="53257"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440</a:t>
            </a:r>
          </a:p>
        </p:txBody>
      </p:sp>
      <p:sp>
        <p:nvSpPr>
          <p:cNvPr id="53258"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420</a:t>
            </a: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8"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430</a:t>
            </a:r>
          </a:p>
        </p:txBody>
      </p:sp>
      <p:sp>
        <p:nvSpPr>
          <p:cNvPr id="53279" name="Text Box 31"/>
          <p:cNvSpPr txBox="1">
            <a:spLocks noChangeArrowheads="1"/>
          </p:cNvSpPr>
          <p:nvPr/>
        </p:nvSpPr>
        <p:spPr bwMode="auto">
          <a:xfrm>
            <a:off x="4724400" y="4067175"/>
            <a:ext cx="5334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7</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80"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490</a:t>
            </a:r>
          </a:p>
        </p:txBody>
      </p:sp>
      <p:sp>
        <p:nvSpPr>
          <p:cNvPr id="53281"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530</a:t>
            </a:r>
          </a:p>
        </p:txBody>
      </p:sp>
      <p:sp>
        <p:nvSpPr>
          <p:cNvPr id="53282"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540</a:t>
            </a:r>
          </a:p>
        </p:txBody>
      </p:sp>
      <p:sp>
        <p:nvSpPr>
          <p:cNvPr id="53283"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410</a:t>
            </a:r>
          </a:p>
        </p:txBody>
      </p:sp>
      <p:sp>
        <p:nvSpPr>
          <p:cNvPr id="53284"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00"/>
                </a:solidFill>
                <a:latin typeface="Arial"/>
                <a:cs typeface="Arial"/>
              </a:rPr>
              <a:t>Zerubbabel (537-516)</a:t>
            </a:r>
            <a:endParaRPr lang="en-US" sz="2800" b="1">
              <a:solidFill>
                <a:srgbClr val="00FF00"/>
              </a:solidFill>
              <a:latin typeface="Arial"/>
              <a:cs typeface="Arial"/>
            </a:endParaRPr>
          </a:p>
        </p:txBody>
      </p:sp>
      <p:sp>
        <p:nvSpPr>
          <p:cNvPr id="53285" name="Text Box 37"/>
          <p:cNvSpPr txBox="1">
            <a:spLocks noChangeArrowheads="1"/>
          </p:cNvSpPr>
          <p:nvPr/>
        </p:nvSpPr>
        <p:spPr bwMode="auto">
          <a:xfrm>
            <a:off x="5181600" y="1905000"/>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3200" b="1">
                <a:solidFill>
                  <a:srgbClr val="FFCC00"/>
                </a:solidFill>
                <a:latin typeface="Arial"/>
                <a:cs typeface="Arial"/>
              </a:rPr>
              <a:t>Ezra (457-444)</a:t>
            </a:r>
            <a:endParaRPr lang="en-US" sz="2800" b="1">
              <a:solidFill>
                <a:srgbClr val="FFCC00"/>
              </a:solidFill>
              <a:latin typeface="Arial"/>
              <a:cs typeface="Arial"/>
            </a:endParaRPr>
          </a:p>
        </p:txBody>
      </p:sp>
      <p:sp>
        <p:nvSpPr>
          <p:cNvPr id="53287" name="Text Box 39"/>
          <p:cNvSpPr txBox="1">
            <a:spLocks noChangeArrowheads="1"/>
          </p:cNvSpPr>
          <p:nvPr/>
        </p:nvSpPr>
        <p:spPr bwMode="auto">
          <a:xfrm>
            <a:off x="5848350" y="8382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00"/>
                </a:solidFill>
                <a:latin typeface="Arial"/>
                <a:cs typeface="Arial"/>
              </a:rPr>
              <a:t>Nehemiah (444-430)</a:t>
            </a:r>
            <a:endParaRPr lang="en-US" sz="2800" b="1">
              <a:solidFill>
                <a:srgbClr val="FFFF00"/>
              </a:solidFill>
              <a:latin typeface="Arial"/>
              <a:cs typeface="Arial"/>
            </a:endParaRPr>
          </a:p>
        </p:txBody>
      </p:sp>
      <p:sp>
        <p:nvSpPr>
          <p:cNvPr id="53288" name="Text Box 40"/>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latin typeface="Arial"/>
                <a:cs typeface="Arial"/>
              </a:rPr>
              <a:t>Esther 479-473</a:t>
            </a:r>
            <a:endParaRPr lang="en-US" sz="2800" b="1">
              <a:solidFill>
                <a:srgbClr val="00FFFF"/>
              </a:solidFill>
              <a:latin typeface="Arial"/>
              <a:cs typeface="Arial"/>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a:latin typeface="Arial" charset="0"/>
              <a:cs typeface="Arial"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3" name="Text Box 45"/>
          <p:cNvSpPr txBox="1">
            <a:spLocks noChangeArrowheads="1"/>
          </p:cNvSpPr>
          <p:nvPr/>
        </p:nvSpPr>
        <p:spPr bwMode="auto">
          <a:xfrm>
            <a:off x="4648200" y="5211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Socrates 470-399</a:t>
            </a:r>
          </a:p>
        </p:txBody>
      </p:sp>
      <p:sp>
        <p:nvSpPr>
          <p:cNvPr id="53294" name="Text Box 46"/>
          <p:cNvSpPr txBox="1">
            <a:spLocks noChangeArrowheads="1"/>
          </p:cNvSpPr>
          <p:nvPr/>
        </p:nvSpPr>
        <p:spPr bwMode="auto">
          <a:xfrm>
            <a:off x="6248400" y="58213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Plato 427-347</a:t>
            </a:r>
          </a:p>
        </p:txBody>
      </p:sp>
      <p:sp>
        <p:nvSpPr>
          <p:cNvPr id="53295" name="Text Box 47"/>
          <p:cNvSpPr txBox="1">
            <a:spLocks noChangeArrowheads="1"/>
          </p:cNvSpPr>
          <p:nvPr/>
        </p:nvSpPr>
        <p:spPr bwMode="auto">
          <a:xfrm>
            <a:off x="228600" y="5973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Confucius 551-479</a:t>
            </a:r>
          </a:p>
        </p:txBody>
      </p:sp>
      <p:sp>
        <p:nvSpPr>
          <p:cNvPr id="53296" name="Text Box 48"/>
          <p:cNvSpPr txBox="1">
            <a:spLocks noChangeArrowheads="1"/>
          </p:cNvSpPr>
          <p:nvPr/>
        </p:nvSpPr>
        <p:spPr bwMode="auto">
          <a:xfrm>
            <a:off x="0" y="5410200"/>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Buddha 560-477</a:t>
            </a: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en-US" sz="3600" b="1" dirty="0">
                <a:solidFill>
                  <a:srgbClr val="FFFFFF"/>
                </a:solidFill>
                <a:latin typeface="Arial"/>
                <a:ea typeface="+mj-ea"/>
                <a:cs typeface="Arial"/>
              </a:rPr>
              <a:t>Chronology of 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5439598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9489279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Ready to do Your will.</a:t>
            </a:r>
            <a:endParaRPr lang="en-US" sz="4000" b="1" dirty="0">
              <a:solidFill>
                <a:srgbClr val="FFFFFF"/>
              </a:solidFill>
              <a:latin typeface="Arial" charset="0"/>
            </a:endParaRP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5654987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4" name="Picture 3">
            <a:extLst>
              <a:ext uri="{FF2B5EF4-FFF2-40B4-BE49-F238E27FC236}">
                <a16:creationId xmlns:a16="http://schemas.microsoft.com/office/drawing/2014/main" id="{11D6CFE0-8159-8FC2-53F8-BB3AE27ED47B}"/>
              </a:ext>
            </a:extLst>
          </p:cNvPr>
          <p:cNvPicPr>
            <a:picLocks noChangeAspect="1"/>
          </p:cNvPicPr>
          <p:nvPr/>
        </p:nvPicPr>
        <p:blipFill>
          <a:blip r:embed="rId2"/>
          <a:stretch>
            <a:fillRect/>
          </a:stretch>
        </p:blipFill>
        <p:spPr>
          <a:xfrm rot="5400000">
            <a:off x="1060968" y="-1539550"/>
            <a:ext cx="7022063" cy="9937104"/>
          </a:xfrm>
          <a:prstGeom prst="rect">
            <a:avLst/>
          </a:prstGeom>
        </p:spPr>
      </p:pic>
    </p:spTree>
    <p:extLst>
      <p:ext uri="{BB962C8B-B14F-4D97-AF65-F5344CB8AC3E}">
        <p14:creationId xmlns:p14="http://schemas.microsoft.com/office/powerpoint/2010/main" val="3306903555"/>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6" name="Picture 5">
            <a:extLst>
              <a:ext uri="{FF2B5EF4-FFF2-40B4-BE49-F238E27FC236}">
                <a16:creationId xmlns:a16="http://schemas.microsoft.com/office/drawing/2014/main" id="{799088A7-702A-F0F8-0ACF-E37D395B6E38}"/>
              </a:ext>
            </a:extLst>
          </p:cNvPr>
          <p:cNvPicPr>
            <a:picLocks noChangeAspect="1"/>
          </p:cNvPicPr>
          <p:nvPr/>
        </p:nvPicPr>
        <p:blipFill>
          <a:blip r:embed="rId2"/>
          <a:stretch>
            <a:fillRect/>
          </a:stretch>
        </p:blipFill>
        <p:spPr>
          <a:xfrm rot="5400000">
            <a:off x="999522" y="-1600996"/>
            <a:ext cx="7072947" cy="10009112"/>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WordArt 6"/>
          <p:cNvSpPr>
            <a:spLocks noChangeArrowheads="1" noChangeShapeType="1" noTextEdit="1"/>
          </p:cNvSpPr>
          <p:nvPr/>
        </p:nvSpPr>
        <p:spPr bwMode="auto">
          <a:xfrm>
            <a:off x="4267200" y="228600"/>
            <a:ext cx="4086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Nebuchadnezzar's Babylon</a:t>
            </a:r>
          </a:p>
        </p:txBody>
      </p:sp>
      <p:sp>
        <p:nvSpPr>
          <p:cNvPr id="100355" name="Line 7"/>
          <p:cNvSpPr>
            <a:spLocks noChangeShapeType="1"/>
          </p:cNvSpPr>
          <p:nvPr/>
        </p:nvSpPr>
        <p:spPr bwMode="auto">
          <a:xfrm>
            <a:off x="4267200" y="838200"/>
            <a:ext cx="411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en-US" sz="2400" b="1">
                <a:latin typeface="Arial" charset="0"/>
                <a:ea typeface="ＭＳ Ｐゴシック" charset="0"/>
                <a:cs typeface="ＭＳ Ｐゴシック" charset="0"/>
              </a:rPr>
              <a:t>Babylonians had </a:t>
            </a:r>
            <a:r>
              <a:rPr lang="en-US" sz="2400" b="1" u="sng">
                <a:latin typeface="Arial" charset="0"/>
                <a:ea typeface="ＭＳ Ｐゴシック" charset="0"/>
                <a:cs typeface="ＭＳ Ｐゴシック" charset="0"/>
              </a:rPr>
              <a:t>many</a:t>
            </a:r>
            <a:r>
              <a:rPr lang="en-US" sz="2400" b="1">
                <a:latin typeface="Arial" charset="0"/>
                <a:ea typeface="ＭＳ Ｐゴシック" charset="0"/>
                <a:cs typeface="ＭＳ Ｐゴシック" charset="0"/>
              </a:rPr>
              <a:t> gods – Sumerian, Akkadian, imports from mountainous regions (N &amp; E of Meso.) – which reflected their needs and fears</a:t>
            </a:r>
          </a:p>
          <a:p>
            <a:pPr eaLnBrk="1" hangingPunct="1">
              <a:lnSpc>
                <a:spcPct val="80000"/>
              </a:lnSpc>
              <a:buFontTx/>
              <a:buNone/>
            </a:pPr>
            <a:endParaRPr lang="en-US" sz="2000" b="1">
              <a:latin typeface="Arial" charset="0"/>
              <a:ea typeface="ＭＳ Ｐゴシック" charset="0"/>
              <a:cs typeface="ＭＳ Ｐゴシック" charset="0"/>
            </a:endParaRPr>
          </a:p>
        </p:txBody>
      </p:sp>
      <p:sp>
        <p:nvSpPr>
          <p:cNvPr id="124931" name="Text Box 3"/>
          <p:cNvSpPr txBox="1">
            <a:spLocks noChangeArrowheads="1"/>
          </p:cNvSpPr>
          <p:nvPr/>
        </p:nvSpPr>
        <p:spPr bwMode="auto">
          <a:xfrm>
            <a:off x="304800" y="2819400"/>
            <a:ext cx="6096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Marduk (Bel / Baal)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1. Son of Ea (wisdom)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2. Chief of Babylon</a:t>
            </a:r>
            <a:r>
              <a:rPr kumimoji="0" lang="fr-FR"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 gods (rising sun)</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3. Temples &amp; a huge ziggurat (the temple of Esgalia)</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4. Wife called Sarpanitu / Son - Nabu</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5. Sacred number 10 / Planet Jupiter</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6. Statue of pure gold – Babylon</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7. Made men and fashioned the world</a:t>
            </a: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1381"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79" name="WordArt 3"/>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Worship of MARDUK</a:t>
            </a:r>
          </a:p>
        </p:txBody>
      </p:sp>
      <p:sp>
        <p:nvSpPr>
          <p:cNvPr id="126980" name="Rectangle 4"/>
          <p:cNvSpPr>
            <a:spLocks noChangeArrowheads="1"/>
          </p:cNvSpPr>
          <p:nvPr/>
        </p:nvSpPr>
        <p:spPr bwMode="auto">
          <a:xfrm>
            <a:off x="5638800" y="1641475"/>
            <a:ext cx="3200400" cy="4473575"/>
          </a:xfrm>
          <a:prstGeom prst="rect">
            <a:avLst/>
          </a:prstGeom>
          <a:noFill/>
          <a:ln w="9525">
            <a:noFill/>
            <a:miter lim="800000"/>
            <a:headEnd/>
            <a:tailEnd/>
          </a:ln>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Babylon -  time of Nebuchadnezzar II</a:t>
            </a:r>
            <a:b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Esagila - a huge sanctuary </a:t>
            </a:r>
            <a:b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complex</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 temple of Marduk, </a:t>
            </a:r>
            <a:b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and E-Temen-an-ki, the great ziggurat of Babylon, </a:t>
            </a:r>
            <a:b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probably the prototype of the Tower of Babel</a:t>
            </a:r>
            <a:endParaRPr kumimoji="0" lang="en-US" sz="24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endParaRPr>
          </a:p>
        </p:txBody>
      </p:sp>
      <p:sp>
        <p:nvSpPr>
          <p:cNvPr id="103428"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3429"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3430"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457200" y="838200"/>
            <a:ext cx="5029200" cy="9144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Worship of MARDUK</a:t>
            </a:r>
          </a:p>
        </p:txBody>
      </p:sp>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105475"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5476"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5477"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gtEl>
                                        <p:attrNameLst>
                                          <p:attrName>style.visibility</p:attrName>
                                        </p:attrNameLst>
                                      </p:cBhvr>
                                      <p:to>
                                        <p:strVal val="visible"/>
                                      </p:to>
                                    </p:set>
                                    <p:anim calcmode="lin" valueType="num">
                                      <p:cBhvr additive="base">
                                        <p:cTn id="13" dur="500" fill="hold"/>
                                        <p:tgtEl>
                                          <p:spTgt spid="129027"/>
                                        </p:tgtEl>
                                        <p:attrNameLst>
                                          <p:attrName>ppt_x</p:attrName>
                                        </p:attrNameLst>
                                      </p:cBhvr>
                                      <p:tavLst>
                                        <p:tav tm="0">
                                          <p:val>
                                            <p:strVal val="#ppt_x"/>
                                          </p:val>
                                        </p:tav>
                                        <p:tav tm="100000">
                                          <p:val>
                                            <p:strVal val="#ppt_x"/>
                                          </p:val>
                                        </p:tav>
                                      </p:tavLst>
                                    </p:anim>
                                    <p:anim calcmode="lin" valueType="num">
                                      <p:cBhvr additive="base">
                                        <p:cTn id="14" dur="500" fill="hold"/>
                                        <p:tgtEl>
                                          <p:spTgt spid="129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Restoring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Temple and People</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633290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sz="2800" b="1">
                <a:latin typeface="Arial" charset="0"/>
                <a:ea typeface="ＭＳ Ｐゴシック" charset="0"/>
                <a:cs typeface="ＭＳ Ｐゴシック" charset="0"/>
              </a:rPr>
              <a:t>OTHER BABYLONIAN GODS</a:t>
            </a:r>
          </a:p>
          <a:p>
            <a:pPr algn="ctr" eaLnBrk="1" hangingPunct="1">
              <a:lnSpc>
                <a:spcPct val="90000"/>
              </a:lnSpc>
              <a:buFontTx/>
              <a:buNone/>
            </a:pPr>
            <a:r>
              <a:rPr lang="en-US" sz="2400" b="1">
                <a:latin typeface="Arial" charset="0"/>
                <a:ea typeface="ＭＳ Ｐゴシック" charset="0"/>
                <a:cs typeface="ＭＳ Ｐゴシック" charset="0"/>
              </a:rPr>
              <a:t>Pantheons – overlapped many cities</a:t>
            </a:r>
          </a:p>
          <a:p>
            <a:pPr algn="ctr" eaLnBrk="1" hangingPunct="1">
              <a:lnSpc>
                <a:spcPct val="90000"/>
              </a:lnSpc>
              <a:buFontTx/>
              <a:buNone/>
            </a:pPr>
            <a:r>
              <a:rPr lang="en-US" sz="2400" b="1">
                <a:latin typeface="Arial" charset="0"/>
                <a:ea typeface="ＭＳ Ｐゴシック" charset="0"/>
                <a:cs typeface="ＭＳ Ｐゴシック" charset="0"/>
              </a:rPr>
              <a:t>Every street bore the name of one of the gods </a:t>
            </a: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SHAMASH</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CC"/>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ISHTAR</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ANU</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00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ENLIL</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FF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EA</a:t>
            </a:r>
            <a:r>
              <a:rPr kumimoji="0" lang="en-US" sz="2400" b="1" i="0" u="none" strike="noStrike" kern="1200" cap="none" spc="0" normalizeH="0" baseline="0" noProof="0">
                <a:ln>
                  <a:noFill/>
                </a:ln>
                <a:solidFill>
                  <a:srgbClr val="00FF00"/>
                </a:solidFill>
                <a:effectLst>
                  <a:glow rad="101600">
                    <a:srgbClr val="FFFFFF">
                      <a:alpha val="75000"/>
                    </a:srgbClr>
                  </a:glow>
                </a:effectLst>
                <a:uLnTx/>
                <a:uFillTx/>
                <a:latin typeface="Arial" pitchFamily="-112" charset="0"/>
                <a:ea typeface="ＭＳ Ｐゴシック" charset="0"/>
                <a:cs typeface="+mn-cs"/>
              </a:rPr>
              <a:t> </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SIN</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66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ADAD</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(weather god) - In charge of the weather</a:t>
            </a: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itchFamily="-112" charset="0"/>
                <a:ea typeface="ＭＳ Ｐゴシック" charset="0"/>
                <a:cs typeface="+mn-cs"/>
              </a:rPr>
              <a:t>Where were the gods?</a:t>
            </a:r>
            <a:r>
              <a:rPr kumimoji="0" lang="en-US" sz="3600" b="1" i="0" u="none" strike="noStrike" kern="1200" cap="none" spc="0" normalizeH="0" baseline="0" noProof="0" dirty="0">
                <a:ln>
                  <a:noFill/>
                </a:ln>
                <a:solidFill>
                  <a:srgbClr val="000000"/>
                </a:solidFill>
                <a:effectLst/>
                <a:uLnTx/>
                <a:uFillTx/>
                <a:latin typeface="Arial" pitchFamily="-112" charset="0"/>
                <a:ea typeface="ＭＳ Ｐゴシック" charset="0"/>
                <a:cs typeface="+mn-cs"/>
              </a:rPr>
              <a:t> </a:t>
            </a: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charset="0"/>
                <a:ea typeface="ＭＳ Ｐゴシック" charset="0"/>
              </a:rPr>
              <a:t>Everywhere!</a:t>
            </a:r>
            <a:endParaRPr kumimoji="0" lang="en-US" sz="48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135170" name="Rectangle 2"/>
          <p:cNvSpPr>
            <a:spLocks noGrp="1" noChangeArrowheads="1"/>
          </p:cNvSpPr>
          <p:nvPr>
            <p:ph type="body" sz="half" idx="1"/>
          </p:nvPr>
        </p:nvSpPr>
        <p:spPr>
          <a:xfrm>
            <a:off x="990600" y="836712"/>
            <a:ext cx="6913563" cy="474663"/>
          </a:xfrm>
          <a:effectLst/>
        </p:spPr>
        <p:txBody>
          <a:bodyPr/>
          <a:lstStyle/>
          <a:p>
            <a:pPr algn="ctr" eaLnBrk="1" hangingPunct="1">
              <a:lnSpc>
                <a:spcPct val="90000"/>
              </a:lnSpc>
              <a:buFontTx/>
              <a:buNone/>
              <a:defRPr/>
            </a:pPr>
            <a:r>
              <a:rPr lang="en-US" sz="4400" b="1" dirty="0">
                <a:solidFill>
                  <a:schemeClr val="bg1"/>
                </a:solidFill>
                <a:latin typeface="Arial" pitchFamily="-112" charset="0"/>
                <a:ea typeface="+mn-ea"/>
                <a:cs typeface="+mn-cs"/>
              </a:rPr>
              <a:t>Temples and Rituals</a:t>
            </a:r>
          </a:p>
        </p:txBody>
      </p:sp>
      <p:sp>
        <p:nvSpPr>
          <p:cNvPr id="135171" name="Text Box 3"/>
          <p:cNvSpPr txBox="1">
            <a:spLocks noChangeArrowheads="1"/>
          </p:cNvSpPr>
          <p:nvPr/>
        </p:nvSpPr>
        <p:spPr bwMode="auto">
          <a:xfrm>
            <a:off x="1143000" y="1554262"/>
            <a:ext cx="6045245" cy="418127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2800" b="1" i="1" u="sng" strike="noStrike" kern="1200" cap="none" spc="0" normalizeH="0" baseline="0" noProof="0">
                <a:ln>
                  <a:noFill/>
                </a:ln>
                <a:solidFill>
                  <a:srgbClr val="FFFFFF"/>
                </a:solidFill>
                <a:effectLst/>
                <a:uLnTx/>
                <a:uFillTx/>
                <a:latin typeface="Arial" pitchFamily="-112" charset="0"/>
                <a:ea typeface="ＭＳ Ｐゴシック" charset="0"/>
                <a:cs typeface="+mn-cs"/>
              </a:rPr>
              <a:t> A RELIGIOUS METROPOLIS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53 temples of the chief gods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55 chapels of Marduk</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300 chapels for earthly deities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600 for heavenly deities </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180 altars for the goddess Ishtar</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180 for gods Nergal and Adad </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12 other altars for different gods</a:t>
            </a:r>
          </a:p>
        </p:txBody>
      </p:sp>
      <p:sp>
        <p:nvSpPr>
          <p:cNvPr id="135172" name="Text Box 4"/>
          <p:cNvSpPr txBox="1">
            <a:spLocks noChangeArrowheads="1"/>
          </p:cNvSpPr>
          <p:nvPr/>
        </p:nvSpPr>
        <p:spPr bwMode="auto">
          <a:xfrm>
            <a:off x="107504" y="5782966"/>
            <a:ext cx="8878327" cy="110241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Kristen ITC" charset="0"/>
                <a:ea typeface="ＭＳ Ｐゴシック" charset="0"/>
              </a:rPr>
              <a:t>Babylon, the mother of prostitutes and of the abominations of the earth (Rev 17:5)</a:t>
            </a:r>
          </a:p>
        </p:txBody>
      </p:sp>
      <p:sp>
        <p:nvSpPr>
          <p:cNvPr id="11162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137218" name="Text Box 2"/>
          <p:cNvSpPr txBox="1">
            <a:spLocks noChangeArrowheads="1"/>
          </p:cNvSpPr>
          <p:nvPr/>
        </p:nvSpPr>
        <p:spPr bwMode="auto">
          <a:xfrm>
            <a:off x="914400" y="1371600"/>
            <a:ext cx="6721475" cy="191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RITUALS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Daily presentation of offerings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Cleaning garments of divine statues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Purification of temples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Special festivals  (Akitu – New Year)</a:t>
            </a:r>
          </a:p>
        </p:txBody>
      </p:sp>
      <p:sp>
        <p:nvSpPr>
          <p:cNvPr id="137219" name="Text Box 3"/>
          <p:cNvSpPr txBox="1">
            <a:spLocks noChangeArrowheads="1"/>
          </p:cNvSpPr>
          <p:nvPr/>
        </p:nvSpPr>
        <p:spPr bwMode="auto">
          <a:xfrm>
            <a:off x="914400" y="3733800"/>
            <a:ext cx="8001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TEMPLES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Each city had its own god and temple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Had own land, slaves, animals &amp; precious stones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Priests foretold by reading nature &amp; other elements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Selling of charms and magical formulae</a:t>
            </a:r>
          </a:p>
        </p:txBody>
      </p:sp>
      <p:sp>
        <p:nvSpPr>
          <p:cNvPr id="113670"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13671"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PERSONAL IDOLS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Each Babylonian citizen had a </a:t>
            </a:r>
            <a:r>
              <a:rPr kumimoji="0" lang="fr-FR"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personal</a:t>
            </a:r>
            <a:r>
              <a:rPr kumimoji="0" lang="fr-FR"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god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Individuals made special requests (e.g., relief from illness)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Acted as mediators from devotees to higher gods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Benefit-driven so one would often abandon his god</a:t>
            </a:r>
          </a:p>
        </p:txBody>
      </p:sp>
      <p:sp>
        <p:nvSpPr>
          <p:cNvPr id="139267" name="Text Box 3"/>
          <p:cNvSpPr txBox="1">
            <a:spLocks noChangeArrowheads="1"/>
          </p:cNvSpPr>
          <p:nvPr/>
        </p:nvSpPr>
        <p:spPr bwMode="auto">
          <a:xfrm>
            <a:off x="381000" y="3352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Ziggurats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Shows the city and king</a:t>
            </a:r>
            <a:r>
              <a:rPr kumimoji="0" lang="fr-FR"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 devotion to their city god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Huge stepped structure</a:t>
            </a:r>
          </a:p>
        </p:txBody>
      </p:sp>
      <p:pic>
        <p:nvPicPr>
          <p:cNvPr id="115715"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229100"/>
            <a:ext cx="2667000" cy="2628900"/>
          </a:xfrm>
          <a:noFill/>
        </p:spPr>
      </p:pic>
      <p:sp>
        <p:nvSpPr>
          <p:cNvPr id="115716"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15717"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5718"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Belshazzar’s Feast (Daniel 5)</a:t>
            </a:r>
          </a:p>
        </p:txBody>
      </p:sp>
      <p:pic>
        <p:nvPicPr>
          <p:cNvPr id="968706" name="Picture 2">
            <a:extLst>
              <a:ext uri="{FF2B5EF4-FFF2-40B4-BE49-F238E27FC236}">
                <a16:creationId xmlns:a16="http://schemas.microsoft.com/office/drawing/2014/main" id="{6BE45B38-7317-664D-9AC1-8327DA992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68708" name="Picture 4">
            <a:extLst>
              <a:ext uri="{FF2B5EF4-FFF2-40B4-BE49-F238E27FC236}">
                <a16:creationId xmlns:a16="http://schemas.microsoft.com/office/drawing/2014/main" id="{BB45BDE4-15DB-FE40-B200-511C90C9DD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469"/>
            <a:ext cx="4283968" cy="222324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Cyrus Conquered Babylon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82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9354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4" name="Text Box 10"/>
          <p:cNvSpPr txBox="1">
            <a:spLocks noChangeArrowheads="1"/>
          </p:cNvSpPr>
          <p:nvPr/>
        </p:nvSpPr>
        <p:spPr bwMode="auto">
          <a:xfrm>
            <a:off x="5770" y="744538"/>
            <a:ext cx="8077200" cy="1077218"/>
          </a:xfrm>
          <a:prstGeom prst="rect">
            <a:avLst/>
          </a:prstGeom>
          <a:noFill/>
          <a:ln w="9525">
            <a:noFill/>
            <a:miter lim="800000"/>
            <a:headEnd/>
            <a:tailEnd/>
          </a:ln>
          <a:effectLst/>
        </p:spPr>
        <p:txBody>
          <a:bodyPr>
            <a:spAutoFit/>
          </a:bodyPr>
          <a:lstStyle>
            <a:defPPr>
              <a:defRPr lang="en-US"/>
            </a:defPPr>
            <a:lvl1pPr marL="0" marR="0" lvl="0" indent="0" algn="ctr" defTabSz="914400" eaLnBrk="0" latinLnBrk="0" hangingPunct="0">
              <a:lnSpc>
                <a:spcPct val="100000"/>
              </a:lnSpc>
              <a:spcBef>
                <a:spcPct val="50000"/>
              </a:spcBef>
              <a:buClrTx/>
              <a:buSzTx/>
              <a:buFontTx/>
              <a:buNone/>
              <a:tabLst/>
              <a:defRPr kumimoji="0" sz="2800" b="1" i="0" u="none" strike="noStrike" cap="none" spc="0" normalizeH="0" baseline="0">
                <a:ln>
                  <a:noFill/>
                </a:ln>
                <a:solidFill>
                  <a:srgbClr val="FFFFFF"/>
                </a:solidFill>
                <a:effectLst>
                  <a:glow rad="127000">
                    <a:srgbClr val="000000"/>
                  </a:glow>
                </a:effectLst>
                <a:uLnTx/>
                <a:uFillTx/>
                <a:latin typeface="Arial"/>
                <a:cs typeface="Arial"/>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dirty="0"/>
              <a:t>BABYLON FELL (539 BC)</a:t>
            </a:r>
            <a:br>
              <a:rPr lang="en-US" sz="3200" dirty="0"/>
            </a:br>
            <a:r>
              <a:rPr lang="en-US" sz="3200" dirty="0"/>
              <a:t>Cyrus entered under the water gates</a:t>
            </a: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(Belshazzar</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s Feast)</a:t>
            </a:r>
          </a:p>
        </p:txBody>
      </p:sp>
      <p:sp>
        <p:nvSpPr>
          <p:cNvPr id="374798" name="Text Box 14"/>
          <p:cNvSpPr txBox="1">
            <a:spLocks noChangeArrowheads="1"/>
          </p:cNvSpPr>
          <p:nvPr/>
        </p:nvSpPr>
        <p:spPr bwMode="auto">
          <a:xfrm>
            <a:off x="9202092"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145</a:t>
            </a:r>
          </a:p>
        </p:txBody>
      </p:sp>
    </p:spTree>
    <p:extLst>
      <p:ext uri="{BB962C8B-B14F-4D97-AF65-F5344CB8AC3E}">
        <p14:creationId xmlns:p14="http://schemas.microsoft.com/office/powerpoint/2010/main" val="1708833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8780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a brief moment,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been gracious in leaving us a remnant and giving us a firm place in his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sanctuary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so our God gives light to our eyes and a little relief in our bondage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(9:8)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93945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34832" cy="1052736"/>
          </a:xfrm>
          <a:solidFill>
            <a:schemeClr val="tx1"/>
          </a:solidFill>
        </p:spPr>
        <p:txBody>
          <a:bodyPr/>
          <a:lstStyle/>
          <a:p>
            <a:pPr eaLnBrk="1" hangingPunct="1">
              <a:defRPr/>
            </a:pPr>
            <a:r>
              <a:rPr lang="en-US" sz="3200" b="1" dirty="0">
                <a:solidFill>
                  <a:schemeClr val="bg1"/>
                </a:solidFill>
                <a:effectLst>
                  <a:glow rad="228600">
                    <a:schemeClr val="tx1"/>
                  </a:glow>
                </a:effectLst>
                <a:latin typeface="Arial" charset="0"/>
                <a:ea typeface="ＭＳ Ｐゴシック" charset="0"/>
                <a:cs typeface="ＭＳ Ｐゴシック" charset="0"/>
              </a:rPr>
              <a:t>The Identifications of Darius the Mede </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6" y="792434"/>
            <a:ext cx="9126173"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2325481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83127" y="5517015"/>
            <a:ext cx="8977745"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Narrow" panose="020B0604020202020204" pitchFamily="34" charset="0"/>
                <a:ea typeface="Accordance" pitchFamily="2" charset="-79"/>
                <a:cs typeface="Arial Narrow" panose="020B0604020202020204" pitchFamily="34" charset="0"/>
              </a:rPr>
              <a:t>On 12 Oct 539 BC, after Cyrus' engineers diverted the waters of the Euphrates, the soldiers entered Babylon without fighting.</a:t>
            </a:r>
          </a:p>
        </p:txBody>
      </p:sp>
    </p:spTree>
    <p:extLst>
      <p:ext uri="{BB962C8B-B14F-4D97-AF65-F5344CB8AC3E}">
        <p14:creationId xmlns:p14="http://schemas.microsoft.com/office/powerpoint/2010/main" val="143538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67403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“It is I who says of Cyrus, ‘He is My shepherd! And he will perform all My desire.’ And he declares of Jerusalem, ‘She will be built,’ and of the Temple, ‘Your foundation will be laid. Thus says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to Cyrus His </a:t>
            </a:r>
            <a:r>
              <a:rPr kumimoji="0" lang="en-US" sz="2400" b="1" i="0" u="none" strike="noStrike" kern="1200" cap="none" spc="0" normalizeH="0" baseline="0" noProof="0" dirty="0">
                <a:ln>
                  <a:noFill/>
                </a:ln>
                <a:solidFill>
                  <a:srgbClr val="FFFF00"/>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anointed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Whom I have taken by the right hand, to subdue nations before him, and to loose the loins of kings; to open doors before him so that gates will not be shut: I will go before you and make the rough places smooth; I will shatter the doors of bronze, and cut through their iron bars. And I will give you the treasures of darkness, and hidden wealth of secret places, in order that you may know that it is I,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the God of Israel, who calls you by your name.” </a:t>
            </a:r>
            <a:r>
              <a:rPr kumimoji="0" lang="en-US" sz="2400" b="1" i="0" u="none" strike="noStrike" kern="1200" cap="none" spc="0" normalizeH="0" baseline="0" noProof="0" dirty="0">
                <a:ln>
                  <a:noFill/>
                </a:ln>
                <a:solidFill>
                  <a:srgbClr val="FFFF00"/>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Isaiah </a:t>
            </a:r>
            <a:r>
              <a:rPr kumimoji="0" lang="en-US" sz="2400" b="1" i="0" u="none" strike="noStrike" kern="1200" cap="none" spc="0" normalizeH="0" noProof="0" dirty="0">
                <a:ln>
                  <a:noFill/>
                </a:ln>
                <a:solidFill>
                  <a:srgbClr val="FFFF00"/>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44:28–45:3</a:t>
            </a: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glow rad="101600">
                    <a:srgbClr val="000000"/>
                  </a:glow>
                </a:effectLst>
                <a:uLnTx/>
                <a:uFillTx/>
                <a:latin typeface="DIN Condensed" pitchFamily="2" charset="0"/>
                <a:ea typeface="ＭＳ Ｐゴシック" charset="0"/>
              </a:rPr>
              <a:t>God’s Shepherd Cyrus </a:t>
            </a:r>
            <a:endParaRPr kumimoji="0" lang="en-US" sz="3600" b="0"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757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308530" y="553249"/>
            <a:ext cx="4093428" cy="110799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“Anointed”</a:t>
            </a:r>
          </a:p>
        </p:txBody>
      </p:sp>
      <p:sp>
        <p:nvSpPr>
          <p:cNvPr id="4" name="TextBox 3">
            <a:extLst>
              <a:ext uri="{FF2B5EF4-FFF2-40B4-BE49-F238E27FC236}">
                <a16:creationId xmlns:a16="http://schemas.microsoft.com/office/drawing/2014/main" id="{1B774002-19E8-3545-AA04-5E3A96886595}"/>
              </a:ext>
            </a:extLst>
          </p:cNvPr>
          <p:cNvSpPr txBox="1"/>
          <p:nvPr/>
        </p:nvSpPr>
        <p:spPr>
          <a:xfrm>
            <a:off x="467544" y="5395387"/>
            <a:ext cx="6601487"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(Messiah)</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2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0" y="1"/>
            <a:ext cx="9144000" cy="2308324"/>
          </a:xfrm>
          <a:prstGeom prst="rect">
            <a:avLst/>
          </a:prstGeom>
          <a:solidFill>
            <a:schemeClr val="tx1"/>
          </a:solid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God’s “anointed,” whether a patriarch (Ps. 105:15), priest (Lev. 4:3, 5, 16), king (1 Sam. 24:6; 2 Sam. 1:14, 16), or prophet (1 Kgs. 19:16) was a person chosen and “set apart” (the act of ”anointing” with oil) to do a special work for God. In the case of Cyrus, he was set apart to serve God’s purpose in releasing the captive Jews and returning them to Jerusalem to rebuild the Temple, as He had promised: “‘Then it will be when seventy years are completed I will punish the king of Babylon and that nation,’ declares the L</a:t>
            </a:r>
            <a:r>
              <a:rPr kumimoji="0" lang="en-US" sz="1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ORD</a:t>
            </a: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‘for their iniquity, and the land of the Chaldeans; and I will make it an everlasting desolation’” (Jeremiah 25:12). God would subdue nations before Cyrus and give him the wealth of those nations in order that Cyrus would come to recognize that Israel’s God had done this for him.</a:t>
            </a:r>
          </a:p>
        </p:txBody>
      </p:sp>
      <p:sp>
        <p:nvSpPr>
          <p:cNvPr id="5" name="TextBox 4">
            <a:extLst>
              <a:ext uri="{FF2B5EF4-FFF2-40B4-BE49-F238E27FC236}">
                <a16:creationId xmlns:a16="http://schemas.microsoft.com/office/drawing/2014/main" id="{2274E101-D31A-EB46-B853-A87D3CDA958E}"/>
              </a:ext>
            </a:extLst>
          </p:cNvPr>
          <p:cNvSpPr txBox="1"/>
          <p:nvPr/>
        </p:nvSpPr>
        <p:spPr>
          <a:xfrm>
            <a:off x="1619672" y="6021288"/>
            <a:ext cx="5657318" cy="600164"/>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ABE"/>
                </a:solidFill>
                <a:effectLst>
                  <a:glow rad="101600">
                    <a:srgbClr val="000000"/>
                  </a:glow>
                </a:effectLst>
                <a:uLnTx/>
                <a:uFillTx/>
                <a:latin typeface="Arial" charset="0"/>
                <a:ea typeface="ＭＳ Ｐゴシック" charset="0"/>
              </a:rPr>
              <a:t>The Meaning of “Anointed”</a:t>
            </a:r>
          </a:p>
        </p:txBody>
      </p:sp>
    </p:spTree>
    <p:extLst>
      <p:ext uri="{BB962C8B-B14F-4D97-AF65-F5344CB8AC3E}">
        <p14:creationId xmlns:p14="http://schemas.microsoft.com/office/powerpoint/2010/main" val="9048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822" name="Text Box 6"/>
          <p:cNvSpPr txBox="1">
            <a:spLocks noChangeArrowheads="1"/>
          </p:cNvSpPr>
          <p:nvPr/>
        </p:nvSpPr>
        <p:spPr bwMode="auto">
          <a:xfrm>
            <a:off x="0" y="5921375"/>
            <a:ext cx="91440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you hear that Raffles wrote 160 years before Lee Kwan Yew,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Behold, a man named Lee will arise to make Singapore its own country…</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7926610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Cyrus (539 </a:t>
            </a:r>
            <a:r>
              <a:rPr kumimoji="0" lang="en-GB"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BC</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Isaiah (700 </a:t>
            </a:r>
            <a:r>
              <a:rPr kumimoji="0" lang="en-GB" sz="24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BC</a:t>
            </a: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41:2-3, 25</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44:28</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45:1-2</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45:13-15</a:t>
              </a:r>
            </a:p>
          </p:txBody>
        </p:sp>
      </p:grpSp>
      <p:sp>
        <p:nvSpPr>
          <p:cNvPr id="35850" name="Text Box 10"/>
          <p:cNvSpPr txBox="1">
            <a:spLocks noChangeArrowheads="1"/>
          </p:cNvSpPr>
          <p:nvPr/>
        </p:nvSpPr>
        <p:spPr bwMode="auto">
          <a:xfrm>
            <a:off x="0" y="5765800"/>
            <a:ext cx="9144000" cy="101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I say of Cyrus,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is my shepherd,</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certainly do as I say.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will command,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Rebuild Jerusalem</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say,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Restore the Temple</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 44:28 NLT)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12957307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Cyrus Prophesied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has stirred up this king from the east,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rightly calling him to God’s service?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gives this man victory over many nations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permits him to trample their kings underfoot?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sword, he reduces armies to dust.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bow, he scatters them like chaff before the wind”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41:2 NLT).</a:t>
            </a:r>
          </a:p>
        </p:txBody>
      </p:sp>
      <p:pic>
        <p:nvPicPr>
          <p:cNvPr id="966658" name="Picture 2">
            <a:extLst>
              <a:ext uri="{FF2B5EF4-FFF2-40B4-BE49-F238E27FC236}">
                <a16:creationId xmlns:a16="http://schemas.microsoft.com/office/drawing/2014/main" id="{8D07C295-0C0B-7546-98BF-F0B326055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24744"/>
            <a:ext cx="32004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66078" y="0"/>
            <a:ext cx="9144000" cy="6858000"/>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“He delivers up nations before him, and subdues kings. He makes them like dust with his sword, as the wind-driven chaff with his bow. He pursues them, passing on in safety, by a way he had not been traversing with his feet.”   Isaiah 41:2b-3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0" y="5229200"/>
            <a:ext cx="9108504" cy="156966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Cyrus moved from country to country, conquering every king in his path. Around 550 BC he unified the Medes and Persians to defeat the powerful kingdom of Lydia (Asia Minor) in 546 BC. Turning south to Babylon, his army under the command of Darius conquered the city in 539 BC. </a:t>
            </a:r>
          </a:p>
        </p:txBody>
      </p:sp>
    </p:spTree>
    <p:extLst>
      <p:ext uri="{BB962C8B-B14F-4D97-AF65-F5344CB8AC3E}">
        <p14:creationId xmlns:p14="http://schemas.microsoft.com/office/powerpoint/2010/main" val="8869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began restoring his rule via Zerubbabel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temple</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1–6) and Ezra (people: 7–10).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9455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218520" y="620688"/>
            <a:ext cx="3087547"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The emperor was killed in battle from a wound inflicted from a poisonous arrow during a campaign against the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Massagetes</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of central Asia. Cyrus’ body was brought back to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Pasargade</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in Persia; his tomb, which still exists, consists of a single chamber built on a foundation course of six steps.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DIN Condensed" pitchFamily="2" charset="0"/>
                <a:ea typeface="ＭＳ Ｐゴシック" charset="0"/>
              </a:rPr>
              <a:t>The body was placed in a golden sarcophagus, and the tomb bore an inscription. He is considered as one of the most respected world leaders to date. He always fought side by side with his soldiers and never left them alone in the battlefield.</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1558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050" b="1" i="0" u="none" strike="noStrike" kern="1200" cap="none" spc="0" normalizeH="0" baseline="0" noProof="0" dirty="0">
                <a:ln>
                  <a:noFill/>
                </a:ln>
                <a:solidFill>
                  <a:srgbClr val="FFFFFF"/>
                </a:solidFill>
                <a:effectLst>
                  <a:glow rad="127000">
                    <a:srgbClr val="000000"/>
                  </a:glow>
                </a:effectLst>
                <a:uLnTx/>
                <a:uFillTx/>
                <a:latin typeface="Analecta" panose="02030706050802020602" pitchFamily="18" charset="0"/>
                <a:ea typeface="Analecta" panose="02030706050802020602" pitchFamily="18" charset="0"/>
              </a:rPr>
              <a:t>Tomb of Cyrus the Great</a:t>
            </a:r>
          </a:p>
        </p:txBody>
      </p:sp>
    </p:spTree>
    <p:extLst>
      <p:ext uri="{BB962C8B-B14F-4D97-AF65-F5344CB8AC3E}">
        <p14:creationId xmlns:p14="http://schemas.microsoft.com/office/powerpoint/2010/main" val="820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740307"/>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world, great king, legitimate king, king of Babylon, king of Sumer and Akkad, king of the four rims (of the earth), son of Cambyses, great king, king of Anshan, descendant of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Teispes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great king, king of Anshan, family (which) always (exercised) kingship.”</a:t>
            </a: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CYRUS CYLINDER</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2308324"/>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Antiquity</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539 BC when Persian emperor Cyrus conquered Babylon</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2031325"/>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Contents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Freedom of worship for all, call for repatriation of deportees</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92333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Place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London Museum</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58532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What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Clay cylinder, 22.5 cm by 10 cm, inscribed with arguably the world’s first known human rights charter</a:t>
            </a:r>
          </a:p>
        </p:txBody>
      </p:sp>
    </p:spTree>
    <p:extLst>
      <p:ext uri="{BB962C8B-B14F-4D97-AF65-F5344CB8AC3E}">
        <p14:creationId xmlns:p14="http://schemas.microsoft.com/office/powerpoint/2010/main" val="25302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171400"/>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76944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charset="0"/>
                <a:cs typeface="Arial" panose="020B0604020202020204" pitchFamily="34" charset="0"/>
              </a:rPr>
              <a:t>Policies of Cyrus the Great</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5609" y="4200904"/>
            <a:ext cx="8424935" cy="2679837"/>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universe…"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"Nabonidus, the king who did not fear me…"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"Since the gods of foreign lands made permanent sanctuaries which are now dilapidated, I returned people to their lands and made provisions to rebuild."</a:t>
            </a:r>
            <a:endPar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EC306"/>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Cyrus Cylinder</a:t>
            </a:r>
          </a:p>
        </p:txBody>
      </p:sp>
    </p:spTree>
    <p:extLst>
      <p:ext uri="{BB962C8B-B14F-4D97-AF65-F5344CB8AC3E}">
        <p14:creationId xmlns:p14="http://schemas.microsoft.com/office/powerpoint/2010/main" val="41036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07504" y="188640"/>
            <a:ext cx="8981955" cy="6555641"/>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alpha val="83411"/>
                    </a:srgbClr>
                  </a:glow>
                </a:effectLst>
                <a:uLnTx/>
                <a:uFillTx/>
                <a:latin typeface="Arial" panose="020B0604020202020204" pitchFamily="34" charset="0"/>
                <a:ea typeface="ＭＳ Ｐゴシック" charset="0"/>
                <a:cs typeface="Arial" panose="020B0604020202020204" pitchFamily="34" charset="0"/>
              </a:rPr>
              <a:t>“Now that I put the crown of kingdom of Persia, Babylon, and the nations of the four directions on the head with the help of god I announce that I will respect the traditions, customs and religions of the nations of my empire and never let any of my governors and subordinates look down on or insult them until I am alive. From now on, till god grants me the kingdom favor, I will impose my monarchy on no nation. Each is free to accept it , and if any one of them rejects it, I never resolve on war to reign. Until I am the king of Persia, Babylon, and the nations of the four directions, I [will] never let anyone oppress any others, and if it occurs, I will take his or her right back and penalize the oppressor.”</a:t>
            </a:r>
          </a:p>
        </p:txBody>
      </p:sp>
    </p:spTree>
    <p:extLst>
      <p:ext uri="{BB962C8B-B14F-4D97-AF65-F5344CB8AC3E}">
        <p14:creationId xmlns:p14="http://schemas.microsoft.com/office/powerpoint/2010/main" val="14646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4AA76E5B-3990-1C42-96F8-10042A49FE3C}"/>
              </a:ext>
            </a:extLst>
          </p:cNvPr>
          <p:cNvSpPr/>
          <p:nvPr/>
        </p:nvSpPr>
        <p:spPr>
          <a:xfrm>
            <a:off x="1" y="-27384"/>
            <a:ext cx="9144000" cy="6986528"/>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alpha val="83411"/>
                    </a:srgbClr>
                  </a:glow>
                </a:effectLst>
                <a:uLnTx/>
                <a:uFillTx/>
                <a:latin typeface="Arial" panose="020B0604020202020204" pitchFamily="34" charset="0"/>
                <a:ea typeface="ＭＳ Ｐゴシック" charset="0"/>
                <a:cs typeface="Arial" panose="020B0604020202020204" pitchFamily="34" charset="0"/>
              </a:rPr>
              <a:t>“And until I am the monarch, I will never let anyone take possession of movable and landed properties of the others by force or without compensation. [While] I am alive, I [will] prevent unpaid, forced labor. Today, I announce that everyone is free to choose a religion. People are free to live in all regions and take up a job provided that they never violate other’s rights. No one [can] be penalized for his or her relatives’ faults. I prevent slavery and my governors and subordinates are obliged to prohibit exchanging men and women as slaves within their own ruling domains. Such traditions should be exterminated the world over. I implore to god to make me succeed in fulfilling my obligations to the nations of Persia, Babylon, and the ones of the four directions.”</a:t>
            </a:r>
          </a:p>
        </p:txBody>
      </p:sp>
    </p:spTree>
    <p:extLst>
      <p:ext uri="{BB962C8B-B14F-4D97-AF65-F5344CB8AC3E}">
        <p14:creationId xmlns:p14="http://schemas.microsoft.com/office/powerpoint/2010/main" val="274056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151764" y="751344"/>
            <a:ext cx="9332276" cy="5249406"/>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1323439"/>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 the L</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am the first, and with the last. I am He.’”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41:4</a:t>
            </a: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1384995"/>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“Who has performed and accomplished it, calling forth the generations from the beginning? </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The focus is on time. God is the same God to the first generations of man as the very last. He is always God for all time.</a:t>
            </a:r>
          </a:p>
        </p:txBody>
      </p:sp>
    </p:spTree>
    <p:extLst>
      <p:ext uri="{BB962C8B-B14F-4D97-AF65-F5344CB8AC3E}">
        <p14:creationId xmlns:p14="http://schemas.microsoft.com/office/powerpoint/2010/main" val="7828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815882"/>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“So the craftsman encourages the smelter, and he who smooths metal with the hammer encourages him who beats the anvil, saying of the soldering, ‘It is good’; And he fastens it with nails, that it should not totter.’”  </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41:7</a:t>
            </a: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In their desperation in wake of Cyrus’ advance, the nations made new idols in an attempt to protect them.</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26710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 Never Pays To Disobey God | Renewal Christian Center">
            <a:extLst>
              <a:ext uri="{FF2B5EF4-FFF2-40B4-BE49-F238E27FC236}">
                <a16:creationId xmlns:a16="http://schemas.microsoft.com/office/drawing/2014/main" id="{1FB308D9-50E8-3FBC-0E38-D981DF342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128462"/>
            <a:ext cx="9144000" cy="2677656"/>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“But you,</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Israel,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Jacob whom I have chosen, descendant of Abraham My friend, you whom I have taken from the ends of the earth, and called from its remotest parts, and said to you, ‘</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You are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 have chosen you and not rejected you. ‘Do not fear, for I am with you; Do not anxiously look about you, for I am your God. I will strengthen you, surely I will help you, surely I will uphold you with My righteous right hand.’”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Isaiah 41:8–10</a:t>
            </a: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FFFF"/>
                </a:solidFill>
                <a:effectLst>
                  <a:glow rad="127000">
                    <a:srgbClr val="000000"/>
                  </a:glow>
                </a:effectLst>
                <a:uLnTx/>
                <a:uFillTx/>
                <a:latin typeface="Albertus Extra Bold" panose="020E0802040304020204" pitchFamily="34" charset="0"/>
                <a:ea typeface="ＭＳ Ｐゴシック" charset="0"/>
              </a:rPr>
              <a:t>God’s Servant Israel</a:t>
            </a:r>
          </a:p>
        </p:txBody>
      </p:sp>
    </p:spTree>
    <p:extLst>
      <p:ext uri="{BB962C8B-B14F-4D97-AF65-F5344CB8AC3E}">
        <p14:creationId xmlns:p14="http://schemas.microsoft.com/office/powerpoint/2010/main" val="7427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Is Trump a Cyrus?</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Neither claimed to be a Jew/Christian, </a:t>
            </a:r>
            <a:b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but they worked tirelessly for biblical causes </a:t>
            </a:r>
          </a:p>
        </p:txBody>
      </p:sp>
      <p:pic>
        <p:nvPicPr>
          <p:cNvPr id="967682" name="Picture 2">
            <a:extLst>
              <a:ext uri="{FF2B5EF4-FFF2-40B4-BE49-F238E27FC236}">
                <a16:creationId xmlns:a16="http://schemas.microsoft.com/office/drawing/2014/main" id="{5C4604D5-8F26-1742-BF64-30E86AFFA4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844824"/>
            <a:ext cx="6705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6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41 Summary</a:t>
            </a: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Israel the servant nation should not fear since God is sovereign over Babylon’s puny idols as he will appoint Cyrus (41:25) as the only one who knows the future.</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460</a:t>
            </a:r>
          </a:p>
        </p:txBody>
      </p:sp>
    </p:spTree>
    <p:extLst>
      <p:ext uri="{BB962C8B-B14F-4D97-AF65-F5344CB8AC3E}">
        <p14:creationId xmlns:p14="http://schemas.microsoft.com/office/powerpoint/2010/main" val="12416360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restorations of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temple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people to the land under Zerubbabel and Ezra record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faithfulness and mercy in fulfilling His promise of restoration to encourage the remnant in true temple worship and covenant obedience.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289</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1433649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94249556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a:solidFill>
                  <a:schemeClr val="tx1"/>
                </a:solidFill>
                <a:effectLst/>
                <a:latin typeface="Arial" charset="0"/>
                <a:ea typeface="ＭＳ Ｐゴシック" charset="0"/>
                <a:cs typeface="ＭＳ Ｐゴシック" charset="0"/>
              </a:rPr>
              <a:t>Yellow Pages</a:t>
            </a: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a:solidFill>
                  <a:srgbClr val="FFFFFF"/>
                </a:solidFill>
                <a:effectLst>
                  <a:glow rad="228600">
                    <a:srgbClr val="000000"/>
                  </a:glow>
                </a:effectLst>
              </a:rPr>
              <a:t>How to find a church</a:t>
            </a:r>
            <a:r>
              <a:rPr lang="mr-IN" sz="4800" b="1">
                <a:solidFill>
                  <a:srgbClr val="FFFFFF"/>
                </a:solidFill>
                <a:effectLst>
                  <a:glow rad="228600">
                    <a:srgbClr val="000000"/>
                  </a:glow>
                </a:effectLst>
              </a:rPr>
              <a:t>…</a:t>
            </a:r>
            <a:endParaRPr lang="en-US" sz="4800" b="1">
              <a:solidFill>
                <a:srgbClr val="FFFFFF"/>
              </a:solidFill>
              <a:effectLst>
                <a:glow rad="228600">
                  <a:srgbClr val="000000"/>
                </a:glow>
              </a:effectLst>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Fellowship?</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Serve?</a:t>
            </a: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535160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2371123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b="1"/>
              <a:t>Dr. Raz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My mother needed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Only God could truly restore her.</a:t>
            </a: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442409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sz="4800" b="1"/>
              <a:t>We all have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We all need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Only God can truly restore us.</a:t>
            </a: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Covenant loyalty on God's part seen in restoring the remnant to the land must be shown among the returning remnant in temple worship and holy living to keep David's line pure.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5903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delivers us from our bondage to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him.</a:t>
            </a: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a:solidFill>
                  <a:srgbClr val="FFFFFF"/>
                </a:solidFill>
              </a:rPr>
              <a:t>Main Idea to Apply Ezra</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en-US" b="1">
                <a:effectLst>
                  <a:glow rad="228600">
                    <a:schemeClr val="tx1"/>
                  </a:glow>
                </a:effectLst>
              </a:rPr>
              <a:t>Israel messed up.</a:t>
            </a: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The Jews needed restoration.</a:t>
            </a: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Only God could restore them.</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89548" y="-35718"/>
            <a:ext cx="7570032" cy="1066800"/>
          </a:xfrm>
          <a:solidFill>
            <a:schemeClr val="bg1"/>
          </a:solid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a:solidFill>
                <a:srgbClr val="FFFFFF"/>
              </a:solidFill>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charset="0"/>
              </a:rPr>
              <a:t> DRESSING</a:t>
            </a:r>
          </a:p>
          <a:p>
            <a:pPr eaLnBrk="0" hangingPunct="0">
              <a:defRPr/>
            </a:pPr>
            <a:r>
              <a:rPr lang="en-US" b="1">
                <a:solidFill>
                  <a:srgbClr val="FFD34A"/>
                </a:solidFill>
                <a:latin typeface="Times" charset="0"/>
              </a:rPr>
              <a:t>        THE                                    </a:t>
            </a:r>
          </a:p>
          <a:p>
            <a:pPr eaLnBrk="0" hangingPunct="0">
              <a:defRPr/>
            </a:pPr>
            <a:r>
              <a:rPr lang="en-US" b="1">
                <a:solidFill>
                  <a:srgbClr val="FFD34A"/>
                </a:solidFill>
                <a:latin typeface="Times" charset="0"/>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imes New Roman" pitchFamily="-108"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en-US" sz="3200" b="1" dirty="0">
                <a:solidFill>
                  <a:srgbClr val="FFFF00"/>
                </a:solidFill>
                <a:latin typeface="Comic Sans MS" charset="0"/>
              </a:rPr>
              <a:t>Because Messiah was long prophesied to appear through the tribe of Judah</a:t>
            </a:r>
            <a:r>
              <a:rPr lang="en-US" sz="2800" dirty="0">
                <a:solidFill>
                  <a:srgbClr val="00DFCA"/>
                </a:solidFill>
                <a:latin typeface="Comic Sans MS"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en-US" sz="5400" b="1" dirty="0">
                <a:solidFill>
                  <a:srgbClr val="FFFFFF"/>
                </a:solidFill>
                <a:effectLst>
                  <a:outerShdw blurRad="50800" dist="88900" dir="2700000" algn="tl" rotWithShape="0">
                    <a:srgbClr val="000000"/>
                  </a:outerShdw>
                </a:effectLst>
                <a:latin typeface="Comic Sans MS"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5400" b="1">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sp>
          <p:nvSpPr>
            <p:cNvPr id="471046" name="Rectangle 6"/>
            <p:cNvSpPr>
              <a:spLocks noChangeArrowheads="1"/>
            </p:cNvSpPr>
            <p:nvPr/>
          </p:nvSpPr>
          <p:spPr bwMode="auto">
            <a:xfrm>
              <a:off x="395"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rgbClr val="FFD34A"/>
                  </a:solidFill>
                  <a:latin typeface="Times" pitchFamily="-112" charset="0"/>
                </a:rPr>
                <a:t>The </a:t>
              </a:r>
              <a:r>
                <a:rPr lang="en-US" sz="3200" i="1">
                  <a:solidFill>
                    <a:srgbClr val="00FF00"/>
                  </a:solidFill>
                  <a:latin typeface="Times" pitchFamily="-112" charset="0"/>
                </a:rPr>
                <a:t>T</a:t>
              </a:r>
              <a:r>
                <a:rPr lang="en-US" sz="3200" b="1" i="1">
                  <a:solidFill>
                    <a:srgbClr val="00FF00"/>
                  </a:solidFill>
                  <a:latin typeface="Times" pitchFamily="-112" charset="0"/>
                </a:rPr>
                <a:t>HIRD </a:t>
              </a:r>
              <a:endParaRPr lang="en-US" sz="3200" i="1">
                <a:solidFill>
                  <a:srgbClr val="00FF00"/>
                </a:solidFill>
                <a:latin typeface="Times" pitchFamily="-112" charset="0"/>
              </a:endParaRPr>
            </a:p>
            <a:p>
              <a:pPr algn="ctr" eaLnBrk="0" hangingPunct="0">
                <a:defRPr/>
              </a:pPr>
              <a:r>
                <a:rPr lang="en-US" sz="3200">
                  <a:solidFill>
                    <a:srgbClr val="FFD34A"/>
                  </a:solidFill>
                  <a:latin typeface="Times" pitchFamily="-112" charset="0"/>
                </a:rPr>
                <a:t> of</a:t>
              </a:r>
            </a:p>
            <a:p>
              <a:pPr algn="ctr" eaLnBrk="0" hangingPunct="0">
                <a:defRPr/>
              </a:pPr>
              <a:r>
                <a:rPr lang="en-US" sz="3200" b="1">
                  <a:solidFill>
                    <a:srgbClr val="00FF00"/>
                  </a:solidFill>
                  <a:latin typeface="Times" pitchFamily="-112" charset="0"/>
                </a:rPr>
                <a:t>THREE </a:t>
              </a:r>
            </a:p>
            <a:p>
              <a:pPr algn="ctr" eaLnBrk="0" hangingPunct="0">
                <a:defRPr/>
              </a:pPr>
              <a:r>
                <a:rPr lang="en-US" sz="3200" b="1">
                  <a:solidFill>
                    <a:srgbClr val="00FF00"/>
                  </a:solidFill>
                  <a:latin typeface="Times" pitchFamily="-112" charset="0"/>
                </a:rPr>
                <a:t>SOCIETIES</a:t>
              </a:r>
              <a:endParaRPr lang="en-US" sz="3200">
                <a:solidFill>
                  <a:srgbClr val="FFD34A"/>
                </a:solidFill>
                <a:latin typeface="Times" pitchFamily="-112" charset="0"/>
              </a:endParaRPr>
            </a:p>
            <a:p>
              <a:pPr algn="ctr" eaLnBrk="0" hangingPunct="0">
                <a:defRPr/>
              </a:pPr>
              <a:r>
                <a:rPr lang="en-US" sz="3200">
                  <a:solidFill>
                    <a:srgbClr val="FFD34A"/>
                  </a:solidFill>
                  <a:latin typeface="Times" pitchFamily="-112" charset="0"/>
                </a:rPr>
                <a:t>is:</a:t>
              </a: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4933" name="Rectangle 10"/>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A0004"/>
                </a:solidFill>
                <a:latin typeface="Times"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 2 Kings 25:21</a:t>
            </a: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5" name="Rectangle 4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en-US" sz="3600" b="1" dirty="0">
                <a:solidFill>
                  <a:srgbClr val="FFFFFF"/>
                </a:solidFill>
                <a:latin typeface="Comic Sans MS" charset="0"/>
              </a:rPr>
              <a:t>    The Ancient City of Babylon</a:t>
            </a:r>
            <a:endParaRPr lang="en-US" sz="2800" dirty="0">
              <a:solidFill>
                <a:srgbClr val="FFFFFF"/>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Daniel 1</a:t>
            </a: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5" name="Rectangle 67"/>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en-US" sz="2800" b="1">
                <a:solidFill>
                  <a:srgbClr val="FFF417"/>
                </a:solidFill>
                <a:latin typeface="Comic Sans MS" pitchFamily="-112"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en-US" b="1" i="1">
                <a:solidFill>
                  <a:srgbClr val="FFF417"/>
                </a:solidFill>
                <a:latin typeface="Comic Sans MS" pitchFamily="-112"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a:solidFill>
                <a:srgbClr val="FFFFFF"/>
              </a:solidFill>
              <a:latin typeface="Comic Sans MS"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30" name="Rectangle 7"/>
          <p:cNvSpPr>
            <a:spLocks noChangeArrowheads="1"/>
          </p:cNvSpPr>
          <p:nvPr/>
        </p:nvSpPr>
        <p:spPr bwMode="auto">
          <a:xfrm>
            <a:off x="2881313" y="5502275"/>
            <a:ext cx="51450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THE STAGE OF THE ACTION</a:t>
            </a: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BABYLON</a:t>
            </a: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9038"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PERSIAN GULF</a:t>
            </a: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7" name="Rectangle 8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075"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475141"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70 YEARS</a:t>
            </a:r>
          </a:p>
        </p:txBody>
      </p:sp>
      <p:sp>
        <p:nvSpPr>
          <p:cNvPr id="475142"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3  TREKS</a:t>
            </a: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29:10; Ezra 3:8; Neh. 2:5-6</a:t>
            </a: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4" name="Rectangle 8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7" name="Rectangle 89"/>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1118" name="Rectangle 90"/>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dirty="0"/>
                <a:t>"SYNAGOGUE"</a:t>
              </a:r>
              <a:endParaRPr lang="en-US" dirty="0"/>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i="1" dirty="0">
                  <a:solidFill>
                    <a:srgbClr val="FCFC06"/>
                  </a:solidFill>
                  <a:effectLst>
                    <a:outerShdw blurRad="50800" dist="88900" dir="2700000" algn="tl" rotWithShape="0">
                      <a:srgbClr val="000000"/>
                    </a:outerShdw>
                  </a:effectLst>
                  <a:latin typeface="Kosher-Normal" charset="0"/>
                </a:rPr>
                <a:t>"JEWS"</a:t>
              </a:r>
              <a:endParaRPr lang="en-US" sz="6600" b="1" i="1" dirty="0">
                <a:solidFill>
                  <a:srgbClr val="FCFC06"/>
                </a:solidFill>
                <a:effectLst>
                  <a:outerShdw blurRad="50800" dist="88900" dir="2700000" algn="tl" rotWithShape="0">
                    <a:srgbClr val="000000"/>
                  </a:outerShdw>
                </a:effectLst>
                <a:latin typeface="Kosher-Normal"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8698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 to his promise to restore the nation (cf. 2 Chron. 36:22-23), God brought the exiles back to the land so that a Redeemer might be born there.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4799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them?</a:t>
            </a: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us?</a:t>
            </a: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a:t>
            </a:r>
          </a:p>
        </p:txBody>
      </p:sp>
    </p:spTree>
    <p:extLst>
      <p:ext uri="{BB962C8B-B14F-4D97-AF65-F5344CB8AC3E}">
        <p14:creationId xmlns:p14="http://schemas.microsoft.com/office/powerpoint/2010/main" val="1531946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en-US" sz="3200" b="1" dirty="0">
                <a:latin typeface="Arial" charset="0"/>
                <a:ea typeface="ＭＳ Ｐゴシック" charset="0"/>
                <a:cs typeface="Arial" charset="0"/>
              </a:rPr>
              <a:t>Jewish life revolved around Solomon</a:t>
            </a:r>
            <a:r>
              <a:rPr lang="mr-IN" sz="3200" b="1" dirty="0">
                <a:latin typeface="Arial" charset="0"/>
                <a:ea typeface="ＭＳ Ｐゴシック" charset="0"/>
                <a:cs typeface="Arial" charset="0"/>
              </a:rPr>
              <a:t>'</a:t>
            </a:r>
            <a:r>
              <a:rPr lang="en-US" sz="3200" b="1" dirty="0">
                <a:latin typeface="Arial" charset="0"/>
                <a:ea typeface="ＭＳ Ｐゴシック" charset="0"/>
                <a:cs typeface="Arial" charset="0"/>
              </a:rPr>
              <a:t>s temple for 400 years (959-586 BC)</a:t>
            </a:r>
          </a:p>
        </p:txBody>
      </p:sp>
      <p:sp>
        <p:nvSpPr>
          <p:cNvPr id="117764" name="Text Box 5"/>
          <p:cNvSpPr txBox="1">
            <a:spLocks noChangeArrowheads="1"/>
          </p:cNvSpPr>
          <p:nvPr/>
        </p:nvSpPr>
        <p:spPr bwMode="auto">
          <a:xfrm>
            <a:off x="76200" y="76200"/>
            <a:ext cx="41703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60400"/>
                </a:solidFill>
                <a:effectLst/>
                <a:uLnTx/>
                <a:uFillTx/>
                <a:latin typeface="Tahoma" charset="0"/>
                <a:ea typeface="ＭＳ Ｐゴシック" charset="0"/>
              </a:rPr>
              <a:t>Judaism in Israel and the Diaspora</a:t>
            </a:r>
          </a:p>
        </p:txBody>
      </p:sp>
    </p:spTree>
    <p:extLst>
      <p:ext uri="{BB962C8B-B14F-4D97-AF65-F5344CB8AC3E}">
        <p14:creationId xmlns:p14="http://schemas.microsoft.com/office/powerpoint/2010/main" val="3582272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rPr>
              <a:t>232 &amp; 342</a:t>
            </a: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8C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6162935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3600" b="1">
                <a:latin typeface="Arial" charset="0"/>
                <a:ea typeface="ＭＳ Ｐゴシック" charset="0"/>
                <a:cs typeface="Arial" charset="0"/>
              </a:rPr>
              <a:t>Jews Maintained Holiness at the Basin</a:t>
            </a: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Temple Destroyed!</a:t>
            </a:r>
          </a:p>
        </p:txBody>
      </p:sp>
    </p:spTree>
    <p:extLst>
      <p:ext uri="{BB962C8B-B14F-4D97-AF65-F5344CB8AC3E}">
        <p14:creationId xmlns:p14="http://schemas.microsoft.com/office/powerpoint/2010/main" val="300465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7"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a:solidFill>
                  <a:srgbClr val="1A0004"/>
                </a:solidFill>
                <a:latin typeface="Arial Black"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7" name="Rectangle 105"/>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en-US" sz="4400" b="1">
                <a:solidFill>
                  <a:srgbClr val="F8131B"/>
                </a:solidFill>
                <a:latin typeface="Helvetica" pitchFamily="-112" charset="0"/>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62</a:t>
            </a:r>
          </a:p>
        </p:txBody>
      </p:sp>
      <p:sp>
        <p:nvSpPr>
          <p:cNvPr id="13313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71"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5172" name="Rectangle 5"/>
          <p:cNvSpPr>
            <a:spLocks noChangeArrowheads="1"/>
          </p:cNvSpPr>
          <p:nvPr/>
        </p:nvSpPr>
        <p:spPr bwMode="auto">
          <a:xfrm>
            <a:off x="3630613" y="1828800"/>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5173"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477191"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790015"/>
                </a:solidFill>
                <a:latin typeface="Times" charset="0"/>
              </a:rPr>
              <a:t>100 YEARS / 50,000</a:t>
            </a: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 through 2</a:t>
            </a: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3" name="Rectangle 12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6" name="Rectangle 12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5207" name="Rectangle 12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63</a:t>
            </a:r>
          </a:p>
        </p:txBody>
      </p:sp>
      <p:sp>
        <p:nvSpPr>
          <p:cNvPr id="135188"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grpSp>
        <p:nvGrpSpPr>
          <p:cNvPr id="135190"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5400" b="1">
                <a:solidFill>
                  <a:srgbClr val="25F7FA"/>
                </a:solidFill>
                <a:latin typeface="Comic Sans MS" pitchFamily="-112" charset="0"/>
              </a:rPr>
              <a:t>50,000 RETURNED!</a:t>
            </a:r>
          </a:p>
        </p:txBody>
      </p:sp>
      <p:sp>
        <p:nvSpPr>
          <p:cNvPr id="546834" name="Text Box 18"/>
          <p:cNvSpPr txBox="1">
            <a:spLocks noChangeArrowheads="1"/>
          </p:cNvSpPr>
          <p:nvPr/>
        </p:nvSpPr>
        <p:spPr bwMode="auto">
          <a:xfrm>
            <a:off x="1333500" y="2235200"/>
            <a:ext cx="6477000" cy="3381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en-US" sz="5400" b="1">
                <a:solidFill>
                  <a:srgbClr val="FFFF00"/>
                </a:solidFill>
                <a:latin typeface="Comic Sans MS" pitchFamily="-112" charset="0"/>
              </a:rPr>
              <a:t>BUT MANY MORE STAYED BEHIND TO </a:t>
            </a:r>
            <a:r>
              <a:rPr lang="en-US" sz="5400" b="1" i="1" u="sng">
                <a:solidFill>
                  <a:srgbClr val="1CFF23"/>
                </a:solidFill>
                <a:latin typeface="Comic Sans MS" pitchFamily="-112" charset="0"/>
              </a:rPr>
              <a:t>FINANCE</a:t>
            </a:r>
            <a:r>
              <a:rPr lang="en-US" sz="5400" b="1" i="1" u="sng">
                <a:solidFill>
                  <a:srgbClr val="FFFF00"/>
                </a:solidFill>
                <a:latin typeface="Comic Sans MS" pitchFamily="-112" charset="0"/>
              </a:rPr>
              <a:t> </a:t>
            </a:r>
            <a:r>
              <a:rPr lang="en-US" sz="5400" b="1">
                <a:solidFill>
                  <a:srgbClr val="FFFF00"/>
                </a:solidFill>
                <a:latin typeface="Comic Sans MS" pitchFamily="-112" charset="0"/>
              </a:rPr>
              <a:t>THE RETURN.</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0" name="Rectangle 89"/>
          <p:cNvSpPr>
            <a:spLocks noChangeArrowheads="1"/>
          </p:cNvSpPr>
          <p:nvPr/>
        </p:nvSpPr>
        <p:spPr bwMode="auto">
          <a:xfrm>
            <a:off x="7943850" y="343535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3" name="Rectangle 92"/>
          <p:cNvSpPr>
            <a:spLocks noChangeArrowheads="1"/>
          </p:cNvSpPr>
          <p:nvPr/>
        </p:nvSpPr>
        <p:spPr bwMode="auto">
          <a:xfrm>
            <a:off x="8135938" y="3694113"/>
            <a:ext cx="7032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7234" name="Rectangle 93"/>
          <p:cNvSpPr>
            <a:spLocks noChangeArrowheads="1"/>
          </p:cNvSpPr>
          <p:nvPr/>
        </p:nvSpPr>
        <p:spPr bwMode="auto">
          <a:xfrm>
            <a:off x="8183563" y="3871913"/>
            <a:ext cx="6254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1:4</a:t>
            </a:r>
          </a:p>
        </p:txBody>
      </p:sp>
      <p:sp>
        <p:nvSpPr>
          <p:cNvPr id="137241"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1</a:t>
            </a:r>
            <a:endParaRPr lang="en-US" sz="1600">
              <a:solidFill>
                <a:srgbClr val="FFA27C"/>
              </a:solidFill>
              <a:latin typeface="B VAG Rounded Bold"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67"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9268"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9269"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139270"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A0004"/>
                </a:solidFill>
                <a:latin typeface="Times" charset="0"/>
              </a:rPr>
              <a:t>100 YEARS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Z - E - N</a:t>
            </a: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NEHEMIAH</a:t>
            </a: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39285" name="Group 93"/>
          <p:cNvGrpSpPr>
            <a:grpSpLocks/>
          </p:cNvGrpSpPr>
          <p:nvPr/>
        </p:nvGrpSpPr>
        <p:grpSpPr bwMode="auto">
          <a:xfrm>
            <a:off x="7943850" y="3435350"/>
            <a:ext cx="1195388" cy="1098550"/>
            <a:chOff x="3544" y="2589"/>
            <a:chExt cx="753"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5" name="Rectangle 10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8" name="Rectangle 10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9309" name="Rectangle 10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9310"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ZERUBBABEL</a:t>
            </a: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45274"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Zerubbabel’s role in restoring the exiles to the land prefigures the work of his Descendant who will restore his chosen ones from a life a sin.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8005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14FFB"/>
                </a:solidFill>
                <a:latin typeface="Times"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14FFB"/>
                </a:solidFill>
                <a:latin typeface="Times"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EZRA</a:t>
            </a:r>
            <a:r>
              <a:rPr lang="en-US" sz="3200" b="1">
                <a:solidFill>
                  <a:srgbClr val="FFFF00"/>
                </a:solidFill>
                <a:latin typeface="Comic Sans MS" pitchFamily="-112"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1CFF23"/>
                </a:solidFill>
                <a:latin typeface="Comic Sans MS" pitchFamily="-112"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ZERUBBABEL</a:t>
            </a:r>
            <a:r>
              <a:rPr lang="en-US" sz="3200" b="1">
                <a:solidFill>
                  <a:srgbClr val="FFFF00"/>
                </a:solidFill>
                <a:latin typeface="Comic Sans MS" pitchFamily="-112" charset="0"/>
              </a:rPr>
              <a:t>…returns to begin rebuilding the Temple.</a:t>
            </a:r>
          </a:p>
        </p:txBody>
      </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808CA-DF5F-B689-9F59-AB3EE4BA6616}"/>
            </a:ext>
          </a:extLst>
        </p:cNvPr>
        <p:cNvGrpSpPr/>
        <p:nvPr/>
      </p:nvGrpSpPr>
      <p:grpSpPr>
        <a:xfrm>
          <a:off x="0" y="0"/>
          <a:ext cx="0" cy="0"/>
          <a:chOff x="0" y="0"/>
          <a:chExt cx="0" cy="0"/>
        </a:xfrm>
      </p:grpSpPr>
      <p:sp>
        <p:nvSpPr>
          <p:cNvPr id="141313" name="Freeform 2">
            <a:extLst>
              <a:ext uri="{FF2B5EF4-FFF2-40B4-BE49-F238E27FC236}">
                <a16:creationId xmlns:a16="http://schemas.microsoft.com/office/drawing/2014/main" id="{C1FB3320-2A0E-91A8-A921-6E832D7FCBC7}"/>
              </a:ext>
            </a:extLst>
          </p:cNvPr>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14" name="Rectangle 3">
            <a:extLst>
              <a:ext uri="{FF2B5EF4-FFF2-40B4-BE49-F238E27FC236}">
                <a16:creationId xmlns:a16="http://schemas.microsoft.com/office/drawing/2014/main" id="{46B1C3B2-6D15-1ACF-5FEB-50906302D22C}"/>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15" name="Rectangle 4">
            <a:extLst>
              <a:ext uri="{FF2B5EF4-FFF2-40B4-BE49-F238E27FC236}">
                <a16:creationId xmlns:a16="http://schemas.microsoft.com/office/drawing/2014/main" id="{621F1F3C-BF8E-EAA2-6F4E-5352BB69E123}"/>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3" name="Rectangle 5">
            <a:extLst>
              <a:ext uri="{FF2B5EF4-FFF2-40B4-BE49-F238E27FC236}">
                <a16:creationId xmlns:a16="http://schemas.microsoft.com/office/drawing/2014/main" id="{140FC5B5-179C-6B8E-7F62-3D4026BCD04E}"/>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41317" name="Text Box 6">
            <a:extLst>
              <a:ext uri="{FF2B5EF4-FFF2-40B4-BE49-F238E27FC236}">
                <a16:creationId xmlns:a16="http://schemas.microsoft.com/office/drawing/2014/main" id="{10D5849C-29DE-5E7D-B821-E34B926BB3B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642055" name="Text Box 7">
            <a:extLst>
              <a:ext uri="{FF2B5EF4-FFF2-40B4-BE49-F238E27FC236}">
                <a16:creationId xmlns:a16="http://schemas.microsoft.com/office/drawing/2014/main" id="{749E72E4-2354-5355-42EF-CB6421829221}"/>
              </a:ext>
            </a:extLst>
          </p:cNvPr>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EZRA</a:t>
            </a:r>
          </a:p>
        </p:txBody>
      </p:sp>
      <p:sp>
        <p:nvSpPr>
          <p:cNvPr id="642056" name="Text Box 8">
            <a:extLst>
              <a:ext uri="{FF2B5EF4-FFF2-40B4-BE49-F238E27FC236}">
                <a16:creationId xmlns:a16="http://schemas.microsoft.com/office/drawing/2014/main" id="{885B182A-5626-14C1-5A45-5C27A45F2724}"/>
              </a:ext>
            </a:extLst>
          </p:cNvPr>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NEHEMIAH</a:t>
            </a:r>
          </a:p>
        </p:txBody>
      </p:sp>
      <p:sp>
        <p:nvSpPr>
          <p:cNvPr id="141320" name="AutoShape 9">
            <a:extLst>
              <a:ext uri="{FF2B5EF4-FFF2-40B4-BE49-F238E27FC236}">
                <a16:creationId xmlns:a16="http://schemas.microsoft.com/office/drawing/2014/main" id="{9E9BB8BF-08ED-F309-1B8C-7D9435604FCF}"/>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8" name="Rectangle 10">
            <a:extLst>
              <a:ext uri="{FF2B5EF4-FFF2-40B4-BE49-F238E27FC236}">
                <a16:creationId xmlns:a16="http://schemas.microsoft.com/office/drawing/2014/main" id="{81AD90CA-C632-7999-1EEC-1D8E2FE5FA51}"/>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41322" name="Rectangle 11">
            <a:extLst>
              <a:ext uri="{FF2B5EF4-FFF2-40B4-BE49-F238E27FC236}">
                <a16:creationId xmlns:a16="http://schemas.microsoft.com/office/drawing/2014/main" id="{6A2D3F7F-18D2-15B0-55AC-F6FFDA230F82}"/>
              </a:ext>
            </a:extLst>
          </p:cNvPr>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14FFB"/>
                </a:solidFill>
                <a:latin typeface="Times" charset="0"/>
              </a:rPr>
              <a:t>CAPTIVITY</a:t>
            </a:r>
          </a:p>
        </p:txBody>
      </p:sp>
      <p:sp>
        <p:nvSpPr>
          <p:cNvPr id="141323" name="Rectangle 12">
            <a:extLst>
              <a:ext uri="{FF2B5EF4-FFF2-40B4-BE49-F238E27FC236}">
                <a16:creationId xmlns:a16="http://schemas.microsoft.com/office/drawing/2014/main" id="{1CDC04B2-B4DE-0D74-9857-59F2514EF3B9}"/>
              </a:ext>
            </a:extLst>
          </p:cNvPr>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70 YEARS</a:t>
            </a:r>
          </a:p>
        </p:txBody>
      </p:sp>
      <p:sp>
        <p:nvSpPr>
          <p:cNvPr id="141324" name="Rectangle 13">
            <a:extLst>
              <a:ext uri="{FF2B5EF4-FFF2-40B4-BE49-F238E27FC236}">
                <a16:creationId xmlns:a16="http://schemas.microsoft.com/office/drawing/2014/main" id="{00AC2574-338B-A25A-4A7D-E6F3E23BAFE7}"/>
              </a:ext>
            </a:extLst>
          </p:cNvPr>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3  TREKS</a:t>
            </a:r>
          </a:p>
        </p:txBody>
      </p:sp>
      <p:sp>
        <p:nvSpPr>
          <p:cNvPr id="141325" name="Rectangle 14">
            <a:extLst>
              <a:ext uri="{FF2B5EF4-FFF2-40B4-BE49-F238E27FC236}">
                <a16:creationId xmlns:a16="http://schemas.microsoft.com/office/drawing/2014/main" id="{57F0926C-3745-0994-9158-80DD6C4A86BE}"/>
              </a:ext>
            </a:extLst>
          </p:cNvPr>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14FFB"/>
                </a:solidFill>
                <a:latin typeface="Times" charset="0"/>
              </a:rPr>
              <a:t>100 YEARS / 50,000</a:t>
            </a:r>
          </a:p>
        </p:txBody>
      </p:sp>
      <p:sp>
        <p:nvSpPr>
          <p:cNvPr id="141326" name="Rectangle 15">
            <a:extLst>
              <a:ext uri="{FF2B5EF4-FFF2-40B4-BE49-F238E27FC236}">
                <a16:creationId xmlns:a16="http://schemas.microsoft.com/office/drawing/2014/main" id="{978CF432-0F0F-984B-544F-CEDDBA23117C}"/>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141327" name="Rectangle 16">
            <a:extLst>
              <a:ext uri="{FF2B5EF4-FFF2-40B4-BE49-F238E27FC236}">
                <a16:creationId xmlns:a16="http://schemas.microsoft.com/office/drawing/2014/main" id="{0FD2459D-75B4-8FDC-213D-08EA7A3B9CE6}"/>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28" name="Line 17">
            <a:extLst>
              <a:ext uri="{FF2B5EF4-FFF2-40B4-BE49-F238E27FC236}">
                <a16:creationId xmlns:a16="http://schemas.microsoft.com/office/drawing/2014/main" id="{24CA3D6B-1698-E6F2-D54B-27E2F07D012B}"/>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29" name="Line 18">
            <a:extLst>
              <a:ext uri="{FF2B5EF4-FFF2-40B4-BE49-F238E27FC236}">
                <a16:creationId xmlns:a16="http://schemas.microsoft.com/office/drawing/2014/main" id="{D9084B71-0D3A-15FA-AB33-74D69BC7432E}"/>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0" name="Line 19">
            <a:extLst>
              <a:ext uri="{FF2B5EF4-FFF2-40B4-BE49-F238E27FC236}">
                <a16:creationId xmlns:a16="http://schemas.microsoft.com/office/drawing/2014/main" id="{06D6647B-E96F-D691-034A-BFF3D81C183A}"/>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1" name="Line 20">
            <a:extLst>
              <a:ext uri="{FF2B5EF4-FFF2-40B4-BE49-F238E27FC236}">
                <a16:creationId xmlns:a16="http://schemas.microsoft.com/office/drawing/2014/main" id="{820AE2BE-BDC4-0786-6715-6A08A4F3D66E}"/>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642069" name="Rectangle 21">
            <a:extLst>
              <a:ext uri="{FF2B5EF4-FFF2-40B4-BE49-F238E27FC236}">
                <a16:creationId xmlns:a16="http://schemas.microsoft.com/office/drawing/2014/main" id="{14059D7A-3E6A-17D9-004B-5F59EABB86C1}"/>
              </a:ext>
            </a:extLst>
          </p:cNvPr>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EZRA</a:t>
            </a:r>
            <a:r>
              <a:rPr lang="en-US" sz="3200" b="1">
                <a:solidFill>
                  <a:srgbClr val="FFFF00"/>
                </a:solidFill>
                <a:latin typeface="Comic Sans MS" pitchFamily="-112" charset="0"/>
              </a:rPr>
              <a:t>…returns to teach the Law of the Lord.</a:t>
            </a:r>
          </a:p>
        </p:txBody>
      </p:sp>
      <p:sp>
        <p:nvSpPr>
          <p:cNvPr id="642070" name="Rectangle 22">
            <a:extLst>
              <a:ext uri="{FF2B5EF4-FFF2-40B4-BE49-F238E27FC236}">
                <a16:creationId xmlns:a16="http://schemas.microsoft.com/office/drawing/2014/main" id="{784779B8-D218-C527-05F8-6019557F3C45}"/>
              </a:ext>
            </a:extLst>
          </p:cNvPr>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a:extLst>
              <a:ext uri="{FF2B5EF4-FFF2-40B4-BE49-F238E27FC236}">
                <a16:creationId xmlns:a16="http://schemas.microsoft.com/office/drawing/2014/main" id="{183188E1-AB5B-4C5E-2237-458059E599E1}"/>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642095" name="Rectangle 47">
            <a:extLst>
              <a:ext uri="{FF2B5EF4-FFF2-40B4-BE49-F238E27FC236}">
                <a16:creationId xmlns:a16="http://schemas.microsoft.com/office/drawing/2014/main" id="{52E4B086-B269-E8FE-EDC6-C87F52D60FA6}"/>
              </a:ext>
            </a:extLst>
          </p:cNvPr>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66</a:t>
            </a:r>
          </a:p>
        </p:txBody>
      </p:sp>
      <p:sp>
        <p:nvSpPr>
          <p:cNvPr id="141337" name="Text Box 49">
            <a:extLst>
              <a:ext uri="{FF2B5EF4-FFF2-40B4-BE49-F238E27FC236}">
                <a16:creationId xmlns:a16="http://schemas.microsoft.com/office/drawing/2014/main" id="{A0157E87-1C80-E132-77E9-3FD0AC43E764}"/>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642107" name="Text Box 59">
            <a:extLst>
              <a:ext uri="{FF2B5EF4-FFF2-40B4-BE49-F238E27FC236}">
                <a16:creationId xmlns:a16="http://schemas.microsoft.com/office/drawing/2014/main" id="{D1A0D035-1447-56A4-44CD-78E88E1CBB2A}"/>
              </a:ext>
            </a:extLst>
          </p:cNvPr>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1CFF23"/>
                </a:solidFill>
                <a:latin typeface="Comic Sans MS" pitchFamily="-112" charset="0"/>
              </a:rPr>
              <a:t>ZERUBBABEL</a:t>
            </a:r>
          </a:p>
        </p:txBody>
      </p:sp>
      <p:sp>
        <p:nvSpPr>
          <p:cNvPr id="642072" name="Rectangle 24">
            <a:extLst>
              <a:ext uri="{FF2B5EF4-FFF2-40B4-BE49-F238E27FC236}">
                <a16:creationId xmlns:a16="http://schemas.microsoft.com/office/drawing/2014/main" id="{77AED4F8-16F8-0F2A-7417-D88D08ABF3D7}"/>
              </a:ext>
            </a:extLst>
          </p:cNvPr>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ZERUBBABEL</a:t>
            </a:r>
            <a:r>
              <a:rPr lang="en-US" sz="3200" b="1">
                <a:solidFill>
                  <a:srgbClr val="FFFF00"/>
                </a:solidFill>
                <a:latin typeface="Comic Sans MS" pitchFamily="-112" charset="0"/>
              </a:rPr>
              <a:t>…returns to begin rebuilding the Temple.</a:t>
            </a:r>
          </a:p>
        </p:txBody>
      </p:sp>
      <p:sp>
        <p:nvSpPr>
          <p:cNvPr id="642105" name="Rectangle 57">
            <a:extLst>
              <a:ext uri="{FF2B5EF4-FFF2-40B4-BE49-F238E27FC236}">
                <a16:creationId xmlns:a16="http://schemas.microsoft.com/office/drawing/2014/main" id="{98596F9D-F27E-76BC-26EE-3B4923AF5CBF}"/>
              </a:ext>
            </a:extLst>
          </p:cNvPr>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2" name="Group 53">
            <a:extLst>
              <a:ext uri="{FF2B5EF4-FFF2-40B4-BE49-F238E27FC236}">
                <a16:creationId xmlns:a16="http://schemas.microsoft.com/office/drawing/2014/main" id="{4689D02E-B141-4442-767F-6DB54D8F4436}"/>
              </a:ext>
            </a:extLst>
          </p:cNvPr>
          <p:cNvGrpSpPr>
            <a:grpSpLocks/>
          </p:cNvGrpSpPr>
          <p:nvPr/>
        </p:nvGrpSpPr>
        <p:grpSpPr bwMode="auto">
          <a:xfrm>
            <a:off x="2063750" y="1314450"/>
            <a:ext cx="5265738" cy="4075113"/>
            <a:chOff x="1247" y="633"/>
            <a:chExt cx="3317" cy="2567"/>
          </a:xfrm>
        </p:grpSpPr>
        <p:sp>
          <p:nvSpPr>
            <p:cNvPr id="642102" name="AutoShape 54">
              <a:extLst>
                <a:ext uri="{FF2B5EF4-FFF2-40B4-BE49-F238E27FC236}">
                  <a16:creationId xmlns:a16="http://schemas.microsoft.com/office/drawing/2014/main" id="{0FBDB528-719B-36CB-05EE-EA7C20F96997}"/>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642103" name="Text Box 55">
              <a:extLst>
                <a:ext uri="{FF2B5EF4-FFF2-40B4-BE49-F238E27FC236}">
                  <a16:creationId xmlns:a16="http://schemas.microsoft.com/office/drawing/2014/main" id="{025E3556-DE32-5728-D170-9CF50D1515EA}"/>
                </a:ext>
              </a:extLst>
            </p:cNvPr>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a:extLst>
                <a:ext uri="{FF2B5EF4-FFF2-40B4-BE49-F238E27FC236}">
                  <a16:creationId xmlns:a16="http://schemas.microsoft.com/office/drawing/2014/main" id="{11736670-143C-F072-A95D-106B6C088F59}"/>
                </a:ext>
              </a:extLst>
            </p:cNvPr>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3200" b="1">
                  <a:solidFill>
                    <a:srgbClr val="FFD34A"/>
                  </a:solidFill>
                  <a:latin typeface="Comic Sans MS" pitchFamily="-112" charset="0"/>
                </a:rPr>
                <a:t>THREE DIPLOMAT PRIESTS</a:t>
              </a:r>
            </a:p>
          </p:txBody>
        </p:sp>
      </p:grpSp>
      <p:grpSp>
        <p:nvGrpSpPr>
          <p:cNvPr id="141342" name="Group 25">
            <a:extLst>
              <a:ext uri="{FF2B5EF4-FFF2-40B4-BE49-F238E27FC236}">
                <a16:creationId xmlns:a16="http://schemas.microsoft.com/office/drawing/2014/main" id="{327962EF-34FB-ACFD-8BC9-3884489938E6}"/>
              </a:ext>
            </a:extLst>
          </p:cNvPr>
          <p:cNvGrpSpPr>
            <a:grpSpLocks/>
          </p:cNvGrpSpPr>
          <p:nvPr/>
        </p:nvGrpSpPr>
        <p:grpSpPr bwMode="auto">
          <a:xfrm>
            <a:off x="7943850" y="3435350"/>
            <a:ext cx="1195388" cy="1098550"/>
            <a:chOff x="3544" y="2589"/>
            <a:chExt cx="753" cy="692"/>
          </a:xfrm>
        </p:grpSpPr>
        <p:sp>
          <p:nvSpPr>
            <p:cNvPr id="141347" name="Freeform 26">
              <a:extLst>
                <a:ext uri="{FF2B5EF4-FFF2-40B4-BE49-F238E27FC236}">
                  <a16:creationId xmlns:a16="http://schemas.microsoft.com/office/drawing/2014/main" id="{889747BF-D6AF-4655-BB33-8157ADC10AE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8" name="Freeform 27">
              <a:extLst>
                <a:ext uri="{FF2B5EF4-FFF2-40B4-BE49-F238E27FC236}">
                  <a16:creationId xmlns:a16="http://schemas.microsoft.com/office/drawing/2014/main" id="{736474F1-87BD-A870-B73D-AFFEE008CA61}"/>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9" name="AutoShape 28">
              <a:extLst>
                <a:ext uri="{FF2B5EF4-FFF2-40B4-BE49-F238E27FC236}">
                  <a16:creationId xmlns:a16="http://schemas.microsoft.com/office/drawing/2014/main" id="{F456540A-F4EC-9C30-2955-B2FBF504017B}"/>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41350" name="Rectangle 29">
              <a:extLst>
                <a:ext uri="{FF2B5EF4-FFF2-40B4-BE49-F238E27FC236}">
                  <a16:creationId xmlns:a16="http://schemas.microsoft.com/office/drawing/2014/main" id="{2331659B-582E-3A28-FA75-E93EA53ABAC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41351" name="Line 30">
              <a:extLst>
                <a:ext uri="{FF2B5EF4-FFF2-40B4-BE49-F238E27FC236}">
                  <a16:creationId xmlns:a16="http://schemas.microsoft.com/office/drawing/2014/main" id="{EB0C50C4-FEEA-2D29-16A2-F545421A4A9F}"/>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2" name="Line 31">
              <a:extLst>
                <a:ext uri="{FF2B5EF4-FFF2-40B4-BE49-F238E27FC236}">
                  <a16:creationId xmlns:a16="http://schemas.microsoft.com/office/drawing/2014/main" id="{A2244E58-F9CC-B58F-E72A-47A38292B3D7}"/>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3" name="Rectangle 32">
              <a:extLst>
                <a:ext uri="{FF2B5EF4-FFF2-40B4-BE49-F238E27FC236}">
                  <a16:creationId xmlns:a16="http://schemas.microsoft.com/office/drawing/2014/main" id="{BB8513DD-1050-BB51-72A2-C17622A2A66A}"/>
                </a:ext>
              </a:extLst>
            </p:cNvPr>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41354" name="Line 33">
              <a:extLst>
                <a:ext uri="{FF2B5EF4-FFF2-40B4-BE49-F238E27FC236}">
                  <a16:creationId xmlns:a16="http://schemas.microsoft.com/office/drawing/2014/main" id="{D1561225-A869-4ABB-7FB4-0DC1EA49D8C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5" name="Line 34">
              <a:extLst>
                <a:ext uri="{FF2B5EF4-FFF2-40B4-BE49-F238E27FC236}">
                  <a16:creationId xmlns:a16="http://schemas.microsoft.com/office/drawing/2014/main" id="{7D30E767-1C11-954D-F9A2-03CC96E54207}"/>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6" name="Rectangle 35">
              <a:extLst>
                <a:ext uri="{FF2B5EF4-FFF2-40B4-BE49-F238E27FC236}">
                  <a16:creationId xmlns:a16="http://schemas.microsoft.com/office/drawing/2014/main" id="{AAB7304A-4405-9D83-6075-1FC836A990EA}"/>
                </a:ext>
              </a:extLst>
            </p:cNvPr>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41357" name="Rectangle 36">
              <a:extLst>
                <a:ext uri="{FF2B5EF4-FFF2-40B4-BE49-F238E27FC236}">
                  <a16:creationId xmlns:a16="http://schemas.microsoft.com/office/drawing/2014/main" id="{5A22AF97-9E5F-A4BB-DC65-3E8BDC276A34}"/>
                </a:ext>
              </a:extLst>
            </p:cNvPr>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41358" name="Rectangle 37">
              <a:extLst>
                <a:ext uri="{FF2B5EF4-FFF2-40B4-BE49-F238E27FC236}">
                  <a16:creationId xmlns:a16="http://schemas.microsoft.com/office/drawing/2014/main" id="{033B4549-36C7-79FC-66BE-542CEB7645B3}"/>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41359" name="Rectangle 38">
              <a:extLst>
                <a:ext uri="{FF2B5EF4-FFF2-40B4-BE49-F238E27FC236}">
                  <a16:creationId xmlns:a16="http://schemas.microsoft.com/office/drawing/2014/main" id="{A1A0A145-3D75-A8A2-C0E9-31CDB9D63E68}"/>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0" name="Rectangle 39">
              <a:extLst>
                <a:ext uri="{FF2B5EF4-FFF2-40B4-BE49-F238E27FC236}">
                  <a16:creationId xmlns:a16="http://schemas.microsoft.com/office/drawing/2014/main" id="{0EC48FB7-20BD-B53D-B416-70F42405C2BC}"/>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1" name="Rectangle 40">
              <a:extLst>
                <a:ext uri="{FF2B5EF4-FFF2-40B4-BE49-F238E27FC236}">
                  <a16:creationId xmlns:a16="http://schemas.microsoft.com/office/drawing/2014/main" id="{4C9E5356-95C1-F3B1-67B3-E945A239CE6E}"/>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642108" name="Text Box 60">
            <a:extLst>
              <a:ext uri="{FF2B5EF4-FFF2-40B4-BE49-F238E27FC236}">
                <a16:creationId xmlns:a16="http://schemas.microsoft.com/office/drawing/2014/main" id="{20C3E950-1228-4000-6DDB-2A06E6C7064B}"/>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Neh. 3</a:t>
            </a:r>
          </a:p>
        </p:txBody>
      </p:sp>
      <p:grpSp>
        <p:nvGrpSpPr>
          <p:cNvPr id="141344" name="Group 57">
            <a:extLst>
              <a:ext uri="{FF2B5EF4-FFF2-40B4-BE49-F238E27FC236}">
                <a16:creationId xmlns:a16="http://schemas.microsoft.com/office/drawing/2014/main" id="{272070DB-5B34-F5B1-5E58-914A974C1CCF}"/>
              </a:ext>
            </a:extLst>
          </p:cNvPr>
          <p:cNvGrpSpPr>
            <a:grpSpLocks/>
          </p:cNvGrpSpPr>
          <p:nvPr/>
        </p:nvGrpSpPr>
        <p:grpSpPr bwMode="auto">
          <a:xfrm>
            <a:off x="519113" y="117475"/>
            <a:ext cx="854075" cy="1720850"/>
            <a:chOff x="519113" y="312738"/>
            <a:chExt cx="854075" cy="1910769"/>
          </a:xfrm>
        </p:grpSpPr>
        <p:sp>
          <p:nvSpPr>
            <p:cNvPr id="59" name="Rectangle 58">
              <a:extLst>
                <a:ext uri="{FF2B5EF4-FFF2-40B4-BE49-F238E27FC236}">
                  <a16:creationId xmlns:a16="http://schemas.microsoft.com/office/drawing/2014/main" id="{19788814-77D8-D984-EAD4-35ADDD405AA9}"/>
                </a:ext>
              </a:extLst>
            </p:cNvPr>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60" name="Line 52">
              <a:extLst>
                <a:ext uri="{FF2B5EF4-FFF2-40B4-BE49-F238E27FC236}">
                  <a16:creationId xmlns:a16="http://schemas.microsoft.com/office/drawing/2014/main" id="{9C2AD374-FC69-46E0-1C88-6003A21ED7AB}"/>
                </a:ext>
              </a:extLst>
            </p:cNvPr>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3909427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2105"/>
                                        </p:tgtEl>
                                        <p:attrNameLst>
                                          <p:attrName>style.visibility</p:attrName>
                                        </p:attrNameLst>
                                      </p:cBhvr>
                                      <p:to>
                                        <p:strVal val="visible"/>
                                      </p:to>
                                    </p:set>
                                    <p:animEffect transition="in" filter="fade">
                                      <p:cBhvr>
                                        <p:cTn id="7" dur="1000"/>
                                        <p:tgtEl>
                                          <p:spTgt spid="64210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10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Thus </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there were fourteen generations in all from Abraham to David, fourteen from David to the exile to Babylon, and fourteen from the exile to Christ.</a:t>
            </a:r>
            <a:r>
              <a:rPr kumimoji="0" lang="ru-RU"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en-US" sz="2800" b="1" dirty="0">
                <a:latin typeface="Arial" charset="0"/>
              </a:rPr>
              <a:t>The Hanging Gardens of Babylon</a:t>
            </a:r>
            <a:endParaRPr lang="en-GB" sz="2800" b="1" dirty="0">
              <a:latin typeface="Arial" charset="0"/>
            </a:endParaRPr>
          </a:p>
        </p:txBody>
      </p:sp>
    </p:spTree>
    <p:extLst>
      <p:ext uri="{BB962C8B-B14F-4D97-AF65-F5344CB8AC3E}">
        <p14:creationId xmlns:p14="http://schemas.microsoft.com/office/powerpoint/2010/main" val="3815639352"/>
      </p:ext>
    </p:extLst>
  </p:cSld>
  <p:clrMapOvr>
    <a:overrideClrMapping bg1="lt1" tx1="dk1" bg2="lt2" tx2="dk2" accent1="accent1" accent2="accent2" accent3="accent3" accent4="accent4" accent5="accent5" accent6="accent6" hlink="hlink" folHlink="folHlink"/>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Kindness to Jehoiachin in Exile</a:t>
            </a:r>
            <a:endParaRPr lang="en-GB" sz="3600" b="1" dirty="0">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Chap. 21</a:t>
            </a:r>
            <a:endParaRPr kumimoji="0" lang="en-GB"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thirty-seventh year of the exile of King Jehoiachin of Judah, Evil-</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merodach</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ascended to the Babylonian throne. He was kind to Jehoiachin and released him from prison on April 2 of that year.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28</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spoke kindly to Jehoiachin and gave him a higher place than all the other exiled kings in Babylon.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supplied Jehoiachin with new clothes to replace his prison garb and allowed him to dine in the king’s presence for the rest of his life.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30</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So the king gave him a regular food allowance as long as he lived.”</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Kings 25:27-30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Ration Tablet</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Berlin Museum</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60389746"/>
      </p:ext>
    </p:extLst>
  </p:cSld>
  <p:clrMapOvr>
    <a:overrideClrMapping bg1="lt1" tx1="dk1" bg2="lt2" tx2="dk2" accent1="accent1" accent2="accent2" accent3="accent3" accent4="accent4" accent5="accent5" accent6="accent6" hlink="hlink" folHlink="folHlink"/>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1209328"/>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ysClr val="windowText" lastClr="000000"/>
                </a:solidFill>
                <a:effectLst/>
                <a:uLnTx/>
                <a:uFillTx/>
                <a:latin typeface="Times" pitchFamily="-111" charset="0"/>
                <a:ea typeface="Times New Roman" pitchFamily="-111" charset="0"/>
                <a:cs typeface="Times New Roman" pitchFamily="-111"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Jehoiachin’s Ration Tablet in Exile</a:t>
            </a:r>
            <a:endParaRPr lang="en-GB" sz="3600" b="1" dirty="0">
              <a:latin typeface="Arial" charset="0"/>
            </a:endParaRPr>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rPr>
              <a:t>Jaukin</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2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5 sons of the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4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8 men of Judah;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[for each man].</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527966"/>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Babylon excavation 1899-1917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73990516"/>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Jehoiachin</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Pedaiah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Zerubbabel</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+ 1 brother (Shimei)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Hananiah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 + 1 sister</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Shecaniah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Shemaiah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+ 0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Neariah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Elioenai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+ 2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Hodaviah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87044" name="Text Box 8"/>
          <p:cNvSpPr txBox="1">
            <a:spLocks noChangeArrowheads="1"/>
          </p:cNvSpPr>
          <p:nvPr/>
        </p:nvSpPr>
        <p:spPr bwMode="auto">
          <a:xfrm>
            <a:off x="8305808" y="76206"/>
            <a:ext cx="697978"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372" name="Rectangle 4"/>
          <p:cNvSpPr>
            <a:spLocks noChangeArrowheads="1"/>
          </p:cNvSpPr>
          <p:nvPr/>
        </p:nvSpPr>
        <p:spPr bwMode="auto">
          <a:xfrm>
            <a:off x="241321"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2 Samuel 7</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en-US" sz="4000" b="1" i="0" u="none" strike="noStrike" kern="1200" cap="none" spc="0" normalizeH="0" baseline="30000" noProof="0">
                <a:ln>
                  <a:noFill/>
                </a:ln>
                <a:solidFill>
                  <a:srgbClr val="FFFFFF"/>
                </a:solidFill>
                <a:effectLst/>
                <a:uLnTx/>
                <a:uFillTx/>
                <a:latin typeface="Times New Roman"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Your</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house</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and your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kingdom</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endure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before me; your</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 throne</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be established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58375" name="Oval 7"/>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6" name="Oval 8"/>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7" name="Oval 9"/>
          <p:cNvSpPr>
            <a:spLocks noChangeArrowheads="1"/>
          </p:cNvSpPr>
          <p:nvPr/>
        </p:nvSpPr>
        <p:spPr bwMode="auto">
          <a:xfrm>
            <a:off x="6021389"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8" name="Text Box 10"/>
          <p:cNvSpPr txBox="1">
            <a:spLocks noChangeArrowheads="1"/>
          </p:cNvSpPr>
          <p:nvPr/>
        </p:nvSpPr>
        <p:spPr bwMode="auto">
          <a:xfrm>
            <a:off x="3095625" y="5551488"/>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58379" name="Text Box 11"/>
          <p:cNvSpPr txBox="1">
            <a:spLocks noChangeArrowheads="1"/>
          </p:cNvSpPr>
          <p:nvPr/>
        </p:nvSpPr>
        <p:spPr bwMode="auto">
          <a:xfrm>
            <a:off x="1720850" y="5000625"/>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6731" name="Text Box 13"/>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382" name="Rectangle 14"/>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383" name="Rectangle 15"/>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19</a:t>
            </a:r>
          </a:p>
        </p:txBody>
      </p:sp>
      <p:sp>
        <p:nvSpPr>
          <p:cNvPr id="286734" name="Text Box 16"/>
          <p:cNvSpPr txBox="1">
            <a:spLocks noChangeArrowheads="1"/>
          </p:cNvSpPr>
          <p:nvPr/>
        </p:nvSpPr>
        <p:spPr bwMode="auto">
          <a:xfrm>
            <a:off x="8729291" y="6422704"/>
            <a:ext cx="327768"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8386" name="Rectangle 18"/>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58387" name="Text Box 19"/>
          <p:cNvSpPr txBox="1">
            <a:spLocks noChangeArrowheads="1"/>
          </p:cNvSpPr>
          <p:nvPr/>
        </p:nvSpPr>
        <p:spPr bwMode="auto">
          <a:xfrm>
            <a:off x="-44450" y="2941638"/>
            <a:ext cx="9201150" cy="774122"/>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dirty="0">
                <a:ln>
                  <a:noFill/>
                </a:ln>
                <a:solidFill>
                  <a:srgbClr val="99CCFF"/>
                </a:solidFill>
                <a:effectLst/>
                <a:uLnTx/>
                <a:uFillTx/>
                <a:latin typeface="Kosher-Normal" charset="0"/>
                <a:ea typeface="ＭＳ Ｐゴシック" charset="-128"/>
                <a:cs typeface="ＭＳ Ｐゴシック" charset="-128"/>
              </a:rPr>
              <a:t>ITS  THREE  GUARANTEES</a:t>
            </a:r>
          </a:p>
        </p:txBody>
      </p:sp>
      <p:sp>
        <p:nvSpPr>
          <p:cNvPr id="20" name="Title 19"/>
          <p:cNvSpPr>
            <a:spLocks noGrp="1"/>
          </p:cNvSpPr>
          <p:nvPr>
            <p:ph type="title" idx="4294967295"/>
          </p:nvPr>
        </p:nvSpPr>
        <p:spPr>
          <a:xfrm>
            <a:off x="0" y="1905000"/>
            <a:ext cx="9144000" cy="1143000"/>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en-US" sz="6600" b="1" i="1" dirty="0">
                <a:solidFill>
                  <a:schemeClr val="tx1"/>
                </a:solidFill>
                <a:latin typeface="Kosher-Normal" charset="0"/>
                <a:ea typeface="ＭＳ Ｐゴシック" charset="0"/>
                <a:cs typeface="ＭＳ Ｐゴシック" charset="0"/>
              </a:rPr>
              <a:t>THE DAVIDIC COVENANT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p:cTn id="39" dur="500" fill="hold"/>
                                        <p:tgtEl>
                                          <p:spTgt spid="58379"/>
                                        </p:tgtEl>
                                        <p:attrNameLst>
                                          <p:attrName>ppt_w</p:attrName>
                                        </p:attrNameLst>
                                      </p:cBhvr>
                                      <p:tavLst>
                                        <p:tav tm="0">
                                          <p:val>
                                            <p:strVal val="2/3*#ppt_w"/>
                                          </p:val>
                                        </p:tav>
                                        <p:tav tm="100000">
                                          <p:val>
                                            <p:strVal val="#ppt_w"/>
                                          </p:val>
                                        </p:tav>
                                      </p:tavLst>
                                    </p:anim>
                                    <p:anim calcmode="lin" valueType="num">
                                      <p:cBhvr>
                                        <p:cTn id="40" dur="500" fill="hold"/>
                                        <p:tgtEl>
                                          <p:spTgt spid="58379"/>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500"/>
                            </p:stCondLst>
                            <p:childTnLst>
                              <p:par>
                                <p:cTn id="42" presetID="23" presetClass="entr" presetSubtype="272" fill="hold" grpId="0" nodeType="afterEffect">
                                  <p:stCondLst>
                                    <p:cond delay="0"/>
                                  </p:stCondLst>
                                  <p:childTnLst>
                                    <p:set>
                                      <p:cBhvr>
                                        <p:cTn id="43" dur="1" fill="hold">
                                          <p:stCondLst>
                                            <p:cond delay="0"/>
                                          </p:stCondLst>
                                        </p:cTn>
                                        <p:tgtEl>
                                          <p:spTgt spid="58378"/>
                                        </p:tgtEl>
                                        <p:attrNameLst>
                                          <p:attrName>style.visibility</p:attrName>
                                        </p:attrNameLst>
                                      </p:cBhvr>
                                      <p:to>
                                        <p:strVal val="visible"/>
                                      </p:to>
                                    </p:set>
                                    <p:anim calcmode="lin" valueType="num">
                                      <p:cBhvr>
                                        <p:cTn id="44" dur="500" fill="hold"/>
                                        <p:tgtEl>
                                          <p:spTgt spid="58378"/>
                                        </p:tgtEl>
                                        <p:attrNameLst>
                                          <p:attrName>ppt_w</p:attrName>
                                        </p:attrNameLst>
                                      </p:cBhvr>
                                      <p:tavLst>
                                        <p:tav tm="0">
                                          <p:val>
                                            <p:strVal val="2/3*#ppt_w"/>
                                          </p:val>
                                        </p:tav>
                                        <p:tav tm="100000">
                                          <p:val>
                                            <p:strVal val="#ppt_w"/>
                                          </p:val>
                                        </p:tav>
                                      </p:tavLst>
                                    </p:anim>
                                    <p:anim calcmode="lin" valueType="num">
                                      <p:cBhvr>
                                        <p:cTn id="45" dur="500" fill="hold"/>
                                        <p:tgtEl>
                                          <p:spTgt spid="583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78" grpId="0" autoUpdateAnimBg="0"/>
      <p:bldP spid="58379" grpId="0" autoUpdateAnimBg="0"/>
      <p:bldP spid="5838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35.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10665</TotalTime>
  <Words>21576</Words>
  <Application>Microsoft Macintosh PowerPoint</Application>
  <PresentationFormat>On-screen Show (4:3)</PresentationFormat>
  <Paragraphs>2471</Paragraphs>
  <Slides>234</Slides>
  <Notes>199</Notes>
  <HiddenSlides>0</HiddenSlides>
  <MMClips>0</MMClips>
  <ScaleCrop>false</ScaleCrop>
  <HeadingPairs>
    <vt:vector size="6" baseType="variant">
      <vt:variant>
        <vt:lpstr>Fonts Used</vt:lpstr>
      </vt:variant>
      <vt:variant>
        <vt:i4>36</vt:i4>
      </vt:variant>
      <vt:variant>
        <vt:lpstr>Theme</vt:lpstr>
      </vt:variant>
      <vt:variant>
        <vt:i4>49</vt:i4>
      </vt:variant>
      <vt:variant>
        <vt:lpstr>Slide Titles</vt:lpstr>
      </vt:variant>
      <vt:variant>
        <vt:i4>234</vt:i4>
      </vt:variant>
    </vt:vector>
  </HeadingPairs>
  <TitlesOfParts>
    <vt:vector size="319" baseType="lpstr">
      <vt:lpstr>Albertus Extra Bold</vt:lpstr>
      <vt:lpstr>Analecta</vt:lpstr>
      <vt:lpstr>Arail</vt:lpstr>
      <vt:lpstr>B VAG Rounded Bold</vt:lpstr>
      <vt:lpstr>BONES</vt:lpstr>
      <vt:lpstr>Chicago</vt:lpstr>
      <vt:lpstr>Kosher-Normal</vt:lpstr>
      <vt:lpstr>ＭＳ Ｐゴシック</vt:lpstr>
      <vt:lpstr>Osaka</vt:lpstr>
      <vt:lpstr>Times</vt:lpstr>
      <vt:lpstr>Arial</vt:lpstr>
      <vt:lpstr>Arial Black</vt:lpstr>
      <vt:lpstr>Arial Narrow</vt:lpstr>
      <vt:lpstr>Calibri</vt:lpstr>
      <vt:lpstr>Calibri Light</vt:lpstr>
      <vt:lpstr>Comic Sans MS</vt:lpstr>
      <vt:lpstr>Copperplate Gothic Bold</vt:lpstr>
      <vt:lpstr>DIN Condensed</vt:lpstr>
      <vt:lpstr>Engravers MT</vt:lpstr>
      <vt:lpstr>Garamond</vt:lpstr>
      <vt:lpstr>Geneva CY</vt:lpstr>
      <vt:lpstr>GillSans</vt:lpstr>
      <vt:lpstr>Helvetica</vt:lpstr>
      <vt:lpstr>Helvetica Neue</vt:lpstr>
      <vt:lpstr>Helvetica Neue Black Condensed</vt:lpstr>
      <vt:lpstr>Impact</vt:lpstr>
      <vt:lpstr>Kristen ITC</vt:lpstr>
      <vt:lpstr>Lucida Grande</vt:lpstr>
      <vt:lpstr>Matura MT Script Capitals</vt:lpstr>
      <vt:lpstr>Monotype Sorts</vt:lpstr>
      <vt:lpstr>Tahoma</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White</vt:lpstr>
      <vt:lpstr>untitled 3</vt:lpstr>
      <vt:lpstr>3_untitled 3</vt:lpstr>
      <vt:lpstr>2_Default Design</vt:lpstr>
      <vt:lpstr>1_Construction</vt:lpstr>
      <vt:lpstr>3_Construction</vt:lpstr>
      <vt:lpstr>1_Blank Presentation</vt:lpstr>
      <vt:lpstr>50_Blank Presentation</vt:lpstr>
      <vt:lpstr>1_Office Theme</vt:lpstr>
      <vt:lpstr>1_untitled 1</vt:lpstr>
      <vt:lpstr>Median</vt:lpstr>
      <vt:lpstr>2_Crumple</vt:lpstr>
      <vt:lpstr>2_Bar Code</vt:lpstr>
      <vt:lpstr>3_Default Design</vt:lpstr>
      <vt:lpstr>11_Office Theme</vt:lpstr>
      <vt:lpstr>17_Office Theme</vt:lpstr>
      <vt:lpstr>34_Default Design</vt:lpstr>
      <vt:lpstr>5_Default Design</vt:lpstr>
      <vt:lpstr>6_Default Design</vt:lpstr>
      <vt:lpstr>Blank</vt:lpstr>
      <vt:lpstr>23_Default Design</vt:lpstr>
      <vt:lpstr>30_Default Design</vt:lpstr>
      <vt:lpstr>Azure</vt:lpstr>
      <vt:lpstr>Soaring</vt:lpstr>
      <vt:lpstr>4_Soaring</vt:lpstr>
      <vt:lpstr>3_Azure</vt:lpstr>
      <vt:lpstr>1_Slit</vt:lpstr>
      <vt:lpstr>9_Blank Presentation - Graphics Omitted</vt:lpstr>
      <vt:lpstr>1_Default Design</vt:lpstr>
      <vt:lpstr>Stream</vt:lpstr>
      <vt:lpstr>Slit</vt:lpstr>
      <vt:lpstr>13_Blank Presentation</vt:lpstr>
      <vt:lpstr>5_Office Theme</vt:lpstr>
      <vt:lpstr>Fireworks</vt:lpstr>
      <vt:lpstr>Shimmer</vt:lpstr>
      <vt:lpstr>1_Fireworks</vt:lpstr>
      <vt:lpstr>9_Default Design</vt:lpstr>
      <vt:lpstr>7_Default Design</vt:lpstr>
      <vt:lpstr>8_Default Design</vt:lpstr>
      <vt:lpstr>13_Default Design</vt:lpstr>
      <vt:lpstr>Pulse</vt:lpstr>
      <vt:lpstr>1_Pulse</vt:lpstr>
      <vt:lpstr>Ezra</vt:lpstr>
      <vt:lpstr>Key Word</vt:lpstr>
      <vt:lpstr>Theme</vt:lpstr>
      <vt:lpstr>Key Verse</vt:lpstr>
      <vt:lpstr>Kingdom Statement</vt:lpstr>
      <vt:lpstr>Summary Statement</vt:lpstr>
      <vt:lpstr>Covenant</vt:lpstr>
      <vt:lpstr>Redemption</vt:lpstr>
      <vt:lpstr>Messiah</vt:lpstr>
      <vt:lpstr>Ezra's Correlation with Esther</vt:lpstr>
      <vt:lpstr>Barry Huddleston, The Acrostic Summarized Bible (Grand Rapids: Baker, 1992)</vt:lpstr>
      <vt:lpstr>Be Worshipful</vt:lpstr>
      <vt:lpstr>Why does God restore us?</vt:lpstr>
      <vt:lpstr>Two 70-Year Exiles</vt:lpstr>
      <vt:lpstr>I. God delivered the Jewish exiles to worship him.</vt:lpstr>
      <vt:lpstr>II. God delivers us from our bondage to worship him.</vt:lpstr>
      <vt:lpstr>Main Idea of Ezra</vt:lpstr>
      <vt:lpstr>What would change in your life if your chief reason to live was to worship? </vt:lpstr>
      <vt:lpstr>Application</vt:lpstr>
      <vt:lpstr>PowerPoint Presentation</vt:lpstr>
      <vt:lpstr>Ezra-Nehemiah</vt:lpstr>
      <vt:lpstr>Timeline</vt:lpstr>
      <vt:lpstr>Chronology of Ezra-Nehemiah</vt:lpstr>
      <vt:lpstr>The Postexilic Period</vt:lpstr>
      <vt:lpstr>The Postexilic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Cyrus Conquered Babylon</vt:lpstr>
      <vt:lpstr>PowerPoint Presentation</vt:lpstr>
      <vt:lpstr>Babylon's Fall (Herodotus)</vt:lpstr>
      <vt:lpstr>Babylon's Fall (Herodotus)</vt:lpstr>
      <vt:lpstr>Daniel 5:30-31</vt:lpstr>
      <vt:lpstr>The Identifications of Darius the Mede </vt:lpstr>
      <vt:lpstr>Cyrus Conquers Babylon</vt:lpstr>
      <vt:lpstr>PowerPoint Presentation</vt:lpstr>
      <vt:lpstr>PowerPoint Presentation</vt:lpstr>
      <vt:lpstr>PowerPoint Presentation</vt:lpstr>
      <vt:lpstr>PowerPoint Presentation</vt:lpstr>
      <vt:lpstr>PowerPoint Presentation</vt:lpstr>
      <vt:lpstr>PowerPoint Presentation</vt:lpstr>
      <vt:lpstr>Cyrus Prophesied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Trump a Cyrus?</vt:lpstr>
      <vt:lpstr>PowerPoint Presentation</vt:lpstr>
      <vt:lpstr>The Persian Empire</vt:lpstr>
      <vt:lpstr>Be Worshipful</vt:lpstr>
      <vt:lpstr>Yellow Pages</vt:lpstr>
      <vt:lpstr>Why church?</vt:lpstr>
      <vt:lpstr>Mei Ling</vt:lpstr>
      <vt:lpstr>Mei Ling</vt:lpstr>
      <vt:lpstr>Dr. Raz messed up.</vt:lpstr>
      <vt:lpstr>Mei Ling</vt:lpstr>
      <vt:lpstr>We all have messed up.</vt:lpstr>
      <vt:lpstr>Why does God restore us?</vt:lpstr>
      <vt:lpstr>God delivers us from our bondage to worship him.</vt:lpstr>
      <vt:lpstr>Israel messed up.</vt:lpstr>
      <vt:lpstr>Two 70-Year Exiles</vt:lpstr>
      <vt:lpstr>The Postexilic Era</vt:lpstr>
      <vt:lpstr>JUDAH IS PRESERVED!</vt:lpstr>
      <vt:lpstr>PowerPoint Presentation</vt:lpstr>
      <vt:lpstr>PowerPoint Presentation</vt:lpstr>
      <vt:lpstr>PowerPoint Presentation</vt:lpstr>
      <vt:lpstr>PowerPoint Presentation</vt:lpstr>
      <vt:lpstr>Let's Study Through Scripture</vt:lpstr>
      <vt:lpstr>Why does God restore us?</vt:lpstr>
      <vt:lpstr>I. God delivered the Jewish exiles to worship him.</vt:lpstr>
      <vt:lpstr>Slides on  Ezra 1</vt:lpstr>
      <vt:lpstr>Jewish life revolved around Solomon's temple for 400 years (959-586 BC)</vt:lpstr>
      <vt:lpstr>Chart of the Exile</vt:lpstr>
      <vt:lpstr>Jews Maintained Holiness at the Basin</vt:lpstr>
      <vt:lpstr>PowerPoint Presentation</vt:lpstr>
      <vt:lpstr>PowerPoint Presentation</vt:lpstr>
      <vt:lpstr>PowerPoint Presentation</vt:lpstr>
      <vt:lpstr>PowerPoint Presentation</vt:lpstr>
      <vt:lpstr>PowerPoint Presentation</vt:lpstr>
      <vt:lpstr>PowerPoint Presentation</vt:lpstr>
      <vt:lpstr>The Kingdom in Matthew 1</vt:lpstr>
      <vt:lpstr>The Hanging Gardens of Babylon</vt:lpstr>
      <vt:lpstr>Kindness to Jehoiachin in Exile</vt:lpstr>
      <vt:lpstr>Jehoiachin’s Ration Tablet in Exile</vt:lpstr>
      <vt:lpstr>Grace in Exile</vt:lpstr>
      <vt:lpstr>The Lineage of   Jehoiachin/ Jeconiah/ Coniah  (1 Chron 3:17-24)</vt:lpstr>
      <vt:lpstr>KEY VERSE:  2 Samuel 7:12-13</vt:lpstr>
      <vt:lpstr>THE DAVIDIC COVENANT</vt:lpstr>
      <vt:lpstr>So, then, the question must be asked: Who is qualified to sit on that Davidic throne?</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Cyrus the Great Conquers Babylon </vt:lpstr>
      <vt:lpstr>Decree of Cyrus</vt:lpstr>
      <vt:lpstr>Kharga</vt:lpstr>
      <vt:lpstr>Return from Exile  The Bible Visual Resource Book, 95</vt:lpstr>
      <vt:lpstr>The Persian Empire</vt:lpstr>
      <vt:lpstr>But WHY  was a return to the land of Israel so important?</vt:lpstr>
      <vt:lpstr>Borders of the Land Promised to Abraham</vt:lpstr>
      <vt:lpstr>Bethlehem aerial from north</vt:lpstr>
      <vt:lpstr>Slides on  Ezra 2</vt:lpstr>
      <vt:lpstr>Returns from Exile</vt:lpstr>
      <vt:lpstr>Chronological Sequence in the Book of Ezra  </vt:lpstr>
      <vt:lpstr>Chronology of Ezra-Nehemiah The Bible Visual Resource Book, 93 </vt:lpstr>
      <vt:lpstr>Chronology of the Captivity</vt:lpstr>
      <vt:lpstr>Chronology of the Captivity</vt:lpstr>
      <vt:lpstr>Chronology of Ezra-Nehemiah</vt:lpstr>
      <vt:lpstr>Ezra's Correlation with Esther</vt:lpstr>
      <vt:lpstr>Temple/People</vt:lpstr>
      <vt:lpstr>Zerubbabel's Temple The Bible Visual Resource Book, 95</vt:lpstr>
      <vt:lpstr>Title</vt:lpstr>
      <vt:lpstr>Authorship</vt:lpstr>
      <vt:lpstr>Circumstances</vt:lpstr>
      <vt:lpstr>Circumstances</vt:lpstr>
      <vt:lpstr>Circumstances</vt:lpstr>
      <vt:lpstr>Characteristics</vt:lpstr>
      <vt:lpstr>Characteristics</vt:lpstr>
      <vt:lpstr>Characteristics</vt:lpstr>
      <vt:lpstr>Argument</vt:lpstr>
      <vt:lpstr>Synthesis</vt:lpstr>
      <vt:lpstr>Outline</vt:lpstr>
      <vt:lpstr>Ezra 1–6</vt:lpstr>
      <vt:lpstr>OT Pre-exilic Prophets on Chart</vt:lpstr>
      <vt:lpstr>Chart of the Exile</vt:lpstr>
      <vt:lpstr>Chart of the Exile</vt:lpstr>
      <vt:lpstr>Slides on  Ezra 3</vt:lpstr>
      <vt:lpstr>The altar was rebuilt first (Ezra 3:1-6)</vt:lpstr>
      <vt:lpstr>Slides on  Ezra 4</vt:lpstr>
      <vt:lpstr>God's work was opposed (4:1-2)</vt:lpstr>
      <vt:lpstr>Opposition to Rebuilding</vt:lpstr>
      <vt:lpstr>The Context:  Opposition to Temple Rebuilding</vt:lpstr>
      <vt:lpstr>Opposition to Rebuilding</vt:lpstr>
      <vt:lpstr>Hug-I</vt:lpstr>
      <vt:lpstr>Date</vt:lpstr>
      <vt:lpstr>Dates in Haggai</vt:lpstr>
      <vt:lpstr>"On August 29 of the second year of King Darius's reign, the LORD gave a message through the prophet Haggai to Zerubbabel son of Shealtiel, governor of Judah, and to Jeshua son of Jehozadak, the high priest" (Haggai 1:1 NLT).</vt:lpstr>
      <vt:lpstr>Opposition Timeline (Ezra 4; Esther 1; Neh 13)</vt:lpstr>
      <vt:lpstr>Later Postexilic Era (Ezra 7–10; Neh 1–13)</vt:lpstr>
      <vt:lpstr>Slides on  Ezra 5</vt:lpstr>
      <vt:lpstr>God's work is always opposed</vt:lpstr>
      <vt:lpstr>Ezra's Correlation with Esther</vt:lpstr>
      <vt:lpstr>Slides on  Ezra 6</vt:lpstr>
      <vt:lpstr>Temple Completion in 516 BC (Ezra 6:15)</vt:lpstr>
      <vt:lpstr>Temple Location</vt:lpstr>
      <vt:lpstr>PowerPoint Presentation</vt:lpstr>
      <vt:lpstr>Temples in the Bible</vt:lpstr>
      <vt:lpstr>1st Temple - Solomon</vt:lpstr>
      <vt:lpstr>2nd Temple - Zerubbabel</vt:lpstr>
      <vt:lpstr>2nd Temple - Herod</vt:lpstr>
      <vt:lpstr>3rd Temple - Tribulation</vt:lpstr>
      <vt:lpstr>Replace This with a Temple?</vt:lpstr>
      <vt:lpstr>The Rock Inside</vt:lpstr>
      <vt:lpstr>Modern Temple Mount</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Outline</vt:lpstr>
      <vt:lpstr>Slides on  Ezra 7</vt:lpstr>
      <vt:lpstr>Which is more important?</vt:lpstr>
      <vt:lpstr>Which is more important?</vt:lpstr>
      <vt:lpstr>Which is more important?</vt:lpstr>
      <vt:lpstr>Outline</vt:lpstr>
      <vt:lpstr>"For Ezra had devoted himself to the study and observance of the Law of the LORD, and to teaching its decrees and laws in Israel"  (Ezra 7:10 NIV).</vt:lpstr>
      <vt:lpstr>Ezra 7–10</vt:lpstr>
      <vt:lpstr>Slides on  Ezra 8</vt:lpstr>
      <vt:lpstr>Returns from Exile John H. Walton, Chronological and Background Charts of the Old Testament, 35 &amp;  John A. Martin, "Ezra," in The Bible Knowledge Commentary, 1:652, adapted</vt:lpstr>
      <vt:lpstr>Returns from Exile</vt:lpstr>
      <vt:lpstr>Leadership for Revival (Ezra 8:15-20)</vt:lpstr>
      <vt:lpstr>Ezra proclaims  a fast  (Ezra 8:21)</vt:lpstr>
      <vt:lpstr>Slides on  Ezra 9</vt:lpstr>
      <vt:lpstr>Internal Opposition (Ezra 9)</vt:lpstr>
      <vt:lpstr>Zerubbabel's Temple The Bible Visual Resource Book, 95</vt:lpstr>
      <vt:lpstr>Leadership?</vt:lpstr>
      <vt:lpstr>Slides on  Ezra 10</vt:lpstr>
      <vt:lpstr>Public Confession of Sin (Ezra 10)</vt:lpstr>
      <vt:lpstr>God Approved Divorce under Ezra?</vt:lpstr>
      <vt:lpstr>Public Confession of Sin (Ezra 10)</vt:lpstr>
      <vt:lpstr>التسلسل الزمني لعزرا - نحميا</vt:lpstr>
      <vt:lpstr>This small beginning led to the first century AD restoration of Jerusalem</vt:lpstr>
      <vt:lpstr>Why does God restore us?</vt:lpstr>
      <vt:lpstr>II. God delivers us from our bondage to worship him.</vt:lpstr>
      <vt:lpstr>God knows how horrible slavery to false gods is for us.</vt:lpstr>
      <vt:lpstr>Do you need to be restored from your slavery to sin?</vt:lpstr>
      <vt:lpstr>Why does God restore us?</vt:lpstr>
      <vt:lpstr>Main Idea of Ezra</vt:lpstr>
      <vt:lpstr>I. God delivered the Jewish exiles to worship him.</vt:lpstr>
      <vt:lpstr>Summary Statement</vt:lpstr>
      <vt:lpstr>II. God delivers us from our bondage to worship him.</vt:lpstr>
      <vt:lpstr>My Journey in Worship </vt:lpstr>
      <vt:lpstr>What would change in your life if your chief reason to live were to worship? </vt:lpstr>
      <vt:lpstr>Application</vt:lpstr>
      <vt:lpstr>Black</vt:lpstr>
      <vt:lpstr>OT Preaching link 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340</cp:revision>
  <cp:lastPrinted>2025-11-11T19:30:20Z</cp:lastPrinted>
  <dcterms:created xsi:type="dcterms:W3CDTF">2003-09-12T14:00:07Z</dcterms:created>
  <dcterms:modified xsi:type="dcterms:W3CDTF">2025-11-13T19:32:56Z</dcterms:modified>
</cp:coreProperties>
</file>