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theme/themeOverride1.xml" ContentType="application/vnd.openxmlformats-officedocument.themeOverrid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theme/theme36.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7.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3.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7.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7.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8.xml" ContentType="application/vnd.openxmlformats-officedocument.themeOverride+xml"/>
  <Override PartName="/ppt/notesSlides/notesSlide150.xml" ContentType="application/vnd.openxmlformats-officedocument.presentationml.notesSlide+xml"/>
  <Override PartName="/ppt/theme/themeOverride9.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10.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11.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48" r:id="rId3"/>
    <p:sldMasterId id="2147483961" r:id="rId4"/>
    <p:sldMasterId id="2147484031" r:id="rId5"/>
    <p:sldMasterId id="2147484070" r:id="rId6"/>
    <p:sldMasterId id="2147484082" r:id="rId7"/>
    <p:sldMasterId id="2147484096" r:id="rId8"/>
    <p:sldMasterId id="2147484109" r:id="rId9"/>
    <p:sldMasterId id="2147484121" r:id="rId10"/>
    <p:sldMasterId id="2147484134" r:id="rId11"/>
    <p:sldMasterId id="2147484147" r:id="rId12"/>
    <p:sldMasterId id="2147484160" r:id="rId13"/>
    <p:sldMasterId id="2147484172" r:id="rId14"/>
    <p:sldMasterId id="2147484185" r:id="rId15"/>
    <p:sldMasterId id="2147484198" r:id="rId16"/>
    <p:sldMasterId id="2147484260" r:id="rId17"/>
    <p:sldMasterId id="2147484284" r:id="rId18"/>
    <p:sldMasterId id="2147484296" r:id="rId19"/>
    <p:sldMasterId id="2147484299" r:id="rId20"/>
    <p:sldMasterId id="2147484328" r:id="rId21"/>
    <p:sldMasterId id="2147484341" r:id="rId22"/>
    <p:sldMasterId id="2147484354" r:id="rId23"/>
    <p:sldMasterId id="2147484366" r:id="rId24"/>
    <p:sldMasterId id="2147484368" r:id="rId25"/>
    <p:sldMasterId id="2147484380" r:id="rId26"/>
    <p:sldMasterId id="2147484392" r:id="rId27"/>
    <p:sldMasterId id="2147484406" r:id="rId28"/>
    <p:sldMasterId id="2147484418" r:id="rId29"/>
    <p:sldMasterId id="2147484431" r:id="rId30"/>
    <p:sldMasterId id="2147484444" r:id="rId31"/>
    <p:sldMasterId id="2147484468" r:id="rId32"/>
    <p:sldMasterId id="2147484480" r:id="rId33"/>
    <p:sldMasterId id="2147484492" r:id="rId34"/>
    <p:sldMasterId id="2147484504" r:id="rId35"/>
    <p:sldMasterId id="2147484506" r:id="rId36"/>
    <p:sldMasterId id="2147484508" r:id="rId37"/>
    <p:sldMasterId id="2147484520" r:id="rId38"/>
    <p:sldMasterId id="2147484532" r:id="rId39"/>
    <p:sldMasterId id="2147484544" r:id="rId40"/>
    <p:sldMasterId id="2147484556" r:id="rId41"/>
    <p:sldMasterId id="2147484568" r:id="rId42"/>
    <p:sldMasterId id="2147484580" r:id="rId43"/>
    <p:sldMasterId id="2147484592" r:id="rId44"/>
    <p:sldMasterId id="2147484604" r:id="rId45"/>
    <p:sldMasterId id="2147484616" r:id="rId46"/>
    <p:sldMasterId id="2147484628" r:id="rId47"/>
    <p:sldMasterId id="2147484641" r:id="rId48"/>
  </p:sldMasterIdLst>
  <p:notesMasterIdLst>
    <p:notesMasterId r:id="rId309"/>
  </p:notesMasterIdLst>
  <p:sldIdLst>
    <p:sldId id="2435" r:id="rId49"/>
    <p:sldId id="2429" r:id="rId50"/>
    <p:sldId id="2430" r:id="rId51"/>
    <p:sldId id="343" r:id="rId52"/>
    <p:sldId id="2431" r:id="rId53"/>
    <p:sldId id="2432" r:id="rId54"/>
    <p:sldId id="637" r:id="rId55"/>
    <p:sldId id="638" r:id="rId56"/>
    <p:sldId id="639" r:id="rId57"/>
    <p:sldId id="756" r:id="rId58"/>
    <p:sldId id="2434" r:id="rId59"/>
    <p:sldId id="1359" r:id="rId60"/>
    <p:sldId id="4714" r:id="rId61"/>
    <p:sldId id="1361" r:id="rId62"/>
    <p:sldId id="1362" r:id="rId63"/>
    <p:sldId id="1363" r:id="rId64"/>
    <p:sldId id="1364" r:id="rId65"/>
    <p:sldId id="1365" r:id="rId66"/>
    <p:sldId id="1366" r:id="rId67"/>
    <p:sldId id="547" r:id="rId68"/>
    <p:sldId id="302" r:id="rId69"/>
    <p:sldId id="260" r:id="rId70"/>
    <p:sldId id="261" r:id="rId71"/>
    <p:sldId id="262" r:id="rId72"/>
    <p:sldId id="339" r:id="rId73"/>
    <p:sldId id="263" r:id="rId74"/>
    <p:sldId id="264" r:id="rId75"/>
    <p:sldId id="415" r:id="rId76"/>
    <p:sldId id="630" r:id="rId77"/>
    <p:sldId id="321" r:id="rId78"/>
    <p:sldId id="265" r:id="rId79"/>
    <p:sldId id="267" r:id="rId80"/>
    <p:sldId id="286" r:id="rId81"/>
    <p:sldId id="291" r:id="rId82"/>
    <p:sldId id="269" r:id="rId83"/>
    <p:sldId id="270" r:id="rId84"/>
    <p:sldId id="271" r:id="rId85"/>
    <p:sldId id="272" r:id="rId86"/>
    <p:sldId id="287" r:id="rId87"/>
    <p:sldId id="266" r:id="rId88"/>
    <p:sldId id="4649" r:id="rId89"/>
    <p:sldId id="4080" r:id="rId90"/>
    <p:sldId id="4674" r:id="rId91"/>
    <p:sldId id="4684" r:id="rId92"/>
    <p:sldId id="330" r:id="rId93"/>
    <p:sldId id="331" r:id="rId94"/>
    <p:sldId id="332" r:id="rId95"/>
    <p:sldId id="333" r:id="rId96"/>
    <p:sldId id="334" r:id="rId97"/>
    <p:sldId id="4685" r:id="rId98"/>
    <p:sldId id="604" r:id="rId99"/>
    <p:sldId id="605" r:id="rId100"/>
    <p:sldId id="606" r:id="rId101"/>
    <p:sldId id="607" r:id="rId102"/>
    <p:sldId id="2419" r:id="rId103"/>
    <p:sldId id="2420" r:id="rId104"/>
    <p:sldId id="429" r:id="rId105"/>
    <p:sldId id="434" r:id="rId106"/>
    <p:sldId id="319" r:id="rId107"/>
    <p:sldId id="551" r:id="rId108"/>
    <p:sldId id="336" r:id="rId109"/>
    <p:sldId id="335" r:id="rId110"/>
    <p:sldId id="320" r:id="rId111"/>
    <p:sldId id="4713" r:id="rId112"/>
    <p:sldId id="4677" r:id="rId113"/>
    <p:sldId id="311" r:id="rId114"/>
    <p:sldId id="288" r:id="rId115"/>
    <p:sldId id="435" r:id="rId116"/>
    <p:sldId id="4729" r:id="rId117"/>
    <p:sldId id="4730" r:id="rId118"/>
    <p:sldId id="344" r:id="rId119"/>
    <p:sldId id="471" r:id="rId120"/>
    <p:sldId id="360" r:id="rId121"/>
    <p:sldId id="4715" r:id="rId122"/>
    <p:sldId id="362" r:id="rId123"/>
    <p:sldId id="277" r:id="rId124"/>
    <p:sldId id="363" r:id="rId125"/>
    <p:sldId id="345" r:id="rId126"/>
    <p:sldId id="364" r:id="rId127"/>
    <p:sldId id="356" r:id="rId128"/>
    <p:sldId id="346" r:id="rId129"/>
    <p:sldId id="276" r:id="rId130"/>
    <p:sldId id="357" r:id="rId131"/>
    <p:sldId id="358" r:id="rId132"/>
    <p:sldId id="337" r:id="rId133"/>
    <p:sldId id="279" r:id="rId134"/>
    <p:sldId id="359" r:id="rId135"/>
    <p:sldId id="4682" r:id="rId136"/>
    <p:sldId id="4683" r:id="rId137"/>
    <p:sldId id="4686" r:id="rId138"/>
    <p:sldId id="4687" r:id="rId139"/>
    <p:sldId id="4688" r:id="rId140"/>
    <p:sldId id="4690" r:id="rId141"/>
    <p:sldId id="4681" r:id="rId142"/>
    <p:sldId id="347" r:id="rId143"/>
    <p:sldId id="354" r:id="rId144"/>
    <p:sldId id="348" r:id="rId145"/>
    <p:sldId id="365" r:id="rId146"/>
    <p:sldId id="372" r:id="rId147"/>
    <p:sldId id="366" r:id="rId148"/>
    <p:sldId id="349" r:id="rId149"/>
    <p:sldId id="367" r:id="rId150"/>
    <p:sldId id="368" r:id="rId151"/>
    <p:sldId id="369" r:id="rId152"/>
    <p:sldId id="355" r:id="rId153"/>
    <p:sldId id="350" r:id="rId154"/>
    <p:sldId id="370" r:id="rId155"/>
    <p:sldId id="351" r:id="rId156"/>
    <p:sldId id="371" r:id="rId157"/>
    <p:sldId id="352" r:id="rId158"/>
    <p:sldId id="373" r:id="rId159"/>
    <p:sldId id="923" r:id="rId160"/>
    <p:sldId id="257" r:id="rId161"/>
    <p:sldId id="916" r:id="rId162"/>
    <p:sldId id="259" r:id="rId163"/>
    <p:sldId id="4716" r:id="rId164"/>
    <p:sldId id="4717" r:id="rId165"/>
    <p:sldId id="4718" r:id="rId166"/>
    <p:sldId id="917" r:id="rId167"/>
    <p:sldId id="4719" r:id="rId168"/>
    <p:sldId id="4720" r:id="rId169"/>
    <p:sldId id="4721" r:id="rId170"/>
    <p:sldId id="918" r:id="rId171"/>
    <p:sldId id="268" r:id="rId172"/>
    <p:sldId id="4722" r:id="rId173"/>
    <p:sldId id="4723" r:id="rId174"/>
    <p:sldId id="4724" r:id="rId175"/>
    <p:sldId id="4725" r:id="rId176"/>
    <p:sldId id="4726" r:id="rId177"/>
    <p:sldId id="4727" r:id="rId178"/>
    <p:sldId id="4728" r:id="rId179"/>
    <p:sldId id="919" r:id="rId180"/>
    <p:sldId id="920" r:id="rId181"/>
    <p:sldId id="278" r:id="rId182"/>
    <p:sldId id="921" r:id="rId183"/>
    <p:sldId id="289"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353" r:id="rId197"/>
    <p:sldId id="472" r:id="rId198"/>
    <p:sldId id="290" r:id="rId199"/>
    <p:sldId id="474" r:id="rId200"/>
    <p:sldId id="273" r:id="rId201"/>
    <p:sldId id="374" r:id="rId202"/>
    <p:sldId id="602" r:id="rId203"/>
    <p:sldId id="603" r:id="rId204"/>
    <p:sldId id="375" r:id="rId205"/>
    <p:sldId id="473" r:id="rId206"/>
    <p:sldId id="376" r:id="rId207"/>
    <p:sldId id="475" r:id="rId208"/>
    <p:sldId id="401" r:id="rId209"/>
    <p:sldId id="377" r:id="rId210"/>
    <p:sldId id="541" r:id="rId211"/>
    <p:sldId id="378" r:id="rId212"/>
    <p:sldId id="399" r:id="rId213"/>
    <p:sldId id="379" r:id="rId214"/>
    <p:sldId id="402" r:id="rId215"/>
    <p:sldId id="274" r:id="rId216"/>
    <p:sldId id="380" r:id="rId217"/>
    <p:sldId id="527" r:id="rId218"/>
    <p:sldId id="400" r:id="rId219"/>
    <p:sldId id="381" r:id="rId220"/>
    <p:sldId id="476" r:id="rId221"/>
    <p:sldId id="382" r:id="rId222"/>
    <p:sldId id="538" r:id="rId223"/>
    <p:sldId id="383" r:id="rId224"/>
    <p:sldId id="4027" r:id="rId225"/>
    <p:sldId id="4028" r:id="rId226"/>
    <p:sldId id="384" r:id="rId227"/>
    <p:sldId id="477" r:id="rId228"/>
    <p:sldId id="478" r:id="rId229"/>
    <p:sldId id="479" r:id="rId230"/>
    <p:sldId id="480" r:id="rId231"/>
    <p:sldId id="481" r:id="rId232"/>
    <p:sldId id="275" r:id="rId233"/>
    <p:sldId id="394" r:id="rId234"/>
    <p:sldId id="385" r:id="rId235"/>
    <p:sldId id="482" r:id="rId236"/>
    <p:sldId id="397" r:id="rId237"/>
    <p:sldId id="386" r:id="rId238"/>
    <p:sldId id="395" r:id="rId239"/>
    <p:sldId id="387" r:id="rId240"/>
    <p:sldId id="542" r:id="rId241"/>
    <p:sldId id="388" r:id="rId242"/>
    <p:sldId id="533" r:id="rId243"/>
    <p:sldId id="535" r:id="rId244"/>
    <p:sldId id="389" r:id="rId245"/>
    <p:sldId id="534" r:id="rId246"/>
    <p:sldId id="390" r:id="rId247"/>
    <p:sldId id="393" r:id="rId248"/>
    <p:sldId id="391" r:id="rId249"/>
    <p:sldId id="537" r:id="rId250"/>
    <p:sldId id="536" r:id="rId251"/>
    <p:sldId id="392" r:id="rId252"/>
    <p:sldId id="4693" r:id="rId253"/>
    <p:sldId id="524" r:id="rId254"/>
    <p:sldId id="2422" r:id="rId255"/>
    <p:sldId id="2423" r:id="rId256"/>
    <p:sldId id="556" r:id="rId257"/>
    <p:sldId id="557" r:id="rId258"/>
    <p:sldId id="558" r:id="rId259"/>
    <p:sldId id="559" r:id="rId260"/>
    <p:sldId id="560" r:id="rId261"/>
    <p:sldId id="561" r:id="rId262"/>
    <p:sldId id="562" r:id="rId263"/>
    <p:sldId id="563" r:id="rId264"/>
    <p:sldId id="564" r:id="rId265"/>
    <p:sldId id="565" r:id="rId266"/>
    <p:sldId id="566" r:id="rId267"/>
    <p:sldId id="567" r:id="rId268"/>
    <p:sldId id="568" r:id="rId269"/>
    <p:sldId id="569" r:id="rId270"/>
    <p:sldId id="570" r:id="rId271"/>
    <p:sldId id="571" r:id="rId272"/>
    <p:sldId id="572" r:id="rId273"/>
    <p:sldId id="573" r:id="rId274"/>
    <p:sldId id="574" r:id="rId275"/>
    <p:sldId id="575" r:id="rId276"/>
    <p:sldId id="576" r:id="rId277"/>
    <p:sldId id="577" r:id="rId278"/>
    <p:sldId id="578" r:id="rId279"/>
    <p:sldId id="2426" r:id="rId280"/>
    <p:sldId id="580" r:id="rId281"/>
    <p:sldId id="2427" r:id="rId282"/>
    <p:sldId id="2428" r:id="rId283"/>
    <p:sldId id="583" r:id="rId284"/>
    <p:sldId id="4691" r:id="rId285"/>
    <p:sldId id="585" r:id="rId286"/>
    <p:sldId id="586" r:id="rId287"/>
    <p:sldId id="587" r:id="rId288"/>
    <p:sldId id="588" r:id="rId289"/>
    <p:sldId id="589" r:id="rId290"/>
    <p:sldId id="590" r:id="rId291"/>
    <p:sldId id="591" r:id="rId292"/>
    <p:sldId id="592" r:id="rId293"/>
    <p:sldId id="593" r:id="rId294"/>
    <p:sldId id="594" r:id="rId295"/>
    <p:sldId id="595" r:id="rId296"/>
    <p:sldId id="596" r:id="rId297"/>
    <p:sldId id="597" r:id="rId298"/>
    <p:sldId id="598" r:id="rId299"/>
    <p:sldId id="599" r:id="rId300"/>
    <p:sldId id="600" r:id="rId301"/>
    <p:sldId id="601" r:id="rId302"/>
    <p:sldId id="4692" r:id="rId303"/>
    <p:sldId id="432" r:id="rId304"/>
    <p:sldId id="398" r:id="rId305"/>
    <p:sldId id="1417" r:id="rId306"/>
    <p:sldId id="304" r:id="rId307"/>
    <p:sldId id="310" r:id="rId3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4E7617-F6CD-C243-B587-737DB3C5B7EC}">
          <p14:sldIdLst>
            <p14:sldId id="2435"/>
            <p14:sldId id="2429"/>
            <p14:sldId id="2430"/>
            <p14:sldId id="343"/>
            <p14:sldId id="2431"/>
            <p14:sldId id="2432"/>
            <p14:sldId id="637"/>
            <p14:sldId id="638"/>
            <p14:sldId id="639"/>
            <p14:sldId id="756"/>
            <p14:sldId id="2434"/>
            <p14:sldId id="1359"/>
            <p14:sldId id="4714"/>
            <p14:sldId id="1361"/>
            <p14:sldId id="1362"/>
            <p14:sldId id="1363"/>
            <p14:sldId id="1364"/>
            <p14:sldId id="1365"/>
            <p14:sldId id="1366"/>
            <p14:sldId id="547"/>
          </p14:sldIdLst>
        </p14:section>
        <p14:section name="Introduction" id="{CA35C4ED-2DD5-4A41-988A-54AE0A04EE03}">
          <p14:sldIdLst>
            <p14:sldId id="302"/>
            <p14:sldId id="260"/>
            <p14:sldId id="261"/>
            <p14:sldId id="262"/>
            <p14:sldId id="339"/>
            <p14:sldId id="263"/>
            <p14:sldId id="264"/>
            <p14:sldId id="415"/>
            <p14:sldId id="630"/>
            <p14:sldId id="321"/>
            <p14:sldId id="265"/>
            <p14:sldId id="267"/>
            <p14:sldId id="286"/>
            <p14:sldId id="291"/>
            <p14:sldId id="269"/>
            <p14:sldId id="270"/>
            <p14:sldId id="271"/>
            <p14:sldId id="272"/>
            <p14:sldId id="287"/>
            <p14:sldId id="266"/>
            <p14:sldId id="4649"/>
            <p14:sldId id="4080"/>
            <p14:sldId id="4674"/>
            <p14:sldId id="4684"/>
            <p14:sldId id="330"/>
            <p14:sldId id="331"/>
            <p14:sldId id="332"/>
            <p14:sldId id="333"/>
            <p14:sldId id="334"/>
            <p14:sldId id="4685"/>
            <p14:sldId id="604"/>
            <p14:sldId id="605"/>
            <p14:sldId id="606"/>
            <p14:sldId id="607"/>
            <p14:sldId id="2419"/>
            <p14:sldId id="2420"/>
          </p14:sldIdLst>
        </p14:section>
        <p14:section name="Sermon" id="{F0479976-30D9-2E4D-85C5-AB481DAC2910}">
          <p14:sldIdLst>
            <p14:sldId id="429"/>
            <p14:sldId id="434"/>
            <p14:sldId id="319"/>
            <p14:sldId id="551"/>
            <p14:sldId id="336"/>
            <p14:sldId id="335"/>
            <p14:sldId id="320"/>
            <p14:sldId id="4713"/>
            <p14:sldId id="4677"/>
            <p14:sldId id="311"/>
            <p14:sldId id="288"/>
            <p14:sldId id="435"/>
            <p14:sldId id="4729"/>
            <p14:sldId id="4730"/>
          </p14:sldIdLst>
        </p14:section>
        <p14:section name="Chapters" id="{75B1F88F-2ABC-C844-877C-D5BC9C668B16}">
          <p14:sldIdLst>
            <p14:sldId id="344"/>
            <p14:sldId id="471"/>
            <p14:sldId id="360"/>
            <p14:sldId id="4715"/>
            <p14:sldId id="362"/>
            <p14:sldId id="277"/>
            <p14:sldId id="363"/>
            <p14:sldId id="345"/>
            <p14:sldId id="364"/>
            <p14:sldId id="356"/>
            <p14:sldId id="346"/>
            <p14:sldId id="276"/>
            <p14:sldId id="357"/>
            <p14:sldId id="358"/>
            <p14:sldId id="337"/>
            <p14:sldId id="279"/>
            <p14:sldId id="359"/>
            <p14:sldId id="4682"/>
            <p14:sldId id="4683"/>
            <p14:sldId id="4686"/>
            <p14:sldId id="4687"/>
            <p14:sldId id="4688"/>
            <p14:sldId id="4690"/>
            <p14:sldId id="4681"/>
            <p14:sldId id="347"/>
            <p14:sldId id="354"/>
            <p14:sldId id="348"/>
            <p14:sldId id="365"/>
            <p14:sldId id="372"/>
            <p14:sldId id="366"/>
            <p14:sldId id="349"/>
            <p14:sldId id="367"/>
            <p14:sldId id="368"/>
            <p14:sldId id="369"/>
            <p14:sldId id="355"/>
            <p14:sldId id="350"/>
            <p14:sldId id="370"/>
            <p14:sldId id="351"/>
            <p14:sldId id="371"/>
            <p14:sldId id="352"/>
            <p14:sldId id="373"/>
            <p14:sldId id="923"/>
            <p14:sldId id="257"/>
            <p14:sldId id="916"/>
            <p14:sldId id="259"/>
            <p14:sldId id="4716"/>
            <p14:sldId id="4717"/>
            <p14:sldId id="4718"/>
            <p14:sldId id="917"/>
            <p14:sldId id="4719"/>
            <p14:sldId id="4720"/>
            <p14:sldId id="4721"/>
            <p14:sldId id="918"/>
            <p14:sldId id="268"/>
            <p14:sldId id="4722"/>
            <p14:sldId id="4723"/>
            <p14:sldId id="4724"/>
            <p14:sldId id="4725"/>
            <p14:sldId id="4726"/>
            <p14:sldId id="4727"/>
            <p14:sldId id="4728"/>
            <p14:sldId id="919"/>
            <p14:sldId id="920"/>
            <p14:sldId id="278"/>
            <p14:sldId id="921"/>
            <p14:sldId id="289"/>
            <p14:sldId id="417"/>
            <p14:sldId id="418"/>
            <p14:sldId id="419"/>
            <p14:sldId id="420"/>
            <p14:sldId id="421"/>
            <p14:sldId id="422"/>
            <p14:sldId id="423"/>
            <p14:sldId id="424"/>
            <p14:sldId id="425"/>
            <p14:sldId id="426"/>
            <p14:sldId id="427"/>
            <p14:sldId id="428"/>
            <p14:sldId id="353"/>
            <p14:sldId id="472"/>
            <p14:sldId id="290"/>
            <p14:sldId id="474"/>
            <p14:sldId id="273"/>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4027"/>
            <p14:sldId id="4028"/>
            <p14:sldId id="384"/>
            <p14:sldId id="477"/>
            <p14:sldId id="478"/>
            <p14:sldId id="479"/>
            <p14:sldId id="480"/>
            <p14:sldId id="481"/>
            <p14:sldId id="275"/>
            <p14:sldId id="394"/>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4693"/>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80"/>
            <p14:sldId id="2427"/>
            <p14:sldId id="2428"/>
            <p14:sldId id="583"/>
            <p14:sldId id="4691"/>
            <p14:sldId id="585"/>
            <p14:sldId id="586"/>
            <p14:sldId id="587"/>
            <p14:sldId id="588"/>
            <p14:sldId id="589"/>
            <p14:sldId id="590"/>
            <p14:sldId id="591"/>
            <p14:sldId id="592"/>
            <p14:sldId id="593"/>
            <p14:sldId id="594"/>
            <p14:sldId id="595"/>
            <p14:sldId id="596"/>
            <p14:sldId id="597"/>
            <p14:sldId id="598"/>
            <p14:sldId id="599"/>
            <p14:sldId id="600"/>
            <p14:sldId id="601"/>
          </p14:sldIdLst>
        </p14:section>
        <p14:section name="Supplements" id="{6C337693-C0CB-7D41-8356-937A90B577A5}">
          <p14:sldIdLst>
            <p14:sldId id="4692"/>
            <p14:sldId id="432"/>
            <p14:sldId id="398"/>
            <p14:sldId id="1417"/>
            <p14:sldId id="304"/>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15"/>
    <p:restoredTop sz="80152" autoAdjust="0"/>
  </p:normalViewPr>
  <p:slideViewPr>
    <p:cSldViewPr>
      <p:cViewPr varScale="1">
        <p:scale>
          <a:sx n="138" d="100"/>
          <a:sy n="138" d="100"/>
        </p:scale>
        <p:origin x="1264" y="184"/>
      </p:cViewPr>
      <p:guideLst>
        <p:guide orient="horz" pos="2160"/>
        <p:guide pos="2880"/>
      </p:guideLst>
    </p:cSldViewPr>
  </p:slideViewPr>
  <p:outlineViewPr>
    <p:cViewPr>
      <p:scale>
        <a:sx n="33" d="100"/>
        <a:sy n="33" d="100"/>
      </p:scale>
      <p:origin x="0" y="328"/>
    </p:cViewPr>
  </p:outlineViewPr>
  <p:notesTextViewPr>
    <p:cViewPr>
      <p:scale>
        <a:sx n="155" d="100"/>
        <a:sy n="155" d="100"/>
      </p:scale>
      <p:origin x="0" y="0"/>
    </p:cViewPr>
  </p:notesTextViewPr>
  <p:sorterViewPr>
    <p:cViewPr>
      <p:scale>
        <a:sx n="1" d="1"/>
        <a:sy n="1" d="1"/>
      </p:scale>
      <p:origin x="0" y="164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281" Type="http://schemas.openxmlformats.org/officeDocument/2006/relationships/slide" Target="slides/slide233.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71" Type="http://schemas.openxmlformats.org/officeDocument/2006/relationships/slide" Target="slides/slide223.xml"/><Relationship Id="rId292" Type="http://schemas.openxmlformats.org/officeDocument/2006/relationships/slide" Target="slides/slide244.xml"/><Relationship Id="rId306" Type="http://schemas.openxmlformats.org/officeDocument/2006/relationships/slide" Target="slides/slide25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presProps" Target="presProps.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viewProps" Target="viewProps.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theme" Target="theme/theme1.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BB92E02-93A3-2C47-B384-D7D6D827F9F8}" type="presOf" srcId="{12600BCB-5734-3F4B-9543-0CB09A3EC940}" destId="{92DA8A36-05F4-4B4C-B207-6FB4CBC9688F}" srcOrd="0" destOrd="0" presId="urn:microsoft.com/office/officeart/2005/8/layout/cycle1"/>
    <dgm:cxn modelId="{68787B02-E6FC-2947-8947-86954929256A}" type="presOf" srcId="{D548EBB6-B1A8-4E4A-94F3-38AFF917AA13}" destId="{A85B6194-0CD3-0046-9C07-12EA626BEFA3}" srcOrd="0" destOrd="0" presId="urn:microsoft.com/office/officeart/2005/8/layout/cycle1"/>
    <dgm:cxn modelId="{24E80C04-790A-9C4A-A835-B2271A46547B}" type="presOf" srcId="{19401D75-4FA1-2642-9C39-67D34D8AB9EC}" destId="{37E24780-EDFC-1D4D-B756-C90BE821441B}" srcOrd="0" destOrd="0" presId="urn:microsoft.com/office/officeart/2005/8/layout/cycle1"/>
    <dgm:cxn modelId="{2CF1861D-2D98-6C43-8AE5-F86B68641A43}" type="presOf" srcId="{C62D126D-D94F-0A45-AAB3-A4A2804A9AA5}" destId="{49452468-AA65-834B-B75D-72A0A7810E13}" srcOrd="0" destOrd="0" presId="urn:microsoft.com/office/officeart/2005/8/layout/cycle1"/>
    <dgm:cxn modelId="{3FC4B323-1D53-E94B-98D2-ADF32AB2F003}" type="presOf" srcId="{55B5CCF6-1B65-AC49-B1EC-CD09807E71EF}" destId="{76EDA6DC-5A32-7640-86D9-A3D1F65AC2D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2284625-E787-254C-9640-E69C2243CC90}" type="presOf" srcId="{8E1255C9-F847-A440-83FF-7AA254CCB896}" destId="{974F300E-4386-5845-9047-D2E50BE5B9DF}" srcOrd="0" destOrd="0" presId="urn:microsoft.com/office/officeart/2005/8/layout/cycle1"/>
    <dgm:cxn modelId="{0563E430-4A4A-C946-B267-4E719317FF17}" type="presOf" srcId="{580AAA11-E1E4-FC4E-A546-63E521F462A7}" destId="{DAE7F6D9-575B-6C47-9F2C-6177EB4BA541}" srcOrd="0" destOrd="0" presId="urn:microsoft.com/office/officeart/2005/8/layout/cycle1"/>
    <dgm:cxn modelId="{0517F030-9A1D-3845-ADB2-AF6E1CCAC01B}"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359333C-E2CB-BD4F-9C52-417BC8CFCFF5}"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BC3F56-4AFE-2B46-BCF9-FB7A9DB7D4F8}" type="presOf" srcId="{527799A3-6798-F14C-9108-A99B044124B3}" destId="{CE064FAD-9527-C04A-986D-ADE7F29D4AAF}" srcOrd="0" destOrd="0" presId="urn:microsoft.com/office/officeart/2005/8/layout/cycle1"/>
    <dgm:cxn modelId="{E0374857-39B3-324C-9EC6-1A91F380CEBB}" type="presOf" srcId="{63159F5F-19C4-974F-B4D9-6A8388E3A179}" destId="{DC85BF06-3190-2C49-B38C-CC01414F9567}" srcOrd="0" destOrd="0" presId="urn:microsoft.com/office/officeart/2005/8/layout/cycle1"/>
    <dgm:cxn modelId="{127A7759-397B-824B-9888-BFBBE192921F}" type="presOf" srcId="{F73B3211-1799-3F44-92B6-7CEE57ECB2D3}" destId="{BF6C208F-01F8-574D-980A-D40F886CF760}" srcOrd="0" destOrd="0" presId="urn:microsoft.com/office/officeart/2005/8/layout/cycle1"/>
    <dgm:cxn modelId="{3EA4F667-71FA-3449-B30F-F485E7128E4B}" type="presOf" srcId="{D805A741-31F4-6D45-A082-4AD4C7B066F1}" destId="{7D368AA8-A897-6A44-B2ED-5420DBBF55CD}" srcOrd="0" destOrd="0" presId="urn:microsoft.com/office/officeart/2005/8/layout/cycle1"/>
    <dgm:cxn modelId="{F2EC546B-732D-A14D-9C3B-A0B2F2B44A74}" type="presOf" srcId="{54471214-3ABC-B64E-8935-4F53AC7091F5}" destId="{2257407E-2335-6E46-9533-50F1A4869162}" srcOrd="0" destOrd="0" presId="urn:microsoft.com/office/officeart/2005/8/layout/cycle1"/>
    <dgm:cxn modelId="{318D9478-D071-DE40-857F-E2A7DA071FAB}" type="presOf" srcId="{591E9484-33B2-714C-AA5D-D47E80DA12F9}" destId="{CDA9BE8C-41E5-BF45-BAB4-5B91BDDEFF8D}" srcOrd="0" destOrd="0" presId="urn:microsoft.com/office/officeart/2005/8/layout/cycle1"/>
    <dgm:cxn modelId="{420B4A86-F8C7-9D41-8FF7-126AE13685FF}"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2FE0892-0820-104B-B2CA-F0285AC01269}"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C352EA9-5C1F-044E-85C5-EB38FB6DEE3A}" type="presOf" srcId="{B6065800-F57E-6842-B73C-614AFBC2DE05}" destId="{2990F259-A510-7044-A15A-189FB55AE5C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D64388C4-D7C6-C344-9C1D-DDBEA1C2F774}" type="presOf" srcId="{610909C5-6334-264F-93E0-189A71FB6993}" destId="{54CDBF4B-9D09-3242-A1D5-0506BD1712C5}" srcOrd="0" destOrd="0" presId="urn:microsoft.com/office/officeart/2005/8/layout/cycle1"/>
    <dgm:cxn modelId="{D06921C8-AB74-6D43-B191-0F239302EA2F}"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0F4FEDC9-F59B-AD49-B616-7AEC50E8EE6E}" type="presOf" srcId="{6533DBF9-2933-D44A-B9F0-8FC24EC06F20}" destId="{C4FE94AE-AFAE-8743-9525-171FDA850E0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66C6FBDA-9F06-EC40-AD61-B31865DAC7DF}"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7EF8DE3-5E47-9943-A1E5-203B621789ED}" type="presOf" srcId="{B7792F1E-795A-8A40-9AF9-CBB036406804}" destId="{0EBEA1BD-8C57-A847-A4A1-BD492A397D4A}" srcOrd="0" destOrd="0" presId="urn:microsoft.com/office/officeart/2005/8/layout/cycle1"/>
    <dgm:cxn modelId="{A8C883F5-70DF-6B47-BDBC-DD74F7B9F295}" type="presOf" srcId="{81D20D5D-F15B-B844-BCE7-07FE2E88C5B6}" destId="{2467F156-8EB3-F044-8664-8B186FD19D40}" srcOrd="0" destOrd="0" presId="urn:microsoft.com/office/officeart/2005/8/layout/cycle1"/>
    <dgm:cxn modelId="{C61871FC-8247-404C-A387-0620678699C8}" type="presOf" srcId="{0858D728-97B0-1A41-82DA-1572CE14754F}" destId="{9BE0E30D-6CC1-3143-BC4A-4FF2C5039316}" srcOrd="0" destOrd="0" presId="urn:microsoft.com/office/officeart/2005/8/layout/cycle1"/>
    <dgm:cxn modelId="{580D65A8-9691-904D-86E7-374EF0255215}" type="presParOf" srcId="{974F300E-4386-5845-9047-D2E50BE5B9DF}" destId="{BF1A72C0-4F23-214E-B2C0-EC3432C35438}" srcOrd="0" destOrd="0" presId="urn:microsoft.com/office/officeart/2005/8/layout/cycle1"/>
    <dgm:cxn modelId="{6C547D85-348B-374B-94C9-3582C45D53E7}" type="presParOf" srcId="{974F300E-4386-5845-9047-D2E50BE5B9DF}" destId="{92DA8A36-05F4-4B4C-B207-6FB4CBC9688F}" srcOrd="1" destOrd="0" presId="urn:microsoft.com/office/officeart/2005/8/layout/cycle1"/>
    <dgm:cxn modelId="{46BC20F3-932C-ED47-B4BC-E86CD51A9B30}" type="presParOf" srcId="{974F300E-4386-5845-9047-D2E50BE5B9DF}" destId="{2990F259-A510-7044-A15A-189FB55AE5CB}" srcOrd="2" destOrd="0" presId="urn:microsoft.com/office/officeart/2005/8/layout/cycle1"/>
    <dgm:cxn modelId="{6CBADDFD-0D0D-0340-B5D3-D6DD2B7EE2E5}" type="presParOf" srcId="{974F300E-4386-5845-9047-D2E50BE5B9DF}" destId="{A7A1548F-03D0-7F43-8C4C-631804CE4126}" srcOrd="3" destOrd="0" presId="urn:microsoft.com/office/officeart/2005/8/layout/cycle1"/>
    <dgm:cxn modelId="{9B01DFDA-F7B6-4B4C-BA63-2873323AA41B}" type="presParOf" srcId="{974F300E-4386-5845-9047-D2E50BE5B9DF}" destId="{EAEA7D1D-8D8A-4A4B-812D-D24179AFED27}" srcOrd="4" destOrd="0" presId="urn:microsoft.com/office/officeart/2005/8/layout/cycle1"/>
    <dgm:cxn modelId="{B464251F-2AB3-DC4D-9913-5754C8CDDC5E}" type="presParOf" srcId="{974F300E-4386-5845-9047-D2E50BE5B9DF}" destId="{2257407E-2335-6E46-9533-50F1A4869162}" srcOrd="5" destOrd="0" presId="urn:microsoft.com/office/officeart/2005/8/layout/cycle1"/>
    <dgm:cxn modelId="{A47902BF-B3EF-E943-B989-59D0FF231F2A}" type="presParOf" srcId="{974F300E-4386-5845-9047-D2E50BE5B9DF}" destId="{3467B5D4-61EB-4C46-BB87-881C0920F2D1}" srcOrd="6" destOrd="0" presId="urn:microsoft.com/office/officeart/2005/8/layout/cycle1"/>
    <dgm:cxn modelId="{E289E520-B049-A643-95CF-83BE29D46852}" type="presParOf" srcId="{974F300E-4386-5845-9047-D2E50BE5B9DF}" destId="{2467F156-8EB3-F044-8664-8B186FD19D40}" srcOrd="7" destOrd="0" presId="urn:microsoft.com/office/officeart/2005/8/layout/cycle1"/>
    <dgm:cxn modelId="{83A14157-608F-4C46-AA28-E77C35E2817D}" type="presParOf" srcId="{974F300E-4386-5845-9047-D2E50BE5B9DF}" destId="{DC85BF06-3190-2C49-B38C-CC01414F9567}" srcOrd="8" destOrd="0" presId="urn:microsoft.com/office/officeart/2005/8/layout/cycle1"/>
    <dgm:cxn modelId="{5F03E99D-7F80-4647-8E13-1CD343561746}" type="presParOf" srcId="{974F300E-4386-5845-9047-D2E50BE5B9DF}" destId="{818521AB-CB19-3245-AC47-32330EC1D05A}" srcOrd="9" destOrd="0" presId="urn:microsoft.com/office/officeart/2005/8/layout/cycle1"/>
    <dgm:cxn modelId="{6F6F1CE3-271B-B44F-9FBE-59CB78038D31}" type="presParOf" srcId="{974F300E-4386-5845-9047-D2E50BE5B9DF}" destId="{A85B6194-0CD3-0046-9C07-12EA626BEFA3}" srcOrd="10" destOrd="0" presId="urn:microsoft.com/office/officeart/2005/8/layout/cycle1"/>
    <dgm:cxn modelId="{453E52A6-3F8B-0940-9F4D-AFAC981DFE98}" type="presParOf" srcId="{974F300E-4386-5845-9047-D2E50BE5B9DF}" destId="{76EDA6DC-5A32-7640-86D9-A3D1F65AC2D3}" srcOrd="11" destOrd="0" presId="urn:microsoft.com/office/officeart/2005/8/layout/cycle1"/>
    <dgm:cxn modelId="{ABCBC9AF-5A9C-1C43-B69B-709EB15ED51D}" type="presParOf" srcId="{974F300E-4386-5845-9047-D2E50BE5B9DF}" destId="{5FEB966B-5E78-494C-B5A1-6F18B3A362B7}" srcOrd="12" destOrd="0" presId="urn:microsoft.com/office/officeart/2005/8/layout/cycle1"/>
    <dgm:cxn modelId="{59866510-8A58-964A-8DF7-CC5AAD10F311}" type="presParOf" srcId="{974F300E-4386-5845-9047-D2E50BE5B9DF}" destId="{9BE0E30D-6CC1-3143-BC4A-4FF2C5039316}" srcOrd="13" destOrd="0" presId="urn:microsoft.com/office/officeart/2005/8/layout/cycle1"/>
    <dgm:cxn modelId="{08363C40-4AF9-B047-A4B0-E4650254D709}" type="presParOf" srcId="{974F300E-4386-5845-9047-D2E50BE5B9DF}" destId="{37E24780-EDFC-1D4D-B756-C90BE821441B}" srcOrd="14" destOrd="0" presId="urn:microsoft.com/office/officeart/2005/8/layout/cycle1"/>
    <dgm:cxn modelId="{10956416-E1A1-CA4B-802C-EA2DCA69E1D4}" type="presParOf" srcId="{974F300E-4386-5845-9047-D2E50BE5B9DF}" destId="{788B510C-5C6F-7E4F-BD2A-4B0F37349509}" srcOrd="15" destOrd="0" presId="urn:microsoft.com/office/officeart/2005/8/layout/cycle1"/>
    <dgm:cxn modelId="{48D3D01C-FFF8-4146-B47E-974EA646A846}" type="presParOf" srcId="{974F300E-4386-5845-9047-D2E50BE5B9DF}" destId="{BF6C208F-01F8-574D-980A-D40F886CF760}" srcOrd="16" destOrd="0" presId="urn:microsoft.com/office/officeart/2005/8/layout/cycle1"/>
    <dgm:cxn modelId="{30A76C9C-F7BA-4B42-B5A3-9FCBC6237E4E}" type="presParOf" srcId="{974F300E-4386-5845-9047-D2E50BE5B9DF}" destId="{DAE7F6D9-575B-6C47-9F2C-6177EB4BA541}" srcOrd="17" destOrd="0" presId="urn:microsoft.com/office/officeart/2005/8/layout/cycle1"/>
    <dgm:cxn modelId="{B6CED4CD-2639-8644-9A04-F77277C1490C}" type="presParOf" srcId="{974F300E-4386-5845-9047-D2E50BE5B9DF}" destId="{3AD74439-13B4-6B4C-A74C-96BE28333D49}" srcOrd="18" destOrd="0" presId="urn:microsoft.com/office/officeart/2005/8/layout/cycle1"/>
    <dgm:cxn modelId="{8ECC61FE-E99E-D141-A2C6-D4BC75D180CE}" type="presParOf" srcId="{974F300E-4386-5845-9047-D2E50BE5B9DF}" destId="{B4CE740F-E5F8-1040-9068-3C0CA6A81D60}" srcOrd="19" destOrd="0" presId="urn:microsoft.com/office/officeart/2005/8/layout/cycle1"/>
    <dgm:cxn modelId="{6F73182D-07E3-2246-8218-65C87FA9FE04}" type="presParOf" srcId="{974F300E-4386-5845-9047-D2E50BE5B9DF}" destId="{7D368AA8-A897-6A44-B2ED-5420DBBF55CD}" srcOrd="20" destOrd="0" presId="urn:microsoft.com/office/officeart/2005/8/layout/cycle1"/>
    <dgm:cxn modelId="{5058F360-75E3-F24D-93C6-6FF5FE42F52E}" type="presParOf" srcId="{974F300E-4386-5845-9047-D2E50BE5B9DF}" destId="{256A8A82-B1CB-EF43-AB66-A3D1C8A54B59}" srcOrd="21" destOrd="0" presId="urn:microsoft.com/office/officeart/2005/8/layout/cycle1"/>
    <dgm:cxn modelId="{46719BC7-0FE6-E341-A0D6-81FC27CFB6DF}" type="presParOf" srcId="{974F300E-4386-5845-9047-D2E50BE5B9DF}" destId="{36444405-91CC-BC45-909E-8AE477F1EC7C}" srcOrd="22" destOrd="0" presId="urn:microsoft.com/office/officeart/2005/8/layout/cycle1"/>
    <dgm:cxn modelId="{C74C0137-3DF3-FA45-AD0E-6E3D6F1B6FC3}" type="presParOf" srcId="{974F300E-4386-5845-9047-D2E50BE5B9DF}" destId="{0EBEA1BD-8C57-A847-A4A1-BD492A397D4A}" srcOrd="23" destOrd="0" presId="urn:microsoft.com/office/officeart/2005/8/layout/cycle1"/>
    <dgm:cxn modelId="{8BB039BA-1CFC-8A4E-B671-218569A7F4A6}" type="presParOf" srcId="{974F300E-4386-5845-9047-D2E50BE5B9DF}" destId="{A1257670-91AA-B74E-AFCB-48382C466D43}" srcOrd="24" destOrd="0" presId="urn:microsoft.com/office/officeart/2005/8/layout/cycle1"/>
    <dgm:cxn modelId="{A2303197-9E2E-AC4B-A226-64B305AC3676}" type="presParOf" srcId="{974F300E-4386-5845-9047-D2E50BE5B9DF}" destId="{19DCBC3D-EF34-4444-B52C-E59D1C44CC9D}" srcOrd="25" destOrd="0" presId="urn:microsoft.com/office/officeart/2005/8/layout/cycle1"/>
    <dgm:cxn modelId="{4102D763-408A-B547-BF72-8D7451EB270C}" type="presParOf" srcId="{974F300E-4386-5845-9047-D2E50BE5B9DF}" destId="{CDA9BE8C-41E5-BF45-BAB4-5B91BDDEFF8D}" srcOrd="26" destOrd="0" presId="urn:microsoft.com/office/officeart/2005/8/layout/cycle1"/>
    <dgm:cxn modelId="{EBCD804E-766C-4941-B729-2A3A8C72E147}" type="presParOf" srcId="{974F300E-4386-5845-9047-D2E50BE5B9DF}" destId="{731680F6-F070-374C-97C4-FB0156E03231}" srcOrd="27" destOrd="0" presId="urn:microsoft.com/office/officeart/2005/8/layout/cycle1"/>
    <dgm:cxn modelId="{848A2FE1-EEF0-6D49-A8D3-9532B9145721}" type="presParOf" srcId="{974F300E-4386-5845-9047-D2E50BE5B9DF}" destId="{12C576B8-5B2D-B04B-98C4-29D5E499FD83}" srcOrd="28" destOrd="0" presId="urn:microsoft.com/office/officeart/2005/8/layout/cycle1"/>
    <dgm:cxn modelId="{16F90E38-4BF9-9143-88B0-CF374059480A}" type="presParOf" srcId="{974F300E-4386-5845-9047-D2E50BE5B9DF}" destId="{C4FE94AE-AFAE-8743-9525-171FDA850E0F}" srcOrd="29" destOrd="0" presId="urn:microsoft.com/office/officeart/2005/8/layout/cycle1"/>
    <dgm:cxn modelId="{1B348A82-9ED3-2B4F-B673-0F89F2CA5221}" type="presParOf" srcId="{974F300E-4386-5845-9047-D2E50BE5B9DF}" destId="{FBD4D212-3E98-9843-8795-297F9EDDD657}" srcOrd="30" destOrd="0" presId="urn:microsoft.com/office/officeart/2005/8/layout/cycle1"/>
    <dgm:cxn modelId="{8280AE31-FFEB-C34B-AC54-112B3338BDC8}" type="presParOf" srcId="{974F300E-4386-5845-9047-D2E50BE5B9DF}" destId="{54CDBF4B-9D09-3242-A1D5-0506BD1712C5}" srcOrd="31" destOrd="0" presId="urn:microsoft.com/office/officeart/2005/8/layout/cycle1"/>
    <dgm:cxn modelId="{6A0DBC5C-2043-B348-BCF7-75CB004B8C87}" type="presParOf" srcId="{974F300E-4386-5845-9047-D2E50BE5B9DF}" destId="{49452468-AA65-834B-B75D-72A0A7810E13}" srcOrd="32" destOrd="0" presId="urn:microsoft.com/office/officeart/2005/8/layout/cycle1"/>
    <dgm:cxn modelId="{1CE773F8-029F-5042-9703-85F20D971262}" type="presParOf" srcId="{974F300E-4386-5845-9047-D2E50BE5B9DF}" destId="{B0C742D0-6463-FF41-BE88-36D0AF1ED5D5}" srcOrd="33" destOrd="0" presId="urn:microsoft.com/office/officeart/2005/8/layout/cycle1"/>
    <dgm:cxn modelId="{DE8D2EDC-BD44-9F4D-AB1C-C8BEFFD533A4}" type="presParOf" srcId="{974F300E-4386-5845-9047-D2E50BE5B9DF}" destId="{CE064FAD-9527-C04A-986D-ADE7F29D4AAF}" srcOrd="34" destOrd="0" presId="urn:microsoft.com/office/officeart/2005/8/layout/cycle1"/>
    <dgm:cxn modelId="{219F82F9-DFAB-0247-9FDC-7F5AB3DE163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FCB5306-65A4-B746-991A-98FD458CDE97}" type="presOf" srcId="{B7792F1E-795A-8A40-9AF9-CBB036406804}" destId="{0EBEA1BD-8C57-A847-A4A1-BD492A397D4A}" srcOrd="0" destOrd="0" presId="urn:microsoft.com/office/officeart/2005/8/layout/cycle1"/>
    <dgm:cxn modelId="{E450920F-BBB5-AB45-A74B-5E635E2A6CF3}" type="presOf" srcId="{6533DBF9-2933-D44A-B9F0-8FC24EC06F20}" destId="{C4FE94AE-AFAE-8743-9525-171FDA850E0F}" srcOrd="0" destOrd="0" presId="urn:microsoft.com/office/officeart/2005/8/layout/cycle1"/>
    <dgm:cxn modelId="{6743B816-1E73-6444-91C2-BAFD0F8F1219}" type="presOf" srcId="{55B5CCF6-1B65-AC49-B1EC-CD09807E71EF}" destId="{76EDA6DC-5A32-7640-86D9-A3D1F65AC2D3}" srcOrd="0" destOrd="0" presId="urn:microsoft.com/office/officeart/2005/8/layout/cycle1"/>
    <dgm:cxn modelId="{2051EE1C-D2BC-5C46-BD26-4A84F3866178}" type="presOf" srcId="{F73B3211-1799-3F44-92B6-7CEE57ECB2D3}" destId="{BF6C208F-01F8-574D-980A-D40F886CF760}" srcOrd="0" destOrd="0" presId="urn:microsoft.com/office/officeart/2005/8/layout/cycle1"/>
    <dgm:cxn modelId="{E9D5F021-7431-BE4C-9655-D2E78E766C91}"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86E8431-0308-B24C-A8DF-03F1413831E6}"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B4BFC44-5586-8648-9FF1-C1897F05F55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69CD549-1FAE-544F-979B-80D965B50A68}" type="presOf" srcId="{931AD6AD-68AD-1F4D-802F-C6CD780A0CDB}" destId="{19DCBC3D-EF34-4444-B52C-E59D1C44CC9D}" srcOrd="0" destOrd="0" presId="urn:microsoft.com/office/officeart/2005/8/layout/cycle1"/>
    <dgm:cxn modelId="{73A4FA54-9D67-6246-8A57-6C3F759E3156}" type="presOf" srcId="{610909C5-6334-264F-93E0-189A71FB6993}" destId="{54CDBF4B-9D09-3242-A1D5-0506BD1712C5}" srcOrd="0" destOrd="0" presId="urn:microsoft.com/office/officeart/2005/8/layout/cycle1"/>
    <dgm:cxn modelId="{C713A95A-B137-0540-BC80-0B1F4B1193BF}" type="presOf" srcId="{0858D728-97B0-1A41-82DA-1572CE14754F}" destId="{9BE0E30D-6CC1-3143-BC4A-4FF2C5039316}" srcOrd="0" destOrd="0" presId="urn:microsoft.com/office/officeart/2005/8/layout/cycle1"/>
    <dgm:cxn modelId="{CA6B6968-6B02-A44A-99E7-17EA20C21338}" type="presOf" srcId="{12600BCB-5734-3F4B-9543-0CB09A3EC940}" destId="{92DA8A36-05F4-4B4C-B207-6FB4CBC9688F}" srcOrd="0" destOrd="0" presId="urn:microsoft.com/office/officeart/2005/8/layout/cycle1"/>
    <dgm:cxn modelId="{3DA0B968-85B7-534A-96EA-A2AF8D03E230}" type="presOf" srcId="{D805A741-31F4-6D45-A082-4AD4C7B066F1}" destId="{7D368AA8-A897-6A44-B2ED-5420DBBF55CD}" srcOrd="0" destOrd="0" presId="urn:microsoft.com/office/officeart/2005/8/layout/cycle1"/>
    <dgm:cxn modelId="{AB071C70-2193-504B-8767-F351DF97CA02}" type="presOf" srcId="{55E743FA-081E-B447-B4F2-DEEACC6857BC}" destId="{36444405-91CC-BC45-909E-8AE477F1EC7C}" srcOrd="0" destOrd="0" presId="urn:microsoft.com/office/officeart/2005/8/layout/cycle1"/>
    <dgm:cxn modelId="{27519877-9B2B-3E4B-9A72-71CC57A8D5F3}" type="presOf" srcId="{325DB5A0-FE7A-8245-9663-7B515E4DF4C8}" destId="{EAEA7D1D-8D8A-4A4B-812D-D24179AFED27}" srcOrd="0" destOrd="0" presId="urn:microsoft.com/office/officeart/2005/8/layout/cycle1"/>
    <dgm:cxn modelId="{CEAF9D7C-8F0A-6D4C-AA53-3757473E03ED}" type="presOf" srcId="{C62D126D-D94F-0A45-AAB3-A4A2804A9AA5}" destId="{49452468-AA65-834B-B75D-72A0A7810E13}" srcOrd="0" destOrd="0" presId="urn:microsoft.com/office/officeart/2005/8/layout/cycle1"/>
    <dgm:cxn modelId="{AC6AD48B-0319-6041-9A5C-DA7B68BE8EC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FF1CD92-AEC2-BD41-B633-1D7C29956D6E}" type="presOf" srcId="{D548EBB6-B1A8-4E4A-94F3-38AFF917AA13}" destId="{A85B6194-0CD3-0046-9C07-12EA626BEFA3}" srcOrd="0" destOrd="0" presId="urn:microsoft.com/office/officeart/2005/8/layout/cycle1"/>
    <dgm:cxn modelId="{B9218096-E6E0-BA47-AC21-888D1FDDB11A}" type="presOf" srcId="{19401D75-4FA1-2642-9C39-67D34D8AB9EC}" destId="{37E24780-EDFC-1D4D-B756-C90BE821441B}" srcOrd="0" destOrd="0" presId="urn:microsoft.com/office/officeart/2005/8/layout/cycle1"/>
    <dgm:cxn modelId="{33EBBEA2-71A2-304A-9A62-2150D20D2B15}"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F9D7DBC2-5E40-AA4B-932F-23C780A77B9C}"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BC7C2CC-4581-DD4C-96F9-E34A85E462E8}" type="presOf" srcId="{A9914442-2057-0542-A0EA-F935FCA28993}" destId="{B4CE740F-E5F8-1040-9068-3C0CA6A81D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CCC58DB-330A-884E-8FEF-67934C117CE3}"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434B7F2-E3EE-EE40-B773-3BFAFA83CE66}" type="presOf" srcId="{591E9484-33B2-714C-AA5D-D47E80DA12F9}" destId="{CDA9BE8C-41E5-BF45-BAB4-5B91BDDEFF8D}" srcOrd="0" destOrd="0" presId="urn:microsoft.com/office/officeart/2005/8/layout/cycle1"/>
    <dgm:cxn modelId="{5A21E3F2-CFE8-A64C-BD44-59F9041C224A}" type="presOf" srcId="{D7E87DE1-03EB-D748-89C5-D76845DF9F58}" destId="{12C576B8-5B2D-B04B-98C4-29D5E499FD83}" srcOrd="0" destOrd="0" presId="urn:microsoft.com/office/officeart/2005/8/layout/cycle1"/>
    <dgm:cxn modelId="{42B56CFA-6999-7641-9276-17CBC7FDCF9E}" type="presOf" srcId="{81D20D5D-F15B-B844-BCE7-07FE2E88C5B6}" destId="{2467F156-8EB3-F044-8664-8B186FD19D40}" srcOrd="0" destOrd="0" presId="urn:microsoft.com/office/officeart/2005/8/layout/cycle1"/>
    <dgm:cxn modelId="{EA851E9E-9126-A443-A513-7FFE6E245089}" type="presParOf" srcId="{974F300E-4386-5845-9047-D2E50BE5B9DF}" destId="{BF1A72C0-4F23-214E-B2C0-EC3432C35438}" srcOrd="0" destOrd="0" presId="urn:microsoft.com/office/officeart/2005/8/layout/cycle1"/>
    <dgm:cxn modelId="{F11E32A2-6EE7-5543-8AD1-F96DC21C4C1E}" type="presParOf" srcId="{974F300E-4386-5845-9047-D2E50BE5B9DF}" destId="{92DA8A36-05F4-4B4C-B207-6FB4CBC9688F}" srcOrd="1" destOrd="0" presId="urn:microsoft.com/office/officeart/2005/8/layout/cycle1"/>
    <dgm:cxn modelId="{405660EC-C790-194F-9A54-5107CE3C3CA5}" type="presParOf" srcId="{974F300E-4386-5845-9047-D2E50BE5B9DF}" destId="{2990F259-A510-7044-A15A-189FB55AE5CB}" srcOrd="2" destOrd="0" presId="urn:microsoft.com/office/officeart/2005/8/layout/cycle1"/>
    <dgm:cxn modelId="{56AE1E56-EE01-284B-BD93-C3AF04BAC44D}" type="presParOf" srcId="{974F300E-4386-5845-9047-D2E50BE5B9DF}" destId="{A7A1548F-03D0-7F43-8C4C-631804CE4126}" srcOrd="3" destOrd="0" presId="urn:microsoft.com/office/officeart/2005/8/layout/cycle1"/>
    <dgm:cxn modelId="{1EE738AA-51FC-F946-B9F1-50B76C485F7E}" type="presParOf" srcId="{974F300E-4386-5845-9047-D2E50BE5B9DF}" destId="{EAEA7D1D-8D8A-4A4B-812D-D24179AFED27}" srcOrd="4" destOrd="0" presId="urn:microsoft.com/office/officeart/2005/8/layout/cycle1"/>
    <dgm:cxn modelId="{D62EA9BF-A70D-3545-906A-9EBA8C8FA4F9}" type="presParOf" srcId="{974F300E-4386-5845-9047-D2E50BE5B9DF}" destId="{2257407E-2335-6E46-9533-50F1A4869162}" srcOrd="5" destOrd="0" presId="urn:microsoft.com/office/officeart/2005/8/layout/cycle1"/>
    <dgm:cxn modelId="{FABD6B72-E36F-AF49-803D-D0D380B926BE}" type="presParOf" srcId="{974F300E-4386-5845-9047-D2E50BE5B9DF}" destId="{3467B5D4-61EB-4C46-BB87-881C0920F2D1}" srcOrd="6" destOrd="0" presId="urn:microsoft.com/office/officeart/2005/8/layout/cycle1"/>
    <dgm:cxn modelId="{8335116B-05B3-344A-BDC2-616470F2BDBA}" type="presParOf" srcId="{974F300E-4386-5845-9047-D2E50BE5B9DF}" destId="{2467F156-8EB3-F044-8664-8B186FD19D40}" srcOrd="7" destOrd="0" presId="urn:microsoft.com/office/officeart/2005/8/layout/cycle1"/>
    <dgm:cxn modelId="{53A2E733-0DA1-3644-9067-A1ED77CD990E}" type="presParOf" srcId="{974F300E-4386-5845-9047-D2E50BE5B9DF}" destId="{DC85BF06-3190-2C49-B38C-CC01414F9567}" srcOrd="8" destOrd="0" presId="urn:microsoft.com/office/officeart/2005/8/layout/cycle1"/>
    <dgm:cxn modelId="{0748FC53-8E73-2F40-ABFE-D329627473EB}" type="presParOf" srcId="{974F300E-4386-5845-9047-D2E50BE5B9DF}" destId="{818521AB-CB19-3245-AC47-32330EC1D05A}" srcOrd="9" destOrd="0" presId="urn:microsoft.com/office/officeart/2005/8/layout/cycle1"/>
    <dgm:cxn modelId="{BDFD6FE6-E3E5-3E49-91CC-DC457B341F5E}" type="presParOf" srcId="{974F300E-4386-5845-9047-D2E50BE5B9DF}" destId="{A85B6194-0CD3-0046-9C07-12EA626BEFA3}" srcOrd="10" destOrd="0" presId="urn:microsoft.com/office/officeart/2005/8/layout/cycle1"/>
    <dgm:cxn modelId="{86866AB2-6428-7B40-99A0-F7C4AF57D898}" type="presParOf" srcId="{974F300E-4386-5845-9047-D2E50BE5B9DF}" destId="{76EDA6DC-5A32-7640-86D9-A3D1F65AC2D3}" srcOrd="11" destOrd="0" presId="urn:microsoft.com/office/officeart/2005/8/layout/cycle1"/>
    <dgm:cxn modelId="{50C3472E-27A4-F643-AFC5-03B635A21DB1}" type="presParOf" srcId="{974F300E-4386-5845-9047-D2E50BE5B9DF}" destId="{5FEB966B-5E78-494C-B5A1-6F18B3A362B7}" srcOrd="12" destOrd="0" presId="urn:microsoft.com/office/officeart/2005/8/layout/cycle1"/>
    <dgm:cxn modelId="{C4C0CFF7-3034-1C4B-A4F1-C612FD2D4626}" type="presParOf" srcId="{974F300E-4386-5845-9047-D2E50BE5B9DF}" destId="{9BE0E30D-6CC1-3143-BC4A-4FF2C5039316}" srcOrd="13" destOrd="0" presId="urn:microsoft.com/office/officeart/2005/8/layout/cycle1"/>
    <dgm:cxn modelId="{140E0A2D-F59A-FC4F-8CB7-0A7D05F2E80B}" type="presParOf" srcId="{974F300E-4386-5845-9047-D2E50BE5B9DF}" destId="{37E24780-EDFC-1D4D-B756-C90BE821441B}" srcOrd="14" destOrd="0" presId="urn:microsoft.com/office/officeart/2005/8/layout/cycle1"/>
    <dgm:cxn modelId="{C1D9FCC8-54F5-014A-9D3B-ACE0F5C00B9E}" type="presParOf" srcId="{974F300E-4386-5845-9047-D2E50BE5B9DF}" destId="{788B510C-5C6F-7E4F-BD2A-4B0F37349509}" srcOrd="15" destOrd="0" presId="urn:microsoft.com/office/officeart/2005/8/layout/cycle1"/>
    <dgm:cxn modelId="{F5BB8A2E-D0AD-6F4E-BCB0-5BF3F960FDF5}" type="presParOf" srcId="{974F300E-4386-5845-9047-D2E50BE5B9DF}" destId="{BF6C208F-01F8-574D-980A-D40F886CF760}" srcOrd="16" destOrd="0" presId="urn:microsoft.com/office/officeart/2005/8/layout/cycle1"/>
    <dgm:cxn modelId="{3522AABC-AA34-9643-95EF-5C999BD6724D}" type="presParOf" srcId="{974F300E-4386-5845-9047-D2E50BE5B9DF}" destId="{DAE7F6D9-575B-6C47-9F2C-6177EB4BA541}" srcOrd="17" destOrd="0" presId="urn:microsoft.com/office/officeart/2005/8/layout/cycle1"/>
    <dgm:cxn modelId="{33146410-D27A-214E-9459-277BE6941919}" type="presParOf" srcId="{974F300E-4386-5845-9047-D2E50BE5B9DF}" destId="{3AD74439-13B4-6B4C-A74C-96BE28333D49}" srcOrd="18" destOrd="0" presId="urn:microsoft.com/office/officeart/2005/8/layout/cycle1"/>
    <dgm:cxn modelId="{A3F65A0A-807A-834C-96CE-FE465B4C56B2}" type="presParOf" srcId="{974F300E-4386-5845-9047-D2E50BE5B9DF}" destId="{B4CE740F-E5F8-1040-9068-3C0CA6A81D60}" srcOrd="19" destOrd="0" presId="urn:microsoft.com/office/officeart/2005/8/layout/cycle1"/>
    <dgm:cxn modelId="{DB6DB51A-B34B-2247-AB92-55C3E65A6673}" type="presParOf" srcId="{974F300E-4386-5845-9047-D2E50BE5B9DF}" destId="{7D368AA8-A897-6A44-B2ED-5420DBBF55CD}" srcOrd="20" destOrd="0" presId="urn:microsoft.com/office/officeart/2005/8/layout/cycle1"/>
    <dgm:cxn modelId="{E100369D-4250-DE48-828A-8C2B96245478}" type="presParOf" srcId="{974F300E-4386-5845-9047-D2E50BE5B9DF}" destId="{256A8A82-B1CB-EF43-AB66-A3D1C8A54B59}" srcOrd="21" destOrd="0" presId="urn:microsoft.com/office/officeart/2005/8/layout/cycle1"/>
    <dgm:cxn modelId="{0F8B2A46-9034-8B4F-B044-41F697F67AA9}" type="presParOf" srcId="{974F300E-4386-5845-9047-D2E50BE5B9DF}" destId="{36444405-91CC-BC45-909E-8AE477F1EC7C}" srcOrd="22" destOrd="0" presId="urn:microsoft.com/office/officeart/2005/8/layout/cycle1"/>
    <dgm:cxn modelId="{DF98EBE3-3DAF-B445-B98B-C526CCC02B90}" type="presParOf" srcId="{974F300E-4386-5845-9047-D2E50BE5B9DF}" destId="{0EBEA1BD-8C57-A847-A4A1-BD492A397D4A}" srcOrd="23" destOrd="0" presId="urn:microsoft.com/office/officeart/2005/8/layout/cycle1"/>
    <dgm:cxn modelId="{0ADD87C4-8384-A647-9B37-88AF865DA867}" type="presParOf" srcId="{974F300E-4386-5845-9047-D2E50BE5B9DF}" destId="{A1257670-91AA-B74E-AFCB-48382C466D43}" srcOrd="24" destOrd="0" presId="urn:microsoft.com/office/officeart/2005/8/layout/cycle1"/>
    <dgm:cxn modelId="{1849F2B9-A9BB-6B49-A4EF-D61CE564D7C7}" type="presParOf" srcId="{974F300E-4386-5845-9047-D2E50BE5B9DF}" destId="{19DCBC3D-EF34-4444-B52C-E59D1C44CC9D}" srcOrd="25" destOrd="0" presId="urn:microsoft.com/office/officeart/2005/8/layout/cycle1"/>
    <dgm:cxn modelId="{0B5E311C-B946-7F41-80F5-D9E31D2679CD}" type="presParOf" srcId="{974F300E-4386-5845-9047-D2E50BE5B9DF}" destId="{CDA9BE8C-41E5-BF45-BAB4-5B91BDDEFF8D}" srcOrd="26" destOrd="0" presId="urn:microsoft.com/office/officeart/2005/8/layout/cycle1"/>
    <dgm:cxn modelId="{E2F14089-C56A-9740-AD82-54EA979D984F}" type="presParOf" srcId="{974F300E-4386-5845-9047-D2E50BE5B9DF}" destId="{731680F6-F070-374C-97C4-FB0156E03231}" srcOrd="27" destOrd="0" presId="urn:microsoft.com/office/officeart/2005/8/layout/cycle1"/>
    <dgm:cxn modelId="{31F53E2D-FAC4-944B-81A5-A01CDEDDE596}" type="presParOf" srcId="{974F300E-4386-5845-9047-D2E50BE5B9DF}" destId="{12C576B8-5B2D-B04B-98C4-29D5E499FD83}" srcOrd="28" destOrd="0" presId="urn:microsoft.com/office/officeart/2005/8/layout/cycle1"/>
    <dgm:cxn modelId="{F4849D5C-93A1-304F-B2A6-71CA996AD7D5}" type="presParOf" srcId="{974F300E-4386-5845-9047-D2E50BE5B9DF}" destId="{C4FE94AE-AFAE-8743-9525-171FDA850E0F}" srcOrd="29" destOrd="0" presId="urn:microsoft.com/office/officeart/2005/8/layout/cycle1"/>
    <dgm:cxn modelId="{9C69530F-CC27-AE40-AB84-5610E2CDDCDF}" type="presParOf" srcId="{974F300E-4386-5845-9047-D2E50BE5B9DF}" destId="{FBD4D212-3E98-9843-8795-297F9EDDD657}" srcOrd="30" destOrd="0" presId="urn:microsoft.com/office/officeart/2005/8/layout/cycle1"/>
    <dgm:cxn modelId="{4B055900-8542-5347-B837-460799B5FC41}" type="presParOf" srcId="{974F300E-4386-5845-9047-D2E50BE5B9DF}" destId="{54CDBF4B-9D09-3242-A1D5-0506BD1712C5}" srcOrd="31" destOrd="0" presId="urn:microsoft.com/office/officeart/2005/8/layout/cycle1"/>
    <dgm:cxn modelId="{ED151040-4B21-2347-A2A8-313ACDC2A94B}" type="presParOf" srcId="{974F300E-4386-5845-9047-D2E50BE5B9DF}" destId="{49452468-AA65-834B-B75D-72A0A7810E13}" srcOrd="32" destOrd="0" presId="urn:microsoft.com/office/officeart/2005/8/layout/cycle1"/>
    <dgm:cxn modelId="{F11E80AB-6AE9-2F4A-A437-DC5EF95BC6E5}" type="presParOf" srcId="{974F300E-4386-5845-9047-D2E50BE5B9DF}" destId="{B0C742D0-6463-FF41-BE88-36D0AF1ED5D5}" srcOrd="33" destOrd="0" presId="urn:microsoft.com/office/officeart/2005/8/layout/cycle1"/>
    <dgm:cxn modelId="{C1A61B31-39DC-7E4C-A880-E6DDEE09F534}" type="presParOf" srcId="{974F300E-4386-5845-9047-D2E50BE5B9DF}" destId="{CE064FAD-9527-C04A-986D-ADE7F29D4AAF}" srcOrd="34" destOrd="0" presId="urn:microsoft.com/office/officeart/2005/8/layout/cycle1"/>
    <dgm:cxn modelId="{61FA9134-7258-5E48-AB0D-CBDA1C7C9FE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8.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2.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6420E4-B183-C649-9F33-A2B0505F0E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Chronicles followed Kings by 100 years with the Exile separating them. Its chief purpose was to encourage the postexilic Jews that, though the kingdom was not restored, the Davidic line remained among them.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endParaRPr lang="en-US" dirty="0"/>
          </a:p>
          <a:p>
            <a:r>
              <a:rPr lang="en-US" dirty="0">
                <a:effectLst/>
                <a:latin typeface="Helvetica" pitchFamily="2" charset="0"/>
              </a:rPr>
              <a:t>"Chapters 1 and 9 are “foundational material”</a:t>
            </a:r>
            <a:r>
              <a:rPr lang="en-US" baseline="30000" dirty="0">
                <a:effectLst/>
                <a:latin typeface="Helvetica" pitchFamily="2" charset="0"/>
              </a:rPr>
              <a:t>8</a:t>
            </a:r>
            <a:r>
              <a:rPr lang="en-US" dirty="0">
                <a:effectLst/>
                <a:latin typeface="Helvetica" pitchFamily="2" charset="0"/>
              </a:rPr>
              <a:t> providing an inclusio around chaps. 2–8. The first of the tribes listed is Judah (2:3–4:22) and the last tribe is Benjamin (chap. 8). The southern kingdom is clearly made prominent by this arrangement. At the very center of the lists is Levi (chap. 6), the priestly tribe. Its location there also points to its theological centrality. Thus, in line with the theological importance of David’s dynasty and temple worship is the structure of the genealogical section, one that points to this assessment."</a:t>
            </a: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333; citing in footnote 8 the scholar </a:t>
            </a:r>
            <a:r>
              <a:rPr lang="en-US" sz="1200" kern="1200">
                <a:solidFill>
                  <a:schemeClr val="tx1"/>
                </a:solidFill>
                <a:effectLst/>
                <a:latin typeface="Times New Roman" pitchFamily="-105" charset="0"/>
                <a:ea typeface="ＭＳ Ｐゴシック" charset="-128"/>
                <a:cs typeface="ＭＳ Ｐゴシック" charset="-128"/>
              </a:rPr>
              <a:t>S. J. DeVries, </a:t>
            </a:r>
            <a:r>
              <a:rPr lang="en-US" sz="1200" i="1" kern="1200">
                <a:solidFill>
                  <a:schemeClr val="tx1"/>
                </a:solidFill>
                <a:effectLst/>
                <a:latin typeface="Times New Roman" pitchFamily="-105" charset="0"/>
                <a:ea typeface="ＭＳ Ｐゴシック" charset="-128"/>
                <a:cs typeface="ＭＳ Ｐゴシック" charset="-128"/>
              </a:rPr>
              <a:t>1 and 2 Chronicles</a:t>
            </a:r>
            <a:r>
              <a:rPr lang="en-US" sz="1200" kern="1200">
                <a:solidFill>
                  <a:schemeClr val="tx1"/>
                </a:solidFill>
                <a:effectLst/>
                <a:latin typeface="Times New Roman" pitchFamily="-105" charset="0"/>
                <a:ea typeface="ＭＳ Ｐゴシック" charset="-128"/>
                <a:cs typeface="ＭＳ Ｐゴシック" charset="-128"/>
              </a:rPr>
              <a:t>, FOTL (Grand Rapids: Eerdmans, 1989), 26.</a:t>
            </a:r>
            <a:endParaRPr lang="en-US" dirty="0"/>
          </a:p>
          <a:p>
            <a:r>
              <a:rPr lang="en-US" dirty="0"/>
              <a:t>___________</a:t>
            </a:r>
          </a:p>
          <a:p>
            <a:r>
              <a:rPr lang="en-US" dirty="0"/>
              <a:t>OS-00-OT Book Overviews-251</a:t>
            </a:r>
          </a:p>
          <a:p>
            <a:r>
              <a:rPr lang="en-US" dirty="0"/>
              <a:t>OS-12-1 Chronicles-10</a:t>
            </a:r>
          </a:p>
          <a:p>
            <a:r>
              <a:rPr lang="en-US" dirty="0"/>
              <a:t>OS-14-2 Chronicles-79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6891069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12A97FB-43F4-5648-A93C-F6CBD243A8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6EAC1D30-DF24-F046-81A7-B3B19B95DEA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76256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63421889-D5D2-494A-B0B8-21EB8E7787D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AF70B64C-3C76-B94F-B786-A9683B46CAE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0863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5694D36E-109A-B24F-90F2-B536F09E15A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72F4EB3C-9834-7648-B1B1-92533E2580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6785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2D30C063-887B-984C-A9E2-4A69BFFF00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D4B010DE-AD0F-3745-8BA8-31A146D7AA7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436070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F2074F39-2508-BF4F-86B0-D650BB1EBB4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57EEFD5B-EE68-B840-AFA3-8960BEC3DFB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09483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01DDF66D-4F42-F149-B0C1-C092E7EE751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49E11557-B097-7041-A420-154D47528C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84556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EF1F571-89F1-2B47-A25A-6572BD3CD6F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39C3C5CB-D21A-B148-8C35-5CB4BAA053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80091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C511A288-1B4C-E44B-B468-729F658778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25D2610B-E159-844E-881E-B1358E3AC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5772CC0E-C3CF-ED4F-A712-8E74C20AF1F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8ADADE15-47E4-0B4D-BDB8-3AAFB4422F1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43131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9B8FDC35-5F07-9747-87BB-C9111BA515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9FBC3617-7823-5D4C-9B77-62BE5193E3E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42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is noted briefly in chapter 10, but only in his death, thus paving the way for David's rule, which is the focus of 1 Chronicles.</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11</a:t>
            </a:fld>
            <a:endParaRPr lang="en-US"/>
          </a:p>
        </p:txBody>
      </p:sp>
    </p:spTree>
    <p:extLst>
      <p:ext uri="{BB962C8B-B14F-4D97-AF65-F5344CB8AC3E}">
        <p14:creationId xmlns:p14="http://schemas.microsoft.com/office/powerpoint/2010/main" val="2691561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3F586E78-1084-224F-9255-10E36FFAEB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A6CC57C3-E734-5A46-8769-47C2FAFA09C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58824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3D35B66F-A42E-5C46-98C4-B5D0F2FE396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FFA16BF9-361A-D64D-96CD-AC1536525C1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680714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E44BA782-59D3-8740-B3A0-B333B816C51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6438B3C1-3F29-7749-A3EE-7832579343D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924363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2A71F948-BC04-3149-9796-34F46D2D0D1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16423D1B-4F72-D841-9E6C-E1B7D028EBF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42559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3B436103-6B2B-2640-ABCF-3CAEE103DA9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E4FAD1ED-FF3F-D046-B952-3B1114308F0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05946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66380C7-A896-D349-BD0D-C21CC9ABD9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B7BAA98-8188-7741-835F-5E942FC2615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89142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3A2D2065-7AA5-1847-8545-5C0CFDBA43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AFDAA204-919F-BA44-A4E6-BDCFF031C14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43160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4D184295-A96F-C644-8E18-C15E843CFF2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0C50096F-98AA-7F4C-9598-E51D99E184D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78139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481D9DFE-B6E5-1842-BDE3-1F402B6E9B9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BA02D850-B622-C04F-B7DA-5E354A99B88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27877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BBEF7931-8F12-944E-A768-5A895801CF8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522540A9-EDCB-9142-A03A-AC46656275B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18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find stability in God alone, for all of man's efforts are feeble in comparison. He is the only one in whom we can be established.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217485F8-ED82-384A-B7B2-6390A1D28FD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Text Box 2">
            <a:extLst>
              <a:ext uri="{FF2B5EF4-FFF2-40B4-BE49-F238E27FC236}">
                <a16:creationId xmlns:a16="http://schemas.microsoft.com/office/drawing/2014/main" id="{39BF478D-5DFA-3B49-8D5B-1AA7299E23A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75962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136</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eternal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ensure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(Primack,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err="1">
                <a:solidFill>
                  <a:schemeClr val="tx1"/>
                </a:solidFill>
                <a:latin typeface="Times New Roman" pitchFamily="-112" charset="0"/>
                <a:ea typeface="ＭＳ Ｐゴシック" pitchFamily="-108" charset="-128"/>
                <a:cs typeface="ＭＳ Ｐゴシック" pitchFamily="-108" charset="-128"/>
              </a:rPr>
              <a:t>Tex</a:t>
            </a:r>
            <a:r>
              <a:rPr lang="en-US" sz="1200" kern="1200" dirty="0">
                <a:solidFill>
                  <a:schemeClr val="tx1"/>
                </a:solidFill>
                <a:latin typeface="Times New Roman" pitchFamily="-112" charset="0"/>
                <a:ea typeface="ＭＳ Ｐゴシック" pitchFamily="-108" charset="-128"/>
                <a:cs typeface="ＭＳ Ｐゴシック" pitchFamily="-108" charset="-128"/>
              </a:rPr>
              <a:t>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142</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143</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144</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dirty="0">
              <a:latin typeface="Arial"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dirty="0">
              <a:latin typeface="Arial" charset="0"/>
              <a:cs typeface="ＭＳ Ｐゴシック" charset="0"/>
            </a:endParaRP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Common-297</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OS-10-2Sam-30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r>
              <a:rPr lang="en-US" dirty="0">
                <a:latin typeface="Arial" charset="0"/>
                <a:cs typeface="ＭＳ Ｐゴシック" charset="0"/>
              </a:rPr>
              <a:t>OS-12-Kings &amp; Prophets Charts-3</a:t>
            </a:r>
          </a:p>
          <a:p>
            <a:pPr eaLnBrk="1" hangingPunct="1"/>
            <a:r>
              <a:rPr lang="en-US" dirty="0">
                <a:latin typeface="Arial" charset="0"/>
                <a:cs typeface="ＭＳ Ｐゴシック" charset="0"/>
              </a:rPr>
              <a:t>OS-13-1Chron-13, 64</a:t>
            </a:r>
          </a:p>
          <a:p>
            <a:pPr eaLnBrk="1" hangingPunct="1"/>
            <a:r>
              <a:rPr lang="en-US" dirty="0">
                <a:latin typeface="Arial" charset="0"/>
                <a:cs typeface="ＭＳ Ｐゴシック" charset="0"/>
              </a:rPr>
              <a:t>OS-14-2Chron-43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145</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pPr eaLnBrk="1" hangingPunct="1"/>
              <a:t>151</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pPr eaLnBrk="1" hangingPunct="1"/>
              <a:t>153</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importance of the Davidic covenant can hardly be overstated:</a:t>
            </a:r>
          </a:p>
          <a:p>
            <a:r>
              <a:rPr lang="en-US" dirty="0">
                <a:latin typeface="Arial"/>
                <a:cs typeface="Arial"/>
              </a:rPr>
              <a:t>• It forms the foundation of the monarchy where God promised a succession of David’s descendants</a:t>
            </a:r>
          </a:p>
          <a:p>
            <a:r>
              <a:rPr lang="en-US" dirty="0">
                <a:latin typeface="Arial"/>
                <a:cs typeface="Arial"/>
              </a:rPr>
              <a:t>• It points to the monarchy leading to the eternal reign of Jesus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168</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photo taken Wednesday Aug. 24, 2011,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author(s) of Kings certainly had a theology that showed the downfalls of the kingdoms due to idolatry (books of Kings).</a:t>
            </a:r>
          </a:p>
          <a:p>
            <a:endParaRPr lang="en-US" dirty="0"/>
          </a:p>
          <a:p>
            <a:r>
              <a:rPr lang="en-US" dirty="0"/>
              <a:t>• Theological insight typically takes time. </a:t>
            </a:r>
          </a:p>
          <a:p>
            <a:endParaRPr lang="en-US" dirty="0"/>
          </a:p>
          <a:p>
            <a:r>
              <a:rPr lang="en-US" dirty="0"/>
              <a:t>• 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endParaRPr lang="en-US" dirty="0"/>
          </a:p>
          <a:p>
            <a:r>
              <a:rPr lang="en-US" dirty="0"/>
              <a:t>"</a:t>
            </a:r>
            <a:r>
              <a:rPr lang="en-US" b="1" dirty="0">
                <a:effectLst/>
                <a:latin typeface="Helvetica" pitchFamily="2" charset="0"/>
              </a:rPr>
              <a:t>Sources</a:t>
            </a:r>
            <a:endParaRPr lang="en-US" dirty="0">
              <a:effectLst/>
              <a:latin typeface="Helvetica" pitchFamily="2" charset="0"/>
            </a:endParaRPr>
          </a:p>
          <a:p>
            <a:r>
              <a:rPr lang="en-US" dirty="0">
                <a:effectLst/>
                <a:latin typeface="Helvetica" pitchFamily="2" charset="0"/>
              </a:rPr>
              <a:t>Scholars generally concede that Chronicles is a later composition than Samuel–Kings, no matter the view of the Deuteronomic history and its various redactions. If dependence can be demonstrated, Chronicles must be dependent on Samuel–Kings and not vice versa. That this is the case is apparent both from the Chronicler’s citation of texts that can only be the canonical books of Samuel and Kings (1 Chr 9:1; 29:29; 2 Chr 16:11; 20:34; 24:27; 25:26; 27:7; 28:26; 32:32; 33:18; 35:27; 36:8) and from the absence of citation the other way around, that is, Samuel-Kings citing Chronicles. Though the cited texts are seldom used verbatim in Chronicles (a common practice in the ancient world), there is no doubt that the canonical books are intended by the allusion."</a:t>
            </a:r>
            <a:br>
              <a:rPr lang="en-US" dirty="0">
                <a:effectLst/>
                <a:latin typeface="Helvetica" pitchFamily="2" charset="0"/>
              </a:rPr>
            </a:br>
            <a:endParaRPr lang="en-US" dirty="0">
              <a:effectLst/>
              <a:latin typeface="Helvetica" pitchFamily="2"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337.</a:t>
            </a:r>
            <a:endParaRPr lang="en-US" dirty="0"/>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15</a:t>
            </a:fld>
            <a:endParaRPr lang="en-US"/>
          </a:p>
        </p:txBody>
      </p:sp>
    </p:spTree>
    <p:extLst>
      <p:ext uri="{BB962C8B-B14F-4D97-AF65-F5344CB8AC3E}">
        <p14:creationId xmlns:p14="http://schemas.microsoft.com/office/powerpoint/2010/main" val="1801615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185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186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189</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191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This 48-week pattern of priestly divisions lasted past the birth of Christ where Zechariah served in the eighth division of Abijah (Luke 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Those who played the harp and lyre and other instruments—including the singers—also served at the temple in a pattern organized by David prior to the temple construction.</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Here prophesying is used in a general sense of leading the people into worship under the teaching of the Word of God. </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1Chr. 25:1 NLT</a:t>
            </a:r>
            <a:r>
              <a:rPr lang="en-US" dirty="0">
                <a:effectLst/>
                <a:latin typeface="Lucida Grande" panose="020B0600040502020204" pitchFamily="34" charset="0"/>
              </a:rPr>
              <a:t>    David and the army commanders then appointed men from the families of Asaph, Heman, and Jeduthun to proclaim God’s messages to the accompaniment of lyres, harps, and cymbals. Here is a list of their names and their work</a:t>
            </a:r>
            <a:r>
              <a:rPr lang="en-US" dirty="0">
                <a:effectLst/>
                <a:latin typeface="Arial"/>
                <a:cs typeface="Arial"/>
              </a:rPr>
              <a:t>.</a:t>
            </a:r>
            <a:endParaRPr lang="en-US" dirty="0">
              <a:effectLst/>
              <a:latin typeface="Lucida Grande" panose="020B06000405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David appointed leaders in each of these areas so that Solomon would already have this system in place once the temple was finished.</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200</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David's temple plans included not just the main building and the systems of priests and Levites to serve there, but also where items would be located among its many rooms.</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Singing was a noble business!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Overviews-251</a:t>
            </a:r>
          </a:p>
          <a:p>
            <a:r>
              <a:rPr lang="en-US" dirty="0"/>
              <a:t>OS-12-1 Chronicles-10, 181</a:t>
            </a:r>
          </a:p>
          <a:p>
            <a:r>
              <a:rPr lang="en-US" dirty="0"/>
              <a:t>OS-14-2 Chronicles-79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1156354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206</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5" charset="0"/>
                <a:ea typeface="ＭＳ Ｐゴシック" charset="-128"/>
                <a:cs typeface="ＭＳ Ｐゴシック" charset="-128"/>
              </a:rPr>
              <a:t>Worship Christ as your firm foundation—He alone fulfills the promises to David.</a:t>
            </a:r>
            <a:endParaRPr lang="en-US" dirty="0">
              <a:effectLst/>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This sanctuary served as the religious and administrative center of the nation for centuries.</a:t>
            </a:r>
          </a:p>
          <a:p>
            <a:endParaRPr lang="en-US" dirty="0">
              <a:latin typeface="Arial"/>
              <a:cs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view should we have of the temple?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second temple was destroyed by the Romans even as the Babylonians ruined the first temple, so, why would it be so important in the present age? </a:t>
            </a:r>
            <a:endParaRPr lang="en-US" dirty="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Our world is very fragile—so how will you not lose your personal stability?</a:t>
            </a:r>
          </a:p>
          <a:p>
            <a:endParaRPr lang="en-US" dirty="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ffectLst/>
                <a:latin typeface="Arial"/>
                <a:cs typeface="Arial"/>
              </a:rPr>
              <a:t>Y</a:t>
            </a:r>
            <a:r>
              <a:rPr lang="en-US" dirty="0">
                <a:latin typeface="Arial"/>
                <a:cs typeface="Arial"/>
              </a:rPr>
              <a:t>our personal stability in life cannot be firm without acknowledging Christ’s rule.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ffectLst/>
                <a:latin typeface="Arial"/>
                <a:cs typeface="Arial"/>
              </a:rPr>
              <a:t>Y</a:t>
            </a:r>
            <a:r>
              <a:rPr lang="en-US" dirty="0">
                <a:latin typeface="Arial"/>
                <a:cs typeface="Arial"/>
              </a:rPr>
              <a:t>our personal stability in life cannot be firm without acknowledging Christ’s rule.</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Everyone needs a solid basis on which to live.</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Part 1 of the massive work we call 1 Chronicles. It highlights how God initiated his kingdom work by starting to rule through human kings.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pPr eaLnBrk="1" hangingPunct="1"/>
              <a:t>21</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5E7C011-F7CD-9746-B5BE-42BD13BBF6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Here you see all 19 kings of Israel and all 20 kings of Judah—laid out with animation and with the memory devices to help you recall their names. Try to guess their names before you advance the animation.</a:t>
            </a:r>
          </a:p>
          <a:p>
            <a:r>
              <a:rPr lang="en-US" dirty="0">
                <a:latin typeface="Arial" panose="020B0604020202020204" pitchFamily="34" charset="0"/>
                <a:ea typeface="ＭＳ Ｐゴシック" charset="0"/>
                <a:cs typeface="Arial" panose="020B0604020202020204" pitchFamily="34" charset="0"/>
              </a:rPr>
              <a:t>Think of the first letter of each king and note the memory device JNBEZOAAJJ. The shift between black and blue names show when the dynasty changed in Israel.</a:t>
            </a:r>
          </a:p>
          <a:p>
            <a:r>
              <a:rPr lang="en-US" dirty="0">
                <a:latin typeface="Arial" panose="020B0604020202020204" pitchFamily="34" charset="0"/>
                <a:ea typeface="ＭＳ Ｐゴシック" charset="0"/>
                <a:cs typeface="Arial" panose="020B0604020202020204" pitchFamily="34" charset="0"/>
              </a:rPr>
              <a:t>RAAJJAAJ does the same for Judah but here all are in the same dynasty of David, so the colors indicate bad and good kings. </a:t>
            </a:r>
          </a:p>
          <a:p>
            <a:r>
              <a:rPr lang="en-US" dirty="0">
                <a:latin typeface="Arial" panose="020B0604020202020204" pitchFamily="34" charset="0"/>
                <a:ea typeface="ＭＳ Ｐゴシック" charset="0"/>
                <a:cs typeface="Arial" panose="020B0604020202020204" pitchFamily="34" charset="0"/>
              </a:rPr>
              <a:t>UHasAsh2 are not all capitals but indicate only a new kings at the capital letter. The difficulty here is 4 kings whose names all begin with "J" so the memory device shows the end of their names. </a:t>
            </a:r>
          </a:p>
          <a:p>
            <a:r>
              <a:rPr lang="en-US" dirty="0">
                <a:latin typeface="Arial" panose="020B0604020202020204" pitchFamily="34" charset="0"/>
                <a:ea typeface="ＭＳ Ｐゴシック" charset="0"/>
                <a:cs typeface="Arial" panose="020B0604020202020204" pitchFamily="34" charset="0"/>
              </a:rPr>
              <a:t>ZS MPPH give us the final 6 kings of Israel. The rest of the chart thus indicates only Judah.</a:t>
            </a:r>
          </a:p>
          <a:p>
            <a:r>
              <a:rPr lang="en-US" dirty="0">
                <a:latin typeface="Arial" panose="020B0604020202020204" pitchFamily="34" charset="0"/>
                <a:ea typeface="ＭＳ Ｐゴシック" charset="0"/>
                <a:cs typeface="Arial" panose="020B0604020202020204" pitchFamily="34" charset="0"/>
              </a:rPr>
              <a:t>JAU JAH MAJ provides another silly pneumonic ending in the last of the good kings of Judah called Josiah.</a:t>
            </a:r>
          </a:p>
          <a:p>
            <a:r>
              <a:rPr lang="en-US" dirty="0">
                <a:latin typeface="Arial" panose="020B0604020202020204" pitchFamily="34" charset="0"/>
                <a:ea typeface="ＭＳ Ｐゴシック" charset="0"/>
                <a:cs typeface="Arial" panose="020B0604020202020204" pitchFamily="34" charset="0"/>
              </a:rPr>
              <a:t>Has Kim's Chin Zed is another strange clue that we are looking at the end of three kings whose names once again all begin with "J" (not unusual since each was named after Jehovah).</a:t>
            </a:r>
          </a:p>
          <a:p>
            <a:r>
              <a:rPr lang="en-US" dirty="0">
                <a:latin typeface="Arial" panose="020B0604020202020204" pitchFamily="34" charset="0"/>
                <a:ea typeface="ＭＳ Ｐゴシック" charset="0"/>
                <a:cs typeface="Arial" panose="020B0604020202020204" pitchFamily="34" charset="0"/>
              </a:rPr>
              <a:t>Of course, the final king must have a name ending with "Z" so we can wrap this up alphabetically :-) !</a:t>
            </a:r>
          </a:p>
          <a:p>
            <a:r>
              <a:rPr lang="en-US" dirty="0">
                <a:latin typeface="Arial" panose="020B0604020202020204" pitchFamily="34" charset="0"/>
                <a:ea typeface="ＭＳ Ｐゴシック" charset="0"/>
                <a:cs typeface="Arial" panose="020B0604020202020204" pitchFamily="34" charset="0"/>
              </a:rPr>
              <a:t>———————</a:t>
            </a:r>
          </a:p>
          <a:p>
            <a:r>
              <a:rPr lang="en-US" dirty="0"/>
              <a:t>Common English Slides-131</a:t>
            </a:r>
          </a:p>
          <a:p>
            <a:r>
              <a:rPr lang="en-US" dirty="0"/>
              <a:t>OS-00-OT Book Overviews-234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OS-11-1 Kings-182</a:t>
            </a:r>
          </a:p>
          <a:p>
            <a:r>
              <a:rPr lang="en-US" dirty="0">
                <a:latin typeface="Arial" panose="020B0604020202020204" pitchFamily="34" charset="0"/>
                <a:ea typeface="ＭＳ Ｐゴシック" charset="0"/>
                <a:cs typeface="Arial" panose="020B0604020202020204" pitchFamily="34" charset="0"/>
              </a:rPr>
              <a:t>OS-12-2 Kings-slides 44 and 45 identical but 44 has no animation</a:t>
            </a:r>
          </a:p>
          <a:p>
            <a:r>
              <a:rPr lang="en-US" dirty="0"/>
              <a:t>OS-13-1 Chronicles-231</a:t>
            </a:r>
          </a:p>
          <a:p>
            <a:r>
              <a:rPr lang="en-US" dirty="0"/>
              <a:t>OS-14-2 Chronicles-39</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696858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Common English Slides-133</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257</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Overviews-271</a:t>
            </a:r>
          </a:p>
          <a:p>
            <a:r>
              <a:rPr lang="en-US" dirty="0"/>
              <a:t>OS-12-1 Chronicles-234</a:t>
            </a:r>
          </a:p>
          <a:p>
            <a:r>
              <a:rPr lang="en-US"/>
              <a:t>OS-14-2 Chronicles-10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42958147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pPr eaLnBrk="1" hangingPunct="1"/>
              <a:t>22</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pPr eaLnBrk="1" hangingPunct="1"/>
              <a:t>23</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pPr eaLnBrk="1" hangingPunct="1"/>
              <a:t>24</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effectLst/>
                <a:latin typeface="Helvetica" pitchFamily="2" charset="0"/>
              </a:rPr>
              <a:t>"The Title of the Book</a:t>
            </a:r>
            <a:endParaRPr lang="en-US" dirty="0">
              <a:effectLst/>
              <a:latin typeface="Helvetica" pitchFamily="2" charset="0"/>
            </a:endParaRPr>
          </a:p>
          <a:p>
            <a:r>
              <a:rPr lang="en-US" dirty="0">
                <a:effectLst/>
                <a:latin typeface="Helvetica" pitchFamily="2" charset="0"/>
              </a:rPr>
              <a:t>The title “Chronicles” in the English Bible follows Jerome’s suggestion that the work should be called </a:t>
            </a:r>
            <a:r>
              <a:rPr lang="en-US" i="1" dirty="0" err="1">
                <a:effectLst/>
                <a:latin typeface="Helvetica" pitchFamily="2" charset="0"/>
              </a:rPr>
              <a:t>chronikon</a:t>
            </a:r>
            <a:r>
              <a:rPr lang="en-US" dirty="0">
                <a:effectLst/>
                <a:latin typeface="Helvetica" pitchFamily="2" charset="0"/>
              </a:rPr>
              <a:t>, that is, a record of the passing of time from the very beginning of God’s revelation. Unfortunately the word “chronicles” now has a much narrower definition, one that suggests a </a:t>
            </a:r>
            <a:r>
              <a:rPr lang="en-US" i="1" dirty="0">
                <a:effectLst/>
                <a:latin typeface="Helvetica" pitchFamily="2" charset="0"/>
              </a:rPr>
              <a:t>seriatim</a:t>
            </a:r>
            <a:r>
              <a:rPr lang="en-US" dirty="0">
                <a:effectLst/>
                <a:latin typeface="Helvetica" pitchFamily="2" charset="0"/>
              </a:rPr>
              <a:t> collection of incidents or events with little or no comment, analysis, or interpretation. That patently fails to describe the nature of the book of Chronicles.</a:t>
            </a:r>
          </a:p>
          <a:p>
            <a:r>
              <a:rPr lang="en-US" dirty="0">
                <a:effectLst/>
                <a:latin typeface="Helvetica" pitchFamily="2" charset="0"/>
              </a:rPr>
              <a:t>However, Jerome’s rendition is much superior to that of the LXX, which ignored the Hebrew title </a:t>
            </a:r>
            <a:r>
              <a:rPr lang="en-US" i="1" dirty="0" err="1">
                <a:effectLst/>
                <a:latin typeface="Helvetica" pitchFamily="2" charset="0"/>
              </a:rPr>
              <a:t>dibrê</a:t>
            </a:r>
            <a:r>
              <a:rPr lang="en-US" i="1" dirty="0">
                <a:effectLst/>
                <a:latin typeface="Helvetica" pitchFamily="2" charset="0"/>
              </a:rPr>
              <a:t> </a:t>
            </a:r>
            <a:r>
              <a:rPr lang="en-US" i="1" dirty="0" err="1">
                <a:effectLst/>
                <a:latin typeface="Helvetica" pitchFamily="2" charset="0"/>
              </a:rPr>
              <a:t>hayyāmîm</a:t>
            </a:r>
            <a:r>
              <a:rPr lang="en-US" dirty="0">
                <a:effectLst/>
                <a:latin typeface="Helvetica" pitchFamily="2" charset="0"/>
              </a:rPr>
              <a:t> (“accounts of the days,” i.e., “annals”) and instead perceived the book to be only supplementary to Samuel and Kings. Thus the Greek version coined the title </a:t>
            </a:r>
            <a:r>
              <a:rPr lang="en-US" i="1" dirty="0" err="1">
                <a:effectLst/>
                <a:latin typeface="Helvetica" pitchFamily="2" charset="0"/>
              </a:rPr>
              <a:t>Paraleipomenōn</a:t>
            </a:r>
            <a:r>
              <a:rPr lang="en-US" dirty="0">
                <a:effectLst/>
                <a:latin typeface="Helvetica" pitchFamily="2" charset="0"/>
              </a:rPr>
              <a:t> (“things left out”). Moreover, the term </a:t>
            </a:r>
            <a:r>
              <a:rPr lang="en-US" i="1" dirty="0" err="1">
                <a:effectLst/>
                <a:latin typeface="Helvetica" pitchFamily="2" charset="0"/>
              </a:rPr>
              <a:t>chronikon</a:t>
            </a:r>
            <a:r>
              <a:rPr lang="en-US" dirty="0">
                <a:effectLst/>
                <a:latin typeface="Helvetica" pitchFamily="2" charset="0"/>
              </a:rPr>
              <a:t> in its classic sense also means “annal,” so the English name, understood in this manner, is adequate.</a:t>
            </a:r>
          </a:p>
          <a:p>
            <a:r>
              <a:rPr lang="en-US" dirty="0">
                <a:effectLst/>
                <a:latin typeface="Helvetica" pitchFamily="2" charset="0"/>
              </a:rPr>
              <a:t>Though Chronicles includes material missing in Samuel–Kings, it also omits other material found in the latter and repeats much more from those works. Therefore to see Chronicles as only supplemental to Samuel–Kings (a common misunderstanding to this day in some circles) is to fail to appreciate it as a significant and unique creation in its own right, one composed with clear historical and theological objectives in view.</a:t>
            </a:r>
            <a:r>
              <a:rPr lang="en-US" baseline="30000" dirty="0">
                <a:effectLst/>
                <a:latin typeface="Helvetica" pitchFamily="2" charset="0"/>
              </a:rPr>
              <a:t>1"</a:t>
            </a:r>
            <a:endParaRPr lang="en-US" dirty="0">
              <a:effectLst/>
              <a:latin typeface="Helvetica" pitchFamily="2" charset="0"/>
            </a:endParaRPr>
          </a:p>
          <a:p>
            <a:endParaRPr lang="en-US" dirty="0">
              <a:effectLst/>
              <a:latin typeface="Helvetica" pitchFamily="2" charset="0"/>
            </a:endParaRPr>
          </a:p>
          <a:p>
            <a:r>
              <a:rPr lang="en-US" dirty="0">
                <a:effectLst/>
                <a:latin typeface="Calibri" panose="020F0502020204030204" pitchFamily="34" charset="0"/>
              </a:rPr>
              <a:t>LXX Septuagint</a:t>
            </a:r>
          </a:p>
          <a:p>
            <a:r>
              <a:rPr lang="en-US" baseline="30000" dirty="0">
                <a:effectLst/>
                <a:latin typeface="Calibri" panose="020F0502020204030204" pitchFamily="34" charset="0"/>
              </a:rPr>
              <a:t>1</a:t>
            </a:r>
            <a:r>
              <a:rPr lang="en-US" dirty="0">
                <a:effectLst/>
                <a:latin typeface="Calibri" panose="020F0502020204030204" pitchFamily="34" charset="0"/>
              </a:rPr>
              <a:t> W. J. Dumbrell, “The Purpose of the Books of Chronicles,” </a:t>
            </a:r>
            <a:r>
              <a:rPr lang="en-US" i="1" dirty="0">
                <a:effectLst/>
                <a:latin typeface="Calibri" panose="020F0502020204030204" pitchFamily="34" charset="0"/>
              </a:rPr>
              <a:t>JETS</a:t>
            </a:r>
            <a:r>
              <a:rPr lang="en-US" dirty="0">
                <a:effectLst/>
                <a:latin typeface="Calibri" panose="020F0502020204030204" pitchFamily="34" charset="0"/>
              </a:rPr>
              <a:t> 27 (1984): 257–66.</a:t>
            </a:r>
          </a:p>
          <a:p>
            <a:endParaRPr lang="en-US" dirty="0">
              <a:effectLst/>
              <a:latin typeface="Calibri" panose="020F0502020204030204" pitchFamily="34" charset="0"/>
            </a:endParaRPr>
          </a:p>
          <a:p>
            <a:r>
              <a:rPr lang="en-US" dirty="0">
                <a:effectLst/>
                <a:latin typeface="Calibri" panose="020F0502020204030204" pitchFamily="34" charset="0"/>
              </a:rPr>
              <a:t>From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pPr eaLnBrk="1" hangingPunct="1"/>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pPr eaLnBrk="1" hangingPunct="1"/>
              <a:t>27</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a:solidFill>
                  <a:srgbClr val="000000"/>
                </a:solidFill>
              </a:rPr>
              <a:pPr eaLnBrk="1" hangingPunct="1"/>
              <a:t>28</a:t>
            </a:fld>
            <a:endParaRPr lang="en-US" sz="1200">
              <a:solidFill>
                <a:srgbClr val="000000"/>
              </a:solidFill>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two different records of the divided monarchy of Israel and Judah? The book of Kings had already been written a century earlier, so why did God add the book of Chronicles 100 years later after the Exile and Return to the Land?</a:t>
            </a:r>
          </a:p>
          <a:p>
            <a:r>
              <a:rPr lang="en-US" dirty="0"/>
              <a:t>____________</a:t>
            </a:r>
          </a:p>
          <a:p>
            <a:endParaRPr lang="en-US" dirty="0"/>
          </a:p>
          <a:p>
            <a:r>
              <a:rPr lang="en-US" dirty="0">
                <a:effectLst/>
                <a:latin typeface="Helvetica" pitchFamily="2" charset="0"/>
              </a:rPr>
              <a:t>"Unlike Kings, the book of Chronicles contains relatively few extended prophetic narratives such as those of Elijah and Elisha, but instead the focus is on the monarchy, especially that of Judah."</a:t>
            </a:r>
          </a:p>
          <a:p>
            <a:r>
              <a:rPr lang="en-US" dirty="0">
                <a:effectLst/>
                <a:latin typeface="Calibri" panose="020F0502020204030204" pitchFamily="34" charset="0"/>
              </a:rPr>
              <a:t>—Eugene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331.</a:t>
            </a:r>
            <a:endParaRPr lang="en-US" dirty="0"/>
          </a:p>
          <a:p>
            <a:r>
              <a:rPr lang="en-US" dirty="0"/>
              <a:t>__________</a:t>
            </a:r>
          </a:p>
          <a:p>
            <a:r>
              <a:rPr lang="en-US" dirty="0"/>
              <a:t>Common-298</a:t>
            </a:r>
          </a:p>
          <a:p>
            <a:r>
              <a:rPr lang="en-US" dirty="0"/>
              <a:t>OS-00-OT Book Overviews-274</a:t>
            </a:r>
          </a:p>
          <a:p>
            <a:r>
              <a:rPr lang="en-US" dirty="0">
                <a:latin typeface="Arial" charset="0"/>
                <a:cs typeface="ＭＳ Ｐゴシック" charset="0"/>
              </a:rPr>
              <a:t>OS-10-2Sam-31</a:t>
            </a:r>
            <a:endParaRPr lang="en-US" dirty="0"/>
          </a:p>
          <a:p>
            <a:r>
              <a:rPr lang="en-US" dirty="0"/>
              <a:t>OS-11-1 Kings-27</a:t>
            </a:r>
          </a:p>
          <a:p>
            <a:r>
              <a:rPr lang="en-US" dirty="0"/>
              <a:t>OS-12-2 Kings-67</a:t>
            </a:r>
          </a:p>
          <a:p>
            <a:r>
              <a:rPr lang="en-US" dirty="0"/>
              <a:t>OS-13-1 Chronicles-29,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1777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pPr eaLnBrk="1" hangingPunct="1"/>
              <a:t>31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Chief among the kings was David, with whom God made a covenant.</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3</a:t>
            </a:fld>
            <a:endParaRPr lang="en-US"/>
          </a:p>
        </p:txBody>
      </p:sp>
    </p:spTree>
    <p:extLst>
      <p:ext uri="{BB962C8B-B14F-4D97-AF65-F5344CB8AC3E}">
        <p14:creationId xmlns:p14="http://schemas.microsoft.com/office/powerpoint/2010/main" val="4020343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pPr eaLnBrk="1" hangingPunct="1"/>
              <a:t>32</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F4D40-C605-3B44-9DE4-27AA932784C7}" type="slidenum">
              <a:rPr lang="en-US" sz="1200"/>
              <a:pPr eaLnBrk="1" hangingPunct="1"/>
              <a:t>33</a:t>
            </a:fld>
            <a:endParaRPr 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056E3-2B2D-9945-A63A-4315E3D58875}" type="slidenum">
              <a:rPr lang="en-US" sz="1200"/>
              <a:pPr eaLnBrk="1" hangingPunct="1"/>
              <a:t>34</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B31A0-3446-6E4F-AC71-03203F7ECAA4}" type="slidenum">
              <a:rPr lang="en-US" sz="1200"/>
              <a:pPr eaLnBrk="1" hangingPunct="1"/>
              <a:t>35</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Why do we have two different records of the divided monarchy of Israel and Judah? The book of Kings had already been written a century earlier, so why did God add the book of Chronicles 100 years later after the Exile and Return to the Land?</a:t>
            </a:r>
          </a:p>
          <a:p>
            <a:r>
              <a:rPr lang="en-US" dirty="0"/>
              <a:t>____________</a:t>
            </a:r>
          </a:p>
          <a:p>
            <a:endParaRPr lang="en-US" dirty="0"/>
          </a:p>
          <a:p>
            <a:r>
              <a:rPr lang="en-US" dirty="0">
                <a:effectLst/>
                <a:latin typeface="Helvetica" pitchFamily="2" charset="0"/>
              </a:rPr>
              <a:t>"Unlike Kings, the book of Chronicles contains relatively few extended prophetic narratives such as those of Elijah and Elisha, but instead the focus is on the monarchy, especially that of Judah."</a:t>
            </a:r>
          </a:p>
          <a:p>
            <a:r>
              <a:rPr lang="en-US" dirty="0">
                <a:effectLst/>
                <a:latin typeface="Calibri" panose="020F0502020204030204" pitchFamily="34" charset="0"/>
              </a:rPr>
              <a:t>—Eugene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331.</a:t>
            </a:r>
            <a:endParaRPr lang="en-US" dirty="0"/>
          </a:p>
          <a:p>
            <a:r>
              <a:rPr lang="en-US" dirty="0"/>
              <a:t>__________</a:t>
            </a:r>
          </a:p>
          <a:p>
            <a:r>
              <a:rPr lang="en-US" dirty="0"/>
              <a:t>Common-298</a:t>
            </a:r>
          </a:p>
          <a:p>
            <a:r>
              <a:rPr lang="en-US" dirty="0"/>
              <a:t>OS-00-OT Book Overviews-274</a:t>
            </a:r>
          </a:p>
          <a:p>
            <a:r>
              <a:rPr lang="en-US" dirty="0">
                <a:latin typeface="Arial" charset="0"/>
                <a:cs typeface="ＭＳ Ｐゴシック" charset="0"/>
              </a:rPr>
              <a:t>OS-10-2Sam-31</a:t>
            </a:r>
            <a:endParaRPr lang="en-US" dirty="0"/>
          </a:p>
          <a:p>
            <a:r>
              <a:rPr lang="en-US" dirty="0"/>
              <a:t>OS-11-1 Kings-27</a:t>
            </a:r>
          </a:p>
          <a:p>
            <a:r>
              <a:rPr lang="en-US" dirty="0"/>
              <a:t>OS-12-2 Kings-67</a:t>
            </a:r>
          </a:p>
          <a:p>
            <a:r>
              <a:rPr lang="en-US" dirty="0"/>
              <a:t>OS-13-1 Chronicles-29, 35</a:t>
            </a:r>
          </a:p>
          <a:p>
            <a:r>
              <a:rPr lang="en-US" dirty="0"/>
              <a:t>OS-14-2 Chronicles-14, 42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9B4F97-63F5-9443-A796-C39A83133C0F}" type="slidenum">
              <a:rPr lang="en-US" sz="1200"/>
              <a:pPr eaLnBrk="1" hangingPunct="1"/>
              <a:t>36</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9741C1-52C6-4145-B515-F49CA0A8E3E6}" type="slidenum">
              <a:rPr lang="en-US" sz="1200"/>
              <a:pPr eaLnBrk="1" hangingPunct="1"/>
              <a:t>37</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D1FFB3-E7F0-444C-B944-3A274003325D}" type="slidenum">
              <a:rPr lang="en-US" sz="1200"/>
              <a:pPr eaLnBrk="1" hangingPunct="1"/>
              <a:t>38</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97430-4534-F842-AB53-EBD258CA6F78}" type="slidenum">
              <a:rPr lang="en-US" sz="1200"/>
              <a:pPr eaLnBrk="1" hangingPunct="1"/>
              <a:t>39</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pPr eaLnBrk="1" hangingPunct="1"/>
              <a:t>40</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dirty="0">
                <a:latin typeface="Arial" panose="020B0604020202020204" pitchFamily="34" charset="0"/>
                <a:ea typeface="ＭＳ Ｐゴシック" charset="0"/>
                <a:cs typeface="Arial" panose="020B0604020202020204" pitchFamily="34" charset="0"/>
              </a:rPr>
              <a:t>OS-00-Intro &amp; Biblical Theology-24</a:t>
            </a:r>
          </a:p>
          <a:p>
            <a:r>
              <a:rPr lang="en-US" altLang="zh-CN" dirty="0">
                <a:latin typeface="Arial" panose="020B0604020202020204" pitchFamily="34" charset="0"/>
                <a:ea typeface="ＭＳ Ｐゴシック" charset="0"/>
                <a:cs typeface="Arial" panose="020B0604020202020204" pitchFamily="34" charset="0"/>
              </a:rPr>
              <a:t>OS-13-1 Chron-40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Note that three times God declared that he was establishing his earthly throne and kingdom through David.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eaLnBrk="1" hangingPunct="1"/>
            <a:r>
              <a:rPr lang="en-US" altLang="zh-CN" dirty="0">
                <a:latin typeface="Arial" panose="020B0604020202020204" pitchFamily="34" charset="0"/>
                <a:ea typeface="ＭＳ Ｐゴシック" charset="0"/>
                <a:cs typeface="Arial" panose="020B0604020202020204" pitchFamily="34" charset="0"/>
              </a:rPr>
              <a:t>OS-13-1 Chron-41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OS-13-1 Chron-42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25839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OS-11-1Kings-47</a:t>
            </a:r>
          </a:p>
          <a:p>
            <a:r>
              <a:rPr lang="en-US" dirty="0"/>
              <a:t>OS-13-1Chron-43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522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06B6B3-CDF5-B443-B48D-F66FE459258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3F2DDB-08AF-E44C-9F5F-50271393E6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28C8FA-6C91-9344-AA63-BFE3120095C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C456E5-D51E-6742-9D49-EBC4EE35CD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DEB0A-B26A-F64C-8721-3953111F229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OS-11-1Kings-48</a:t>
            </a:r>
          </a:p>
          <a:p>
            <a:r>
              <a:rPr lang="en-US" dirty="0"/>
              <a:t>OS-13-1Chron-44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856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night of the Exodus in 1446/1445 BC was so significant that God commanded the annual calendar to begin in that month of Nisan (March-April) instead of the civil calendar used prior to that point. </a:t>
            </a:r>
          </a:p>
          <a:p>
            <a:r>
              <a:rPr lang="en-US" dirty="0">
                <a:latin typeface="Arial" panose="020B0604020202020204" pitchFamily="34" charset="0"/>
                <a:cs typeface="Arial" panose="020B0604020202020204" pitchFamily="34" charset="0"/>
              </a:rPr>
              <a:t>But the reality is that both calendars continued to be used among Jews.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484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God established an eternal throne through David, the proper role of Israel was to protect the true worship of God in his place of rule in Jerusalem. This explains why the Exile took place, for the temple was a place of idolatry instead of worshipping Yahweh. </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2476776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92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A3989-9EB4-8B4F-ADEB-F1ACBD5271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Finally, in the late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Seventh-day OT scholar Edwin Thiele (pronounced TEE-lee) figured out the chronology. </a:t>
            </a:r>
          </a:p>
          <a:p>
            <a:r>
              <a:rPr lang="en-US"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p:txBody>
      </p:sp>
    </p:spTree>
    <p:extLst>
      <p:ext uri="{BB962C8B-B14F-4D97-AF65-F5344CB8AC3E}">
        <p14:creationId xmlns:p14="http://schemas.microsoft.com/office/powerpoint/2010/main" val="426352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BA757-E192-3F4F-9139-F5463C972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dirty="0">
                <a:latin typeface="Arial" panose="020B0604020202020204" pitchFamily="34" charset="0"/>
                <a:cs typeface="Arial" panose="020B0604020202020204" pitchFamily="34" charset="0"/>
              </a:rPr>
              <a:t>c) Twice in Israel, two kings were vying for rule at the same time, and</a:t>
            </a:r>
          </a:p>
          <a:p>
            <a:r>
              <a:rPr lang="en-US"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p:txBody>
      </p:sp>
    </p:spTree>
    <p:extLst>
      <p:ext uri="{BB962C8B-B14F-4D97-AF65-F5344CB8AC3E}">
        <p14:creationId xmlns:p14="http://schemas.microsoft.com/office/powerpoint/2010/main" val="493565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dirty="0">
                <a:latin typeface="Arial" panose="020B0604020202020204" pitchFamily="34" charset="0"/>
                <a:cs typeface="Arial" panose="020B0604020202020204" pitchFamily="34" charset="0"/>
              </a:rPr>
              <a:t>Finally, in the late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Seventh-day OT scholar Edwin Thiele (pronounced TEE-lee) figured out the chronology. </a:t>
            </a:r>
          </a:p>
          <a:p>
            <a:r>
              <a:rPr lang="en-US"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dirty="0">
                <a:latin typeface="Arial" panose="020B0604020202020204" pitchFamily="34" charset="0"/>
                <a:cs typeface="Arial" panose="020B0604020202020204" pitchFamily="34" charset="0"/>
              </a:rPr>
              <a:t>c) Twice in Israel, two kings were vying for rule at the same time, and</a:t>
            </a:r>
          </a:p>
          <a:p>
            <a:r>
              <a:rPr lang="en-US"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r>
              <a:rPr lang="en-US" dirty="0">
                <a:latin typeface="Arial" panose="020B0604020202020204" pitchFamily="34" charset="0"/>
                <a:ea typeface="ＭＳ Ｐゴシック" charset="0"/>
                <a:cs typeface="Arial" panose="020B0604020202020204" pitchFamily="34" charset="0"/>
              </a:rPr>
              <a:t>________________</a:t>
            </a:r>
          </a:p>
          <a:p>
            <a:pPr eaLnBrk="1" hangingPunct="1"/>
            <a:r>
              <a:rPr lang="en-US" dirty="0">
                <a:latin typeface="Arial" panose="020B0604020202020204" pitchFamily="34" charset="0"/>
                <a:ea typeface="ＭＳ Ｐゴシック" charset="0"/>
                <a:cs typeface="Arial" panose="020B0604020202020204" pitchFamily="34" charset="0"/>
              </a:rPr>
              <a:t>OS-11-1Kings-50</a:t>
            </a:r>
          </a:p>
          <a:p>
            <a:pPr eaLnBrk="1" hangingPunct="1"/>
            <a:r>
              <a:rPr lang="en-US" dirty="0">
                <a:latin typeface="Arial" panose="020B0604020202020204" pitchFamily="34" charset="0"/>
                <a:ea typeface="ＭＳ Ｐゴシック" charset="0"/>
                <a:cs typeface="Arial" panose="020B0604020202020204" pitchFamily="34" charset="0"/>
              </a:rPr>
              <a:t>OS-12-2Kings-42</a:t>
            </a:r>
          </a:p>
          <a:p>
            <a:pPr eaLnBrk="1" hangingPunct="1"/>
            <a:r>
              <a:rPr lang="en-US" dirty="0">
                <a:latin typeface="Arial" panose="020B0604020202020204" pitchFamily="34" charset="0"/>
                <a:ea typeface="ＭＳ Ｐゴシック" charset="0"/>
                <a:cs typeface="Arial" panose="020B0604020202020204" pitchFamily="34" charset="0"/>
              </a:rPr>
              <a:t>OS-13-1Chron-49</a:t>
            </a:r>
          </a:p>
          <a:p>
            <a:pPr eaLnBrk="1" hangingPunct="1"/>
            <a:r>
              <a:rPr lang="en-US" dirty="0">
                <a:latin typeface="Arial" panose="020B0604020202020204" pitchFamily="34" charset="0"/>
                <a:ea typeface="ＭＳ Ｐゴシック" charset="0"/>
                <a:cs typeface="Arial" panose="020B0604020202020204" pitchFamily="34" charset="0"/>
              </a:rPr>
              <a:t>OS-14-2Chron-30</a:t>
            </a:r>
          </a:p>
        </p:txBody>
      </p:sp>
    </p:spTree>
    <p:extLst>
      <p:ext uri="{BB962C8B-B14F-4D97-AF65-F5344CB8AC3E}">
        <p14:creationId xmlns:p14="http://schemas.microsoft.com/office/powerpoint/2010/main" val="3942828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is the beginning of the divided kingdom where Jeroboam received the 10 northern tribes called Israel while Rehoboam continued the dynasty of David and Solomon in the southern kingdom of Judah. </a:t>
            </a:r>
          </a:p>
        </p:txBody>
      </p:sp>
    </p:spTree>
    <p:extLst>
      <p:ext uri="{BB962C8B-B14F-4D97-AF65-F5344CB8AC3E}">
        <p14:creationId xmlns:p14="http://schemas.microsoft.com/office/powerpoint/2010/main" val="38666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dread the long lists in the Bible.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59</a:t>
            </a:fld>
            <a:endParaRPr lang="en-US"/>
          </a:p>
        </p:txBody>
      </p:sp>
    </p:spTree>
    <p:extLst>
      <p:ext uri="{BB962C8B-B14F-4D97-AF65-F5344CB8AC3E}">
        <p14:creationId xmlns:p14="http://schemas.microsoft.com/office/powerpoint/2010/main" val="2481507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see the list of hundreds of men in 1 Chronicles 1–9. Yes, there are literally NINE chapters of seemingly endless names. Why?</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60</a:t>
            </a:fld>
            <a:endParaRPr lang="en-US"/>
          </a:p>
        </p:txBody>
      </p:sp>
    </p:spTree>
    <p:extLst>
      <p:ext uri="{BB962C8B-B14F-4D97-AF65-F5344CB8AC3E}">
        <p14:creationId xmlns:p14="http://schemas.microsoft.com/office/powerpoint/2010/main" val="2234397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nine chapters of genealogies are boring!</a:t>
            </a:r>
            <a:r>
              <a:rPr lang="en-US" dirty="0">
                <a:effectLst/>
              </a:rPr>
              <a:t> </a:t>
            </a:r>
          </a:p>
          <a:p>
            <a:r>
              <a:rPr lang="en-US" dirty="0"/>
              <a:t>Some see these chapters as a sleeping pill to cure insomnia. </a:t>
            </a:r>
          </a:p>
          <a:p>
            <a:r>
              <a:rPr lang="en-US" sz="1800" dirty="0">
                <a:effectLst/>
                <a:latin typeface="Arial" panose="020B0604020202020204" pitchFamily="34" charset="0"/>
                <a:ea typeface="Times New Roman" panose="02020603050405020304" pitchFamily="18" charset="0"/>
              </a:rPr>
              <a:t>Besides, it is also another book about David when we’ve already read Samuel and Kings. Why Chronicles?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61</a:t>
            </a:fld>
            <a:endParaRPr lang="en-US"/>
          </a:p>
        </p:txBody>
      </p:sp>
    </p:spTree>
    <p:extLst>
      <p:ext uri="{BB962C8B-B14F-4D97-AF65-F5344CB8AC3E}">
        <p14:creationId xmlns:p14="http://schemas.microsoft.com/office/powerpoint/2010/main" val="108741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exiles who returned to the land rebuilt the temple, but they needed to safeguard the worship there as their ancestors had </a:t>
            </a:r>
            <a:r>
              <a:rPr lang="en-US" b="1" i="1" dirty="0"/>
              <a:t>not</a:t>
            </a:r>
            <a:r>
              <a:rPr lang="en-US" dirty="0"/>
              <a:t> done. God declared that he established that kingdom based in Jerusalem's temple, so they should protect it from idolatry.</a:t>
            </a:r>
          </a:p>
          <a:p>
            <a:r>
              <a:rPr lang="en-US" dirty="0"/>
              <a:t>——————</a:t>
            </a:r>
          </a:p>
          <a:p>
            <a:r>
              <a:rPr lang="en-US" dirty="0"/>
              <a:t>"</a:t>
            </a:r>
            <a:r>
              <a:rPr lang="en-US" dirty="0">
                <a:effectLst/>
                <a:latin typeface="Helvetica" pitchFamily="2" charset="0"/>
              </a:rPr>
              <a:t>In light of its major themes, motifs, and emphases one can state the theology of Chronicles rather succinctly in the following terms: God, through a special covenant relationship with the Davidic dynasty, one exhibited by and centered on the temple and its cultus, will bless His elect people Israel when and as they live in obedience, and through them will extend his grace to all the world.</a:t>
            </a:r>
            <a:r>
              <a:rPr lang="en-US" baseline="30000" dirty="0">
                <a:effectLst/>
                <a:latin typeface="Helvetica" pitchFamily="2" charset="0"/>
              </a:rPr>
              <a:t>25"</a:t>
            </a:r>
          </a:p>
          <a:p>
            <a:endParaRPr lang="en-US" dirty="0">
              <a:effectLst/>
              <a:latin typeface="Helvetica" pitchFamily="2" charset="0"/>
            </a:endParaRPr>
          </a:p>
          <a:p>
            <a:r>
              <a:rPr lang="en-US" baseline="30000" dirty="0">
                <a:effectLst/>
                <a:latin typeface="Calibri" panose="020F0502020204030204" pitchFamily="34" charset="0"/>
              </a:rPr>
              <a:t>25</a:t>
            </a:r>
            <a:r>
              <a:rPr lang="en-US" dirty="0">
                <a:effectLst/>
                <a:latin typeface="Calibri" panose="020F0502020204030204" pitchFamily="34" charset="0"/>
              </a:rPr>
              <a:t> E. H. Merrill, “A Theology of Chronicles,” in </a:t>
            </a:r>
            <a:r>
              <a:rPr lang="en-US" i="1" dirty="0">
                <a:effectLst/>
                <a:latin typeface="Calibri" panose="020F0502020204030204" pitchFamily="34" charset="0"/>
              </a:rPr>
              <a:t>A Biblical Theology of the Old Testament</a:t>
            </a:r>
            <a:r>
              <a:rPr lang="en-US" dirty="0">
                <a:effectLst/>
                <a:latin typeface="Calibri" panose="020F0502020204030204" pitchFamily="34" charset="0"/>
              </a:rPr>
              <a:t>, ed. R. B. Zuck (Chicago: Moody, 1991), 157–87; idem, </a:t>
            </a:r>
            <a:r>
              <a:rPr lang="en-US" i="1" dirty="0">
                <a:effectLst/>
                <a:latin typeface="Calibri" panose="020F0502020204030204" pitchFamily="34" charset="0"/>
              </a:rPr>
              <a:t>Everlasting Dominion: A Theology of the Old Testament</a:t>
            </a:r>
            <a:r>
              <a:rPr lang="en-US" dirty="0">
                <a:effectLst/>
                <a:latin typeface="Calibri" panose="020F0502020204030204" pitchFamily="34" charset="0"/>
              </a:rPr>
              <a:t> (Nashville: B&amp;H, 2005), 465–82; J. A. Thompson, </a:t>
            </a:r>
            <a:r>
              <a:rPr lang="en-US" i="1" dirty="0">
                <a:effectLst/>
                <a:latin typeface="Calibri" panose="020F0502020204030204" pitchFamily="34" charset="0"/>
              </a:rPr>
              <a:t>1, 2 Chronicles</a:t>
            </a:r>
            <a:r>
              <a:rPr lang="en-US" dirty="0">
                <a:effectLst/>
                <a:latin typeface="Calibri" panose="020F0502020204030204" pitchFamily="34" charset="0"/>
              </a:rPr>
              <a:t>, NAC (Nashville: B&amp;H, 1994), 32–45.</a:t>
            </a:r>
          </a:p>
          <a:p>
            <a:endParaRPr lang="en-US" dirty="0">
              <a:effectLst/>
              <a:latin typeface="Calibri" panose="020F0502020204030204" pitchFamily="34" charset="0"/>
            </a:endParaRPr>
          </a:p>
          <a:p>
            <a:r>
              <a:rPr lang="en-US" dirty="0">
                <a:effectLst/>
                <a:latin typeface="Calibri" panose="020F0502020204030204" pitchFamily="34" charset="0"/>
              </a:rPr>
              <a:t>From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a:t>
            </a:fld>
            <a:endParaRPr lang="en-US"/>
          </a:p>
        </p:txBody>
      </p:sp>
    </p:spTree>
    <p:extLst>
      <p:ext uri="{BB962C8B-B14F-4D97-AF65-F5344CB8AC3E}">
        <p14:creationId xmlns:p14="http://schemas.microsoft.com/office/powerpoint/2010/main" val="1800090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point of these lists of names: God has been faithful to keep the line of David going even through the destruction and exile of the nation!</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62</a:t>
            </a:fld>
            <a:endParaRPr lang="en-US"/>
          </a:p>
        </p:txBody>
      </p:sp>
    </p:spTree>
    <p:extLst>
      <p:ext uri="{BB962C8B-B14F-4D97-AF65-F5344CB8AC3E}">
        <p14:creationId xmlns:p14="http://schemas.microsoft.com/office/powerpoint/2010/main" val="2967915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spcBef>
                <a:spcPts val="0"/>
              </a:spcBef>
              <a:spcAft>
                <a:spcPts val="0"/>
              </a:spcAft>
            </a:pPr>
            <a:r>
              <a:rPr lang="en-US" dirty="0">
                <a:effectLst/>
                <a:cs typeface="Arial" panose="020B0604020202020204" pitchFamily="34" charset="0"/>
              </a:rPr>
              <a:t>The preceding history that the people knew about was the account in Kings—a history that had been around for 100 years. Wasn’t that enough?</a:t>
            </a:r>
            <a:r>
              <a:rPr lang="en-US" dirty="0">
                <a:effectLst/>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Well, is one gospel sufficient? God seems not to think so, for he gave us four gospels.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dirty="0">
              <a:latin typeface="Arial"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dirty="0">
              <a:latin typeface="Arial" charset="0"/>
              <a:cs typeface="ＭＳ Ｐゴシック" charset="0"/>
            </a:endParaRP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Common-297</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OS-10-2Sam-30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r>
              <a:rPr lang="en-US" dirty="0">
                <a:latin typeface="Arial" charset="0"/>
                <a:cs typeface="ＭＳ Ｐゴシック" charset="0"/>
              </a:rPr>
              <a:t>OS-12-Kings &amp; Prophets Charts-3</a:t>
            </a:r>
          </a:p>
          <a:p>
            <a:pPr eaLnBrk="1" hangingPunct="1"/>
            <a:r>
              <a:rPr lang="en-US" dirty="0">
                <a:latin typeface="Arial" charset="0"/>
                <a:cs typeface="ＭＳ Ｐゴシック" charset="0"/>
              </a:rPr>
              <a:t>OS-13-1Chron-13, 64</a:t>
            </a:r>
          </a:p>
          <a:p>
            <a:pPr eaLnBrk="1" hangingPunct="1"/>
            <a:r>
              <a:rPr lang="en-US" dirty="0">
                <a:latin typeface="Arial" charset="0"/>
                <a:cs typeface="ＭＳ Ｐゴシック" charset="0"/>
              </a:rPr>
              <a:t>OS-14-2Chron-43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importance of the Davidic covenant can hardly be overstated:</a:t>
            </a:r>
          </a:p>
          <a:p>
            <a:r>
              <a:rPr lang="en-US" dirty="0">
                <a:latin typeface="Arial"/>
                <a:cs typeface="Arial"/>
              </a:rPr>
              <a:t>• It forms the foundation of the monarchy where God promised a succession of David’s descendants</a:t>
            </a:r>
          </a:p>
          <a:p>
            <a:r>
              <a:rPr lang="en-US" dirty="0">
                <a:latin typeface="Arial"/>
                <a:cs typeface="Arial"/>
              </a:rPr>
              <a:t>• It points to the monarchy leading to the eternal reign of Jesus</a:t>
            </a:r>
          </a:p>
        </p:txBody>
      </p:sp>
    </p:spTree>
    <p:extLst>
      <p:ext uri="{BB962C8B-B14F-4D97-AF65-F5344CB8AC3E}">
        <p14:creationId xmlns:p14="http://schemas.microsoft.com/office/powerpoint/2010/main" val="3920988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66</a:t>
            </a:fld>
            <a:endParaRPr lang="en-US"/>
          </a:p>
        </p:txBody>
      </p:sp>
    </p:spTree>
    <p:extLst>
      <p:ext uri="{BB962C8B-B14F-4D97-AF65-F5344CB8AC3E}">
        <p14:creationId xmlns:p14="http://schemas.microsoft.com/office/powerpoint/2010/main" val="1385876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pPr eaLnBrk="1" hangingPunct="1"/>
              <a:t>67</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Samuel notes his failures but he was still a man after God's heart.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85481-9BE5-9374-B6C0-6A185F602F7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0B7F4C7D-B8E9-FF16-7C9A-D538EF26DAB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ABCF82E-AE4F-611F-1E03-8B54A0369F0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618348A5-6853-15D8-32E6-11585615B9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Part 1 of the massive work we call 1 Chronicles. It highlights how God initiated his kingdom work by starting to rule through human kings.</a:t>
            </a:r>
          </a:p>
        </p:txBody>
      </p:sp>
    </p:spTree>
    <p:extLst>
      <p:ext uri="{BB962C8B-B14F-4D97-AF65-F5344CB8AC3E}">
        <p14:creationId xmlns:p14="http://schemas.microsoft.com/office/powerpoint/2010/main" val="1853074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6FE69-E46D-F5C6-F6F7-842841BAF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5FFCA-917C-0DA6-65D3-F8CB6C363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97B21-44C3-0371-A34D-8AA097BFAB13}"/>
              </a:ext>
            </a:extLst>
          </p:cNvPr>
          <p:cNvSpPr>
            <a:spLocks noGrp="1"/>
          </p:cNvSpPr>
          <p:nvPr>
            <p:ph type="body" idx="1"/>
          </p:nvPr>
        </p:nvSpPr>
        <p:spPr/>
        <p:txBody>
          <a:bodyPr/>
          <a:lstStyle/>
          <a:p>
            <a:r>
              <a:rPr lang="en-US" dirty="0"/>
              <a:t>Chief among the kings was David, with whom God made a covenant.</a:t>
            </a:r>
          </a:p>
        </p:txBody>
      </p:sp>
      <p:sp>
        <p:nvSpPr>
          <p:cNvPr id="4" name="Slide Number Placeholder 3">
            <a:extLst>
              <a:ext uri="{FF2B5EF4-FFF2-40B4-BE49-F238E27FC236}">
                <a16:creationId xmlns:a16="http://schemas.microsoft.com/office/drawing/2014/main" id="{BD792619-8966-5A8D-886A-71BE8D91F9A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1927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 had been judged, but the descendants of David yet remained among them! This was because God's promise to David would still be fulfilled in their future.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a:t>
            </a:fld>
            <a:endParaRPr lang="en-US"/>
          </a:p>
        </p:txBody>
      </p:sp>
    </p:spTree>
    <p:extLst>
      <p:ext uri="{BB962C8B-B14F-4D97-AF65-F5344CB8AC3E}">
        <p14:creationId xmlns:p14="http://schemas.microsoft.com/office/powerpoint/2010/main" val="937777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3A6CF9-8AB7-6E44-96D3-125A4F065FE2}" type="slidenum">
              <a:rPr lang="zh-CN" altLang="en-US" sz="1200">
                <a:solidFill>
                  <a:prstClr val="black"/>
                </a:solidFill>
              </a:rPr>
              <a:pPr/>
              <a:t>73</a:t>
            </a:fld>
            <a:endParaRPr lang="en-US" altLang="zh-CN"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75</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76</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79</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82</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84</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86</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saw David's line primarily in a kingly sense, but this same line would provide salvation in David's descendent, the Messiah, Jesus.</a:t>
            </a:r>
          </a:p>
          <a:p>
            <a:r>
              <a:rPr lang="en-US" dirty="0"/>
              <a:t>_________</a:t>
            </a:r>
          </a:p>
          <a:p>
            <a:r>
              <a:rPr lang="en-US" dirty="0">
                <a:effectLst/>
                <a:latin typeface="Helvetica" pitchFamily="2" charset="0"/>
              </a:rPr>
              <a:t>"The universalism of God’s salvific intentions is apparent at the very beginning with the detailed genealogies that stretch back from the Chronicler’s own time to the commencement of human history.</a:t>
            </a:r>
            <a:r>
              <a:rPr lang="en-US" baseline="30000" dirty="0">
                <a:effectLst/>
                <a:latin typeface="Helvetica" pitchFamily="2" charset="0"/>
              </a:rPr>
              <a:t>26"</a:t>
            </a:r>
          </a:p>
          <a:p>
            <a:endParaRPr lang="en-US" dirty="0">
              <a:effectLst/>
              <a:latin typeface="Helvetica" pitchFamily="2" charset="0"/>
            </a:endParaRPr>
          </a:p>
          <a:p>
            <a:r>
              <a:rPr lang="en-US" baseline="30000" dirty="0">
                <a:effectLst/>
                <a:latin typeface="Calibri" panose="020F0502020204030204" pitchFamily="34" charset="0"/>
              </a:rPr>
              <a:t>26</a:t>
            </a:r>
            <a:r>
              <a:rPr lang="en-US" dirty="0">
                <a:effectLst/>
                <a:latin typeface="Calibri" panose="020F0502020204030204" pitchFamily="34" charset="0"/>
              </a:rPr>
              <a:t> M. J. Selman, </a:t>
            </a:r>
            <a:r>
              <a:rPr lang="en-US" i="1" dirty="0">
                <a:effectLst/>
                <a:latin typeface="Calibri" panose="020F0502020204030204" pitchFamily="34" charset="0"/>
              </a:rPr>
              <a:t>1 Chronicles</a:t>
            </a:r>
            <a:r>
              <a:rPr lang="en-US" dirty="0">
                <a:effectLst/>
                <a:latin typeface="Calibri" panose="020F0502020204030204" pitchFamily="34" charset="0"/>
              </a:rPr>
              <a:t>, TOTC (Downers Grove, IL: InterVarsity, 1994), 87.</a:t>
            </a:r>
          </a:p>
          <a:p>
            <a:endParaRPr lang="en-US" dirty="0">
              <a:effectLst/>
              <a:latin typeface="Calibri" panose="020F0502020204030204" pitchFamily="34"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a:t>
            </a:fld>
            <a:endParaRPr lang="en-US"/>
          </a:p>
        </p:txBody>
      </p:sp>
    </p:spTree>
    <p:extLst>
      <p:ext uri="{BB962C8B-B14F-4D97-AF65-F5344CB8AC3E}">
        <p14:creationId xmlns:p14="http://schemas.microsoft.com/office/powerpoint/2010/main" val="2166739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OS-2Sam-100</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87</a:t>
            </a:fld>
            <a:endParaRPr lang="en-US"/>
          </a:p>
        </p:txBody>
      </p:sp>
    </p:spTree>
    <p:extLst>
      <p:ext uri="{BB962C8B-B14F-4D97-AF65-F5344CB8AC3E}">
        <p14:creationId xmlns:p14="http://schemas.microsoft.com/office/powerpoint/2010/main" val="2033153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OS-14-2Chron-82</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OS-14-2Chron-83</a:t>
            </a:r>
          </a:p>
          <a:p>
            <a:endParaRPr lang="en-US" dirty="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a:t>
            </a:r>
          </a:p>
          <a:p>
            <a:endParaRPr lang="en-US" dirty="0">
              <a:cs typeface="ＭＳ Ｐゴシック" charset="0"/>
            </a:endParaRPr>
          </a:p>
          <a:p>
            <a:r>
              <a:rPr lang="en-US" dirty="0">
                <a:cs typeface="ＭＳ Ｐゴシック" charset="0"/>
              </a:rPr>
              <a:t>OS-12-2Kings-231</a:t>
            </a:r>
          </a:p>
          <a:p>
            <a:r>
              <a:rPr lang="en-US" dirty="0">
                <a:cs typeface="ＭＳ Ｐゴシック"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94</a:t>
            </a:fld>
            <a:endParaRPr lang="en-US"/>
          </a:p>
        </p:txBody>
      </p:sp>
    </p:spTree>
    <p:extLst>
      <p:ext uri="{BB962C8B-B14F-4D97-AF65-F5344CB8AC3E}">
        <p14:creationId xmlns:p14="http://schemas.microsoft.com/office/powerpoint/2010/main" val="28220262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98</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100</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the Davidic line be eternal? Most probably thought that David's seed would continue to have sons who would have sons to rule. But God's plan was for the Messiah to be born and conquer death to reign forever without the need to have continuing generations to rule. The irony is that the line of David found its greatest security in One who not only never had a son, but was single!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a:t>
            </a:fld>
            <a:endParaRPr lang="en-US"/>
          </a:p>
        </p:txBody>
      </p:sp>
    </p:spTree>
    <p:extLst>
      <p:ext uri="{BB962C8B-B14F-4D97-AF65-F5344CB8AC3E}">
        <p14:creationId xmlns:p14="http://schemas.microsoft.com/office/powerpoint/2010/main" val="18407946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102</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103</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104</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105</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Lev. 24:5</a:t>
            </a:r>
            <a:r>
              <a:rPr lang="en-US" sz="1200" kern="1200">
                <a:solidFill>
                  <a:schemeClr val="tx1"/>
                </a:solidFill>
                <a:effectLst/>
                <a:latin typeface="+mn-lt"/>
                <a:ea typeface="+mn-ea"/>
                <a:cs typeface="+mn-cs"/>
              </a:rPr>
              <a:t>    “You must bake twelve flat loaves of bread from choice flour, using four quarts of flour for each loaf.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Place the bread before the LORD on the pure gold table, and arrange the loaves in two stacks, with six loaves in each stack.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Put some pure frankincense near each stack to serve as a representative offering, a special gift presented to the LORD.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Every Sabbath day, this bread must be laid out before the LORD as a gift from the Israelites; it is an ongoing expression of the eternal covenant.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 loaves of bread will belong to Aaron and his descendants, who must eat them in a sacred place, for they are most holy. It is the permanent right of the priests to claim this portion of the special gifts presented to the LORD.”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300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300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effectLst/>
                <a:latin typeface="+mn-lt"/>
                <a:ea typeface="+mn-ea"/>
                <a:cs typeface="+mn-cs"/>
              </a:rPr>
              <a:t>1 Chron 9:32</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And some members of the clan of Kohath were in charge of preparing the bread to be set on the table each Sabbath day.</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7484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C0BE9BD7-CA09-5E46-B459-04DCA092E1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EA6756F1-1F3D-6C46-B9DF-9559F314480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30964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227D919-A13A-C141-AC6B-E7813FC66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558EB365-799B-1748-8FDC-204F9140AD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1111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hemeOverride" Target="../theme/themeOverride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78616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6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947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80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75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678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471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43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6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8973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173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663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0971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916591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5511651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2063474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4089602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8443883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774627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0738936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851477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717676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64415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513041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4279822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557382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7680993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8247251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7175653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0869719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17781803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4934375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8800913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79293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20952351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300303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016814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B1E544D-E813-BA41-B996-E5AD07143B70}" type="slidenum">
              <a:rPr lang="en-US"/>
              <a:pPr>
                <a:defRPr/>
              </a:pPr>
              <a:t>‹#›</a:t>
            </a:fld>
            <a:endParaRPr lang="en-US"/>
          </a:p>
        </p:txBody>
      </p:sp>
    </p:spTree>
    <p:extLst>
      <p:ext uri="{BB962C8B-B14F-4D97-AF65-F5344CB8AC3E}">
        <p14:creationId xmlns:p14="http://schemas.microsoft.com/office/powerpoint/2010/main" val="393689919"/>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44D0012B-05BA-2549-8F92-FCE58D72D305}" type="slidenum">
              <a:rPr lang="en-US"/>
              <a:pPr>
                <a:defRPr/>
              </a:pPr>
              <a:t>‹#›</a:t>
            </a:fld>
            <a:endParaRPr lang="en-US"/>
          </a:p>
        </p:txBody>
      </p:sp>
    </p:spTree>
    <p:extLst>
      <p:ext uri="{BB962C8B-B14F-4D97-AF65-F5344CB8AC3E}">
        <p14:creationId xmlns:p14="http://schemas.microsoft.com/office/powerpoint/2010/main" val="17598772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82BB15-3D12-C143-9B81-A015D407DFF2}" type="slidenum">
              <a:rPr lang="en-US"/>
              <a:pPr>
                <a:defRPr/>
              </a:pPr>
              <a:t>‹#›</a:t>
            </a:fld>
            <a:endParaRPr lang="en-US"/>
          </a:p>
        </p:txBody>
      </p:sp>
    </p:spTree>
    <p:extLst>
      <p:ext uri="{BB962C8B-B14F-4D97-AF65-F5344CB8AC3E}">
        <p14:creationId xmlns:p14="http://schemas.microsoft.com/office/powerpoint/2010/main" val="41480400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324E4F-C25A-3345-AEA1-36489124F14A}" type="slidenum">
              <a:rPr lang="en-US"/>
              <a:pPr>
                <a:defRPr/>
              </a:pPr>
              <a:t>‹#›</a:t>
            </a:fld>
            <a:endParaRPr lang="en-US"/>
          </a:p>
        </p:txBody>
      </p:sp>
    </p:spTree>
    <p:extLst>
      <p:ext uri="{BB962C8B-B14F-4D97-AF65-F5344CB8AC3E}">
        <p14:creationId xmlns:p14="http://schemas.microsoft.com/office/powerpoint/2010/main" val="2720810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B3B5919-34D5-5C45-9E11-7044562EF0A8}" type="slidenum">
              <a:rPr lang="en-US"/>
              <a:pPr>
                <a:defRPr/>
              </a:pPr>
              <a:t>‹#›</a:t>
            </a:fld>
            <a:endParaRPr lang="en-US"/>
          </a:p>
        </p:txBody>
      </p:sp>
    </p:spTree>
    <p:extLst>
      <p:ext uri="{BB962C8B-B14F-4D97-AF65-F5344CB8AC3E}">
        <p14:creationId xmlns:p14="http://schemas.microsoft.com/office/powerpoint/2010/main" val="17463204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F0680C6-EEF0-3B4E-BBDF-BA222C8765C4}" type="slidenum">
              <a:rPr lang="en-US"/>
              <a:pPr>
                <a:defRPr/>
              </a:pPr>
              <a:t>‹#›</a:t>
            </a:fld>
            <a:endParaRPr lang="en-US"/>
          </a:p>
        </p:txBody>
      </p:sp>
    </p:spTree>
    <p:extLst>
      <p:ext uri="{BB962C8B-B14F-4D97-AF65-F5344CB8AC3E}">
        <p14:creationId xmlns:p14="http://schemas.microsoft.com/office/powerpoint/2010/main" val="8565082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FBFCC2D-E3B1-9640-BFF4-EBB626FFC668}" type="slidenum">
              <a:rPr lang="en-US"/>
              <a:pPr>
                <a:defRPr/>
              </a:pPr>
              <a:t>‹#›</a:t>
            </a:fld>
            <a:endParaRPr lang="en-US"/>
          </a:p>
        </p:txBody>
      </p:sp>
    </p:spTree>
    <p:extLst>
      <p:ext uri="{BB962C8B-B14F-4D97-AF65-F5344CB8AC3E}">
        <p14:creationId xmlns:p14="http://schemas.microsoft.com/office/powerpoint/2010/main" val="6220141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15B25-BE2D-E241-90B1-1657E3507190}" type="slidenum">
              <a:rPr lang="en-US"/>
              <a:pPr>
                <a:defRPr/>
              </a:pPr>
              <a:t>‹#›</a:t>
            </a:fld>
            <a:endParaRPr lang="en-US"/>
          </a:p>
        </p:txBody>
      </p:sp>
    </p:spTree>
    <p:extLst>
      <p:ext uri="{BB962C8B-B14F-4D97-AF65-F5344CB8AC3E}">
        <p14:creationId xmlns:p14="http://schemas.microsoft.com/office/powerpoint/2010/main" val="3516414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2395260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C81A0D-DEE6-BC49-885E-B5E1C7C45BD3}" type="slidenum">
              <a:rPr lang="en-US"/>
              <a:pPr>
                <a:defRPr/>
              </a:pPr>
              <a:t>‹#›</a:t>
            </a:fld>
            <a:endParaRPr lang="en-US"/>
          </a:p>
        </p:txBody>
      </p:sp>
    </p:spTree>
    <p:extLst>
      <p:ext uri="{BB962C8B-B14F-4D97-AF65-F5344CB8AC3E}">
        <p14:creationId xmlns:p14="http://schemas.microsoft.com/office/powerpoint/2010/main" val="18430332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A2CC0A-94AF-F840-BAFD-451F06F4C325}" type="slidenum">
              <a:rPr lang="en-US"/>
              <a:pPr>
                <a:defRPr/>
              </a:pPr>
              <a:t>‹#›</a:t>
            </a:fld>
            <a:endParaRPr lang="en-US"/>
          </a:p>
        </p:txBody>
      </p:sp>
    </p:spTree>
    <p:extLst>
      <p:ext uri="{BB962C8B-B14F-4D97-AF65-F5344CB8AC3E}">
        <p14:creationId xmlns:p14="http://schemas.microsoft.com/office/powerpoint/2010/main" val="33557365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7282EF-6998-EA46-8F6A-7DA6B77BB962}" type="slidenum">
              <a:rPr lang="en-US"/>
              <a:pPr>
                <a:defRPr/>
              </a:pPr>
              <a:t>‹#›</a:t>
            </a:fld>
            <a:endParaRPr lang="en-US"/>
          </a:p>
        </p:txBody>
      </p:sp>
    </p:spTree>
    <p:extLst>
      <p:ext uri="{BB962C8B-B14F-4D97-AF65-F5344CB8AC3E}">
        <p14:creationId xmlns:p14="http://schemas.microsoft.com/office/powerpoint/2010/main" val="36511598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1020F5A-5976-D346-9861-A747872F2A49}" type="slidenum">
              <a:rPr lang="en-US"/>
              <a:pPr>
                <a:defRPr/>
              </a:pPr>
              <a:t>‹#›</a:t>
            </a:fld>
            <a:endParaRPr lang="en-US"/>
          </a:p>
        </p:txBody>
      </p:sp>
    </p:spTree>
    <p:extLst>
      <p:ext uri="{BB962C8B-B14F-4D97-AF65-F5344CB8AC3E}">
        <p14:creationId xmlns:p14="http://schemas.microsoft.com/office/powerpoint/2010/main" val="22648572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11428347"/>
      </p:ext>
    </p:extLst>
  </p:cSld>
  <p:clrMapOvr>
    <a:masterClrMapping/>
  </p:clrMapOvr>
  <p:transition spd="med">
    <p:zoom dir="in"/>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89065"/>
      </p:ext>
    </p:extLst>
  </p:cSld>
  <p:clrMapOvr>
    <a:masterClrMapping/>
  </p:clrMapOvr>
  <p:transition spd="med">
    <p:zoom dir="in"/>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2467314"/>
      </p:ext>
    </p:extLst>
  </p:cSld>
  <p:clrMapOvr>
    <a:masterClrMapping/>
  </p:clrMapOvr>
  <p:transition spd="med">
    <p:zoom dir="in"/>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5635181"/>
      </p:ext>
    </p:extLst>
  </p:cSld>
  <p:clrMapOvr>
    <a:masterClrMapping/>
  </p:clrMapOvr>
  <p:transition spd="med">
    <p:zoom dir="in"/>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183930"/>
      </p:ext>
    </p:extLst>
  </p:cSld>
  <p:clrMapOvr>
    <a:masterClrMapping/>
  </p:clrMapOvr>
  <p:transition spd="med">
    <p:zoom dir="in"/>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931775"/>
      </p:ext>
    </p:extLst>
  </p:cSld>
  <p:clrMapOvr>
    <a:masterClrMapping/>
  </p:clrMapOvr>
  <p:transition spd="med">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40714935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23470"/>
      </p:ext>
    </p:extLst>
  </p:cSld>
  <p:clrMapOvr>
    <a:masterClrMapping/>
  </p:clrMapOvr>
  <p:transition spd="med">
    <p:zoom dir="in"/>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2789937"/>
      </p:ext>
    </p:extLst>
  </p:cSld>
  <p:clrMapOvr>
    <a:masterClrMapping/>
  </p:clrMapOvr>
  <p:transition spd="med">
    <p:zoom dir="in"/>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510604"/>
      </p:ext>
    </p:extLst>
  </p:cSld>
  <p:clrMapOvr>
    <a:masterClrMapping/>
  </p:clrMapOvr>
  <p:transition spd="med">
    <p:zoom dir="in"/>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078122"/>
      </p:ext>
    </p:extLst>
  </p:cSld>
  <p:clrMapOvr>
    <a:masterClrMapping/>
  </p:clrMapOvr>
  <p:transition spd="med">
    <p:zoom dir="in"/>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40839"/>
      </p:ext>
    </p:extLst>
  </p:cSld>
  <p:clrMapOvr>
    <a:masterClrMapping/>
  </p:clrMapOvr>
  <p:transition spd="med">
    <p:zoom dir="in"/>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961499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8758226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6937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969064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057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14245041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02458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279954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97565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774318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2231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587136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908305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46917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878656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77624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7741253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738808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5002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10/15/25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26740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10/15/25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67695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10/15/25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76554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8757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879912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55083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63923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37440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4135746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152463"/>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4128150"/>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871173"/>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43673"/>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946499"/>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3550"/>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8987102"/>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7783810"/>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655969"/>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99546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35043420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7957005"/>
      </p:ext>
    </p:extLst>
  </p:cSld>
  <p:clrMapOvr>
    <a:masterClrMapping/>
  </p:clrMapOvr>
  <p:transition spd="med">
    <p:cu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162833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52981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87860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393419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584352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6466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77067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75315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7521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560386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56542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20162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58495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50346388"/>
      </p:ext>
    </p:extLst>
  </p:cSld>
  <p:clrMapOvr>
    <a:overrideClrMapping bg1="dk1" tx1="lt1" bg2="dk2" tx2="lt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62601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7386534"/>
      </p:ext>
    </p:extLst>
  </p:cSld>
  <p:clrMapOvr>
    <a:overrideClrMapping bg1="lt1" tx1="dk1" bg2="lt2" tx2="dk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655107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687124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6663867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679087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2596968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223318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49798055"/>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244040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638110282"/>
      </p:ext>
    </p:extLst>
  </p:cSld>
  <p:clrMapOvr>
    <a:overrideClrMapping bg1="lt1" tx1="dk1" bg2="lt2" tx2="dk2" accent1="accent1" accent2="accent2" accent3="accent3" accent4="accent4" accent5="accent5" accent6="accent6" hlink="hlink" folHlink="folHlink"/>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685267"/>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450923"/>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922473"/>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17030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424063"/>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50468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5052773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961272"/>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174229"/>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333176"/>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909036"/>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707023"/>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52878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6323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66586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9879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5362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946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91553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113544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32161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19361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3903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44681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332570"/>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23078"/>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82143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75771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270797"/>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254952"/>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141961"/>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911972"/>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027689"/>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551055"/>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415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30305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400311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6420866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4072214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27428433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39021582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7182926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7814085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40355118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2577869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3917077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0348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25304342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35473581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99737727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8000584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26758377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6441971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8378317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7451761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161377627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6137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1291855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37812189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8331208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2007946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5378693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69348772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33385856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11795188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32779543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99934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11969513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5678549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37510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93957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33638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6357089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6716372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61660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982308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30580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88614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993183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222191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3779033164"/>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4015321059"/>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4179811237"/>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3033402492"/>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4105497347"/>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2080403425"/>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348043341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1518958529"/>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2730774199"/>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3880599860"/>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2603423268"/>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15154956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41418880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158076315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20406148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29851189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3306404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378649636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28816407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161689282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33365852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173265845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69988" name="Rectangle 4"/>
          <p:cNvSpPr>
            <a:spLocks noGrp="1" noChangeArrowheads="1"/>
          </p:cNvSpPr>
          <p:nvPr>
            <p:ph type="subTitle" idx="1"/>
          </p:nvPr>
        </p:nvSpPr>
        <p:spPr>
          <a:xfrm>
            <a:off x="2286000" y="2438400"/>
            <a:ext cx="6400800" cy="1752600"/>
          </a:xfrm>
        </p:spPr>
        <p:txBody>
          <a:bodyPr/>
          <a:lstStyle>
            <a:lvl1pPr marL="0" indent="0" algn="r">
              <a:buFont typeface="Wingding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eaLnBrk="1" hangingPunct="1">
              <a:spcBef>
                <a:spcPct val="50000"/>
              </a:spcBef>
              <a:defRPr/>
            </a:lvl1pPr>
          </a:lstStyle>
          <a:p>
            <a:pPr>
              <a:defRPr/>
            </a:pPr>
            <a:fld id="{06983A81-464D-3240-A44D-A607C8EDDA81}" type="slidenum">
              <a:rPr lang="en-US"/>
              <a:pPr>
                <a:defRPr/>
              </a:pPr>
              <a:t>‹#›</a:t>
            </a:fld>
            <a:endParaRPr lang="en-US"/>
          </a:p>
        </p:txBody>
      </p:sp>
    </p:spTree>
    <p:extLst>
      <p:ext uri="{BB962C8B-B14F-4D97-AF65-F5344CB8AC3E}">
        <p14:creationId xmlns:p14="http://schemas.microsoft.com/office/powerpoint/2010/main" val="22430930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63DE8AC8-4EB5-BC4E-8E6E-05FF19320800}" type="slidenum">
              <a:rPr lang="en-US"/>
              <a:pPr>
                <a:defRPr/>
              </a:pPr>
              <a:t>‹#›</a:t>
            </a:fld>
            <a:endParaRPr lang="en-US"/>
          </a:p>
        </p:txBody>
      </p:sp>
    </p:spTree>
    <p:extLst>
      <p:ext uri="{BB962C8B-B14F-4D97-AF65-F5344CB8AC3E}">
        <p14:creationId xmlns:p14="http://schemas.microsoft.com/office/powerpoint/2010/main" val="351151796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DCC5BABE-C505-C544-87D7-74CD85A7CED4}" type="slidenum">
              <a:rPr lang="en-US"/>
              <a:pPr>
                <a:defRPr/>
              </a:pPr>
              <a:t>‹#›</a:t>
            </a:fld>
            <a:endParaRPr lang="en-US"/>
          </a:p>
        </p:txBody>
      </p:sp>
    </p:spTree>
    <p:extLst>
      <p:ext uri="{BB962C8B-B14F-4D97-AF65-F5344CB8AC3E}">
        <p14:creationId xmlns:p14="http://schemas.microsoft.com/office/powerpoint/2010/main" val="19072456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A8E43B-D00A-A34E-A5D0-06DCF34FF1E6}" type="slidenum">
              <a:rPr lang="en-US"/>
              <a:pPr>
                <a:defRPr/>
              </a:pPr>
              <a:t>‹#›</a:t>
            </a:fld>
            <a:endParaRPr lang="en-US"/>
          </a:p>
        </p:txBody>
      </p:sp>
    </p:spTree>
    <p:extLst>
      <p:ext uri="{BB962C8B-B14F-4D97-AF65-F5344CB8AC3E}">
        <p14:creationId xmlns:p14="http://schemas.microsoft.com/office/powerpoint/2010/main" val="151827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7"/>
          <p:cNvSpPr>
            <a:spLocks noGrp="1" noChangeArrowheads="1"/>
          </p:cNvSpPr>
          <p:nvPr>
            <p:ph type="sldNum" sz="quarter" idx="12"/>
          </p:nvPr>
        </p:nvSpPr>
        <p:spPr/>
        <p:txBody>
          <a:bodyPr/>
          <a:lstStyle>
            <a:lvl1pPr eaLnBrk="1" hangingPunct="1">
              <a:spcBef>
                <a:spcPct val="50000"/>
              </a:spcBef>
              <a:defRPr/>
            </a:lvl1pPr>
          </a:lstStyle>
          <a:p>
            <a:pPr>
              <a:defRPr/>
            </a:pPr>
            <a:fld id="{06810E02-B549-7B4B-B7F2-1FF1C8A4F27C}" type="slidenum">
              <a:rPr lang="en-US"/>
              <a:pPr>
                <a:defRPr/>
              </a:pPr>
              <a:t>‹#›</a:t>
            </a:fld>
            <a:endParaRPr lang="en-US"/>
          </a:p>
        </p:txBody>
      </p:sp>
    </p:spTree>
    <p:extLst>
      <p:ext uri="{BB962C8B-B14F-4D97-AF65-F5344CB8AC3E}">
        <p14:creationId xmlns:p14="http://schemas.microsoft.com/office/powerpoint/2010/main" val="2835280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7"/>
          <p:cNvSpPr>
            <a:spLocks noGrp="1" noChangeArrowheads="1"/>
          </p:cNvSpPr>
          <p:nvPr>
            <p:ph type="sldNum" sz="quarter" idx="12"/>
          </p:nvPr>
        </p:nvSpPr>
        <p:spPr/>
        <p:txBody>
          <a:bodyPr/>
          <a:lstStyle>
            <a:lvl1pPr eaLnBrk="1" hangingPunct="1">
              <a:spcBef>
                <a:spcPct val="50000"/>
              </a:spcBef>
              <a:defRPr/>
            </a:lvl1pPr>
          </a:lstStyle>
          <a:p>
            <a:pPr>
              <a:defRPr/>
            </a:pPr>
            <a:fld id="{D9E61B80-AE66-FA44-9C5D-D316F02F26DF}" type="slidenum">
              <a:rPr lang="en-US"/>
              <a:pPr>
                <a:defRPr/>
              </a:pPr>
              <a:t>‹#›</a:t>
            </a:fld>
            <a:endParaRPr lang="en-US"/>
          </a:p>
        </p:txBody>
      </p:sp>
    </p:spTree>
    <p:extLst>
      <p:ext uri="{BB962C8B-B14F-4D97-AF65-F5344CB8AC3E}">
        <p14:creationId xmlns:p14="http://schemas.microsoft.com/office/powerpoint/2010/main" val="5845440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spcBef>
                <a:spcPct val="50000"/>
              </a:spcBef>
              <a:defRPr/>
            </a:lvl1pPr>
          </a:lstStyle>
          <a:p>
            <a:pPr>
              <a:defRPr/>
            </a:pPr>
            <a:fld id="{CABF2699-166A-E04C-8CB1-47041AF885DC}" type="slidenum">
              <a:rPr lang="en-US"/>
              <a:pPr>
                <a:defRPr/>
              </a:pPr>
              <a:t>‹#›</a:t>
            </a:fld>
            <a:endParaRPr lang="en-US"/>
          </a:p>
        </p:txBody>
      </p:sp>
    </p:spTree>
    <p:extLst>
      <p:ext uri="{BB962C8B-B14F-4D97-AF65-F5344CB8AC3E}">
        <p14:creationId xmlns:p14="http://schemas.microsoft.com/office/powerpoint/2010/main" val="16534845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5AAADE-81C1-4B43-9720-E4056FEEA7E9}" type="slidenum">
              <a:rPr lang="en-US"/>
              <a:pPr>
                <a:defRPr/>
              </a:pPr>
              <a:t>‹#›</a:t>
            </a:fld>
            <a:endParaRPr lang="en-US"/>
          </a:p>
        </p:txBody>
      </p:sp>
    </p:spTree>
    <p:extLst>
      <p:ext uri="{BB962C8B-B14F-4D97-AF65-F5344CB8AC3E}">
        <p14:creationId xmlns:p14="http://schemas.microsoft.com/office/powerpoint/2010/main" val="36620149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96A9E566-3663-2B42-9B9F-8673F75CEE80}" type="slidenum">
              <a:rPr lang="en-US"/>
              <a:pPr>
                <a:defRPr/>
              </a:pPr>
              <a:t>‹#›</a:t>
            </a:fld>
            <a:endParaRPr lang="en-US"/>
          </a:p>
        </p:txBody>
      </p:sp>
    </p:spTree>
    <p:extLst>
      <p:ext uri="{BB962C8B-B14F-4D97-AF65-F5344CB8AC3E}">
        <p14:creationId xmlns:p14="http://schemas.microsoft.com/office/powerpoint/2010/main" val="308341126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BB0E8C14-3A13-2142-A1C3-4D4440CFACDE}" type="slidenum">
              <a:rPr lang="en-US"/>
              <a:pPr>
                <a:defRPr/>
              </a:pPr>
              <a:t>‹#›</a:t>
            </a:fld>
            <a:endParaRPr lang="en-US"/>
          </a:p>
        </p:txBody>
      </p:sp>
    </p:spTree>
    <p:extLst>
      <p:ext uri="{BB962C8B-B14F-4D97-AF65-F5344CB8AC3E}">
        <p14:creationId xmlns:p14="http://schemas.microsoft.com/office/powerpoint/2010/main" val="373723254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AA3F6566-EAAE-8A46-BE80-BA3BA66153B0}" type="slidenum">
              <a:rPr lang="en-US"/>
              <a:pPr>
                <a:defRPr/>
              </a:pPr>
              <a:t>‹#›</a:t>
            </a:fld>
            <a:endParaRPr lang="en-US"/>
          </a:p>
        </p:txBody>
      </p:sp>
    </p:spTree>
    <p:extLst>
      <p:ext uri="{BB962C8B-B14F-4D97-AF65-F5344CB8AC3E}">
        <p14:creationId xmlns:p14="http://schemas.microsoft.com/office/powerpoint/2010/main" val="4980674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8607796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178152044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39054983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4058045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155100806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32980162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23644418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27635362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909030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21652947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81387500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50097AA8-3ED3-9B41-AD8A-F883B9D93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551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3384809-2505-FA4B-988C-028D5AF9DA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23146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0F1A49C-2260-2245-A938-E19EA4C30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580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3835DD0-06A4-4744-BE3F-54AE57384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2170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26125F8-FA0E-1C4E-97BA-02C180921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8439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8492D81-58F5-8447-87DE-FEE986CB3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4724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0A945F0-29FB-614A-A1A3-37821F812B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0752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F00A5DC-30E0-0C40-BCC6-A3163062C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61517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4F239C6-604C-864B-8A92-57370FACA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8689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062F3D-7A14-FB44-9187-4AC8D459A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6367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018FC6-269A-2344-8C2A-241E1FDE35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1190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latin typeface="Arial Narrow" charset="0"/>
              <a:ea typeface="ＭＳ Ｐゴシック" charset="0"/>
            </a:endParaRPr>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latin typeface="Arial Narrow" charset="0"/>
              <a:ea typeface="ＭＳ Ｐゴシック" charset="0"/>
            </a:endParaRPr>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fld id="{608166FB-7A01-8541-8DDD-7AE5F49FD06B}" type="slidenum">
              <a:rPr kumimoji="1" lang="en-US" sz="2400" b="1">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latin typeface="Arial Narrow" charset="0"/>
              <a:ea typeface="ＭＳ Ｐゴシック" charset="0"/>
            </a:endParaRPr>
          </a:p>
        </p:txBody>
      </p:sp>
    </p:spTree>
    <p:extLst>
      <p:ext uri="{BB962C8B-B14F-4D97-AF65-F5344CB8AC3E}">
        <p14:creationId xmlns:p14="http://schemas.microsoft.com/office/powerpoint/2010/main" val="106523354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E1AADD29-F4AE-1244-BEA8-B33EE186BFAA}"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1149006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D68A1796-92AA-D04F-ACDE-901F0CEB93C9}"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39217530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6F6C484-6F8D-BA47-8217-F7A3E9D5824F}"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5813561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B9D79806-E7A0-2145-88D1-8092EEB7FFD5}"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1328461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F653A0D3-0D9D-7943-807B-413A10ABBEAA}"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135264267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6FAF07D-EE3A-F44C-A766-FCB9CEC73CEE}"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9370516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A2B65D38-665C-3443-B165-73353A02C355}"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361792556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B504717-3EE9-BB4D-B4B5-8926FE08185D}"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98076400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F2FF831A-7733-DD40-B082-144EA7004A79}"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3899854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E6DB94B4-BB4A-C046-89D4-745D5072AC3F}"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92830947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67634"/>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a:pPr>
                <a:defRPr/>
              </a:pPr>
              <a:t>‹#›</a:t>
            </a:fld>
            <a:endParaRPr lang="en-US"/>
          </a:p>
        </p:txBody>
      </p:sp>
    </p:spTree>
    <p:extLst>
      <p:ext uri="{BB962C8B-B14F-4D97-AF65-F5344CB8AC3E}">
        <p14:creationId xmlns:p14="http://schemas.microsoft.com/office/powerpoint/2010/main" val="148237851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240181"/>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876044"/>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287331"/>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425614"/>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528935"/>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985467"/>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454977"/>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197378"/>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272821"/>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73482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a:pPr>
                <a:defRPr/>
              </a:pPr>
              <a:t>‹#›</a:t>
            </a:fld>
            <a:endParaRPr lang="en-US"/>
          </a:p>
        </p:txBody>
      </p:sp>
    </p:spTree>
    <p:extLst>
      <p:ext uri="{BB962C8B-B14F-4D97-AF65-F5344CB8AC3E}">
        <p14:creationId xmlns:p14="http://schemas.microsoft.com/office/powerpoint/2010/main" val="14666090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451562"/>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F73F-70B2-524C-87A0-9FBEADF91CC8}"/>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CEC161C3-1C0F-0A41-A5BE-20EEAF13BA5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030EA60-5131-D44A-98B2-70AE45D0EFB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A3E86F7-C909-D845-BC12-8EED2C2F1A9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C5A11C-8968-B54D-AF23-433BDF38E6C4}"/>
              </a:ext>
            </a:extLst>
          </p:cNvPr>
          <p:cNvSpPr>
            <a:spLocks noGrp="1"/>
          </p:cNvSpPr>
          <p:nvPr>
            <p:ph type="sldNum" idx="12"/>
          </p:nvPr>
        </p:nvSpPr>
        <p:spPr/>
        <p:txBody>
          <a:bodyPr/>
          <a:lstStyle>
            <a:lvl1pPr>
              <a:defRPr/>
            </a:lvl1pPr>
          </a:lstStyle>
          <a:p>
            <a:fld id="{572E930D-909A-7943-800A-D220345EF6D4}" type="slidenum">
              <a:rPr lang="en-US" altLang="en-US"/>
              <a:pPr/>
              <a:t>‹#›</a:t>
            </a:fld>
            <a:endParaRPr lang="en-US" altLang="en-US"/>
          </a:p>
        </p:txBody>
      </p:sp>
    </p:spTree>
    <p:extLst>
      <p:ext uri="{BB962C8B-B14F-4D97-AF65-F5344CB8AC3E}">
        <p14:creationId xmlns:p14="http://schemas.microsoft.com/office/powerpoint/2010/main" val="153842458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98A2-10A3-E244-B68E-10BBFDFCF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1BEA5-E79E-6F40-9B63-ABA3B695E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65A95-8858-164C-8238-A114543F13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929730-3DEB-AB46-A191-949B1F0144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36E2FD-218E-5941-80BA-90E2900ADEA9}"/>
              </a:ext>
            </a:extLst>
          </p:cNvPr>
          <p:cNvSpPr>
            <a:spLocks noGrp="1"/>
          </p:cNvSpPr>
          <p:nvPr>
            <p:ph type="sldNum" idx="12"/>
          </p:nvPr>
        </p:nvSpPr>
        <p:spPr/>
        <p:txBody>
          <a:bodyPr/>
          <a:lstStyle>
            <a:lvl1pPr>
              <a:defRPr/>
            </a:lvl1pPr>
          </a:lstStyle>
          <a:p>
            <a:fld id="{EB320A00-1198-8E49-9D56-93968EEF4744}" type="slidenum">
              <a:rPr lang="en-US" altLang="en-US"/>
              <a:pPr/>
              <a:t>‹#›</a:t>
            </a:fld>
            <a:endParaRPr lang="en-US" altLang="en-US"/>
          </a:p>
        </p:txBody>
      </p:sp>
    </p:spTree>
    <p:extLst>
      <p:ext uri="{BB962C8B-B14F-4D97-AF65-F5344CB8AC3E}">
        <p14:creationId xmlns:p14="http://schemas.microsoft.com/office/powerpoint/2010/main" val="3096715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DDC7-9F12-6A49-9187-182D3991FD10}"/>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6F6B440-2664-AF4D-A2ED-109B0D859622}"/>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858CB104-7CD3-7749-9E37-F39A61E455E7}"/>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509F91-E749-094D-8E37-E2E2C2CAA1F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7BBA3E4-A193-6045-BFF7-6645D2A04CB1}"/>
              </a:ext>
            </a:extLst>
          </p:cNvPr>
          <p:cNvSpPr>
            <a:spLocks noGrp="1"/>
          </p:cNvSpPr>
          <p:nvPr>
            <p:ph type="sldNum" idx="12"/>
          </p:nvPr>
        </p:nvSpPr>
        <p:spPr/>
        <p:txBody>
          <a:bodyPr/>
          <a:lstStyle>
            <a:lvl1pPr>
              <a:defRPr/>
            </a:lvl1pPr>
          </a:lstStyle>
          <a:p>
            <a:fld id="{6517BB5E-A2E6-FD42-9784-4E72AFFF150C}" type="slidenum">
              <a:rPr lang="en-US" altLang="en-US"/>
              <a:pPr/>
              <a:t>‹#›</a:t>
            </a:fld>
            <a:endParaRPr lang="en-US" altLang="en-US"/>
          </a:p>
        </p:txBody>
      </p:sp>
    </p:spTree>
    <p:extLst>
      <p:ext uri="{BB962C8B-B14F-4D97-AF65-F5344CB8AC3E}">
        <p14:creationId xmlns:p14="http://schemas.microsoft.com/office/powerpoint/2010/main" val="27982122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A8C4-6974-A744-A3D6-9CCAB5CA2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4D2B-B3A6-0947-A68D-68F2D4E03FF5}"/>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9B98C-952E-754A-8B73-3D7940BD42AB}"/>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68E80-B72D-D740-919C-79B0BC8A0AB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6D81C7-7DF0-5A4D-B77C-1C3E44C9D4E7}"/>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16475A9-C649-7E4D-A5E0-2540331E0732}"/>
              </a:ext>
            </a:extLst>
          </p:cNvPr>
          <p:cNvSpPr>
            <a:spLocks noGrp="1"/>
          </p:cNvSpPr>
          <p:nvPr>
            <p:ph type="sldNum" idx="12"/>
          </p:nvPr>
        </p:nvSpPr>
        <p:spPr/>
        <p:txBody>
          <a:bodyPr/>
          <a:lstStyle>
            <a:lvl1pPr>
              <a:defRPr/>
            </a:lvl1pPr>
          </a:lstStyle>
          <a:p>
            <a:fld id="{0E9AFC46-FCED-894F-9EB3-36743894EB88}" type="slidenum">
              <a:rPr lang="en-US" altLang="en-US"/>
              <a:pPr/>
              <a:t>‹#›</a:t>
            </a:fld>
            <a:endParaRPr lang="en-US" altLang="en-US"/>
          </a:p>
        </p:txBody>
      </p:sp>
    </p:spTree>
    <p:extLst>
      <p:ext uri="{BB962C8B-B14F-4D97-AF65-F5344CB8AC3E}">
        <p14:creationId xmlns:p14="http://schemas.microsoft.com/office/powerpoint/2010/main" val="25816470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ACB0-1F07-944E-A7F1-8BBD945BCC46}"/>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400CC-44FE-4A43-A166-24F07B7FCAC8}"/>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81827D2C-56AB-EB4D-B54D-A57E9791FEB5}"/>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6A0FD-57AE-F847-9668-4F7F7C3993C5}"/>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D575F990-0F79-6148-823C-C14F313ABB4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C3670-0465-F543-9593-1365210D085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E4BE3A3-D1C8-5348-BF82-C9CD38278E9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60267F6-BD95-4649-A534-CEF9B544671D}"/>
              </a:ext>
            </a:extLst>
          </p:cNvPr>
          <p:cNvSpPr>
            <a:spLocks noGrp="1"/>
          </p:cNvSpPr>
          <p:nvPr>
            <p:ph type="sldNum" idx="12"/>
          </p:nvPr>
        </p:nvSpPr>
        <p:spPr/>
        <p:txBody>
          <a:bodyPr/>
          <a:lstStyle>
            <a:lvl1pPr>
              <a:defRPr/>
            </a:lvl1pPr>
          </a:lstStyle>
          <a:p>
            <a:fld id="{09EE02E7-660A-E346-AF3C-576D94D8F3B4}" type="slidenum">
              <a:rPr lang="en-US" altLang="en-US"/>
              <a:pPr/>
              <a:t>‹#›</a:t>
            </a:fld>
            <a:endParaRPr lang="en-US" altLang="en-US"/>
          </a:p>
        </p:txBody>
      </p:sp>
    </p:spTree>
    <p:extLst>
      <p:ext uri="{BB962C8B-B14F-4D97-AF65-F5344CB8AC3E}">
        <p14:creationId xmlns:p14="http://schemas.microsoft.com/office/powerpoint/2010/main" val="16453163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70EB-48CE-754C-B50B-C962467C0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ABFFE-91B0-6E4C-865A-8A793E56158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42C44E2-F2BB-4D4A-9E6E-0809E15AC4F4}"/>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B5BF83-7F64-394B-832F-5AB0A5DCBA1C}"/>
              </a:ext>
            </a:extLst>
          </p:cNvPr>
          <p:cNvSpPr>
            <a:spLocks noGrp="1"/>
          </p:cNvSpPr>
          <p:nvPr>
            <p:ph type="sldNum" idx="12"/>
          </p:nvPr>
        </p:nvSpPr>
        <p:spPr/>
        <p:txBody>
          <a:bodyPr/>
          <a:lstStyle>
            <a:lvl1pPr>
              <a:defRPr/>
            </a:lvl1pPr>
          </a:lstStyle>
          <a:p>
            <a:fld id="{25CE6FAA-3989-4B4F-8600-06E77DFBDBBC}" type="slidenum">
              <a:rPr lang="en-US" altLang="en-US"/>
              <a:pPr/>
              <a:t>‹#›</a:t>
            </a:fld>
            <a:endParaRPr lang="en-US" altLang="en-US"/>
          </a:p>
        </p:txBody>
      </p:sp>
    </p:spTree>
    <p:extLst>
      <p:ext uri="{BB962C8B-B14F-4D97-AF65-F5344CB8AC3E}">
        <p14:creationId xmlns:p14="http://schemas.microsoft.com/office/powerpoint/2010/main" val="245107895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EC08E-F1DA-6143-AD5E-44293975B9D5}"/>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B35B042-3660-E34D-9663-D09F74A353F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51A7C5E-5723-1243-99D4-6FE985E98C86}"/>
              </a:ext>
            </a:extLst>
          </p:cNvPr>
          <p:cNvSpPr>
            <a:spLocks noGrp="1"/>
          </p:cNvSpPr>
          <p:nvPr>
            <p:ph type="sldNum" idx="12"/>
          </p:nvPr>
        </p:nvSpPr>
        <p:spPr/>
        <p:txBody>
          <a:bodyPr/>
          <a:lstStyle>
            <a:lvl1pPr>
              <a:defRPr/>
            </a:lvl1pPr>
          </a:lstStyle>
          <a:p>
            <a:fld id="{1EDD22C4-756F-A34C-A603-3F4A70E9DF83}" type="slidenum">
              <a:rPr lang="en-US" altLang="en-US"/>
              <a:pPr/>
              <a:t>‹#›</a:t>
            </a:fld>
            <a:endParaRPr lang="en-US" altLang="en-US"/>
          </a:p>
        </p:txBody>
      </p:sp>
    </p:spTree>
    <p:extLst>
      <p:ext uri="{BB962C8B-B14F-4D97-AF65-F5344CB8AC3E}">
        <p14:creationId xmlns:p14="http://schemas.microsoft.com/office/powerpoint/2010/main" val="33483977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CC85-2F7B-CE40-B371-8B40F46CDD0D}"/>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04760FD-C099-9B4D-ADE0-9C4388EB212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F1012-D7ED-F54D-96ED-5EB8088CE11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E3F56056-5478-0345-922D-D4361EBEF8E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7AFFB6-6C2C-E742-9CDE-9899A8E9B79B}"/>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A8A1EF-7770-FA45-8CA4-E474643983A0}"/>
              </a:ext>
            </a:extLst>
          </p:cNvPr>
          <p:cNvSpPr>
            <a:spLocks noGrp="1"/>
          </p:cNvSpPr>
          <p:nvPr>
            <p:ph type="sldNum" idx="12"/>
          </p:nvPr>
        </p:nvSpPr>
        <p:spPr/>
        <p:txBody>
          <a:bodyPr/>
          <a:lstStyle>
            <a:lvl1pPr>
              <a:defRPr/>
            </a:lvl1pPr>
          </a:lstStyle>
          <a:p>
            <a:fld id="{21DC8BBC-79D8-6042-AD42-BB58C596110E}" type="slidenum">
              <a:rPr lang="en-US" altLang="en-US"/>
              <a:pPr/>
              <a:t>‹#›</a:t>
            </a:fld>
            <a:endParaRPr lang="en-US" altLang="en-US"/>
          </a:p>
        </p:txBody>
      </p:sp>
    </p:spTree>
    <p:extLst>
      <p:ext uri="{BB962C8B-B14F-4D97-AF65-F5344CB8AC3E}">
        <p14:creationId xmlns:p14="http://schemas.microsoft.com/office/powerpoint/2010/main" val="219397361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6DD-3C71-D44D-8BBF-8D715A97AFAD}"/>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1B66470C-80E5-FB45-AA2C-7CF82F18126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59BC0156-41C3-3A4F-9F88-17A5EC0AD4A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7FF762B4-FD04-D74F-8D15-4666EB75A08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7E2993B-0FEA-F841-8231-78B28B2FBBB7}"/>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3701E58-E664-4A46-9BCD-1CE86A37BDC9}"/>
              </a:ext>
            </a:extLst>
          </p:cNvPr>
          <p:cNvSpPr>
            <a:spLocks noGrp="1"/>
          </p:cNvSpPr>
          <p:nvPr>
            <p:ph type="sldNum" idx="12"/>
          </p:nvPr>
        </p:nvSpPr>
        <p:spPr/>
        <p:txBody>
          <a:bodyPr/>
          <a:lstStyle>
            <a:lvl1pPr>
              <a:defRPr/>
            </a:lvl1pPr>
          </a:lstStyle>
          <a:p>
            <a:fld id="{4CEC8967-C952-A94C-AA41-382C7155D469}" type="slidenum">
              <a:rPr lang="en-US" altLang="en-US"/>
              <a:pPr/>
              <a:t>‹#›</a:t>
            </a:fld>
            <a:endParaRPr lang="en-US" altLang="en-US"/>
          </a:p>
        </p:txBody>
      </p:sp>
    </p:spTree>
    <p:extLst>
      <p:ext uri="{BB962C8B-B14F-4D97-AF65-F5344CB8AC3E}">
        <p14:creationId xmlns:p14="http://schemas.microsoft.com/office/powerpoint/2010/main" val="5515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a:pPr>
                <a:defRPr/>
              </a:pPr>
              <a:t>‹#›</a:t>
            </a:fld>
            <a:endParaRPr lang="en-US"/>
          </a:p>
        </p:txBody>
      </p:sp>
    </p:spTree>
    <p:extLst>
      <p:ext uri="{BB962C8B-B14F-4D97-AF65-F5344CB8AC3E}">
        <p14:creationId xmlns:p14="http://schemas.microsoft.com/office/powerpoint/2010/main" val="321586522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A11-8245-1448-B332-C49312136B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B68A3-F6BA-8042-849F-11772B43A7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8D2F1-C5D1-854C-95A8-7A43BDD2568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E9FEB9-A346-364D-94C8-442C9AE277A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FD564-977C-484A-87B8-3FA1D3F3CC9D}"/>
              </a:ext>
            </a:extLst>
          </p:cNvPr>
          <p:cNvSpPr>
            <a:spLocks noGrp="1"/>
          </p:cNvSpPr>
          <p:nvPr>
            <p:ph type="sldNum" idx="12"/>
          </p:nvPr>
        </p:nvSpPr>
        <p:spPr/>
        <p:txBody>
          <a:bodyPr/>
          <a:lstStyle>
            <a:lvl1pPr>
              <a:defRPr/>
            </a:lvl1pPr>
          </a:lstStyle>
          <a:p>
            <a:fld id="{DB05A23D-5857-BE4B-86F8-B51FE7CC06CC}" type="slidenum">
              <a:rPr lang="en-US" altLang="en-US"/>
              <a:pPr/>
              <a:t>‹#›</a:t>
            </a:fld>
            <a:endParaRPr lang="en-US" altLang="en-US"/>
          </a:p>
        </p:txBody>
      </p:sp>
    </p:spTree>
    <p:extLst>
      <p:ext uri="{BB962C8B-B14F-4D97-AF65-F5344CB8AC3E}">
        <p14:creationId xmlns:p14="http://schemas.microsoft.com/office/powerpoint/2010/main" val="33749845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34FA61-A4D8-AF4D-95B0-0C7FE3438F67}"/>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5FC6E7-9F60-7944-B978-6C7A472DAA1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04C79-4AE2-804F-95F2-3EF0C666F11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3DDCEF-861C-9943-8769-441F07547C6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1675-D7F0-AF4E-BDCC-A6FDA8FCC9BB}"/>
              </a:ext>
            </a:extLst>
          </p:cNvPr>
          <p:cNvSpPr>
            <a:spLocks noGrp="1"/>
          </p:cNvSpPr>
          <p:nvPr>
            <p:ph type="sldNum" idx="12"/>
          </p:nvPr>
        </p:nvSpPr>
        <p:spPr/>
        <p:txBody>
          <a:bodyPr/>
          <a:lstStyle>
            <a:lvl1pPr>
              <a:defRPr/>
            </a:lvl1pPr>
          </a:lstStyle>
          <a:p>
            <a:fld id="{AE78761B-02E9-6B49-9B4A-9C219DF90A4B}" type="slidenum">
              <a:rPr lang="en-US" altLang="en-US"/>
              <a:pPr/>
              <a:t>‹#›</a:t>
            </a:fld>
            <a:endParaRPr lang="en-US" altLang="en-US"/>
          </a:p>
        </p:txBody>
      </p:sp>
    </p:spTree>
    <p:extLst>
      <p:ext uri="{BB962C8B-B14F-4D97-AF65-F5344CB8AC3E}">
        <p14:creationId xmlns:p14="http://schemas.microsoft.com/office/powerpoint/2010/main" val="2868219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a:pPr>
                <a:defRPr/>
              </a:pPr>
              <a:t>‹#›</a:t>
            </a:fld>
            <a:endParaRPr lang="en-US"/>
          </a:p>
        </p:txBody>
      </p:sp>
    </p:spTree>
    <p:extLst>
      <p:ext uri="{BB962C8B-B14F-4D97-AF65-F5344CB8AC3E}">
        <p14:creationId xmlns:p14="http://schemas.microsoft.com/office/powerpoint/2010/main" val="1335834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a:pPr>
                <a:defRPr/>
              </a:pPr>
              <a:t>‹#›</a:t>
            </a:fld>
            <a:endParaRPr lang="en-US"/>
          </a:p>
        </p:txBody>
      </p:sp>
    </p:spTree>
    <p:extLst>
      <p:ext uri="{BB962C8B-B14F-4D97-AF65-F5344CB8AC3E}">
        <p14:creationId xmlns:p14="http://schemas.microsoft.com/office/powerpoint/2010/main" val="2961883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a:pPr>
                <a:defRPr/>
              </a:pPr>
              <a:t>‹#›</a:t>
            </a:fld>
            <a:endParaRPr lang="en-US"/>
          </a:p>
        </p:txBody>
      </p:sp>
    </p:spTree>
    <p:extLst>
      <p:ext uri="{BB962C8B-B14F-4D97-AF65-F5344CB8AC3E}">
        <p14:creationId xmlns:p14="http://schemas.microsoft.com/office/powerpoint/2010/main" val="3636304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a:pPr>
                <a:defRPr/>
              </a:pPr>
              <a:t>‹#›</a:t>
            </a:fld>
            <a:endParaRPr lang="en-US"/>
          </a:p>
        </p:txBody>
      </p:sp>
    </p:spTree>
    <p:extLst>
      <p:ext uri="{BB962C8B-B14F-4D97-AF65-F5344CB8AC3E}">
        <p14:creationId xmlns:p14="http://schemas.microsoft.com/office/powerpoint/2010/main" val="43282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a:pPr>
                <a:defRPr/>
              </a:pPr>
              <a:t>‹#›</a:t>
            </a:fld>
            <a:endParaRPr lang="en-US"/>
          </a:p>
        </p:txBody>
      </p:sp>
    </p:spTree>
    <p:extLst>
      <p:ext uri="{BB962C8B-B14F-4D97-AF65-F5344CB8AC3E}">
        <p14:creationId xmlns:p14="http://schemas.microsoft.com/office/powerpoint/2010/main" val="2342477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a:pPr>
                <a:defRPr/>
              </a:pPr>
              <a:t>‹#›</a:t>
            </a:fld>
            <a:endParaRPr lang="en-US"/>
          </a:p>
        </p:txBody>
      </p:sp>
    </p:spTree>
    <p:extLst>
      <p:ext uri="{BB962C8B-B14F-4D97-AF65-F5344CB8AC3E}">
        <p14:creationId xmlns:p14="http://schemas.microsoft.com/office/powerpoint/2010/main" val="1796031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a:pPr>
                <a:defRPr/>
              </a:pPr>
              <a:t>‹#›</a:t>
            </a:fld>
            <a:endParaRPr lang="en-US"/>
          </a:p>
        </p:txBody>
      </p:sp>
    </p:spTree>
    <p:extLst>
      <p:ext uri="{BB962C8B-B14F-4D97-AF65-F5344CB8AC3E}">
        <p14:creationId xmlns:p14="http://schemas.microsoft.com/office/powerpoint/2010/main" val="912710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a:pPr>
                <a:defRPr/>
              </a:pPr>
              <a:t>‹#›</a:t>
            </a:fld>
            <a:endParaRPr lang="en-US"/>
          </a:p>
        </p:txBody>
      </p:sp>
    </p:spTree>
    <p:extLst>
      <p:ext uri="{BB962C8B-B14F-4D97-AF65-F5344CB8AC3E}">
        <p14:creationId xmlns:p14="http://schemas.microsoft.com/office/powerpoint/2010/main" val="2906055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a:pPr>
                <a:defRPr/>
              </a:pPr>
              <a:t>‹#›</a:t>
            </a:fld>
            <a:endParaRPr lang="en-US"/>
          </a:p>
        </p:txBody>
      </p:sp>
    </p:spTree>
    <p:extLst>
      <p:ext uri="{BB962C8B-B14F-4D97-AF65-F5344CB8AC3E}">
        <p14:creationId xmlns:p14="http://schemas.microsoft.com/office/powerpoint/2010/main" val="118913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a:pPr>
                <a:defRPr/>
              </a:pPr>
              <a:t>‹#›</a:t>
            </a:fld>
            <a:endParaRPr lang="en-US"/>
          </a:p>
        </p:txBody>
      </p:sp>
    </p:spTree>
    <p:extLst>
      <p:ext uri="{BB962C8B-B14F-4D97-AF65-F5344CB8AC3E}">
        <p14:creationId xmlns:p14="http://schemas.microsoft.com/office/powerpoint/2010/main" val="1653831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591708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59427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84893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025575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528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0747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3665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1710220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1358235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4560603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450970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1207425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3.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16.xml"/><Relationship Id="rId7" Type="http://schemas.openxmlformats.org/officeDocument/2006/relationships/image" Target="../media/image6.png"/><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1.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2.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7.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6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1.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7.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8.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7.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3.xml"/><Relationship Id="rId17" Type="http://schemas.openxmlformats.org/officeDocument/2006/relationships/image" Target="../media/image15.jpeg"/><Relationship Id="rId2" Type="http://schemas.openxmlformats.org/officeDocument/2006/relationships/slideLayout" Target="../slideLayouts/slideLayout436.xml"/><Relationship Id="rId16" Type="http://schemas.openxmlformats.org/officeDocument/2006/relationships/image" Target="../media/image14.jpeg"/><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image" Target="../media/image13.jpeg"/><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12.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4.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6.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7.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8.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5474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a:pPr eaLnBrk="0" hangingPunct="0">
                <a:defRPr/>
              </a:pPr>
              <a:t>‹#›</a:t>
            </a:fld>
            <a:endParaRPr lang="en-US"/>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068745B-3F59-2F4E-944F-3061FCA122EC}" type="slidenum">
              <a:rPr lang="en-US"/>
              <a:pPr>
                <a:defRPr/>
              </a:pPr>
              <a:t>‹#›</a:t>
            </a:fld>
            <a:endParaRPr lang="en-US"/>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6DE33CDC-B7C0-9E4C-A482-DAE390B00C4C}" type="slidenum">
              <a:rPr lang="en-US"/>
              <a:pPr>
                <a:defRPr/>
              </a:pPr>
              <a:t>‹#›</a:t>
            </a:fld>
            <a:endParaRPr lang="en-US"/>
          </a:p>
        </p:txBody>
      </p:sp>
    </p:spTree>
    <p:extLst>
      <p:ext uri="{BB962C8B-B14F-4D97-AF65-F5344CB8AC3E}">
        <p14:creationId xmlns:p14="http://schemas.microsoft.com/office/powerpoint/2010/main" val="2261686248"/>
      </p:ext>
    </p:extLst>
  </p:cSld>
  <p:clrMap bg1="lt1" tx1="dk1" bg2="lt2" tx2="dk2" accent1="accent1" accent2="accent2" accent3="accent3" accent4="accent4" accent5="accent5" accent6="accent6" hlink="hlink" folHlink="folHlink"/>
  <p:sldLayoutIdLst>
    <p:sldLayoutId id="214748436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1143000" cy="6856413"/>
            <a:chOff x="0" y="0"/>
            <a:chExt cx="720" cy="4319"/>
          </a:xfrm>
        </p:grpSpPr>
        <p:sp>
          <p:nvSpPr>
            <p:cNvPr id="25396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sp>
          <p:nvSpPr>
            <p:cNvPr id="25396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pic>
          <p:nvPicPr>
            <p:cNvPr id="253962"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395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395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defRPr>
            </a:lvl1pPr>
          </a:lstStyle>
          <a:p>
            <a:pPr>
              <a:defRPr/>
            </a:pPr>
            <a:fld id="{A415DE26-A0EA-4D4D-A415-5DD2F3B98D6A}" type="slidenum">
              <a:rPr lang="en-US"/>
              <a:pPr>
                <a:defRPr/>
              </a:pPr>
              <a:t>‹#›</a:t>
            </a:fld>
            <a:endParaRPr lang="en-US"/>
          </a:p>
        </p:txBody>
      </p:sp>
    </p:spTree>
    <p:extLst>
      <p:ext uri="{BB962C8B-B14F-4D97-AF65-F5344CB8AC3E}">
        <p14:creationId xmlns:p14="http://schemas.microsoft.com/office/powerpoint/2010/main" val="4188751865"/>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596208949"/>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1567846"/>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10/15/25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445300196"/>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359768550"/>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8E97403-4D75-F24D-ABCA-EAB703BD7E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5AD1E48-D9F8-EE4A-8C63-704420AC1CFC}"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8004101"/>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15/10/2025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44451649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7625394"/>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960832085"/>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6488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727870"/>
      </p:ext>
    </p:extLst>
  </p:cSld>
  <p:clrMap bg1="lt1" tx1="dk1" bg2="lt2" tx2="dk2" accent1="accent1" accent2="accent2" accent3="accent3" accent4="accent4" accent5="accent5" accent6="accent6" hlink="hlink" folHlink="folHlink"/>
  <p:sldLayoutIdLst>
    <p:sldLayoutId id="214748450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20221"/>
      </p:ext>
    </p:extLst>
  </p:cSld>
  <p:clrMap bg1="dk2" tx1="lt1" bg2="dk1" tx2="lt2" accent1="accent1" accent2="accent2" accent3="accent3" accent4="accent4" accent5="accent5" accent6="accent6" hlink="hlink" folHlink="folHlink"/>
  <p:sldLayoutIdLst>
    <p:sldLayoutId id="214748450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latin typeface="Times New Roman"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2306684266"/>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19466543"/>
      </p:ext>
    </p:extLst>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3064723633"/>
      </p:ext>
    </p:extLst>
  </p:cSld>
  <p:clrMap bg1="dk2" tx1="lt1" bg2="dk1" tx2="lt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758446517"/>
      </p:ext>
    </p:extLst>
  </p:cSld>
  <p:clrMap bg1="dk2" tx1="lt1" bg2="dk1" tx2="lt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2312936213"/>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4218885090"/>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6"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96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charset="0"/>
              </a:defRPr>
            </a:lvl1pPr>
          </a:lstStyle>
          <a:p>
            <a:pPr>
              <a:defRPr/>
            </a:pPr>
            <a:fld id="{5B8332CC-BA10-9A45-AE2D-035E5D5D582F}" type="slidenum">
              <a:rPr lang="en-US"/>
              <a:pPr>
                <a:defRPr/>
              </a:pPr>
              <a:t>‹#›</a:t>
            </a:fld>
            <a:endParaRPr lang="en-US"/>
          </a:p>
        </p:txBody>
      </p:sp>
    </p:spTree>
    <p:extLst>
      <p:ext uri="{BB962C8B-B14F-4D97-AF65-F5344CB8AC3E}">
        <p14:creationId xmlns:p14="http://schemas.microsoft.com/office/powerpoint/2010/main" val="3104719453"/>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5pPr>
      <a:lvl6pPr marL="4572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a:solidFill>
                  <a:srgbClr val="EAEAEA"/>
                </a:solidFill>
                <a:latin typeface="Times New Roman" charset="0"/>
              </a:defRPr>
            </a:lvl1pPr>
          </a:lstStyle>
          <a:p>
            <a:pPr>
              <a:defRPr/>
            </a:pPr>
            <a:fld id="{C71F674C-C374-2442-A309-1F84D921E529}" type="slidenum">
              <a:rPr lang="en-US"/>
              <a:pPr>
                <a:defRPr/>
              </a:pPr>
              <a:t>‹#›</a:t>
            </a:fld>
            <a:endParaRPr lang="en-US"/>
          </a:p>
        </p:txBody>
      </p:sp>
    </p:spTree>
    <p:extLst>
      <p:ext uri="{BB962C8B-B14F-4D97-AF65-F5344CB8AC3E}">
        <p14:creationId xmlns:p14="http://schemas.microsoft.com/office/powerpoint/2010/main" val="38133568"/>
      </p:ext>
    </p:extLst>
  </p:cSld>
  <p:clrMap bg1="dk2" tx1="lt1" bg2="dk1" tx2="lt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13315"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3316"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B08706DC-0CDF-B84F-8329-E99C77C57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191163"/>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3328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40961787"/>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68AB6D8-82CC-1246-BC10-C1A784533FB0}"/>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5512472-E542-5A49-97C4-F9C4515B6B23}"/>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6E65D9DB-E4D0-2F4D-9074-0769D1780AB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4F2E4888-5012-C64C-BC54-9925A070DEF5}"/>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78525AF-50CD-3D4C-B6C0-83A4B1E2931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C6172E05-3826-274F-9A1F-60BFEEBE175E}" type="slidenum">
              <a:rPr lang="en-US" altLang="en-US"/>
              <a:pPr/>
              <a:t>‹#›</a:t>
            </a:fld>
            <a:endParaRPr lang="en-US" altLang="en-US"/>
          </a:p>
        </p:txBody>
      </p:sp>
    </p:spTree>
    <p:extLst>
      <p:ext uri="{BB962C8B-B14F-4D97-AF65-F5344CB8AC3E}">
        <p14:creationId xmlns:p14="http://schemas.microsoft.com/office/powerpoint/2010/main" val="2036905594"/>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F8F76E9-1099-AA4D-BEBF-3C9118D61B33}" type="slidenum">
              <a:rPr lang="en-US"/>
              <a:pPr>
                <a:defRPr/>
              </a:pPr>
              <a:t>‹#›</a:t>
            </a:fld>
            <a:endParaRPr lang="en-US"/>
          </a:p>
        </p:txBody>
      </p:sp>
    </p:spTree>
    <p:extLst>
      <p:ext uri="{BB962C8B-B14F-4D97-AF65-F5344CB8AC3E}">
        <p14:creationId xmlns:p14="http://schemas.microsoft.com/office/powerpoint/2010/main" val="400401365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1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6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90.xml"/><Relationship Id="rId1" Type="http://schemas.openxmlformats.org/officeDocument/2006/relationships/slideLayout" Target="../slideLayouts/slideLayout143.xml"/><Relationship Id="rId4" Type="http://schemas.openxmlformats.org/officeDocument/2006/relationships/image" Target="../media/image77.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4.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491.xml"/><Relationship Id="rId5" Type="http://schemas.openxmlformats.org/officeDocument/2006/relationships/image" Target="../media/image81.jpeg"/><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8.xml"/><Relationship Id="rId1" Type="http://schemas.openxmlformats.org/officeDocument/2006/relationships/slideLayout" Target="../slideLayouts/slideLayout497.xml"/></Relationships>
</file>

<file path=ppt/slides/_rels/slide1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9.xml"/><Relationship Id="rId1" Type="http://schemas.openxmlformats.org/officeDocument/2006/relationships/slideLayout" Target="../slideLayouts/slideLayout497.xml"/></Relationships>
</file>

<file path=ppt/slides/_rels/slide1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497.xml"/></Relationships>
</file>

<file path=ppt/slides/_rels/slide1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1.xml"/><Relationship Id="rId1" Type="http://schemas.openxmlformats.org/officeDocument/2006/relationships/slideLayout" Target="../slideLayouts/slideLayout497.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497.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3.xml"/><Relationship Id="rId1" Type="http://schemas.openxmlformats.org/officeDocument/2006/relationships/slideLayout" Target="../slideLayouts/slideLayout497.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4.xml"/><Relationship Id="rId1" Type="http://schemas.openxmlformats.org/officeDocument/2006/relationships/slideLayout" Target="../slideLayouts/slideLayout49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75.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5.xml"/><Relationship Id="rId1" Type="http://schemas.openxmlformats.org/officeDocument/2006/relationships/slideLayout" Target="../slideLayouts/slideLayout497.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6.xml"/><Relationship Id="rId1" Type="http://schemas.openxmlformats.org/officeDocument/2006/relationships/slideLayout" Target="../slideLayouts/slideLayout497.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497.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8.xml"/><Relationship Id="rId1" Type="http://schemas.openxmlformats.org/officeDocument/2006/relationships/slideLayout" Target="../slideLayouts/slideLayout497.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9.xml"/><Relationship Id="rId1" Type="http://schemas.openxmlformats.org/officeDocument/2006/relationships/slideLayout" Target="../slideLayouts/slideLayout497.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0.xml"/><Relationship Id="rId1" Type="http://schemas.openxmlformats.org/officeDocument/2006/relationships/slideLayout" Target="../slideLayouts/slideLayout497.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1.xml"/><Relationship Id="rId1" Type="http://schemas.openxmlformats.org/officeDocument/2006/relationships/slideLayout" Target="../slideLayouts/slideLayout497.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2.xml"/><Relationship Id="rId1" Type="http://schemas.openxmlformats.org/officeDocument/2006/relationships/slideLayout" Target="../slideLayouts/slideLayout497.xml"/></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3.xml"/><Relationship Id="rId1" Type="http://schemas.openxmlformats.org/officeDocument/2006/relationships/slideLayout" Target="../slideLayouts/slideLayout497.xml"/></Relationships>
</file>

<file path=ppt/slides/_rels/slide1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4.xml"/><Relationship Id="rId1" Type="http://schemas.openxmlformats.org/officeDocument/2006/relationships/slideLayout" Target="../slideLayouts/slideLayout49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7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5.xml"/><Relationship Id="rId1" Type="http://schemas.openxmlformats.org/officeDocument/2006/relationships/slideLayout" Target="../slideLayouts/slideLayout49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6.xml"/><Relationship Id="rId1" Type="http://schemas.openxmlformats.org/officeDocument/2006/relationships/slideLayout" Target="../slideLayouts/slideLayout4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4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8.xml"/><Relationship Id="rId1" Type="http://schemas.openxmlformats.org/officeDocument/2006/relationships/slideLayout" Target="../slideLayouts/slideLayout4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4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0.xml"/><Relationship Id="rId1" Type="http://schemas.openxmlformats.org/officeDocument/2006/relationships/slideLayout" Target="../slideLayouts/slideLayout497.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20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20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4.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02.xml"/><Relationship Id="rId1" Type="http://schemas.openxmlformats.org/officeDocument/2006/relationships/themeOverride" Target="../theme/themeOverride7.xml"/><Relationship Id="rId4" Type="http://schemas.openxmlformats.org/officeDocument/2006/relationships/image" Target="../media/image10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6.xml"/><Relationship Id="rId1" Type="http://schemas.openxmlformats.org/officeDocument/2006/relationships/slideLayout" Target="../slideLayouts/slideLayout20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7.xml"/><Relationship Id="rId1" Type="http://schemas.openxmlformats.org/officeDocument/2006/relationships/slideLayout" Target="../slideLayouts/slideLayout212.xml"/><Relationship Id="rId4" Type="http://schemas.openxmlformats.org/officeDocument/2006/relationships/image" Target="../media/image110.jpeg"/></Relationships>
</file>

<file path=ppt/slides/_rels/slide1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8.xml"/><Relationship Id="rId1" Type="http://schemas.openxmlformats.org/officeDocument/2006/relationships/slideLayout" Target="../slideLayouts/slideLayout2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9.xml"/><Relationship Id="rId1" Type="http://schemas.openxmlformats.org/officeDocument/2006/relationships/slideLayout" Target="../slideLayouts/slideLayout213.xml"/><Relationship Id="rId4" Type="http://schemas.openxmlformats.org/officeDocument/2006/relationships/image" Target="../media/image113.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0.xml"/><Relationship Id="rId1" Type="http://schemas.openxmlformats.org/officeDocument/2006/relationships/slideLayout" Target="../slideLayouts/slideLayout2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31.xml"/><Relationship Id="rId1" Type="http://schemas.openxmlformats.org/officeDocument/2006/relationships/slideLayout" Target="../slideLayouts/slideLayout20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202.xml"/><Relationship Id="rId4" Type="http://schemas.openxmlformats.org/officeDocument/2006/relationships/image" Target="../media/image117.jpg"/></Relationships>
</file>

<file path=ppt/slides/_rels/slide14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33.xml"/><Relationship Id="rId1" Type="http://schemas.openxmlformats.org/officeDocument/2006/relationships/slideLayout" Target="../slideLayouts/slideLayout20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4.xml"/><Relationship Id="rId1" Type="http://schemas.openxmlformats.org/officeDocument/2006/relationships/slideLayout" Target="../slideLayouts/slideLayout35.xml"/><Relationship Id="rId4" Type="http://schemas.openxmlformats.org/officeDocument/2006/relationships/image" Target="../media/image124.png"/></Relationships>
</file>

<file path=ppt/slides/_rels/slide1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5.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8.xml"/><Relationship Id="rId1" Type="http://schemas.openxmlformats.org/officeDocument/2006/relationships/slideLayout" Target="../slideLayouts/slideLayout61.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9.xml"/><Relationship Id="rId1" Type="http://schemas.openxmlformats.org/officeDocument/2006/relationships/slideLayout" Target="../slideLayouts/slideLayout6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0.xml"/><Relationship Id="rId1" Type="http://schemas.openxmlformats.org/officeDocument/2006/relationships/slideLayout" Target="../slideLayouts/slideLayout6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4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5.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4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35.xml"/><Relationship Id="rId1" Type="http://schemas.openxmlformats.org/officeDocument/2006/relationships/themeOverride" Target="../theme/themeOverride8.xml"/><Relationship Id="rId4" Type="http://schemas.openxmlformats.org/officeDocument/2006/relationships/image" Target="../media/image135.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136.png"/></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138.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6.xml"/><Relationship Id="rId1" Type="http://schemas.openxmlformats.org/officeDocument/2006/relationships/slideLayout" Target="../slideLayouts/slideLayout6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7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5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9.xml"/><Relationship Id="rId1" Type="http://schemas.openxmlformats.org/officeDocument/2006/relationships/slideLayout" Target="../slideLayouts/slideLayout6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0.xml"/><Relationship Id="rId1" Type="http://schemas.openxmlformats.org/officeDocument/2006/relationships/slideLayout" Target="../slideLayouts/slideLayout6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1.xml"/><Relationship Id="rId1" Type="http://schemas.openxmlformats.org/officeDocument/2006/relationships/slideLayout" Target="../slideLayouts/slideLayout6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2.xml"/><Relationship Id="rId1" Type="http://schemas.openxmlformats.org/officeDocument/2006/relationships/slideLayout" Target="../slideLayouts/slideLayout6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5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6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5.xml"/><Relationship Id="rId1" Type="http://schemas.openxmlformats.org/officeDocument/2006/relationships/slideLayout" Target="../slideLayouts/slideLayout6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6.xml"/><Relationship Id="rId1" Type="http://schemas.openxmlformats.org/officeDocument/2006/relationships/slideLayout" Target="../slideLayouts/slideLayout46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18.xml"/></Relationships>
</file>

<file path=ppt/slides/_rels/slide2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8.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9.xml"/><Relationship Id="rId1" Type="http://schemas.openxmlformats.org/officeDocument/2006/relationships/slideLayout" Target="../slideLayouts/slideLayout61.xml"/></Relationships>
</file>

<file path=ppt/slides/_rels/slide2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1.xml"/><Relationship Id="rId1" Type="http://schemas.openxmlformats.org/officeDocument/2006/relationships/slideLayout" Target="../slideLayouts/slideLayout61.xml"/></Relationships>
</file>

<file path=ppt/slides/_rels/slide2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2.xml"/><Relationship Id="rId1" Type="http://schemas.openxmlformats.org/officeDocument/2006/relationships/slideLayout" Target="../slideLayouts/slideLayout61.xml"/></Relationships>
</file>

<file path=ppt/slides/_rels/slide2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49.jpeg"/><Relationship Id="rId1" Type="http://schemas.openxmlformats.org/officeDocument/2006/relationships/slideLayout" Target="../slideLayouts/slideLayout229.xml"/><Relationship Id="rId4" Type="http://schemas.openxmlformats.org/officeDocument/2006/relationships/image" Target="../media/image150.jpeg"/></Relationships>
</file>

<file path=ppt/slides/_rels/slide2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3.xml"/><Relationship Id="rId1" Type="http://schemas.openxmlformats.org/officeDocument/2006/relationships/slideLayout" Target="../slideLayouts/slideLayout235.xml"/></Relationships>
</file>

<file path=ppt/slides/_rels/slide2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4.xml"/><Relationship Id="rId1" Type="http://schemas.openxmlformats.org/officeDocument/2006/relationships/slideLayout" Target="../slideLayouts/slideLayout235.xml"/></Relationships>
</file>

<file path=ppt/slides/_rels/slide2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235.xml"/></Relationships>
</file>

<file path=ppt/slides/_rels/slide2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6.xml"/><Relationship Id="rId1" Type="http://schemas.openxmlformats.org/officeDocument/2006/relationships/slideLayout" Target="../slideLayouts/slideLayout235.xml"/></Relationships>
</file>

<file path=ppt/slides/_rels/slide21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7.xml"/><Relationship Id="rId1" Type="http://schemas.openxmlformats.org/officeDocument/2006/relationships/slideLayout" Target="../slideLayouts/slideLayout2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8.xml"/><Relationship Id="rId1" Type="http://schemas.openxmlformats.org/officeDocument/2006/relationships/slideLayout" Target="../slideLayouts/slideLayout235.xml"/></Relationships>
</file>

<file path=ppt/slides/_rels/slide21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9.xml"/><Relationship Id="rId1" Type="http://schemas.openxmlformats.org/officeDocument/2006/relationships/slideLayout" Target="../slideLayouts/slideLayout2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0.xml"/><Relationship Id="rId1" Type="http://schemas.openxmlformats.org/officeDocument/2006/relationships/slideLayout" Target="../slideLayouts/slideLayout235.xml"/></Relationships>
</file>

<file path=ppt/slides/_rels/slide22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1.xml"/><Relationship Id="rId1" Type="http://schemas.openxmlformats.org/officeDocument/2006/relationships/slideLayout" Target="../slideLayouts/slideLayout235.xml"/></Relationships>
</file>

<file path=ppt/slides/_rels/slide2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2.xml"/><Relationship Id="rId1" Type="http://schemas.openxmlformats.org/officeDocument/2006/relationships/slideLayout" Target="../slideLayouts/slideLayout235.xml"/></Relationships>
</file>

<file path=ppt/slides/_rels/slide2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3.xml"/><Relationship Id="rId1" Type="http://schemas.openxmlformats.org/officeDocument/2006/relationships/slideLayout" Target="../slideLayouts/slideLayout235.xml"/></Relationships>
</file>

<file path=ppt/slides/_rels/slide22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4.xml"/><Relationship Id="rId1" Type="http://schemas.openxmlformats.org/officeDocument/2006/relationships/slideLayout" Target="../slideLayouts/slideLayout235.xml"/></Relationships>
</file>

<file path=ppt/slides/_rels/slide22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5.xml"/><Relationship Id="rId1" Type="http://schemas.openxmlformats.org/officeDocument/2006/relationships/slideLayout" Target="../slideLayouts/slideLayout235.xml"/></Relationships>
</file>

<file path=ppt/slides/_rels/slide2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6.xml"/><Relationship Id="rId1" Type="http://schemas.openxmlformats.org/officeDocument/2006/relationships/slideLayout" Target="../slideLayouts/slideLayout235.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7.xml"/><Relationship Id="rId1" Type="http://schemas.openxmlformats.org/officeDocument/2006/relationships/slideLayout" Target="../slideLayouts/slideLayout235.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8.xml"/><Relationship Id="rId1" Type="http://schemas.openxmlformats.org/officeDocument/2006/relationships/slideLayout" Target="../slideLayouts/slideLayout235.xml"/></Relationships>
</file>

<file path=ppt/slides/_rels/slide22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7.jpeg"/><Relationship Id="rId1" Type="http://schemas.openxmlformats.org/officeDocument/2006/relationships/slideLayout" Target="../slideLayouts/slideLayout24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0.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1.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2.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35.xml"/><Relationship Id="rId1" Type="http://schemas.openxmlformats.org/officeDocument/2006/relationships/themeOverride" Target="../theme/themeOverride11.xml"/><Relationship Id="rId4" Type="http://schemas.openxmlformats.org/officeDocument/2006/relationships/image" Target="../media/image35.png"/></Relationships>
</file>

<file path=ppt/slides/_rels/slide2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5.xml"/><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6.xml"/><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8.xml"/><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9.xml"/><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0.xml"/><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1.xml"/><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2.xml"/><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3.xml"/><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2.xml"/></Relationships>
</file>

<file path=ppt/slides/_rels/slide2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4.xml"/></Relationships>
</file>

<file path=ppt/slides/_rels/slide2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2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6.xml"/></Relationships>
</file>

<file path=ppt/slides/_rels/slide25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7.xml"/></Relationships>
</file>

<file path=ppt/slides/_rels/slide2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4.xml"/><Relationship Id="rId1" Type="http://schemas.openxmlformats.org/officeDocument/2006/relationships/slideLayout" Target="../slideLayouts/slideLayout35.xml"/><Relationship Id="rId4" Type="http://schemas.openxmlformats.org/officeDocument/2006/relationships/image" Target="../media/image180.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4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4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70.xml"/></Relationships>
</file>

<file path=ppt/slides/_rels/slide2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8.xml"/><Relationship Id="rId1" Type="http://schemas.openxmlformats.org/officeDocument/2006/relationships/slideLayout" Target="../slideLayouts/slideLayout47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9.xml"/><Relationship Id="rId1" Type="http://schemas.openxmlformats.org/officeDocument/2006/relationships/slideLayout" Target="../slideLayouts/slideLayout24.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19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6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368.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0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8.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jpeg"/><Relationship Id="rId7" Type="http://schemas.openxmlformats.org/officeDocument/2006/relationships/diagramColors" Target="../diagrams/colors1.xml"/><Relationship Id="rId2" Type="http://schemas.openxmlformats.org/officeDocument/2006/relationships/notesSlide" Target="../notesSlides/notesSlide49.xml"/><Relationship Id="rId1" Type="http://schemas.openxmlformats.org/officeDocument/2006/relationships/slideLayout" Target="../slideLayouts/slideLayout2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jpe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5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69.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69.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5.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37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88.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75.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108.xml"/><Relationship Id="rId5" Type="http://schemas.openxmlformats.org/officeDocument/2006/relationships/hyperlink" Target="file:///OTB%20PPT/Chronology.ppt#-1,10,The Mystery of the Genesis  5 " TargetMode="Externa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485.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themeOverride" Target="../theme/themeOverride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88.xml"/><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0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9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88.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14.xml"/><Relationship Id="rId1" Type="http://schemas.openxmlformats.org/officeDocument/2006/relationships/themeOverride" Target="../theme/themeOverride5.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14.xml"/><Relationship Id="rId1" Type="http://schemas.openxmlformats.org/officeDocument/2006/relationships/themeOverride" Target="../theme/themeOverride6.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3.xml"/><Relationship Id="rId1" Type="http://schemas.openxmlformats.org/officeDocument/2006/relationships/slideLayout" Target="../slideLayouts/slideLayout414.xml"/><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80.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6.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mn-ea"/>
              <a:cs typeface="+mn-cs"/>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en-US" b="1" dirty="0">
                <a:solidFill>
                  <a:srgbClr val="FFFFFF"/>
                </a:solidFill>
                <a:latin typeface="Arial Black" charset="0"/>
                <a:ea typeface="ＭＳ Ｐゴシック" charset="0"/>
                <a:cs typeface="ＭＳ Ｐゴシック" charset="0"/>
              </a:rPr>
              <a:t>1 Chronicles</a:t>
            </a: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1446213"/>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David</a:t>
            </a:r>
            <a:r>
              <a:rPr kumimoji="0" lang="uk-UA"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a:t>
            </a:r>
            <a:r>
              <a:rPr kumimoji="0" lang="en-US"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s Line Established</a:t>
            </a:r>
            <a:endParaRPr kumimoji="0" lang="en-US" sz="4400" b="1" i="0" u="none" strike="noStrike" kern="1200" cap="none" spc="0" normalizeH="0" baseline="0" noProof="0">
              <a:ln>
                <a:noFill/>
              </a:ln>
              <a:solidFill>
                <a:srgbClr val="800000"/>
              </a:solidFill>
              <a:effectLst/>
              <a:uLnTx/>
              <a:uFillTx/>
              <a:latin typeface="Arial Black" charset="0"/>
              <a:ea typeface="宋体" charset="0"/>
              <a:cs typeface="宋体" charset="0"/>
            </a:endParaRPr>
          </a:p>
        </p:txBody>
      </p:sp>
      <p:sp>
        <p:nvSpPr>
          <p:cNvPr id="7" name="Rectangle 6">
            <a:extLst>
              <a:ext uri="{FF2B5EF4-FFF2-40B4-BE49-F238E27FC236}">
                <a16:creationId xmlns:a16="http://schemas.microsoft.com/office/drawing/2014/main" id="{34FA4DEF-29C6-4740-92DD-F19EEE36A693}"/>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27828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ppt_x"/>
                                          </p:val>
                                        </p:tav>
                                        <p:tav tm="100000">
                                          <p:val>
                                            <p:strVal val="#ppt_x"/>
                                          </p:val>
                                        </p:tav>
                                      </p:tavLst>
                                    </p:anim>
                                    <p:anim calcmode="lin" valueType="num">
                                      <p:cBhvr additive="base">
                                        <p:cTn id="8"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8899" name="Picture 68"/>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262</a:t>
            </a: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 David</a:t>
              </a:r>
              <a:r>
                <a:rPr kumimoji="0" lang="fr-FR"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s Line Established</a:t>
              </a: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Concern (Ark / Temple)</a:t>
              </a: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1–9</a:t>
              </a: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10–29</a:t>
              </a: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Genealogy </a:t>
              </a: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History</a:t>
              </a: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Ancestry</a:t>
              </a: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Activity</a:t>
              </a: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David</a:t>
              </a: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Solomon</a:t>
              </a: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4143-1011 BC (3132 years)</a:t>
              </a: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1011-971 BC (40 years)</a:t>
              </a: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Davidic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a:t>
              </a: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Tribal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Lines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4–8</a:t>
              </a: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Priests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Levites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9:1-34</a:t>
              </a: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9:35-44</a:t>
              </a: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EFDE3"/>
                  </a:solidFill>
                  <a:effectLst/>
                  <a:uLnTx/>
                  <a:uFillTx/>
                  <a:latin typeface="Arial Narrow" charset="0"/>
                  <a:ea typeface="SimSun" charset="0"/>
                  <a:cs typeface="SimSun" charset="0"/>
                </a:rPr>
                <a:t>Accession</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to Throne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10–12</a:t>
              </a: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Respect for Ark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13–17</a:t>
            </a: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Military Victories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18–20</a:t>
              </a: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Temple Prep.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21–29</a:t>
              </a: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898" name="Title 66"/>
          <p:cNvSpPr>
            <a:spLocks noGrp="1"/>
          </p:cNvSpPr>
          <p:nvPr>
            <p:ph type="title"/>
          </p:nvPr>
        </p:nvSpPr>
        <p:spPr>
          <a:xfrm rot="20501751">
            <a:off x="-1430082" y="171299"/>
            <a:ext cx="6289581" cy="851424"/>
          </a:xfrm>
          <a:solidFill>
            <a:srgbClr val="002060"/>
          </a:solidFill>
        </p:spPr>
        <p:txBody>
          <a:bodyPr/>
          <a:lstStyle/>
          <a:p>
            <a:r>
              <a:rPr lang="en-US" b="1" dirty="0">
                <a:solidFill>
                  <a:schemeClr val="accent3"/>
                </a:solidFill>
                <a:latin typeface="Times New Roman" charset="0"/>
                <a:ea typeface="ＭＳ Ｐゴシック" charset="0"/>
                <a:cs typeface="ＭＳ Ｐゴシック" charset="0"/>
              </a:rPr>
              <a:t>1 Chronicles</a:t>
            </a:r>
          </a:p>
        </p:txBody>
      </p:sp>
    </p:spTree>
    <p:extLst>
      <p:ext uri="{BB962C8B-B14F-4D97-AF65-F5344CB8AC3E}">
        <p14:creationId xmlns:p14="http://schemas.microsoft.com/office/powerpoint/2010/main" val="25666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p:cTn id="7" dur="500" fill="hold"/>
                                        <p:tgtEl>
                                          <p:spTgt spid="208898"/>
                                        </p:tgtEl>
                                        <p:attrNameLst>
                                          <p:attrName>ppt_w</p:attrName>
                                        </p:attrNameLst>
                                      </p:cBhvr>
                                      <p:tavLst>
                                        <p:tav tm="0">
                                          <p:val>
                                            <p:fltVal val="0"/>
                                          </p:val>
                                        </p:tav>
                                        <p:tav tm="100000">
                                          <p:val>
                                            <p:strVal val="#ppt_w"/>
                                          </p:val>
                                        </p:tav>
                                      </p:tavLst>
                                    </p:anim>
                                    <p:anim calcmode="lin" valueType="num">
                                      <p:cBhvr>
                                        <p:cTn id="8" dur="500" fill="hold"/>
                                        <p:tgtEl>
                                          <p:spTgt spid="208898"/>
                                        </p:tgtEl>
                                        <p:attrNameLst>
                                          <p:attrName>ppt_h</p:attrName>
                                        </p:attrNameLst>
                                      </p:cBhvr>
                                      <p:tavLst>
                                        <p:tav tm="0">
                                          <p:val>
                                            <p:fltVal val="0"/>
                                          </p:val>
                                        </p:tav>
                                        <p:tav tm="100000">
                                          <p:val>
                                            <p:strVal val="#ppt_h"/>
                                          </p:val>
                                        </p:tav>
                                      </p:tavLst>
                                    </p:anim>
                                    <p:animEffect transition="in" filter="fade">
                                      <p:cBhvr>
                                        <p:cTn id="9" dur="5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err="1">
                <a:solidFill>
                  <a:srgbClr val="000000"/>
                </a:solidFill>
                <a:cs typeface="Arial" charset="0"/>
              </a:rPr>
              <a:t>Terah</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6</a:t>
            </a:r>
          </a:p>
        </p:txBody>
      </p:sp>
    </p:spTree>
    <p:extLst>
      <p:ext uri="{BB962C8B-B14F-4D97-AF65-F5344CB8AC3E}">
        <p14:creationId xmlns:p14="http://schemas.microsoft.com/office/powerpoint/2010/main" val="96228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en-US" altLang="zh-CN" sz="3600" b="1">
                <a:solidFill>
                  <a:schemeClr val="tx1"/>
                </a:solidFill>
                <a:latin typeface="Arial" charset="0"/>
                <a:ea typeface="ＭＳ Ｐゴシック" charset="0"/>
              </a:rPr>
              <a:t>Contrasting Levites and Priests</a:t>
            </a:r>
            <a:endParaRPr lang="en-US" sz="3600" b="1">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grpSp>
      <p:sp>
        <p:nvSpPr>
          <p:cNvPr id="19495" name="Text Box 39"/>
          <p:cNvSpPr txBox="1">
            <a:spLocks noChangeArrowheads="1"/>
          </p:cNvSpPr>
          <p:nvPr/>
        </p:nvSpPr>
        <p:spPr bwMode="auto">
          <a:xfrm>
            <a:off x="4194175" y="1295400"/>
            <a:ext cx="167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Abraham</a:t>
            </a:r>
          </a:p>
        </p:txBody>
      </p:sp>
      <p:sp>
        <p:nvSpPr>
          <p:cNvPr id="19496" name="Text Box 40"/>
          <p:cNvSpPr txBox="1">
            <a:spLocks noChangeArrowheads="1"/>
          </p:cNvSpPr>
          <p:nvPr/>
        </p:nvSpPr>
        <p:spPr bwMode="auto">
          <a:xfrm>
            <a:off x="4419600" y="2182813"/>
            <a:ext cx="1098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Isaac</a:t>
            </a:r>
          </a:p>
        </p:txBody>
      </p:sp>
      <p:sp>
        <p:nvSpPr>
          <p:cNvPr id="19499" name="Text Box 43"/>
          <p:cNvSpPr txBox="1">
            <a:spLocks noChangeArrowheads="1"/>
          </p:cNvSpPr>
          <p:nvPr/>
        </p:nvSpPr>
        <p:spPr bwMode="auto">
          <a:xfrm>
            <a:off x="4419600" y="28956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Jacob</a:t>
            </a:r>
            <a:endParaRPr lang="en-US" sz="240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200" dirty="0">
                <a:solidFill>
                  <a:srgbClr val="FFFFFF"/>
                </a:solidFill>
                <a:latin typeface="Arial Black" charset="0"/>
              </a:rPr>
              <a:t>12 Sons: Reuben–Simeon–Levi–Judah– etc. </a:t>
            </a:r>
          </a:p>
        </p:txBody>
      </p:sp>
      <p:sp>
        <p:nvSpPr>
          <p:cNvPr id="19501" name="Text Box 45"/>
          <p:cNvSpPr txBox="1">
            <a:spLocks noChangeArrowheads="1"/>
          </p:cNvSpPr>
          <p:nvPr/>
        </p:nvSpPr>
        <p:spPr bwMode="auto">
          <a:xfrm>
            <a:off x="2438400" y="4724400"/>
            <a:ext cx="3910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All other lines	Aaron</a:t>
            </a:r>
          </a:p>
        </p:txBody>
      </p:sp>
      <p:sp>
        <p:nvSpPr>
          <p:cNvPr id="19502" name="Text Box 46"/>
          <p:cNvSpPr txBox="1">
            <a:spLocks noChangeArrowheads="1"/>
          </p:cNvSpPr>
          <p:nvPr/>
        </p:nvSpPr>
        <p:spPr bwMode="auto">
          <a:xfrm>
            <a:off x="3352800" y="5516563"/>
            <a:ext cx="329723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Levites	Priests</a:t>
            </a:r>
          </a:p>
          <a:p>
            <a:pPr eaLnBrk="0" hangingPunct="0"/>
            <a:r>
              <a:rPr lang="en-US" sz="1800">
                <a:solidFill>
                  <a:srgbClr val="FFFFFF"/>
                </a:solidFill>
                <a:latin typeface="Arial Black" charset="0"/>
              </a:rPr>
              <a:t>see p. 171a	see p. 202</a:t>
            </a:r>
            <a:endParaRPr lang="en-US" sz="180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en-US" altLang="zh-CN" sz="3600" b="1">
                <a:solidFill>
                  <a:srgbClr val="FFFFFF"/>
                </a:solidFill>
                <a:latin typeface="Arial" charset="0"/>
                <a:ea typeface="ＭＳ Ｐゴシック" charset="0"/>
              </a:rPr>
              <a:t>Contrasting Levites and Priests</a:t>
            </a:r>
            <a:endParaRPr lang="en-US" sz="3600" b="1">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Descendants of…</a:t>
              </a:r>
              <a:endParaRPr lang="en-US" altLang="zh-CN">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Levi</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Aaron (also a descendant of Levi)</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Population</a:t>
              </a:r>
              <a:endParaRPr lang="en-US" altLang="zh-CN">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Many (the larger group)</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Few (a subset of the Levites, Josh. 21:4)</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Role</a:t>
              </a:r>
              <a:endParaRPr lang="en-US" altLang="zh-CN">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Assisted priests and supervised religious activities permitted outside of the sanctuary: teaching, singing, leading worship, officials, administration, judges &amp; gatekeepers</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Mediators between God and Israel</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Sacrificial Role</a:t>
              </a:r>
              <a:endParaRPr lang="en-US" altLang="zh-CN">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dirty="0" err="1">
                  <a:solidFill>
                    <a:srgbClr val="FFFFFF"/>
                  </a:solidFill>
                  <a:latin typeface="Arial Narrow" charset="0"/>
                  <a:ea typeface="SimSun" charset="0"/>
                  <a:cs typeface="SimSun" charset="0"/>
                </a:rPr>
                <a:t>Didn</a:t>
              </a:r>
              <a:r>
                <a:rPr lang="uk-UA" altLang="zh-CN"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t offer sacrifices though they did offer incense (Deut. 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Offered sacrifices (Deut. 33:10b)</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Location of Homes</a:t>
              </a:r>
              <a:endParaRPr lang="en-US" altLang="zh-CN">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Extensive–in 35 cities throughout the tribes in the central, northern, and eastern parts of Israel (Josh. 21:5-7)</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Limited to 13 cities in Judah, Simeon, &amp; Benjamin that were near the temple (Josh. 21:4, 9-13)</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Levites</a:t>
                </a:r>
                <a:endParaRPr lang="en-US" altLang="zh-CN" sz="4400" i="1">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Priests</a:t>
                </a:r>
                <a:endParaRPr lang="en-US" altLang="zh-CN" sz="4400" i="1">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Levi</a:t>
              </a:r>
              <a:r>
                <a:rPr lang="uk-UA"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a:t>
              </a: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s Family Tree</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dirty="0">
                <a:solidFill>
                  <a:srgbClr val="000000"/>
                </a:solidFill>
                <a:latin typeface="Century Gothic" charset="0"/>
              </a:rPr>
              <a:t>LEVI</a:t>
            </a: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dirty="0">
                <a:solidFill>
                  <a:srgbClr val="000000"/>
                </a:solidFill>
                <a:latin typeface="Century Gothic" charset="0"/>
              </a:rPr>
              <a:t>Gershon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Arial" charset="0"/>
              </a:rPr>
              <a:t>Kohath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Century Gothic" charset="0"/>
              </a:rPr>
              <a:t>Merari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Miriam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Moses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Aaron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Amram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Nadab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Eleazar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Ithamar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1" name="Text Box 40"/>
          <p:cNvSpPr txBox="1">
            <a:spLocks noChangeArrowheads="1"/>
          </p:cNvSpPr>
          <p:nvPr/>
        </p:nvSpPr>
        <p:spPr bwMode="auto">
          <a:xfrm>
            <a:off x="7316788" y="2667000"/>
            <a:ext cx="7699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Levites</a:t>
            </a:r>
          </a:p>
        </p:txBody>
      </p:sp>
      <p:sp>
        <p:nvSpPr>
          <p:cNvPr id="269352" name="Text Box 41"/>
          <p:cNvSpPr txBox="1">
            <a:spLocks noChangeArrowheads="1"/>
          </p:cNvSpPr>
          <p:nvPr/>
        </p:nvSpPr>
        <p:spPr bwMode="auto">
          <a:xfrm>
            <a:off x="7310438" y="3352800"/>
            <a:ext cx="7127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Priests</a:t>
            </a:r>
          </a:p>
        </p:txBody>
      </p:sp>
      <p:sp>
        <p:nvSpPr>
          <p:cNvPr id="269353" name="Text Box 42"/>
          <p:cNvSpPr txBox="1">
            <a:spLocks noChangeArrowheads="1"/>
          </p:cNvSpPr>
          <p:nvPr/>
        </p:nvSpPr>
        <p:spPr bwMode="auto">
          <a:xfrm>
            <a:off x="7315200" y="4038600"/>
            <a:ext cx="10747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High Priest</a:t>
            </a:r>
          </a:p>
        </p:txBody>
      </p:sp>
      <p:sp>
        <p:nvSpPr>
          <p:cNvPr id="269354" name="Text Box 43"/>
          <p:cNvSpPr txBox="1">
            <a:spLocks noChangeArrowheads="1"/>
          </p:cNvSpPr>
          <p:nvPr/>
        </p:nvSpPr>
        <p:spPr bwMode="auto">
          <a:xfrm>
            <a:off x="7319963" y="4572000"/>
            <a:ext cx="13081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sz="1000" b="1">
                <a:latin typeface="Century Gothic" charset="0"/>
              </a:rPr>
              <a:t>Offered </a:t>
            </a:r>
          </a:p>
          <a:p>
            <a:r>
              <a:rPr lang="en-US" sz="1000" b="1">
                <a:latin typeface="Century Gothic" charset="0"/>
              </a:rPr>
              <a:t>Unauthorised Fire; </a:t>
            </a:r>
          </a:p>
          <a:p>
            <a:r>
              <a:rPr lang="en-US" sz="1000" b="1">
                <a:latin typeface="Century Gothic" charset="0"/>
              </a:rPr>
              <a:t>Killed by God</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a:solidFill>
                <a:srgbClr val="000000"/>
              </a:solidFill>
              <a:latin typeface="Arial Narrow"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6:1-3</a:t>
            </a:r>
          </a:p>
        </p:txBody>
      </p:sp>
    </p:spTree>
    <p:extLst>
      <p:ext uri="{BB962C8B-B14F-4D97-AF65-F5344CB8AC3E}">
        <p14:creationId xmlns:p14="http://schemas.microsoft.com/office/powerpoint/2010/main" val="173606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6:54-80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(6:54-61)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Gershon (6:62)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(6:63,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7</a:t>
            </a:r>
          </a:p>
        </p:txBody>
      </p:sp>
    </p:spTree>
    <p:extLst>
      <p:ext uri="{BB962C8B-B14F-4D97-AF65-F5344CB8AC3E}">
        <p14:creationId xmlns:p14="http://schemas.microsoft.com/office/powerpoint/2010/main" val="3009627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7</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Tree>
    <p:extLst>
      <p:ext uri="{BB962C8B-B14F-4D97-AF65-F5344CB8AC3E}">
        <p14:creationId xmlns:p14="http://schemas.microsoft.com/office/powerpoint/2010/main" val="20894099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8</a:t>
            </a:r>
          </a:p>
        </p:txBody>
      </p:sp>
    </p:spTree>
    <p:extLst>
      <p:ext uri="{BB962C8B-B14F-4D97-AF65-F5344CB8AC3E}">
        <p14:creationId xmlns:p14="http://schemas.microsoft.com/office/powerpoint/2010/main" val="1655992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8</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Tree>
    <p:extLst>
      <p:ext uri="{BB962C8B-B14F-4D97-AF65-F5344CB8AC3E}">
        <p14:creationId xmlns:p14="http://schemas.microsoft.com/office/powerpoint/2010/main" val="10620490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FB458F7-39B9-344B-9B04-28AF4687D214}"/>
              </a:ext>
            </a:extLst>
          </p:cNvPr>
          <p:cNvGrpSpPr/>
          <p:nvPr/>
        </p:nvGrpSpPr>
        <p:grpSpPr>
          <a:xfrm>
            <a:off x="-2" y="-99392"/>
            <a:ext cx="9217867" cy="6879209"/>
            <a:chOff x="-2" y="-99392"/>
            <a:chExt cx="9217867" cy="6879209"/>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77" r="6139" b="3067"/>
            <a:stretch/>
          </p:blipFill>
          <p:spPr>
            <a:xfrm rot="10800000">
              <a:off x="-2" y="-99392"/>
              <a:ext cx="9217867" cy="6879209"/>
            </a:xfrm>
            <a:prstGeom prst="rect">
              <a:avLst/>
            </a:prstGeom>
          </p:spPr>
        </p:pic>
        <p:sp>
          <p:nvSpPr>
            <p:cNvPr id="13" name="Rectangle 12">
              <a:extLst>
                <a:ext uri="{FF2B5EF4-FFF2-40B4-BE49-F238E27FC236}">
                  <a16:creationId xmlns:a16="http://schemas.microsoft.com/office/drawing/2014/main" id="{9969137D-9F0E-8941-9F1F-6C19A02DE081}"/>
                </a:ext>
              </a:extLst>
            </p:cNvPr>
            <p:cNvSpPr/>
            <p:nvPr/>
          </p:nvSpPr>
          <p:spPr>
            <a:xfrm>
              <a:off x="988828" y="4263656"/>
              <a:ext cx="2413591"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Title 1"/>
          <p:cNvSpPr txBox="1">
            <a:spLocks/>
          </p:cNvSpPr>
          <p:nvPr/>
        </p:nvSpPr>
        <p:spPr bwMode="auto">
          <a:xfrm>
            <a:off x="0" y="3823524"/>
            <a:ext cx="59055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rPr>
              <a:t>First Chronicles</a:t>
            </a:r>
          </a:p>
        </p:txBody>
      </p:sp>
    </p:spTree>
    <p:extLst>
      <p:ext uri="{BB962C8B-B14F-4D97-AF65-F5344CB8AC3E}">
        <p14:creationId xmlns:p14="http://schemas.microsoft.com/office/powerpoint/2010/main" val="17177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9</a:t>
            </a:r>
          </a:p>
        </p:txBody>
      </p:sp>
    </p:spTree>
    <p:extLst>
      <p:ext uri="{BB962C8B-B14F-4D97-AF65-F5344CB8AC3E}">
        <p14:creationId xmlns:p14="http://schemas.microsoft.com/office/powerpoint/2010/main" val="3958298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Judah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Ephraim</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Manasseh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Benjamin</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3491880" y="1772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a:t>“The first of the exiles to return to their property in their former towns were priests, Levites, Temple servants, and other Israelites. </a:t>
            </a:r>
            <a:r>
              <a:rPr lang="en-US" sz="2000" b="1" baseline="30000"/>
              <a:t>3</a:t>
            </a:r>
            <a:r>
              <a:rPr lang="en-US" sz="2000" b="1"/>
              <a:t>Some of the people from the tribes of </a:t>
            </a:r>
            <a:r>
              <a:rPr lang="en-US" sz="2000" b="1">
                <a:solidFill>
                  <a:srgbClr val="FFFF00"/>
                </a:solidFill>
              </a:rPr>
              <a:t>Judah, Benjamin, Ephraim, and Manasseh</a:t>
            </a:r>
            <a:r>
              <a:rPr lang="en-US" sz="2000" b="1"/>
              <a:t> came and settled in Jerusalem” </a:t>
            </a:r>
            <a:br>
              <a:rPr lang="en-US" sz="2000" b="1"/>
            </a:br>
            <a:r>
              <a:rPr lang="en-US" sz="2000" b="1"/>
              <a:t>(1 Chron 9:2-3 NLT).</a:t>
            </a:r>
          </a:p>
        </p:txBody>
      </p:sp>
    </p:spTree>
    <p:extLst>
      <p:ext uri="{BB962C8B-B14F-4D97-AF65-F5344CB8AC3E}">
        <p14:creationId xmlns:p14="http://schemas.microsoft.com/office/powerpoint/2010/main" val="420644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E56A2BD9-CE68-4348-B2A0-941ED174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80528" y="4221088"/>
            <a:ext cx="9144000" cy="769441"/>
          </a:xfrm>
          <a:prstGeom prst="rect">
            <a:avLst/>
          </a:prstGeom>
          <a:noFill/>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a:rPr>
              <a:t>THE MAKING OF SHOWBREAD</a:t>
            </a:r>
          </a:p>
        </p:txBody>
      </p:sp>
      <p:pic>
        <p:nvPicPr>
          <p:cNvPr id="289796"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588" y="5013176"/>
            <a:ext cx="8545514" cy="461665"/>
          </a:xfrm>
          <a:prstGeom prst="rect">
            <a:avLst/>
          </a:prstGeom>
          <a:noFill/>
        </p:spPr>
        <p:txBody>
          <a:bodyPr wrap="square">
            <a:spAutoFit/>
          </a:bodyPr>
          <a:lstStyle/>
          <a:p>
            <a:pPr marL="0" marR="0" lvl="0" indent="0" algn="r" defTabSz="4572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a:rPr>
              <a:t>Leviticus 24:5-9; 1 Chronicles 9:32 </a:t>
            </a:r>
          </a:p>
        </p:txBody>
      </p:sp>
      <p:grpSp>
        <p:nvGrpSpPr>
          <p:cNvPr id="9" name="Group 8"/>
          <p:cNvGrpSpPr/>
          <p:nvPr/>
        </p:nvGrpSpPr>
        <p:grpSpPr>
          <a:xfrm>
            <a:off x="251520" y="188640"/>
            <a:ext cx="3312880" cy="1245862"/>
            <a:chOff x="5508104" y="620690"/>
            <a:chExt cx="3312880" cy="1245862"/>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1" name="TextBox 10"/>
            <p:cNvSpPr txBox="1"/>
            <p:nvPr/>
          </p:nvSpPr>
          <p:spPr>
            <a:xfrm>
              <a:off x="6660232" y="692696"/>
              <a:ext cx="2160752" cy="1148007"/>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422106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75E0D36C-0AAD-744C-8DA6-DCEF3D50D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270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9516937-DDFA-3940-807F-5A8DFF17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986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FC8AD8C-EBA8-2245-80A5-67B7C59CA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17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648F182C-2FB9-8642-B05A-0BF33930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347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D7E8CE0D-3CA0-6A4F-A909-CE14AAD7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202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37705755-8F38-D640-AB1B-7D9905C32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6277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108343D4-61A2-A943-AB03-85F417EA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7897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Established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66284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3852549B-7019-5542-BDFA-B361B7A60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4587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B9BD3F7B-48C3-4B44-BF3B-70F92D0A8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260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D0957C9-AD4E-4848-AA7B-A4C5FC51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4547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29C863D-0A8A-454B-B8DD-AC772E073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0486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E6B7D32-939F-2D40-A770-66D4508B3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603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8E408EF6-AE38-1B46-A0E2-E960D849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4252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13CD706A-9B23-3946-A56F-CBE896F0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9378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18493D4-B351-B84D-B8C3-CB7C2620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5092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614D1259-EDBE-7E40-AF58-2B8CB6B9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2211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91DE7E90-0EBC-9346-9EAA-25B0E9E2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170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24631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286112" y="4173538"/>
            <a:ext cx="20942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03460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586F3AE8-0EBF-9B48-841F-CC5AD6B6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0795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941710-986E-6743-8FCF-960E96CFE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0555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789C4E73-BE06-B64A-BC16-B38199AB8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2481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DCBD3EDC-D81D-0945-8243-0EBE93748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1351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5B270A95-B530-A94D-AC74-1DD148B2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730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26B5A44F-9C46-9D4E-95B5-C48D8189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633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Plymouth Pilgrims</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373304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Yet they massacred the Pequot</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invest six books about David?</a:t>
            </a:r>
          </a:p>
        </p:txBody>
      </p:sp>
    </p:spTree>
    <p:extLst>
      <p:ext uri="{BB962C8B-B14F-4D97-AF65-F5344CB8AC3E}">
        <p14:creationId xmlns:p14="http://schemas.microsoft.com/office/powerpoint/2010/main" val="14385791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Declaration of Independence</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 notes God 4 times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Founding Fathers, early presidents, and the Supreme Court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called the USA a “Christian nation” until 1947 (see http://</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US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sent the most missionaries</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in 1900s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In God We Trust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is the national motto</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preamble of </a:t>
            </a:r>
            <a:r>
              <a:rPr lang="en-US" sz="3200" b="1" i="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every single state</a:t>
            </a:r>
            <a:r>
              <a:rPr lang="en-US" sz="3200" b="1" i="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among the 50 states appeals to God for help</a:t>
            </a: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12409063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Do you trust in God?</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a:latin typeface="Arial Black" charset="0"/>
                <a:ea typeface="ＭＳ Ｐゴシック" charset="0"/>
                <a:cs typeface="ＭＳ Ｐゴシック" charset="0"/>
              </a:rPr>
              <a:t>Do we trust in God?</a:t>
            </a: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Does your trust in God embarrass you?</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A Cause for Shame?</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8622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None/>
              <a:defRPr/>
            </a:pPr>
            <a:r>
              <a:rPr lang="en-US"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Who, me?  Well,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 </a:t>
            </a:r>
            <a:r>
              <a:rPr lang="en-US" sz="3600" b="1" i="1" dirty="0">
                <a:solidFill>
                  <a:srgbClr val="FFFFFF"/>
                </a:solidFill>
                <a:effectLst>
                  <a:outerShdw blurRad="38100" dist="38100" dir="2700000" algn="tl">
                    <a:srgbClr val="000000"/>
                  </a:outerShdw>
                </a:effectLst>
                <a:latin typeface="Arial" charset="0"/>
              </a:rPr>
              <a:t>am </a:t>
            </a:r>
            <a:r>
              <a:rPr lang="en-US" sz="3600" b="1" dirty="0">
                <a:solidFill>
                  <a:srgbClr val="FFFFFF"/>
                </a:solidFill>
                <a:effectLst>
                  <a:outerShdw blurRad="38100" dist="38100" dir="2700000" algn="tl">
                    <a:srgbClr val="000000"/>
                  </a:outerShdw>
                </a:effectLst>
                <a:latin typeface="Arial" charset="0"/>
              </a:rPr>
              <a:t>a Christian…</a:t>
            </a:r>
            <a:br>
              <a:rPr lang="en-US" sz="3600" b="1" dirty="0">
                <a:solidFill>
                  <a:srgbClr val="FFFFFF"/>
                </a:solidFill>
                <a:effectLst>
                  <a:outerShdw blurRad="38100" dist="38100" dir="2700000" algn="tl">
                    <a:srgbClr val="000000"/>
                  </a:outerShdw>
                </a:effectLst>
                <a:latin typeface="Arial" charset="0"/>
              </a:rPr>
            </a:br>
            <a:r>
              <a:rPr lang="en-US" sz="3600" b="1" dirty="0">
                <a:solidFill>
                  <a:srgbClr val="FFFFFF"/>
                </a:solidFill>
                <a:effectLst>
                  <a:outerShdw blurRad="38100" dist="38100" dir="2700000" algn="tl">
                    <a:srgbClr val="000000"/>
                  </a:outerShdw>
                </a:effectLst>
                <a:latin typeface="Arial" charset="0"/>
              </a:rPr>
              <a:t>but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a:t>
            </a:r>
            <a:r>
              <a:rPr lang="en-US" sz="3600" b="1" dirty="0">
                <a:solidFill>
                  <a:srgbClr val="FFFFFF"/>
                </a:solidFill>
                <a:effectLst>
                  <a:outerShdw blurRad="38100" dist="38100" dir="2700000" algn="tl">
                    <a:srgbClr val="000000"/>
                  </a:outerShdw>
                </a:effectLst>
                <a:latin typeface="Arial" charset="0"/>
              </a:rPr>
              <a:t>…</a:t>
            </a:r>
            <a:r>
              <a:rPr lang="en-US" altLang="ja-JP" sz="3600" b="1" dirty="0">
                <a:solidFill>
                  <a:srgbClr val="FFFFFF"/>
                </a:solidFill>
                <a:effectLst>
                  <a:outerShdw blurRad="38100" dist="38100" dir="2700000" algn="tl">
                    <a:srgbClr val="000000"/>
                  </a:outerShdw>
                </a:effectLst>
                <a:latin typeface="Arial"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010443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400" b="1" dirty="0">
                <a:solidFill>
                  <a:srgbClr val="FFFFFF"/>
                </a:solidFill>
                <a:effectLst>
                  <a:glow rad="241300">
                    <a:srgbClr val="000000">
                      <a:alpha val="86000"/>
                    </a:srgbClr>
                  </a:glow>
                </a:effectLst>
                <a:latin typeface="Arial"/>
                <a:ea typeface="ＭＳ Ｐゴシック"/>
                <a:cs typeface="Arial"/>
              </a:rPr>
              <a:t>"WHATEVER WE ONCE WERE, WE</a:t>
            </a:r>
            <a:r>
              <a:rPr lang="fr-FR" sz="2400" b="1" dirty="0">
                <a:solidFill>
                  <a:srgbClr val="FFFFFF"/>
                </a:solidFill>
                <a:effectLst>
                  <a:glow rad="241300">
                    <a:srgbClr val="000000">
                      <a:alpha val="86000"/>
                    </a:srgbClr>
                  </a:glow>
                </a:effectLst>
                <a:latin typeface="Arial"/>
                <a:ea typeface="ＭＳ Ｐゴシック"/>
                <a:cs typeface="Arial"/>
              </a:rPr>
              <a:t>'</a:t>
            </a:r>
            <a:r>
              <a:rPr lang="en-US" sz="2400" b="1" dirty="0">
                <a:solidFill>
                  <a:srgbClr val="FFFFFF"/>
                </a:solidFill>
                <a:effectLst>
                  <a:glow rad="241300">
                    <a:srgbClr val="000000">
                      <a:alpha val="86000"/>
                    </a:srgbClr>
                  </a:glow>
                </a:effectLst>
                <a:latin typeface="Arial"/>
                <a:ea typeface="ＭＳ Ｐゴシック"/>
                <a:cs typeface="Arial"/>
              </a:rPr>
              <a:t>RE NO LONGER JUST A CHRISTIAN NATION; WE ARE ALSO A JEWISH NATION, A MUSLIM NATION, A BUDDHIST NATION, A HINDU NATION, AND A NATION OF NON-BELIEVERS…"</a:t>
            </a: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dirty="0">
                <a:solidFill>
                  <a:srgbClr val="FFFFFF"/>
                </a:solidFill>
                <a:effectLst>
                  <a:glow rad="241300">
                    <a:srgbClr val="000000">
                      <a:alpha val="86000"/>
                    </a:srgbClr>
                  </a:glow>
                </a:effectLst>
                <a:latin typeface="Arial"/>
                <a:ea typeface="ＭＳ Ｐゴシック"/>
                <a:cs typeface="Arial"/>
              </a:rPr>
              <a:t>OBAMA EMAIL TO CBN NEWS </a:t>
            </a:r>
          </a:p>
        </p:txBody>
      </p:sp>
    </p:spTree>
    <p:extLst>
      <p:ext uri="{BB962C8B-B14F-4D97-AF65-F5344CB8AC3E}">
        <p14:creationId xmlns:p14="http://schemas.microsoft.com/office/powerpoint/2010/main" val="973504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r>
              <a:rPr lang="en-US" sz="3600" b="1" dirty="0">
                <a:solidFill>
                  <a:schemeClr val="bg1"/>
                </a:solidFill>
                <a:effectLst>
                  <a:glow rad="241300">
                    <a:schemeClr val="tx1">
                      <a:alpha val="86000"/>
                    </a:schemeClr>
                  </a:glow>
                </a:effectLst>
                <a:latin typeface="Arial"/>
                <a:cs typeface="Arial"/>
              </a:rPr>
              <a:t>The USA began as a Christian nation but has left its godly heritage.</a:t>
            </a: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b="1" dirty="0">
                <a:solidFill>
                  <a:srgbClr val="FFFF00"/>
                </a:solidFill>
                <a:effectLst>
                  <a:glow rad="241300">
                    <a:srgbClr val="000000">
                      <a:alpha val="86000"/>
                    </a:srgbClr>
                  </a:glow>
                </a:effectLst>
                <a:latin typeface="Arial"/>
                <a:ea typeface="ＭＳ Ｐゴシック"/>
                <a:cs typeface="Arial"/>
              </a:rPr>
              <a:t>"We are no longer a Christian nation."</a:t>
            </a:r>
            <a:endParaRPr lang="en-US" sz="3600" b="1" dirty="0">
              <a:solidFill>
                <a:srgbClr val="FFFF00"/>
              </a:solidFill>
              <a:effectLst>
                <a:glow rad="241300">
                  <a:srgbClr val="000000">
                    <a:alpha val="86000"/>
                  </a:srgbClr>
                </a:glow>
              </a:effectLst>
              <a:latin typeface="Arial"/>
              <a:ea typeface="ＭＳ Ｐゴシック"/>
              <a:cs typeface="Arial"/>
            </a:endParaRPr>
          </a:p>
          <a:p>
            <a:pPr algn="r">
              <a:defRPr/>
            </a:pPr>
            <a:r>
              <a:rPr lang="en-US" sz="3200" b="1" i="1" dirty="0">
                <a:solidFill>
                  <a:srgbClr val="FFFFFF"/>
                </a:solidFill>
                <a:effectLst>
                  <a:glow rad="241300">
                    <a:srgbClr val="000000">
                      <a:alpha val="86000"/>
                    </a:srgbClr>
                  </a:glow>
                </a:effectLst>
                <a:latin typeface="Arial"/>
                <a:ea typeface="ＭＳ Ｐゴシック"/>
                <a:cs typeface="Arial"/>
              </a:rPr>
              <a:t>Barack Obama</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289731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 hotly debated!</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10</a:t>
            </a:r>
          </a:p>
        </p:txBody>
      </p:sp>
    </p:spTree>
    <p:extLst>
      <p:ext uri="{BB962C8B-B14F-4D97-AF65-F5344CB8AC3E}">
        <p14:creationId xmlns:p14="http://schemas.microsoft.com/office/powerpoint/2010/main" val="286513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en-US" sz="4000" b="1">
                <a:solidFill>
                  <a:schemeClr val="bg1"/>
                </a:solidFill>
                <a:latin typeface="Arial"/>
                <a:cs typeface="Arial"/>
              </a:rPr>
              <a:t>Two Histories of the Same Events</a:t>
            </a: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Earlier History Close to </a:t>
            </a:r>
            <a:b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b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the Events</a:t>
            </a: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Later History Long After the Events</a:t>
            </a: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t>Time for </a:t>
            </a:r>
            <a:b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t>Reflection</a:t>
            </a: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Kings</a:t>
            </a: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Chronicles</a:t>
            </a:r>
          </a:p>
        </p:txBody>
      </p:sp>
    </p:spTree>
    <p:extLst>
      <p:ext uri="{BB962C8B-B14F-4D97-AF65-F5344CB8AC3E}">
        <p14:creationId xmlns:p14="http://schemas.microsoft.com/office/powerpoint/2010/main" val="5631755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blessed David so Israel would imitate his passion for temple worship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10–29).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1146"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United</a:t>
            </a: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1165" name="Text Box 29"/>
          <p:cNvSpPr txBox="1">
            <a:spLocks noChangeArrowheads="1"/>
          </p:cNvSpPr>
          <p:nvPr/>
        </p:nvSpPr>
        <p:spPr bwMode="auto">
          <a:xfrm rot="17026340">
            <a:off x="2193925" y="2611438"/>
            <a:ext cx="30480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David</a:t>
            </a:r>
            <a:r>
              <a:rPr lang="uk-UA" altLang="ja-JP" b="1" dirty="0">
                <a:solidFill>
                  <a:schemeClr val="bg1"/>
                </a:solidFill>
                <a:latin typeface="Arial"/>
                <a:cs typeface="Arial"/>
              </a:rPr>
              <a:t>'</a:t>
            </a:r>
            <a:r>
              <a:rPr lang="en-US" b="1" dirty="0">
                <a:solidFill>
                  <a:schemeClr val="bg1"/>
                </a:solidFill>
                <a:latin typeface="Arial"/>
                <a:cs typeface="Arial"/>
              </a:rPr>
              <a:t>s Service</a:t>
            </a:r>
            <a:br>
              <a:rPr lang="en-US" b="1" dirty="0">
                <a:solidFill>
                  <a:schemeClr val="bg1"/>
                </a:solidFill>
                <a:latin typeface="Arial"/>
                <a:cs typeface="Arial"/>
              </a:rPr>
            </a:br>
            <a:r>
              <a:rPr lang="en-US" b="1" dirty="0">
                <a:solidFill>
                  <a:schemeClr val="bg1"/>
                </a:solidFill>
                <a:latin typeface="Arial"/>
                <a:cs typeface="Arial"/>
              </a:rPr>
              <a:t>10–29</a:t>
            </a: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History</a:t>
            </a: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1011–930</a:t>
            </a: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33" name="Title 32"/>
          <p:cNvSpPr>
            <a:spLocks noGrp="1"/>
          </p:cNvSpPr>
          <p:nvPr>
            <p:ph type="title" idx="4294967295"/>
          </p:nvPr>
        </p:nvSpPr>
        <p:spPr>
          <a:xfrm>
            <a:off x="39960" y="0"/>
            <a:ext cx="7772400" cy="609600"/>
          </a:xfrm>
        </p:spPr>
        <p:txBody>
          <a:bodyPr/>
          <a:lstStyle/>
          <a:p>
            <a:pPr algn="l">
              <a:defRPr/>
            </a:pPr>
            <a:r>
              <a:rPr lang="en-US" sz="3200" b="1" dirty="0">
                <a:solidFill>
                  <a:srgbClr val="FFFFFF"/>
                </a:solidFill>
                <a:effectLst>
                  <a:outerShdw blurRad="38100" dist="38100" dir="2700000" algn="tl">
                    <a:srgbClr val="808080"/>
                  </a:outerShdw>
                </a:effectLst>
                <a:latin typeface="Arial"/>
                <a:ea typeface="ＭＳ Ｐゴシック" charset="0"/>
                <a:cs typeface="Arial"/>
              </a:rPr>
              <a:t>Focus on David</a:t>
            </a:r>
          </a:p>
        </p:txBody>
      </p:sp>
    </p:spTree>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made David king </a:t>
            </a:r>
            <a:r>
              <a:rPr lang="en-US" sz="3600" b="1" dirty="0">
                <a:effectLst>
                  <a:glow rad="127000">
                    <a:schemeClr val="tx1"/>
                  </a:glow>
                </a:effectLst>
                <a:latin typeface="Arial" charset="0"/>
                <a:ea typeface="ＭＳ Ｐゴシック" charset="0"/>
                <a:cs typeface="ＭＳ Ｐゴシック" charset="0"/>
              </a:rPr>
              <a:t>after God removed Saul as unfit for the kingship to show David as the ideal king (1 Chron 10–12).</a:t>
            </a: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Outline</a:t>
            </a: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266</a:t>
            </a:r>
            <a:br>
              <a:rPr lang="en-US" b="1">
                <a:solidFill>
                  <a:srgbClr val="FFFFFF"/>
                </a:solidFill>
                <a:latin typeface="Arial" charset="0"/>
                <a:cs typeface="Arial" charset="0"/>
              </a:rPr>
            </a:br>
            <a:r>
              <a:rPr lang="en-US" b="1">
                <a:solidFill>
                  <a:srgbClr val="FFFFFF"/>
                </a:solidFill>
                <a:latin typeface="Arial" charset="0"/>
                <a:cs typeface="Arial" charset="0"/>
              </a:rPr>
              <a:t>-267</a:t>
            </a:r>
          </a:p>
        </p:txBody>
      </p:sp>
      <p:sp>
        <p:nvSpPr>
          <p:cNvPr id="35849" name="Text Box 9"/>
          <p:cNvSpPr txBox="1">
            <a:spLocks noChangeArrowheads="1"/>
          </p:cNvSpPr>
          <p:nvPr/>
        </p:nvSpPr>
        <p:spPr bwMode="auto">
          <a:xfrm>
            <a:off x="533400" y="1192213"/>
            <a:ext cx="8001000" cy="267811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Arial" charset="0"/>
              </a:rPr>
              <a:t>I.  (Chs. 1–9) A genealogical history from Adam to many years after the return from Babylon is given to encourage the remnant of God</a:t>
            </a:r>
            <a:r>
              <a:rPr lang="uk-UA" altLang="zh-CN" sz="2800" b="1">
                <a:solidFill>
                  <a:srgbClr val="000000"/>
                </a:solidFill>
                <a:latin typeface="Arial" charset="0"/>
                <a:cs typeface="Arial" charset="0"/>
              </a:rPr>
              <a:t>'</a:t>
            </a:r>
            <a:r>
              <a:rPr lang="en-US" altLang="zh-CN" sz="2800" b="1">
                <a:solidFill>
                  <a:srgbClr val="000000"/>
                </a:solidFill>
                <a:latin typeface="Arial" charset="0"/>
                <a:cs typeface="Arial" charset="0"/>
              </a:rPr>
              <a:t>s grace in that while the Davidic throne is absent, the Davidic line is still present with the nation.</a:t>
            </a:r>
          </a:p>
        </p:txBody>
      </p:sp>
      <p:sp>
        <p:nvSpPr>
          <p:cNvPr id="35850" name="Text Box 10"/>
          <p:cNvSpPr txBox="1">
            <a:spLocks noChangeArrowheads="1"/>
          </p:cNvSpPr>
          <p:nvPr/>
        </p:nvSpPr>
        <p:spPr bwMode="auto">
          <a:xfrm>
            <a:off x="533400" y="4011613"/>
            <a:ext cx="8001000" cy="267811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Arial" charset="0"/>
              </a:rPr>
              <a:t>II. (Chs. 10–29) The reign of David shows God</a:t>
            </a:r>
            <a:r>
              <a:rPr lang="uk-UA" altLang="zh-CN" sz="2800" b="1">
                <a:solidFill>
                  <a:srgbClr val="000000"/>
                </a:solidFill>
                <a:latin typeface="Arial" charset="0"/>
                <a:cs typeface="Arial" charset="0"/>
              </a:rPr>
              <a:t>'</a:t>
            </a:r>
            <a:r>
              <a:rPr lang="en-US" altLang="zh-CN" sz="2800" b="1">
                <a:solidFill>
                  <a:srgbClr val="000000"/>
                </a:solidFill>
                <a:latin typeface="Arial" charset="0"/>
                <a:cs typeface="Arial" charset="0"/>
              </a:rPr>
              <a:t>s blessing on him in his military victories for his spiritual obedience shown in his concern for building a temple to house the ark permanently, recorded to show Israel proper worship.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11</a:t>
            </a:r>
          </a:p>
        </p:txBody>
      </p:sp>
    </p:spTree>
    <p:extLst>
      <p:ext uri="{BB962C8B-B14F-4D97-AF65-F5344CB8AC3E}">
        <p14:creationId xmlns:p14="http://schemas.microsoft.com/office/powerpoint/2010/main" val="4727311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1 Chronicles 11:10-19; 2 Sam 23:11</a:t>
            </a: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"The Three": </a:t>
            </a:r>
            <a:br>
              <a:rPr lang="en-US" sz="40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Jashobeam, Eleazar, &amp; Shammah </a:t>
            </a:r>
          </a:p>
        </p:txBody>
      </p:sp>
    </p:spTree>
    <p:extLst>
      <p:ext uri="{BB962C8B-B14F-4D97-AF65-F5344CB8AC3E}">
        <p14:creationId xmlns:p14="http://schemas.microsoft.com/office/powerpoint/2010/main" val="180366142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"David's Valiant Men" by James Tissot</a:t>
            </a: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11:26-47</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12</a:t>
            </a:r>
          </a:p>
        </p:txBody>
      </p:sp>
    </p:spTree>
    <p:extLst>
      <p:ext uri="{BB962C8B-B14F-4D97-AF65-F5344CB8AC3E}">
        <p14:creationId xmlns:p14="http://schemas.microsoft.com/office/powerpoint/2010/main" val="37973036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Model King</a:t>
            </a: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i="1" dirty="0">
                <a:effectLst>
                  <a:glow rad="127000">
                    <a:schemeClr val="tx1"/>
                  </a:glow>
                </a:effectLst>
                <a:latin typeface="Arial" charset="0"/>
                <a:ea typeface="ＭＳ Ｐゴシック" charset="0"/>
                <a:cs typeface="ＭＳ Ｐゴシック" charset="0"/>
              </a:rPr>
              <a:t>What a contrast from Saul...</a:t>
            </a: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en-US" kern="0" dirty="0">
                <a:effectLst/>
                <a:latin typeface="Times New Roman" panose="02020603050405020304" pitchFamily="18" charset="0"/>
                <a:ea typeface="ＭＳ Ｐゴシック" charset="0"/>
                <a:cs typeface="Times New Roman" panose="02020603050405020304" pitchFamily="18" charset="0"/>
              </a:rPr>
              <a:t>KING</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en-US" sz="11500" kern="0" dirty="0">
                <a:effectLst/>
                <a:latin typeface="Times New Roman" panose="02020603050405020304" pitchFamily="18" charset="0"/>
                <a:ea typeface="ＭＳ Ｐゴシック" charset="0"/>
                <a:cs typeface="Times New Roman" panose="02020603050405020304" pitchFamily="18" charset="0"/>
              </a:rPr>
              <a:t>DAVID</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en-US" sz="2000" kern="0" dirty="0">
                <a:effectLst/>
                <a:latin typeface="Times New Roman" panose="02020603050405020304" pitchFamily="18" charset="0"/>
                <a:ea typeface="ＭＳ Ｐゴシック" charset="0"/>
                <a:cs typeface="Times New Roman" panose="02020603050405020304" pitchFamily="18" charset="0"/>
              </a:rPr>
              <a:t>A MAN AFTER GOD’S OWN HEART</a:t>
            </a:r>
          </a:p>
        </p:txBody>
      </p:sp>
    </p:spTree>
    <p:extLst>
      <p:ext uri="{BB962C8B-B14F-4D97-AF65-F5344CB8AC3E}">
        <p14:creationId xmlns:p14="http://schemas.microsoft.com/office/powerpoint/2010/main" val="13487501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13</a:t>
            </a:r>
          </a:p>
        </p:txBody>
      </p:sp>
    </p:spTree>
    <p:extLst>
      <p:ext uri="{BB962C8B-B14F-4D97-AF65-F5344CB8AC3E}">
        <p14:creationId xmlns:p14="http://schemas.microsoft.com/office/powerpoint/2010/main" val="5806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
        <p:nvSpPr>
          <p:cNvPr id="6" name="Rectangle 2">
            <a:extLst>
              <a:ext uri="{FF2B5EF4-FFF2-40B4-BE49-F238E27FC236}">
                <a16:creationId xmlns:a16="http://schemas.microsoft.com/office/drawing/2014/main" id="{5C02E249-0168-984A-A3AE-B8F716DB8A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3552071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231851"/>
          </a:xfrm>
          <a:effectLst>
            <a:outerShdw blurRad="63500" dist="35921" dir="2700000" algn="ctr" rotWithShape="0">
              <a:schemeClr val="tx2">
                <a:alpha val="74998"/>
              </a:schemeClr>
            </a:outerShdw>
          </a:effectLst>
        </p:spPr>
        <p:txBody>
          <a:bodyPr anchor="ctr"/>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rewarded David's respect for the ark</a:t>
            </a:r>
            <a:r>
              <a:rPr lang="en-US" sz="3600" b="1" dirty="0">
                <a:effectLst>
                  <a:glow rad="127000">
                    <a:schemeClr val="tx1"/>
                  </a:glow>
                </a:effectLst>
                <a:latin typeface="Arial" charset="0"/>
                <a:ea typeface="ＭＳ Ｐゴシック" charset="0"/>
                <a:cs typeface="ＭＳ Ｐゴシック" charset="0"/>
              </a:rPr>
              <a:t> by promising the permanent dynasty of the Davidic Covenant to show how obedience leads to blessing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13–17). </a:t>
            </a: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14</a:t>
            </a:r>
          </a:p>
        </p:txBody>
      </p:sp>
    </p:spTree>
    <p:extLst>
      <p:ext uri="{BB962C8B-B14F-4D97-AF65-F5344CB8AC3E}">
        <p14:creationId xmlns:p14="http://schemas.microsoft.com/office/powerpoint/2010/main" val="40590438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God blessed David as king though his palace, numerous wives and children, and victories over the Philistines (1 Chron 14). </a:t>
            </a: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15</a:t>
            </a:r>
          </a:p>
        </p:txBody>
      </p:sp>
    </p:spTree>
    <p:extLst>
      <p:ext uri="{BB962C8B-B14F-4D97-AF65-F5344CB8AC3E}">
        <p14:creationId xmlns:p14="http://schemas.microsoft.com/office/powerpoint/2010/main" val="3433231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16</a:t>
            </a:r>
          </a:p>
        </p:txBody>
      </p:sp>
    </p:spTree>
    <p:extLst>
      <p:ext uri="{BB962C8B-B14F-4D97-AF65-F5344CB8AC3E}">
        <p14:creationId xmlns:p14="http://schemas.microsoft.com/office/powerpoint/2010/main" val="35572819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Chronicles vs. Samuel/Kings</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17</a:t>
            </a:r>
          </a:p>
        </p:txBody>
      </p:sp>
    </p:spTree>
    <p:extLst>
      <p:ext uri="{BB962C8B-B14F-4D97-AF65-F5344CB8AC3E}">
        <p14:creationId xmlns:p14="http://schemas.microsoft.com/office/powerpoint/2010/main" val="419950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
        <p:nvSpPr>
          <p:cNvPr id="6" name="Rectangle 2">
            <a:extLst>
              <a:ext uri="{FF2B5EF4-FFF2-40B4-BE49-F238E27FC236}">
                <a16:creationId xmlns:a16="http://schemas.microsoft.com/office/drawing/2014/main" id="{FB2EFAFF-BAA6-4D46-82F0-29A905E632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157025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a:t>"</a:t>
            </a:r>
            <a:r>
              <a:rPr lang="en-US" sz="2800"/>
              <a:t>I declare that the L</a:t>
            </a:r>
            <a:r>
              <a:rPr lang="en-US" sz="2400"/>
              <a:t>ORD</a:t>
            </a:r>
            <a:r>
              <a:rPr lang="en-US" sz="2800"/>
              <a:t> will build a house for you: When your days are over and you go to be with your fathers, I will raise up your offspring to succeed you, one of your own sons, and I will </a:t>
            </a:r>
            <a:r>
              <a:rPr lang="en-US" sz="2800">
                <a:solidFill>
                  <a:srgbClr val="FFFF00"/>
                </a:solidFill>
              </a:rPr>
              <a:t>establish</a:t>
            </a:r>
            <a:r>
              <a:rPr lang="en-US" sz="2800"/>
              <a:t> his kingdom.  He is the one who will build a house for me, and I will </a:t>
            </a:r>
            <a:r>
              <a:rPr lang="en-US" sz="2800">
                <a:solidFill>
                  <a:srgbClr val="FFFF00"/>
                </a:solidFill>
              </a:rPr>
              <a:t>establish</a:t>
            </a:r>
            <a:r>
              <a:rPr lang="en-US" sz="2800"/>
              <a:t> his throne forever.  I will be his father, and he will be my son.  I will never take my love away from him, as I took it away from your predecessor.  I will set him over my house and my kingdom forever; his throne will be </a:t>
            </a:r>
            <a:r>
              <a:rPr lang="en-US" sz="2800">
                <a:solidFill>
                  <a:srgbClr val="FFFF00"/>
                </a:solidFill>
              </a:rPr>
              <a:t>established</a:t>
            </a:r>
            <a:r>
              <a:rPr lang="en-US" sz="2800"/>
              <a:t> forever</a:t>
            </a:r>
            <a:r>
              <a:rPr lang="ru-RU" sz="2800"/>
              <a:t>"</a:t>
            </a:r>
            <a:r>
              <a:rPr lang="en-US" sz="2800"/>
              <a:t> (1 Chron. 17:10b-14)</a:t>
            </a:r>
            <a:r>
              <a:rPr lang="en-SG" sz="280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9581232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18</a:t>
            </a:r>
          </a:p>
        </p:txBody>
      </p:sp>
    </p:spTree>
    <p:extLst>
      <p:ext uri="{BB962C8B-B14F-4D97-AF65-F5344CB8AC3E}">
        <p14:creationId xmlns:p14="http://schemas.microsoft.com/office/powerpoint/2010/main" val="32814988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00"/>
                </a:solidFill>
                <a:effectLst>
                  <a:glow rad="127000">
                    <a:srgbClr val="000000"/>
                  </a:glow>
                </a:effectLst>
                <a:latin typeface="Arial" charset="0"/>
                <a:ea typeface="ＭＳ Ｐゴシック" charset="0"/>
                <a:cs typeface="ＭＳ Ｐゴシック" charset="0"/>
              </a:rPr>
              <a:t>God rewarded David with victory over the Philistines </a:t>
            </a:r>
            <a:r>
              <a:rPr lang="en-US" sz="2400" b="1" dirty="0">
                <a:solidFill>
                  <a:srgbClr val="FFFFFF"/>
                </a:solidFill>
                <a:effectLst>
                  <a:glow rad="127000">
                    <a:srgbClr val="000000"/>
                  </a:glow>
                </a:effectLst>
                <a:latin typeface="Arial" charset="0"/>
                <a:ea typeface="ＭＳ Ｐゴシック" charset="0"/>
                <a:cs typeface="ＭＳ Ｐゴシック" charset="0"/>
              </a:rPr>
              <a:t>and other nations to show him as a righteous king to whom God had promised an eternal dynasty </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a:solidFill>
                  <a:srgbClr val="FFFFFF"/>
                </a:solidFill>
                <a:effectLst>
                  <a:glow rad="127000">
                    <a:srgbClr val="000000"/>
                  </a:glow>
                </a:effectLst>
                <a:latin typeface="Arial" charset="0"/>
                <a:ea typeface="ＭＳ Ｐゴシック" charset="0"/>
                <a:cs typeface="ＭＳ Ｐゴシック" charset="0"/>
              </a:rPr>
              <a:t>(1 Chron 18–20). </a:t>
            </a:r>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19</a:t>
            </a:r>
          </a:p>
        </p:txBody>
      </p:sp>
    </p:spTree>
    <p:extLst>
      <p:ext uri="{BB962C8B-B14F-4D97-AF65-F5344CB8AC3E}">
        <p14:creationId xmlns:p14="http://schemas.microsoft.com/office/powerpoint/2010/main" val="953292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Victory over Aram &amp; Ammon</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20</a:t>
            </a:r>
          </a:p>
        </p:txBody>
      </p:sp>
    </p:spTree>
    <p:extLst>
      <p:ext uri="{BB962C8B-B14F-4D97-AF65-F5344CB8AC3E}">
        <p14:creationId xmlns:p14="http://schemas.microsoft.com/office/powerpoint/2010/main" val="31517761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29469"/>
            <a:ext cx="8748464" cy="2501023"/>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"During another battle with the Philistines, Elhanan son of Jair killed </a:t>
            </a:r>
            <a:r>
              <a:rPr lang="en-US" sz="2800" b="1" dirty="0" err="1">
                <a:effectLst>
                  <a:glow rad="127000">
                    <a:schemeClr val="tx1"/>
                  </a:glow>
                </a:effectLst>
                <a:latin typeface="Arial" charset="0"/>
                <a:ea typeface="ＭＳ Ｐゴシック" charset="0"/>
                <a:cs typeface="ＭＳ Ｐゴシック" charset="0"/>
              </a:rPr>
              <a:t>Lahmi</a:t>
            </a:r>
            <a:r>
              <a:rPr lang="en-US" sz="2800" b="1" dirty="0">
                <a:effectLst>
                  <a:glow rad="127000">
                    <a:schemeClr val="tx1"/>
                  </a:glow>
                </a:effectLst>
                <a:latin typeface="Arial" charset="0"/>
                <a:ea typeface="ＭＳ Ｐゴシック" charset="0"/>
                <a:cs typeface="ＭＳ Ｐゴシック" charset="0"/>
              </a:rPr>
              <a:t>, the brother of Goliath of Gath. The handle of </a:t>
            </a:r>
            <a:r>
              <a:rPr lang="en-US" sz="2800" b="1" dirty="0" err="1">
                <a:effectLst>
                  <a:glow rad="127000">
                    <a:schemeClr val="tx1"/>
                  </a:glow>
                </a:effectLst>
                <a:latin typeface="Arial" charset="0"/>
                <a:ea typeface="ＭＳ Ｐゴシック" charset="0"/>
                <a:cs typeface="ＭＳ Ｐゴシック" charset="0"/>
              </a:rPr>
              <a:t>Lahmi’s</a:t>
            </a:r>
            <a:r>
              <a:rPr lang="en-US" sz="2800" b="1" dirty="0">
                <a:effectLst>
                  <a:glow rad="127000">
                    <a:schemeClr val="tx1"/>
                  </a:glow>
                </a:effectLst>
                <a:latin typeface="Arial" charset="0"/>
                <a:ea typeface="ＭＳ Ｐゴシック" charset="0"/>
                <a:cs typeface="ＭＳ Ｐゴシック" charset="0"/>
              </a:rPr>
              <a:t> spear was as thick as a weaver’s beam!"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 21:19; cf. 1 Chron 20:5 NLT).</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396838517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3608" y="3030561"/>
            <a:ext cx="6840760" cy="38617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6681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"In another battle with the Philistines at Gath, they encountered a huge man with six fingers on each hand and six toes on each foot, twenty-four in all, who was also a descendant of the giants. But when he defied and taunted Israel, he was killed by Jonathan, the son of David’s brother </a:t>
            </a:r>
            <a:r>
              <a:rPr lang="en-US" sz="2800" b="1" dirty="0" err="1">
                <a:effectLst>
                  <a:glow rad="127000">
                    <a:schemeClr val="tx1"/>
                  </a:glow>
                </a:effectLst>
                <a:latin typeface="Arial" charset="0"/>
                <a:ea typeface="ＭＳ Ｐゴシック" charset="0"/>
                <a:cs typeface="ＭＳ Ｐゴシック" charset="0"/>
              </a:rPr>
              <a:t>Shimea</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Samuel 21:20; cf. 1 Chron 20:6-7 NLT).</a:t>
            </a:r>
          </a:p>
        </p:txBody>
      </p:sp>
    </p:spTree>
    <p:extLst>
      <p:ext uri="{BB962C8B-B14F-4D97-AF65-F5344CB8AC3E}">
        <p14:creationId xmlns:p14="http://schemas.microsoft.com/office/powerpoint/2010/main" val="187110458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21</a:t>
            </a:r>
          </a:p>
        </p:txBody>
      </p:sp>
    </p:spTree>
    <p:extLst>
      <p:ext uri="{BB962C8B-B14F-4D97-AF65-F5344CB8AC3E}">
        <p14:creationId xmlns:p14="http://schemas.microsoft.com/office/powerpoint/2010/main" val="159607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firmly established in a shaky world? </a:t>
            </a:r>
          </a:p>
        </p:txBody>
      </p:sp>
      <p:sp>
        <p:nvSpPr>
          <p:cNvPr id="5" name="Rectangle 2">
            <a:extLst>
              <a:ext uri="{FF2B5EF4-FFF2-40B4-BE49-F238E27FC236}">
                <a16:creationId xmlns:a16="http://schemas.microsoft.com/office/drawing/2014/main" id="{4A0CF94D-5822-1746-AE8F-367FB55E822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5752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blessed David’s worship </a:t>
            </a:r>
            <a:br>
              <a:rPr lang="en-US" sz="3600" b="1" i="1" dirty="0">
                <a:solidFill>
                  <a:srgbClr val="FFFF00"/>
                </a:solidFill>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by selecting the temple site, organizing the materials and leaders, and commissioning the work to encourage temple worship (1 Chron 21–29). </a:t>
            </a:r>
          </a:p>
        </p:txBody>
      </p:sp>
    </p:spTree>
    <p:extLst>
      <p:ext uri="{BB962C8B-B14F-4D97-AF65-F5344CB8AC3E}">
        <p14:creationId xmlns:p14="http://schemas.microsoft.com/office/powerpoint/2010/main" val="19057174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Temple Site</a:t>
            </a: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Floor of Araunah</a:t>
            </a: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latin typeface="Arial" charset="0"/>
                <a:ea typeface="ＭＳ Ｐゴシック" charset="0"/>
                <a:cs typeface="ＭＳ Ｐゴシック" charset="0"/>
              </a:rPr>
              <a:t>1 Chronicles 21:15, 18</a:t>
            </a: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Temple Site (1 Chron 21)</a:t>
            </a: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000000"/>
                </a:solidFill>
                <a:latin typeface="Arial" charset="0"/>
                <a:ea typeface="ＭＳ Ｐゴシック" charset="0"/>
                <a:cs typeface="ＭＳ Ｐゴシック" charset="0"/>
              </a:rPr>
              <a:t>Dome of the Rock (For Antonia)</a:t>
            </a: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kern="0" dirty="0">
                <a:solidFill>
                  <a:srgbClr val="000000"/>
                </a:solidFill>
                <a:latin typeface="Arial" charset="0"/>
                <a:ea typeface="ＭＳ Ｐゴシック" charset="0"/>
                <a:cs typeface="ＭＳ Ｐゴシック" charset="0"/>
              </a:rPr>
              <a:t>Threshing Floor</a:t>
            </a:r>
          </a:p>
        </p:txBody>
      </p:sp>
    </p:spTree>
    <p:extLst>
      <p:ext uri="{BB962C8B-B14F-4D97-AF65-F5344CB8AC3E}">
        <p14:creationId xmlns:p14="http://schemas.microsoft.com/office/powerpoint/2010/main" val="41847159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en-US" b="1" dirty="0">
                <a:effectLst/>
                <a:latin typeface="Arial" charset="0"/>
                <a:ea typeface="ＭＳ Ｐゴシック" charset="0"/>
                <a:cs typeface="ＭＳ Ｐゴシック" charset="0"/>
              </a:rPr>
              <a:t>Temple Site</a:t>
            </a: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The execution of the Saulites </a:t>
                  </a:r>
                </a:p>
                <a:p>
                  <a:pPr algn="ctr"/>
                  <a:r>
                    <a:rPr lang="en-US" sz="2000" b="1">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Adonijah</a:t>
                  </a:r>
                  <a:r>
                    <a:rPr lang="uk-UA" altLang="ja-JP" sz="2000" b="1">
                      <a:latin typeface="Arial Narrow" charset="0"/>
                      <a:cs typeface="Times New Roman" charset="0"/>
                    </a:rPr>
                    <a:t>'</a:t>
                  </a:r>
                  <a:r>
                    <a:rPr lang="en-US" sz="2000" b="1">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Revivals under 6 kings of Judah, </a:t>
                  </a:r>
                  <a:br>
                    <a:rPr lang="en-US" sz="2000" b="1">
                      <a:latin typeface="Arial Narrow" charset="0"/>
                      <a:cs typeface="Times New Roman" charset="0"/>
                    </a:rPr>
                  </a:br>
                  <a:r>
                    <a:rPr lang="en-US" sz="2000" b="1">
                      <a:latin typeface="Arial Narrow" charset="0"/>
                      <a:cs typeface="Times New Roman" charset="0"/>
                    </a:rPr>
                    <a:t>all </a:t>
                  </a:r>
                  <a:r>
                    <a:rPr lang="ru-RU" altLang="ja-JP" sz="2000" b="1">
                      <a:latin typeface="Arial Narrow" charset="0"/>
                      <a:cs typeface="Times New Roman" charset="0"/>
                    </a:rPr>
                    <a:t>"</a:t>
                  </a:r>
                  <a:r>
                    <a:rPr lang="en-US" altLang="ja-JP" sz="2000" b="1">
                      <a:latin typeface="Arial Narrow" charset="0"/>
                      <a:cs typeface="Times New Roman" charset="0"/>
                    </a:rPr>
                    <a:t>sons</a:t>
                  </a:r>
                  <a:r>
                    <a:rPr lang="ru-RU" altLang="ja-JP" sz="2000" b="1">
                      <a:latin typeface="Arial Narrow" charset="0"/>
                      <a:cs typeface="Times New Roman" charset="0"/>
                    </a:rPr>
                    <a:t>"</a:t>
                  </a:r>
                  <a:r>
                    <a:rPr lang="en-US" altLang="ja-JP" sz="2000" b="1">
                      <a:latin typeface="Arial Narrow" charset="0"/>
                      <a:cs typeface="Times New Roman" charset="0"/>
                    </a:rPr>
                    <a:t> of David</a:t>
                  </a:r>
                  <a:endParaRPr lang="en-US" sz="2000" b="1">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David</a:t>
                  </a:r>
                  <a:r>
                    <a:rPr lang="uk-UA" altLang="ja-JP" sz="2000" b="1">
                      <a:latin typeface="Arial Narrow" charset="0"/>
                      <a:cs typeface="Times New Roman" charset="0"/>
                    </a:rPr>
                    <a:t>'</a:t>
                  </a:r>
                  <a:r>
                    <a:rPr lang="en-US" sz="2000" b="1">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David</a:t>
                  </a:r>
                  <a:r>
                    <a:rPr lang="uk-UA" altLang="ja-JP" sz="2000" b="1">
                      <a:latin typeface="Arial Narrow" charset="0"/>
                      <a:cs typeface="Times New Roman" charset="0"/>
                    </a:rPr>
                    <a:t>'</a:t>
                  </a:r>
                  <a:r>
                    <a:rPr lang="en-US" sz="2000" b="1">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Negative information on the kings of Israel (e.g., 1 Kings 13:1–14:20 on Jeroboam; </a:t>
                  </a:r>
                  <a:br>
                    <a:rPr lang="en-US" sz="2000" b="1">
                      <a:latin typeface="Arial Narrow" charset="0"/>
                      <a:cs typeface="Times New Roman" charset="0"/>
                    </a:rPr>
                  </a:br>
                  <a:r>
                    <a:rPr lang="en-US" sz="2000" b="1">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1900" b="1">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Stories of Elijah (1 Kings 15:25–21:29) and Elisha (2 Kings 2:1–8:15; 13:14-25) since </a:t>
                  </a:r>
                  <a:br>
                    <a:rPr lang="en-US" sz="2000" b="1">
                      <a:latin typeface="Arial Narrow" charset="0"/>
                      <a:cs typeface="Times New Roman" charset="0"/>
                    </a:rPr>
                  </a:br>
                  <a:r>
                    <a:rPr lang="en-US" sz="2000" b="1">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God</a:t>
                  </a:r>
                  <a:r>
                    <a:rPr lang="uk-UA" altLang="ja-JP" sz="2000" b="1">
                      <a:latin typeface="Arial Narrow" charset="0"/>
                      <a:cs typeface="Times New Roman" charset="0"/>
                    </a:rPr>
                    <a:t>'</a:t>
                  </a:r>
                  <a:r>
                    <a:rPr lang="en-US" sz="2000" b="1">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Negative events after Judah</a:t>
                  </a:r>
                  <a:r>
                    <a:rPr lang="uk-UA" altLang="ja-JP" sz="2000" b="1">
                      <a:latin typeface="Arial Narrow" charset="0"/>
                      <a:cs typeface="Times New Roman" charset="0"/>
                    </a:rPr>
                    <a:t>'</a:t>
                  </a:r>
                  <a:r>
                    <a:rPr lang="en-US" sz="2000" b="1">
                      <a:latin typeface="Arial Narrow" charset="0"/>
                      <a:cs typeface="Times New Roman" charset="0"/>
                    </a:rPr>
                    <a:t>s fall </a:t>
                  </a:r>
                </a:p>
                <a:p>
                  <a:pPr algn="ctr"/>
                  <a:r>
                    <a:rPr lang="en-US" sz="2000" b="1">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The end of Judah</a:t>
                  </a:r>
                  <a:r>
                    <a:rPr lang="uk-UA" altLang="ja-JP" sz="2000" b="1">
                      <a:latin typeface="Arial Narrow" charset="0"/>
                      <a:cs typeface="Times New Roman" charset="0"/>
                    </a:rPr>
                    <a:t>'</a:t>
                  </a:r>
                  <a:r>
                    <a:rPr lang="en-US" sz="2000" b="1">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211960" y="3284984"/>
            <a:ext cx="5040560" cy="158417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extLst>
      <p:ext uri="{BB962C8B-B14F-4D97-AF65-F5344CB8AC3E}">
        <p14:creationId xmlns:p14="http://schemas.microsoft.com/office/powerpoint/2010/main" val="36845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22</a:t>
            </a:r>
          </a:p>
        </p:txBody>
      </p:sp>
    </p:spTree>
    <p:extLst>
      <p:ext uri="{BB962C8B-B14F-4D97-AF65-F5344CB8AC3E}">
        <p14:creationId xmlns:p14="http://schemas.microsoft.com/office/powerpoint/2010/main" val="2120894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David &amp; Solomon</a:t>
            </a:r>
          </a:p>
        </p:txBody>
      </p:sp>
    </p:spTree>
    <p:extLst>
      <p:ext uri="{BB962C8B-B14F-4D97-AF65-F5344CB8AC3E}">
        <p14:creationId xmlns:p14="http://schemas.microsoft.com/office/powerpoint/2010/main" val="42712248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The execution of the Saulites </a:t>
                  </a:r>
                </a:p>
                <a:p>
                  <a:pPr algn="ctr"/>
                  <a:r>
                    <a:rPr lang="en-US" sz="2000" b="1">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Adonijah</a:t>
                  </a:r>
                  <a:r>
                    <a:rPr lang="uk-UA" altLang="ja-JP" sz="2000" b="1">
                      <a:latin typeface="Arial Narrow" charset="0"/>
                      <a:cs typeface="Times New Roman" charset="0"/>
                    </a:rPr>
                    <a:t>'</a:t>
                  </a:r>
                  <a:r>
                    <a:rPr lang="en-US" sz="2000" b="1">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Revivals under 6 kings of Judah, </a:t>
                  </a:r>
                  <a:br>
                    <a:rPr lang="en-US" sz="2000" b="1">
                      <a:latin typeface="Arial Narrow" charset="0"/>
                      <a:cs typeface="Times New Roman" charset="0"/>
                    </a:rPr>
                  </a:br>
                  <a:r>
                    <a:rPr lang="en-US" sz="2000" b="1">
                      <a:latin typeface="Arial Narrow" charset="0"/>
                      <a:cs typeface="Times New Roman" charset="0"/>
                    </a:rPr>
                    <a:t>all </a:t>
                  </a:r>
                  <a:r>
                    <a:rPr lang="ru-RU" altLang="ja-JP" sz="2000" b="1">
                      <a:latin typeface="Arial Narrow" charset="0"/>
                      <a:cs typeface="Times New Roman" charset="0"/>
                    </a:rPr>
                    <a:t>"</a:t>
                  </a:r>
                  <a:r>
                    <a:rPr lang="en-US" altLang="ja-JP" sz="2000" b="1">
                      <a:latin typeface="Arial Narrow" charset="0"/>
                      <a:cs typeface="Times New Roman" charset="0"/>
                    </a:rPr>
                    <a:t>sons</a:t>
                  </a:r>
                  <a:r>
                    <a:rPr lang="ru-RU" altLang="ja-JP" sz="2000" b="1">
                      <a:latin typeface="Arial Narrow" charset="0"/>
                      <a:cs typeface="Times New Roman" charset="0"/>
                    </a:rPr>
                    <a:t>"</a:t>
                  </a:r>
                  <a:r>
                    <a:rPr lang="en-US" altLang="ja-JP" sz="2000" b="1">
                      <a:latin typeface="Arial Narrow" charset="0"/>
                      <a:cs typeface="Times New Roman" charset="0"/>
                    </a:rPr>
                    <a:t> of David</a:t>
                  </a:r>
                  <a:endParaRPr lang="en-US" sz="2000" b="1">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David</a:t>
                  </a:r>
                  <a:r>
                    <a:rPr lang="uk-UA" altLang="ja-JP" sz="2000" b="1">
                      <a:latin typeface="Arial Narrow" charset="0"/>
                      <a:cs typeface="Times New Roman" charset="0"/>
                    </a:rPr>
                    <a:t>'</a:t>
                  </a:r>
                  <a:r>
                    <a:rPr lang="en-US" sz="2000" b="1">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David</a:t>
                  </a:r>
                  <a:r>
                    <a:rPr lang="uk-UA" altLang="ja-JP" sz="2000" b="1">
                      <a:latin typeface="Arial Narrow" charset="0"/>
                      <a:cs typeface="Times New Roman" charset="0"/>
                    </a:rPr>
                    <a:t>'</a:t>
                  </a:r>
                  <a:r>
                    <a:rPr lang="en-US" sz="2000" b="1">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Negative information on the kings of Israel (e.g., 1 Kings 13:1–14:20 on Jeroboam; </a:t>
                  </a:r>
                  <a:br>
                    <a:rPr lang="en-US" sz="2000" b="1">
                      <a:latin typeface="Arial Narrow" charset="0"/>
                      <a:cs typeface="Times New Roman" charset="0"/>
                    </a:rPr>
                  </a:br>
                  <a:r>
                    <a:rPr lang="en-US" sz="2000" b="1">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1900" b="1">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Stories of Elijah (1 Kings 15:25–21:29) and Elisha (2 Kings 2:1–8:15; 13:14-25) since </a:t>
                  </a:r>
                  <a:br>
                    <a:rPr lang="en-US" sz="2000" b="1">
                      <a:latin typeface="Arial Narrow" charset="0"/>
                      <a:cs typeface="Times New Roman" charset="0"/>
                    </a:rPr>
                  </a:br>
                  <a:r>
                    <a:rPr lang="en-US" sz="2000" b="1">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God</a:t>
                  </a:r>
                  <a:r>
                    <a:rPr lang="uk-UA" altLang="ja-JP" sz="2000" b="1">
                      <a:latin typeface="Arial Narrow" charset="0"/>
                      <a:cs typeface="Times New Roman" charset="0"/>
                    </a:rPr>
                    <a:t>'</a:t>
                  </a:r>
                  <a:r>
                    <a:rPr lang="en-US" sz="2000" b="1">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Negative events after Judah</a:t>
                  </a:r>
                  <a:r>
                    <a:rPr lang="uk-UA" altLang="ja-JP" sz="2000" b="1">
                      <a:latin typeface="Arial Narrow" charset="0"/>
                      <a:cs typeface="Times New Roman" charset="0"/>
                    </a:rPr>
                    <a:t>'</a:t>
                  </a:r>
                  <a:r>
                    <a:rPr lang="en-US" sz="2000" b="1">
                      <a:latin typeface="Arial Narrow" charset="0"/>
                      <a:cs typeface="Times New Roman" charset="0"/>
                    </a:rPr>
                    <a:t>s fall </a:t>
                  </a:r>
                </a:p>
                <a:p>
                  <a:pPr algn="ctr"/>
                  <a:r>
                    <a:rPr lang="en-US" sz="2000" b="1">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latin typeface="Arial Narrow" charset="0"/>
                      <a:cs typeface="Times New Roman" charset="0"/>
                    </a:rPr>
                    <a:t>The end of Judah</a:t>
                  </a:r>
                  <a:r>
                    <a:rPr lang="uk-UA" altLang="ja-JP" sz="2000" b="1">
                      <a:latin typeface="Arial Narrow" charset="0"/>
                      <a:cs typeface="Times New Roman" charset="0"/>
                    </a:rPr>
                    <a:t>'</a:t>
                  </a:r>
                  <a:r>
                    <a:rPr lang="en-US" sz="2000" b="1">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established with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Christ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as your foundation.</a:t>
            </a: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
        <p:nvSpPr>
          <p:cNvPr id="6" name="Rectangle 2">
            <a:extLst>
              <a:ext uri="{FF2B5EF4-FFF2-40B4-BE49-F238E27FC236}">
                <a16:creationId xmlns:a16="http://schemas.microsoft.com/office/drawing/2014/main" id="{AF835356-8C2A-BC4D-8538-2C44D4C26B78}"/>
              </a:ext>
            </a:extLst>
          </p:cNvPr>
          <p:cNvSpPr txBox="1">
            <a:spLocks noChangeArrowheads="1"/>
          </p:cNvSpPr>
          <p:nvPr/>
        </p:nvSpPr>
        <p:spPr bwMode="auto">
          <a:xfrm>
            <a:off x="245275" y="1943430"/>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8640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23</a:t>
            </a:r>
          </a:p>
        </p:txBody>
      </p:sp>
    </p:spTree>
    <p:extLst>
      <p:ext uri="{BB962C8B-B14F-4D97-AF65-F5344CB8AC3E}">
        <p14:creationId xmlns:p14="http://schemas.microsoft.com/office/powerpoint/2010/main" val="16634699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24</a:t>
            </a:r>
          </a:p>
        </p:txBody>
      </p:sp>
    </p:spTree>
    <p:extLst>
      <p:ext uri="{BB962C8B-B14F-4D97-AF65-F5344CB8AC3E}">
        <p14:creationId xmlns:p14="http://schemas.microsoft.com/office/powerpoint/2010/main" val="29875080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latin typeface="Arial" charset="0"/>
                <a:ea typeface="ＭＳ Ｐゴシック" charset="0"/>
                <a:cs typeface="ＭＳ Ｐゴシック" charset="0"/>
              </a:rPr>
              <a:t>The priests became 24 divisions to offer sacrifices before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in two-week rotations each year</a:t>
            </a: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24</a:t>
            </a:r>
          </a:p>
        </p:txBody>
      </p:sp>
    </p:spTree>
    <p:extLst>
      <p:ext uri="{BB962C8B-B14F-4D97-AF65-F5344CB8AC3E}">
        <p14:creationId xmlns:p14="http://schemas.microsoft.com/office/powerpoint/2010/main" val="34423278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25</a:t>
            </a:r>
          </a:p>
        </p:txBody>
      </p:sp>
    </p:spTree>
    <p:extLst>
      <p:ext uri="{BB962C8B-B14F-4D97-AF65-F5344CB8AC3E}">
        <p14:creationId xmlns:p14="http://schemas.microsoft.com/office/powerpoint/2010/main" val="17944825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David organized the musicians</a:t>
            </a: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25</a:t>
            </a:r>
          </a:p>
        </p:txBody>
      </p:sp>
    </p:spTree>
    <p:extLst>
      <p:ext uri="{BB962C8B-B14F-4D97-AF65-F5344CB8AC3E}">
        <p14:creationId xmlns:p14="http://schemas.microsoft.com/office/powerpoint/2010/main" val="197701655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musicians were organized into instrumentalists and singers to offer praise to the L</a:t>
            </a:r>
            <a:r>
              <a:rPr lang="en-US" sz="2400"/>
              <a:t>ORD</a:t>
            </a:r>
            <a:r>
              <a:rPr lang="en-US" sz="2800"/>
              <a:t> in the ministry of prophesying (1 Chron 25).</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26</a:t>
            </a:r>
          </a:p>
        </p:txBody>
      </p:sp>
    </p:spTree>
    <p:extLst>
      <p:ext uri="{BB962C8B-B14F-4D97-AF65-F5344CB8AC3E}">
        <p14:creationId xmlns:p14="http://schemas.microsoft.com/office/powerpoint/2010/main" val="42144174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temple officers were organized into gatekeepers, treasurers, and administrators for smooth functioning of the temple (1 Chron 26).</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27</a:t>
            </a:r>
          </a:p>
        </p:txBody>
      </p:sp>
    </p:spTree>
    <p:extLst>
      <p:ext uri="{BB962C8B-B14F-4D97-AF65-F5344CB8AC3E}">
        <p14:creationId xmlns:p14="http://schemas.microsoft.com/office/powerpoint/2010/main" val="305251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Establishment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80628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46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28</a:t>
            </a:r>
          </a:p>
        </p:txBody>
      </p:sp>
    </p:spTree>
    <p:extLst>
      <p:ext uri="{BB962C8B-B14F-4D97-AF65-F5344CB8AC3E}">
        <p14:creationId xmlns:p14="http://schemas.microsoft.com/office/powerpoint/2010/main" val="437655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"Then David gave Solomon the plans for the Temple and its surroundings, including the entry room, the storerooms, the upstairs rooms, the inner rooms, and the inner sanctuary—which was the place of atonement.  </a:t>
            </a:r>
            <a:r>
              <a:rPr lang="en-US" sz="2800" baseline="30000"/>
              <a:t>12</a:t>
            </a:r>
            <a:r>
              <a:rPr lang="en-US" sz="2800"/>
              <a:t>David also gave Solomon all the plans he had in mind for the courtyards of the Lord’s Temple, the outside rooms, the treasuries, and the rooms for the gifts dedicated to the L</a:t>
            </a:r>
            <a:r>
              <a:rPr lang="en-US" sz="2400"/>
              <a:t>ORD</a:t>
            </a:r>
            <a:r>
              <a:rPr lang="en-US" sz="2800"/>
              <a:t>" (28:11-12)</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David commissioned Israel and Solomon to follow God’s design for the temple building and service by Levites and priests (1 Chron 28). </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800"/>
              <a:t>The Choristers, by James Tissot,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29</a:t>
            </a:r>
          </a:p>
        </p:txBody>
      </p:sp>
    </p:spTree>
    <p:extLst>
      <p:ext uri="{BB962C8B-B14F-4D97-AF65-F5344CB8AC3E}">
        <p14:creationId xmlns:p14="http://schemas.microsoft.com/office/powerpoint/2010/main" val="24406086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8899" name="Picture 68"/>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262</a:t>
            </a: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 David</a:t>
              </a:r>
              <a:r>
                <a:rPr kumimoji="0" lang="fr-FR"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s Line Established</a:t>
              </a: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Concern (Ark / Temple)</a:t>
              </a: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1–9</a:t>
              </a: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10–29</a:t>
              </a: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Genealogy </a:t>
              </a: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History</a:t>
              </a: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Ancestry</a:t>
              </a: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Activity</a:t>
              </a: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David</a:t>
              </a: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Solomon</a:t>
              </a: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4143-1011 BC (3132 years)</a:t>
              </a: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1011-971 BC (40 years)</a:t>
              </a: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Davidic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a:t>
              </a: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Tribal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Lines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4–8</a:t>
              </a: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Priests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Levites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9:1-34</a:t>
              </a: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9:35-44</a:t>
              </a: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EFDE3"/>
                  </a:solidFill>
                  <a:effectLst/>
                  <a:uLnTx/>
                  <a:uFillTx/>
                  <a:latin typeface="Arial Narrow" charset="0"/>
                  <a:ea typeface="SimSun" charset="0"/>
                  <a:cs typeface="SimSun" charset="0"/>
                </a:rPr>
                <a:t>Accession</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to Throne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10–12</a:t>
              </a: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Respect for Ark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13–17</a:t>
            </a: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Military Victories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18–20</a:t>
              </a: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Temple Prep.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21–29</a:t>
              </a: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898" name="Title 66"/>
          <p:cNvSpPr>
            <a:spLocks noGrp="1"/>
          </p:cNvSpPr>
          <p:nvPr>
            <p:ph type="title"/>
          </p:nvPr>
        </p:nvSpPr>
        <p:spPr>
          <a:xfrm rot="20501751">
            <a:off x="-1430082" y="171299"/>
            <a:ext cx="6289581" cy="851424"/>
          </a:xfrm>
          <a:solidFill>
            <a:srgbClr val="002060"/>
          </a:solidFill>
        </p:spPr>
        <p:txBody>
          <a:bodyPr/>
          <a:lstStyle/>
          <a:p>
            <a:r>
              <a:rPr lang="en-US" b="1" dirty="0">
                <a:solidFill>
                  <a:schemeClr val="accent3"/>
                </a:solidFill>
                <a:latin typeface="Times New Roman" charset="0"/>
                <a:ea typeface="ＭＳ Ｐゴシック" charset="0"/>
                <a:cs typeface="ＭＳ Ｐゴシック" charset="0"/>
              </a:rPr>
              <a:t>1 Chronicles</a:t>
            </a:r>
          </a:p>
        </p:txBody>
      </p:sp>
    </p:spTree>
    <p:extLst>
      <p:ext uri="{BB962C8B-B14F-4D97-AF65-F5344CB8AC3E}">
        <p14:creationId xmlns:p14="http://schemas.microsoft.com/office/powerpoint/2010/main" val="154314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p:cTn id="7" dur="500" fill="hold"/>
                                        <p:tgtEl>
                                          <p:spTgt spid="208898"/>
                                        </p:tgtEl>
                                        <p:attrNameLst>
                                          <p:attrName>ppt_w</p:attrName>
                                        </p:attrNameLst>
                                      </p:cBhvr>
                                      <p:tavLst>
                                        <p:tav tm="0">
                                          <p:val>
                                            <p:fltVal val="0"/>
                                          </p:val>
                                        </p:tav>
                                        <p:tav tm="100000">
                                          <p:val>
                                            <p:strVal val="#ppt_w"/>
                                          </p:val>
                                        </p:tav>
                                      </p:tavLst>
                                    </p:anim>
                                    <p:anim calcmode="lin" valueType="num">
                                      <p:cBhvr>
                                        <p:cTn id="8" dur="500" fill="hold"/>
                                        <p:tgtEl>
                                          <p:spTgt spid="208898"/>
                                        </p:tgtEl>
                                        <p:attrNameLst>
                                          <p:attrName>ppt_h</p:attrName>
                                        </p:attrNameLst>
                                      </p:cBhvr>
                                      <p:tavLst>
                                        <p:tav tm="0">
                                          <p:val>
                                            <p:fltVal val="0"/>
                                          </p:val>
                                        </p:tav>
                                        <p:tav tm="100000">
                                          <p:val>
                                            <p:strVal val="#ppt_h"/>
                                          </p:val>
                                        </p:tav>
                                      </p:tavLst>
                                    </p:anim>
                                    <p:animEffect transition="in" filter="fade">
                                      <p:cBhvr>
                                        <p:cTn id="9" dur="5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en-US" b="1">
                <a:solidFill>
                  <a:schemeClr val="tx1"/>
                </a:solidFill>
                <a:latin typeface="Arial"/>
                <a:ea typeface="ＭＳ Ｐゴシック" charset="0"/>
                <a:cs typeface="Arial"/>
              </a:rPr>
              <a:t>Summary Statement</a:t>
            </a: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altLang="zh-CN" sz="3600" b="1">
                <a:solidFill>
                  <a:srgbClr val="FFFFFF"/>
                </a:solidFill>
                <a:latin typeface="Arial"/>
                <a:ea typeface="宋体" charset="0"/>
                <a:cs typeface="Arial"/>
              </a:rPr>
              <a:t>The spiritual perspective on the establishment of David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kingdom is given to encourage the remnant with God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establishment of the Davidic line</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and to admonish them to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proper temple worship</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not the idolatry of the past.</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76069306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164464104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That temple was glorious</a:t>
            </a:r>
          </a:p>
        </p:txBody>
      </p:sp>
    </p:spTree>
    <p:extLst>
      <p:ext uri="{BB962C8B-B14F-4D97-AF65-F5344CB8AC3E}">
        <p14:creationId xmlns:p14="http://schemas.microsoft.com/office/powerpoint/2010/main" val="1326089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Covenants of Promise</a:t>
            </a:r>
          </a:p>
        </p:txBody>
      </p:sp>
      <p:sp>
        <p:nvSpPr>
          <p:cNvPr id="103428" name="Text Box 4"/>
          <p:cNvSpPr txBox="1">
            <a:spLocks noChangeArrowheads="1"/>
          </p:cNvSpPr>
          <p:nvPr/>
        </p:nvSpPr>
        <p:spPr bwMode="auto">
          <a:xfrm>
            <a:off x="1447800" y="350520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Administrative Covenants </a:t>
            </a:r>
            <a:br>
              <a:rPr lang="en-US" sz="3200" b="1" dirty="0">
                <a:solidFill>
                  <a:schemeClr val="bg1"/>
                </a:solidFill>
                <a:effectLst>
                  <a:outerShdw blurRad="38100" dist="38100" dir="2700000" algn="tl">
                    <a:srgbClr val="000000"/>
                  </a:outerShdw>
                </a:effectLst>
                <a:latin typeface="Arial"/>
                <a:cs typeface="Arial"/>
              </a:rPr>
            </a:br>
            <a:r>
              <a:rPr lang="en-US" sz="2800" b="1" i="1" dirty="0">
                <a:solidFill>
                  <a:schemeClr val="bg1"/>
                </a:solidFill>
                <a:effectLst>
                  <a:outerShdw blurRad="38100" dist="38100" dir="2700000" algn="tl">
                    <a:srgbClr val="000000"/>
                  </a:outerShdw>
                </a:effectLst>
                <a:latin typeface="Arial"/>
                <a:cs typeface="Arial"/>
              </a:rPr>
              <a:t>How to experience the blessing</a:t>
            </a: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en-US" sz="4400" b="1">
                  <a:solidFill>
                    <a:schemeClr val="bg1"/>
                  </a:solidFill>
                  <a:latin typeface="Arial"/>
                  <a:ea typeface="+mn-ea"/>
                  <a:cs typeface="Arial"/>
                </a:rPr>
                <a:t>BLESSING</a:t>
              </a: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Abrahamic</a:t>
            </a: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103433" name="Text Box 9"/>
          <p:cNvSpPr txBox="1">
            <a:spLocks noChangeArrowheads="1"/>
          </p:cNvSpPr>
          <p:nvPr/>
        </p:nvSpPr>
        <p:spPr bwMode="auto">
          <a:xfrm>
            <a:off x="238125" y="473710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Mosaic          </a:t>
            </a:r>
            <a:r>
              <a:rPr lang="en-US" sz="3200" b="1" i="1" dirty="0">
                <a:solidFill>
                  <a:schemeClr val="bg1"/>
                </a:solidFill>
                <a:effectLst>
                  <a:outerShdw blurRad="38100" dist="38100" dir="2700000" algn="tl">
                    <a:srgbClr val="000000"/>
                  </a:outerShdw>
                </a:effectLst>
                <a:latin typeface="Arial"/>
                <a:cs typeface="Arial"/>
              </a:rPr>
              <a:t>Israel</a:t>
            </a:r>
            <a:r>
              <a:rPr lang="uk-UA" altLang="ja-JP" sz="3200" b="1" i="1" dirty="0">
                <a:solidFill>
                  <a:schemeClr val="bg1"/>
                </a:solidFill>
                <a:effectLst>
                  <a:outerShdw blurRad="38100" dist="38100" dir="2700000" algn="tl">
                    <a:srgbClr val="000000"/>
                  </a:outerShdw>
                </a:effectLst>
                <a:latin typeface="Arial"/>
                <a:cs typeface="Arial"/>
              </a:rPr>
              <a:t>'</a:t>
            </a:r>
            <a:r>
              <a:rPr lang="en-US" sz="3200" b="1" i="1" dirty="0">
                <a:solidFill>
                  <a:schemeClr val="bg1"/>
                </a:solidFill>
                <a:effectLst>
                  <a:outerShdw blurRad="38100" dist="38100" dir="2700000" algn="tl">
                    <a:srgbClr val="000000"/>
                  </a:outerShdw>
                </a:effectLst>
                <a:latin typeface="Arial"/>
                <a:cs typeface="Arial"/>
              </a:rPr>
              <a:t>s terms of obedience</a:t>
            </a:r>
          </a:p>
        </p:txBody>
      </p:sp>
      <p:sp>
        <p:nvSpPr>
          <p:cNvPr id="103434" name="Text Box 10"/>
          <p:cNvSpPr txBox="1">
            <a:spLocks noChangeArrowheads="1"/>
          </p:cNvSpPr>
          <p:nvPr/>
        </p:nvSpPr>
        <p:spPr bwMode="auto">
          <a:xfrm>
            <a:off x="4800600" y="473710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New                      </a:t>
            </a:r>
            <a:r>
              <a:rPr lang="en-US" sz="3200" b="1" i="1">
                <a:solidFill>
                  <a:schemeClr val="bg1"/>
                </a:solidFill>
                <a:effectLst>
                  <a:outerShdw blurRad="38100" dist="38100" dir="2700000" algn="tl">
                    <a:srgbClr val="000000"/>
                  </a:outerShdw>
                </a:effectLst>
                <a:latin typeface="Arial"/>
                <a:cs typeface="Arial"/>
              </a:rPr>
              <a:t>Terms of obedience under Messiah</a:t>
            </a: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a:cs typeface="Arial"/>
              </a:rPr>
              <a:t>Adapted from Walt Russell, </a:t>
            </a:r>
            <a:r>
              <a:rPr lang="en-US" sz="1600" b="1" i="1" dirty="0">
                <a:solidFill>
                  <a:schemeClr val="bg1"/>
                </a:solidFill>
                <a:latin typeface="Arial"/>
                <a:cs typeface="Arial"/>
              </a:rPr>
              <a:t>Playing with Fire</a:t>
            </a:r>
            <a:r>
              <a:rPr lang="en-US" sz="1600" b="1" dirty="0">
                <a:solidFill>
                  <a:schemeClr val="bg1"/>
                </a:solidFill>
                <a:latin typeface="Arial"/>
                <a:cs typeface="Arial"/>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Superceded by</a:t>
              </a: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Land</a:t>
            </a: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chemeClr val="bg1"/>
                  </a:solidFill>
                  <a:latin typeface="Arial"/>
                  <a:ea typeface="+mn-ea"/>
                  <a:cs typeface="Arial"/>
                </a:rPr>
                <a:t>Amplified by</a:t>
              </a:r>
            </a:p>
          </p:txBody>
        </p:sp>
      </p:grpSp>
      <p:sp>
        <p:nvSpPr>
          <p:cNvPr id="22" name="Title 21"/>
          <p:cNvSpPr>
            <a:spLocks noGrp="1"/>
          </p:cNvSpPr>
          <p:nvPr>
            <p:ph type="title" idx="4294967295"/>
          </p:nvPr>
        </p:nvSpPr>
        <p:spPr>
          <a:xfrm>
            <a:off x="0" y="0"/>
            <a:ext cx="9144000" cy="304800"/>
          </a:xfrm>
        </p:spPr>
        <p:txBody>
          <a:bodyPr/>
          <a:lstStyle/>
          <a:p>
            <a:pPr algn="l">
              <a:defRPr/>
            </a:pPr>
            <a:r>
              <a:rPr lang="en-US" sz="2000" b="1" i="1">
                <a:solidFill>
                  <a:srgbClr val="FFFFFF"/>
                </a:solidFill>
                <a:effectLst>
                  <a:outerShdw blurRad="38100" dist="38100" dir="2700000" algn="tl">
                    <a:srgbClr val="000000"/>
                  </a:outerShdw>
                </a:effectLst>
                <a:latin typeface="Arial"/>
                <a:ea typeface="ＭＳ Ｐゴシック" charset="0"/>
                <a:cs typeface="Arial"/>
              </a:rPr>
              <a:t>Covenants of Promise &amp; Administration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But what about that temple?</a:t>
            </a: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en-US" sz="4000" dirty="0">
                <a:effectLst>
                  <a:glow rad="127000">
                    <a:schemeClr val="tx1"/>
                  </a:glow>
                </a:effectLst>
                <a:latin typeface="Arial" charset="0"/>
                <a:ea typeface="ＭＳ Ｐゴシック" charset="0"/>
                <a:cs typeface="ＭＳ Ｐゴシック" charset="0"/>
              </a:rPr>
              <a:t>Even the temple rebuilt near the time of Chronicles was later destroyed—so what about temple worship now?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010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55767572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also saw dealers at tables exchanging foreign money.</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and turned over their tables.</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en-US" b="1">
                <a:solidFill>
                  <a:schemeClr val="tx1"/>
                </a:solidFill>
                <a:latin typeface="Arial"/>
                <a:ea typeface="ＭＳ Ｐゴシック" charset="0"/>
                <a:cs typeface="Arial"/>
              </a:rPr>
              <a:t>Summary Statement</a:t>
            </a: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altLang="zh-CN" sz="3600" b="1">
                <a:solidFill>
                  <a:srgbClr val="FFFFFF"/>
                </a:solidFill>
                <a:latin typeface="Arial"/>
                <a:ea typeface="宋体" charset="0"/>
                <a:cs typeface="Arial"/>
              </a:rPr>
              <a:t>The spiritual perspective on the establishment of David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kingdom is given to encourage the remnant with God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establishment of the Davidic line</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and to admonish them to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proper temple worship</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not the idolatry of the past.</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“Get these things out of here. Stop turning my Father’s house into a marketplace!”</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609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Application</a:t>
            </a: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Trust in God</a:t>
            </a:r>
            <a:r>
              <a:rPr lang="uk-UA" altLang="zh-CN" sz="3600" b="1">
                <a:latin typeface="Arial Black" charset="0"/>
                <a:ea typeface="宋体" charset="0"/>
                <a:cs typeface="宋体" charset="0"/>
              </a:rPr>
              <a:t>'</a:t>
            </a:r>
            <a:r>
              <a:rPr lang="en-US" altLang="zh-CN" sz="3600" b="1">
                <a:latin typeface="Arial Black" charset="0"/>
                <a:ea typeface="宋体" charset="0"/>
                <a:cs typeface="宋体" charset="0"/>
              </a:rPr>
              <a:t>s unconditional promises.</a:t>
            </a:r>
          </a:p>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Worship God in His way–not your own.</a:t>
            </a:r>
          </a:p>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Ask God to enable you to see history and world events from His divine perspective.</a:t>
            </a: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en-SG" sz="3200" b="1"/>
              <a:t>"Don’t you realize that </a:t>
            </a:r>
            <a:r>
              <a:rPr lang="en-SG" sz="3200" b="1">
                <a:solidFill>
                  <a:srgbClr val="FFFF00"/>
                </a:solidFill>
              </a:rPr>
              <a:t>your body is the temple of the Holy Spirit</a:t>
            </a:r>
            <a:r>
              <a:rPr lang="en-SG" sz="3200" b="1"/>
              <a:t>, who lives in you and was given to you by God? You do not belong to yourself,  </a:t>
            </a:r>
            <a:r>
              <a:rPr lang="en-SG" sz="3200" b="1" baseline="30000"/>
              <a:t>20</a:t>
            </a:r>
            <a:r>
              <a:rPr lang="en-SG" sz="3200" b="1"/>
              <a:t> for God bought you with a high price. So you must honor God with </a:t>
            </a:r>
            <a:br>
              <a:rPr lang="en-SG" sz="3200" b="1"/>
            </a:br>
            <a:r>
              <a:rPr lang="en-SG" sz="3200" b="1"/>
              <a:t>your body" </a:t>
            </a:r>
            <a:br>
              <a:rPr lang="en-SG" sz="3200" b="1"/>
            </a:br>
            <a:br>
              <a:rPr lang="en-SG" sz="3200" b="1"/>
            </a:br>
            <a:r>
              <a:rPr lang="en-SG" sz="3200" b="1"/>
              <a:t>(1 Cor 6:19-20 </a:t>
            </a:r>
            <a:r>
              <a:rPr lang="en-SG" sz="2800" b="1"/>
              <a:t>NLT</a:t>
            </a:r>
            <a:r>
              <a:rPr lang="en-SG" sz="3200" b="1"/>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firmly established in a shaky world? </a:t>
            </a:r>
          </a:p>
        </p:txBody>
      </p:sp>
    </p:spTree>
    <p:extLst>
      <p:ext uri="{BB962C8B-B14F-4D97-AF65-F5344CB8AC3E}">
        <p14:creationId xmlns:p14="http://schemas.microsoft.com/office/powerpoint/2010/main" val="11315254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established with </a:t>
            </a:r>
            <a:r>
              <a:rPr lang="en-US" sz="5400" b="1" dirty="0">
                <a:solidFill>
                  <a:srgbClr val="FFFF00"/>
                </a:solidFill>
                <a:effectLst>
                  <a:glow rad="127000">
                    <a:srgbClr val="000000"/>
                  </a:glow>
                </a:effectLst>
                <a:latin typeface="Arial" charset="0"/>
                <a:ea typeface="ＭＳ Ｐゴシック" charset="0"/>
                <a:cs typeface="ＭＳ Ｐゴシック" charset="0"/>
              </a:rPr>
              <a:t>Christ</a:t>
            </a:r>
            <a:r>
              <a:rPr lang="en-US" sz="5400" b="1" dirty="0">
                <a:solidFill>
                  <a:srgbClr val="FFFFFF"/>
                </a:solidFill>
                <a:effectLst>
                  <a:glow rad="127000">
                    <a:srgbClr val="000000"/>
                  </a:glow>
                </a:effectLst>
                <a:latin typeface="Arial" charset="0"/>
                <a:ea typeface="ＭＳ Ｐゴシック" charset="0"/>
                <a:cs typeface="ＭＳ Ｐゴシック" charset="0"/>
              </a:rPr>
              <a:t> as your foundation.</a:t>
            </a: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24195309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33642144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290192002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1 Corinthians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latin typeface="Arial" charset="0"/>
                <a:ea typeface="ＭＳ Ｐゴシック" charset="0"/>
                <a:cs typeface="ＭＳ Ｐゴシック" charset="0"/>
              </a:rPr>
              <a:t>"For no one can lay any foundation other than the one we already have—Jesus Christ."</a:t>
            </a: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How's yours?</a:t>
            </a: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79671" y="260648"/>
            <a:ext cx="8944857" cy="2376264"/>
            <a:chOff x="1289276" y="446678"/>
            <a:chExt cx="7908976" cy="2016224"/>
          </a:xfrm>
        </p:grpSpPr>
        <p:pic>
          <p:nvPicPr>
            <p:cNvPr id="2" name="Picture 1"/>
            <p:cNvPicPr>
              <a:picLocks noChangeAspect="1"/>
            </p:cNvPicPr>
            <p:nvPr/>
          </p:nvPicPr>
          <p:blipFill rotWithShape="1">
            <a:blip r:embed="rId3"/>
            <a:srcRect l="58207" b="39131"/>
            <a:stretch/>
          </p:blipFill>
          <p:spPr>
            <a:xfrm>
              <a:off x="128927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746329"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124114"/>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0" cap="none" spc="0" normalizeH="0" baseline="0" noProof="0" dirty="0">
                <a:ln>
                  <a:noFill/>
                </a:ln>
                <a:solidFill>
                  <a:srgbClr val="FFFFFF"/>
                </a:solidFill>
                <a:effectLst>
                  <a:glow rad="127000">
                    <a:srgbClr val="000000"/>
                  </a:glow>
                </a:effectLst>
                <a:uLnTx/>
                <a:uFillTx/>
                <a:latin typeface="Arial Black" panose="020B0604020202020204" pitchFamily="34" charset="0"/>
                <a:ea typeface="ＭＳ Ｐゴシック" charset="0"/>
                <a:cs typeface="Arial Black" panose="020B0604020202020204" pitchFamily="34" charset="0"/>
              </a:rPr>
              <a:t>FOUNDATION</a:t>
            </a: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179512" y="692696"/>
            <a:ext cx="4608512" cy="1876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Firm</a:t>
            </a:r>
          </a:p>
        </p:txBody>
      </p:sp>
    </p:spTree>
    <p:extLst>
      <p:ext uri="{BB962C8B-B14F-4D97-AF65-F5344CB8AC3E}">
        <p14:creationId xmlns:p14="http://schemas.microsoft.com/office/powerpoint/2010/main" val="24000106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22055132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13677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en-US" b="1" dirty="0">
                <a:solidFill>
                  <a:srgbClr val="FFFFFF"/>
                </a:solidFill>
                <a:latin typeface="Arial Black" charset="0"/>
                <a:ea typeface="ＭＳ Ｐゴシック" charset="0"/>
                <a:cs typeface="ＭＳ Ｐゴシック" charset="0"/>
              </a:rPr>
              <a:t>Title</a:t>
            </a: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Like the Books of Samuel &amp; Kings, the Books of Chronicles originally comprised a single scroll.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Hebrew name ( </a:t>
            </a:r>
            <a:r>
              <a:rPr lang="en-US" altLang="zh-CN" sz="2800" b="1" dirty="0">
                <a:latin typeface="Bwhebb" charset="0"/>
                <a:ea typeface="宋体" charset="0"/>
                <a:cs typeface="宋体" charset="0"/>
              </a:rPr>
              <a:t>~</a:t>
            </a:r>
            <a:r>
              <a:rPr lang="en-US" altLang="zh-CN" sz="2800" b="1" dirty="0" err="1">
                <a:latin typeface="Bwhebb" charset="0"/>
                <a:ea typeface="宋体" charset="0"/>
                <a:cs typeface="宋体" charset="0"/>
              </a:rPr>
              <a:t>yimyh</a:t>
            </a:r>
            <a:r>
              <a:rPr lang="en-US" altLang="zh-CN" sz="2800" b="1" dirty="0">
                <a:latin typeface="Bwhebb" charset="0"/>
                <a:ea typeface="宋体" charset="0"/>
                <a:cs typeface="宋体" charset="0"/>
              </a:rPr>
              <a:t> </a:t>
            </a:r>
            <a:r>
              <a:rPr lang="en-US" altLang="zh-CN" sz="2800" b="1" dirty="0" err="1">
                <a:latin typeface="Bwhebb" charset="0"/>
                <a:ea typeface="宋体" charset="0"/>
                <a:cs typeface="宋体" charset="0"/>
              </a:rPr>
              <a:t>yrbd</a:t>
            </a:r>
            <a:r>
              <a:rPr lang="en-US" altLang="zh-CN" sz="2800" b="1" dirty="0">
                <a:latin typeface="Arial Narrow" charset="0"/>
                <a:ea typeface="宋体" charset="0"/>
                <a:cs typeface="宋体" charset="0"/>
              </a:rPr>
              <a:t> </a:t>
            </a:r>
            <a:r>
              <a:rPr lang="en-US" altLang="zh-CN" sz="2800" b="1" i="1" u="sng" dirty="0" err="1">
                <a:latin typeface="Arial Narrow" charset="0"/>
                <a:ea typeface="宋体" charset="0"/>
                <a:cs typeface="宋体" charset="0"/>
              </a:rPr>
              <a:t>D</a:t>
            </a:r>
            <a:r>
              <a:rPr lang="en-US" altLang="zh-CN" sz="2800" b="1" i="1" dirty="0" err="1">
                <a:latin typeface="Arial Narrow" charset="0"/>
                <a:ea typeface="宋体" charset="0"/>
                <a:cs typeface="宋体" charset="0"/>
              </a:rPr>
              <a:t>i</a:t>
            </a:r>
            <a:r>
              <a:rPr lang="en-US" altLang="zh-CN" sz="2800" b="1" i="1" u="sng" dirty="0" err="1">
                <a:latin typeface="Arial Narrow" charset="0"/>
                <a:ea typeface="宋体" charset="0"/>
                <a:cs typeface="宋体" charset="0"/>
              </a:rPr>
              <a:t>b</a:t>
            </a:r>
            <a:r>
              <a:rPr lang="en-US" altLang="zh-CN" sz="2800" b="1" i="1" dirty="0" err="1">
                <a:latin typeface="Arial Narrow" charset="0"/>
                <a:ea typeface="宋体" charset="0"/>
                <a:cs typeface="宋体" charset="0"/>
              </a:rPr>
              <a:t>ere</a:t>
            </a:r>
            <a:r>
              <a:rPr lang="en-US" altLang="zh-CN" sz="2800" b="1" i="1" dirty="0">
                <a:latin typeface="Arial Narrow" charset="0"/>
                <a:ea typeface="宋体" charset="0"/>
                <a:cs typeface="宋体" charset="0"/>
              </a:rPr>
              <a:t> </a:t>
            </a:r>
            <a:r>
              <a:rPr lang="en-US" altLang="zh-CN" sz="2800" b="1" i="1" dirty="0" err="1">
                <a:latin typeface="Arial Narrow" charset="0"/>
                <a:ea typeface="宋体" charset="0"/>
                <a:cs typeface="宋体" charset="0"/>
              </a:rPr>
              <a:t>Hayyamim</a:t>
            </a:r>
            <a:r>
              <a:rPr lang="en-US" altLang="zh-CN" sz="2800" b="1" dirty="0">
                <a:latin typeface="Arial Narrow" charset="0"/>
                <a:ea typeface="宋体" charset="0"/>
                <a:cs typeface="宋体" charset="0"/>
              </a:rPr>
              <a:t>) means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The Words (Accounts, Events) of the Days,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which in modern idiom means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The Events of the Times.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Septuagint named the book Paraleipomenon,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Of Things Omitted,</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referring to data lacking in Samuel and Kings.  Yet this title wrongly implies that Chronicles only supplies omissions in Kings, failing to explain the parallel accounts and different emphases.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English title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Chronicles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is perhaps the best choice.  It stems from Jerome</a:t>
            </a:r>
            <a:r>
              <a:rPr lang="uk-UA"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s Latin Vulgate (ca. AD 395) as he felt it chronicles the entire sacred history.</a:t>
            </a: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pic>
        <p:nvPicPr>
          <p:cNvPr id="3" name="Picture 2">
            <a:extLst>
              <a:ext uri="{FF2B5EF4-FFF2-40B4-BE49-F238E27FC236}">
                <a16:creationId xmlns:a16="http://schemas.microsoft.com/office/drawing/2014/main" id="{3B08A56F-260C-01EB-2A94-C317443FCBE9}"/>
              </a:ext>
            </a:extLst>
          </p:cNvPr>
          <p:cNvPicPr>
            <a:picLocks noChangeAspect="1"/>
          </p:cNvPicPr>
          <p:nvPr/>
        </p:nvPicPr>
        <p:blipFill>
          <a:blip r:embed="rId3"/>
          <a:srcRect l="1493"/>
          <a:stretch>
            <a:fillRect/>
          </a:stretch>
        </p:blipFill>
        <p:spPr>
          <a:xfrm>
            <a:off x="3639050" y="2132856"/>
            <a:ext cx="1437006" cy="333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22524156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a:solidFill>
                  <a:schemeClr val="tx2"/>
                </a:solidFill>
                <a:effectLst>
                  <a:glow rad="127000">
                    <a:schemeClr val="bg1"/>
                  </a:glow>
                </a:effectLst>
                <a:latin typeface="Arial" charset="0"/>
                <a:ea typeface="ＭＳ Ｐゴシック" charset="0"/>
                <a:cs typeface="ＭＳ Ｐゴシック" charset="0"/>
              </a:rPr>
              <a:t>GOD'S WORD</a:t>
            </a: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glow rad="127000">
                    <a:srgbClr val="FFFFFF"/>
                  </a:glow>
                </a:effectLst>
                <a:latin typeface="Arial" charset="0"/>
                <a:ea typeface="ＭＳ Ｐゴシック" charset="0"/>
                <a:cs typeface="ＭＳ Ｐゴシック" charset="0"/>
              </a:rPr>
              <a:t>A FIRM FOUNDATION</a:t>
            </a:r>
          </a:p>
        </p:txBody>
      </p:sp>
    </p:spTree>
    <p:extLst>
      <p:ext uri="{BB962C8B-B14F-4D97-AF65-F5344CB8AC3E}">
        <p14:creationId xmlns:p14="http://schemas.microsoft.com/office/powerpoint/2010/main" val="343233864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Build on Your Foundation</a:t>
            </a: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US" sz="54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How Firm a Foundation</a:t>
            </a:r>
          </a:p>
          <a:p>
            <a:pPr algn="ctr" fontAlgn="auto">
              <a:spcBef>
                <a:spcPts val="0"/>
              </a:spcBef>
              <a:spcAft>
                <a:spcPts val="0"/>
              </a:spcAft>
              <a:buClr>
                <a:srgbClr val="FFFFFF"/>
              </a:buClr>
              <a:buSzPct val="25000"/>
              <a:buFont typeface="Arial"/>
              <a:buNone/>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en-US" sz="28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Unknown</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 107816</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Words: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Music: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4070686532"/>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How firm a foundation ye saints of the Lord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Is laid for your faith in His excellent word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What more can He say </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than to you He hath said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To you who for refuge to Jesus have fled?</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632494031"/>
      </p:ext>
    </p:extLst>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Fear not I am with thee, O be not dismayed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For I am thy God, I will still give thee aid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I'll strengthen thee, help thee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And cause thee to stand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Upheld by My gracious omnipotent hand</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4085301187"/>
      </p:ext>
    </p:extLst>
  </p:cSld>
  <p:clrMapOvr>
    <a:overrideClrMapping bg1="lt1" tx1="dk1" bg2="lt2" tx2="dk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every condition, in sickness, in health</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poverty's vale or abounding in wealth</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At home and abroad on the land on the sea</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As thy days may demand </a:t>
            </a:r>
            <a:b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shall thy strength ever be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81190688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First and Second Chronicles originally comprised only one book in the Hebrew canon called "Chronicles”</a:t>
            </a:r>
          </a:p>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This single scroll was arbitrarily divided in the Septuagint (250 BC) since the Greek required a greater amount of scroll space.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rPr>
              <a:t>263</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Title</a:t>
            </a: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461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When through the deep waters </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He calls thee to go</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rivers of grief shall not thee overflow</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For He will be with thee, in trouble to bless</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And sanctify to thee thy deepest distress</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414887975"/>
      </p:ext>
    </p:extLst>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When through fiery trials thy pathway shall lie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My grace all-sufficient shall be thy supply</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flames shall not hurt thee, I only design</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Thy dross to consume and thy gold to refine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344294891"/>
      </p:ext>
    </p:extLst>
  </p:cSld>
  <p:clrMapOvr>
    <a:overrideClrMapping bg1="lt1" tx1="dk1" bg2="lt2" tx2="dk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soul that on Jesus hath leaned for repose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 will not, I will not, desert to its foes</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That soul though all hell </a:t>
            </a:r>
            <a:b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should endeavor to shake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I'll never, no never, no never forsake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669539991"/>
      </p:ext>
    </p:extLst>
  </p:cSld>
  <p:clrMapOvr>
    <a:overrideClrMapping bg1="lt1" tx1="dk1" bg2="lt2" tx2="dk2" accent1="accent1" accent2="accent2" accent3="accent3" accent4="accent4" accent5="accent5" accent6="accent6" hlink="hlink" folHlink="folHlink"/>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5904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5"/>
          <p:cNvSpPr>
            <a:spLocks noChangeArrowheads="1"/>
          </p:cNvSpPr>
          <p:nvPr/>
        </p:nvSpPr>
        <p:spPr bwMode="auto">
          <a:xfrm>
            <a:off x="0" y="1524000"/>
            <a:ext cx="4495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56"/>
          <p:cNvSpPr>
            <a:spLocks noChangeArrowheads="1"/>
          </p:cNvSpPr>
          <p:nvPr/>
        </p:nvSpPr>
        <p:spPr bwMode="auto">
          <a:xfrm>
            <a:off x="4495800" y="1981200"/>
            <a:ext cx="46482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3" name="Rectangle 57"/>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17764" name="Rectangle 58"/>
          <p:cNvSpPr>
            <a:spLocks noChangeArrowheads="1"/>
          </p:cNvSpPr>
          <p:nvPr/>
        </p:nvSpPr>
        <p:spPr bwMode="auto">
          <a:xfrm>
            <a:off x="0" y="4114800"/>
            <a:ext cx="91440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5" name="Rectangle 59"/>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17766" name="Rectangle 60"/>
          <p:cNvSpPr>
            <a:spLocks noChangeArrowheads="1"/>
          </p:cNvSpPr>
          <p:nvPr/>
        </p:nvSpPr>
        <p:spPr bwMode="auto">
          <a:xfrm>
            <a:off x="3124200" y="5943600"/>
            <a:ext cx="6019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7" name="Rectangle 61"/>
          <p:cNvSpPr>
            <a:spLocks noChangeArrowheads="1"/>
          </p:cNvSpPr>
          <p:nvPr/>
        </p:nvSpPr>
        <p:spPr bwMode="auto">
          <a:xfrm>
            <a:off x="0" y="5943600"/>
            <a:ext cx="16764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8" name="Rectangle 3"/>
          <p:cNvSpPr>
            <a:spLocks noGrp="1" noChangeArrowheads="1"/>
          </p:cNvSpPr>
          <p:nvPr>
            <p:ph type="title"/>
          </p:nvPr>
        </p:nvSpPr>
        <p:spPr>
          <a:xfrm>
            <a:off x="215478" y="41471"/>
            <a:ext cx="8014122" cy="568128"/>
          </a:xfrm>
        </p:spPr>
        <p:txBody>
          <a:bodyPr/>
          <a:lstStyle/>
          <a:p>
            <a:pPr eaLnBrk="1" hangingPunct="1">
              <a:defRPr/>
            </a:pPr>
            <a:r>
              <a:rPr kumimoji="0" lang="en-US" sz="3200" b="1" dirty="0">
                <a:solidFill>
                  <a:schemeClr val="tx1"/>
                </a:solidFill>
                <a:effectLst>
                  <a:glow rad="139700">
                    <a:srgbClr val="FFFFFF">
                      <a:alpha val="75000"/>
                    </a:srgbClr>
                  </a:glow>
                </a:effectLst>
                <a:latin typeface="Arial" charset="0"/>
                <a:ea typeface="ＭＳ Ｐゴシック" charset="0"/>
                <a:cs typeface="Arial" charset="0"/>
              </a:rPr>
              <a:t>OT Kings (Animated)</a:t>
            </a:r>
          </a:p>
        </p:txBody>
      </p:sp>
      <p:sp>
        <p:nvSpPr>
          <p:cNvPr id="117769" name="Text Box 4"/>
          <p:cNvSpPr txBox="1">
            <a:spLocks noChangeArrowheads="1"/>
          </p:cNvSpPr>
          <p:nvPr/>
        </p:nvSpPr>
        <p:spPr bwMode="auto">
          <a:xfrm>
            <a:off x="7391400" y="76200"/>
            <a:ext cx="16764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rPr>
              <a:t>232 &amp; 342</a:t>
            </a:r>
          </a:p>
        </p:txBody>
      </p:sp>
      <p:sp>
        <p:nvSpPr>
          <p:cNvPr id="164869" name="Text Box 5"/>
          <p:cNvSpPr txBox="1">
            <a:spLocks noChangeArrowheads="1"/>
          </p:cNvSpPr>
          <p:nvPr/>
        </p:nvSpPr>
        <p:spPr bwMode="auto">
          <a:xfrm rot="19866539">
            <a:off x="4579938"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Jeroboam</a:t>
            </a:r>
          </a:p>
        </p:txBody>
      </p:sp>
      <p:sp>
        <p:nvSpPr>
          <p:cNvPr id="164870" name="Text Box 6"/>
          <p:cNvSpPr txBox="1">
            <a:spLocks noChangeArrowheads="1"/>
          </p:cNvSpPr>
          <p:nvPr/>
        </p:nvSpPr>
        <p:spPr bwMode="auto">
          <a:xfrm rot="19866539">
            <a:off x="502920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Nadab</a:t>
            </a:r>
          </a:p>
        </p:txBody>
      </p:sp>
      <p:sp>
        <p:nvSpPr>
          <p:cNvPr id="164871" name="Text Box 7"/>
          <p:cNvSpPr txBox="1">
            <a:spLocks noChangeArrowheads="1"/>
          </p:cNvSpPr>
          <p:nvPr/>
        </p:nvSpPr>
        <p:spPr bwMode="auto">
          <a:xfrm rot="19866539">
            <a:off x="5500688"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Baasha</a:t>
            </a:r>
          </a:p>
        </p:txBody>
      </p:sp>
      <p:sp>
        <p:nvSpPr>
          <p:cNvPr id="164872" name="Text Box 8"/>
          <p:cNvSpPr txBox="1">
            <a:spLocks noChangeArrowheads="1"/>
          </p:cNvSpPr>
          <p:nvPr/>
        </p:nvSpPr>
        <p:spPr bwMode="auto">
          <a:xfrm rot="19866539">
            <a:off x="5943600"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Elah</a:t>
            </a:r>
          </a:p>
        </p:txBody>
      </p:sp>
      <p:sp>
        <p:nvSpPr>
          <p:cNvPr id="164873" name="Text Box 9"/>
          <p:cNvSpPr txBox="1">
            <a:spLocks noChangeArrowheads="1"/>
          </p:cNvSpPr>
          <p:nvPr/>
        </p:nvSpPr>
        <p:spPr bwMode="auto">
          <a:xfrm rot="19866539">
            <a:off x="636270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Zimri</a:t>
            </a:r>
          </a:p>
        </p:txBody>
      </p:sp>
      <p:sp>
        <p:nvSpPr>
          <p:cNvPr id="164874" name="Text Box 10"/>
          <p:cNvSpPr txBox="1">
            <a:spLocks noChangeArrowheads="1"/>
          </p:cNvSpPr>
          <p:nvPr/>
        </p:nvSpPr>
        <p:spPr bwMode="auto">
          <a:xfrm rot="19866539">
            <a:off x="6783388"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Omri</a:t>
            </a:r>
          </a:p>
        </p:txBody>
      </p:sp>
      <p:sp>
        <p:nvSpPr>
          <p:cNvPr id="164875" name="Text Box 11"/>
          <p:cNvSpPr txBox="1">
            <a:spLocks noChangeArrowheads="1"/>
          </p:cNvSpPr>
          <p:nvPr/>
        </p:nvSpPr>
        <p:spPr bwMode="auto">
          <a:xfrm rot="19866539">
            <a:off x="7204075"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Ahab</a:t>
            </a:r>
          </a:p>
        </p:txBody>
      </p:sp>
      <p:sp>
        <p:nvSpPr>
          <p:cNvPr id="164876" name="Text Box 12"/>
          <p:cNvSpPr txBox="1">
            <a:spLocks noChangeArrowheads="1"/>
          </p:cNvSpPr>
          <p:nvPr/>
        </p:nvSpPr>
        <p:spPr bwMode="auto">
          <a:xfrm rot="19866539">
            <a:off x="7624763"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Ahaziah</a:t>
            </a:r>
          </a:p>
        </p:txBody>
      </p:sp>
      <p:sp>
        <p:nvSpPr>
          <p:cNvPr id="164877" name="Text Box 13"/>
          <p:cNvSpPr txBox="1">
            <a:spLocks noChangeArrowheads="1"/>
          </p:cNvSpPr>
          <p:nvPr/>
        </p:nvSpPr>
        <p:spPr bwMode="auto">
          <a:xfrm rot="19866539">
            <a:off x="804545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Joram</a:t>
            </a:r>
          </a:p>
        </p:txBody>
      </p:sp>
      <p:sp>
        <p:nvSpPr>
          <p:cNvPr id="164878" name="Text Box 14"/>
          <p:cNvSpPr txBox="1">
            <a:spLocks noChangeArrowheads="1"/>
          </p:cNvSpPr>
          <p:nvPr/>
        </p:nvSpPr>
        <p:spPr bwMode="auto">
          <a:xfrm rot="19866539">
            <a:off x="4572000" y="1552575"/>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Rehoboam</a:t>
            </a:r>
          </a:p>
        </p:txBody>
      </p:sp>
      <p:sp>
        <p:nvSpPr>
          <p:cNvPr id="164879" name="Text Box 15"/>
          <p:cNvSpPr txBox="1">
            <a:spLocks noChangeArrowheads="1"/>
          </p:cNvSpPr>
          <p:nvPr/>
        </p:nvSpPr>
        <p:spPr bwMode="auto">
          <a:xfrm rot="19866539">
            <a:off x="5257800"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Abijam</a:t>
            </a:r>
          </a:p>
        </p:txBody>
      </p:sp>
      <p:sp>
        <p:nvSpPr>
          <p:cNvPr id="164880" name="Text Box 16"/>
          <p:cNvSpPr txBox="1">
            <a:spLocks noChangeArrowheads="1"/>
          </p:cNvSpPr>
          <p:nvPr/>
        </p:nvSpPr>
        <p:spPr bwMode="auto">
          <a:xfrm rot="19866539">
            <a:off x="6092825" y="15382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8000"/>
                </a:solidFill>
                <a:effectLst>
                  <a:glow rad="139700">
                    <a:srgbClr val="FFFFFF">
                      <a:alpha val="75000"/>
                    </a:srgbClr>
                  </a:glow>
                </a:effectLst>
                <a:uLnTx/>
                <a:uFillTx/>
                <a:latin typeface="Arial"/>
                <a:ea typeface="ＭＳ Ｐゴシック"/>
                <a:cs typeface="Arial"/>
              </a:rPr>
              <a:t>Asa</a:t>
            </a:r>
            <a:endPar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endParaRPr>
          </a:p>
        </p:txBody>
      </p:sp>
      <p:sp>
        <p:nvSpPr>
          <p:cNvPr id="164881" name="Text Box 17"/>
          <p:cNvSpPr txBox="1">
            <a:spLocks noChangeArrowheads="1"/>
          </p:cNvSpPr>
          <p:nvPr/>
        </p:nvSpPr>
        <p:spPr bwMode="auto">
          <a:xfrm rot="19866539">
            <a:off x="7016750" y="1485900"/>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Jehoram</a:t>
            </a:r>
          </a:p>
        </p:txBody>
      </p:sp>
      <p:sp>
        <p:nvSpPr>
          <p:cNvPr id="164882" name="Text Box 18"/>
          <p:cNvSpPr txBox="1">
            <a:spLocks noChangeArrowheads="1"/>
          </p:cNvSpPr>
          <p:nvPr/>
        </p:nvSpPr>
        <p:spPr bwMode="auto">
          <a:xfrm rot="19866539">
            <a:off x="7464425"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Ahaziah</a:t>
            </a:r>
          </a:p>
        </p:txBody>
      </p:sp>
      <p:sp>
        <p:nvSpPr>
          <p:cNvPr id="164883" name="Text Box 19"/>
          <p:cNvSpPr txBox="1">
            <a:spLocks noChangeArrowheads="1"/>
          </p:cNvSpPr>
          <p:nvPr/>
        </p:nvSpPr>
        <p:spPr bwMode="auto">
          <a:xfrm rot="19866539">
            <a:off x="7885113"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Athaliah</a:t>
            </a:r>
          </a:p>
        </p:txBody>
      </p:sp>
      <p:sp>
        <p:nvSpPr>
          <p:cNvPr id="164884" name="Text Box 20"/>
          <p:cNvSpPr txBox="1">
            <a:spLocks noChangeArrowheads="1"/>
          </p:cNvSpPr>
          <p:nvPr/>
        </p:nvSpPr>
        <p:spPr bwMode="auto">
          <a:xfrm rot="19866539">
            <a:off x="8382000" y="1674813"/>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8000"/>
                </a:solidFill>
                <a:effectLst>
                  <a:glow rad="139700">
                    <a:srgbClr val="FFFFFF">
                      <a:alpha val="75000"/>
                    </a:srgbClr>
                  </a:glow>
                </a:effectLst>
                <a:uLnTx/>
                <a:uFillTx/>
                <a:latin typeface="Arial"/>
                <a:ea typeface="ＭＳ Ｐゴシック"/>
                <a:cs typeface="Arial"/>
              </a:rPr>
              <a:t>Joash</a:t>
            </a:r>
            <a:endPar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endParaRPr>
          </a:p>
        </p:txBody>
      </p:sp>
      <p:sp>
        <p:nvSpPr>
          <p:cNvPr id="164885" name="Text Box 21"/>
          <p:cNvSpPr txBox="1">
            <a:spLocks noChangeArrowheads="1"/>
          </p:cNvSpPr>
          <p:nvPr/>
        </p:nvSpPr>
        <p:spPr bwMode="auto">
          <a:xfrm rot="19866539">
            <a:off x="8502650"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Jehu</a:t>
            </a:r>
          </a:p>
        </p:txBody>
      </p:sp>
      <p:sp>
        <p:nvSpPr>
          <p:cNvPr id="164886" name="Text Box 22"/>
          <p:cNvSpPr txBox="1">
            <a:spLocks noChangeArrowheads="1"/>
          </p:cNvSpPr>
          <p:nvPr/>
        </p:nvSpPr>
        <p:spPr bwMode="auto">
          <a:xfrm rot="19866539">
            <a:off x="6477000" y="1508125"/>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Jehoshaphat</a:t>
            </a:r>
          </a:p>
        </p:txBody>
      </p:sp>
      <p:sp>
        <p:nvSpPr>
          <p:cNvPr id="164887" name="Text Box 23"/>
          <p:cNvSpPr txBox="1">
            <a:spLocks noChangeArrowheads="1"/>
          </p:cNvSpPr>
          <p:nvPr/>
        </p:nvSpPr>
        <p:spPr bwMode="auto">
          <a:xfrm rot="19866539">
            <a:off x="793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Jehu</a:t>
            </a:r>
          </a:p>
        </p:txBody>
      </p:sp>
      <p:sp>
        <p:nvSpPr>
          <p:cNvPr id="164888" name="Text Box 24"/>
          <p:cNvSpPr txBox="1">
            <a:spLocks noChangeArrowheads="1"/>
          </p:cNvSpPr>
          <p:nvPr/>
        </p:nvSpPr>
        <p:spPr bwMode="auto">
          <a:xfrm rot="19866539">
            <a:off x="457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rPr>
              <a:t>Jehoahaz</a:t>
            </a:r>
          </a:p>
        </p:txBody>
      </p:sp>
      <p:sp>
        <p:nvSpPr>
          <p:cNvPr id="164889" name="Text Box 25"/>
          <p:cNvSpPr txBox="1">
            <a:spLocks noChangeArrowheads="1"/>
          </p:cNvSpPr>
          <p:nvPr/>
        </p:nvSpPr>
        <p:spPr bwMode="auto">
          <a:xfrm rot="19866539">
            <a:off x="9286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Jehoash</a:t>
            </a:r>
          </a:p>
        </p:txBody>
      </p:sp>
      <p:sp>
        <p:nvSpPr>
          <p:cNvPr id="164890" name="Text Box 26"/>
          <p:cNvSpPr txBox="1">
            <a:spLocks noChangeArrowheads="1"/>
          </p:cNvSpPr>
          <p:nvPr/>
        </p:nvSpPr>
        <p:spPr bwMode="auto">
          <a:xfrm rot="19866539">
            <a:off x="1371600" y="2825750"/>
            <a:ext cx="1641475"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Jeroboam II</a:t>
            </a:r>
          </a:p>
        </p:txBody>
      </p:sp>
      <p:sp>
        <p:nvSpPr>
          <p:cNvPr id="164891" name="Text Box 27"/>
          <p:cNvSpPr txBox="1">
            <a:spLocks noChangeArrowheads="1"/>
          </p:cNvSpPr>
          <p:nvPr/>
        </p:nvSpPr>
        <p:spPr bwMode="auto">
          <a:xfrm rot="19866539">
            <a:off x="1793875" y="2835275"/>
            <a:ext cx="16017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Zechariah</a:t>
            </a:r>
          </a:p>
        </p:txBody>
      </p:sp>
      <p:sp>
        <p:nvSpPr>
          <p:cNvPr id="164892" name="Text Box 28"/>
          <p:cNvSpPr txBox="1">
            <a:spLocks noChangeArrowheads="1"/>
          </p:cNvSpPr>
          <p:nvPr/>
        </p:nvSpPr>
        <p:spPr bwMode="auto">
          <a:xfrm rot="19866539">
            <a:off x="2743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Menahem</a:t>
            </a:r>
          </a:p>
        </p:txBody>
      </p:sp>
      <p:sp>
        <p:nvSpPr>
          <p:cNvPr id="164893" name="Text Box 29"/>
          <p:cNvSpPr txBox="1">
            <a:spLocks noChangeArrowheads="1"/>
          </p:cNvSpPr>
          <p:nvPr/>
        </p:nvSpPr>
        <p:spPr bwMode="auto">
          <a:xfrm rot="19866539">
            <a:off x="32400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Pekahiah</a:t>
            </a:r>
          </a:p>
        </p:txBody>
      </p:sp>
      <p:sp>
        <p:nvSpPr>
          <p:cNvPr id="164894" name="Text Box 30"/>
          <p:cNvSpPr txBox="1">
            <a:spLocks noChangeArrowheads="1"/>
          </p:cNvSpPr>
          <p:nvPr/>
        </p:nvSpPr>
        <p:spPr bwMode="auto">
          <a:xfrm rot="19866539">
            <a:off x="3660775" y="2909888"/>
            <a:ext cx="1295400" cy="3683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charset="0"/>
                <a:ea typeface="ＭＳ Ｐゴシック" charset="0"/>
                <a:cs typeface="Arial" charset="0"/>
              </a:rPr>
              <a:t>Pekah</a:t>
            </a:r>
            <a:endPar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64895" name="Text Box 31"/>
          <p:cNvSpPr txBox="1">
            <a:spLocks noChangeArrowheads="1"/>
          </p:cNvSpPr>
          <p:nvPr/>
        </p:nvSpPr>
        <p:spPr bwMode="auto">
          <a:xfrm rot="19866539">
            <a:off x="0" y="3595688"/>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Joash</a:t>
            </a:r>
          </a:p>
        </p:txBody>
      </p:sp>
      <p:sp>
        <p:nvSpPr>
          <p:cNvPr id="164896" name="Text Box 32"/>
          <p:cNvSpPr txBox="1">
            <a:spLocks noChangeArrowheads="1"/>
          </p:cNvSpPr>
          <p:nvPr/>
        </p:nvSpPr>
        <p:spPr bwMode="auto">
          <a:xfrm rot="19866539">
            <a:off x="1371600"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Amaziah</a:t>
            </a:r>
          </a:p>
        </p:txBody>
      </p:sp>
      <p:sp>
        <p:nvSpPr>
          <p:cNvPr id="164897" name="Text Box 33"/>
          <p:cNvSpPr txBox="1">
            <a:spLocks noChangeArrowheads="1"/>
          </p:cNvSpPr>
          <p:nvPr/>
        </p:nvSpPr>
        <p:spPr bwMode="auto">
          <a:xfrm rot="19866539">
            <a:off x="2511425"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Uzziah</a:t>
            </a:r>
          </a:p>
        </p:txBody>
      </p:sp>
      <p:sp>
        <p:nvSpPr>
          <p:cNvPr id="164898" name="Text Box 34"/>
          <p:cNvSpPr txBox="1">
            <a:spLocks noChangeArrowheads="1"/>
          </p:cNvSpPr>
          <p:nvPr/>
        </p:nvSpPr>
        <p:spPr bwMode="auto">
          <a:xfrm rot="19866539">
            <a:off x="3932238" y="3529013"/>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Ahaz</a:t>
            </a:r>
          </a:p>
        </p:txBody>
      </p:sp>
      <p:sp>
        <p:nvSpPr>
          <p:cNvPr id="164899" name="Text Box 35"/>
          <p:cNvSpPr txBox="1">
            <a:spLocks noChangeArrowheads="1"/>
          </p:cNvSpPr>
          <p:nvPr/>
        </p:nvSpPr>
        <p:spPr bwMode="auto">
          <a:xfrm rot="19866539">
            <a:off x="4913313"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Hezekiah</a:t>
            </a:r>
          </a:p>
        </p:txBody>
      </p:sp>
      <p:sp>
        <p:nvSpPr>
          <p:cNvPr id="164900" name="Text Box 36"/>
          <p:cNvSpPr txBox="1">
            <a:spLocks noChangeArrowheads="1"/>
          </p:cNvSpPr>
          <p:nvPr/>
        </p:nvSpPr>
        <p:spPr bwMode="auto">
          <a:xfrm rot="19866539">
            <a:off x="6248400"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Manasseh</a:t>
            </a:r>
          </a:p>
        </p:txBody>
      </p:sp>
      <p:sp>
        <p:nvSpPr>
          <p:cNvPr id="164901" name="Text Box 37"/>
          <p:cNvSpPr txBox="1">
            <a:spLocks noChangeArrowheads="1"/>
          </p:cNvSpPr>
          <p:nvPr/>
        </p:nvSpPr>
        <p:spPr bwMode="auto">
          <a:xfrm rot="19866539">
            <a:off x="70866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Amon</a:t>
            </a:r>
          </a:p>
        </p:txBody>
      </p:sp>
      <p:sp>
        <p:nvSpPr>
          <p:cNvPr id="164902" name="Text Box 38"/>
          <p:cNvSpPr txBox="1">
            <a:spLocks noChangeArrowheads="1"/>
          </p:cNvSpPr>
          <p:nvPr/>
        </p:nvSpPr>
        <p:spPr bwMode="auto">
          <a:xfrm rot="19866539">
            <a:off x="3392488" y="3551238"/>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rPr>
              <a:t>Jotham</a:t>
            </a:r>
          </a:p>
        </p:txBody>
      </p:sp>
      <p:sp>
        <p:nvSpPr>
          <p:cNvPr id="164903" name="Text Box 39"/>
          <p:cNvSpPr txBox="1">
            <a:spLocks noChangeArrowheads="1"/>
          </p:cNvSpPr>
          <p:nvPr/>
        </p:nvSpPr>
        <p:spPr bwMode="auto">
          <a:xfrm rot="19866539">
            <a:off x="22860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3333CC"/>
                </a:solidFill>
                <a:effectLst>
                  <a:glow rad="139700">
                    <a:srgbClr val="FFFFFF">
                      <a:alpha val="75000"/>
                    </a:srgbClr>
                  </a:glow>
                </a:effectLst>
                <a:uLnTx/>
                <a:uFillTx/>
                <a:latin typeface="Arial"/>
                <a:ea typeface="ＭＳ Ｐゴシック"/>
                <a:cs typeface="Arial"/>
              </a:rPr>
              <a:t>Shallum</a:t>
            </a:r>
            <a:endParaRPr kumimoji="0" lang="en-US" sz="1800" b="1" i="0" u="none" strike="noStrike" kern="1200" cap="none" spc="0" normalizeH="0" baseline="0" noProof="0" dirty="0">
              <a:ln>
                <a:noFill/>
              </a:ln>
              <a:solidFill>
                <a:srgbClr val="3333CC"/>
              </a:solidFill>
              <a:effectLst>
                <a:glow rad="139700">
                  <a:srgbClr val="FFFFFF">
                    <a:alpha val="75000"/>
                  </a:srgbClr>
                </a:glow>
              </a:effectLst>
              <a:uLnTx/>
              <a:uFillTx/>
              <a:latin typeface="Arial"/>
              <a:ea typeface="ＭＳ Ｐゴシック"/>
              <a:cs typeface="Arial"/>
            </a:endParaRPr>
          </a:p>
        </p:txBody>
      </p:sp>
      <p:sp>
        <p:nvSpPr>
          <p:cNvPr id="164904" name="Text Box 40"/>
          <p:cNvSpPr txBox="1">
            <a:spLocks noChangeArrowheads="1"/>
          </p:cNvSpPr>
          <p:nvPr/>
        </p:nvSpPr>
        <p:spPr bwMode="auto">
          <a:xfrm rot="19866539">
            <a:off x="40386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Hoshea</a:t>
            </a:r>
          </a:p>
        </p:txBody>
      </p:sp>
      <p:sp>
        <p:nvSpPr>
          <p:cNvPr id="164905" name="Text Box 41"/>
          <p:cNvSpPr txBox="1">
            <a:spLocks noChangeArrowheads="1"/>
          </p:cNvSpPr>
          <p:nvPr/>
        </p:nvSpPr>
        <p:spPr bwMode="auto">
          <a:xfrm rot="19866539">
            <a:off x="80010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Josiah</a:t>
            </a:r>
          </a:p>
        </p:txBody>
      </p:sp>
      <p:sp>
        <p:nvSpPr>
          <p:cNvPr id="164906" name="Text Box 42"/>
          <p:cNvSpPr txBox="1">
            <a:spLocks noChangeArrowheads="1"/>
          </p:cNvSpPr>
          <p:nvPr/>
        </p:nvSpPr>
        <p:spPr bwMode="auto">
          <a:xfrm rot="19866539">
            <a:off x="-152400" y="54086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Jehoahaz</a:t>
            </a:r>
          </a:p>
        </p:txBody>
      </p:sp>
      <p:sp>
        <p:nvSpPr>
          <p:cNvPr id="164907" name="Text Box 43"/>
          <p:cNvSpPr txBox="1">
            <a:spLocks noChangeArrowheads="1"/>
          </p:cNvSpPr>
          <p:nvPr/>
        </p:nvSpPr>
        <p:spPr bwMode="auto">
          <a:xfrm rot="19866539">
            <a:off x="260350" y="5362575"/>
            <a:ext cx="14874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Jehoiakim</a:t>
            </a:r>
          </a:p>
        </p:txBody>
      </p:sp>
      <p:sp>
        <p:nvSpPr>
          <p:cNvPr id="164908" name="Text Box 44"/>
          <p:cNvSpPr txBox="1">
            <a:spLocks noChangeArrowheads="1"/>
          </p:cNvSpPr>
          <p:nvPr/>
        </p:nvSpPr>
        <p:spPr bwMode="auto">
          <a:xfrm rot="19866539">
            <a:off x="701675" y="5338763"/>
            <a:ext cx="158591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Jehoiachin</a:t>
            </a:r>
          </a:p>
        </p:txBody>
      </p:sp>
      <p:sp>
        <p:nvSpPr>
          <p:cNvPr id="164909" name="Text Box 45"/>
          <p:cNvSpPr txBox="1">
            <a:spLocks noChangeArrowheads="1"/>
          </p:cNvSpPr>
          <p:nvPr/>
        </p:nvSpPr>
        <p:spPr bwMode="auto">
          <a:xfrm rot="19866539">
            <a:off x="1181100" y="5399088"/>
            <a:ext cx="13350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Zedekiah</a:t>
            </a:r>
          </a:p>
        </p:txBody>
      </p:sp>
      <p:sp>
        <p:nvSpPr>
          <p:cNvPr id="164910" name="Text Box 46"/>
          <p:cNvSpPr txBox="1">
            <a:spLocks noChangeArrowheads="1"/>
          </p:cNvSpPr>
          <p:nvPr/>
        </p:nvSpPr>
        <p:spPr bwMode="auto">
          <a:xfrm rot="1479">
            <a:off x="2819400" y="973138"/>
            <a:ext cx="1828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JNBEZOAAJJ</a:t>
            </a:r>
          </a:p>
        </p:txBody>
      </p:sp>
      <p:sp>
        <p:nvSpPr>
          <p:cNvPr id="164911" name="Text Box 47"/>
          <p:cNvSpPr txBox="1">
            <a:spLocks noChangeArrowheads="1"/>
          </p:cNvSpPr>
          <p:nvPr/>
        </p:nvSpPr>
        <p:spPr bwMode="auto">
          <a:xfrm rot="1479">
            <a:off x="76200" y="4441997"/>
            <a:ext cx="22860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JAU JAH MAJ</a:t>
            </a:r>
          </a:p>
        </p:txBody>
      </p:sp>
      <p:sp>
        <p:nvSpPr>
          <p:cNvPr id="164912" name="Text Box 48"/>
          <p:cNvSpPr txBox="1">
            <a:spLocks noChangeArrowheads="1"/>
          </p:cNvSpPr>
          <p:nvPr/>
        </p:nvSpPr>
        <p:spPr bwMode="auto">
          <a:xfrm rot="1479">
            <a:off x="3048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U Has Ash 2</a:t>
            </a:r>
          </a:p>
        </p:txBody>
      </p:sp>
      <p:sp>
        <p:nvSpPr>
          <p:cNvPr id="164913" name="Text Box 49"/>
          <p:cNvSpPr txBox="1">
            <a:spLocks noChangeArrowheads="1"/>
          </p:cNvSpPr>
          <p:nvPr/>
        </p:nvSpPr>
        <p:spPr bwMode="auto">
          <a:xfrm rot="1479">
            <a:off x="26670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ZS MPPH</a:t>
            </a:r>
          </a:p>
        </p:txBody>
      </p:sp>
      <p:sp>
        <p:nvSpPr>
          <p:cNvPr id="164914" name="Text Box 50"/>
          <p:cNvSpPr txBox="1">
            <a:spLocks noChangeArrowheads="1"/>
          </p:cNvSpPr>
          <p:nvPr/>
        </p:nvSpPr>
        <p:spPr bwMode="auto">
          <a:xfrm rot="1479">
            <a:off x="76200" y="4891088"/>
            <a:ext cx="2971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Has Kim</a:t>
            </a:r>
            <a:r>
              <a:rPr kumimoji="0" lang="fr-FR"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a:t>
            </a: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s Chin  Zed</a:t>
            </a:r>
          </a:p>
        </p:txBody>
      </p:sp>
      <p:sp>
        <p:nvSpPr>
          <p:cNvPr id="164915" name="Text Box 51"/>
          <p:cNvSpPr txBox="1">
            <a:spLocks noChangeArrowheads="1"/>
          </p:cNvSpPr>
          <p:nvPr/>
        </p:nvSpPr>
        <p:spPr bwMode="auto">
          <a:xfrm rot="1479">
            <a:off x="2590800" y="1827213"/>
            <a:ext cx="22860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RAAJJAAJ</a:t>
            </a:r>
          </a:p>
        </p:txBody>
      </p:sp>
      <p:sp>
        <p:nvSpPr>
          <p:cNvPr id="164916" name="Text Box 52"/>
          <p:cNvSpPr txBox="1">
            <a:spLocks noChangeArrowheads="1"/>
          </p:cNvSpPr>
          <p:nvPr/>
        </p:nvSpPr>
        <p:spPr bwMode="auto">
          <a:xfrm rot="1479">
            <a:off x="4680457" y="4720935"/>
            <a:ext cx="446355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charset="0"/>
                <a:cs typeface="Arial"/>
              </a:rPr>
              <a:t>Black</a:t>
            </a:r>
            <a:r>
              <a:rPr kumimoji="0" lang="en-US" sz="1800" b="1" i="0" u="none" strike="noStrike" kern="1200" cap="none" spc="0" normalizeH="0" baseline="0" noProof="0" dirty="0">
                <a:ln>
                  <a:noFill/>
                </a:ln>
                <a:solidFill>
                  <a:srgbClr val="3333CC"/>
                </a:solidFill>
                <a:effectLst>
                  <a:glow rad="139700">
                    <a:srgbClr val="FFFFFF">
                      <a:alpha val="75000"/>
                    </a:srgbClr>
                  </a:glow>
                </a:effectLst>
                <a:uLnTx/>
                <a:uFillTx/>
                <a:latin typeface="Arial"/>
                <a:ea typeface="ＭＳ Ｐゴシック" charset="0"/>
                <a:cs typeface="Arial"/>
              </a:rPr>
              <a:t>/Blue = 9 dynasties in Israel</a:t>
            </a:r>
            <a:endPar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endParaRPr>
          </a:p>
        </p:txBody>
      </p:sp>
      <p:sp>
        <p:nvSpPr>
          <p:cNvPr id="164917" name="Text Box 53"/>
          <p:cNvSpPr txBox="1">
            <a:spLocks noChangeArrowheads="1"/>
          </p:cNvSpPr>
          <p:nvPr/>
        </p:nvSpPr>
        <p:spPr bwMode="auto">
          <a:xfrm rot="1479">
            <a:off x="4680458" y="5103190"/>
            <a:ext cx="3070656"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12 Bad Kings of Judah</a:t>
            </a:r>
          </a:p>
        </p:txBody>
      </p:sp>
      <p:sp>
        <p:nvSpPr>
          <p:cNvPr id="164918" name="Text Box 54"/>
          <p:cNvSpPr txBox="1">
            <a:spLocks noChangeArrowheads="1"/>
          </p:cNvSpPr>
          <p:nvPr/>
        </p:nvSpPr>
        <p:spPr bwMode="auto">
          <a:xfrm rot="1479">
            <a:off x="4680458" y="5484190"/>
            <a:ext cx="3070656"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rPr>
              <a:t>8 Good Kings of Judah</a:t>
            </a:r>
          </a:p>
        </p:txBody>
      </p:sp>
      <p:sp>
        <p:nvSpPr>
          <p:cNvPr id="61" name="Text Box 52"/>
          <p:cNvSpPr txBox="1">
            <a:spLocks noChangeArrowheads="1"/>
          </p:cNvSpPr>
          <p:nvPr/>
        </p:nvSpPr>
        <p:spPr bwMode="auto">
          <a:xfrm rot="1479">
            <a:off x="4680458" y="4365476"/>
            <a:ext cx="427617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rPr>
              <a:t>19 Kings of Israel (all bad)</a:t>
            </a:r>
          </a:p>
        </p:txBody>
      </p:sp>
      <p:sp>
        <p:nvSpPr>
          <p:cNvPr id="62" name="Text Box 54"/>
          <p:cNvSpPr txBox="1">
            <a:spLocks noChangeArrowheads="1"/>
          </p:cNvSpPr>
          <p:nvPr/>
        </p:nvSpPr>
        <p:spPr bwMode="auto">
          <a:xfrm rot="1479">
            <a:off x="7740650" y="5159375"/>
            <a:ext cx="1152525" cy="646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charset="0"/>
                <a:cs typeface="Arial"/>
              </a:rPr>
              <a:t>One </a:t>
            </a:r>
            <a:r>
              <a:rPr kumimoji="0" lang="en-US" sz="1800" b="1" i="0" u="none" strike="noStrike" kern="1200" cap="none" spc="0" normalizeH="0" baseline="0" noProof="0" dirty="0">
                <a:ln>
                  <a:noFill/>
                </a:ln>
                <a:solidFill>
                  <a:srgbClr val="701A1F"/>
                </a:solidFill>
                <a:effectLst>
                  <a:glow rad="139700">
                    <a:srgbClr val="FFFFFF">
                      <a:alpha val="75000"/>
                    </a:srgbClr>
                  </a:glow>
                </a:effectLst>
                <a:uLnTx/>
                <a:uFillTx/>
                <a:latin typeface="Arial"/>
                <a:ea typeface="ＭＳ Ｐゴシック"/>
                <a:cs typeface="Arial"/>
              </a:rPr>
              <a:t>Dynasty</a:t>
            </a:r>
          </a:p>
        </p:txBody>
      </p:sp>
      <p:sp>
        <p:nvSpPr>
          <p:cNvPr id="117822" name="Right Brace 1"/>
          <p:cNvSpPr>
            <a:spLocks/>
          </p:cNvSpPr>
          <p:nvPr/>
        </p:nvSpPr>
        <p:spPr bwMode="auto">
          <a:xfrm>
            <a:off x="7451725" y="5157788"/>
            <a:ext cx="288925" cy="647700"/>
          </a:xfrm>
          <a:prstGeom prst="rightBrace">
            <a:avLst>
              <a:gd name="adj1" fmla="val 8303"/>
              <a:gd name="adj2" fmla="val 50000"/>
            </a:avLst>
          </a:prstGeom>
          <a:noFill/>
          <a:ln w="38100">
            <a:solidFill>
              <a:schemeClr val="tx1"/>
            </a:solidFill>
            <a:round/>
            <a:headEnd/>
            <a:tailEnd/>
          </a:ln>
          <a:effectLst/>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FFFFFF">
                    <a:alpha val="75000"/>
                  </a:srgbClr>
                </a:glow>
              </a:effectLst>
              <a:uLnTx/>
              <a:uFillTx/>
              <a:latin typeface="Times" charset="0"/>
              <a:ea typeface="ＭＳ Ｐゴシック" charset="0"/>
            </a:endParaRPr>
          </a:p>
        </p:txBody>
      </p:sp>
      <p:sp>
        <p:nvSpPr>
          <p:cNvPr id="67" name="Rectangle 3">
            <a:extLst>
              <a:ext uri="{FF2B5EF4-FFF2-40B4-BE49-F238E27FC236}">
                <a16:creationId xmlns:a16="http://schemas.microsoft.com/office/drawing/2014/main" id="{427365AB-8BE2-6C49-BE48-3C27AAB0B919}"/>
              </a:ext>
            </a:extLst>
          </p:cNvPr>
          <p:cNvSpPr txBox="1">
            <a:spLocks noChangeArrowheads="1"/>
          </p:cNvSpPr>
          <p:nvPr/>
        </p:nvSpPr>
        <p:spPr bwMode="auto">
          <a:xfrm>
            <a:off x="4144144" y="6368852"/>
            <a:ext cx="4999856" cy="546298"/>
          </a:xfrm>
          <a:prstGeom prst="rect">
            <a:avLst/>
          </a:prstGeom>
          <a:solidFill>
            <a:srgbClr val="DADADA">
              <a:lumMod val="10000"/>
            </a:srgb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36502908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910"/>
                                        </p:tgtEl>
                                        <p:attrNameLst>
                                          <p:attrName>style.visibility</p:attrName>
                                        </p:attrNameLst>
                                      </p:cBhvr>
                                      <p:to>
                                        <p:strVal val="visible"/>
                                      </p:to>
                                    </p:set>
                                    <p:animEffect transition="in" filter="fade">
                                      <p:cBhvr>
                                        <p:cTn id="7" dur="500"/>
                                        <p:tgtEl>
                                          <p:spTgt spid="164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fade">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870"/>
                                        </p:tgtEl>
                                        <p:attrNameLst>
                                          <p:attrName>style.visibility</p:attrName>
                                        </p:attrNameLst>
                                      </p:cBhvr>
                                      <p:to>
                                        <p:strVal val="visible"/>
                                      </p:to>
                                    </p:set>
                                    <p:animEffect transition="in" filter="fade">
                                      <p:cBhvr>
                                        <p:cTn id="17" dur="500"/>
                                        <p:tgtEl>
                                          <p:spTgt spid="16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871"/>
                                        </p:tgtEl>
                                        <p:attrNameLst>
                                          <p:attrName>style.visibility</p:attrName>
                                        </p:attrNameLst>
                                      </p:cBhvr>
                                      <p:to>
                                        <p:strVal val="visible"/>
                                      </p:to>
                                    </p:set>
                                    <p:animEffect transition="in" filter="fade">
                                      <p:cBhvr>
                                        <p:cTn id="22" dur="500"/>
                                        <p:tgtEl>
                                          <p:spTgt spid="16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872"/>
                                        </p:tgtEl>
                                        <p:attrNameLst>
                                          <p:attrName>style.visibility</p:attrName>
                                        </p:attrNameLst>
                                      </p:cBhvr>
                                      <p:to>
                                        <p:strVal val="visible"/>
                                      </p:to>
                                    </p:set>
                                    <p:animEffect transition="in" filter="fade">
                                      <p:cBhvr>
                                        <p:cTn id="27" dur="500"/>
                                        <p:tgtEl>
                                          <p:spTgt spid="16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4873"/>
                                        </p:tgtEl>
                                        <p:attrNameLst>
                                          <p:attrName>style.visibility</p:attrName>
                                        </p:attrNameLst>
                                      </p:cBhvr>
                                      <p:to>
                                        <p:strVal val="visible"/>
                                      </p:to>
                                    </p:set>
                                    <p:animEffect transition="in" filter="fade">
                                      <p:cBhvr>
                                        <p:cTn id="32" dur="500"/>
                                        <p:tgtEl>
                                          <p:spTgt spid="1648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4874"/>
                                        </p:tgtEl>
                                        <p:attrNameLst>
                                          <p:attrName>style.visibility</p:attrName>
                                        </p:attrNameLst>
                                      </p:cBhvr>
                                      <p:to>
                                        <p:strVal val="visible"/>
                                      </p:to>
                                    </p:set>
                                    <p:animEffect transition="in" filter="fade">
                                      <p:cBhvr>
                                        <p:cTn id="37" dur="500"/>
                                        <p:tgtEl>
                                          <p:spTgt spid="1648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4875"/>
                                        </p:tgtEl>
                                        <p:attrNameLst>
                                          <p:attrName>style.visibility</p:attrName>
                                        </p:attrNameLst>
                                      </p:cBhvr>
                                      <p:to>
                                        <p:strVal val="visible"/>
                                      </p:to>
                                    </p:set>
                                    <p:animEffect transition="in" filter="fade">
                                      <p:cBhvr>
                                        <p:cTn id="42" dur="500"/>
                                        <p:tgtEl>
                                          <p:spTgt spid="1648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64876"/>
                                        </p:tgtEl>
                                        <p:attrNameLst>
                                          <p:attrName>style.visibility</p:attrName>
                                        </p:attrNameLst>
                                      </p:cBhvr>
                                      <p:to>
                                        <p:strVal val="visible"/>
                                      </p:to>
                                    </p:set>
                                    <p:animEffect transition="in" filter="fade">
                                      <p:cBhvr>
                                        <p:cTn id="47" dur="500"/>
                                        <p:tgtEl>
                                          <p:spTgt spid="1648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4877"/>
                                        </p:tgtEl>
                                        <p:attrNameLst>
                                          <p:attrName>style.visibility</p:attrName>
                                        </p:attrNameLst>
                                      </p:cBhvr>
                                      <p:to>
                                        <p:strVal val="visible"/>
                                      </p:to>
                                    </p:set>
                                    <p:animEffect transition="in" filter="fade">
                                      <p:cBhvr>
                                        <p:cTn id="52" dur="500"/>
                                        <p:tgtEl>
                                          <p:spTgt spid="16487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64885"/>
                                        </p:tgtEl>
                                        <p:attrNameLst>
                                          <p:attrName>style.visibility</p:attrName>
                                        </p:attrNameLst>
                                      </p:cBhvr>
                                      <p:to>
                                        <p:strVal val="visible"/>
                                      </p:to>
                                    </p:set>
                                    <p:animEffect transition="in" filter="fade">
                                      <p:cBhvr>
                                        <p:cTn id="57" dur="500"/>
                                        <p:tgtEl>
                                          <p:spTgt spid="1648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4915"/>
                                        </p:tgtEl>
                                        <p:attrNameLst>
                                          <p:attrName>style.visibility</p:attrName>
                                        </p:attrNameLst>
                                      </p:cBhvr>
                                      <p:to>
                                        <p:strVal val="visible"/>
                                      </p:to>
                                    </p:set>
                                    <p:animEffect transition="in" filter="fade">
                                      <p:cBhvr>
                                        <p:cTn id="62" dur="500"/>
                                        <p:tgtEl>
                                          <p:spTgt spid="1649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4878"/>
                                        </p:tgtEl>
                                        <p:attrNameLst>
                                          <p:attrName>style.visibility</p:attrName>
                                        </p:attrNameLst>
                                      </p:cBhvr>
                                      <p:to>
                                        <p:strVal val="visible"/>
                                      </p:to>
                                    </p:set>
                                    <p:animEffect transition="in" filter="fade">
                                      <p:cBhvr>
                                        <p:cTn id="67" dur="500"/>
                                        <p:tgtEl>
                                          <p:spTgt spid="16487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64879"/>
                                        </p:tgtEl>
                                        <p:attrNameLst>
                                          <p:attrName>style.visibility</p:attrName>
                                        </p:attrNameLst>
                                      </p:cBhvr>
                                      <p:to>
                                        <p:strVal val="visible"/>
                                      </p:to>
                                    </p:set>
                                    <p:animEffect transition="in" filter="fade">
                                      <p:cBhvr>
                                        <p:cTn id="72" dur="500"/>
                                        <p:tgtEl>
                                          <p:spTgt spid="16487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64880"/>
                                        </p:tgtEl>
                                        <p:attrNameLst>
                                          <p:attrName>style.visibility</p:attrName>
                                        </p:attrNameLst>
                                      </p:cBhvr>
                                      <p:to>
                                        <p:strVal val="visible"/>
                                      </p:to>
                                    </p:set>
                                    <p:animEffect transition="in" filter="fade">
                                      <p:cBhvr>
                                        <p:cTn id="77" dur="500"/>
                                        <p:tgtEl>
                                          <p:spTgt spid="16488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64886"/>
                                        </p:tgtEl>
                                        <p:attrNameLst>
                                          <p:attrName>style.visibility</p:attrName>
                                        </p:attrNameLst>
                                      </p:cBhvr>
                                      <p:to>
                                        <p:strVal val="visible"/>
                                      </p:to>
                                    </p:set>
                                    <p:animEffect transition="in" filter="fade">
                                      <p:cBhvr>
                                        <p:cTn id="82" dur="500"/>
                                        <p:tgtEl>
                                          <p:spTgt spid="1648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4881"/>
                                        </p:tgtEl>
                                        <p:attrNameLst>
                                          <p:attrName>style.visibility</p:attrName>
                                        </p:attrNameLst>
                                      </p:cBhvr>
                                      <p:to>
                                        <p:strVal val="visible"/>
                                      </p:to>
                                    </p:set>
                                    <p:animEffect transition="in" filter="fade">
                                      <p:cBhvr>
                                        <p:cTn id="87" dur="500"/>
                                        <p:tgtEl>
                                          <p:spTgt spid="16488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4882"/>
                                        </p:tgtEl>
                                        <p:attrNameLst>
                                          <p:attrName>style.visibility</p:attrName>
                                        </p:attrNameLst>
                                      </p:cBhvr>
                                      <p:to>
                                        <p:strVal val="visible"/>
                                      </p:to>
                                    </p:set>
                                    <p:animEffect transition="in" filter="fade">
                                      <p:cBhvr>
                                        <p:cTn id="92" dur="500"/>
                                        <p:tgtEl>
                                          <p:spTgt spid="16488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164883"/>
                                        </p:tgtEl>
                                        <p:attrNameLst>
                                          <p:attrName>style.visibility</p:attrName>
                                        </p:attrNameLst>
                                      </p:cBhvr>
                                      <p:to>
                                        <p:strVal val="visible"/>
                                      </p:to>
                                    </p:set>
                                    <p:animEffect transition="in" filter="fade">
                                      <p:cBhvr>
                                        <p:cTn id="97" dur="500"/>
                                        <p:tgtEl>
                                          <p:spTgt spid="1648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64884"/>
                                        </p:tgtEl>
                                        <p:attrNameLst>
                                          <p:attrName>style.visibility</p:attrName>
                                        </p:attrNameLst>
                                      </p:cBhvr>
                                      <p:to>
                                        <p:strVal val="visible"/>
                                      </p:to>
                                    </p:set>
                                    <p:animEffect transition="in" filter="fade">
                                      <p:cBhvr>
                                        <p:cTn id="102" dur="500"/>
                                        <p:tgtEl>
                                          <p:spTgt spid="1648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4912"/>
                                        </p:tgtEl>
                                        <p:attrNameLst>
                                          <p:attrName>style.visibility</p:attrName>
                                        </p:attrNameLst>
                                      </p:cBhvr>
                                      <p:to>
                                        <p:strVal val="visible"/>
                                      </p:to>
                                    </p:set>
                                    <p:animEffect transition="in" filter="fade">
                                      <p:cBhvr>
                                        <p:cTn id="107" dur="500"/>
                                        <p:tgtEl>
                                          <p:spTgt spid="16491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4887"/>
                                        </p:tgtEl>
                                        <p:attrNameLst>
                                          <p:attrName>style.visibility</p:attrName>
                                        </p:attrNameLst>
                                      </p:cBhvr>
                                      <p:to>
                                        <p:strVal val="visible"/>
                                      </p:to>
                                    </p:set>
                                    <p:animEffect transition="in" filter="fade">
                                      <p:cBhvr>
                                        <p:cTn id="112" dur="500"/>
                                        <p:tgtEl>
                                          <p:spTgt spid="16488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164888"/>
                                        </p:tgtEl>
                                        <p:attrNameLst>
                                          <p:attrName>style.visibility</p:attrName>
                                        </p:attrNameLst>
                                      </p:cBhvr>
                                      <p:to>
                                        <p:strVal val="visible"/>
                                      </p:to>
                                    </p:set>
                                    <p:animEffect transition="in" filter="fade">
                                      <p:cBhvr>
                                        <p:cTn id="117" dur="500"/>
                                        <p:tgtEl>
                                          <p:spTgt spid="1648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164889"/>
                                        </p:tgtEl>
                                        <p:attrNameLst>
                                          <p:attrName>style.visibility</p:attrName>
                                        </p:attrNameLst>
                                      </p:cBhvr>
                                      <p:to>
                                        <p:strVal val="visible"/>
                                      </p:to>
                                    </p:set>
                                    <p:animEffect transition="in" filter="fade">
                                      <p:cBhvr>
                                        <p:cTn id="122" dur="500"/>
                                        <p:tgtEl>
                                          <p:spTgt spid="16488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164890"/>
                                        </p:tgtEl>
                                        <p:attrNameLst>
                                          <p:attrName>style.visibility</p:attrName>
                                        </p:attrNameLst>
                                      </p:cBhvr>
                                      <p:to>
                                        <p:strVal val="visible"/>
                                      </p:to>
                                    </p:set>
                                    <p:animEffect transition="in" filter="fade">
                                      <p:cBhvr>
                                        <p:cTn id="127" dur="500"/>
                                        <p:tgtEl>
                                          <p:spTgt spid="16489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4913"/>
                                        </p:tgtEl>
                                        <p:attrNameLst>
                                          <p:attrName>style.visibility</p:attrName>
                                        </p:attrNameLst>
                                      </p:cBhvr>
                                      <p:to>
                                        <p:strVal val="visible"/>
                                      </p:to>
                                    </p:set>
                                    <p:animEffect transition="in" filter="fade">
                                      <p:cBhvr>
                                        <p:cTn id="132" dur="500"/>
                                        <p:tgtEl>
                                          <p:spTgt spid="16491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164891"/>
                                        </p:tgtEl>
                                        <p:attrNameLst>
                                          <p:attrName>style.visibility</p:attrName>
                                        </p:attrNameLst>
                                      </p:cBhvr>
                                      <p:to>
                                        <p:strVal val="visible"/>
                                      </p:to>
                                    </p:set>
                                    <p:animEffect transition="in" filter="fade">
                                      <p:cBhvr>
                                        <p:cTn id="137" dur="500"/>
                                        <p:tgtEl>
                                          <p:spTgt spid="16489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64903"/>
                                        </p:tgtEl>
                                        <p:attrNameLst>
                                          <p:attrName>style.visibility</p:attrName>
                                        </p:attrNameLst>
                                      </p:cBhvr>
                                      <p:to>
                                        <p:strVal val="visible"/>
                                      </p:to>
                                    </p:set>
                                    <p:animEffect transition="in" filter="fade">
                                      <p:cBhvr>
                                        <p:cTn id="142" dur="500"/>
                                        <p:tgtEl>
                                          <p:spTgt spid="16490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164892"/>
                                        </p:tgtEl>
                                        <p:attrNameLst>
                                          <p:attrName>style.visibility</p:attrName>
                                        </p:attrNameLst>
                                      </p:cBhvr>
                                      <p:to>
                                        <p:strVal val="visible"/>
                                      </p:to>
                                    </p:set>
                                    <p:animEffect transition="in" filter="fade">
                                      <p:cBhvr>
                                        <p:cTn id="147" dur="500"/>
                                        <p:tgtEl>
                                          <p:spTgt spid="16489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nodeType="clickEffect">
                                  <p:stCondLst>
                                    <p:cond delay="0"/>
                                  </p:stCondLst>
                                  <p:childTnLst>
                                    <p:set>
                                      <p:cBhvr>
                                        <p:cTn id="151" dur="1" fill="hold">
                                          <p:stCondLst>
                                            <p:cond delay="0"/>
                                          </p:stCondLst>
                                        </p:cTn>
                                        <p:tgtEl>
                                          <p:spTgt spid="164893"/>
                                        </p:tgtEl>
                                        <p:attrNameLst>
                                          <p:attrName>style.visibility</p:attrName>
                                        </p:attrNameLst>
                                      </p:cBhvr>
                                      <p:to>
                                        <p:strVal val="visible"/>
                                      </p:to>
                                    </p:set>
                                    <p:animEffect transition="in" filter="fade">
                                      <p:cBhvr>
                                        <p:cTn id="152" dur="500"/>
                                        <p:tgtEl>
                                          <p:spTgt spid="16489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nodeType="clickEffect">
                                  <p:stCondLst>
                                    <p:cond delay="0"/>
                                  </p:stCondLst>
                                  <p:childTnLst>
                                    <p:set>
                                      <p:cBhvr>
                                        <p:cTn id="156" dur="1" fill="hold">
                                          <p:stCondLst>
                                            <p:cond delay="0"/>
                                          </p:stCondLst>
                                        </p:cTn>
                                        <p:tgtEl>
                                          <p:spTgt spid="164894"/>
                                        </p:tgtEl>
                                        <p:attrNameLst>
                                          <p:attrName>style.visibility</p:attrName>
                                        </p:attrNameLst>
                                      </p:cBhvr>
                                      <p:to>
                                        <p:strVal val="visible"/>
                                      </p:to>
                                    </p:set>
                                    <p:animEffect transition="in" filter="fade">
                                      <p:cBhvr>
                                        <p:cTn id="157" dur="500"/>
                                        <p:tgtEl>
                                          <p:spTgt spid="1648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nodeType="clickEffect">
                                  <p:stCondLst>
                                    <p:cond delay="0"/>
                                  </p:stCondLst>
                                  <p:childTnLst>
                                    <p:set>
                                      <p:cBhvr>
                                        <p:cTn id="161" dur="1" fill="hold">
                                          <p:stCondLst>
                                            <p:cond delay="0"/>
                                          </p:stCondLst>
                                        </p:cTn>
                                        <p:tgtEl>
                                          <p:spTgt spid="164904"/>
                                        </p:tgtEl>
                                        <p:attrNameLst>
                                          <p:attrName>style.visibility</p:attrName>
                                        </p:attrNameLst>
                                      </p:cBhvr>
                                      <p:to>
                                        <p:strVal val="visible"/>
                                      </p:to>
                                    </p:set>
                                    <p:animEffect transition="in" filter="fade">
                                      <p:cBhvr>
                                        <p:cTn id="162" dur="500"/>
                                        <p:tgtEl>
                                          <p:spTgt spid="16490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64911"/>
                                        </p:tgtEl>
                                        <p:attrNameLst>
                                          <p:attrName>style.visibility</p:attrName>
                                        </p:attrNameLst>
                                      </p:cBhvr>
                                      <p:to>
                                        <p:strVal val="visible"/>
                                      </p:to>
                                    </p:set>
                                    <p:animEffect transition="in" filter="fade">
                                      <p:cBhvr>
                                        <p:cTn id="167" dur="500"/>
                                        <p:tgtEl>
                                          <p:spTgt spid="16491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164895"/>
                                        </p:tgtEl>
                                        <p:attrNameLst>
                                          <p:attrName>style.visibility</p:attrName>
                                        </p:attrNameLst>
                                      </p:cBhvr>
                                      <p:to>
                                        <p:strVal val="visible"/>
                                      </p:to>
                                    </p:set>
                                    <p:animEffect transition="in" filter="fade">
                                      <p:cBhvr>
                                        <p:cTn id="172" dur="500"/>
                                        <p:tgtEl>
                                          <p:spTgt spid="16489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164896"/>
                                        </p:tgtEl>
                                        <p:attrNameLst>
                                          <p:attrName>style.visibility</p:attrName>
                                        </p:attrNameLst>
                                      </p:cBhvr>
                                      <p:to>
                                        <p:strVal val="visible"/>
                                      </p:to>
                                    </p:set>
                                    <p:animEffect transition="in" filter="fade">
                                      <p:cBhvr>
                                        <p:cTn id="177" dur="500"/>
                                        <p:tgtEl>
                                          <p:spTgt spid="164896"/>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nodeType="clickEffect">
                                  <p:stCondLst>
                                    <p:cond delay="0"/>
                                  </p:stCondLst>
                                  <p:childTnLst>
                                    <p:set>
                                      <p:cBhvr>
                                        <p:cTn id="181" dur="1" fill="hold">
                                          <p:stCondLst>
                                            <p:cond delay="0"/>
                                          </p:stCondLst>
                                        </p:cTn>
                                        <p:tgtEl>
                                          <p:spTgt spid="164897"/>
                                        </p:tgtEl>
                                        <p:attrNameLst>
                                          <p:attrName>style.visibility</p:attrName>
                                        </p:attrNameLst>
                                      </p:cBhvr>
                                      <p:to>
                                        <p:strVal val="visible"/>
                                      </p:to>
                                    </p:set>
                                    <p:animEffect transition="in" filter="fade">
                                      <p:cBhvr>
                                        <p:cTn id="182" dur="500"/>
                                        <p:tgtEl>
                                          <p:spTgt spid="164897"/>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164902"/>
                                        </p:tgtEl>
                                        <p:attrNameLst>
                                          <p:attrName>style.visibility</p:attrName>
                                        </p:attrNameLst>
                                      </p:cBhvr>
                                      <p:to>
                                        <p:strVal val="visible"/>
                                      </p:to>
                                    </p:set>
                                    <p:animEffect transition="in" filter="fade">
                                      <p:cBhvr>
                                        <p:cTn id="187" dur="500"/>
                                        <p:tgtEl>
                                          <p:spTgt spid="164902"/>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nodeType="clickEffect">
                                  <p:stCondLst>
                                    <p:cond delay="0"/>
                                  </p:stCondLst>
                                  <p:childTnLst>
                                    <p:set>
                                      <p:cBhvr>
                                        <p:cTn id="191" dur="1" fill="hold">
                                          <p:stCondLst>
                                            <p:cond delay="0"/>
                                          </p:stCondLst>
                                        </p:cTn>
                                        <p:tgtEl>
                                          <p:spTgt spid="164898"/>
                                        </p:tgtEl>
                                        <p:attrNameLst>
                                          <p:attrName>style.visibility</p:attrName>
                                        </p:attrNameLst>
                                      </p:cBhvr>
                                      <p:to>
                                        <p:strVal val="visible"/>
                                      </p:to>
                                    </p:set>
                                    <p:animEffect transition="in" filter="fade">
                                      <p:cBhvr>
                                        <p:cTn id="192" dur="500"/>
                                        <p:tgtEl>
                                          <p:spTgt spid="16489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nodeType="clickEffect">
                                  <p:stCondLst>
                                    <p:cond delay="0"/>
                                  </p:stCondLst>
                                  <p:childTnLst>
                                    <p:set>
                                      <p:cBhvr>
                                        <p:cTn id="196" dur="1" fill="hold">
                                          <p:stCondLst>
                                            <p:cond delay="0"/>
                                          </p:stCondLst>
                                        </p:cTn>
                                        <p:tgtEl>
                                          <p:spTgt spid="164899"/>
                                        </p:tgtEl>
                                        <p:attrNameLst>
                                          <p:attrName>style.visibility</p:attrName>
                                        </p:attrNameLst>
                                      </p:cBhvr>
                                      <p:to>
                                        <p:strVal val="visible"/>
                                      </p:to>
                                    </p:set>
                                    <p:animEffect transition="in" filter="fade">
                                      <p:cBhvr>
                                        <p:cTn id="197" dur="500"/>
                                        <p:tgtEl>
                                          <p:spTgt spid="16489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64900"/>
                                        </p:tgtEl>
                                        <p:attrNameLst>
                                          <p:attrName>style.visibility</p:attrName>
                                        </p:attrNameLst>
                                      </p:cBhvr>
                                      <p:to>
                                        <p:strVal val="visible"/>
                                      </p:to>
                                    </p:set>
                                    <p:animEffect transition="in" filter="fade">
                                      <p:cBhvr>
                                        <p:cTn id="202" dur="500"/>
                                        <p:tgtEl>
                                          <p:spTgt spid="16490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nodeType="clickEffect">
                                  <p:stCondLst>
                                    <p:cond delay="0"/>
                                  </p:stCondLst>
                                  <p:childTnLst>
                                    <p:set>
                                      <p:cBhvr>
                                        <p:cTn id="206" dur="1" fill="hold">
                                          <p:stCondLst>
                                            <p:cond delay="0"/>
                                          </p:stCondLst>
                                        </p:cTn>
                                        <p:tgtEl>
                                          <p:spTgt spid="164901"/>
                                        </p:tgtEl>
                                        <p:attrNameLst>
                                          <p:attrName>style.visibility</p:attrName>
                                        </p:attrNameLst>
                                      </p:cBhvr>
                                      <p:to>
                                        <p:strVal val="visible"/>
                                      </p:to>
                                    </p:set>
                                    <p:animEffect transition="in" filter="fade">
                                      <p:cBhvr>
                                        <p:cTn id="207" dur="500"/>
                                        <p:tgtEl>
                                          <p:spTgt spid="164901"/>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nodeType="clickEffect">
                                  <p:stCondLst>
                                    <p:cond delay="0"/>
                                  </p:stCondLst>
                                  <p:childTnLst>
                                    <p:set>
                                      <p:cBhvr>
                                        <p:cTn id="211" dur="1" fill="hold">
                                          <p:stCondLst>
                                            <p:cond delay="0"/>
                                          </p:stCondLst>
                                        </p:cTn>
                                        <p:tgtEl>
                                          <p:spTgt spid="164905"/>
                                        </p:tgtEl>
                                        <p:attrNameLst>
                                          <p:attrName>style.visibility</p:attrName>
                                        </p:attrNameLst>
                                      </p:cBhvr>
                                      <p:to>
                                        <p:strVal val="visible"/>
                                      </p:to>
                                    </p:set>
                                    <p:animEffect transition="in" filter="fade">
                                      <p:cBhvr>
                                        <p:cTn id="212" dur="500"/>
                                        <p:tgtEl>
                                          <p:spTgt spid="16490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164914"/>
                                        </p:tgtEl>
                                        <p:attrNameLst>
                                          <p:attrName>style.visibility</p:attrName>
                                        </p:attrNameLst>
                                      </p:cBhvr>
                                      <p:to>
                                        <p:strVal val="visible"/>
                                      </p:to>
                                    </p:set>
                                    <p:animEffect transition="in" filter="fade">
                                      <p:cBhvr>
                                        <p:cTn id="217" dur="500"/>
                                        <p:tgtEl>
                                          <p:spTgt spid="16491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nodeType="clickEffect">
                                  <p:stCondLst>
                                    <p:cond delay="0"/>
                                  </p:stCondLst>
                                  <p:childTnLst>
                                    <p:set>
                                      <p:cBhvr>
                                        <p:cTn id="221" dur="1" fill="hold">
                                          <p:stCondLst>
                                            <p:cond delay="0"/>
                                          </p:stCondLst>
                                        </p:cTn>
                                        <p:tgtEl>
                                          <p:spTgt spid="164906"/>
                                        </p:tgtEl>
                                        <p:attrNameLst>
                                          <p:attrName>style.visibility</p:attrName>
                                        </p:attrNameLst>
                                      </p:cBhvr>
                                      <p:to>
                                        <p:strVal val="visible"/>
                                      </p:to>
                                    </p:set>
                                    <p:animEffect transition="in" filter="fade">
                                      <p:cBhvr>
                                        <p:cTn id="222" dur="500"/>
                                        <p:tgtEl>
                                          <p:spTgt spid="164906"/>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nodeType="clickEffect">
                                  <p:stCondLst>
                                    <p:cond delay="0"/>
                                  </p:stCondLst>
                                  <p:childTnLst>
                                    <p:set>
                                      <p:cBhvr>
                                        <p:cTn id="226" dur="1" fill="hold">
                                          <p:stCondLst>
                                            <p:cond delay="0"/>
                                          </p:stCondLst>
                                        </p:cTn>
                                        <p:tgtEl>
                                          <p:spTgt spid="164907"/>
                                        </p:tgtEl>
                                        <p:attrNameLst>
                                          <p:attrName>style.visibility</p:attrName>
                                        </p:attrNameLst>
                                      </p:cBhvr>
                                      <p:to>
                                        <p:strVal val="visible"/>
                                      </p:to>
                                    </p:set>
                                    <p:animEffect transition="in" filter="fade">
                                      <p:cBhvr>
                                        <p:cTn id="227" dur="500"/>
                                        <p:tgtEl>
                                          <p:spTgt spid="164907"/>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nodeType="clickEffect">
                                  <p:stCondLst>
                                    <p:cond delay="0"/>
                                  </p:stCondLst>
                                  <p:childTnLst>
                                    <p:set>
                                      <p:cBhvr>
                                        <p:cTn id="231" dur="1" fill="hold">
                                          <p:stCondLst>
                                            <p:cond delay="0"/>
                                          </p:stCondLst>
                                        </p:cTn>
                                        <p:tgtEl>
                                          <p:spTgt spid="164908"/>
                                        </p:tgtEl>
                                        <p:attrNameLst>
                                          <p:attrName>style.visibility</p:attrName>
                                        </p:attrNameLst>
                                      </p:cBhvr>
                                      <p:to>
                                        <p:strVal val="visible"/>
                                      </p:to>
                                    </p:set>
                                    <p:animEffect transition="in" filter="fade">
                                      <p:cBhvr>
                                        <p:cTn id="232" dur="500"/>
                                        <p:tgtEl>
                                          <p:spTgt spid="164908"/>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nodeType="clickEffect">
                                  <p:stCondLst>
                                    <p:cond delay="0"/>
                                  </p:stCondLst>
                                  <p:childTnLst>
                                    <p:set>
                                      <p:cBhvr>
                                        <p:cTn id="236" dur="1" fill="hold">
                                          <p:stCondLst>
                                            <p:cond delay="0"/>
                                          </p:stCondLst>
                                        </p:cTn>
                                        <p:tgtEl>
                                          <p:spTgt spid="164909"/>
                                        </p:tgtEl>
                                        <p:attrNameLst>
                                          <p:attrName>style.visibility</p:attrName>
                                        </p:attrNameLst>
                                      </p:cBhvr>
                                      <p:to>
                                        <p:strVal val="visible"/>
                                      </p:to>
                                    </p:set>
                                    <p:animEffect transition="in" filter="fade">
                                      <p:cBhvr>
                                        <p:cTn id="237" dur="500"/>
                                        <p:tgtEl>
                                          <p:spTgt spid="164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Hosea</a:t>
            </a: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Isaiah</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Micah</a:t>
            </a: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Nahum</a:t>
            </a: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Zephaniah</a:t>
            </a: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Habakkuk</a:t>
            </a: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Joel</a:t>
            </a: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Jeremiah</a:t>
            </a: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Lamentations</a:t>
            </a: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Daniel</a:t>
            </a: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Ezekiel</a:t>
            </a: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Haggai</a:t>
            </a: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Zechariah</a:t>
            </a: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Malachi</a:t>
            </a: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en-US" sz="2800" b="0" i="0" u="none" strike="noStrike" kern="1200" cap="none" spc="0" normalizeH="0" baseline="0" noProof="0">
                <a:ln>
                  <a:noFill/>
                </a:ln>
                <a:solidFill>
                  <a:srgbClr val="EAEAEA"/>
                </a:solidFill>
                <a:effectLst/>
                <a:uLnTx/>
                <a:uFillTx/>
                <a:latin typeface="Arial" charset="0"/>
                <a:ea typeface="ＭＳ Ｐゴシック" charset="0"/>
                <a:cs typeface="Arial" charset="0"/>
              </a:rPr>
              <a:t>Key Dates</a:t>
            </a: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Arial"/>
                <a:ea typeface="Arial"/>
                <a:cs typeface="Arial"/>
              </a:rPr>
              <a:t>Placing the Prophets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The execution of the Saulites </a:t>
                  </a:r>
                </a:p>
                <a:p>
                  <a:pPr algn="ctr"/>
                  <a:r>
                    <a:rPr lang="en-US" sz="2000" b="1">
                      <a:solidFill>
                        <a:srgbClr val="000000"/>
                      </a:solidFill>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Adonijah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Revivals under 6 kings of Judah,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all </a:t>
                  </a:r>
                  <a:r>
                    <a:rPr lang="ru-RU" altLang="ja-JP"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sons</a:t>
                  </a:r>
                  <a:r>
                    <a:rPr lang="ru-RU" altLang="ja-JP"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 of David</a:t>
                  </a:r>
                  <a:endParaRPr lang="en-US" sz="2000" b="1">
                    <a:solidFill>
                      <a:srgbClr val="000000"/>
                    </a:solidFill>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David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David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Negative information on the kings of Israel (e.g., 1 Kings 13:1–14:20 on Jeroboam;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1900" b="1">
                      <a:solidFill>
                        <a:srgbClr val="000000"/>
                      </a:solidFill>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Stories of Elijah (1 Kings 15:25–21:29) and Elisha (2 Kings 2:1–8:15; 13:14-25) since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God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Negative events after Judah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fall </a:t>
                  </a:r>
                </a:p>
                <a:p>
                  <a:pPr algn="ctr"/>
                  <a:r>
                    <a:rPr lang="en-US" sz="2000" b="1">
                      <a:solidFill>
                        <a:srgbClr val="000000"/>
                      </a:solidFill>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The end of Judah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014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2" name="Picture 73"/>
          <p:cNvPicPr>
            <a:picLocks noChangeAspect="1" noChangeArrowheads="1"/>
          </p:cNvPicPr>
          <p:nvPr/>
        </p:nvPicPr>
        <p:blipFill rotWithShape="1">
          <a:blip r:embed="rId3">
            <a:lum bright="-24000" contrast="24000"/>
            <a:extLst>
              <a:ext uri="{28A0092B-C50C-407E-A947-70E740481C1C}">
                <a14:useLocalDpi xmlns:a14="http://schemas.microsoft.com/office/drawing/2010/main"/>
              </a:ext>
            </a:extLst>
          </a:blip>
          <a:srcRect r="4947"/>
          <a:stretch/>
        </p:blipFill>
        <p:spPr bwMode="auto">
          <a:xfrm>
            <a:off x="0" y="-94429"/>
            <a:ext cx="9144000" cy="695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9924" name="Group 70"/>
          <p:cNvGrpSpPr>
            <a:grpSpLocks/>
          </p:cNvGrpSpPr>
          <p:nvPr/>
        </p:nvGrpSpPr>
        <p:grpSpPr bwMode="auto">
          <a:xfrm>
            <a:off x="0" y="152400"/>
            <a:ext cx="9144000" cy="67056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 David</a:t>
                </a:r>
                <a:r>
                  <a:rPr kumimoji="0" lang="uk-UA"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s Line Preserved</a:t>
                </a: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Solomon</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Davidic Dynasty</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Chapters 1–9</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Chapters 10–36</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Temple Constructed</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Temple Destroyed</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Royalty</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Ruins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40 Years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393 Years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971-931 BC</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931-538 BC</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Wealth &amp; Wisdom</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Temple </a:t>
                </a:r>
                <a:r>
                  <a:rPr kumimoji="0" lang="en-US" altLang="zh-CN" sz="1900" b="1" i="0" u="none" strike="noStrike" kern="1200" cap="none" spc="0" normalizeH="0" baseline="0" noProof="0">
                    <a:ln>
                      <a:noFill/>
                    </a:ln>
                    <a:solidFill>
                      <a:srgbClr val="FFFFFF"/>
                    </a:solidFill>
                    <a:effectLst/>
                    <a:uLnTx/>
                    <a:uFillTx/>
                    <a:latin typeface="Arial Narrow" charset="0"/>
                    <a:ea typeface="SimSun" charset="0"/>
                    <a:cs typeface="SimSun" charset="0"/>
                  </a:rPr>
                  <a:t>Construction</a:t>
                </a:r>
                <a:endParaRPr kumimoji="0" lang="en-US" altLang="zh-CN" sz="19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2–7</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Successes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&amp; Death</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8–9</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Kingdom Divides via Rehoboam</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10–12</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7 Bad, </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8 Good Kings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13–35</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4 Bad Kings then Judah Falls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36</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 Kings 1–11</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 Kings 12–22</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2 Kings 1–25</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sp>
        <p:nvSpPr>
          <p:cNvPr id="209921" name="Title 71"/>
          <p:cNvSpPr>
            <a:spLocks noGrp="1"/>
          </p:cNvSpPr>
          <p:nvPr>
            <p:ph type="title"/>
          </p:nvPr>
        </p:nvSpPr>
        <p:spPr>
          <a:xfrm rot="20460724">
            <a:off x="-556054" y="-34407"/>
            <a:ext cx="4180736" cy="822694"/>
          </a:xfrm>
          <a:solidFill>
            <a:srgbClr val="C00000"/>
          </a:solidFill>
        </p:spPr>
        <p:txBody>
          <a:bodyPr/>
          <a:lstStyle/>
          <a:p>
            <a:r>
              <a:rPr lang="en-US" sz="3600" b="1" dirty="0">
                <a:solidFill>
                  <a:schemeClr val="tx1"/>
                </a:solidFill>
                <a:latin typeface="Times New Roman" charset="0"/>
                <a:ea typeface="ＭＳ Ｐゴシック" charset="0"/>
                <a:cs typeface="ＭＳ Ｐゴシック" charset="0"/>
              </a:rPr>
              <a:t>2 Chronicles</a:t>
            </a:r>
          </a:p>
        </p:txBody>
      </p:sp>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271</a:t>
            </a:r>
          </a:p>
        </p:txBody>
      </p:sp>
    </p:spTree>
    <p:extLst>
      <p:ext uri="{BB962C8B-B14F-4D97-AF65-F5344CB8AC3E}">
        <p14:creationId xmlns:p14="http://schemas.microsoft.com/office/powerpoint/2010/main" val="20972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9921"/>
                                        </p:tgtEl>
                                        <p:attrNameLst>
                                          <p:attrName>style.visibility</p:attrName>
                                        </p:attrNameLst>
                                      </p:cBhvr>
                                      <p:to>
                                        <p:strVal val="visible"/>
                                      </p:to>
                                    </p:set>
                                    <p:anim calcmode="lin" valueType="num">
                                      <p:cBhvr>
                                        <p:cTn id="7" dur="500" fill="hold"/>
                                        <p:tgtEl>
                                          <p:spTgt spid="209921"/>
                                        </p:tgtEl>
                                        <p:attrNameLst>
                                          <p:attrName>ppt_w</p:attrName>
                                        </p:attrNameLst>
                                      </p:cBhvr>
                                      <p:tavLst>
                                        <p:tav tm="0">
                                          <p:val>
                                            <p:fltVal val="0"/>
                                          </p:val>
                                        </p:tav>
                                        <p:tav tm="100000">
                                          <p:val>
                                            <p:strVal val="#ppt_w"/>
                                          </p:val>
                                        </p:tav>
                                      </p:tavLst>
                                    </p:anim>
                                    <p:anim calcmode="lin" valueType="num">
                                      <p:cBhvr>
                                        <p:cTn id="8" dur="500" fill="hold"/>
                                        <p:tgtEl>
                                          <p:spTgt spid="209921"/>
                                        </p:tgtEl>
                                        <p:attrNameLst>
                                          <p:attrName>ppt_h</p:attrName>
                                        </p:attrNameLst>
                                      </p:cBhvr>
                                      <p:tavLst>
                                        <p:tav tm="0">
                                          <p:val>
                                            <p:fltVal val="0"/>
                                          </p:val>
                                        </p:tav>
                                        <p:tav tm="100000">
                                          <p:val>
                                            <p:strVal val="#ppt_h"/>
                                          </p:val>
                                        </p:tav>
                                      </p:tavLst>
                                    </p:anim>
                                    <p:animEffect transition="in" filter="fade">
                                      <p:cBhvr>
                                        <p:cTn id="9" dur="500"/>
                                        <p:tgtEl>
                                          <p:spTgt spid="209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1"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Authorship</a:t>
            </a:r>
          </a:p>
        </p:txBody>
      </p:sp>
      <p:sp>
        <p:nvSpPr>
          <p:cNvPr id="6" name="Rectangle 5"/>
          <p:cNvSpPr txBox="1">
            <a:spLocks noChangeArrowheads="1"/>
          </p:cNvSpPr>
          <p:nvPr/>
        </p:nvSpPr>
        <p:spPr bwMode="auto">
          <a:xfrm>
            <a:off x="0" y="1340768"/>
            <a:ext cx="35638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en-US" altLang="zh-CN" sz="2800" b="1" u="sng">
                <a:latin typeface="Arial"/>
                <a:ea typeface="宋体" charset="0"/>
                <a:cs typeface="Arial"/>
              </a:rPr>
              <a:t>External Evidence</a:t>
            </a:r>
            <a:endParaRPr lang="en-US" altLang="zh-CN" sz="2800" b="1">
              <a:latin typeface="Arial"/>
              <a:ea typeface="宋体" charset="0"/>
              <a:cs typeface="Arial"/>
            </a:endParaRPr>
          </a:p>
          <a:p>
            <a:pPr eaLnBrk="1" hangingPunct="1">
              <a:spcBef>
                <a:spcPct val="20000"/>
              </a:spcBef>
              <a:buFontTx/>
              <a:buChar char="•"/>
            </a:pPr>
            <a:r>
              <a:rPr lang="en-US" altLang="zh-CN" b="1">
                <a:latin typeface="Arial"/>
                <a:ea typeface="宋体" charset="0"/>
                <a:cs typeface="Arial"/>
              </a:rPr>
              <a:t>The Talmud says Ezra the priest authored the work.</a:t>
            </a:r>
          </a:p>
          <a:p>
            <a:pPr eaLnBrk="1" hangingPunct="1">
              <a:spcBef>
                <a:spcPct val="20000"/>
              </a:spcBef>
              <a:buFontTx/>
              <a:buChar char="•"/>
            </a:pPr>
            <a:r>
              <a:rPr lang="en-US" altLang="zh-CN" b="1">
                <a:latin typeface="Arial"/>
                <a:ea typeface="宋体" charset="0"/>
                <a:cs typeface="Arial"/>
              </a:rPr>
              <a:t>Some Talmudists believe that Nehemiah wrote the genealogy (1 Chron. 1–9). </a:t>
            </a:r>
          </a:p>
        </p:txBody>
      </p:sp>
      <p:sp>
        <p:nvSpPr>
          <p:cNvPr id="7" name="Rectangle 6"/>
          <p:cNvSpPr txBox="1">
            <a:spLocks noChangeArrowheads="1"/>
          </p:cNvSpPr>
          <p:nvPr/>
        </p:nvSpPr>
        <p:spPr bwMode="auto">
          <a:xfrm>
            <a:off x="3347864" y="1371600"/>
            <a:ext cx="579613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pPr>
            <a:r>
              <a:rPr lang="en-US" altLang="zh-CN" sz="2800" b="1" u="sng">
                <a:latin typeface="Arial"/>
                <a:ea typeface="宋体" charset="0"/>
                <a:cs typeface="Arial"/>
              </a:rPr>
              <a:t>Internal Evidence</a:t>
            </a:r>
            <a:endParaRPr lang="en-US" altLang="zh-CN" sz="2800" b="1">
              <a:latin typeface="Arial"/>
              <a:ea typeface="宋体" charset="0"/>
              <a:cs typeface="Arial"/>
            </a:endParaRPr>
          </a:p>
          <a:p>
            <a:pPr eaLnBrk="1" hangingPunct="1">
              <a:lnSpc>
                <a:spcPct val="90000"/>
              </a:lnSpc>
              <a:spcBef>
                <a:spcPct val="20000"/>
              </a:spcBef>
              <a:buFontTx/>
              <a:buChar char="•"/>
            </a:pPr>
            <a:r>
              <a:rPr lang="en-US" altLang="zh-CN" b="1">
                <a:latin typeface="Arial"/>
                <a:ea typeface="宋体" charset="0"/>
                <a:cs typeface="Arial"/>
              </a:rPr>
              <a:t>It makes sense that the book was written by a priest as it emphasizes the temple, the priesthood, &amp; the theocratic line of David in the kingdom of Judah.</a:t>
            </a:r>
          </a:p>
          <a:p>
            <a:pPr eaLnBrk="1" hangingPunct="1">
              <a:lnSpc>
                <a:spcPct val="90000"/>
              </a:lnSpc>
              <a:spcBef>
                <a:spcPct val="20000"/>
              </a:spcBef>
              <a:buFontTx/>
              <a:buChar char="•"/>
            </a:pPr>
            <a:r>
              <a:rPr lang="en-US" altLang="zh-CN" b="1">
                <a:latin typeface="Arial"/>
                <a:ea typeface="宋体" charset="0"/>
                <a:cs typeface="Arial"/>
              </a:rPr>
              <a:t>The style is very similar to the Book of Ezra &amp; both share a priestly perspective: genealogies, temple worship, ministry of the priesthood, &amp; obedience to the Law.</a:t>
            </a:r>
          </a:p>
          <a:p>
            <a:pPr eaLnBrk="1" hangingPunct="1">
              <a:lnSpc>
                <a:spcPct val="90000"/>
              </a:lnSpc>
              <a:spcBef>
                <a:spcPct val="20000"/>
              </a:spcBef>
              <a:buFontTx/>
              <a:buChar char="•"/>
            </a:pPr>
            <a:r>
              <a:rPr lang="en-US" altLang="zh-CN" b="1">
                <a:latin typeface="Arial"/>
                <a:ea typeface="宋体" charset="0"/>
                <a:cs typeface="Arial"/>
              </a:rPr>
              <a:t>Ezra</a:t>
            </a:r>
            <a:r>
              <a:rPr lang="uk-UA" altLang="zh-CN" b="1">
                <a:latin typeface="Arial"/>
                <a:ea typeface="宋体" charset="0"/>
                <a:cs typeface="Arial"/>
              </a:rPr>
              <a:t>'</a:t>
            </a:r>
            <a:r>
              <a:rPr lang="en-US" altLang="zh-CN" b="1">
                <a:latin typeface="Arial"/>
                <a:ea typeface="宋体" charset="0"/>
                <a:cs typeface="Arial"/>
              </a:rPr>
              <a:t>s authorship is especially supported in that Ezra 1:1-3 repeats the closing verses of 2 Chronicles 36:22-23 almost identically.</a:t>
            </a:r>
            <a:endParaRPr lang="en-US" b="1">
              <a:latin typeface="Arial"/>
              <a:ea typeface="宋体" charset="0"/>
              <a:cs typeface="Arial"/>
            </a:endParaRP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3081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Date</a:t>
            </a: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References to the deportation of Judah (1 Chron. 6:15; 9:1) show that the work was compiled after 586 BC. </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Chronicles was compiled long after the return from Babylon (1 Chron. 3:17-24).  This text reveals that the latest person in Chronicles was Anani (v. 24) of the 8th generation from Jehoiachin (v. 17), who was taken captive to Babylon in 598 BC.  Assuming 25 years for each of these 8 generations places Anani</a:t>
            </a:r>
            <a:r>
              <a:rPr lang="uk-UA" altLang="zh-CN" sz="2500" b="1">
                <a:latin typeface="Arial Narrow" charset="0"/>
                <a:ea typeface="宋体" charset="0"/>
                <a:cs typeface="宋体" charset="0"/>
              </a:rPr>
              <a:t>'</a:t>
            </a:r>
            <a:r>
              <a:rPr lang="en-US" altLang="zh-CN" sz="2500" b="1">
                <a:latin typeface="Arial Narrow" charset="0"/>
                <a:ea typeface="宋体" charset="0"/>
                <a:cs typeface="宋体" charset="0"/>
              </a:rPr>
              <a:t>s birth ca. 425 to 400 BC.  </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The record of the Return (2 Chron. 36:22-23) also argues for a postexilic date.</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However, Ezra authored the work &amp; his ministry in Scripture does not stretch beyond ca. 445 (cf. Neh. 12:36).</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Therefore, the best estimate of the time of the compilation is between about </a:t>
            </a:r>
            <a:r>
              <a:rPr lang="en-US" altLang="zh-CN" sz="2500" b="1" u="sng">
                <a:latin typeface="Arial Narrow" charset="0"/>
                <a:ea typeface="宋体" charset="0"/>
                <a:cs typeface="宋体" charset="0"/>
              </a:rPr>
              <a:t>450-425 BC</a:t>
            </a:r>
            <a:r>
              <a:rPr lang="en-US" altLang="zh-CN" sz="2500" b="1">
                <a:latin typeface="Arial Narrow" charset="0"/>
                <a:ea typeface="宋体" charset="0"/>
                <a:cs typeface="宋体" charset="0"/>
              </a:rPr>
              <a:t>.  </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rPr>
              <a:t>250</a:t>
            </a:r>
            <a:br>
              <a:rPr lang="en-US" b="1">
                <a:solidFill>
                  <a:srgbClr val="000000"/>
                </a:solidFill>
              </a:rPr>
            </a:br>
            <a:r>
              <a:rPr lang="en-US" b="1">
                <a:solidFill>
                  <a:srgbClr val="000000"/>
                </a:solidFill>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000000"/>
                </a:solidFill>
                <a:latin typeface="Arial Narrow"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1600" b="1">
                <a:solidFill>
                  <a:srgbClr val="000000"/>
                </a:solidFill>
                <a:latin typeface="Arial Narrow"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1700" b="1">
                <a:solidFill>
                  <a:srgbClr val="000000"/>
                </a:solidFill>
                <a:latin typeface="Arial Narrow"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1 </a:t>
              </a:r>
            </a:p>
            <a:p>
              <a:pPr algn="ctr"/>
              <a:r>
                <a:rPr lang="en-US" b="1">
                  <a:solidFill>
                    <a:srgbClr val="FEFDE3"/>
                  </a:solidFill>
                  <a:latin typeface="Arial Narrow"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2 </a:t>
            </a:r>
          </a:p>
          <a:p>
            <a:pPr algn="ctr"/>
            <a:r>
              <a:rPr lang="en-US" b="1">
                <a:solidFill>
                  <a:srgbClr val="FEFDE3"/>
                </a:solidFill>
                <a:latin typeface="Arial Narrow"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1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2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Ø"/>
            </a:pPr>
            <a:r>
              <a:rPr lang="en-US" altLang="zh-CN" sz="2000" b="1">
                <a:solidFill>
                  <a:srgbClr val="000000"/>
                </a:solidFill>
                <a:latin typeface="Arial" charset="0"/>
                <a:cs typeface="Arial" charset="0"/>
              </a:rPr>
              <a:t>First Kings covers 120-years: from 971 BC with the crowning of Solomon to 852 BC during Ahaziah</a:t>
            </a:r>
            <a:r>
              <a:rPr lang="uk-UA"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reign. The year 931 marks the most significant date when Solomon</a:t>
            </a:r>
            <a:r>
              <a:rPr lang="uk-UA"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1 </a:t>
              </a:r>
            </a:p>
            <a:p>
              <a:pPr algn="ctr"/>
              <a:r>
                <a:rPr lang="en-US" sz="2000" b="1">
                  <a:solidFill>
                    <a:srgbClr val="FEFDE3"/>
                  </a:solidFill>
                  <a:latin typeface="Arial Narrow"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2 </a:t>
            </a:r>
          </a:p>
          <a:p>
            <a:pPr algn="ctr"/>
            <a:r>
              <a:rPr lang="en-US" sz="2000" b="1">
                <a:solidFill>
                  <a:srgbClr val="FEFDE3"/>
                </a:solidFill>
                <a:latin typeface="Arial Narrow"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3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4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Jerome</a:t>
            </a:r>
            <a:endParaRPr lang="en-US" sz="2000" b="1">
              <a:solidFill>
                <a:srgbClr val="000000"/>
              </a:solidFill>
              <a:latin typeface="Arial Narrow" charset="0"/>
              <a:cs typeface="Times New Roman"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en-US" b="1">
                <a:solidFill>
                  <a:srgbClr val="FFFFFF"/>
                </a:solidFill>
                <a:latin typeface="Arial Black" charset="0"/>
                <a:ea typeface="ＭＳ Ｐゴシック" charset="0"/>
                <a:cs typeface="ＭＳ Ｐゴシック" charset="0"/>
              </a:rPr>
              <a:t>Why Two Records?</a:t>
            </a: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5" name="Group 20"/>
            <p:cNvGrpSpPr>
              <a:grpSpLocks/>
            </p:cNvGrpSpPr>
            <p:nvPr/>
          </p:nvGrpSpPr>
          <p:grpSpPr bwMode="auto">
            <a:xfrm>
              <a:off x="0" y="461"/>
              <a:ext cx="744" cy="403"/>
              <a:chOff x="0" y="461"/>
              <a:chExt cx="744" cy="40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35"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Kings of…</a:t>
                  </a: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Israel &amp; Judah</a:t>
                </a: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Judah (almost exclusively)</a:t>
                </a: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Elements</a:t>
                  </a: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Royal / prophetic</a:t>
                </a: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Priestly (temple and worship)</a:t>
                </a: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Evaluation</a:t>
                  </a: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Based on Mosaic Law</a:t>
                </a: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Based on David/worship of Yahweh</a:t>
                </a: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Purpose</a:t>
                  </a: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Ethical: Judging both nations</a:t>
                </a: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Covenant: Blessing Judah due to David </a:t>
                </a: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Author</a:t>
                  </a: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Jeremiah the prophet / priest</a:t>
                </a: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Ezra the priest</a:t>
                </a: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Faith</a:t>
                  </a: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Man</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faithlessness</a:t>
                </a: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faithfulness</a:t>
                </a: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Outlook</a:t>
                  </a: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Negative: rebellion/tragedy</a:t>
                </a: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Positive: hope amidst apostasy/tragedy</a:t>
                </a: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Recipients</a:t>
                  </a: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Exilic Jews (ca. 550 BC)</a:t>
                </a: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Postexilic Jews (ca. 440 BC)</a:t>
                </a: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Chronology</a:t>
                  </a: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971-586 BC</a:t>
                </a: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1011-538 BC</a:t>
                </a: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Emphasis</a:t>
                  </a: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b="1" i="0" u="none" strike="noStrike" kern="1200" cap="none" spc="0" normalizeH="0" baseline="0" noProof="0">
                    <a:ln>
                      <a:noFill/>
                    </a:ln>
                    <a:solidFill>
                      <a:srgbClr val="000000"/>
                    </a:solidFill>
                    <a:effectLst/>
                    <a:uLnTx/>
                    <a:uFillTx/>
                    <a:latin typeface="Arial Narrow" charset="0"/>
                    <a:ea typeface="SimSun" charset="0"/>
                    <a:cs typeface="SimSun" charset="0"/>
                  </a:rPr>
                  <a:t>Political: emphasizes the throne</a:t>
                </a: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Spiritual: emphasizes the temple</a:t>
                </a: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Content</a:t>
                  </a: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Historical</a:t>
                </a: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Theological</a:t>
                </a: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Attributes</a:t>
                  </a: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justice</a:t>
                </a: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grace</a:t>
                </a: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Protagonist</a:t>
                  </a: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Human responsibility</a:t>
                </a: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Divine sovereignty</a:t>
                </a: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3600" b="1"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Kings</a:t>
            </a: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3600" b="1"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Chronicles</a:t>
            </a: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defRPr/>
            </a:pPr>
            <a:r>
              <a:rPr kumimoji="1" lang="en-US" altLang="zh-CN" sz="2800" b="1" i="1" u="none" strike="noStrike" kern="0" cap="none" spc="0" normalizeH="0" baseline="0" noProof="0" dirty="0">
                <a:ln>
                  <a:noFill/>
                </a:ln>
                <a:solidFill>
                  <a:srgbClr val="000000"/>
                </a:solidFill>
                <a:effectLst/>
                <a:uLnTx/>
                <a:uFillTx/>
                <a:latin typeface="Arial Narrow" pitchFamily="-105" charset="0"/>
                <a:ea typeface="SimSun" pitchFamily="2" charset="-122"/>
                <a:cs typeface="SimSun" pitchFamily="2" charset="-122"/>
              </a:rPr>
              <a:t>While Kings &amp; Chronicles overlap in recording the kingdom era, some notable differences can be cited:</a:t>
            </a: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413307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53" y="1934677"/>
            <a:ext cx="9144000" cy="30614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David's Line Established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1040894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2 Chronicles 10–36</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Recipients</a:t>
            </a: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en-US" altLang="zh-CN" sz="3200" b="1">
                <a:latin typeface="Arial"/>
                <a:cs typeface="Arial"/>
              </a:rPr>
              <a:t>Using the above date of 450-425 BC for compilation, the original readers comprised Jews who had been back in the land for about a century and probably had recently experienced the reconstruction of the Jerusalem walls under Nehemiah.</a:t>
            </a: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Characteristics</a:t>
            </a: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ru-RU" altLang="zh-CN" sz="2800" b="1">
                <a:latin typeface="Arial Narrow" charset="0"/>
                <a:ea typeface="宋体" charset="0"/>
                <a:cs typeface="宋体" charset="0"/>
              </a:rPr>
              <a:t>"</a:t>
            </a:r>
            <a:r>
              <a:rPr lang="en-US" altLang="zh-CN" sz="2800" b="1">
                <a:latin typeface="Arial Narrow" charset="0"/>
                <a:ea typeface="宋体" charset="0"/>
                <a:cs typeface="宋体" charset="0"/>
              </a:rPr>
              <a:t>All the books of the Bible, thus far, from Genesis to II Kings have pursued a chronological succession of events, right from Adam</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creation to Judah</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captivity; but now with the Chronicles we come to a writing which does not carry us forward . . . but goes back &amp; reviews the whole story in order to derive &amp; apply a vital lesson, namely, that </a:t>
            </a:r>
            <a:r>
              <a:rPr lang="en-US" altLang="zh-CN" sz="2800" b="1" i="1">
                <a:latin typeface="Arial Narrow" charset="0"/>
                <a:ea typeface="宋体" charset="0"/>
                <a:cs typeface="宋体" charset="0"/>
              </a:rPr>
              <a:t>the nation</a:t>
            </a:r>
            <a:r>
              <a:rPr lang="uk-UA" altLang="zh-CN" sz="2800" b="1" i="1">
                <a:latin typeface="Arial Narrow" charset="0"/>
                <a:ea typeface="宋体" charset="0"/>
                <a:cs typeface="宋体" charset="0"/>
              </a:rPr>
              <a:t>'</a:t>
            </a:r>
            <a:r>
              <a:rPr lang="en-US" altLang="zh-CN" sz="2800" b="1" i="1">
                <a:latin typeface="Arial Narrow" charset="0"/>
                <a:ea typeface="宋体" charset="0"/>
                <a:cs typeface="宋体" charset="0"/>
              </a:rPr>
              <a:t>s response to God is the decisive factor in its history and destiny</a:t>
            </a:r>
            <a:r>
              <a:rPr lang="ru-RU" altLang="zh-CN" sz="2800" b="1" i="1">
                <a:latin typeface="Arial Narrow" charset="0"/>
                <a:ea typeface="宋体" charset="0"/>
                <a:cs typeface="宋体" charset="0"/>
              </a:rPr>
              <a:t>"</a:t>
            </a:r>
            <a:r>
              <a:rPr lang="en-US" altLang="zh-CN" sz="2800" b="1" i="1">
                <a:latin typeface="Arial Narrow" charset="0"/>
                <a:ea typeface="宋体" charset="0"/>
                <a:cs typeface="宋体" charset="0"/>
              </a:rPr>
              <a:t> </a:t>
            </a:r>
            <a:r>
              <a:rPr lang="en-US" altLang="zh-CN" sz="2800" b="1">
                <a:latin typeface="Arial Narrow" charset="0"/>
                <a:ea typeface="宋体" charset="0"/>
                <a:cs typeface="宋体" charset="0"/>
              </a:rPr>
              <a:t>(J. Sidlow Baxter).</a:t>
            </a: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Chronicles covers the same period of Jewish history begun in 2 Samuel (=1 Chron.) and stretches past 2 Kings (= 2 Chron.).  This kingdom period charted appears as such:</a:t>
            </a: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7043"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650</a:t>
            </a:r>
          </a:p>
        </p:txBody>
      </p:sp>
      <p:sp>
        <p:nvSpPr>
          <p:cNvPr id="87044"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7 0 0 </a:t>
            </a:r>
          </a:p>
        </p:txBody>
      </p:sp>
      <p:sp>
        <p:nvSpPr>
          <p:cNvPr id="87045"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800</a:t>
            </a:r>
          </a:p>
        </p:txBody>
      </p:sp>
      <p:sp>
        <p:nvSpPr>
          <p:cNvPr id="87046"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900</a:t>
            </a:r>
          </a:p>
        </p:txBody>
      </p:sp>
      <p:sp>
        <p:nvSpPr>
          <p:cNvPr id="87047"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950</a:t>
            </a:r>
          </a:p>
        </p:txBody>
      </p:sp>
      <p:sp>
        <p:nvSpPr>
          <p:cNvPr id="87048"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1000</a:t>
            </a:r>
          </a:p>
        </p:txBody>
      </p:sp>
      <p:sp>
        <p:nvSpPr>
          <p:cNvPr id="87049"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600</a:t>
            </a:r>
          </a:p>
        </p:txBody>
      </p:sp>
      <p:sp>
        <p:nvSpPr>
          <p:cNvPr id="87050"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500</a:t>
            </a:r>
          </a:p>
        </p:txBody>
      </p:sp>
      <p:grpSp>
        <p:nvGrpSpPr>
          <p:cNvPr id="63498" name="Group 11"/>
          <p:cNvGrpSpPr>
            <a:grpSpLocks/>
          </p:cNvGrpSpPr>
          <p:nvPr/>
        </p:nvGrpSpPr>
        <p:grpSpPr bwMode="auto">
          <a:xfrm>
            <a:off x="66675" y="3044825"/>
            <a:ext cx="9534525" cy="844550"/>
            <a:chOff x="42" y="1918"/>
            <a:chExt cx="6006" cy="532"/>
          </a:xfrm>
        </p:grpSpPr>
        <p:grpSp>
          <p:nvGrpSpPr>
            <p:cNvPr id="63518"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3519"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3520"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87070"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550</a:t>
            </a:r>
          </a:p>
        </p:txBody>
      </p:sp>
      <p:sp>
        <p:nvSpPr>
          <p:cNvPr id="87071"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7 5 0 </a:t>
            </a:r>
          </a:p>
        </p:txBody>
      </p:sp>
      <p:sp>
        <p:nvSpPr>
          <p:cNvPr id="87072"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850</a:t>
            </a:r>
          </a:p>
        </p:txBody>
      </p:sp>
      <p:sp>
        <p:nvSpPr>
          <p:cNvPr id="87073"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1050</a:t>
            </a:r>
          </a:p>
        </p:txBody>
      </p:sp>
      <p:sp>
        <p:nvSpPr>
          <p:cNvPr id="87074"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1100</a:t>
            </a:r>
          </a:p>
        </p:txBody>
      </p:sp>
      <p:sp>
        <p:nvSpPr>
          <p:cNvPr id="87075"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450</a:t>
            </a:r>
          </a:p>
        </p:txBody>
      </p:sp>
      <p:sp>
        <p:nvSpPr>
          <p:cNvPr id="87076"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00FFFF"/>
                </a:solidFill>
                <a:latin typeface="Arial"/>
                <a:ea typeface="+mn-ea"/>
                <a:cs typeface="Arial"/>
              </a:rPr>
              <a:t>United Kingdom</a:t>
            </a:r>
          </a:p>
          <a:p>
            <a:pPr algn="ctr">
              <a:spcBef>
                <a:spcPct val="50000"/>
              </a:spcBef>
              <a:defRPr/>
            </a:pPr>
            <a:r>
              <a:rPr lang="en-US" sz="2800" b="1">
                <a:solidFill>
                  <a:srgbClr val="00FFFF"/>
                </a:solidFill>
                <a:latin typeface="Arial"/>
                <a:ea typeface="+mn-ea"/>
                <a:cs typeface="Arial"/>
              </a:rPr>
              <a:t>1050-930</a:t>
            </a:r>
          </a:p>
        </p:txBody>
      </p:sp>
      <p:sp>
        <p:nvSpPr>
          <p:cNvPr id="87077"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00"/>
                </a:solidFill>
                <a:latin typeface="Arial"/>
                <a:ea typeface="+mn-ea"/>
                <a:cs typeface="Arial"/>
              </a:rPr>
              <a:t>Divided Kingdom</a:t>
            </a:r>
          </a:p>
          <a:p>
            <a:pPr algn="ctr">
              <a:spcBef>
                <a:spcPct val="50000"/>
              </a:spcBef>
              <a:defRPr/>
            </a:pPr>
            <a:r>
              <a:rPr lang="en-US" sz="2800" b="1">
                <a:solidFill>
                  <a:srgbClr val="FFFF00"/>
                </a:solidFill>
                <a:latin typeface="Arial"/>
                <a:ea typeface="+mn-ea"/>
                <a:cs typeface="Arial"/>
              </a:rPr>
              <a:t>930-722</a:t>
            </a:r>
          </a:p>
        </p:txBody>
      </p:sp>
      <p:sp>
        <p:nvSpPr>
          <p:cNvPr id="87078"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99FF"/>
                </a:solidFill>
                <a:latin typeface="Arial"/>
                <a:ea typeface="+mn-ea"/>
                <a:cs typeface="Arial"/>
              </a:rPr>
              <a:t>Solitary Kingdom</a:t>
            </a:r>
          </a:p>
          <a:p>
            <a:pPr algn="ctr">
              <a:spcBef>
                <a:spcPct val="50000"/>
              </a:spcBef>
              <a:defRPr/>
            </a:pPr>
            <a:r>
              <a:rPr lang="en-US" sz="2800" b="1">
                <a:solidFill>
                  <a:srgbClr val="FF99FF"/>
                </a:solidFill>
                <a:latin typeface="Arial"/>
                <a:ea typeface="+mn-ea"/>
                <a:cs typeface="Arial"/>
              </a:rPr>
              <a:t>722-586</a:t>
            </a:r>
          </a:p>
        </p:txBody>
      </p:sp>
      <p:sp>
        <p:nvSpPr>
          <p:cNvPr id="87079"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66FF66"/>
                </a:solidFill>
                <a:latin typeface="Arial"/>
                <a:ea typeface="+mn-ea"/>
                <a:cs typeface="Arial"/>
              </a:rPr>
              <a:t>Exile  </a:t>
            </a:r>
            <a:r>
              <a:rPr lang="en-US" sz="2800" b="1">
                <a:solidFill>
                  <a:srgbClr val="66FF66"/>
                </a:solidFill>
                <a:latin typeface="Arial"/>
                <a:ea typeface="+mn-ea"/>
                <a:cs typeface="Arial"/>
              </a:rPr>
              <a:t>586-536</a:t>
            </a:r>
          </a:p>
        </p:txBody>
      </p:sp>
      <p:sp>
        <p:nvSpPr>
          <p:cNvPr id="63509"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87081" name="Text Box 41"/>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CC00"/>
                </a:solidFill>
                <a:latin typeface="Arial"/>
                <a:cs typeface="Arial"/>
              </a:rPr>
              <a:t>Post-    Exile </a:t>
            </a:r>
          </a:p>
          <a:p>
            <a:pPr algn="ctr" eaLnBrk="1" hangingPunct="1">
              <a:spcBef>
                <a:spcPct val="50000"/>
              </a:spcBef>
              <a:defRPr/>
            </a:pPr>
            <a:r>
              <a:rPr lang="en-US" sz="2800" b="1">
                <a:solidFill>
                  <a:srgbClr val="FFCC00"/>
                </a:solidFill>
                <a:latin typeface="Arial"/>
                <a:cs typeface="Arial"/>
              </a:rPr>
              <a:t>536-425</a:t>
            </a:r>
          </a:p>
          <a:p>
            <a:pPr algn="ctr" eaLnBrk="1" hangingPunct="1">
              <a:spcBef>
                <a:spcPct val="50000"/>
              </a:spcBef>
              <a:defRPr/>
            </a:pPr>
            <a:endParaRPr lang="en-US" sz="2800" b="1">
              <a:solidFill>
                <a:srgbClr val="FFCC00"/>
              </a:solidFill>
              <a:latin typeface="Arial"/>
              <a:cs typeface="Arial"/>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6" name="Text Box 46"/>
          <p:cNvSpPr txBox="1">
            <a:spLocks noChangeArrowheads="1"/>
          </p:cNvSpPr>
          <p:nvPr/>
        </p:nvSpPr>
        <p:spPr bwMode="auto">
          <a:xfrm>
            <a:off x="19812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latin typeface="Arial"/>
                <a:ea typeface="+mn-ea"/>
                <a:cs typeface="Arial"/>
              </a:rPr>
              <a:t>1–2 Chronicles</a:t>
            </a:r>
          </a:p>
        </p:txBody>
      </p:sp>
      <p:sp>
        <p:nvSpPr>
          <p:cNvPr id="87087" name="Line 47"/>
          <p:cNvSpPr>
            <a:spLocks noChangeShapeType="1"/>
          </p:cNvSpPr>
          <p:nvPr/>
        </p:nvSpPr>
        <p:spPr bwMode="auto">
          <a:xfrm>
            <a:off x="0" y="762000"/>
            <a:ext cx="7772400" cy="0"/>
          </a:xfrm>
          <a:prstGeom prst="line">
            <a:avLst/>
          </a:prstGeom>
          <a:noFill/>
          <a:ln w="76200">
            <a:solidFill>
              <a:srgbClr val="FFFFFF"/>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a:solidFill>
                <a:srgbClr val="FFFFFF"/>
              </a:solidFill>
              <a:latin typeface="Arial"/>
              <a:ea typeface="+mn-ea"/>
              <a:cs typeface="Arial"/>
            </a:endParaRPr>
          </a:p>
        </p:txBody>
      </p:sp>
      <p:sp>
        <p:nvSpPr>
          <p:cNvPr id="63517" name="Title 47"/>
          <p:cNvSpPr>
            <a:spLocks noGrp="1"/>
          </p:cNvSpPr>
          <p:nvPr>
            <p:ph type="title" idx="4294967295"/>
          </p:nvPr>
        </p:nvSpPr>
        <p:spPr>
          <a:xfrm>
            <a:off x="152400" y="6248400"/>
            <a:ext cx="6096000" cy="457200"/>
          </a:xfrm>
        </p:spPr>
        <p:txBody>
          <a:bodyPr/>
          <a:lstStyle/>
          <a:p>
            <a:pPr algn="l"/>
            <a:r>
              <a:rPr lang="en-US" sz="3200" i="1">
                <a:solidFill>
                  <a:srgbClr val="FFFFFF"/>
                </a:solidFill>
                <a:latin typeface="Arial" charset="0"/>
                <a:ea typeface="ＭＳ Ｐゴシック" charset="0"/>
                <a:cs typeface="Arial" charset="0"/>
              </a:rPr>
              <a:t>Timeline of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92163"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92164" name="Text Box 4"/>
          <p:cNvSpPr txBox="1">
            <a:spLocks noChangeArrowheads="1"/>
          </p:cNvSpPr>
          <p:nvPr/>
        </p:nvSpPr>
        <p:spPr bwMode="auto">
          <a:xfrm>
            <a:off x="952500" y="76200"/>
            <a:ext cx="46863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400" b="1" dirty="0">
                <a:solidFill>
                  <a:schemeClr val="bg1"/>
                </a:solidFill>
                <a:latin typeface="Arial"/>
                <a:ea typeface="+mn-ea"/>
                <a:cs typeface="Arial"/>
              </a:rPr>
              <a:t>2 Chronicles:</a:t>
            </a:r>
          </a:p>
        </p:txBody>
      </p:sp>
      <p:sp>
        <p:nvSpPr>
          <p:cNvPr id="92165" name="Text Box 5"/>
          <p:cNvSpPr txBox="1">
            <a:spLocks noChangeArrowheads="1"/>
          </p:cNvSpPr>
          <p:nvPr/>
        </p:nvSpPr>
        <p:spPr bwMode="auto">
          <a:xfrm>
            <a:off x="4800600" y="198438"/>
            <a:ext cx="7086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dirty="0">
                <a:solidFill>
                  <a:schemeClr val="bg1"/>
                </a:solidFill>
                <a:latin typeface="Arial"/>
                <a:ea typeface="+mn-ea"/>
                <a:cs typeface="Arial"/>
              </a:rPr>
              <a:t>Editorial on Judah</a:t>
            </a:r>
          </a:p>
        </p:txBody>
      </p:sp>
      <p:pic>
        <p:nvPicPr>
          <p:cNvPr id="65541" name="Picture 6" descr="2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772275"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0" y="5943600"/>
            <a:ext cx="9144000" cy="3810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Editorial Nature of 2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Why Two Records?</a:t>
            </a:r>
          </a:p>
        </p:txBody>
      </p:sp>
      <p:grpSp>
        <p:nvGrpSpPr>
          <p:cNvPr id="2" name="Group 163"/>
          <p:cNvGrpSpPr>
            <a:grpSpLocks/>
          </p:cNvGrpSpPr>
          <p:nvPr/>
        </p:nvGrpSpPr>
        <p:grpSpPr bwMode="auto">
          <a:xfrm>
            <a:off x="0" y="1828800"/>
            <a:ext cx="9144000" cy="5029200"/>
            <a:chOff x="0" y="0"/>
            <a:chExt cx="3792" cy="5815"/>
          </a:xfrm>
        </p:grpSpPr>
        <p:grpSp>
          <p:nvGrpSpPr>
            <p:cNvPr id="67592" name="Group 50"/>
            <p:cNvGrpSpPr>
              <a:grpSpLocks/>
            </p:cNvGrpSpPr>
            <p:nvPr/>
          </p:nvGrpSpPr>
          <p:grpSpPr bwMode="auto">
            <a:xfrm>
              <a:off x="0" y="0"/>
              <a:ext cx="744" cy="461"/>
              <a:chOff x="0" y="0"/>
              <a:chExt cx="744" cy="461"/>
            </a:xfrm>
          </p:grpSpPr>
          <p:sp>
            <p:nvSpPr>
              <p:cNvPr id="67746" name="Rectangle 49"/>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47" name="Group 48"/>
              <p:cNvGrpSpPr>
                <a:grpSpLocks/>
              </p:cNvGrpSpPr>
              <p:nvPr/>
            </p:nvGrpSpPr>
            <p:grpSpPr bwMode="auto">
              <a:xfrm>
                <a:off x="0" y="0"/>
                <a:ext cx="744" cy="461"/>
                <a:chOff x="0" y="0"/>
                <a:chExt cx="744" cy="461"/>
              </a:xfrm>
            </p:grpSpPr>
            <p:sp>
              <p:nvSpPr>
                <p:cNvPr id="67748" name="Rectangle 5"/>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 </a:t>
                  </a:r>
                </a:p>
                <a:p>
                  <a:pPr algn="ctr" eaLnBrk="0" hangingPunct="0"/>
                  <a:endParaRPr lang="en-US" altLang="zh-CN" sz="2000" b="1">
                    <a:latin typeface="Arial Narrow" charset="0"/>
                    <a:ea typeface="宋体" charset="0"/>
                    <a:cs typeface="宋体" charset="0"/>
                  </a:endParaRPr>
                </a:p>
              </p:txBody>
            </p:sp>
            <p:sp>
              <p:nvSpPr>
                <p:cNvPr id="67749" name="Rectangle 47"/>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3" name="Group 54"/>
            <p:cNvGrpSpPr>
              <a:grpSpLocks/>
            </p:cNvGrpSpPr>
            <p:nvPr/>
          </p:nvGrpSpPr>
          <p:grpSpPr bwMode="auto">
            <a:xfrm>
              <a:off x="744" y="0"/>
              <a:ext cx="1328" cy="461"/>
              <a:chOff x="744" y="0"/>
              <a:chExt cx="1328" cy="461"/>
            </a:xfrm>
          </p:grpSpPr>
          <p:sp>
            <p:nvSpPr>
              <p:cNvPr id="67742" name="Rectangle 53"/>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43" name="Group 52"/>
              <p:cNvGrpSpPr>
                <a:grpSpLocks/>
              </p:cNvGrpSpPr>
              <p:nvPr/>
            </p:nvGrpSpPr>
            <p:grpSpPr bwMode="auto">
              <a:xfrm>
                <a:off x="744" y="0"/>
                <a:ext cx="1328" cy="461"/>
                <a:chOff x="744" y="0"/>
                <a:chExt cx="1328" cy="461"/>
              </a:xfrm>
            </p:grpSpPr>
            <p:sp>
              <p:nvSpPr>
                <p:cNvPr id="67744" name="Rectangle 6"/>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latin typeface="Arial Narrow" charset="0"/>
                    <a:ea typeface="宋体" charset="0"/>
                    <a:cs typeface="宋体" charset="0"/>
                  </a:endParaRPr>
                </a:p>
              </p:txBody>
            </p:sp>
            <p:sp>
              <p:nvSpPr>
                <p:cNvPr id="67745" name="Rectangle 51"/>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4" name="Group 58"/>
            <p:cNvGrpSpPr>
              <a:grpSpLocks/>
            </p:cNvGrpSpPr>
            <p:nvPr/>
          </p:nvGrpSpPr>
          <p:grpSpPr bwMode="auto">
            <a:xfrm>
              <a:off x="2072" y="0"/>
              <a:ext cx="1720" cy="461"/>
              <a:chOff x="2072" y="0"/>
              <a:chExt cx="1720" cy="461"/>
            </a:xfrm>
          </p:grpSpPr>
          <p:sp>
            <p:nvSpPr>
              <p:cNvPr id="67738" name="Rectangle 57"/>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39" name="Group 56"/>
              <p:cNvGrpSpPr>
                <a:grpSpLocks/>
              </p:cNvGrpSpPr>
              <p:nvPr/>
            </p:nvGrpSpPr>
            <p:grpSpPr bwMode="auto">
              <a:xfrm>
                <a:off x="2072" y="0"/>
                <a:ext cx="1720" cy="461"/>
                <a:chOff x="2072" y="0"/>
                <a:chExt cx="1720" cy="461"/>
              </a:xfrm>
            </p:grpSpPr>
            <p:sp>
              <p:nvSpPr>
                <p:cNvPr id="67740" name="Rectangle 7"/>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latin typeface="Arial Narrow" charset="0"/>
                    <a:ea typeface="宋体" charset="0"/>
                    <a:cs typeface="宋体" charset="0"/>
                  </a:endParaRPr>
                </a:p>
              </p:txBody>
            </p:sp>
            <p:sp>
              <p:nvSpPr>
                <p:cNvPr id="67741" name="Rectangle 55"/>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5" name="Group 62"/>
            <p:cNvGrpSpPr>
              <a:grpSpLocks/>
            </p:cNvGrpSpPr>
            <p:nvPr/>
          </p:nvGrpSpPr>
          <p:grpSpPr bwMode="auto">
            <a:xfrm>
              <a:off x="0" y="461"/>
              <a:ext cx="744" cy="403"/>
              <a:chOff x="0" y="461"/>
              <a:chExt cx="744" cy="403"/>
            </a:xfrm>
          </p:grpSpPr>
          <p:sp>
            <p:nvSpPr>
              <p:cNvPr id="67734" name="Rectangle 6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35" name="Group 60"/>
              <p:cNvGrpSpPr>
                <a:grpSpLocks/>
              </p:cNvGrpSpPr>
              <p:nvPr/>
            </p:nvGrpSpPr>
            <p:grpSpPr bwMode="auto">
              <a:xfrm>
                <a:off x="0" y="461"/>
                <a:ext cx="744" cy="403"/>
                <a:chOff x="0" y="461"/>
                <a:chExt cx="744" cy="403"/>
              </a:xfrm>
            </p:grpSpPr>
            <p:sp>
              <p:nvSpPr>
                <p:cNvPr id="31752" name="Rectangle 8"/>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Kings of…</a:t>
                  </a:r>
                </a:p>
              </p:txBody>
            </p:sp>
            <p:sp>
              <p:nvSpPr>
                <p:cNvPr id="67737" name="Rectangle 59"/>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6" name="Group 64"/>
            <p:cNvGrpSpPr>
              <a:grpSpLocks/>
            </p:cNvGrpSpPr>
            <p:nvPr/>
          </p:nvGrpSpPr>
          <p:grpSpPr bwMode="auto">
            <a:xfrm>
              <a:off x="744" y="461"/>
              <a:ext cx="1328" cy="403"/>
              <a:chOff x="744" y="461"/>
              <a:chExt cx="1328" cy="403"/>
            </a:xfrm>
          </p:grpSpPr>
          <p:sp>
            <p:nvSpPr>
              <p:cNvPr id="67732" name="Rectangle 9"/>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Israel &amp; Judah</a:t>
                </a:r>
              </a:p>
            </p:txBody>
          </p:sp>
          <p:sp>
            <p:nvSpPr>
              <p:cNvPr id="67733" name="Rectangle 63"/>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597" name="Group 66"/>
            <p:cNvGrpSpPr>
              <a:grpSpLocks/>
            </p:cNvGrpSpPr>
            <p:nvPr/>
          </p:nvGrpSpPr>
          <p:grpSpPr bwMode="auto">
            <a:xfrm>
              <a:off x="2072" y="461"/>
              <a:ext cx="1720" cy="403"/>
              <a:chOff x="2072" y="461"/>
              <a:chExt cx="1720" cy="403"/>
            </a:xfrm>
          </p:grpSpPr>
          <p:sp>
            <p:nvSpPr>
              <p:cNvPr id="67730" name="Rectangle 10"/>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Judah (almost exclusively)</a:t>
                </a:r>
              </a:p>
            </p:txBody>
          </p:sp>
          <p:sp>
            <p:nvSpPr>
              <p:cNvPr id="67731" name="Rectangle 65"/>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598" name="Group 70"/>
            <p:cNvGrpSpPr>
              <a:grpSpLocks/>
            </p:cNvGrpSpPr>
            <p:nvPr/>
          </p:nvGrpSpPr>
          <p:grpSpPr bwMode="auto">
            <a:xfrm>
              <a:off x="0" y="864"/>
              <a:ext cx="744" cy="403"/>
              <a:chOff x="0" y="864"/>
              <a:chExt cx="744" cy="403"/>
            </a:xfrm>
          </p:grpSpPr>
          <p:sp>
            <p:nvSpPr>
              <p:cNvPr id="67726" name="Rectangle 69"/>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27" name="Group 68"/>
              <p:cNvGrpSpPr>
                <a:grpSpLocks/>
              </p:cNvGrpSpPr>
              <p:nvPr/>
            </p:nvGrpSpPr>
            <p:grpSpPr bwMode="auto">
              <a:xfrm>
                <a:off x="0" y="864"/>
                <a:ext cx="744" cy="403"/>
                <a:chOff x="0" y="864"/>
                <a:chExt cx="744" cy="403"/>
              </a:xfrm>
            </p:grpSpPr>
            <p:sp>
              <p:nvSpPr>
                <p:cNvPr id="31755" name="Rectangle 11"/>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Elements</a:t>
                  </a:r>
                </a:p>
              </p:txBody>
            </p:sp>
            <p:sp>
              <p:nvSpPr>
                <p:cNvPr id="67729" name="Rectangle 67"/>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9" name="Group 72"/>
            <p:cNvGrpSpPr>
              <a:grpSpLocks/>
            </p:cNvGrpSpPr>
            <p:nvPr/>
          </p:nvGrpSpPr>
          <p:grpSpPr bwMode="auto">
            <a:xfrm>
              <a:off x="744" y="864"/>
              <a:ext cx="1328" cy="403"/>
              <a:chOff x="744" y="864"/>
              <a:chExt cx="1328" cy="403"/>
            </a:xfrm>
          </p:grpSpPr>
          <p:sp>
            <p:nvSpPr>
              <p:cNvPr id="67724" name="Rectangle 12"/>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Royal / prophetic</a:t>
                </a:r>
              </a:p>
            </p:txBody>
          </p:sp>
          <p:sp>
            <p:nvSpPr>
              <p:cNvPr id="67725" name="Rectangle 71"/>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0" name="Group 74"/>
            <p:cNvGrpSpPr>
              <a:grpSpLocks/>
            </p:cNvGrpSpPr>
            <p:nvPr/>
          </p:nvGrpSpPr>
          <p:grpSpPr bwMode="auto">
            <a:xfrm>
              <a:off x="2072" y="864"/>
              <a:ext cx="1720" cy="403"/>
              <a:chOff x="2072" y="864"/>
              <a:chExt cx="1720" cy="403"/>
            </a:xfrm>
          </p:grpSpPr>
          <p:sp>
            <p:nvSpPr>
              <p:cNvPr id="67722" name="Rectangle 13"/>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Priestly (temple and worship)</a:t>
                </a:r>
              </a:p>
            </p:txBody>
          </p:sp>
          <p:sp>
            <p:nvSpPr>
              <p:cNvPr id="67723" name="Rectangle 73"/>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1" name="Group 78"/>
            <p:cNvGrpSpPr>
              <a:grpSpLocks/>
            </p:cNvGrpSpPr>
            <p:nvPr/>
          </p:nvGrpSpPr>
          <p:grpSpPr bwMode="auto">
            <a:xfrm>
              <a:off x="0" y="1267"/>
              <a:ext cx="744" cy="403"/>
              <a:chOff x="0" y="1267"/>
              <a:chExt cx="744" cy="403"/>
            </a:xfrm>
          </p:grpSpPr>
          <p:sp>
            <p:nvSpPr>
              <p:cNvPr id="67718" name="Rectangle 77"/>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19" name="Group 76"/>
              <p:cNvGrpSpPr>
                <a:grpSpLocks/>
              </p:cNvGrpSpPr>
              <p:nvPr/>
            </p:nvGrpSpPr>
            <p:grpSpPr bwMode="auto">
              <a:xfrm>
                <a:off x="0" y="1267"/>
                <a:ext cx="744" cy="403"/>
                <a:chOff x="0" y="1267"/>
                <a:chExt cx="744" cy="403"/>
              </a:xfrm>
            </p:grpSpPr>
            <p:sp>
              <p:nvSpPr>
                <p:cNvPr id="31758" name="Rectangle 14"/>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Evaluation</a:t>
                  </a:r>
                </a:p>
              </p:txBody>
            </p:sp>
            <p:sp>
              <p:nvSpPr>
                <p:cNvPr id="67721" name="Rectangle 75"/>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2" name="Group 80"/>
            <p:cNvGrpSpPr>
              <a:grpSpLocks/>
            </p:cNvGrpSpPr>
            <p:nvPr/>
          </p:nvGrpSpPr>
          <p:grpSpPr bwMode="auto">
            <a:xfrm>
              <a:off x="744" y="1267"/>
              <a:ext cx="1328" cy="403"/>
              <a:chOff x="744" y="1267"/>
              <a:chExt cx="1328" cy="403"/>
            </a:xfrm>
          </p:grpSpPr>
          <p:sp>
            <p:nvSpPr>
              <p:cNvPr id="67716" name="Rectangle 15"/>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Based on Mosaic Law</a:t>
                </a:r>
              </a:p>
            </p:txBody>
          </p:sp>
          <p:sp>
            <p:nvSpPr>
              <p:cNvPr id="67717" name="Rectangle 7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3" name="Group 82"/>
            <p:cNvGrpSpPr>
              <a:grpSpLocks/>
            </p:cNvGrpSpPr>
            <p:nvPr/>
          </p:nvGrpSpPr>
          <p:grpSpPr bwMode="auto">
            <a:xfrm>
              <a:off x="2072" y="1267"/>
              <a:ext cx="1720" cy="403"/>
              <a:chOff x="2072" y="1267"/>
              <a:chExt cx="1720" cy="403"/>
            </a:xfrm>
          </p:grpSpPr>
          <p:sp>
            <p:nvSpPr>
              <p:cNvPr id="67714" name="Rectangle 16"/>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Based on David/worship of Yahweh</a:t>
                </a:r>
              </a:p>
            </p:txBody>
          </p:sp>
          <p:sp>
            <p:nvSpPr>
              <p:cNvPr id="67715" name="Rectangle 81"/>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4" name="Group 86"/>
            <p:cNvGrpSpPr>
              <a:grpSpLocks/>
            </p:cNvGrpSpPr>
            <p:nvPr/>
          </p:nvGrpSpPr>
          <p:grpSpPr bwMode="auto">
            <a:xfrm>
              <a:off x="0" y="1670"/>
              <a:ext cx="744" cy="403"/>
              <a:chOff x="0" y="1670"/>
              <a:chExt cx="744" cy="403"/>
            </a:xfrm>
          </p:grpSpPr>
          <p:sp>
            <p:nvSpPr>
              <p:cNvPr id="67710" name="Rectangle 85"/>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11" name="Group 84"/>
              <p:cNvGrpSpPr>
                <a:grpSpLocks/>
              </p:cNvGrpSpPr>
              <p:nvPr/>
            </p:nvGrpSpPr>
            <p:grpSpPr bwMode="auto">
              <a:xfrm>
                <a:off x="0" y="1670"/>
                <a:ext cx="744" cy="403"/>
                <a:chOff x="0" y="1670"/>
                <a:chExt cx="744" cy="403"/>
              </a:xfrm>
            </p:grpSpPr>
            <p:sp>
              <p:nvSpPr>
                <p:cNvPr id="31761" name="Rectangle 17"/>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Purpose</a:t>
                  </a:r>
                </a:p>
              </p:txBody>
            </p:sp>
            <p:sp>
              <p:nvSpPr>
                <p:cNvPr id="67713" name="Rectangle 83"/>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5" name="Group 88"/>
            <p:cNvGrpSpPr>
              <a:grpSpLocks/>
            </p:cNvGrpSpPr>
            <p:nvPr/>
          </p:nvGrpSpPr>
          <p:grpSpPr bwMode="auto">
            <a:xfrm>
              <a:off x="744" y="1670"/>
              <a:ext cx="1328" cy="403"/>
              <a:chOff x="744" y="1670"/>
              <a:chExt cx="1328" cy="403"/>
            </a:xfrm>
          </p:grpSpPr>
          <p:sp>
            <p:nvSpPr>
              <p:cNvPr id="67708" name="Rectangle 18"/>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Ethical: Judging both nations</a:t>
                </a:r>
              </a:p>
            </p:txBody>
          </p:sp>
          <p:sp>
            <p:nvSpPr>
              <p:cNvPr id="67709" name="Rectangle 87"/>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6" name="Group 90"/>
            <p:cNvGrpSpPr>
              <a:grpSpLocks/>
            </p:cNvGrpSpPr>
            <p:nvPr/>
          </p:nvGrpSpPr>
          <p:grpSpPr bwMode="auto">
            <a:xfrm>
              <a:off x="2072" y="1670"/>
              <a:ext cx="1720" cy="403"/>
              <a:chOff x="2072" y="1670"/>
              <a:chExt cx="1720" cy="403"/>
            </a:xfrm>
          </p:grpSpPr>
          <p:sp>
            <p:nvSpPr>
              <p:cNvPr id="67706" name="Rectangle 19"/>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Covenant: Blessing Judah due to David </a:t>
                </a:r>
              </a:p>
            </p:txBody>
          </p:sp>
          <p:sp>
            <p:nvSpPr>
              <p:cNvPr id="67707" name="Rectangle 89"/>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7" name="Group 94"/>
            <p:cNvGrpSpPr>
              <a:grpSpLocks/>
            </p:cNvGrpSpPr>
            <p:nvPr/>
          </p:nvGrpSpPr>
          <p:grpSpPr bwMode="auto">
            <a:xfrm>
              <a:off x="0" y="2073"/>
              <a:ext cx="744" cy="403"/>
              <a:chOff x="0" y="2073"/>
              <a:chExt cx="744" cy="403"/>
            </a:xfrm>
          </p:grpSpPr>
          <p:sp>
            <p:nvSpPr>
              <p:cNvPr id="67702" name="Rectangle 93"/>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03" name="Group 92"/>
              <p:cNvGrpSpPr>
                <a:grpSpLocks/>
              </p:cNvGrpSpPr>
              <p:nvPr/>
            </p:nvGrpSpPr>
            <p:grpSpPr bwMode="auto">
              <a:xfrm>
                <a:off x="0" y="2073"/>
                <a:ext cx="744" cy="403"/>
                <a:chOff x="0" y="2073"/>
                <a:chExt cx="744" cy="403"/>
              </a:xfrm>
            </p:grpSpPr>
            <p:sp>
              <p:nvSpPr>
                <p:cNvPr id="31764" name="Rectangle 20"/>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Author</a:t>
                  </a:r>
                </a:p>
              </p:txBody>
            </p:sp>
            <p:sp>
              <p:nvSpPr>
                <p:cNvPr id="67705" name="Rectangle 91"/>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8" name="Group 96"/>
            <p:cNvGrpSpPr>
              <a:grpSpLocks/>
            </p:cNvGrpSpPr>
            <p:nvPr/>
          </p:nvGrpSpPr>
          <p:grpSpPr bwMode="auto">
            <a:xfrm>
              <a:off x="744" y="2073"/>
              <a:ext cx="1328" cy="403"/>
              <a:chOff x="744" y="2073"/>
              <a:chExt cx="1328" cy="403"/>
            </a:xfrm>
          </p:grpSpPr>
          <p:sp>
            <p:nvSpPr>
              <p:cNvPr id="67700" name="Rectangle 21"/>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Jeremiah the prophet / priest</a:t>
                </a:r>
              </a:p>
            </p:txBody>
          </p:sp>
          <p:sp>
            <p:nvSpPr>
              <p:cNvPr id="67701" name="Rectangle 95"/>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9" name="Group 98"/>
            <p:cNvGrpSpPr>
              <a:grpSpLocks/>
            </p:cNvGrpSpPr>
            <p:nvPr/>
          </p:nvGrpSpPr>
          <p:grpSpPr bwMode="auto">
            <a:xfrm>
              <a:off x="2072" y="2073"/>
              <a:ext cx="1720" cy="403"/>
              <a:chOff x="2072" y="2073"/>
              <a:chExt cx="1720" cy="403"/>
            </a:xfrm>
          </p:grpSpPr>
          <p:sp>
            <p:nvSpPr>
              <p:cNvPr id="67698" name="Rectangle 22"/>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Ezra the priest</a:t>
                </a:r>
              </a:p>
            </p:txBody>
          </p:sp>
          <p:sp>
            <p:nvSpPr>
              <p:cNvPr id="67699" name="Rectangle 97"/>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0" name="Group 102"/>
            <p:cNvGrpSpPr>
              <a:grpSpLocks/>
            </p:cNvGrpSpPr>
            <p:nvPr/>
          </p:nvGrpSpPr>
          <p:grpSpPr bwMode="auto">
            <a:xfrm>
              <a:off x="0" y="2476"/>
              <a:ext cx="744" cy="403"/>
              <a:chOff x="0" y="2476"/>
              <a:chExt cx="744" cy="403"/>
            </a:xfrm>
          </p:grpSpPr>
          <p:sp>
            <p:nvSpPr>
              <p:cNvPr id="67694" name="Rectangle 101"/>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95" name="Group 100"/>
              <p:cNvGrpSpPr>
                <a:grpSpLocks/>
              </p:cNvGrpSpPr>
              <p:nvPr/>
            </p:nvGrpSpPr>
            <p:grpSpPr bwMode="auto">
              <a:xfrm>
                <a:off x="0" y="2476"/>
                <a:ext cx="744" cy="403"/>
                <a:chOff x="0" y="2476"/>
                <a:chExt cx="744" cy="403"/>
              </a:xfrm>
            </p:grpSpPr>
            <p:sp>
              <p:nvSpPr>
                <p:cNvPr id="31767" name="Rectangle 23"/>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Faith</a:t>
                  </a:r>
                </a:p>
              </p:txBody>
            </p:sp>
            <p:sp>
              <p:nvSpPr>
                <p:cNvPr id="67697" name="Rectangle 9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1" name="Group 104"/>
            <p:cNvGrpSpPr>
              <a:grpSpLocks/>
            </p:cNvGrpSpPr>
            <p:nvPr/>
          </p:nvGrpSpPr>
          <p:grpSpPr bwMode="auto">
            <a:xfrm>
              <a:off x="744" y="2476"/>
              <a:ext cx="1328" cy="403"/>
              <a:chOff x="744" y="2476"/>
              <a:chExt cx="1328" cy="403"/>
            </a:xfrm>
          </p:grpSpPr>
          <p:sp>
            <p:nvSpPr>
              <p:cNvPr id="67692" name="Rectangle 24"/>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Man</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faithlessness</a:t>
                </a:r>
              </a:p>
            </p:txBody>
          </p:sp>
          <p:sp>
            <p:nvSpPr>
              <p:cNvPr id="67693" name="Rectangle 103"/>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2" name="Group 106"/>
            <p:cNvGrpSpPr>
              <a:grpSpLocks/>
            </p:cNvGrpSpPr>
            <p:nvPr/>
          </p:nvGrpSpPr>
          <p:grpSpPr bwMode="auto">
            <a:xfrm>
              <a:off x="2072" y="2476"/>
              <a:ext cx="1720" cy="403"/>
              <a:chOff x="2072" y="2476"/>
              <a:chExt cx="1720" cy="403"/>
            </a:xfrm>
          </p:grpSpPr>
          <p:sp>
            <p:nvSpPr>
              <p:cNvPr id="67690" name="Rectangle 25"/>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faithfulness</a:t>
                </a:r>
              </a:p>
            </p:txBody>
          </p:sp>
          <p:sp>
            <p:nvSpPr>
              <p:cNvPr id="67691" name="Rectangle 10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3" name="Group 110"/>
            <p:cNvGrpSpPr>
              <a:grpSpLocks/>
            </p:cNvGrpSpPr>
            <p:nvPr/>
          </p:nvGrpSpPr>
          <p:grpSpPr bwMode="auto">
            <a:xfrm>
              <a:off x="0" y="2879"/>
              <a:ext cx="744" cy="403"/>
              <a:chOff x="0" y="2879"/>
              <a:chExt cx="744" cy="403"/>
            </a:xfrm>
          </p:grpSpPr>
          <p:sp>
            <p:nvSpPr>
              <p:cNvPr id="67686" name="Rectangle 109"/>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87" name="Group 108"/>
              <p:cNvGrpSpPr>
                <a:grpSpLocks/>
              </p:cNvGrpSpPr>
              <p:nvPr/>
            </p:nvGrpSpPr>
            <p:grpSpPr bwMode="auto">
              <a:xfrm>
                <a:off x="0" y="2879"/>
                <a:ext cx="744" cy="403"/>
                <a:chOff x="0" y="2879"/>
                <a:chExt cx="744" cy="403"/>
              </a:xfrm>
            </p:grpSpPr>
            <p:sp>
              <p:nvSpPr>
                <p:cNvPr id="31770" name="Rectangle 26"/>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Outlook</a:t>
                  </a:r>
                </a:p>
              </p:txBody>
            </p:sp>
            <p:sp>
              <p:nvSpPr>
                <p:cNvPr id="67689" name="Rectangle 107"/>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4" name="Group 112"/>
            <p:cNvGrpSpPr>
              <a:grpSpLocks/>
            </p:cNvGrpSpPr>
            <p:nvPr/>
          </p:nvGrpSpPr>
          <p:grpSpPr bwMode="auto">
            <a:xfrm>
              <a:off x="744" y="2879"/>
              <a:ext cx="1328" cy="403"/>
              <a:chOff x="744" y="2879"/>
              <a:chExt cx="1328" cy="403"/>
            </a:xfrm>
          </p:grpSpPr>
          <p:sp>
            <p:nvSpPr>
              <p:cNvPr id="67684" name="Rectangle 27"/>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Negative: rebellion/tragedy</a:t>
                </a:r>
              </a:p>
            </p:txBody>
          </p:sp>
          <p:sp>
            <p:nvSpPr>
              <p:cNvPr id="67685" name="Rectangle 111"/>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5" name="Group 114"/>
            <p:cNvGrpSpPr>
              <a:grpSpLocks/>
            </p:cNvGrpSpPr>
            <p:nvPr/>
          </p:nvGrpSpPr>
          <p:grpSpPr bwMode="auto">
            <a:xfrm>
              <a:off x="2072" y="2879"/>
              <a:ext cx="1720" cy="403"/>
              <a:chOff x="2072" y="2879"/>
              <a:chExt cx="1720" cy="403"/>
            </a:xfrm>
          </p:grpSpPr>
          <p:sp>
            <p:nvSpPr>
              <p:cNvPr id="67682" name="Rectangle 28"/>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Positive: hope amidst apostasy/tragedy</a:t>
                </a:r>
              </a:p>
            </p:txBody>
          </p:sp>
          <p:sp>
            <p:nvSpPr>
              <p:cNvPr id="67683" name="Rectangle 113"/>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6" name="Group 118"/>
            <p:cNvGrpSpPr>
              <a:grpSpLocks/>
            </p:cNvGrpSpPr>
            <p:nvPr/>
          </p:nvGrpSpPr>
          <p:grpSpPr bwMode="auto">
            <a:xfrm>
              <a:off x="0" y="3282"/>
              <a:ext cx="744" cy="403"/>
              <a:chOff x="0" y="3282"/>
              <a:chExt cx="744" cy="403"/>
            </a:xfrm>
          </p:grpSpPr>
          <p:sp>
            <p:nvSpPr>
              <p:cNvPr id="67678" name="Rectangle 117"/>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79" name="Group 116"/>
              <p:cNvGrpSpPr>
                <a:grpSpLocks/>
              </p:cNvGrpSpPr>
              <p:nvPr/>
            </p:nvGrpSpPr>
            <p:grpSpPr bwMode="auto">
              <a:xfrm>
                <a:off x="0" y="3282"/>
                <a:ext cx="744" cy="403"/>
                <a:chOff x="0" y="3282"/>
                <a:chExt cx="744" cy="403"/>
              </a:xfrm>
            </p:grpSpPr>
            <p:sp>
              <p:nvSpPr>
                <p:cNvPr id="31773" name="Rectangle 29"/>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Recipients</a:t>
                  </a:r>
                </a:p>
              </p:txBody>
            </p:sp>
            <p:sp>
              <p:nvSpPr>
                <p:cNvPr id="67681" name="Rectangle 115"/>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7" name="Group 120"/>
            <p:cNvGrpSpPr>
              <a:grpSpLocks/>
            </p:cNvGrpSpPr>
            <p:nvPr/>
          </p:nvGrpSpPr>
          <p:grpSpPr bwMode="auto">
            <a:xfrm>
              <a:off x="744" y="3282"/>
              <a:ext cx="1328" cy="403"/>
              <a:chOff x="744" y="3282"/>
              <a:chExt cx="1328" cy="403"/>
            </a:xfrm>
          </p:grpSpPr>
          <p:sp>
            <p:nvSpPr>
              <p:cNvPr id="67676" name="Rectangle 30"/>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Exilic Jews (ca. 550 BC)</a:t>
                </a:r>
              </a:p>
            </p:txBody>
          </p:sp>
          <p:sp>
            <p:nvSpPr>
              <p:cNvPr id="67677" name="Rectangle 119"/>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8" name="Group 122"/>
            <p:cNvGrpSpPr>
              <a:grpSpLocks/>
            </p:cNvGrpSpPr>
            <p:nvPr/>
          </p:nvGrpSpPr>
          <p:grpSpPr bwMode="auto">
            <a:xfrm>
              <a:off x="2072" y="3282"/>
              <a:ext cx="1720" cy="403"/>
              <a:chOff x="2072" y="3282"/>
              <a:chExt cx="1720" cy="403"/>
            </a:xfrm>
          </p:grpSpPr>
          <p:sp>
            <p:nvSpPr>
              <p:cNvPr id="67674" name="Rectangle 31"/>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Postexilic Jews (ca. 440 BC)</a:t>
                </a:r>
              </a:p>
            </p:txBody>
          </p:sp>
          <p:sp>
            <p:nvSpPr>
              <p:cNvPr id="67675" name="Rectangle 121"/>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9" name="Group 126"/>
            <p:cNvGrpSpPr>
              <a:grpSpLocks/>
            </p:cNvGrpSpPr>
            <p:nvPr/>
          </p:nvGrpSpPr>
          <p:grpSpPr bwMode="auto">
            <a:xfrm>
              <a:off x="0" y="3685"/>
              <a:ext cx="744" cy="403"/>
              <a:chOff x="0" y="3685"/>
              <a:chExt cx="744" cy="403"/>
            </a:xfrm>
          </p:grpSpPr>
          <p:sp>
            <p:nvSpPr>
              <p:cNvPr id="67670" name="Rectangle 125"/>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71" name="Group 124"/>
              <p:cNvGrpSpPr>
                <a:grpSpLocks/>
              </p:cNvGrpSpPr>
              <p:nvPr/>
            </p:nvGrpSpPr>
            <p:grpSpPr bwMode="auto">
              <a:xfrm>
                <a:off x="0" y="3685"/>
                <a:ext cx="744" cy="403"/>
                <a:chOff x="0" y="3685"/>
                <a:chExt cx="744" cy="403"/>
              </a:xfrm>
            </p:grpSpPr>
            <p:sp>
              <p:nvSpPr>
                <p:cNvPr id="31776" name="Rectangle 32"/>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Chronology</a:t>
                  </a:r>
                </a:p>
              </p:txBody>
            </p:sp>
            <p:sp>
              <p:nvSpPr>
                <p:cNvPr id="67673" name="Rectangle 123"/>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0" name="Group 128"/>
            <p:cNvGrpSpPr>
              <a:grpSpLocks/>
            </p:cNvGrpSpPr>
            <p:nvPr/>
          </p:nvGrpSpPr>
          <p:grpSpPr bwMode="auto">
            <a:xfrm>
              <a:off x="744" y="3685"/>
              <a:ext cx="1328" cy="403"/>
              <a:chOff x="744" y="3685"/>
              <a:chExt cx="1328" cy="403"/>
            </a:xfrm>
          </p:grpSpPr>
          <p:sp>
            <p:nvSpPr>
              <p:cNvPr id="67668" name="Rectangle 33"/>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971-586 BC</a:t>
                </a:r>
              </a:p>
            </p:txBody>
          </p:sp>
          <p:sp>
            <p:nvSpPr>
              <p:cNvPr id="67669" name="Rectangle 127"/>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1" name="Group 130"/>
            <p:cNvGrpSpPr>
              <a:grpSpLocks/>
            </p:cNvGrpSpPr>
            <p:nvPr/>
          </p:nvGrpSpPr>
          <p:grpSpPr bwMode="auto">
            <a:xfrm>
              <a:off x="2072" y="3685"/>
              <a:ext cx="1720" cy="403"/>
              <a:chOff x="2072" y="3685"/>
              <a:chExt cx="1720" cy="403"/>
            </a:xfrm>
          </p:grpSpPr>
          <p:sp>
            <p:nvSpPr>
              <p:cNvPr id="67666" name="Rectangle 34"/>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1011-538 BC</a:t>
                </a:r>
              </a:p>
            </p:txBody>
          </p:sp>
          <p:sp>
            <p:nvSpPr>
              <p:cNvPr id="67667" name="Rectangle 129"/>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2" name="Group 134"/>
            <p:cNvGrpSpPr>
              <a:grpSpLocks/>
            </p:cNvGrpSpPr>
            <p:nvPr/>
          </p:nvGrpSpPr>
          <p:grpSpPr bwMode="auto">
            <a:xfrm>
              <a:off x="0" y="4088"/>
              <a:ext cx="744" cy="518"/>
              <a:chOff x="0" y="4088"/>
              <a:chExt cx="744" cy="518"/>
            </a:xfrm>
          </p:grpSpPr>
          <p:sp>
            <p:nvSpPr>
              <p:cNvPr id="67662" name="Rectangle 133"/>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63" name="Group 132"/>
              <p:cNvGrpSpPr>
                <a:grpSpLocks/>
              </p:cNvGrpSpPr>
              <p:nvPr/>
            </p:nvGrpSpPr>
            <p:grpSpPr bwMode="auto">
              <a:xfrm>
                <a:off x="0" y="4088"/>
                <a:ext cx="744" cy="518"/>
                <a:chOff x="0" y="4088"/>
                <a:chExt cx="744" cy="518"/>
              </a:xfrm>
            </p:grpSpPr>
            <p:sp>
              <p:nvSpPr>
                <p:cNvPr id="31779" name="Rectangle 35"/>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Emphasis</a:t>
                  </a:r>
                </a:p>
              </p:txBody>
            </p:sp>
            <p:sp>
              <p:nvSpPr>
                <p:cNvPr id="67665" name="Rectangle 131"/>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3" name="Group 136"/>
            <p:cNvGrpSpPr>
              <a:grpSpLocks/>
            </p:cNvGrpSpPr>
            <p:nvPr/>
          </p:nvGrpSpPr>
          <p:grpSpPr bwMode="auto">
            <a:xfrm>
              <a:off x="744" y="4088"/>
              <a:ext cx="1328" cy="518"/>
              <a:chOff x="744" y="4088"/>
              <a:chExt cx="1328" cy="518"/>
            </a:xfrm>
          </p:grpSpPr>
          <p:sp>
            <p:nvSpPr>
              <p:cNvPr id="67660" name="Rectangle 36"/>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900" b="1">
                    <a:latin typeface="Arial Narrow" charset="0"/>
                    <a:ea typeface="宋体" charset="0"/>
                    <a:cs typeface="宋体" charset="0"/>
                  </a:rPr>
                  <a:t>Political: emphasizes the throne</a:t>
                </a:r>
              </a:p>
            </p:txBody>
          </p:sp>
          <p:sp>
            <p:nvSpPr>
              <p:cNvPr id="67661" name="Rectangle 135"/>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4" name="Group 138"/>
            <p:cNvGrpSpPr>
              <a:grpSpLocks/>
            </p:cNvGrpSpPr>
            <p:nvPr/>
          </p:nvGrpSpPr>
          <p:grpSpPr bwMode="auto">
            <a:xfrm>
              <a:off x="2072" y="4088"/>
              <a:ext cx="1720" cy="518"/>
              <a:chOff x="2072" y="4088"/>
              <a:chExt cx="1720" cy="518"/>
            </a:xfrm>
          </p:grpSpPr>
          <p:sp>
            <p:nvSpPr>
              <p:cNvPr id="67658" name="Rectangle 37"/>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Spiritual: emphasizes the temple</a:t>
                </a:r>
              </a:p>
            </p:txBody>
          </p:sp>
          <p:sp>
            <p:nvSpPr>
              <p:cNvPr id="67659" name="Rectangle 137"/>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5" name="Group 142"/>
            <p:cNvGrpSpPr>
              <a:grpSpLocks/>
            </p:cNvGrpSpPr>
            <p:nvPr/>
          </p:nvGrpSpPr>
          <p:grpSpPr bwMode="auto">
            <a:xfrm>
              <a:off x="0" y="4606"/>
              <a:ext cx="744" cy="403"/>
              <a:chOff x="0" y="4606"/>
              <a:chExt cx="744" cy="403"/>
            </a:xfrm>
          </p:grpSpPr>
          <p:sp>
            <p:nvSpPr>
              <p:cNvPr id="67654" name="Rectangle 14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55" name="Group 140"/>
              <p:cNvGrpSpPr>
                <a:grpSpLocks/>
              </p:cNvGrpSpPr>
              <p:nvPr/>
            </p:nvGrpSpPr>
            <p:grpSpPr bwMode="auto">
              <a:xfrm>
                <a:off x="0" y="4606"/>
                <a:ext cx="744" cy="403"/>
                <a:chOff x="0" y="4606"/>
                <a:chExt cx="744" cy="403"/>
              </a:xfrm>
            </p:grpSpPr>
            <p:sp>
              <p:nvSpPr>
                <p:cNvPr id="31782" name="Rectangle 38"/>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Content</a:t>
                  </a:r>
                </a:p>
              </p:txBody>
            </p:sp>
            <p:sp>
              <p:nvSpPr>
                <p:cNvPr id="67657" name="Rectangle 139"/>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6" name="Group 144"/>
            <p:cNvGrpSpPr>
              <a:grpSpLocks/>
            </p:cNvGrpSpPr>
            <p:nvPr/>
          </p:nvGrpSpPr>
          <p:grpSpPr bwMode="auto">
            <a:xfrm>
              <a:off x="744" y="4606"/>
              <a:ext cx="1328" cy="403"/>
              <a:chOff x="744" y="4606"/>
              <a:chExt cx="1328" cy="403"/>
            </a:xfrm>
          </p:grpSpPr>
          <p:sp>
            <p:nvSpPr>
              <p:cNvPr id="67652" name="Rectangle 39"/>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Historical</a:t>
                </a:r>
              </a:p>
            </p:txBody>
          </p:sp>
          <p:sp>
            <p:nvSpPr>
              <p:cNvPr id="67653" name="Rectangle 143"/>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7" name="Group 146"/>
            <p:cNvGrpSpPr>
              <a:grpSpLocks/>
            </p:cNvGrpSpPr>
            <p:nvPr/>
          </p:nvGrpSpPr>
          <p:grpSpPr bwMode="auto">
            <a:xfrm>
              <a:off x="2072" y="4606"/>
              <a:ext cx="1720" cy="403"/>
              <a:chOff x="2072" y="4606"/>
              <a:chExt cx="1720" cy="403"/>
            </a:xfrm>
          </p:grpSpPr>
          <p:sp>
            <p:nvSpPr>
              <p:cNvPr id="67650" name="Rectangle 40"/>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Theological</a:t>
                </a:r>
              </a:p>
            </p:txBody>
          </p:sp>
          <p:sp>
            <p:nvSpPr>
              <p:cNvPr id="67651" name="Rectangle 145"/>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8" name="Group 150"/>
            <p:cNvGrpSpPr>
              <a:grpSpLocks/>
            </p:cNvGrpSpPr>
            <p:nvPr/>
          </p:nvGrpSpPr>
          <p:grpSpPr bwMode="auto">
            <a:xfrm>
              <a:off x="0" y="5009"/>
              <a:ext cx="744" cy="403"/>
              <a:chOff x="0" y="5009"/>
              <a:chExt cx="744" cy="403"/>
            </a:xfrm>
          </p:grpSpPr>
          <p:sp>
            <p:nvSpPr>
              <p:cNvPr id="67646" name="Rectangle 149"/>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47" name="Group 148"/>
              <p:cNvGrpSpPr>
                <a:grpSpLocks/>
              </p:cNvGrpSpPr>
              <p:nvPr/>
            </p:nvGrpSpPr>
            <p:grpSpPr bwMode="auto">
              <a:xfrm>
                <a:off x="0" y="5009"/>
                <a:ext cx="744" cy="403"/>
                <a:chOff x="0" y="5009"/>
                <a:chExt cx="744" cy="403"/>
              </a:xfrm>
            </p:grpSpPr>
            <p:sp>
              <p:nvSpPr>
                <p:cNvPr id="31785" name="Rectangle 41"/>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Attributes</a:t>
                  </a:r>
                </a:p>
              </p:txBody>
            </p:sp>
            <p:sp>
              <p:nvSpPr>
                <p:cNvPr id="67649" name="Rectangle 147"/>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9" name="Group 152"/>
            <p:cNvGrpSpPr>
              <a:grpSpLocks/>
            </p:cNvGrpSpPr>
            <p:nvPr/>
          </p:nvGrpSpPr>
          <p:grpSpPr bwMode="auto">
            <a:xfrm>
              <a:off x="744" y="5009"/>
              <a:ext cx="1328" cy="403"/>
              <a:chOff x="744" y="5009"/>
              <a:chExt cx="1328" cy="403"/>
            </a:xfrm>
          </p:grpSpPr>
          <p:sp>
            <p:nvSpPr>
              <p:cNvPr id="67644" name="Rectangle 42"/>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justice</a:t>
                </a:r>
              </a:p>
            </p:txBody>
          </p:sp>
          <p:sp>
            <p:nvSpPr>
              <p:cNvPr id="67645" name="Rectangle 151"/>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0" name="Group 154"/>
            <p:cNvGrpSpPr>
              <a:grpSpLocks/>
            </p:cNvGrpSpPr>
            <p:nvPr/>
          </p:nvGrpSpPr>
          <p:grpSpPr bwMode="auto">
            <a:xfrm>
              <a:off x="2072" y="5009"/>
              <a:ext cx="1720" cy="403"/>
              <a:chOff x="2072" y="5009"/>
              <a:chExt cx="1720" cy="403"/>
            </a:xfrm>
          </p:grpSpPr>
          <p:sp>
            <p:nvSpPr>
              <p:cNvPr id="67642" name="Rectangle 43"/>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grace</a:t>
                </a:r>
              </a:p>
            </p:txBody>
          </p:sp>
          <p:sp>
            <p:nvSpPr>
              <p:cNvPr id="67643" name="Rectangle 153"/>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1" name="Group 158"/>
            <p:cNvGrpSpPr>
              <a:grpSpLocks/>
            </p:cNvGrpSpPr>
            <p:nvPr/>
          </p:nvGrpSpPr>
          <p:grpSpPr bwMode="auto">
            <a:xfrm>
              <a:off x="0" y="5412"/>
              <a:ext cx="744" cy="403"/>
              <a:chOff x="0" y="5412"/>
              <a:chExt cx="744" cy="403"/>
            </a:xfrm>
          </p:grpSpPr>
          <p:sp>
            <p:nvSpPr>
              <p:cNvPr id="67638" name="Rectangle 157"/>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39" name="Group 156"/>
              <p:cNvGrpSpPr>
                <a:grpSpLocks/>
              </p:cNvGrpSpPr>
              <p:nvPr/>
            </p:nvGrpSpPr>
            <p:grpSpPr bwMode="auto">
              <a:xfrm>
                <a:off x="0" y="5412"/>
                <a:ext cx="744" cy="403"/>
                <a:chOff x="0" y="5412"/>
                <a:chExt cx="744" cy="403"/>
              </a:xfrm>
            </p:grpSpPr>
            <p:sp>
              <p:nvSpPr>
                <p:cNvPr id="31788" name="Rectangle 44"/>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Protagonist</a:t>
                  </a:r>
                </a:p>
              </p:txBody>
            </p:sp>
            <p:sp>
              <p:nvSpPr>
                <p:cNvPr id="67641" name="Rectangle 155"/>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32" name="Group 160"/>
            <p:cNvGrpSpPr>
              <a:grpSpLocks/>
            </p:cNvGrpSpPr>
            <p:nvPr/>
          </p:nvGrpSpPr>
          <p:grpSpPr bwMode="auto">
            <a:xfrm>
              <a:off x="744" y="5412"/>
              <a:ext cx="1328" cy="403"/>
              <a:chOff x="744" y="5412"/>
              <a:chExt cx="1328" cy="403"/>
            </a:xfrm>
          </p:grpSpPr>
          <p:sp>
            <p:nvSpPr>
              <p:cNvPr id="67636" name="Rectangle 45"/>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Human responsibility</a:t>
                </a:r>
              </a:p>
            </p:txBody>
          </p:sp>
          <p:sp>
            <p:nvSpPr>
              <p:cNvPr id="6763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3" name="Group 162"/>
            <p:cNvGrpSpPr>
              <a:grpSpLocks/>
            </p:cNvGrpSpPr>
            <p:nvPr/>
          </p:nvGrpSpPr>
          <p:grpSpPr bwMode="auto">
            <a:xfrm>
              <a:off x="2072" y="5412"/>
              <a:ext cx="1720" cy="403"/>
              <a:chOff x="2072" y="5412"/>
              <a:chExt cx="1720" cy="403"/>
            </a:xfrm>
          </p:grpSpPr>
          <p:sp>
            <p:nvSpPr>
              <p:cNvPr id="67634" name="Rectangle 46"/>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Divine sovereignty</a:t>
                </a:r>
              </a:p>
            </p:txBody>
          </p:sp>
          <p:sp>
            <p:nvSpPr>
              <p:cNvPr id="67635" name="Rectangle 161"/>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31908" name="WordArt 164"/>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Kings</a:t>
            </a:r>
          </a:p>
        </p:txBody>
      </p:sp>
      <p:sp>
        <p:nvSpPr>
          <p:cNvPr id="31909" name="WordArt 165"/>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Chronicles</a:t>
            </a:r>
          </a:p>
        </p:txBody>
      </p:sp>
      <p:sp>
        <p:nvSpPr>
          <p:cNvPr id="67590" name="Rectangle 3"/>
          <p:cNvSpPr txBox="1">
            <a:spLocks noChangeArrowheads="1"/>
          </p:cNvSpPr>
          <p:nvPr/>
        </p:nvSpPr>
        <p:spPr bwMode="auto">
          <a:xfrm>
            <a:off x="152400" y="685800"/>
            <a:ext cx="876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Font typeface="Wingdings" charset="0"/>
              <a:buNone/>
            </a:pPr>
            <a:r>
              <a:rPr lang="en-US" altLang="zh-CN" sz="2800" b="1" i="1">
                <a:latin typeface="Arial Narrow" charset="0"/>
                <a:ea typeface="宋体" charset="0"/>
                <a:cs typeface="宋体" charset="0"/>
              </a:rPr>
              <a:t>While Kings &amp; Chronicles overlap in kingdom era details, some notable differences can be cited:</a:t>
            </a:r>
          </a:p>
        </p:txBody>
      </p:sp>
      <p:sp>
        <p:nvSpPr>
          <p:cNvPr id="67591"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31908"/>
                                        </p:tgtEl>
                                        <p:attrNameLst>
                                          <p:attrName>style.visibility</p:attrName>
                                        </p:attrNameLst>
                                      </p:cBhvr>
                                      <p:to>
                                        <p:strVal val="visible"/>
                                      </p:to>
                                    </p:set>
                                    <p:animEffect transition="in" filter="checkerboard(across)">
                                      <p:cBhvr>
                                        <p:cTn id="14" dur="500"/>
                                        <p:tgtEl>
                                          <p:spTgt spid="31908"/>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31909"/>
                                        </p:tgtEl>
                                        <p:attrNameLst>
                                          <p:attrName>style.visibility</p:attrName>
                                        </p:attrNameLst>
                                      </p:cBhvr>
                                      <p:to>
                                        <p:strVal val="visible"/>
                                      </p:to>
                                    </p:set>
                                    <p:animEffect transition="in" filter="checkerboard(across)">
                                      <p:cBhvr>
                                        <p:cTn id="18" dur="500"/>
                                        <p:tgtEl>
                                          <p:spTgt spid="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8" grpId="0" animBg="1"/>
      <p:bldP spid="3190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Characteristics</a:t>
            </a:r>
          </a:p>
        </p:txBody>
      </p:sp>
      <p:sp>
        <p:nvSpPr>
          <p:cNvPr id="5" name="Rectangle 3"/>
          <p:cNvSpPr txBox="1">
            <a:spLocks noChangeArrowheads="1"/>
          </p:cNvSpPr>
          <p:nvPr/>
        </p:nvSpPr>
        <p:spPr bwMode="auto">
          <a:xfrm>
            <a:off x="228600" y="1143000"/>
            <a:ext cx="8763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68325" indent="-568325" eaLnBrk="0" hangingPunct="0">
              <a:defRPr sz="2400">
                <a:solidFill>
                  <a:schemeClr val="tx1"/>
                </a:solidFill>
                <a:latin typeface="Times New Roman" charset="0"/>
                <a:ea typeface="ＭＳ Ｐゴシック" charset="0"/>
                <a:cs typeface="ＭＳ Ｐゴシック" charset="0"/>
              </a:defRPr>
            </a:lvl1pPr>
            <a:lvl2pPr marL="682625" indent="555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When you add these together: </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 genealogies (1 Chron. 1–9 begins 4143 BC), plus</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 narrative (1 Chron. 10–2 Chron. 36 ends 538 BC), </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then the original single book of Chronicles covers more time than any book of Scripture (3606 years!).</a:t>
            </a:r>
          </a:p>
          <a:p>
            <a:pPr eaLnBrk="1" hangingPunct="1">
              <a:lnSpc>
                <a:spcPct val="90000"/>
              </a:lnSpc>
              <a:spcBef>
                <a:spcPct val="20000"/>
              </a:spcBef>
              <a:buFont typeface="Wingdings" charset="0"/>
              <a:buChar char="Ø"/>
            </a:pPr>
            <a:endParaRPr lang="en-US" altLang="zh-CN" sz="3200" b="1" i="1">
              <a:solidFill>
                <a:srgbClr val="FFFFFF"/>
              </a:solidFill>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Chronicles is unique in that it contains the largest genealogy in the Bible (1 Chron. 1–9). </a:t>
            </a:r>
          </a:p>
          <a:p>
            <a:pPr eaLnBrk="1" hangingPunct="1">
              <a:lnSpc>
                <a:spcPct val="90000"/>
              </a:lnSpc>
              <a:spcBef>
                <a:spcPct val="20000"/>
              </a:spcBef>
              <a:buFont typeface="Wingdings" charset="0"/>
              <a:buChar char="Ø"/>
            </a:pPr>
            <a:endParaRPr lang="en-US" altLang="zh-CN" sz="3200" b="1" i="1">
              <a:solidFill>
                <a:srgbClr val="FFFFFF"/>
              </a:solidFill>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The Book of Chronicles appears last in the Hebrew Bible.</a:t>
            </a:r>
          </a:p>
        </p:txBody>
      </p:sp>
      <p:sp>
        <p:nvSpPr>
          <p:cNvPr id="69636" name="Text Box 3"/>
          <p:cNvSpPr txBox="1">
            <a:spLocks noChangeArrowheads="1"/>
          </p:cNvSpPr>
          <p:nvPr/>
        </p:nvSpPr>
        <p:spPr bwMode="auto">
          <a:xfrm>
            <a:off x="8027988" y="92075"/>
            <a:ext cx="1008062" cy="889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Argument</a:t>
            </a:r>
          </a:p>
        </p:txBody>
      </p:sp>
      <p:sp>
        <p:nvSpPr>
          <p:cNvPr id="5" name="Rectangle 3"/>
          <p:cNvSpPr txBox="1">
            <a:spLocks noChangeArrowheads="1"/>
          </p:cNvSpPr>
          <p:nvPr/>
        </p:nvSpPr>
        <p:spPr bwMode="auto">
          <a:xfrm>
            <a:off x="914400" y="1143000"/>
            <a:ext cx="8001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 </a:t>
            </a:r>
            <a:r>
              <a:rPr lang="en-US" altLang="zh-CN" sz="2800" b="1" u="sng">
                <a:latin typeface="Arial Narrow" charset="0"/>
                <a:ea typeface="宋体" charset="0"/>
                <a:cs typeface="宋体" charset="0"/>
              </a:rPr>
              <a:t>central idea</a:t>
            </a:r>
            <a:r>
              <a:rPr lang="en-US" altLang="zh-CN" sz="2800" b="1">
                <a:latin typeface="Arial Narrow" charset="0"/>
                <a:ea typeface="宋体" charset="0"/>
                <a:cs typeface="宋体" charset="0"/>
              </a:rPr>
              <a:t> in Chronicles which unifies the entire account is </a:t>
            </a:r>
            <a:r>
              <a:rPr lang="en-US" altLang="zh-CN" sz="2800" b="1" u="sng">
                <a:latin typeface="Arial Narrow" charset="0"/>
                <a:ea typeface="宋体" charset="0"/>
                <a:cs typeface="宋体" charset="0"/>
              </a:rPr>
              <a:t>the temple</a:t>
            </a:r>
            <a:r>
              <a:rPr lang="en-US" altLang="zh-CN" sz="2800" b="1">
                <a:latin typeface="Arial Narrow" charset="0"/>
                <a:ea typeface="宋体" charset="0"/>
                <a:cs typeface="宋体" charset="0"/>
              </a:rPr>
              <a:t>. </a:t>
            </a:r>
          </a:p>
          <a:p>
            <a:pPr eaLnBrk="1" hangingPunct="1">
              <a:lnSpc>
                <a:spcPct val="90000"/>
              </a:lnSpc>
              <a:spcBef>
                <a:spcPct val="20000"/>
              </a:spcBef>
              <a:buFont typeface="Wingdings" charset="0"/>
              <a:buChar char="Ø"/>
            </a:pPr>
            <a:endParaRPr lang="en-US" altLang="zh-CN" sz="1400" b="1">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 author</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reason for emphasizing the temple is to encourage the returned remnant with the spiritual/divine perspective that </a:t>
            </a:r>
            <a:r>
              <a:rPr lang="en-US" altLang="zh-CN" sz="2800" b="1" u="sng">
                <a:latin typeface="Arial Narrow" charset="0"/>
                <a:ea typeface="宋体" charset="0"/>
                <a:cs typeface="宋体" charset="0"/>
              </a:rPr>
              <a:t>while the Davidic throne is not among them, the Davidic line &amp; God Himself is</a:t>
            </a:r>
            <a:r>
              <a:rPr lang="en-US" altLang="zh-CN" sz="2800" b="1">
                <a:latin typeface="Arial Narrow" charset="0"/>
                <a:ea typeface="宋体" charset="0"/>
                <a:cs typeface="宋体" charset="0"/>
              </a:rPr>
              <a:t> (1 Chron. 1–9). </a:t>
            </a:r>
          </a:p>
          <a:p>
            <a:pPr eaLnBrk="1" hangingPunct="1">
              <a:lnSpc>
                <a:spcPct val="90000"/>
              </a:lnSpc>
              <a:spcBef>
                <a:spcPct val="20000"/>
              </a:spcBef>
              <a:buFont typeface="Wingdings" charset="0"/>
              <a:buChar char="Ø"/>
            </a:pPr>
            <a:endParaRPr lang="en-US" altLang="zh-CN" sz="2800" b="1">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Therefore, the people should learn from the judgment of their ancestors</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 idolatry &amp; worship Him correctly with the temple as the center of the nation</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worship. </a:t>
            </a:r>
          </a:p>
        </p:txBody>
      </p:sp>
      <p:sp>
        <p:nvSpPr>
          <p:cNvPr id="7168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Synthesis</a:t>
            </a:r>
          </a:p>
        </p:txBody>
      </p:sp>
      <p:sp>
        <p:nvSpPr>
          <p:cNvPr id="34822" name="Text Box 6"/>
          <p:cNvSpPr txBox="1">
            <a:spLocks noChangeArrowheads="1"/>
          </p:cNvSpPr>
          <p:nvPr/>
        </p:nvSpPr>
        <p:spPr bwMode="auto">
          <a:xfrm>
            <a:off x="179512" y="2950391"/>
            <a:ext cx="6427440" cy="584776"/>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000000"/>
                </a:solidFill>
                <a:latin typeface="Arial"/>
                <a:ea typeface="宋体" charset="0"/>
                <a:cs typeface="Arial"/>
              </a:rPr>
              <a:t>1–9  Genealogy of Davidic line</a:t>
            </a:r>
          </a:p>
        </p:txBody>
      </p:sp>
      <p:sp>
        <p:nvSpPr>
          <p:cNvPr id="73731" name="Text Box 7"/>
          <p:cNvSpPr txBox="1">
            <a:spLocks noChangeArrowheads="1"/>
          </p:cNvSpPr>
          <p:nvPr/>
        </p:nvSpPr>
        <p:spPr bwMode="auto">
          <a:xfrm>
            <a:off x="179512" y="1392238"/>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a:ea typeface="宋体" charset="0"/>
                <a:cs typeface="Arial"/>
              </a:rPr>
              <a:t>David</a:t>
            </a:r>
            <a:r>
              <a:rPr lang="uk-UA" altLang="zh-CN" sz="3200" b="1">
                <a:solidFill>
                  <a:srgbClr val="000000"/>
                </a:solidFill>
                <a:latin typeface="Arial"/>
                <a:ea typeface="宋体" charset="0"/>
                <a:cs typeface="Arial"/>
              </a:rPr>
              <a:t>'</a:t>
            </a:r>
            <a:r>
              <a:rPr lang="en-US" altLang="zh-CN" sz="3200" b="1">
                <a:solidFill>
                  <a:srgbClr val="000000"/>
                </a:solidFill>
                <a:latin typeface="Arial"/>
                <a:ea typeface="宋体" charset="0"/>
                <a:cs typeface="Arial"/>
              </a:rPr>
              <a:t>s line established</a:t>
            </a:r>
          </a:p>
        </p:txBody>
      </p:sp>
      <p:sp>
        <p:nvSpPr>
          <p:cNvPr id="34824" name="Text Box 8"/>
          <p:cNvSpPr txBox="1">
            <a:spLocks noChangeArrowheads="1"/>
          </p:cNvSpPr>
          <p:nvPr/>
        </p:nvSpPr>
        <p:spPr bwMode="auto">
          <a:xfrm>
            <a:off x="179512" y="4509120"/>
            <a:ext cx="8928992" cy="584776"/>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000000"/>
                </a:solidFill>
                <a:latin typeface="Arial"/>
                <a:ea typeface="宋体" charset="0"/>
                <a:cs typeface="Arial"/>
              </a:rPr>
              <a:t>10–29  David</a:t>
            </a:r>
            <a:r>
              <a:rPr lang="uk-UA" altLang="zh-CN" sz="3200" b="1">
                <a:solidFill>
                  <a:srgbClr val="000000"/>
                </a:solidFill>
                <a:latin typeface="Arial"/>
                <a:ea typeface="宋体" charset="0"/>
                <a:cs typeface="Arial"/>
              </a:rPr>
              <a:t>'</a:t>
            </a:r>
            <a:r>
              <a:rPr lang="en-US" altLang="zh-CN" sz="3200" b="1">
                <a:solidFill>
                  <a:srgbClr val="000000"/>
                </a:solidFill>
                <a:latin typeface="Arial"/>
                <a:ea typeface="宋体" charset="0"/>
                <a:cs typeface="Arial"/>
              </a:rPr>
              <a:t>s concern for the ark / temple</a:t>
            </a:r>
          </a:p>
        </p:txBody>
      </p:sp>
      <p:sp>
        <p:nvSpPr>
          <p:cNvPr id="7373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88067" name="Text Box 3"/>
          <p:cNvSpPr txBox="1">
            <a:spLocks noChangeArrowheads="1"/>
          </p:cNvSpPr>
          <p:nvPr/>
        </p:nvSpPr>
        <p:spPr bwMode="auto">
          <a:xfrm>
            <a:off x="347911" y="4365104"/>
            <a:ext cx="3295650" cy="1568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pitchFamily="-105" charset="0"/>
                <a:cs typeface="Arial"/>
              </a:rPr>
              <a:t>1 Kings 1–11        United Under Solomon</a:t>
            </a:r>
          </a:p>
        </p:txBody>
      </p:sp>
      <p:pic>
        <p:nvPicPr>
          <p:cNvPr id="88069" name="Picture 5" descr="1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628800"/>
            <a:ext cx="3200400" cy="23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0" name="Picture 6" descr="2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4550" y="1628800"/>
            <a:ext cx="3117850"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1" name="Text Box 7"/>
          <p:cNvSpPr txBox="1">
            <a:spLocks noChangeArrowheads="1"/>
          </p:cNvSpPr>
          <p:nvPr/>
        </p:nvSpPr>
        <p:spPr bwMode="auto">
          <a:xfrm>
            <a:off x="4644008" y="4365104"/>
            <a:ext cx="4032448"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latin typeface="Arial"/>
                <a:cs typeface="Arial"/>
              </a:rPr>
              <a:t>1 Kings 12–</a:t>
            </a:r>
            <a:br>
              <a:rPr lang="en-US" sz="3200" b="1" dirty="0">
                <a:solidFill>
                  <a:schemeClr val="bg1"/>
                </a:solidFill>
                <a:latin typeface="Arial"/>
                <a:cs typeface="Arial"/>
              </a:rPr>
            </a:br>
            <a:r>
              <a:rPr lang="en-US" sz="3200" b="1" dirty="0">
                <a:solidFill>
                  <a:schemeClr val="bg1"/>
                </a:solidFill>
                <a:latin typeface="Arial"/>
                <a:cs typeface="Arial"/>
              </a:rPr>
              <a:t>2 Kings 25        Divided Until Exile</a:t>
            </a:r>
          </a:p>
        </p:txBody>
      </p:sp>
      <p:sp>
        <p:nvSpPr>
          <p:cNvPr id="8" name="Title 7"/>
          <p:cNvSpPr>
            <a:spLocks noGrp="1"/>
          </p:cNvSpPr>
          <p:nvPr>
            <p:ph type="title" idx="4294967295"/>
          </p:nvPr>
        </p:nvSpPr>
        <p:spPr>
          <a:xfrm>
            <a:off x="0" y="0"/>
            <a:ext cx="9144000" cy="1143000"/>
          </a:xfrm>
        </p:spPr>
        <p:txBody>
          <a:bodyPr/>
          <a:lstStyle/>
          <a:p>
            <a:pPr>
              <a:defRPr/>
            </a:pPr>
            <a:r>
              <a:rPr lang="en-US" sz="4000" b="1">
                <a:solidFill>
                  <a:srgbClr val="FFFFFF"/>
                </a:solidFill>
                <a:effectLst>
                  <a:outerShdw blurRad="38100" dist="38100" dir="2700000" algn="tl">
                    <a:srgbClr val="808080"/>
                  </a:outerShdw>
                </a:effectLst>
                <a:latin typeface="Arial"/>
                <a:ea typeface="ＭＳ Ｐゴシック" charset="0"/>
                <a:cs typeface="Arial"/>
              </a:rPr>
              <a:t>The United &amp; Divided Kingdoms </a:t>
            </a:r>
            <a:endParaRPr lang="en-US" sz="4000" b="1" u="sng">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 declare that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will build a house for you: When your days are over and you go to be with your fathers, I will raise up your offspring to succeed you, one of your own sons, and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his kingdom.  He is the one who will build a house for me, and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his throne forever.  I will be his father, and he will be my son.  I will never take my love away from him, as I took it away from your predecessor.  I will set him over my house and my kingdom forever; his throne will be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forever</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(17:10b-14)</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729654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Occasion</a:t>
            </a:r>
          </a:p>
        </p:txBody>
      </p:sp>
      <p:sp>
        <p:nvSpPr>
          <p:cNvPr id="5" name="Rectangle 3"/>
          <p:cNvSpPr txBox="1">
            <a:spLocks noChangeArrowheads="1"/>
          </p:cNvSpPr>
          <p:nvPr/>
        </p:nvSpPr>
        <p:spPr bwMode="auto">
          <a:xfrm>
            <a:off x="1259632" y="1700808"/>
            <a:ext cx="7467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a:latin typeface="Arial"/>
                <a:cs typeface="Arial"/>
              </a:rPr>
              <a:t>Kings records the history from a political / ethical standpoint, but Chronicles provides the spiritual / priestly view.  </a:t>
            </a:r>
          </a:p>
          <a:p>
            <a:pPr eaLnBrk="1" hangingPunct="1">
              <a:lnSpc>
                <a:spcPct val="90000"/>
              </a:lnSpc>
              <a:spcBef>
                <a:spcPct val="20000"/>
              </a:spcBef>
              <a:buFont typeface="Wingdings" charset="0"/>
              <a:buChar char="Ø"/>
            </a:pPr>
            <a:r>
              <a:rPr lang="en-US" altLang="zh-CN" sz="3200" b="1">
                <a:latin typeface="Arial"/>
                <a:cs typeface="Arial"/>
              </a:rPr>
              <a:t>It reminded the people that David</a:t>
            </a:r>
            <a:r>
              <a:rPr lang="uk-UA" altLang="zh-CN" sz="3200" b="1">
                <a:latin typeface="Arial"/>
                <a:cs typeface="Arial"/>
              </a:rPr>
              <a:t>'</a:t>
            </a:r>
            <a:r>
              <a:rPr lang="en-US" altLang="zh-CN" sz="3200" b="1">
                <a:latin typeface="Arial"/>
                <a:cs typeface="Arial"/>
              </a:rPr>
              <a:t>s royal line still remained to encourage the small remnant who had returned &amp; built a meager temple compared to Solomon</a:t>
            </a:r>
            <a:r>
              <a:rPr lang="uk-UA" altLang="zh-CN" sz="3200" b="1">
                <a:latin typeface="Arial"/>
                <a:cs typeface="Arial"/>
              </a:rPr>
              <a:t>'</a:t>
            </a:r>
            <a:r>
              <a:rPr lang="en-US" altLang="zh-CN" sz="3200" b="1">
                <a:latin typeface="Arial"/>
                <a:cs typeface="Arial"/>
              </a:rPr>
              <a:t>s (cf. Hag. 2:3). </a:t>
            </a: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52710" y="5120743"/>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Beginnings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496143" y="52779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Patriarchs</a:t>
            </a: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Exodus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Judges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114614" y="5249716"/>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Conquests</a:t>
            </a: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683507" y="5452449"/>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Silent Years</a:t>
            </a: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Church</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414911" y="54108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Kingdom</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62898" y="2628497"/>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6681" y="3438687"/>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Creation</a:t>
            </a: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730204" y="288280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Fall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09326" y="2829140"/>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Flood</a:t>
            </a: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106023" y="2903391"/>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Babel</a:t>
            </a: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Abraham</a:t>
            </a: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25490" y="3342851"/>
            <a:ext cx="6976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Isaac</a:t>
            </a: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02502" y="3349658"/>
            <a:ext cx="7761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Jacob</a:t>
            </a: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012553" y="3316177"/>
            <a:ext cx="9012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Joseph</a:t>
            </a: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272208" y="3514846"/>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Moses</a:t>
            </a: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2921479" y="3423058"/>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Joshua</a:t>
            </a: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08585" y="3793490"/>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Cycles</a:t>
            </a: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85424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3028569"/>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381508"/>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I (A</a:t>
            </a:r>
            <a:r>
              <a:rPr lang="en-US" sz="1800" b="1" dirty="0">
                <a:solidFill>
                  <a:prstClr val="black"/>
                </a:solidFill>
              </a:rPr>
              <a:t>) &amp; J (B)</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852464"/>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413468"/>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871662" y="2963205"/>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1</a:t>
            </a:r>
            <a:r>
              <a:rPr kumimoji="0" lang="en-US" sz="1800" b="1" i="0" u="none" strike="noStrike" kern="1200" cap="none" spc="0" normalizeH="0" baseline="30000" noProof="0" dirty="0">
                <a:ln>
                  <a:noFill/>
                </a:ln>
                <a:solidFill>
                  <a:srgbClr val="C00000"/>
                </a:solidFill>
                <a:effectLst/>
                <a:uLnTx/>
                <a:uFillTx/>
                <a:latin typeface="Arial" charset="0"/>
                <a:ea typeface="ＭＳ Ｐゴシック" charset="0"/>
              </a:rPr>
              <a:t>st</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Coming</a:t>
            </a: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469736" y="2808948"/>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2</a:t>
            </a:r>
            <a:r>
              <a:rPr kumimoji="0" lang="en-US" sz="1800" b="1" i="0" u="none" strike="noStrike" kern="1200" cap="none" spc="0" normalizeH="0" baseline="30000" noProof="0" dirty="0">
                <a:ln>
                  <a:noFill/>
                </a:ln>
                <a:solidFill>
                  <a:srgbClr val="006600"/>
                </a:solidFill>
                <a:effectLst/>
                <a:uLnTx/>
                <a:uFillTx/>
                <a:latin typeface="Arial" charset="0"/>
                <a:ea typeface="ＭＳ Ｐゴシック" charset="0"/>
              </a:rPr>
              <a:t>nd</a:t>
            </a: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 Coming</a:t>
            </a: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4718" y="411741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1000</a:t>
            </a: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202</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0+</a:t>
              </a: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b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b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853065" y="1439136"/>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Judges</a:t>
            </a: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83217" y="1531704"/>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Ezra</a:t>
            </a: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251317" y="1506771"/>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Esther</a:t>
            </a: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603094" y="1378242"/>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Numbers</a:t>
            </a: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677427" y="1257180"/>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Deuteronomy</a:t>
            </a: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450440" y="1377538"/>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Leviticus</a:t>
            </a: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340476" y="1425534"/>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Exodus</a:t>
            </a: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7685" y="1453566"/>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Ruth</a:t>
            </a: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190544" y="1426888"/>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Joshua</a:t>
            </a: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0641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Samuel</a:t>
            </a: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76310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Samuel</a:t>
            </a: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4971587" y="1420958"/>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Kings</a:t>
            </a: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388507" y="1407513"/>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Kings</a:t>
            </a: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047419" y="1375786"/>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Nehemiah</a:t>
            </a: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charset="0"/>
                <a:ea typeface="ＭＳ Ｐゴシック" charset="0"/>
              </a:rPr>
              <a:t>Captivity</a:t>
            </a: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158308" y="2921314"/>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1 &amp; 2 Chronicles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en-US" sz="4000" b="1" kern="1200" dirty="0">
                <a:solidFill>
                  <a:srgbClr val="000000"/>
                </a:solidFill>
                <a:effectLst/>
                <a:latin typeface="Arial" panose="020B0604020202020204" pitchFamily="34" charset="0"/>
                <a:ea typeface="+mj-ea"/>
                <a:cs typeface="Arial" panose="020B0604020202020204" pitchFamily="34" charset="0"/>
              </a:rPr>
              <a:t>World History Detailed</a:t>
            </a:r>
            <a:r>
              <a:rPr lang="en-US" dirty="0"/>
              <a:t> </a:t>
            </a:r>
          </a:p>
        </p:txBody>
      </p:sp>
    </p:spTree>
    <p:extLst>
      <p:ext uri="{BB962C8B-B14F-4D97-AF65-F5344CB8AC3E}">
        <p14:creationId xmlns:p14="http://schemas.microsoft.com/office/powerpoint/2010/main" val="2359215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67219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333348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radictions in the Bible | Explore God Article">
            <a:extLst>
              <a:ext uri="{FF2B5EF4-FFF2-40B4-BE49-F238E27FC236}">
                <a16:creationId xmlns:a16="http://schemas.microsoft.com/office/drawing/2014/main" id="{A4D32DB1-6C63-B543-BE27-5CE5D8EF5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86882"/>
            <a:ext cx="9144000" cy="2292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9144000" cy="2742257"/>
          </a:xfrm>
        </p:spPr>
        <p:txBody>
          <a:bodyPr/>
          <a:lstStyle/>
          <a:p>
            <a:r>
              <a:rPr lang="en-US" sz="3200" b="1" dirty="0"/>
              <a:t>Critical scholars point out many places where the chronologies of Kings and Chronicles do not match—and the reigns of the kings of Israel and Judah seem contradictory. </a:t>
            </a:r>
            <a:br>
              <a:rPr lang="en-US" sz="3200" b="1" dirty="0"/>
            </a:br>
            <a:r>
              <a:rPr lang="en-US" sz="3200" b="1" dirty="0"/>
              <a:t>So what should we do?</a:t>
            </a:r>
          </a:p>
        </p:txBody>
      </p:sp>
      <p:sp>
        <p:nvSpPr>
          <p:cNvPr id="4" name="Title 1">
            <a:extLst>
              <a:ext uri="{FF2B5EF4-FFF2-40B4-BE49-F238E27FC236}">
                <a16:creationId xmlns:a16="http://schemas.microsoft.com/office/drawing/2014/main" id="{8859DECF-CD03-AA4A-A3F0-08012537CF15}"/>
              </a:ext>
            </a:extLst>
          </p:cNvPr>
          <p:cNvSpPr txBox="1">
            <a:spLocks/>
          </p:cNvSpPr>
          <p:nvPr/>
        </p:nvSpPr>
        <p:spPr bwMode="auto">
          <a:xfrm rot="21194811">
            <a:off x="-1850" y="5474882"/>
            <a:ext cx="9144000" cy="1129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pitchFamily="-108" charset="-128"/>
                <a:cs typeface="Arial"/>
              </a:rPr>
              <a:t>Oh, well… The Bible just has those contradictions?</a:t>
            </a:r>
          </a:p>
        </p:txBody>
      </p:sp>
    </p:spTree>
    <p:extLst>
      <p:ext uri="{BB962C8B-B14F-4D97-AF65-F5344CB8AC3E}">
        <p14:creationId xmlns:p14="http://schemas.microsoft.com/office/powerpoint/2010/main" val="17158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nSpc>
                <a:spcPct val="90000"/>
              </a:lnSpc>
            </a:pPr>
            <a:r>
              <a:rPr lang="en-US" sz="2800">
                <a:latin typeface="Arial" charset="0"/>
                <a:ea typeface="ＭＳ Ｐゴシック" charset="0"/>
                <a:cs typeface="ＭＳ Ｐゴシック" charset="0"/>
              </a:rPr>
              <a:t>The </a:t>
            </a:r>
            <a:r>
              <a:rPr lang="en-US" sz="2800">
                <a:solidFill>
                  <a:schemeClr val="accent1"/>
                </a:solidFill>
                <a:latin typeface="Arial" charset="0"/>
                <a:ea typeface="ＭＳ Ｐゴシック" charset="0"/>
                <a:cs typeface="ＭＳ Ｐゴシック" charset="0"/>
              </a:rPr>
              <a:t>total number of years</a:t>
            </a:r>
            <a:r>
              <a:rPr lang="en-US" sz="2800">
                <a:latin typeface="Arial" charset="0"/>
                <a:ea typeface="ＭＳ Ｐゴシック" charset="0"/>
                <a:cs typeface="ＭＳ Ｐゴシック" charset="0"/>
              </a:rPr>
              <a:t> of the reigns of Israel and Judah in a fixed time span were </a:t>
            </a:r>
            <a:r>
              <a:rPr lang="en-US" sz="2800">
                <a:solidFill>
                  <a:schemeClr val="accent1"/>
                </a:solidFill>
                <a:latin typeface="Arial" charset="0"/>
                <a:ea typeface="ＭＳ Ｐゴシック" charset="0"/>
                <a:cs typeface="ＭＳ Ｐゴシック" charset="0"/>
              </a:rPr>
              <a:t>not the same</a:t>
            </a:r>
          </a:p>
          <a:p>
            <a:pPr>
              <a:lnSpc>
                <a:spcPct val="90000"/>
              </a:lnSpc>
            </a:pPr>
            <a:r>
              <a:rPr lang="en-US" sz="2800">
                <a:latin typeface="Arial" charset="0"/>
                <a:ea typeface="ＭＳ Ｐゴシック" charset="0"/>
                <a:cs typeface="ＭＳ Ｐゴシック" charset="0"/>
              </a:rPr>
              <a:t>If chronology is worked according to lengths of reign, synchronisms </a:t>
            </a:r>
            <a:r>
              <a:rPr lang="en-US" sz="2800">
                <a:solidFill>
                  <a:schemeClr val="accent1"/>
                </a:solidFill>
                <a:latin typeface="Arial" charset="0"/>
                <a:ea typeface="ＭＳ Ｐゴシック" charset="0"/>
                <a:cs typeface="ＭＳ Ｐゴシック" charset="0"/>
              </a:rPr>
              <a:t>won</a:t>
            </a:r>
            <a:r>
              <a:rPr lang="fr-FR" altLang="ja-JP" sz="2800">
                <a:solidFill>
                  <a:schemeClr val="accent1"/>
                </a:solidFill>
                <a:latin typeface="Arial" charset="0"/>
                <a:ea typeface="ＭＳ Ｐゴシック" charset="0"/>
                <a:cs typeface="ＭＳ Ｐゴシック" charset="0"/>
              </a:rPr>
              <a:t>'</a:t>
            </a:r>
            <a:r>
              <a:rPr lang="en-US" sz="2800">
                <a:solidFill>
                  <a:schemeClr val="accent1"/>
                </a:solidFill>
                <a:latin typeface="Arial" charset="0"/>
                <a:ea typeface="ＭＳ Ｐゴシック" charset="0"/>
                <a:cs typeface="ＭＳ Ｐゴシック" charset="0"/>
              </a:rPr>
              <a:t>t fit</a:t>
            </a:r>
            <a:r>
              <a:rPr lang="en-US" sz="2800">
                <a:latin typeface="Arial" charset="0"/>
                <a:ea typeface="ＭＳ Ｐゴシック" charset="0"/>
                <a:cs typeface="ＭＳ Ｐゴシック" charset="0"/>
              </a:rPr>
              <a:t> (and vice versa)</a:t>
            </a:r>
          </a:p>
          <a:p>
            <a:pPr>
              <a:lnSpc>
                <a:spcPct val="90000"/>
              </a:lnSpc>
            </a:pPr>
            <a:r>
              <a:rPr lang="en-US" sz="2800">
                <a:latin typeface="Arial" charset="0"/>
                <a:ea typeface="ＭＳ Ｐゴシック" charset="0"/>
                <a:cs typeface="ＭＳ Ｐゴシック" charset="0"/>
              </a:rPr>
              <a:t>Seeming </a:t>
            </a:r>
            <a:r>
              <a:rPr lang="en-US" sz="2800">
                <a:solidFill>
                  <a:schemeClr val="accent1"/>
                </a:solidFill>
                <a:latin typeface="Arial" charset="0"/>
                <a:ea typeface="ＭＳ Ｐゴシック" charset="0"/>
                <a:cs typeface="ＭＳ Ｐゴシック" charset="0"/>
              </a:rPr>
              <a:t>lack of harmony</a:t>
            </a:r>
            <a:r>
              <a:rPr lang="en-US" sz="2800">
                <a:latin typeface="Arial" charset="0"/>
                <a:ea typeface="ＭＳ Ｐゴシック" charset="0"/>
                <a:cs typeface="ＭＳ Ｐゴシック" charset="0"/>
              </a:rPr>
              <a:t> between OT chronology and that of ANE</a:t>
            </a:r>
          </a:p>
          <a:p>
            <a:pPr>
              <a:lnSpc>
                <a:spcPct val="90000"/>
              </a:lnSpc>
            </a:pPr>
            <a:r>
              <a:rPr lang="en-US" sz="2800">
                <a:latin typeface="Arial" charset="0"/>
                <a:ea typeface="ＭＳ Ｐゴシック" charset="0"/>
                <a:cs typeface="ＭＳ Ｐゴシック" charset="0"/>
              </a:rPr>
              <a:t>Why does it matter?</a:t>
            </a:r>
          </a:p>
          <a:p>
            <a:pPr lvl="1">
              <a:lnSpc>
                <a:spcPct val="90000"/>
              </a:lnSpc>
            </a:pPr>
            <a:r>
              <a:rPr lang="en-US">
                <a:latin typeface="Arial" charset="0"/>
                <a:ea typeface="ＭＳ Ｐゴシック" charset="0"/>
              </a:rPr>
              <a:t>It concerns the </a:t>
            </a:r>
            <a:r>
              <a:rPr lang="en-US">
                <a:solidFill>
                  <a:schemeClr val="accent1"/>
                </a:solidFill>
                <a:latin typeface="Arial" charset="0"/>
                <a:ea typeface="ＭＳ Ｐゴシック" charset="0"/>
              </a:rPr>
              <a:t>historicity</a:t>
            </a:r>
            <a:r>
              <a:rPr lang="en-US">
                <a:latin typeface="Arial" charset="0"/>
                <a:ea typeface="ＭＳ Ｐゴシック" charset="0"/>
              </a:rPr>
              <a:t> and </a:t>
            </a:r>
            <a:r>
              <a:rPr lang="en-US">
                <a:solidFill>
                  <a:schemeClr val="accent1"/>
                </a:solidFill>
                <a:latin typeface="Arial" charset="0"/>
                <a:ea typeface="ＭＳ Ｐゴシック" charset="0"/>
              </a:rPr>
              <a:t>reliability</a:t>
            </a:r>
            <a:r>
              <a:rPr lang="en-US">
                <a:latin typeface="Arial" charset="0"/>
                <a:ea typeface="ＭＳ Ｐゴシック" charset="0"/>
              </a:rPr>
              <a:t> of the Bible and the </a:t>
            </a:r>
            <a:r>
              <a:rPr lang="en-US">
                <a:solidFill>
                  <a:schemeClr val="accent1"/>
                </a:solidFill>
                <a:latin typeface="Arial" charset="0"/>
                <a:ea typeface="ＭＳ Ｐゴシック" charset="0"/>
              </a:rPr>
              <a:t>accuracy</a:t>
            </a:r>
            <a:r>
              <a:rPr lang="en-US">
                <a:latin typeface="Arial" charset="0"/>
                <a:ea typeface="ＭＳ Ｐゴシック" charset="0"/>
              </a:rPr>
              <a:t> of its transmission</a:t>
            </a:r>
          </a:p>
        </p:txBody>
      </p:sp>
      <p:sp>
        <p:nvSpPr>
          <p:cNvPr id="288770"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The Mystery of the Kings</a:t>
            </a:r>
          </a:p>
        </p:txBody>
      </p:sp>
      <p:sp>
        <p:nvSpPr>
          <p:cNvPr id="288771" name="Text Box 2"/>
          <p:cNvSpPr txBox="1">
            <a:spLocks noChangeArrowheads="1"/>
          </p:cNvSpPr>
          <p:nvPr/>
        </p:nvSpPr>
        <p:spPr bwMode="auto">
          <a:xfrm>
            <a:off x="8305800" y="7620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r" eaLnBrk="1" hangingPunct="1"/>
            <a:r>
              <a:rPr lang="en-US" b="1">
                <a:latin typeface="Arial" charset="0"/>
                <a:ea typeface="ＭＳ Ｐゴシック" charset="0"/>
                <a:cs typeface="Arial" charset="0"/>
              </a:rPr>
              <a:t>Is the Chronology of Israel</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Kings Necessary?</a:t>
            </a:r>
          </a:p>
        </p:txBody>
      </p:sp>
      <p:sp>
        <p:nvSpPr>
          <p:cNvPr id="290818" name="Rectangle 3"/>
          <p:cNvSpPr>
            <a:spLocks noGrp="1" noChangeArrowheads="1"/>
          </p:cNvSpPr>
          <p:nvPr>
            <p:ph type="body" sz="half" idx="1"/>
          </p:nvPr>
        </p:nvSpPr>
        <p:spPr/>
        <p:txBody>
          <a:bodyPr/>
          <a:lstStyle/>
          <a:p>
            <a:pPr eaLnBrk="1" hangingPunct="1"/>
            <a:endParaRPr lang="en-US" b="1">
              <a:latin typeface="Arial" charset="0"/>
              <a:ea typeface="ＭＳ Ｐゴシック" charset="0"/>
              <a:cs typeface="Arial"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eaLnBrk="1" hangingPunct="1"/>
            <a:r>
              <a:rPr lang="en-US" b="1">
                <a:latin typeface="Arial" charset="0"/>
                <a:ea typeface="ＭＳ Ｐゴシック" charset="0"/>
                <a:cs typeface="Arial" charset="0"/>
              </a:rPr>
              <a:t>Whether David and Solomon ever even lived was doubted by </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Biblical Minimalists</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 in the July/Aug 1997 issue of </a:t>
            </a:r>
            <a:r>
              <a:rPr lang="en-US" altLang="ja-JP" b="1" i="1">
                <a:latin typeface="Arial" charset="0"/>
                <a:ea typeface="ＭＳ Ｐゴシック" charset="0"/>
                <a:cs typeface="Arial" charset="0"/>
              </a:rPr>
              <a:t>BAR</a:t>
            </a:r>
            <a:r>
              <a:rPr lang="en-US" altLang="ja-JP" b="1">
                <a:latin typeface="Arial" charset="0"/>
                <a:ea typeface="ＭＳ Ｐゴシック" charset="0"/>
                <a:cs typeface="Arial" charset="0"/>
              </a:rPr>
              <a:t> </a:t>
            </a:r>
            <a:endParaRPr lang="en-US" b="1">
              <a:latin typeface="Arial" charset="0"/>
              <a:ea typeface="ＭＳ Ｐゴシック" charset="0"/>
              <a:cs typeface="Arial" charset="0"/>
            </a:endParaRPr>
          </a:p>
        </p:txBody>
      </p:sp>
      <p:pic>
        <p:nvPicPr>
          <p:cNvPr id="29082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eaLnBrk="1" hangingPunct="1"/>
            <a:r>
              <a:rPr lang="en-US" sz="4000" dirty="0">
                <a:latin typeface="Arial" charset="0"/>
                <a:ea typeface="ＭＳ Ｐゴシック" charset="0"/>
                <a:cs typeface="Arial" charset="0"/>
              </a:rPr>
              <a:t>Years Kings of Judah Ruled</a:t>
            </a:r>
          </a:p>
        </p:txBody>
      </p:sp>
      <p:sp>
        <p:nvSpPr>
          <p:cNvPr id="246787" name="Rectangle 3"/>
          <p:cNvSpPr>
            <a:spLocks noGrp="1" noChangeArrowheads="1"/>
          </p:cNvSpPr>
          <p:nvPr>
            <p:ph type="body" sz="half" idx="1"/>
          </p:nvPr>
        </p:nvSpPr>
        <p:spPr/>
        <p:txBody>
          <a:bodyPr/>
          <a:lstStyle/>
          <a:p>
            <a:pPr eaLnBrk="1" hangingPunct="1">
              <a:tabLst>
                <a:tab pos="3198813" algn="r"/>
              </a:tabLst>
            </a:pPr>
            <a:r>
              <a:rPr lang="en-US" sz="2400">
                <a:latin typeface="Arial" charset="0"/>
                <a:ea typeface="ＭＳ Ｐゴシック" charset="0"/>
                <a:cs typeface="Arial" charset="0"/>
              </a:rPr>
              <a:t>Rehoboam	17</a:t>
            </a:r>
          </a:p>
          <a:p>
            <a:pPr eaLnBrk="1" hangingPunct="1">
              <a:tabLst>
                <a:tab pos="3198813" algn="r"/>
              </a:tabLst>
            </a:pPr>
            <a:r>
              <a:rPr lang="en-US" sz="2400">
                <a:latin typeface="Arial" charset="0"/>
                <a:ea typeface="ＭＳ Ｐゴシック" charset="0"/>
                <a:cs typeface="Arial" charset="0"/>
              </a:rPr>
              <a:t>Abijam	3</a:t>
            </a:r>
          </a:p>
          <a:p>
            <a:pPr eaLnBrk="1" hangingPunct="1">
              <a:tabLst>
                <a:tab pos="3198813" algn="r"/>
              </a:tabLst>
            </a:pPr>
            <a:r>
              <a:rPr lang="en-US" sz="2400">
                <a:latin typeface="Arial" charset="0"/>
                <a:ea typeface="ＭＳ Ｐゴシック" charset="0"/>
                <a:cs typeface="Arial" charset="0"/>
              </a:rPr>
              <a:t>Asa	41</a:t>
            </a:r>
          </a:p>
          <a:p>
            <a:pPr eaLnBrk="1" hangingPunct="1">
              <a:tabLst>
                <a:tab pos="3198813" algn="r"/>
              </a:tabLst>
            </a:pPr>
            <a:r>
              <a:rPr lang="en-US" sz="2400">
                <a:latin typeface="Arial" charset="0"/>
                <a:ea typeface="ＭＳ Ｐゴシック" charset="0"/>
                <a:cs typeface="Arial" charset="0"/>
              </a:rPr>
              <a:t>Jehoshaphat	25</a:t>
            </a:r>
          </a:p>
          <a:p>
            <a:pPr eaLnBrk="1" hangingPunct="1">
              <a:tabLst>
                <a:tab pos="3198813" algn="r"/>
              </a:tabLst>
            </a:pPr>
            <a:r>
              <a:rPr lang="en-US" sz="2400">
                <a:latin typeface="Arial" charset="0"/>
                <a:ea typeface="ＭＳ Ｐゴシック" charset="0"/>
                <a:cs typeface="Arial" charset="0"/>
              </a:rPr>
              <a:t>Jehoram	8</a:t>
            </a:r>
          </a:p>
          <a:p>
            <a:pPr eaLnBrk="1" hangingPunct="1">
              <a:tabLst>
                <a:tab pos="3198813" algn="r"/>
              </a:tabLst>
            </a:pPr>
            <a:r>
              <a:rPr lang="en-US" sz="2400">
                <a:latin typeface="Arial" charset="0"/>
                <a:ea typeface="ＭＳ Ｐゴシック" charset="0"/>
                <a:cs typeface="Arial" charset="0"/>
              </a:rPr>
              <a:t>Ahaziah	1</a:t>
            </a:r>
          </a:p>
          <a:p>
            <a:pPr eaLnBrk="1" hangingPunct="1">
              <a:tabLst>
                <a:tab pos="3198813" algn="r"/>
              </a:tabLst>
            </a:pPr>
            <a:r>
              <a:rPr lang="en-US" sz="2400">
                <a:latin typeface="Arial" charset="0"/>
                <a:ea typeface="ＭＳ Ｐゴシック" charset="0"/>
                <a:cs typeface="Arial" charset="0"/>
              </a:rPr>
              <a:t>Athaliah	6</a:t>
            </a:r>
          </a:p>
          <a:p>
            <a:pPr eaLnBrk="1" hangingPunct="1">
              <a:tabLst>
                <a:tab pos="3198813" algn="r"/>
              </a:tabLst>
            </a:pPr>
            <a:r>
              <a:rPr lang="en-US" sz="2400">
                <a:latin typeface="Arial" charset="0"/>
                <a:ea typeface="ＭＳ Ｐゴシック" charset="0"/>
                <a:cs typeface="Arial" charset="0"/>
              </a:rPr>
              <a:t>Joash	40</a:t>
            </a:r>
          </a:p>
          <a:p>
            <a:pPr eaLnBrk="1" hangingPunct="1">
              <a:tabLst>
                <a:tab pos="3198813" algn="r"/>
              </a:tabLst>
            </a:pPr>
            <a:r>
              <a:rPr lang="en-US" sz="2400">
                <a:latin typeface="Arial" charset="0"/>
                <a:ea typeface="ＭＳ Ｐゴシック" charset="0"/>
                <a:cs typeface="Arial" charset="0"/>
              </a:rPr>
              <a:t>Amaziah	29</a:t>
            </a:r>
          </a:p>
          <a:p>
            <a:pPr eaLnBrk="1" hangingPunct="1">
              <a:tabLst>
                <a:tab pos="3198813" algn="r"/>
              </a:tabLst>
            </a:pPr>
            <a:r>
              <a:rPr lang="en-US" sz="2400">
                <a:latin typeface="Arial" charset="0"/>
                <a:ea typeface="ＭＳ Ｐゴシック" charset="0"/>
                <a:cs typeface="Arial" charset="0"/>
              </a:rPr>
              <a:t>Azariah (Uzziah)	52</a:t>
            </a:r>
          </a:p>
        </p:txBody>
      </p:sp>
      <p:sp>
        <p:nvSpPr>
          <p:cNvPr id="246788" name="Rectangle 4"/>
          <p:cNvSpPr>
            <a:spLocks noGrp="1" noChangeArrowheads="1"/>
          </p:cNvSpPr>
          <p:nvPr>
            <p:ph type="body" sz="half" idx="2"/>
          </p:nvPr>
        </p:nvSpPr>
        <p:spPr>
          <a:xfrm>
            <a:off x="5181600" y="1600200"/>
            <a:ext cx="3810000" cy="4876800"/>
          </a:xfrm>
        </p:spPr>
        <p:txBody>
          <a:bodyPr/>
          <a:lstStyle/>
          <a:p>
            <a:pPr eaLnBrk="1" hangingPunct="1">
              <a:tabLst>
                <a:tab pos="3367088" algn="r"/>
              </a:tabLst>
            </a:pPr>
            <a:r>
              <a:rPr lang="en-US" sz="2400">
                <a:latin typeface="Arial" charset="0"/>
                <a:ea typeface="ＭＳ Ｐゴシック" charset="0"/>
                <a:cs typeface="Arial" charset="0"/>
              </a:rPr>
              <a:t>Jotham	18</a:t>
            </a:r>
          </a:p>
          <a:p>
            <a:pPr eaLnBrk="1" hangingPunct="1">
              <a:tabLst>
                <a:tab pos="3367088" algn="r"/>
              </a:tabLst>
            </a:pPr>
            <a:r>
              <a:rPr lang="en-US" sz="2400">
                <a:latin typeface="Arial" charset="0"/>
                <a:ea typeface="ＭＳ Ｐゴシック" charset="0"/>
                <a:cs typeface="Arial" charset="0"/>
              </a:rPr>
              <a:t>Ahaz	19</a:t>
            </a:r>
          </a:p>
          <a:p>
            <a:pPr eaLnBrk="1" hangingPunct="1">
              <a:tabLst>
                <a:tab pos="3367088" algn="r"/>
              </a:tabLst>
            </a:pPr>
            <a:r>
              <a:rPr lang="en-US" sz="2400">
                <a:latin typeface="Arial" charset="0"/>
                <a:ea typeface="ＭＳ Ｐゴシック" charset="0"/>
                <a:cs typeface="Arial" charset="0"/>
              </a:rPr>
              <a:t>Hezekiah	29</a:t>
            </a:r>
          </a:p>
          <a:p>
            <a:pPr eaLnBrk="1" hangingPunct="1">
              <a:tabLst>
                <a:tab pos="3367088" algn="r"/>
              </a:tabLst>
            </a:pPr>
            <a:r>
              <a:rPr lang="en-US" sz="2400">
                <a:latin typeface="Arial" charset="0"/>
                <a:ea typeface="ＭＳ Ｐゴシック" charset="0"/>
                <a:cs typeface="Arial" charset="0"/>
              </a:rPr>
              <a:t>Manasseh	55</a:t>
            </a:r>
          </a:p>
          <a:p>
            <a:pPr eaLnBrk="1" hangingPunct="1">
              <a:tabLst>
                <a:tab pos="3367088" algn="r"/>
              </a:tabLst>
            </a:pPr>
            <a:r>
              <a:rPr lang="en-US" sz="2400">
                <a:latin typeface="Arial" charset="0"/>
                <a:ea typeface="ＭＳ Ｐゴシック" charset="0"/>
                <a:cs typeface="Arial" charset="0"/>
              </a:rPr>
              <a:t>Amon	2</a:t>
            </a:r>
          </a:p>
          <a:p>
            <a:pPr eaLnBrk="1" hangingPunct="1">
              <a:tabLst>
                <a:tab pos="3367088" algn="r"/>
              </a:tabLst>
            </a:pPr>
            <a:r>
              <a:rPr lang="en-US" sz="2400">
                <a:latin typeface="Arial" charset="0"/>
                <a:ea typeface="ＭＳ Ｐゴシック" charset="0"/>
                <a:cs typeface="Arial" charset="0"/>
              </a:rPr>
              <a:t>Josiah	31</a:t>
            </a:r>
          </a:p>
          <a:p>
            <a:pPr eaLnBrk="1" hangingPunct="1">
              <a:tabLst>
                <a:tab pos="3367088" algn="r"/>
              </a:tabLst>
            </a:pPr>
            <a:r>
              <a:rPr lang="en-US" sz="2400">
                <a:latin typeface="Arial" charset="0"/>
                <a:ea typeface="ＭＳ Ｐゴシック" charset="0"/>
                <a:cs typeface="Arial" charset="0"/>
              </a:rPr>
              <a:t>Jehoahaz	3 months</a:t>
            </a:r>
          </a:p>
          <a:p>
            <a:pPr eaLnBrk="1" hangingPunct="1">
              <a:tabLst>
                <a:tab pos="3367088" algn="r"/>
              </a:tabLst>
            </a:pPr>
            <a:r>
              <a:rPr lang="en-US" sz="2400">
                <a:latin typeface="Arial" charset="0"/>
                <a:ea typeface="ＭＳ Ｐゴシック" charset="0"/>
                <a:cs typeface="Arial" charset="0"/>
              </a:rPr>
              <a:t>Jehoiakim	11</a:t>
            </a:r>
          </a:p>
          <a:p>
            <a:pPr eaLnBrk="1" hangingPunct="1">
              <a:tabLst>
                <a:tab pos="3367088" algn="r"/>
              </a:tabLst>
            </a:pPr>
            <a:r>
              <a:rPr lang="en-US" sz="2400">
                <a:latin typeface="Arial" charset="0"/>
                <a:ea typeface="ＭＳ Ｐゴシック" charset="0"/>
                <a:cs typeface="Arial" charset="0"/>
              </a:rPr>
              <a:t>Jehoiachin	3 months</a:t>
            </a:r>
          </a:p>
          <a:p>
            <a:pPr eaLnBrk="1" hangingPunct="1">
              <a:tabLst>
                <a:tab pos="3367088" algn="r"/>
              </a:tabLst>
            </a:pPr>
            <a:r>
              <a:rPr lang="en-US" sz="2400">
                <a:latin typeface="Arial" charset="0"/>
                <a:ea typeface="ＭＳ Ｐゴシック" charset="0"/>
                <a:cs typeface="Arial" charset="0"/>
              </a:rPr>
              <a:t>Zedekiah	</a:t>
            </a:r>
            <a:r>
              <a:rPr lang="en-US" sz="2400" u="sng">
                <a:latin typeface="Arial" charset="0"/>
                <a:ea typeface="ＭＳ Ｐゴシック" charset="0"/>
                <a:cs typeface="Arial" charset="0"/>
              </a:rPr>
              <a:t>11</a:t>
            </a:r>
            <a:endParaRPr lang="en-US" sz="2400">
              <a:latin typeface="Arial" charset="0"/>
              <a:ea typeface="ＭＳ Ｐゴシック" charset="0"/>
              <a:cs typeface="Arial" charset="0"/>
            </a:endParaRPr>
          </a:p>
          <a:p>
            <a:pPr eaLnBrk="1" hangingPunct="1">
              <a:tabLst>
                <a:tab pos="3367088" algn="r"/>
              </a:tabLst>
            </a:pPr>
            <a:r>
              <a:rPr lang="en-US" sz="2400">
                <a:latin typeface="Arial" charset="0"/>
                <a:ea typeface="ＭＳ Ｐゴシック" charset="0"/>
                <a:cs typeface="Arial" charset="0"/>
              </a:rPr>
              <a:t>Total	398</a:t>
            </a:r>
          </a:p>
        </p:txBody>
      </p:sp>
      <p:sp>
        <p:nvSpPr>
          <p:cNvPr id="246789" name="Text Box 5"/>
          <p:cNvSpPr txBox="1">
            <a:spLocks noChangeArrowheads="1"/>
          </p:cNvSpPr>
          <p:nvPr/>
        </p:nvSpPr>
        <p:spPr bwMode="auto">
          <a:xfrm rot="-512295">
            <a:off x="2414588" y="2649538"/>
            <a:ext cx="5638800" cy="1200150"/>
          </a:xfrm>
          <a:prstGeom prst="rect">
            <a:avLst/>
          </a:prstGeom>
          <a:solidFill>
            <a:srgbClr val="DF00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Rehoboam began		931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EAEAEA"/>
                </a:solidFill>
                <a:effectLst/>
                <a:uLnTx/>
                <a:uFillTx/>
                <a:latin typeface="Arial" charset="0"/>
                <a:ea typeface="ＭＳ Ｐゴシック" charset="0"/>
                <a:cs typeface="Arial" charset="0"/>
              </a:rPr>
              <a:t>Zedekiah ended		586 BC</a:t>
            </a:r>
            <a:endPar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Total Years			345 years</a:t>
            </a: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246792" name="Text Box 8"/>
          <p:cNvSpPr txBox="1">
            <a:spLocks noChangeArrowheads="1"/>
          </p:cNvSpPr>
          <p:nvPr/>
        </p:nvSpPr>
        <p:spPr bwMode="auto">
          <a:xfrm rot="-512295">
            <a:off x="3733800" y="4567238"/>
            <a:ext cx="4217988" cy="83185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Why the difference?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How can we explain this?</a:t>
            </a:r>
          </a:p>
        </p:txBody>
      </p:sp>
      <p:sp>
        <p:nvSpPr>
          <p:cNvPr id="292872" name="Text Box 9"/>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65c</a:t>
            </a: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Reasons for Discrepancies</a:t>
            </a: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Inaccurate </a:t>
            </a:r>
            <a:r>
              <a:rPr lang="en-US" sz="2800" b="1" dirty="0">
                <a:latin typeface="Arial" charset="0"/>
                <a:ea typeface="ＭＳ Ｐゴシック" charset="0"/>
                <a:cs typeface="ＭＳ Ｐゴシック" charset="0"/>
              </a:rPr>
              <a:t>systems used by biblical historians</a:t>
            </a:r>
          </a:p>
          <a:p>
            <a:pPr marL="622300" indent="-514350">
              <a:buClrTx/>
              <a:buSzTx/>
              <a:buFontTx/>
              <a:buAutoNum type="alphaLcParenR"/>
            </a:pPr>
            <a:r>
              <a:rPr lang="en-US" sz="2800" b="1" dirty="0">
                <a:latin typeface="Arial" charset="0"/>
                <a:ea typeface="ＭＳ Ｐゴシック" charset="0"/>
                <a:cs typeface="ＭＳ Ｐゴシック" charset="0"/>
              </a:rPr>
              <a:t> Accidental </a:t>
            </a:r>
            <a:r>
              <a:rPr lang="en-US" sz="2800" b="1" dirty="0">
                <a:solidFill>
                  <a:schemeClr val="accent1"/>
                </a:solidFill>
                <a:latin typeface="Arial" charset="0"/>
                <a:ea typeface="ＭＳ Ｐゴシック" charset="0"/>
                <a:cs typeface="ＭＳ Ｐゴシック" charset="0"/>
              </a:rPr>
              <a:t>errors of transmission</a:t>
            </a:r>
          </a:p>
          <a:p>
            <a:pPr marL="622300" indent="-514350">
              <a:buClrTx/>
              <a:buSzTx/>
              <a:buFontTx/>
              <a:buAutoNum type="alphaLcParenR"/>
            </a:pPr>
            <a:r>
              <a:rPr lang="en-US" sz="2800" b="1" dirty="0">
                <a:latin typeface="Arial" charset="0"/>
                <a:ea typeface="ＭＳ Ｐゴシック" charset="0"/>
                <a:cs typeface="ＭＳ Ｐゴシック" charset="0"/>
              </a:rPr>
              <a:t> Largely </a:t>
            </a:r>
            <a:r>
              <a:rPr lang="en-US" sz="2800" b="1" dirty="0">
                <a:solidFill>
                  <a:schemeClr val="accent1"/>
                </a:solidFill>
                <a:latin typeface="Arial" charset="0"/>
                <a:ea typeface="ＭＳ Ｐゴシック" charset="0"/>
                <a:cs typeface="ＭＳ Ｐゴシック" charset="0"/>
              </a:rPr>
              <a:t>schematic</a:t>
            </a:r>
            <a:r>
              <a:rPr lang="en-US" sz="2800" b="1" dirty="0">
                <a:latin typeface="Arial" charset="0"/>
                <a:ea typeface="ＭＳ Ｐゴシック" charset="0"/>
                <a:cs typeface="ＭＳ Ｐゴシック" charset="0"/>
              </a:rPr>
              <a:t> and </a:t>
            </a:r>
            <a:r>
              <a:rPr lang="en-US" sz="2800" b="1" dirty="0">
                <a:solidFill>
                  <a:schemeClr val="accent1"/>
                </a:solidFill>
                <a:latin typeface="Arial" charset="0"/>
                <a:ea typeface="ＭＳ Ｐゴシック" charset="0"/>
                <a:cs typeface="ＭＳ Ｐゴシック" charset="0"/>
              </a:rPr>
              <a:t>artificial</a:t>
            </a:r>
            <a:r>
              <a:rPr lang="en-US" sz="2800" b="1" dirty="0">
                <a:latin typeface="Arial" charset="0"/>
                <a:ea typeface="ＭＳ Ｐゴシック" charset="0"/>
                <a:cs typeface="ＭＳ Ｐゴシック" charset="0"/>
              </a:rPr>
              <a:t>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 chronology </a:t>
            </a:r>
          </a:p>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Intentional mutilation</a:t>
            </a:r>
            <a:r>
              <a:rPr lang="en-US" sz="2800" b="1" dirty="0">
                <a:latin typeface="Arial" charset="0"/>
                <a:ea typeface="ＭＳ Ｐゴシック" charset="0"/>
                <a:cs typeface="ＭＳ Ｐゴシック" charset="0"/>
              </a:rPr>
              <a:t> of text to cover up various facts</a:t>
            </a:r>
          </a:p>
        </p:txBody>
      </p:sp>
      <p:sp>
        <p:nvSpPr>
          <p:cNvPr id="29491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Solutions</a:t>
            </a:r>
          </a:p>
        </p:txBody>
      </p:sp>
      <p:sp>
        <p:nvSpPr>
          <p:cNvPr id="75779" name="Rectangle 3"/>
          <p:cNvSpPr>
            <a:spLocks noGrp="1" noChangeArrowheads="1"/>
          </p:cNvSpPr>
          <p:nvPr>
            <p:ph type="body" idx="1"/>
          </p:nvPr>
        </p:nvSpPr>
        <p:spPr/>
        <p:txBody>
          <a:bodyPr/>
          <a:lstStyle/>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Editorial changes</a:t>
            </a:r>
            <a:r>
              <a:rPr lang="en-US" sz="2800" b="1" dirty="0">
                <a:latin typeface="Arial" charset="0"/>
                <a:ea typeface="ＭＳ Ｐゴシック" charset="0"/>
                <a:cs typeface="ＭＳ Ｐゴシック" charset="0"/>
              </a:rPr>
              <a:t> to the chronological data (3</a:t>
            </a:r>
            <a:r>
              <a:rPr lang="en-US" sz="2800" b="1" baseline="30000" dirty="0">
                <a:latin typeface="Arial" charset="0"/>
                <a:ea typeface="ＭＳ Ｐゴシック" charset="0"/>
                <a:cs typeface="ＭＳ Ｐゴシック" charset="0"/>
              </a:rPr>
              <a:t>rd</a:t>
            </a:r>
            <a:r>
              <a:rPr lang="en-US" sz="2800" b="1" dirty="0">
                <a:latin typeface="Arial" charset="0"/>
                <a:ea typeface="ＭＳ Ｐゴシック" charset="0"/>
                <a:cs typeface="ＭＳ Ｐゴシック" charset="0"/>
              </a:rPr>
              <a:t> century B.C. Septuagint) </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Include periods of political chaos</a:t>
            </a:r>
            <a:r>
              <a:rPr lang="en-US" sz="2800" b="1" dirty="0">
                <a:latin typeface="Arial" charset="0"/>
                <a:ea typeface="ＭＳ Ｐゴシック" charset="0"/>
                <a:cs typeface="ＭＳ Ｐゴシック" charset="0"/>
              </a:rPr>
              <a:t> in which no king sat on the throne</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Disregard the data</a:t>
            </a:r>
            <a:r>
              <a:rPr lang="en-US" sz="2800" b="1" dirty="0">
                <a:latin typeface="Arial" charset="0"/>
                <a:ea typeface="ＭＳ Ｐゴシック" charset="0"/>
                <a:cs typeface="ＭＳ Ｐゴシック" charset="0"/>
              </a:rPr>
              <a:t> in the Masoretic Text and determine dates with synchronisms with ANE history</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Discover</a:t>
            </a: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original method</a:t>
            </a:r>
            <a:r>
              <a:rPr lang="en-US" sz="2800" b="1" dirty="0">
                <a:latin typeface="Arial" charset="0"/>
                <a:ea typeface="ＭＳ Ｐゴシック" charset="0"/>
                <a:cs typeface="ＭＳ Ｐゴシック" charset="0"/>
              </a:rPr>
              <a:t> of dating</a:t>
            </a:r>
          </a:p>
        </p:txBody>
      </p:sp>
      <p:sp>
        <p:nvSpPr>
          <p:cNvPr id="29696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God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sovereign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establishment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of David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line (1–9) and David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concern for proper temple worship (10–29) reminded Israel not to repeat the idolatry of the past.</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p>
        </p:txBody>
      </p:sp>
      <p:sp>
        <p:nvSpPr>
          <p:cNvPr id="6" name="Rectangle 2">
            <a:extLst>
              <a:ext uri="{FF2B5EF4-FFF2-40B4-BE49-F238E27FC236}">
                <a16:creationId xmlns:a16="http://schemas.microsoft.com/office/drawing/2014/main" id="{73F89C7E-EE74-A040-9FF4-A75E1FE64BA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Chronicles</a:t>
            </a:r>
          </a:p>
        </p:txBody>
      </p:sp>
    </p:spTree>
    <p:extLst>
      <p:ext uri="{BB962C8B-B14F-4D97-AF65-F5344CB8AC3E}">
        <p14:creationId xmlns:p14="http://schemas.microsoft.com/office/powerpoint/2010/main" val="38824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DWIN R THIELE The Mysterious Numbers of the Hebrew King | Etsy | Bible  commentary, Christian books, Chronology">
            <a:extLst>
              <a:ext uri="{FF2B5EF4-FFF2-40B4-BE49-F238E27FC236}">
                <a16:creationId xmlns:a16="http://schemas.microsoft.com/office/drawing/2014/main" id="{0970133C-F880-4647-AFE4-87AD7B6A8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511" y="222007"/>
            <a:ext cx="4810489" cy="6413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4644008" cy="2487420"/>
          </a:xfrm>
        </p:spPr>
        <p:txBody>
          <a:bodyPr/>
          <a:lstStyle/>
          <a:p>
            <a:r>
              <a:rPr lang="en-US" sz="2800" b="1" dirty="0"/>
              <a:t>Enter stage…</a:t>
            </a:r>
            <a:br>
              <a:rPr lang="en-US" sz="2800" b="1" dirty="0"/>
            </a:br>
            <a:br>
              <a:rPr lang="en-US" sz="1400" b="1" dirty="0"/>
            </a:br>
            <a:r>
              <a:rPr lang="en-US" sz="2800" b="1" dirty="0"/>
              <a:t>Seventh-Day Adventist OT scholar </a:t>
            </a:r>
            <a:br>
              <a:rPr lang="en-US" sz="2800" b="1" dirty="0"/>
            </a:br>
            <a:r>
              <a:rPr lang="en-US" sz="2800" b="1" dirty="0"/>
              <a:t>Edwin R. Thiele (pronounced TEE-lee)</a:t>
            </a:r>
          </a:p>
        </p:txBody>
      </p:sp>
      <p:sp>
        <p:nvSpPr>
          <p:cNvPr id="5" name="Title 1">
            <a:extLst>
              <a:ext uri="{FF2B5EF4-FFF2-40B4-BE49-F238E27FC236}">
                <a16:creationId xmlns:a16="http://schemas.microsoft.com/office/drawing/2014/main" id="{BA2394EF-3750-0541-A9DD-41D645DA5278}"/>
              </a:ext>
            </a:extLst>
          </p:cNvPr>
          <p:cNvSpPr txBox="1">
            <a:spLocks/>
          </p:cNvSpPr>
          <p:nvPr/>
        </p:nvSpPr>
        <p:spPr bwMode="auto">
          <a:xfrm>
            <a:off x="505375" y="6003640"/>
            <a:ext cx="3633259" cy="83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1924-2006</a:t>
            </a:r>
          </a:p>
        </p:txBody>
      </p:sp>
      <p:pic>
        <p:nvPicPr>
          <p:cNvPr id="3074" name="Picture 2" descr="Edwin Thiele - CreationWiki, the encyclopedia of creation science">
            <a:extLst>
              <a:ext uri="{FF2B5EF4-FFF2-40B4-BE49-F238E27FC236}">
                <a16:creationId xmlns:a16="http://schemas.microsoft.com/office/drawing/2014/main" id="{D2880A97-6102-4442-84F0-23A1CC95F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004" y="2532045"/>
            <a:ext cx="38100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6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4620"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4618"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The Exodus Night: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While the Israelites were still in the land of Egypt, the L</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ORD</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gave the following instructions to Moses and Aaron:  </a:t>
            </a:r>
            <a:r>
              <a:rPr kumimoji="0" lang="en-US" sz="2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From now on, this month will be the first month of the year</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for you</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15"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59807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5649"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5647"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Judah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with Tishri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&amp; counted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accession year</a:t>
            </a:r>
          </a:p>
        </p:txBody>
      </p:sp>
      <p:sp>
        <p:nvSpPr>
          <p:cNvPr id="26" name="AutoShape 5"/>
          <p:cNvSpPr>
            <a:spLocks noChangeArrowheads="1"/>
          </p:cNvSpPr>
          <p:nvPr/>
        </p:nvSpPr>
        <p:spPr bwMode="auto">
          <a:xfrm>
            <a:off x="7010400" y="5683250"/>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What if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king</a:t>
            </a:r>
            <a:r>
              <a:rPr kumimoji="0" lang="uk-UA"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s reign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began here?</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Israel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with Nisan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&amp; didn</a:t>
            </a:r>
            <a:r>
              <a:rPr kumimoji="0" lang="uk-UA"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t count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accession year</a:t>
            </a:r>
          </a:p>
        </p:txBody>
      </p:sp>
      <p:sp>
        <p:nvSpPr>
          <p:cNvPr id="325643" name="Rectangle 2"/>
          <p:cNvSpPr>
            <a:spLocks noChangeArrowheads="1"/>
          </p:cNvSpPr>
          <p:nvPr/>
        </p:nvSpPr>
        <p:spPr bwMode="auto">
          <a:xfrm>
            <a:off x="2571750" y="2926985"/>
            <a:ext cx="4191000" cy="1125903"/>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Two Key Issues:</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charset="0"/>
                <a:ea typeface="ＭＳ Ｐゴシック" charset="0"/>
                <a:cs typeface="Arial" charset="0"/>
              </a:rPr>
              <a:t>Did they count the accession year?</a:t>
            </a: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Which system did they use to determine the king</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reign?</a:t>
            </a:r>
          </a:p>
        </p:txBody>
      </p:sp>
      <p:sp>
        <p:nvSpPr>
          <p:cNvPr id="20"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43632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eaLnBrk="1" hangingPunct="1">
              <a:buFontTx/>
              <a:buAutoNum type="alphaLcParenR"/>
            </a:pPr>
            <a:r>
              <a:rPr lang="en-US" sz="2800">
                <a:solidFill>
                  <a:schemeClr val="accent1"/>
                </a:solidFill>
                <a:latin typeface="Arial" charset="0"/>
                <a:ea typeface="ＭＳ Ｐゴシック" charset="0"/>
                <a:cs typeface="ＭＳ Ｐゴシック" charset="0"/>
              </a:rPr>
              <a:t>Different Dating Systems</a:t>
            </a:r>
            <a:r>
              <a:rPr lang="en-US" sz="2800">
                <a:latin typeface="Arial" charset="0"/>
                <a:ea typeface="ＭＳ Ｐゴシック" charset="0"/>
                <a:cs typeface="ＭＳ Ｐゴシック" charset="0"/>
              </a:rPr>
              <a:t> used by Judah and Israel</a:t>
            </a:r>
          </a:p>
        </p:txBody>
      </p:sp>
      <p:sp>
        <p:nvSpPr>
          <p:cNvPr id="326658" name="Rectangle 18"/>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Thiele</a:t>
            </a:r>
            <a:r>
              <a:rPr lang="uk-UA" altLang="ja-JP"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Solution</a:t>
            </a:r>
          </a:p>
        </p:txBody>
      </p:sp>
      <p:graphicFrame>
        <p:nvGraphicFramePr>
          <p:cNvPr id="547843" name="Group 3"/>
          <p:cNvGraphicFramePr>
            <a:graphicFrameLocks noGrp="1"/>
          </p:cNvGraphicFramePr>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800" b="1" i="0" u="none" strike="noStrike" cap="none" normalizeH="0" baseline="0">
                          <a:ln>
                            <a:noFill/>
                          </a:ln>
                          <a:solidFill>
                            <a:schemeClr val="tx1"/>
                          </a:solidFill>
                          <a:effectLst/>
                          <a:latin typeface="Arial" pitchFamily="-111" charset="0"/>
                        </a:rPr>
                        <a:t>Judah</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800" b="1" i="0" u="none" strike="noStrike" cap="none" normalizeH="0" baseline="0">
                          <a:ln>
                            <a:noFill/>
                          </a:ln>
                          <a:solidFill>
                            <a:schemeClr val="tx1"/>
                          </a:solidFill>
                          <a:effectLst/>
                          <a:latin typeface="Arial" pitchFamily="-111"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Accession</a:t>
                      </a:r>
                      <a:r>
                        <a:rPr kumimoji="0" lang="en-US" sz="2700" b="0" i="0" u="none" strike="noStrike" cap="none" normalizeH="0" baseline="0">
                          <a:ln>
                            <a:noFill/>
                          </a:ln>
                          <a:solidFill>
                            <a:schemeClr val="tx1"/>
                          </a:solidFill>
                          <a:effectLst/>
                          <a:latin typeface="Arial" pitchFamily="-111" charset="0"/>
                        </a:rPr>
                        <a:t>-year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(931-848)</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Non-Accession</a:t>
                      </a:r>
                      <a:r>
                        <a:rPr kumimoji="0" lang="en-US" sz="2700" b="0" i="0" u="none" strike="noStrike" cap="none" normalizeH="0" baseline="0">
                          <a:ln>
                            <a:noFill/>
                          </a:ln>
                          <a:solidFill>
                            <a:schemeClr val="tx1"/>
                          </a:solidFill>
                          <a:effectLst/>
                          <a:latin typeface="Arial" pitchFamily="-111" charset="0"/>
                        </a:rPr>
                        <a:t> year system, beginning with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(931-848)</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tx1"/>
                          </a:solidFill>
                          <a:effectLst/>
                          <a:latin typeface="Arial" pitchFamily="-111" charset="0"/>
                        </a:rPr>
                        <a:t>Time of alliance and intermarriage with Israel</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Non-Accession</a:t>
                      </a:r>
                      <a:r>
                        <a:rPr kumimoji="0" lang="en-US" sz="2700" b="0" i="0" u="none" strike="noStrike" cap="none" normalizeH="0" baseline="0">
                          <a:ln>
                            <a:noFill/>
                          </a:ln>
                          <a:solidFill>
                            <a:schemeClr val="tx1"/>
                          </a:solidFill>
                          <a:effectLst/>
                          <a:latin typeface="Arial" pitchFamily="-111" charset="0"/>
                        </a:rPr>
                        <a:t> 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for Judah and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for Israel  (848-796)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Accession</a:t>
                      </a:r>
                      <a:r>
                        <a:rPr kumimoji="0" lang="en-US" sz="2700" b="0" i="0" u="none" strike="noStrike" cap="none" normalizeH="0" baseline="0">
                          <a:ln>
                            <a:noFill/>
                          </a:ln>
                          <a:solidFill>
                            <a:schemeClr val="tx1"/>
                          </a:solidFill>
                          <a:effectLst/>
                          <a:latin typeface="Arial" pitchFamily="-111" charset="0"/>
                        </a:rPr>
                        <a:t>-year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for Judah and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for Israel (796-586)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3903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5" name="Rectangle 4"/>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Thiele</a:t>
            </a:r>
            <a:r>
              <a:rPr lang="uk-UA" altLang="ja-JP"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Solution</a:t>
            </a:r>
          </a:p>
        </p:txBody>
      </p:sp>
      <p:sp>
        <p:nvSpPr>
          <p:cNvPr id="546819" name="Rectangle 3"/>
          <p:cNvSpPr>
            <a:spLocks noGrp="1" noChangeArrowheads="1"/>
          </p:cNvSpPr>
          <p:nvPr>
            <p:ph type="body" idx="1"/>
          </p:nvPr>
        </p:nvSpPr>
        <p:spPr>
          <a:xfrm>
            <a:off x="1219200" y="1600200"/>
            <a:ext cx="7924800" cy="4495800"/>
          </a:xfrm>
        </p:spPr>
        <p:txBody>
          <a:bodyPr/>
          <a:lstStyle/>
          <a:p>
            <a:pPr marL="609600" indent="-609600">
              <a:buClr>
                <a:schemeClr val="accent1"/>
              </a:buClr>
              <a:buSzTx/>
              <a:buFontTx/>
              <a:buAutoNum type="alphaLcParenR" startAt="2"/>
            </a:pPr>
            <a:r>
              <a:rPr lang="en-US">
                <a:latin typeface="Arial" charset="0"/>
                <a:ea typeface="ＭＳ Ｐゴシック" charset="0"/>
                <a:cs typeface="ＭＳ Ｐゴシック" charset="0"/>
              </a:rPr>
              <a:t>Some </a:t>
            </a:r>
            <a:r>
              <a:rPr lang="en-US">
                <a:solidFill>
                  <a:schemeClr val="accent1"/>
                </a:solidFill>
                <a:latin typeface="Arial" charset="0"/>
                <a:ea typeface="ＭＳ Ｐゴシック" charset="0"/>
                <a:cs typeface="ＭＳ Ｐゴシック" charset="0"/>
              </a:rPr>
              <a:t>co-regencies</a:t>
            </a:r>
            <a:r>
              <a:rPr lang="en-US">
                <a:latin typeface="Arial" charset="0"/>
                <a:ea typeface="ＭＳ Ｐゴシック" charset="0"/>
                <a:cs typeface="ＭＳ Ｐゴシック" charset="0"/>
              </a:rPr>
              <a:t> in Israel and Judah</a:t>
            </a:r>
          </a:p>
          <a:p>
            <a:pPr marL="609600" indent="-609600">
              <a:buClr>
                <a:schemeClr val="accent1"/>
              </a:buClr>
              <a:buSzTx/>
              <a:buFontTx/>
              <a:buAutoNum type="alphaLcParenR" startAt="2"/>
            </a:pPr>
            <a:r>
              <a:rPr lang="en-US">
                <a:latin typeface="Arial" charset="0"/>
                <a:ea typeface="ＭＳ Ｐゴシック" charset="0"/>
                <a:cs typeface="ＭＳ Ｐゴシック" charset="0"/>
              </a:rPr>
              <a:t>Two instances of </a:t>
            </a:r>
            <a:r>
              <a:rPr lang="en-US">
                <a:solidFill>
                  <a:schemeClr val="accent1"/>
                </a:solidFill>
                <a:latin typeface="Arial" charset="0"/>
                <a:ea typeface="ＭＳ Ｐゴシック" charset="0"/>
                <a:cs typeface="ＭＳ Ｐゴシック" charset="0"/>
              </a:rPr>
              <a:t>rival reigns</a:t>
            </a:r>
            <a:r>
              <a:rPr lang="en-US">
                <a:latin typeface="Arial" charset="0"/>
                <a:ea typeface="ＭＳ Ｐゴシック" charset="0"/>
                <a:cs typeface="ＭＳ Ｐゴシック" charset="0"/>
              </a:rPr>
              <a:t> in Israel</a:t>
            </a:r>
          </a:p>
          <a:p>
            <a:pPr marL="609600" indent="-609600">
              <a:buClr>
                <a:schemeClr val="accent1"/>
              </a:buClr>
              <a:buSzTx/>
              <a:buFontTx/>
              <a:buAutoNum type="alphaLcParenR" startAt="2"/>
            </a:pPr>
            <a:r>
              <a:rPr lang="en-US">
                <a:latin typeface="Arial" charset="0"/>
                <a:ea typeface="ＭＳ Ｐゴシック" charset="0"/>
                <a:cs typeface="ＭＳ Ｐゴシック" charset="0"/>
              </a:rPr>
              <a:t>Certain synchronisms in 2 Kings 17 and 18 inserted by a </a:t>
            </a:r>
            <a:r>
              <a:rPr lang="en-US">
                <a:solidFill>
                  <a:schemeClr val="accent1"/>
                </a:solidFill>
                <a:latin typeface="Arial" charset="0"/>
                <a:ea typeface="ＭＳ Ｐゴシック" charset="0"/>
                <a:cs typeface="ＭＳ Ｐゴシック" charset="0"/>
              </a:rPr>
              <a:t>late hand</a:t>
            </a:r>
            <a:r>
              <a:rPr lang="en-US">
                <a:latin typeface="Arial" charset="0"/>
                <a:ea typeface="ＭＳ Ｐゴシック" charset="0"/>
                <a:cs typeface="ＭＳ Ｐゴシック" charset="0"/>
              </a:rPr>
              <a:t> out of harmony with original pattern of reigns</a:t>
            </a:r>
          </a:p>
        </p:txBody>
      </p:sp>
      <p:sp>
        <p:nvSpPr>
          <p:cNvPr id="5"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03945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defRPr/>
            </a:pPr>
            <a:r>
              <a:rPr kumimoji="0" lang="en-US" sz="3200" b="1" dirty="0">
                <a:solidFill>
                  <a:schemeClr val="tx1"/>
                </a:solidFill>
                <a:latin typeface="Arial"/>
                <a:ea typeface="ＭＳ Ｐゴシック" charset="0"/>
                <a:cs typeface="Arial"/>
              </a:rPr>
              <a:t>Chart of OT Kings &amp; Prophets</a:t>
            </a: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
        <p:nvSpPr>
          <p:cNvPr id="5" name="Rectangle 3">
            <a:extLst>
              <a:ext uri="{FF2B5EF4-FFF2-40B4-BE49-F238E27FC236}">
                <a16:creationId xmlns:a16="http://schemas.microsoft.com/office/drawing/2014/main" id="{421F667F-D503-504F-B7F6-72263B3D43DA}"/>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866223138"/>
      </p:ext>
    </p:extLst>
  </p:cSld>
  <p:clrMapOvr>
    <a:masterClrMapping/>
  </p:clrMapOvr>
  <p:transition spd="med">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91" y="561975"/>
            <a:ext cx="9602091" cy="629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defRPr/>
            </a:pPr>
            <a:r>
              <a:rPr kumimoji="0" lang="en-US" sz="2400" b="1" dirty="0">
                <a:solidFill>
                  <a:schemeClr val="tx1"/>
                </a:solidFill>
                <a:latin typeface="Arial"/>
                <a:ea typeface="ＭＳ Ｐゴシック" charset="0"/>
                <a:cs typeface="Arial"/>
              </a:rPr>
              <a:t>Chart of OT Kings &amp; Prophets</a:t>
            </a: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5292080" y="5805264"/>
            <a:ext cx="3862638" cy="44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332A7164-5DC7-AB4E-9921-4C2136836CEB}"/>
              </a:ext>
            </a:extLst>
          </p:cNvPr>
          <p:cNvSpPr txBox="1">
            <a:spLocks noChangeArrowheads="1"/>
          </p:cNvSpPr>
          <p:nvPr/>
        </p:nvSpPr>
        <p:spPr bwMode="auto">
          <a:xfrm>
            <a:off x="4932040" y="5739284"/>
            <a:ext cx="4211960" cy="48914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0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884753210"/>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Established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76592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95493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in my read-through-the-Bible program again</a:t>
            </a:r>
            <a:r>
              <a:rPr lang="is-IS" sz="4000" b="1">
                <a:solidFill>
                  <a:schemeClr val="bg1"/>
                </a:solidFill>
                <a:latin typeface="Arial"/>
                <a:cs typeface="Arial"/>
              </a:rPr>
              <a:t>…</a:t>
            </a:r>
            <a:endParaRPr lang="en-US" sz="4000" b="1">
              <a:solidFill>
                <a:schemeClr val="bg1"/>
              </a:solidFill>
              <a:latin typeface="Arial"/>
              <a:cs typeface="Arial"/>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1988840"/>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spiritual perspective on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establishment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David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kingdom is given to encourage the remnant with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preservation of the Davidic line and to admonish them to proper temple worship—not the idolatry of the past.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262</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a:extLst>
              <a:ext uri="{FF2B5EF4-FFF2-40B4-BE49-F238E27FC236}">
                <a16:creationId xmlns:a16="http://schemas.microsoft.com/office/drawing/2014/main" id="{943A59A8-0552-B848-ACA6-BFF41BB230D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421806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en-US" sz="4000" b="1" dirty="0">
                <a:solidFill>
                  <a:schemeClr val="bg1"/>
                </a:solidFill>
                <a:latin typeface="Arial"/>
                <a:cs typeface="Arial"/>
              </a:rPr>
              <a:t>What’s the point?</a:t>
            </a: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200" b="1">
                <a:solidFill>
                  <a:schemeClr val="bg1"/>
                </a:solidFill>
                <a:latin typeface="Arial"/>
                <a:cs typeface="Arial"/>
              </a:rPr>
              <a:t>Here’s a great way to catch up on your sleep?</a:t>
            </a: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2400" b="1" dirty="0">
                <a:solidFill>
                  <a:schemeClr val="bg1"/>
                </a:solidFill>
                <a:latin typeface="Arial"/>
                <a:cs typeface="Arial"/>
              </a:rPr>
              <a:t>The throne is empty, but David’s descendants continue</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Samuel 8–1 Kings 11</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1—2 Chronicles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0" name="Text Box 6"/>
          <p:cNvSpPr txBox="1">
            <a:spLocks noChangeArrowheads="1"/>
          </p:cNvSpPr>
          <p:nvPr/>
        </p:nvSpPr>
        <p:spPr bwMode="auto">
          <a:xfrm>
            <a:off x="7247466" y="5384800"/>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b="1" dirty="0">
                <a:solidFill>
                  <a:srgbClr val="FFFFFF"/>
                </a:solidFill>
                <a:effectLst>
                  <a:glow rad="101600">
                    <a:srgbClr val="000000">
                      <a:alpha val="75000"/>
                    </a:srgbClr>
                  </a:glow>
                </a:effectLst>
                <a:latin typeface="Arial"/>
                <a:ea typeface="+mn-ea"/>
                <a:cs typeface="Arial"/>
              </a:rPr>
              <a:t>Conquered kingdoms in red</a:t>
            </a: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24631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286112" y="4173538"/>
            <a:ext cx="20942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1756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invest six books about David?</a:t>
            </a:r>
          </a:p>
        </p:txBody>
      </p:sp>
    </p:spTree>
    <p:extLst>
      <p:ext uri="{BB962C8B-B14F-4D97-AF65-F5344CB8AC3E}">
        <p14:creationId xmlns:p14="http://schemas.microsoft.com/office/powerpoint/2010/main" val="3022810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en-US" sz="4000" b="1">
                <a:solidFill>
                  <a:schemeClr val="bg1"/>
                </a:solidFill>
                <a:latin typeface="Arial"/>
                <a:cs typeface="Arial"/>
              </a:rPr>
              <a:t>Two Histories of the Same Events</a:t>
            </a: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Earlier History Close to </a:t>
            </a:r>
            <a:br>
              <a:rPr lang="en-US" sz="4000" b="1">
                <a:solidFill>
                  <a:schemeClr val="bg1"/>
                </a:solidFill>
                <a:latin typeface="Arial"/>
                <a:cs typeface="Arial"/>
              </a:rPr>
            </a:br>
            <a:r>
              <a:rPr lang="en-US" sz="4000" b="1">
                <a:solidFill>
                  <a:schemeClr val="bg1"/>
                </a:solidFill>
                <a:latin typeface="Arial"/>
                <a:cs typeface="Arial"/>
              </a:rPr>
              <a:t>the Events</a:t>
            </a: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Later History Long After the Events</a:t>
            </a: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Arial"/>
                <a:cs typeface="Arial"/>
              </a:rPr>
              <a:t>Time for </a:t>
            </a:r>
            <a:br>
              <a:rPr kumimoji="0" lang="en-US" sz="3200" b="1" i="0" u="none" strike="noStrike" cap="none" normalizeH="0" baseline="0">
                <a:ln>
                  <a:noFill/>
                </a:ln>
                <a:solidFill>
                  <a:schemeClr val="tx1"/>
                </a:solidFill>
                <a:effectLst/>
                <a:latin typeface="Arial"/>
                <a:cs typeface="Arial"/>
              </a:rPr>
            </a:br>
            <a:r>
              <a:rPr kumimoji="0" lang="en-US" sz="3200" b="1" i="0" u="none" strike="noStrike" cap="none" normalizeH="0" baseline="0">
                <a:ln>
                  <a:noFill/>
                </a:ln>
                <a:solidFill>
                  <a:schemeClr val="tx1"/>
                </a:solidFill>
                <a:effectLst/>
                <a:latin typeface="Arial"/>
                <a:cs typeface="Arial"/>
              </a:rPr>
              <a:t>Reflection</a:t>
            </a: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Kings</a:t>
            </a: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Chronicles</a:t>
            </a: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89092" name="Text Box 4"/>
          <p:cNvSpPr txBox="1">
            <a:spLocks noChangeArrowheads="1"/>
          </p:cNvSpPr>
          <p:nvPr/>
        </p:nvSpPr>
        <p:spPr bwMode="auto">
          <a:xfrm>
            <a:off x="952500" y="76200"/>
            <a:ext cx="43815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400" b="1">
                <a:solidFill>
                  <a:schemeClr val="bg1"/>
                </a:solidFill>
                <a:latin typeface="Arial"/>
                <a:ea typeface="+mn-ea"/>
                <a:cs typeface="Arial"/>
              </a:rPr>
              <a:t>1 Chronicles:</a:t>
            </a:r>
          </a:p>
        </p:txBody>
      </p:sp>
      <p:sp>
        <p:nvSpPr>
          <p:cNvPr id="89093" name="Text Box 5"/>
          <p:cNvSpPr txBox="1">
            <a:spLocks noChangeArrowheads="1"/>
          </p:cNvSpPr>
          <p:nvPr/>
        </p:nvSpPr>
        <p:spPr bwMode="auto">
          <a:xfrm>
            <a:off x="4876800" y="198438"/>
            <a:ext cx="7086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Arial"/>
                <a:ea typeface="+mn-ea"/>
                <a:cs typeface="Arial"/>
              </a:rPr>
              <a:t>Editorial on David</a:t>
            </a: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Editorial Nature of 1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14489694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59DC5361-74A6-027A-A006-613BF6EC9FFC}"/>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E08CE726-80E6-10A7-BFA8-CBAFA3F8A49D}"/>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B04726B3-9924-F32C-0882-98D9D079A2A9}"/>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a:extLst>
              <a:ext uri="{FF2B5EF4-FFF2-40B4-BE49-F238E27FC236}">
                <a16:creationId xmlns:a16="http://schemas.microsoft.com/office/drawing/2014/main" id="{C84AF7F4-4F45-33FB-31D5-A2C73F286881}"/>
              </a:ext>
            </a:extLst>
          </p:cNvPr>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Establishment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67EA415A-E71D-DF25-1918-516C028A3C8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a:extLst>
              <a:ext uri="{FF2B5EF4-FFF2-40B4-BE49-F238E27FC236}">
                <a16:creationId xmlns:a16="http://schemas.microsoft.com/office/drawing/2014/main" id="{BF2E6017-75FE-3530-2290-F75D84A3731E}"/>
              </a:ext>
            </a:extLst>
          </p:cNvPr>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87161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preservation of David’s line during the exile (1–9; 17:10b-14) and his priority of worship model the remnant’s proper response to God’s covenant loyalty.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357266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29D83A44-802A-5E41-97CD-6CC818815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24FAA-6D31-F321-0194-329A672D53A0}"/>
              </a:ext>
            </a:extLst>
          </p:cNvPr>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a:extLst>
              <a:ext uri="{FF2B5EF4-FFF2-40B4-BE49-F238E27FC236}">
                <a16:creationId xmlns:a16="http://schemas.microsoft.com/office/drawing/2014/main" id="{EB31C2E5-93C4-49D2-C2FF-761F84833909}"/>
              </a:ext>
            </a:extLst>
          </p:cNvPr>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a:extLst>
              <a:ext uri="{FF2B5EF4-FFF2-40B4-BE49-F238E27FC236}">
                <a16:creationId xmlns:a16="http://schemas.microsoft.com/office/drawing/2014/main" id="{2919DFE5-73C3-ABF1-8C79-9DE3634C490A}"/>
              </a:ext>
            </a:extLst>
          </p:cNvPr>
          <p:cNvSpPr txBox="1">
            <a:spLocks noChangeArrowheads="1"/>
          </p:cNvSpPr>
          <p:nvPr/>
        </p:nvSpPr>
        <p:spPr bwMode="auto">
          <a:xfrm>
            <a:off x="-18653" y="1934677"/>
            <a:ext cx="9144000" cy="30614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David's Line Established</a:t>
            </a:r>
          </a:p>
        </p:txBody>
      </p:sp>
      <p:sp>
        <p:nvSpPr>
          <p:cNvPr id="5" name="Text Box 3">
            <a:extLst>
              <a:ext uri="{FF2B5EF4-FFF2-40B4-BE49-F238E27FC236}">
                <a16:creationId xmlns:a16="http://schemas.microsoft.com/office/drawing/2014/main" id="{9CC14394-3AF2-31C7-EC30-0EE901CFEF81}"/>
              </a:ext>
            </a:extLst>
          </p:cNvPr>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a:extLst>
              <a:ext uri="{FF2B5EF4-FFF2-40B4-BE49-F238E27FC236}">
                <a16:creationId xmlns:a16="http://schemas.microsoft.com/office/drawing/2014/main" id="{E1B328B4-47DE-B7D7-1E2F-A5446925D5C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949731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a:t>
            </a:r>
          </a:p>
        </p:txBody>
      </p:sp>
    </p:spTree>
    <p:extLst>
      <p:ext uri="{BB962C8B-B14F-4D97-AF65-F5344CB8AC3E}">
        <p14:creationId xmlns:p14="http://schemas.microsoft.com/office/powerpoint/2010/main" val="312164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genealogy from Adam to 450 BC showed David’s throne absent but his line still present due to God’s grace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1–9) .</a:t>
            </a: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FFFFFF"/>
                </a:solidFill>
                <a:latin typeface="Arial"/>
                <a:cs typeface="Arial"/>
              </a:rPr>
              <a:t>85</a:t>
            </a:r>
          </a:p>
        </p:txBody>
      </p:sp>
      <p:sp>
        <p:nvSpPr>
          <p:cNvPr id="418820" name="Rectangle 4"/>
          <p:cNvSpPr>
            <a:spLocks noGrp="1" noChangeArrowheads="1"/>
          </p:cNvSpPr>
          <p:nvPr>
            <p:ph type="ctrTitle"/>
          </p:nvPr>
        </p:nvSpPr>
        <p:spPr>
          <a:xfrm>
            <a:off x="0" y="76200"/>
            <a:ext cx="8458200" cy="832520"/>
          </a:xfrm>
        </p:spPr>
        <p:txBody>
          <a:bodyPr/>
          <a:lstStyle/>
          <a:p>
            <a:pPr eaLnBrk="1" hangingPunct="1">
              <a:defRPr/>
            </a:pPr>
            <a:r>
              <a:rPr lang="en-US" sz="2800" b="1" dirty="0">
                <a:solidFill>
                  <a:schemeClr val="tx1"/>
                </a:solidFill>
                <a:effectLst/>
                <a:latin typeface="Arial" charset="0"/>
                <a:ea typeface="ＭＳ Ｐゴシック" charset="0"/>
                <a:cs typeface="ＭＳ Ｐゴシック" charset="0"/>
              </a:rPr>
              <a:t>Adam to Noah Genealogy (1 Chron. 1:1-4)</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rPr>
              <a:t>Enosh</a:t>
            </a:r>
            <a:endParaRPr lang="en-US" sz="3200" dirty="0">
              <a:solidFill>
                <a:srgbClr val="FFFFFF"/>
              </a:solidFill>
              <a:effectLst>
                <a:outerShdw blurRad="38100" dist="38100" dir="2700000" algn="tl">
                  <a:srgbClr val="010199"/>
                </a:outerShdw>
              </a:effectLst>
              <a:latin typeface="Arial" charset="0"/>
            </a:endParaRP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18827" name="Rectangle 11">
            <a:hlinkClick r:id="rId3"/>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18830" name="Rectangle 14">
            <a:hlinkClick r:id="rId5" action="ppaction://hlinkpres?slideindex=10&amp;slidetitle=The Mystery of the Genesis  5 "/>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1883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15" name="Rectangle 4"/>
          <p:cNvSpPr txBox="1">
            <a:spLocks noChangeArrowheads="1"/>
          </p:cNvSpPr>
          <p:nvPr/>
        </p:nvSpPr>
        <p:spPr bwMode="auto">
          <a:xfrm>
            <a:off x="5397404" y="6165304"/>
            <a:ext cx="3744416" cy="68850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eaLnBrk="1" hangingPunct="1">
              <a:defRPr/>
            </a:pPr>
            <a:r>
              <a:rPr lang="en-US" sz="3200" b="1" dirty="0">
                <a:solidFill>
                  <a:schemeClr val="tx1"/>
                </a:solidFill>
                <a:effectLst/>
                <a:latin typeface="Arial" charset="0"/>
                <a:ea typeface="ＭＳ Ｐゴシック" charset="0"/>
                <a:cs typeface="ＭＳ Ｐゴシック" charset="0"/>
              </a:rPr>
              <a:t>= Genesis 5</a:t>
            </a:r>
          </a:p>
        </p:txBody>
      </p:sp>
    </p:spTree>
    <p:extLst>
      <p:ext uri="{BB962C8B-B14F-4D97-AF65-F5344CB8AC3E}">
        <p14:creationId xmlns:p14="http://schemas.microsoft.com/office/powerpoint/2010/main" val="3192667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
        <p:nvSpPr>
          <p:cNvPr id="2" name="Text Box 24">
            <a:extLst>
              <a:ext uri="{FF2B5EF4-FFF2-40B4-BE49-F238E27FC236}">
                <a16:creationId xmlns:a16="http://schemas.microsoft.com/office/drawing/2014/main" id="{88E08CEF-0E93-7070-5EB5-B311FA2E2270}"/>
              </a:ext>
            </a:extLst>
          </p:cNvPr>
          <p:cNvSpPr txBox="1">
            <a:spLocks noChangeArrowheads="1"/>
          </p:cNvSpPr>
          <p:nvPr/>
        </p:nvSpPr>
        <p:spPr bwMode="auto">
          <a:xfrm>
            <a:off x="-72008" y="833339"/>
            <a:ext cx="8964488"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0" hangingPunct="0">
              <a:defRPr/>
            </a:pPr>
            <a:r>
              <a:rPr lang="en-US" sz="3200" b="1" dirty="0">
                <a:solidFill>
                  <a:srgbClr val="FFFFFF"/>
                </a:solidFill>
                <a:latin typeface="Arial"/>
                <a:ea typeface="ＭＳ Ｐゴシック" pitchFamily="-112" charset="-128"/>
                <a:cs typeface="Arial"/>
              </a:rPr>
              <a:t>1 Chronicles 1:4-27</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algn="l" eaLnBrk="1" hangingPunct="1"/>
            <a:r>
              <a:rPr lang="en-US" altLang="zh-CN" sz="2800" b="1">
                <a:solidFill>
                  <a:schemeClr val="bg1"/>
                </a:solidFill>
                <a:latin typeface="Arial" charset="0"/>
                <a:ea typeface="ＭＳ Ｐゴシック" charset="0"/>
              </a:rPr>
              <a:t>Patriarchal Family Tree </a:t>
            </a:r>
            <a:br>
              <a:rPr lang="en-US" altLang="zh-CN" sz="2800" b="1">
                <a:solidFill>
                  <a:schemeClr val="bg1"/>
                </a:solidFill>
                <a:latin typeface="Arial" charset="0"/>
                <a:ea typeface="ＭＳ Ｐゴシック" charset="0"/>
              </a:rPr>
            </a:br>
            <a:r>
              <a:rPr lang="en-US" altLang="zh-CN" sz="2800" b="1">
                <a:solidFill>
                  <a:schemeClr val="bg1"/>
                </a:solidFill>
                <a:latin typeface="Arial" charset="0"/>
                <a:ea typeface="ＭＳ Ｐゴシック" charset="0"/>
              </a:rPr>
              <a:t>(Gen. 12–50; 1 Chron. 1:28-34)</a:t>
            </a:r>
          </a:p>
        </p:txBody>
      </p:sp>
      <p:sp>
        <p:nvSpPr>
          <p:cNvPr id="302083" name="Text Box 4"/>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latin typeface="Arial"/>
                <a:cs typeface="Arial"/>
              </a:rPr>
              <a:t>91</a:t>
            </a: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Ishmael</a:t>
            </a: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Isaac</a:t>
            </a: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Jacob</a:t>
            </a: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Joseph became the father of two tribes in Israel since Jacob adopted his two sons Ephraim and Manasseh.</a:t>
            </a: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193793"/>
            <a:ext cx="3931468" cy="132343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Levi was excluded from land rights after the conquest of Canaan. Moses set apart the Levites for priestly duty. Joshua gave the Levites 48 towns throughout the land (Josh 21:41)</a:t>
            </a: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Abraham</a:t>
            </a: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Joseph</a:t>
            </a: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en-US" altLang="zh-CN" b="1">
                <a:solidFill>
                  <a:srgbClr val="FFFFFF"/>
                </a:solidFill>
                <a:latin typeface="Arial" charset="0"/>
                <a:ea typeface="ＭＳ Ｐゴシック" charset="0"/>
                <a:cs typeface="Arial" charset="0"/>
              </a:rPr>
              <a:t>Patriarchal Family Tree</a:t>
            </a:r>
            <a:endParaRPr lang="en-US" sz="2000" b="1">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269</a:t>
            </a: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Eastern Tribes During 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1:35-54 (Edom)</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a:t>
            </a: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272793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Redemption from sin is rooted in the establishment of the line of Judah and David (1–9), from whom the final Redeemer will come who is worthy of worship.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8387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br>
              <a:rPr lang="en-US" sz="3200" b="1" dirty="0">
                <a:solidFill>
                  <a:srgbClr val="FFFFFF"/>
                </a:solidFill>
                <a:effectLst>
                  <a:glow rad="101600">
                    <a:srgbClr val="000000">
                      <a:alpha val="75000"/>
                    </a:srgbClr>
                  </a:glow>
                </a:effectLst>
                <a:latin typeface="Arial"/>
                <a:ea typeface="+mn-ea"/>
                <a:cs typeface="Arial"/>
              </a:rPr>
            </a:br>
            <a:r>
              <a:rPr lang="en-US" sz="3200" b="1" dirty="0">
                <a:solidFill>
                  <a:srgbClr val="FFFFFF"/>
                </a:solidFill>
                <a:effectLst>
                  <a:glow rad="101600">
                    <a:srgbClr val="000000">
                      <a:alpha val="75000"/>
                    </a:srgbClr>
                  </a:glow>
                </a:effectLst>
                <a:latin typeface="Arial"/>
                <a:ea typeface="+mn-ea"/>
                <a:cs typeface="Arial"/>
              </a:rPr>
              <a:t>76,500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2:3-55 (Judah, Hezron, Caleb, Hur)</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extLst>
      <p:ext uri="{BB962C8B-B14F-4D97-AF65-F5344CB8AC3E}">
        <p14:creationId xmlns:p14="http://schemas.microsoft.com/office/powerpoint/2010/main" val="38074309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3</a:t>
            </a:r>
          </a:p>
        </p:txBody>
      </p:sp>
    </p:spTree>
    <p:extLst>
      <p:ext uri="{BB962C8B-B14F-4D97-AF65-F5344CB8AC3E}">
        <p14:creationId xmlns:p14="http://schemas.microsoft.com/office/powerpoint/2010/main" val="3219244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1800" b="1">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ABRAHAM</a:t>
              </a:r>
              <a:endParaRPr lang="en-GB" b="1">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Arial" charset="0"/>
                  </a:rPr>
                  <a:t>Isaac</a:t>
                </a:r>
                <a:endParaRPr lang="en-GB" b="1">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Jacob</a:t>
                </a:r>
                <a:endParaRPr lang="en-GB" sz="2000" b="1">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Judah</a:t>
                </a:r>
                <a:endParaRPr lang="en-GB" sz="2000" b="1">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Perez</a:t>
                </a:r>
                <a:endParaRPr lang="en-GB" sz="2000" b="1">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Hezron</a:t>
                </a:r>
                <a:endParaRPr lang="en-GB" sz="2000" b="1">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Ram</a:t>
                </a:r>
                <a:endParaRPr lang="en-GB" sz="2000" b="1">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dirty="0">
                    <a:solidFill>
                      <a:srgbClr val="FFFFFF"/>
                    </a:solidFill>
                    <a:effectLst>
                      <a:glow rad="241300">
                        <a:srgbClr val="000000">
                          <a:alpha val="89000"/>
                        </a:srgbClr>
                      </a:glow>
                    </a:effectLst>
                    <a:latin typeface="Arial" charset="0"/>
                  </a:rPr>
                  <a:t>Amminadab</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Nahshon</a:t>
                </a:r>
                <a:endParaRPr lang="en-GB" sz="2000" b="1">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Salmon</a:t>
                </a:r>
                <a:endParaRPr lang="en-GB" sz="2000" b="1">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Boaz</a:t>
                </a:r>
                <a:endParaRPr lang="en-GB" sz="2000" b="1">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Obed</a:t>
                </a:r>
                <a:endParaRPr lang="en-GB" sz="2000" b="1">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Jesse</a:t>
                </a:r>
                <a:endParaRPr lang="en-GB" sz="2000" b="1">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DAVID</a:t>
                </a:r>
                <a:endParaRPr lang="en-GB" b="1">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Messiah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spcBef>
                <a:spcPct val="20000"/>
              </a:spcBef>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spcBef>
                <a:spcPct val="20000"/>
              </a:spcBef>
              <a:defRPr/>
            </a:pP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spcBef>
                <a:spcPct val="20000"/>
              </a:spcBef>
              <a:defRPr/>
            </a:pPr>
            <a:r>
              <a:rPr lang="en-US"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0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David, why so many wives?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2000" b="1">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0" lang="en-US" b="1" i="0" u="none" strike="noStrike" normalizeH="0" baseline="0" dirty="0">
                <a:ln w="0"/>
                <a:effectLst>
                  <a:outerShdw blurRad="38100" dist="19050" dir="2700000" algn="tl" rotWithShape="0">
                    <a:schemeClr val="dk1">
                      <a:alpha val="40000"/>
                    </a:schemeClr>
                  </a:outerShdw>
                </a:effectLst>
                <a:latin typeface="Times New Roman" pitchFamily="-105" charset="0"/>
              </a:rPr>
              <a:t>FAMILY (2 Sam. 3:2-5; 5:14-16</a:t>
            </a:r>
            <a:r>
              <a:rPr lang="en-US" b="1" dirty="0">
                <a:ln w="0"/>
                <a:effectLst>
                  <a:outerShdw blurRad="38100" dist="19050" dir="2700000" algn="tl" rotWithShape="0">
                    <a:schemeClr val="dk1">
                      <a:alpha val="40000"/>
                    </a:schemeClr>
                  </a:outerShdw>
                </a:effectLst>
                <a:latin typeface="Times New Roman" pitchFamily="-105" charset="0"/>
              </a:rPr>
              <a:t>; 1 Chron. 3:5-8)</a:t>
            </a: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a:ln w="0"/>
                <a:effectLst>
                  <a:outerShdw blurRad="38100" dist="19050" dir="2700000" algn="tl" rotWithShape="0">
                    <a:schemeClr val="dk1">
                      <a:alpha val="40000"/>
                    </a:schemeClr>
                  </a:outerShdw>
                </a:effectLst>
                <a:latin typeface="Times New Roman" pitchFamily="-105" charset="0"/>
              </a:rPr>
              <a:t>Children of Jesse</a:t>
            </a:r>
            <a:endParaRPr kumimoji="0" lang="en-US" sz="18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normalizeH="0" baseline="0" dirty="0">
                <a:ln w="0"/>
                <a:effectLst>
                  <a:outerShdw blurRad="38100" dist="19050" dir="2700000" algn="tl" rotWithShape="0">
                    <a:schemeClr val="dk1">
                      <a:alpha val="40000"/>
                    </a:schemeClr>
                  </a:outerShdw>
                </a:effectLst>
                <a:latin typeface="Times New Roman" pitchFamily="-105" charset="0"/>
              </a:rPr>
              <a:t>Sons of David</a:t>
            </a: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t>Wives of</a:t>
            </a:r>
            <a:b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br>
            <a: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t> David</a:t>
            </a:r>
            <a:endParaRPr kumimoji="0" lang="en-US" sz="1400" b="1" i="0" u="none" strike="noStrike" cap="none" normalizeH="0" baseline="0" dirty="0">
              <a:ln>
                <a:noFill/>
              </a:ln>
              <a:solidFill>
                <a:schemeClr val="tx1"/>
              </a:solidFill>
              <a:effectLst/>
              <a:latin typeface="Times New Roman" pitchFamily="-105"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ru-RU" sz="1800" b="1" dirty="0">
                <a:solidFill>
                  <a:srgbClr val="FFFFFF"/>
                </a:solidFill>
                <a:effectLst/>
                <a:cs typeface="Times New Roman" charset="0"/>
              </a:rPr>
              <a:t>"</a:t>
            </a:r>
            <a:r>
              <a:rPr lang="en-US" sz="1800" b="1" dirty="0">
                <a:solidFill>
                  <a:srgbClr val="FFFFFF"/>
                </a:solidFill>
                <a:effectLst/>
                <a:cs typeface="Times New Roman" charset="0"/>
              </a:rPr>
              <a:t>Thus </a:t>
            </a:r>
            <a:r>
              <a:rPr lang="en-US" sz="1800" b="1" dirty="0">
                <a:solidFill>
                  <a:srgbClr val="FFFFFF"/>
                </a:solidFill>
                <a:effectLst>
                  <a:glow rad="228600">
                    <a:srgbClr val="000000">
                      <a:lumMod val="95000"/>
                      <a:lumOff val="5000"/>
                    </a:srgbClr>
                  </a:glow>
                </a:effectLst>
                <a:cs typeface="Times New Roman" charset="0"/>
              </a:rPr>
              <a:t>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Amminadab</a:t>
                </a:r>
                <a:endParaRPr lang="en-GB" sz="1400" b="1" dirty="0">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Zerubbabel</a:t>
            </a:r>
            <a:endParaRPr lang="en-GB" sz="1400" b="1" dirty="0">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Ahaziah</a:t>
              </a:r>
              <a:endParaRPr lang="en-GB" sz="1400">
                <a:solidFill>
                  <a:srgbClr val="FFFFFF"/>
                </a:solidFill>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Joash</a:t>
              </a:r>
              <a:endParaRPr lang="en-GB" sz="1400">
                <a:solidFill>
                  <a:srgbClr val="FFFFFF"/>
                </a:solidFill>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400">
                  <a:solidFill>
                    <a:srgbClr val="FFFFFF"/>
                  </a:solidFill>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endParaRPr lang="en-US">
              <a:solidFill>
                <a:srgbClr val="FFCC00"/>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Zedekiah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(Mattaniah)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Jehoahaz</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(Shallum)</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Josiah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640-609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(31 yrs.)</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Jehoiakim (Eliakim)</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yrs.)</a:t>
            </a:r>
            <a:endPar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Johanan</a:t>
            </a:r>
            <a:b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(no rule)</a:t>
            </a:r>
            <a:endParaRPr kumimoji="0" lang="en-US" sz="20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Exiled</a:t>
            </a:r>
            <a:endParaRPr kumimoji="0" lang="en-US" sz="2000" b="0" i="1"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Good king in white</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B600"/>
                </a:solidFill>
                <a:effectLst/>
                <a:uLnTx/>
                <a:uFillTx/>
                <a:latin typeface="Arial" charset="0"/>
                <a:ea typeface="ＭＳ Ｐゴシック" charset="0"/>
                <a:cs typeface="Arial" charset="0"/>
              </a:rPr>
              <a:t>Evil kings in yellow</a:t>
            </a:r>
            <a:endParaRPr kumimoji="0" lang="en-US" sz="1600" b="0" i="0" u="none" strike="noStrike" kern="1200" cap="none" spc="0" normalizeH="0" baseline="0" noProof="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Babylon</a:t>
            </a:r>
            <a:endParaRPr kumimoji="0" lang="en-US" sz="2000" b="0" i="1"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5</a:t>
              </a:r>
            </a:p>
          </p:txBody>
        </p:sp>
      </p:gr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345310" y="1089950"/>
            <a:ext cx="3312289"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Kings 25</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FFFFFF"/>
                </a:solidFill>
                <a:latin typeface="Arial" charset="0"/>
                <a:cs typeface="Arial" charset="0"/>
              </a:rPr>
              <a:t>1 Chronicles 3:16-24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Chronicles 36 </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Jeremiah</a:t>
            </a: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uk-UA"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Messiah at birth in David's unbroken lineage despite Judah’s exile (1–9) due to the unconditional promise of God to guard David’s seed forever (17:11-14; Luke 1:32-33).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13773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en-US" sz="2800" b="1" dirty="0">
                <a:latin typeface="Arial" charset="0"/>
              </a:rPr>
              <a:t>The Hanging Gardens of Babylon</a:t>
            </a:r>
            <a:endParaRPr lang="en-GB" sz="2800" b="1" dirty="0">
              <a:latin typeface="Arial" charset="0"/>
            </a:endParaRPr>
          </a:p>
        </p:txBody>
      </p:sp>
    </p:spTree>
    <p:extLst>
      <p:ext uri="{BB962C8B-B14F-4D97-AF65-F5344CB8AC3E}">
        <p14:creationId xmlns:p14="http://schemas.microsoft.com/office/powerpoint/2010/main" val="3815639352"/>
      </p:ext>
    </p:extLst>
  </p:cSld>
  <p:clrMapOvr>
    <a:overrideClrMapping bg1="lt1" tx1="dk1" bg2="lt2" tx2="dk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Kindness to Jehoiachin in Exile</a:t>
            </a:r>
            <a:endParaRPr lang="en-GB" sz="3600" b="1" dirty="0">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Chap. 21</a:t>
            </a:r>
            <a:endParaRPr kumimoji="0" lang="en-GB"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"In the thirty-seventh year of the exile of King Jehoiachin of Judah, Evil-</a:t>
            </a:r>
            <a:r>
              <a:rPr kumimoji="0" lang="en-US" sz="2400" b="1" i="0" u="none" strike="noStrike" kern="1200" cap="none" spc="0" normalizeH="0" baseline="0" noProof="0" dirty="0" err="1">
                <a:ln>
                  <a:noFill/>
                </a:ln>
                <a:solidFill>
                  <a:srgbClr val="FFFFFF"/>
                </a:solidFill>
                <a:effectLst>
                  <a:glow rad="228600">
                    <a:srgbClr val="000000">
                      <a:alpha val="99000"/>
                    </a:srgbClr>
                  </a:glow>
                </a:effectLst>
                <a:uLnTx/>
                <a:uFillTx/>
                <a:latin typeface="Arial" charset="0"/>
                <a:ea typeface="ＭＳ Ｐゴシック" charset="0"/>
                <a:cs typeface="Arial" charset="0"/>
              </a:rPr>
              <a:t>merodach</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 ascended to the Babylonian throne. He was kind to Jehoiachin and released him from prison on April 2 of that year.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28</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He spoke kindly to Jehoiachin and gave him a higher place than all the other exiled kings in Babylon.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29</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He supplied Jehoiachin with new clothes to replace his prison garb and allowed him to dine in the king’s presence for the rest of his life.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30</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So the king gave him a regular food allowance as long as he lived.”</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 Kings 25:27-30 </a:t>
            </a:r>
            <a:r>
              <a:rPr kumimoji="0" lang="en-US" sz="20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NLT</a:t>
            </a:r>
            <a:endPar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Ration Tablet</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Berlin Museum</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60389746"/>
      </p:ext>
    </p:extLst>
  </p:cSld>
  <p:clrMapOvr>
    <a:overrideClrMapping bg1="lt1" tx1="dk1" bg2="lt2" tx2="dk2" accent1="accent1" accent2="accent2" accent3="accent3" accent4="accent4" accent5="accent5" accent6="accent6" hlink="hlink" folHlink="folHlink"/>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1209328"/>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ysClr val="windowText" lastClr="000000"/>
                </a:solidFill>
                <a:effectLst/>
                <a:uLnTx/>
                <a:uFillTx/>
                <a:latin typeface="Times" pitchFamily="-111" charset="0"/>
                <a:ea typeface="Times New Roman" pitchFamily="-111" charset="0"/>
                <a:cs typeface="Times New Roman" pitchFamily="-111"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Jehoiachin’s Ration Tablet in Exile</a:t>
            </a:r>
            <a:endParaRPr lang="en-GB" sz="3600" b="1" dirty="0">
              <a:latin typeface="Arial" charset="0"/>
            </a:endParaRPr>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rPr>
              <a:t>Jaukin</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2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5 sons of the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4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8 men of Judah;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[for each man].</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527966"/>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Babylon excavation 1899-1917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73990516"/>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Jehoiachin</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Pedaiah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Zerubbabel</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+ 1 brother (Shimei)</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Hananiah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 + 1 sister</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Shecaniah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+ 5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Shemaiah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+ 0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Neariah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+ 5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Elioenai</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+ 2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Hodaviah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4</a:t>
            </a:r>
          </a:p>
        </p:txBody>
      </p:sp>
    </p:spTree>
    <p:extLst>
      <p:ext uri="{BB962C8B-B14F-4D97-AF65-F5344CB8AC3E}">
        <p14:creationId xmlns:p14="http://schemas.microsoft.com/office/powerpoint/2010/main" val="4181191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4 (Judah &amp; Simeon)</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5</a:t>
            </a:r>
          </a:p>
        </p:txBody>
      </p:sp>
    </p:spTree>
    <p:extLst>
      <p:ext uri="{BB962C8B-B14F-4D97-AF65-F5344CB8AC3E}">
        <p14:creationId xmlns:p14="http://schemas.microsoft.com/office/powerpoint/2010/main" val="2398016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3710670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5 (Reuben, Gad, Manasseh)</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2163113"/>
      </p:ext>
    </p:extLst>
  </p:cSld>
  <p:clrMapOvr>
    <a:masterClrMapping/>
  </p:clrMapOvr>
  <p:transition/>
</p:sld>
</file>

<file path=ppt/theme/_rels/them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2.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9310</TotalTime>
  <Words>19972</Words>
  <Application>Microsoft Macintosh PowerPoint</Application>
  <PresentationFormat>On-screen Show (4:3)</PresentationFormat>
  <Paragraphs>2484</Paragraphs>
  <Slides>260</Slides>
  <Notes>209</Notes>
  <HiddenSlides>0</HiddenSlides>
  <MMClips>0</MMClips>
  <ScaleCrop>false</ScaleCrop>
  <HeadingPairs>
    <vt:vector size="8" baseType="variant">
      <vt:variant>
        <vt:lpstr>Fonts Used</vt:lpstr>
      </vt:variant>
      <vt:variant>
        <vt:i4>27</vt:i4>
      </vt:variant>
      <vt:variant>
        <vt:lpstr>Theme</vt:lpstr>
      </vt:variant>
      <vt:variant>
        <vt:i4>48</vt:i4>
      </vt:variant>
      <vt:variant>
        <vt:lpstr>Embedded OLE Servers</vt:lpstr>
      </vt:variant>
      <vt:variant>
        <vt:i4>1</vt:i4>
      </vt:variant>
      <vt:variant>
        <vt:lpstr>Slide Titles</vt:lpstr>
      </vt:variant>
      <vt:variant>
        <vt:i4>260</vt:i4>
      </vt:variant>
    </vt:vector>
  </HeadingPairs>
  <TitlesOfParts>
    <vt:vector size="336" baseType="lpstr">
      <vt:lpstr>Kosher-Normal</vt:lpstr>
      <vt:lpstr>ＭＳ Ｐゴシック</vt:lpstr>
      <vt:lpstr>Nadianne</vt:lpstr>
      <vt:lpstr>Osaka</vt:lpstr>
      <vt:lpstr>Times</vt:lpstr>
      <vt:lpstr>Arial</vt:lpstr>
      <vt:lpstr>Arial Black</vt:lpstr>
      <vt:lpstr>Arial Narrow</vt:lpstr>
      <vt:lpstr>Avenir Black</vt:lpstr>
      <vt:lpstr>Braggadocio</vt:lpstr>
      <vt:lpstr>Bwhebb</vt:lpstr>
      <vt:lpstr>Calibri</vt:lpstr>
      <vt:lpstr>Century Gothic</vt:lpstr>
      <vt:lpstr>Comic Sans MS</vt:lpstr>
      <vt:lpstr>Copperplate Gothic Bold</vt:lpstr>
      <vt:lpstr>Franklin Gothic Medium</vt:lpstr>
      <vt:lpstr>Helvetica</vt:lpstr>
      <vt:lpstr>Helvetica Neue</vt:lpstr>
      <vt:lpstr>Impact</vt:lpstr>
      <vt:lpstr>Lucida Grande</vt:lpstr>
      <vt:lpstr>Monotype Sorts</vt:lpstr>
      <vt:lpstr>Symbol</vt:lpstr>
      <vt:lpstr>Tahoma</vt:lpstr>
      <vt:lpstr>Times New Roman</vt:lpstr>
      <vt:lpstr>Tw Cen MT</vt:lpstr>
      <vt:lpstr>Wingdings</vt:lpstr>
      <vt:lpstr>Wingdings 2</vt:lpstr>
      <vt:lpstr>Notebook</vt:lpstr>
      <vt:lpstr>Default Design</vt:lpstr>
      <vt:lpstr>1_Default Design</vt:lpstr>
      <vt:lpstr>49_Blank Presentation</vt:lpstr>
      <vt:lpstr>3_Default Design</vt:lpstr>
      <vt:lpstr>Blank Presentation</vt:lpstr>
      <vt:lpstr>1_Fireworks</vt:lpstr>
      <vt:lpstr>2_Default Design</vt:lpstr>
      <vt:lpstr>Fireworks</vt:lpstr>
      <vt:lpstr>Orbit</vt:lpstr>
      <vt:lpstr>5_Default Design</vt:lpstr>
      <vt:lpstr>2_Contemporary</vt:lpstr>
      <vt:lpstr>6_Default Design</vt:lpstr>
      <vt:lpstr>2_Notebook</vt:lpstr>
      <vt:lpstr>3_Notebook</vt:lpstr>
      <vt:lpstr>1_Contemporary</vt:lpstr>
      <vt:lpstr>5_Notebook</vt:lpstr>
      <vt:lpstr>4_Default Design</vt:lpstr>
      <vt:lpstr>1_Blank Presentation</vt:lpstr>
      <vt:lpstr>3_Beam</vt:lpstr>
      <vt:lpstr>7_Notebook</vt:lpstr>
      <vt:lpstr>7_Default Design</vt:lpstr>
      <vt:lpstr>8_Office Theme</vt:lpstr>
      <vt:lpstr>10_Default Design</vt:lpstr>
      <vt:lpstr>Lock And Key</vt:lpstr>
      <vt:lpstr>2_Project Overview (Standard)</vt:lpstr>
      <vt:lpstr>50_Blank Presentation</vt:lpstr>
      <vt:lpstr>2_Office Theme</vt:lpstr>
      <vt:lpstr>2_untitled 1</vt:lpstr>
      <vt:lpstr>8_Notebook</vt:lpstr>
      <vt:lpstr>1_Median</vt:lpstr>
      <vt:lpstr>25_Default Design</vt:lpstr>
      <vt:lpstr>3_Blank Presentation</vt:lpstr>
      <vt:lpstr>8_Default Design</vt:lpstr>
      <vt:lpstr>1_Office Theme</vt:lpstr>
      <vt:lpstr>1_blstripc.ppt - Blue Stripes</vt:lpstr>
      <vt:lpstr>4_Notebook</vt:lpstr>
      <vt:lpstr>Shimmer</vt:lpstr>
      <vt:lpstr>3_Radar</vt:lpstr>
      <vt:lpstr>1_Lock And Key</vt:lpstr>
      <vt:lpstr>9_Default Design</vt:lpstr>
      <vt:lpstr>6_Notebook</vt:lpstr>
      <vt:lpstr>1_Optical</vt:lpstr>
      <vt:lpstr>4_Radar</vt:lpstr>
      <vt:lpstr>10_Notebook</vt:lpstr>
      <vt:lpstr>3_Contemporary</vt:lpstr>
      <vt:lpstr>11_Default Design</vt:lpstr>
      <vt:lpstr>Office Theme</vt:lpstr>
      <vt:lpstr>Microsoft ClipArt Gallery</vt:lpstr>
      <vt:lpstr>1 Chronicles</vt:lpstr>
      <vt:lpstr>Key Word</vt:lpstr>
      <vt:lpstr>Theme</vt:lpstr>
      <vt:lpstr>Key Verse</vt:lpstr>
      <vt:lpstr>Kingdom Statement</vt:lpstr>
      <vt:lpstr>Summary Statement</vt:lpstr>
      <vt:lpstr>Covenant</vt:lpstr>
      <vt:lpstr>Redemption</vt:lpstr>
      <vt:lpstr>Messiah</vt:lpstr>
      <vt:lpstr>1 Chronicles</vt:lpstr>
      <vt:lpstr>Barry Huddleston, The Acrostic Summarized Bible (Grand Rapids: Baker, 1992)</vt:lpstr>
      <vt:lpstr>Be Established</vt:lpstr>
      <vt:lpstr>Making Sense of Samuel, Kings, and Chronicles</vt:lpstr>
      <vt:lpstr>Why would God invest six books about David?</vt:lpstr>
      <vt:lpstr>Two Histories of the Same Events</vt:lpstr>
      <vt:lpstr>I. God established David’s kingdom to promote temple worship over idolatry.</vt:lpstr>
      <vt:lpstr>II. Be established by worshipping Jesus as David’s heir.</vt:lpstr>
      <vt:lpstr>How can you be firmly established in a shaky world? </vt:lpstr>
      <vt:lpstr>Main Idea</vt:lpstr>
      <vt:lpstr>PowerPoint Presentation</vt:lpstr>
      <vt:lpstr>Covenants of Promise &amp; Administration</vt:lpstr>
      <vt:lpstr>Summary Statement</vt:lpstr>
      <vt:lpstr>Application</vt:lpstr>
      <vt:lpstr>Title</vt:lpstr>
      <vt:lpstr>Title</vt:lpstr>
      <vt:lpstr>Authorship</vt:lpstr>
      <vt:lpstr>Date</vt:lpstr>
      <vt:lpstr>Date</vt:lpstr>
      <vt:lpstr>Why Two Records?</vt:lpstr>
      <vt:lpstr>Divided Kingdom</vt:lpstr>
      <vt:lpstr>Recipients</vt:lpstr>
      <vt:lpstr>Characteristics</vt:lpstr>
      <vt:lpstr>Timeline of Chronicles</vt:lpstr>
      <vt:lpstr>Editorial Nature of 2 Chronicles</vt:lpstr>
      <vt:lpstr>Why Two Records?</vt:lpstr>
      <vt:lpstr>Characteristics</vt:lpstr>
      <vt:lpstr>Argument</vt:lpstr>
      <vt:lpstr>Synthesis</vt:lpstr>
      <vt:lpstr>The United &amp; Divided Kingdoms </vt:lpstr>
      <vt:lpstr>Occasion</vt:lpstr>
      <vt:lpstr>World History Detailed </vt:lpstr>
      <vt:lpstr>Integration of the Old Testament</vt:lpstr>
      <vt:lpstr>Kingdom &amp; Covenants Timeline</vt:lpstr>
      <vt:lpstr>Critical scholars point out many places where the chronologies of Kings and Chronicles do not match—and the reigns of the kings of Israel and Judah seem contradictory.  So what should we do?</vt:lpstr>
      <vt:lpstr>The Mystery of the Kings</vt:lpstr>
      <vt:lpstr>Is the Chronology of Israel's Kings Necessary?</vt:lpstr>
      <vt:lpstr>Years Kings of Judah Ruled</vt:lpstr>
      <vt:lpstr>Proposed Reasons for Discrepancies</vt:lpstr>
      <vt:lpstr>Proposed Solutions</vt:lpstr>
      <vt:lpstr>Enter stage…  Seventh-Day Adventist OT scholar  Edwin R. Thiele (pronounced TEE-lee)</vt:lpstr>
      <vt:lpstr>Hebrew Calendars</vt:lpstr>
      <vt:lpstr>Hebrew Calendars</vt:lpstr>
      <vt:lpstr>Thiele's Solution</vt:lpstr>
      <vt:lpstr>Thiele's Solution</vt:lpstr>
      <vt:lpstr>Chart of OT Kings &amp; Prophets</vt:lpstr>
      <vt:lpstr>Chart of OT Kings &amp; Prophets</vt:lpstr>
      <vt:lpstr>Be Established</vt:lpstr>
      <vt:lpstr>Let's Study Through Scripture</vt:lpstr>
      <vt:lpstr>Oh, no… I hit the geneaologies</vt:lpstr>
      <vt:lpstr>What’s the point?</vt:lpstr>
      <vt:lpstr>What’s the point?</vt:lpstr>
      <vt:lpstr>What’s the point?</vt:lpstr>
      <vt:lpstr>United Kingdom</vt:lpstr>
      <vt:lpstr>Making Sense of Samuel, Kings, and Chronicles</vt:lpstr>
      <vt:lpstr>Why would God invest six books about David?</vt:lpstr>
      <vt:lpstr>Two Histories of the Same Events</vt:lpstr>
      <vt:lpstr>Editorial Nature of 1 Chronicles</vt:lpstr>
      <vt:lpstr>I. God established David’s kingdom to promote temple worship over idolatry.</vt:lpstr>
      <vt:lpstr>Key Word</vt:lpstr>
      <vt:lpstr>Theme</vt:lpstr>
      <vt:lpstr>Slides on  1 Chronicles 1</vt:lpstr>
      <vt:lpstr>The genealogy from Adam to 450 BC showed David’s throne absent but his line still present due to God’s grace  (1 Chron 1–9) .</vt:lpstr>
      <vt:lpstr>Adam to Noah Genealogy (1 Chron. 1:1-4)</vt:lpstr>
      <vt:lpstr>The Table of Nations</vt:lpstr>
      <vt:lpstr>Patriarchal Family Tree  (Gen. 12–50; 1 Chron. 1:28-34)</vt:lpstr>
      <vt:lpstr>Patriarchal Family Tree</vt:lpstr>
      <vt:lpstr>Eastern Tribes During Divided Kingdom</vt:lpstr>
      <vt:lpstr>Slides on  1 Chronicles 2</vt:lpstr>
      <vt:lpstr>Patriarchal Family Tree</vt:lpstr>
      <vt:lpstr>Populations by Tribe</vt:lpstr>
      <vt:lpstr>Slides on  1 Chronicles 3</vt:lpstr>
      <vt:lpstr>Family &amp; Ancestry of David</vt:lpstr>
      <vt:lpstr>The Lineage  of   David</vt:lpstr>
      <vt:lpstr>Messiah from Judah</vt:lpstr>
      <vt:lpstr>Oh, David, why so many wives?</vt:lpstr>
      <vt:lpstr>Family &amp; Ancestry of David</vt:lpstr>
      <vt:lpstr>The Kingdom in Matthew 1</vt:lpstr>
      <vt:lpstr>An Evil End to Judah</vt:lpstr>
      <vt:lpstr>Josiah's Sons &amp; Prophets</vt:lpstr>
      <vt:lpstr>The Hanging Gardens of Babylon</vt:lpstr>
      <vt:lpstr>Kindness to Jehoiachin in Exile</vt:lpstr>
      <vt:lpstr>Jehoiachin’s Ration Tablet in Exile</vt:lpstr>
      <vt:lpstr>Grace in Exile</vt:lpstr>
      <vt:lpstr>The Lineage of   Jehoiachin/ Jeconiah/ Coniah  (1 Chron 3:17-24)</vt:lpstr>
      <vt:lpstr>Slides on  1 Chronicles 4</vt:lpstr>
      <vt:lpstr>Populations by Tribe</vt:lpstr>
      <vt:lpstr>Slides on  1 Chronicles 5</vt:lpstr>
      <vt:lpstr>Patriarchal Family Tree</vt:lpstr>
      <vt:lpstr>Populations by Tribe</vt:lpstr>
      <vt:lpstr>Patriarchal Family Tree</vt:lpstr>
      <vt:lpstr>Slides on  1 Chronicles 6</vt:lpstr>
      <vt:lpstr>Contrasting Levites and Priests</vt:lpstr>
      <vt:lpstr>Contrasting Levites and Priests</vt:lpstr>
      <vt:lpstr>Levi's Family Tree</vt:lpstr>
      <vt:lpstr>48 Levitical Cities</vt:lpstr>
      <vt:lpstr>Slides on  1 Chronicles 7</vt:lpstr>
      <vt:lpstr>Populations by Tribe</vt:lpstr>
      <vt:lpstr>Slides on  1 Chronicles 8</vt:lpstr>
      <vt:lpstr>Populations by Tribe</vt:lpstr>
      <vt:lpstr>Slides on  1 Chronicles 9</vt:lpstr>
      <vt:lpstr>Populations by Tribe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the Genealogies?</vt:lpstr>
      <vt:lpstr>The USA began as a Christian nation</vt:lpstr>
      <vt:lpstr>Plymouth Pilgrims</vt:lpstr>
      <vt:lpstr>Yet they massacred the Pequot</vt:lpstr>
      <vt:lpstr>The USA began as a Christian nation</vt:lpstr>
      <vt:lpstr>The USA began as a Christian nation</vt:lpstr>
      <vt:lpstr>Do you trust in God?</vt:lpstr>
      <vt:lpstr>Do we trust in God?</vt:lpstr>
      <vt:lpstr>Does your trust in God embarrass you?</vt:lpstr>
      <vt:lpstr>A Cause for Shame?</vt:lpstr>
      <vt:lpstr>The USA began as a Christian nation but has left its godly heritage.</vt:lpstr>
      <vt:lpstr>The USA began as a Christian nation but has left its godly heritage.</vt:lpstr>
      <vt:lpstr>The Christian heritage is now hotly debated!</vt:lpstr>
      <vt:lpstr>Slides on  1 Chronicles 10</vt:lpstr>
      <vt:lpstr>God blessed David so Israel would imitate his passion for temple worship  (1 Chron 10–29). </vt:lpstr>
      <vt:lpstr>Focus on David</vt:lpstr>
      <vt:lpstr>God made David king after God removed Saul as unfit for the kingship to show David as the ideal king (1 Chron 10–12).</vt:lpstr>
      <vt:lpstr>Outline</vt:lpstr>
      <vt:lpstr>Slides on  1 Chronicles 11</vt:lpstr>
      <vt:lpstr>"The Three":  Jashobeam, Eleazar, &amp; Shammah </vt:lpstr>
      <vt:lpstr>"David's Valiant Men" by James Tissot</vt:lpstr>
      <vt:lpstr>Slides on  1 Chronicles 12</vt:lpstr>
      <vt:lpstr>The Model King</vt:lpstr>
      <vt:lpstr>Slides on  1 Chronicles 13</vt:lpstr>
      <vt:lpstr>God rewarded David's respect for the ark by promising the permanent dynasty of the Davidic Covenant to show how obedience leads to blessing  (1 Chron 13–17). </vt:lpstr>
      <vt:lpstr>Parallels between David's and Solomon's Transfers of the Ark</vt:lpstr>
      <vt:lpstr>Slides on  1 Chronicles 14</vt:lpstr>
      <vt:lpstr>God blessed David as king though his palace, numerous wives and children, and victories over the Philistines (1 Chron 14). </vt:lpstr>
      <vt:lpstr>Slides on  1 Chronicles 15</vt:lpstr>
      <vt:lpstr>Parallels between David's and Solomon's Transfers of the Ark</vt:lpstr>
      <vt:lpstr>Slides on  1 Chronicles 16</vt:lpstr>
      <vt:lpstr>Parallels between David's and Solomon's Transfers of the Ark</vt:lpstr>
      <vt:lpstr>Chronicles vs. Samuel/Kings</vt:lpstr>
      <vt:lpstr>Slides on  1 Chronicles 17</vt:lpstr>
      <vt:lpstr>Key Verse</vt:lpstr>
      <vt:lpstr>Parallels between David's and Solomon's Transfers of the Ark</vt:lpstr>
      <vt:lpstr>Slides on  1 Chronicles 18</vt:lpstr>
      <vt:lpstr>David's New Vassal States</vt:lpstr>
      <vt:lpstr>Slides on  1 Chronicles 19</vt:lpstr>
      <vt:lpstr>Victory over Aram &amp; Ammon</vt:lpstr>
      <vt:lpstr>Slides on  1 Chronicles 20</vt:lpstr>
      <vt:lpstr>"During another battle with the Philistines, Elhanan son of Jair killed Lahmi, the brother of Goliath of Gath. The handle of Lahmi’s spear was as thick as a weaver’s beam!"  (2 Sam 21:19; cf. 1 Chron 20:5 NLT).</vt:lpstr>
      <vt:lpstr>"In another battle with the Philistines at Gath, they encountered a huge man with six fingers on each hand and six toes on each foot, twenty-four in all, who was also a descendant of the giants. But when he defied and taunted Israel, he was killed by Jonathan, the son of David’s brother Shimea"  (2 Samuel 21:20; cf. 1 Chron 20:6-7 NLT).</vt:lpstr>
      <vt:lpstr>Slides on  1 Chronicles 21</vt:lpstr>
      <vt:lpstr>God blessed David’s worship  by selecting the temple site, organizing the materials and leaders, and commissioning the work to encourage temple worship (1 Chron 21–29). </vt:lpstr>
      <vt:lpstr>Temple Site</vt:lpstr>
      <vt:lpstr>Floor of Araunah</vt:lpstr>
      <vt:lpstr>Temple Site (1 Chron 21)</vt:lpstr>
      <vt:lpstr>Temple Site</vt:lpstr>
      <vt:lpstr>Samuel/Kings vs. Chronicles </vt:lpstr>
      <vt:lpstr>Samuel/Kings vs. Chronicles </vt:lpstr>
      <vt:lpstr>Slides on  1 Chronicles 22</vt:lpstr>
      <vt:lpstr>David &amp; Solomon</vt:lpstr>
      <vt:lpstr>Samuel/Kings vs. Chronicles </vt:lpstr>
      <vt:lpstr>Slides on  1 Chronicles 23</vt:lpstr>
      <vt:lpstr>Samuel/Kings vs. Chronicles </vt:lpstr>
      <vt:lpstr>Slides on  1 Chronicles 24</vt:lpstr>
      <vt:lpstr>The priests became 24 divisions to offer sacrifices before the LORD in two-week rotations each year</vt:lpstr>
      <vt:lpstr>Slides on  1 Chronicles 25</vt:lpstr>
      <vt:lpstr>David organized the musicians</vt:lpstr>
      <vt:lpstr>The musicians were organized into instrumentalists and singers to offer praise to the LORD in the ministry of prophesying (1 Chron 25). </vt:lpstr>
      <vt:lpstr>Slides on  1 Chronicles 26</vt:lpstr>
      <vt:lpstr>The temple officers were organized into gatekeepers, treasurers, and administrators for smooth functioning of the temple (1 Chron 26). </vt:lpstr>
      <vt:lpstr>Slides on  1 Chronicles 27</vt:lpstr>
      <vt:lpstr>Samuel/Kings vs. Chronicles </vt:lpstr>
      <vt:lpstr>Slides on  1 Chronicles 28</vt:lpstr>
      <vt:lpstr>"Then David gave Solomon the plans for the Temple and its surroundings, including the entry room, the storerooms, the upstairs rooms, the inner rooms, and the inner sanctuary—which was the place of atonement.  12David also gave Solomon all the plans he had in mind for the courtyards of the Lord’s Temple, the outside rooms, the treasuries, and the rooms for the gifts dedicated to the LORD" (28:11-12)</vt:lpstr>
      <vt:lpstr>David commissioned Israel and Solomon to follow God’s design for the temple building and service by Levites and priests (1 Chron 28). </vt:lpstr>
      <vt:lpstr>Slides on  1 Chronicles 29</vt:lpstr>
      <vt:lpstr>1 Chronicles</vt:lpstr>
      <vt:lpstr>Summary Statement</vt:lpstr>
      <vt:lpstr>I. God established David’s kingdom to promote temple worship over idolatry.</vt:lpstr>
      <vt:lpstr>II. Be established by worshipping Jesus as David’s heir.</vt:lpstr>
      <vt:lpstr>That temple was glorious</vt:lpstr>
      <vt:lpstr>But what about that temple?</vt:lpstr>
      <vt:lpstr>Even the temple rebuilt near the time of Chronicles was later destroyed—so what about temple worship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"Don’t you realize that your body is the temple of the Holy Spirit, who lives in you and was given to you by God? You do not belong to yourself,  20 for God bought you with a high price. So you must honor God with  your body"   (1 Cor 6:19-20 NLT).</vt:lpstr>
      <vt:lpstr>How can you be firmly established in a shaky world? </vt:lpstr>
      <vt:lpstr>Main Idea</vt:lpstr>
      <vt:lpstr>I. God established David’s kingdom to promote temple worship over idolatry.</vt:lpstr>
      <vt:lpstr>II. Be established by worshipping Jesus as David’s heir.</vt:lpstr>
      <vt:lpstr>1 Corinthians 3:11</vt:lpstr>
      <vt:lpstr>How's yours?</vt:lpstr>
      <vt:lpstr>Firm Foundation</vt:lpstr>
      <vt:lpstr>Firm Foundation</vt:lpstr>
      <vt:lpstr>Be Established</vt:lpstr>
      <vt:lpstr>Firm Foundation</vt:lpstr>
      <vt:lpstr>Firm Foundation</vt:lpstr>
      <vt:lpstr>Be Established</vt:lpstr>
      <vt:lpstr>GOD'S WORD</vt:lpstr>
      <vt:lpstr>Build on Your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lpstr>OT Kings (Animated)</vt:lpstr>
      <vt:lpstr>Placing the Prophets</vt:lpstr>
      <vt:lpstr>Samuel/Kings vs. Chronicles </vt:lpstr>
      <vt:lpstr>2 Chronicles</vt:lpstr>
      <vt:lpstr>PowerPoint Presentation</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341</cp:revision>
  <dcterms:created xsi:type="dcterms:W3CDTF">2003-08-18T11:31:03Z</dcterms:created>
  <dcterms:modified xsi:type="dcterms:W3CDTF">2025-10-16T08:14:30Z</dcterms:modified>
</cp:coreProperties>
</file>