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 id="2147483882" r:id="rId2"/>
    <p:sldMasterId id="2147483933" r:id="rId3"/>
    <p:sldMasterId id="2147484274" r:id="rId4"/>
    <p:sldMasterId id="2147484598" r:id="rId5"/>
    <p:sldMasterId id="2147484613" r:id="rId6"/>
    <p:sldMasterId id="2147484625" r:id="rId7"/>
    <p:sldMasterId id="2147484637" r:id="rId8"/>
    <p:sldMasterId id="2147484666" r:id="rId9"/>
    <p:sldMasterId id="2147484679" r:id="rId10"/>
    <p:sldMasterId id="2147484693" r:id="rId11"/>
    <p:sldMasterId id="2147484707" r:id="rId12"/>
    <p:sldMasterId id="2147484719" r:id="rId13"/>
    <p:sldMasterId id="2147484721" r:id="rId14"/>
    <p:sldMasterId id="2147484737" r:id="rId15"/>
  </p:sldMasterIdLst>
  <p:notesMasterIdLst>
    <p:notesMasterId r:id="rId97"/>
  </p:notesMasterIdLst>
  <p:handoutMasterIdLst>
    <p:handoutMasterId r:id="rId98"/>
  </p:handoutMasterIdLst>
  <p:sldIdLst>
    <p:sldId id="333" r:id="rId16"/>
    <p:sldId id="384" r:id="rId17"/>
    <p:sldId id="5381" r:id="rId18"/>
    <p:sldId id="5560" r:id="rId19"/>
    <p:sldId id="5557" r:id="rId20"/>
    <p:sldId id="5561" r:id="rId21"/>
    <p:sldId id="5385" r:id="rId22"/>
    <p:sldId id="265" r:id="rId23"/>
    <p:sldId id="5562" r:id="rId24"/>
    <p:sldId id="5378" r:id="rId25"/>
    <p:sldId id="281" r:id="rId26"/>
    <p:sldId id="282" r:id="rId27"/>
    <p:sldId id="5556" r:id="rId28"/>
    <p:sldId id="272" r:id="rId29"/>
    <p:sldId id="5386" r:id="rId30"/>
    <p:sldId id="394" r:id="rId31"/>
    <p:sldId id="5387" r:id="rId32"/>
    <p:sldId id="5388" r:id="rId33"/>
    <p:sldId id="297" r:id="rId34"/>
    <p:sldId id="298" r:id="rId35"/>
    <p:sldId id="326" r:id="rId36"/>
    <p:sldId id="301" r:id="rId37"/>
    <p:sldId id="360" r:id="rId38"/>
    <p:sldId id="302" r:id="rId39"/>
    <p:sldId id="296" r:id="rId40"/>
    <p:sldId id="283" r:id="rId41"/>
    <p:sldId id="304" r:id="rId42"/>
    <p:sldId id="324" r:id="rId43"/>
    <p:sldId id="4674" r:id="rId44"/>
    <p:sldId id="287" r:id="rId45"/>
    <p:sldId id="337" r:id="rId46"/>
    <p:sldId id="344" r:id="rId47"/>
    <p:sldId id="359" r:id="rId48"/>
    <p:sldId id="347" r:id="rId49"/>
    <p:sldId id="5559" r:id="rId50"/>
    <p:sldId id="5558" r:id="rId51"/>
    <p:sldId id="5391" r:id="rId52"/>
    <p:sldId id="341" r:id="rId53"/>
    <p:sldId id="293" r:id="rId54"/>
    <p:sldId id="289" r:id="rId55"/>
    <p:sldId id="317" r:id="rId56"/>
    <p:sldId id="319" r:id="rId57"/>
    <p:sldId id="321" r:id="rId58"/>
    <p:sldId id="306" r:id="rId59"/>
    <p:sldId id="307" r:id="rId60"/>
    <p:sldId id="340" r:id="rId61"/>
    <p:sldId id="355" r:id="rId62"/>
    <p:sldId id="308" r:id="rId63"/>
    <p:sldId id="353" r:id="rId64"/>
    <p:sldId id="309" r:id="rId65"/>
    <p:sldId id="310" r:id="rId66"/>
    <p:sldId id="332" r:id="rId67"/>
    <p:sldId id="5390" r:id="rId68"/>
    <p:sldId id="4410" r:id="rId69"/>
    <p:sldId id="5389" r:id="rId70"/>
    <p:sldId id="367" r:id="rId71"/>
    <p:sldId id="275" r:id="rId72"/>
    <p:sldId id="357" r:id="rId73"/>
    <p:sldId id="279" r:id="rId74"/>
    <p:sldId id="362" r:id="rId75"/>
    <p:sldId id="358" r:id="rId76"/>
    <p:sldId id="356" r:id="rId77"/>
    <p:sldId id="330" r:id="rId78"/>
    <p:sldId id="331" r:id="rId79"/>
    <p:sldId id="342" r:id="rId80"/>
    <p:sldId id="361" r:id="rId81"/>
    <p:sldId id="5554" r:id="rId82"/>
    <p:sldId id="5563" r:id="rId83"/>
    <p:sldId id="363" r:id="rId84"/>
    <p:sldId id="364" r:id="rId85"/>
    <p:sldId id="291" r:id="rId86"/>
    <p:sldId id="313" r:id="rId87"/>
    <p:sldId id="292" r:id="rId88"/>
    <p:sldId id="339" r:id="rId89"/>
    <p:sldId id="365" r:id="rId90"/>
    <p:sldId id="368" r:id="rId91"/>
    <p:sldId id="312" r:id="rId92"/>
    <p:sldId id="366" r:id="rId93"/>
    <p:sldId id="5555" r:id="rId94"/>
    <p:sldId id="400" r:id="rId95"/>
    <p:sldId id="537" r:id="rId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kern="1200">
        <a:solidFill>
          <a:schemeClr val="tx1"/>
        </a:solidFill>
        <a:latin typeface="Arial Blac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E9B"/>
    <a:srgbClr val="FF66CC"/>
    <a:srgbClr val="FFFF66"/>
    <a:srgbClr val="FFFF00"/>
    <a:srgbClr val="99FF99"/>
    <a:srgbClr val="FF3300"/>
    <a:srgbClr val="0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37"/>
    <p:restoredTop sz="96240"/>
  </p:normalViewPr>
  <p:slideViewPr>
    <p:cSldViewPr>
      <p:cViewPr varScale="1">
        <p:scale>
          <a:sx n="103" d="100"/>
          <a:sy n="103" d="100"/>
        </p:scale>
        <p:origin x="168" y="1224"/>
      </p:cViewPr>
      <p:guideLst>
        <p:guide orient="horz" pos="2160"/>
        <p:guide pos="2880"/>
      </p:guideLst>
    </p:cSldViewPr>
  </p:slideViewPr>
  <p:outlineViewPr>
    <p:cViewPr>
      <p:scale>
        <a:sx n="33" d="100"/>
        <a:sy n="33" d="100"/>
      </p:scale>
      <p:origin x="0" y="10136"/>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60099" name="Rectangle 1027"/>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60100" name="Rectangle 1028"/>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60101" name="Rectangle 1029"/>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584E9704-5692-5248-BB37-6BEE77DFFD30}" type="slidenum">
              <a:rPr lang="en-US"/>
              <a:pPr>
                <a:defRPr/>
              </a:pPr>
              <a:t>‹#›</a:t>
            </a:fld>
            <a:endParaRPr lang="en-US"/>
          </a:p>
        </p:txBody>
      </p:sp>
    </p:spTree>
    <p:extLst>
      <p:ext uri="{BB962C8B-B14F-4D97-AF65-F5344CB8AC3E}">
        <p14:creationId xmlns:p14="http://schemas.microsoft.com/office/powerpoint/2010/main" val="2481700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60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38961074-C92E-4143-9A7F-7554A33EEF6F}" type="slidenum">
              <a:rPr lang="en-US"/>
              <a:pPr>
                <a:defRPr/>
              </a:pPr>
              <a:t>‹#›</a:t>
            </a:fld>
            <a:endParaRPr lang="en-US"/>
          </a:p>
        </p:txBody>
      </p:sp>
    </p:spTree>
    <p:extLst>
      <p:ext uri="{BB962C8B-B14F-4D97-AF65-F5344CB8AC3E}">
        <p14:creationId xmlns:p14="http://schemas.microsoft.com/office/powerpoint/2010/main" val="4184066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mazon.com/gp/bestsellers/books/ref=pd_zg_ts_book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mazon.com/Acrostic-Summarized-Bible-Barry-Huddleston/dp/0801043514#customerReview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8B82CCE7-04EB-A84A-8A22-AA465E171FBD}" type="slidenum">
              <a:rPr lang="en-US" sz="1200">
                <a:latin typeface="Arial" charset="0"/>
              </a:rPr>
              <a:pPr/>
              <a:t>1</a:t>
            </a:fld>
            <a:endParaRPr lang="en-US" sz="1200">
              <a:latin typeface="Arial" charset="0"/>
            </a:endParaRPr>
          </a:p>
        </p:txBody>
      </p:sp>
      <p:sp>
        <p:nvSpPr>
          <p:cNvPr id="16281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eternal promise from God.</a:t>
            </a:r>
          </a:p>
          <a:p>
            <a:r>
              <a:rPr lang="en-US" dirty="0"/>
              <a:t>______________</a:t>
            </a:r>
          </a:p>
          <a:p>
            <a:r>
              <a:rPr lang="en-US" dirty="0"/>
              <a:t>Common-283</a:t>
            </a:r>
          </a:p>
          <a:p>
            <a:r>
              <a:rPr lang="en-US" dirty="0"/>
              <a:t>OS-10-2 Samuel-86</a:t>
            </a:r>
          </a:p>
          <a:p>
            <a:r>
              <a:rPr lang="en-US" dirty="0"/>
              <a:t>OS-10-Davidic Covenant-13</a:t>
            </a:r>
          </a:p>
          <a:p>
            <a:pPr eaLnBrk="1" hangingPunct="1">
              <a:spcBef>
                <a:spcPct val="0"/>
              </a:spcBef>
            </a:pPr>
            <a:r>
              <a:rPr lang="en-US" b="0" dirty="0">
                <a:latin typeface="Arial" charset="0"/>
                <a:ea typeface="ＭＳ Ｐゴシック" charset="0"/>
                <a:cs typeface="ＭＳ Ｐゴシック" charset="0"/>
              </a:rPr>
              <a:t>NS-01-Matt1-14-slide 131</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93295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has the right to choose which people He wants to use to bless the rest. He chose to raise up David's line to bless the rest of us! Let's look deeper now to see how he has done it and will do it.</a:t>
            </a:r>
          </a:p>
          <a:p>
            <a:pPr eaLnBrk="1" hangingPunct="1"/>
            <a:r>
              <a:rPr lang="en-US" dirty="0">
                <a:cs typeface="ＭＳ Ｐゴシック" charset="0"/>
              </a:rPr>
              <a:t>___________________</a:t>
            </a:r>
          </a:p>
          <a:p>
            <a:pPr eaLnBrk="1" hangingPunct="1"/>
            <a:r>
              <a:rPr lang="en-US" dirty="0">
                <a:cs typeface="ＭＳ Ｐゴシック" charset="0"/>
              </a:rPr>
              <a:t>OS-10-Davidic Covenant-14</a:t>
            </a:r>
          </a:p>
          <a:p>
            <a:pPr eaLnBrk="1" hangingPunct="1"/>
            <a:r>
              <a:rPr lang="en-US" dirty="0">
                <a:cs typeface="ＭＳ Ｐゴシック" charset="0"/>
              </a:rPr>
              <a:t>OS-10-2Samuel-78</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14</a:t>
            </a:fld>
            <a:endParaRPr lang="en-US"/>
          </a:p>
        </p:txBody>
      </p:sp>
    </p:spTree>
    <p:extLst>
      <p:ext uri="{BB962C8B-B14F-4D97-AF65-F5344CB8AC3E}">
        <p14:creationId xmlns:p14="http://schemas.microsoft.com/office/powerpoint/2010/main" val="2698390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 Russell groups the covenants into covenants of promise as opposed to administrative ones. However, the new covenant has many promises also (Jer 31:31-34; Ezek 36). Also, the </a:t>
            </a:r>
            <a:r>
              <a:rPr lang="en-US" i="1" dirty="0"/>
              <a:t>place</a:t>
            </a:r>
            <a:r>
              <a:rPr lang="en-US" i="0" dirty="0"/>
              <a:t> where they will be fulfilled must be included, so the land aspect is missing. Nevertheless, this diagram clearly shows that the new covenant replaces the old covenant of Moses.</a:t>
            </a:r>
            <a:endParaRPr lang="en-US" dirty="0"/>
          </a:p>
          <a:p>
            <a:r>
              <a:rPr lang="en-US" dirty="0"/>
              <a:t>_______</a:t>
            </a:r>
          </a:p>
          <a:p>
            <a:r>
              <a:rPr lang="en-US" dirty="0"/>
              <a:t>Common-172</a:t>
            </a:r>
          </a:p>
          <a:p>
            <a:r>
              <a:rPr lang="en-US" dirty="0"/>
              <a:t>OS-10-Davidic Covenant-15</a:t>
            </a:r>
          </a:p>
          <a:p>
            <a:r>
              <a:rPr lang="en-US" dirty="0"/>
              <a:t>OS-10-2Sam-79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3081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With your study partner(s), list as many promises as you can that God gave to David in these five verses.</a:t>
            </a:r>
          </a:p>
          <a:p>
            <a:pPr eaLnBrk="1" hangingPunct="1"/>
            <a:r>
              <a:rPr lang="en-US" dirty="0">
                <a:cs typeface="ＭＳ Ｐゴシック" charset="0"/>
              </a:rPr>
              <a:t>___________________</a:t>
            </a:r>
          </a:p>
          <a:p>
            <a:pPr eaLnBrk="1" hangingPunct="1"/>
            <a:r>
              <a:rPr lang="en-US" dirty="0">
                <a:cs typeface="ＭＳ Ｐゴシック" charset="0"/>
              </a:rPr>
              <a:t>OS-10-Davidic Covenant-04</a:t>
            </a:r>
          </a:p>
          <a:p>
            <a:pPr eaLnBrk="1" hangingPunct="1"/>
            <a:r>
              <a:rPr lang="en-US" dirty="0">
                <a:cs typeface="ＭＳ Ｐゴシック" charset="0"/>
              </a:rPr>
              <a:t>OS-10-2Samuel-87</a:t>
            </a:r>
          </a:p>
          <a:p>
            <a:pPr eaLnBrk="1" hangingPunct="1"/>
            <a:r>
              <a:rPr lang="en-US" dirty="0">
                <a:cs typeface="ＭＳ Ｐゴシック" charset="0"/>
              </a:rPr>
              <a:t>NS-01-Matt1-14-slide 158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446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Here is one way to sum up God's promises to David.</a:t>
            </a:r>
          </a:p>
          <a:p>
            <a:pPr eaLnBrk="1" hangingPunct="1"/>
            <a:r>
              <a:rPr lang="en-US" dirty="0">
                <a:cs typeface="ＭＳ Ｐゴシック" charset="0"/>
              </a:rPr>
              <a:t>___________________</a:t>
            </a:r>
          </a:p>
          <a:p>
            <a:pPr eaLnBrk="1" hangingPunct="1"/>
            <a:r>
              <a:rPr lang="en-US" dirty="0">
                <a:cs typeface="ＭＳ Ｐゴシック" charset="0"/>
              </a:rPr>
              <a:t>OS-10-Davidic Covenant-18</a:t>
            </a:r>
          </a:p>
          <a:p>
            <a:pPr eaLnBrk="1" hangingPunct="1"/>
            <a:r>
              <a:rPr lang="en-US" dirty="0">
                <a:cs typeface="ＭＳ Ｐゴシック" charset="0"/>
              </a:rPr>
              <a:t>OS-10-2Samuel-97</a:t>
            </a:r>
          </a:p>
          <a:p>
            <a:pPr eaLnBrk="1" hangingPunct="1"/>
            <a:r>
              <a:rPr lang="en-US" dirty="0">
                <a:cs typeface="ＭＳ Ｐゴシック" charset="0"/>
              </a:rPr>
              <a:t>NS-01-Matt1-14-slide 160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0396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From the first verse of the Bible, it is obvious that God is King. Like a king, he speaks laws into existence. He also did not create any other gods such as the sun or moon, for these are but objects of creation.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The Bible does not seek to prove God's existence, for this is not needed. It is so obvious that he exists that only a fool claims that there is no God (Ps 14:1).</a:t>
            </a:r>
          </a:p>
          <a:p>
            <a:r>
              <a:rPr lang="en-US" dirty="0"/>
              <a:t>• Moses recognized God's eternality in Psalm 90:2.</a:t>
            </a:r>
          </a:p>
          <a:p>
            <a:r>
              <a:rPr lang="en-US" dirty="0"/>
              <a:t>• Since he is king and he is also eternal, his reign is also eternal (Ps 93:1-2).</a:t>
            </a:r>
          </a:p>
          <a:p>
            <a:r>
              <a:rPr lang="en-US" dirty="0"/>
              <a:t>• There exists no other god, but there are so-called gods that people worship, yet God is greater than all of them.</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19</a:t>
            </a:fld>
            <a:endParaRPr lang="en-US"/>
          </a:p>
        </p:txBody>
      </p:sp>
    </p:spTree>
    <p:extLst>
      <p:ext uri="{BB962C8B-B14F-4D97-AF65-F5344CB8AC3E}">
        <p14:creationId xmlns:p14="http://schemas.microsoft.com/office/powerpoint/2010/main" val="489923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deserves worship since this earth is made by him. </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20</a:t>
            </a:fld>
            <a:endParaRPr lang="en-US"/>
          </a:p>
        </p:txBody>
      </p:sp>
    </p:spTree>
    <p:extLst>
      <p:ext uri="{BB962C8B-B14F-4D97-AF65-F5344CB8AC3E}">
        <p14:creationId xmlns:p14="http://schemas.microsoft.com/office/powerpoint/2010/main" val="384570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king, God also can delegate rule, for only one who has authority can share it with someone else. </a:t>
            </a:r>
          </a:p>
          <a:p>
            <a:r>
              <a:rPr lang="en-US" dirty="0"/>
              <a:t>• So God decided to share this rule with both men and women.</a:t>
            </a:r>
          </a:p>
          <a:p>
            <a:r>
              <a:rPr lang="en-US" dirty="0"/>
              <a:t>• He also gave his a small realm to rule in comparison to his gigantic rule over all the universe. Adam and Eve had a garden over which to rule.</a:t>
            </a:r>
          </a:p>
          <a:p>
            <a:r>
              <a:rPr lang="en-US" dirty="0"/>
              <a:t>• But they were not robots without free will, so he gave them the option to continue ruling in obedience or to forfeit this rule in disobedience with death as a result.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21</a:t>
            </a:fld>
            <a:endParaRPr lang="en-US"/>
          </a:p>
        </p:txBody>
      </p:sp>
    </p:spTree>
    <p:extLst>
      <p:ext uri="{BB962C8B-B14F-4D97-AF65-F5344CB8AC3E}">
        <p14:creationId xmlns:p14="http://schemas.microsoft.com/office/powerpoint/2010/main" val="235423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A63F2678-90D5-7D47-B070-1F1CD76D21AA}" type="slidenum">
              <a:rPr lang="en-US" sz="1200">
                <a:latin typeface="Arial" charset="0"/>
              </a:rPr>
              <a:pPr/>
              <a:t>22</a:t>
            </a:fld>
            <a:endParaRPr lang="en-US" sz="1200">
              <a:latin typeface="Arial"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t>Where did sin begin?</a:t>
            </a:r>
          </a:p>
          <a:p>
            <a:pPr eaLnBrk="1" hangingPunct="1"/>
            <a:r>
              <a:rPr lang="en-GB" dirty="0"/>
              <a:t>Too often we suppose it began in Eden. But it would not have come to Eden if it had not begun in heaven first.</a:t>
            </a:r>
          </a:p>
          <a:p>
            <a:pPr eaLnBrk="1" hangingPunct="1"/>
            <a:r>
              <a:rPr lang="en-GB" dirty="0"/>
              <a:t>Satan tempted Eve to think that life would improve by disobeying God, so she ate after being deceived.</a:t>
            </a:r>
          </a:p>
          <a:p>
            <a:pPr eaLnBrk="1" hangingPunct="1"/>
            <a:r>
              <a:rPr lang="en-GB" dirty="0"/>
              <a:t>Adam was not deceived, though.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warned Satan that war would occur between Satan and humans. Satan would appear to defeat Jesus at the cross, but Eve's descendant (Jesus) would eventually defeat him at his resurrection.</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24</a:t>
            </a:fld>
            <a:endParaRPr lang="en-US"/>
          </a:p>
        </p:txBody>
      </p:sp>
    </p:spTree>
    <p:extLst>
      <p:ext uri="{BB962C8B-B14F-4D97-AF65-F5344CB8AC3E}">
        <p14:creationId xmlns:p14="http://schemas.microsoft.com/office/powerpoint/2010/main" val="218653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Many of us come from democracies where we elect leaders and then proceed to tear them down afterward. This anti-authority view too often can be applied to Jesus himself. Jesus is not up for election. He is the King of kings and Lord of lords. We should embrace this reality no matter what type of earthly government we have over us.</a:t>
            </a:r>
          </a:p>
          <a:p>
            <a:pPr eaLnBrk="1" hangingPunct="1"/>
            <a:r>
              <a:rPr lang="en-US" dirty="0">
                <a:cs typeface="ＭＳ Ｐゴシック" charset="0"/>
              </a:rPr>
              <a:t>________</a:t>
            </a:r>
          </a:p>
          <a:p>
            <a:pPr eaLnBrk="1" hangingPunct="1"/>
            <a:r>
              <a:rPr lang="en-US" dirty="0">
                <a:cs typeface="ＭＳ Ｐゴシック" charset="0"/>
              </a:rPr>
              <a:t>OS-10-Davidic Covenant-03</a:t>
            </a:r>
          </a:p>
          <a:p>
            <a:pPr eaLnBrk="1" hangingPunct="1"/>
            <a:r>
              <a:rPr lang="en-US" dirty="0">
                <a:cs typeface="ＭＳ Ｐゴシック" charset="0"/>
              </a:rPr>
              <a:t>NS-01-Matt1-14-slides 13, 60</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far more patient than us.</a:t>
            </a:r>
          </a:p>
          <a:p>
            <a:r>
              <a:rPr lang="en-US" dirty="0"/>
              <a:t>He has been working throughout the ages to fulfill his promise.</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25</a:t>
            </a:fld>
            <a:endParaRPr lang="en-US"/>
          </a:p>
        </p:txBody>
      </p:sp>
    </p:spTree>
    <p:extLst>
      <p:ext uri="{BB962C8B-B14F-4D97-AF65-F5344CB8AC3E}">
        <p14:creationId xmlns:p14="http://schemas.microsoft.com/office/powerpoint/2010/main" val="321033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Jacob predicted that "the scepter would not depart from Judah" (Gen 49:10), so the kingly line would come from Judah and never be transferred to any other line.</a:t>
            </a:r>
          </a:p>
          <a:p>
            <a:pPr eaLnBrk="1" hangingPunct="1"/>
            <a:r>
              <a:rPr lang="en-US" dirty="0">
                <a:cs typeface="ＭＳ Ｐゴシック" charset="0"/>
              </a:rPr>
              <a:t>___________________</a:t>
            </a:r>
          </a:p>
          <a:p>
            <a:pPr eaLnBrk="1" hangingPunct="1"/>
            <a:r>
              <a:rPr lang="en-US" dirty="0">
                <a:cs typeface="ＭＳ Ｐゴシック" charset="0"/>
              </a:rPr>
              <a:t>OS-10-Davidic Covenant-30</a:t>
            </a:r>
          </a:p>
          <a:p>
            <a:pPr eaLnBrk="1" hangingPunct="1"/>
            <a:r>
              <a:rPr lang="en-US" dirty="0">
                <a:cs typeface="ＭＳ Ｐゴシック" charset="0"/>
              </a:rPr>
              <a:t>OS-10-2Samuel-81</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30</a:t>
            </a:fld>
            <a:endParaRPr lang="en-US"/>
          </a:p>
        </p:txBody>
      </p:sp>
    </p:spTree>
    <p:extLst>
      <p:ext uri="{BB962C8B-B14F-4D97-AF65-F5344CB8AC3E}">
        <p14:creationId xmlns:p14="http://schemas.microsoft.com/office/powerpoint/2010/main" val="156946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This line of direct descent from Abraham through Judah to David made David a unique man, for only one in 12 Israelites came from the tribe of Judah, and very few from Judah were born and lived in the tiny village of Bethlehem.</a:t>
            </a:r>
          </a:p>
          <a:p>
            <a:pPr eaLnBrk="1" hangingPunct="1"/>
            <a:r>
              <a:rPr lang="en-US" dirty="0">
                <a:cs typeface="ＭＳ Ｐゴシック" charset="0"/>
              </a:rPr>
              <a:t>___________________</a:t>
            </a:r>
          </a:p>
          <a:p>
            <a:pPr eaLnBrk="1" hangingPunct="1"/>
            <a:r>
              <a:rPr lang="en-US" dirty="0">
                <a:cs typeface="ＭＳ Ｐゴシック" charset="0"/>
              </a:rPr>
              <a:t>OS-10-Davidic Covenant-31</a:t>
            </a:r>
          </a:p>
          <a:p>
            <a:pPr eaLnBrk="1" hangingPunct="1"/>
            <a:r>
              <a:rPr lang="en-US" dirty="0">
                <a:cs typeface="ＭＳ Ｐゴシック" charset="0"/>
              </a:rPr>
              <a:t>OS-10-2Samuel-82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4705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David envisioned building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Covenant-35</a:t>
            </a:r>
          </a:p>
          <a:p>
            <a:pPr eaLnBrk="1" hangingPunct="1"/>
            <a:r>
              <a:rPr lang="en-US" dirty="0">
                <a:cs typeface="ＭＳ Ｐゴシック" charset="0"/>
              </a:rPr>
              <a:t>OS-10-2Samuel-84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509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It was not immediately clear to David who would build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Covenant-36</a:t>
            </a:r>
          </a:p>
          <a:p>
            <a:pPr eaLnBrk="1" hangingPunct="1"/>
            <a:r>
              <a:rPr lang="en-US" dirty="0">
                <a:cs typeface="ＭＳ Ｐゴシック" charset="0"/>
              </a:rPr>
              <a:t>OS-10-2Samuel-85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4558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Verse 15 notes the discipline aspect of the covenant, but this does NOT make the overall covenant conditional as the next verse clarifies.</a:t>
            </a:r>
          </a:p>
          <a:p>
            <a:pPr eaLnBrk="1" hangingPunct="1"/>
            <a:r>
              <a:rPr lang="en-US" dirty="0">
                <a:cs typeface="ＭＳ Ｐゴシック" charset="0"/>
              </a:rPr>
              <a:t>___________________</a:t>
            </a:r>
          </a:p>
          <a:p>
            <a:pPr eaLnBrk="1" hangingPunct="1"/>
            <a:r>
              <a:rPr lang="en-US" dirty="0">
                <a:cs typeface="ＭＳ Ｐゴシック" charset="0"/>
              </a:rPr>
              <a:t>OS-10-Davidic Covenant-37</a:t>
            </a:r>
          </a:p>
          <a:p>
            <a:pPr eaLnBrk="1" hangingPunct="1"/>
            <a:r>
              <a:rPr lang="en-US" dirty="0">
                <a:cs typeface="ＭＳ Ｐゴシック" charset="0"/>
              </a:rPr>
              <a:t>OS-10-2Samuel-88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706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promised kings among Abraham's descendants, so this indicates monarchy as God's ultimate political structure—not democracy, not a republic, or any other political system.</a:t>
            </a:r>
          </a:p>
          <a:p>
            <a:pPr eaLnBrk="1" hangingPunct="1"/>
            <a:r>
              <a:rPr lang="en-US" dirty="0">
                <a:cs typeface="ＭＳ Ｐゴシック" charset="0"/>
              </a:rPr>
              <a:t>___________________</a:t>
            </a:r>
          </a:p>
          <a:p>
            <a:pPr eaLnBrk="1" hangingPunct="1"/>
            <a:r>
              <a:rPr lang="en-US" dirty="0">
                <a:cs typeface="ＭＳ Ｐゴシック" charset="0"/>
              </a:rPr>
              <a:t>OS-10-Davidic Covenant-38</a:t>
            </a:r>
          </a:p>
          <a:p>
            <a:pPr eaLnBrk="1" hangingPunct="1"/>
            <a:r>
              <a:rPr lang="en-US" dirty="0">
                <a:cs typeface="ＭＳ Ｐゴシック" charset="0"/>
              </a:rPr>
              <a:t>OS-10-2Samuel-89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790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Covenant-53</a:t>
            </a:r>
          </a:p>
          <a:p>
            <a:pPr eaLnBrk="1" hangingPunct="1"/>
            <a:r>
              <a:rPr lang="en-US" dirty="0">
                <a:cs typeface="ＭＳ Ｐゴシック" charset="0"/>
              </a:rPr>
              <a:t>OS-10-2Samuel-99</a:t>
            </a:r>
          </a:p>
          <a:p>
            <a:pPr eaLnBrk="1" hangingPunct="1"/>
            <a:r>
              <a:rPr lang="en-US" dirty="0">
                <a:cs typeface="ＭＳ Ｐゴシック" charset="0"/>
              </a:rPr>
              <a:t>NS-01-Matt1-14-slide 161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a:t>
            </a:r>
            <a:r>
              <a:rPr lang="en-US" dirty="0" err="1"/>
              <a:t>Pedaiah</a:t>
            </a:r>
            <a:r>
              <a:rPr lang="en-US" dirty="0"/>
              <a:t>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err="1">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err="1">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(Ezra 3:2, 8; 5:2; Neh. 12:1; Hag. 1:12, 14; 2:2, 23; Matt. 1:12; Luke 3:27). Since Shealtiel and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were brothers (1 Chron. 3:17-18) the best solution seems to be that Shealtiel died early on and his role of dynastic succession was assumed by his younger brother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OS-10-2Sam-100</a:t>
            </a:r>
          </a:p>
          <a:p>
            <a:r>
              <a:rPr lang="en-US" dirty="0"/>
              <a:t>OS-10-Davidic Covenant-54</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315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world map a century ago shows that most of the world was ruled by kings in 1900.</a:t>
            </a:r>
          </a:p>
          <a:p>
            <a:pPr eaLnBrk="1" hangingPunct="1"/>
            <a:r>
              <a:rPr lang="en-US" dirty="0">
                <a:cs typeface="ＭＳ Ｐゴシック" charset="0"/>
              </a:rPr>
              <a:t>________</a:t>
            </a: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2701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All Christians agree that the Davidic Covenant finds its fulfillment in Jesus, though how and when this happens is debated.</a:t>
            </a:r>
          </a:p>
          <a:p>
            <a:pPr eaLnBrk="1" hangingPunct="1"/>
            <a:r>
              <a:rPr lang="en-US" dirty="0">
                <a:cs typeface="ＭＳ Ｐゴシック" charset="0"/>
              </a:rPr>
              <a:t>___________________</a:t>
            </a:r>
          </a:p>
          <a:p>
            <a:pPr eaLnBrk="1" hangingPunct="1"/>
            <a:r>
              <a:rPr lang="en-US" dirty="0">
                <a:cs typeface="ＭＳ Ｐゴシック" charset="0"/>
              </a:rPr>
              <a:t>OS-10-Davidic Covenant-54</a:t>
            </a:r>
          </a:p>
          <a:p>
            <a:pPr eaLnBrk="1" hangingPunct="1"/>
            <a:r>
              <a:rPr lang="en-US" dirty="0">
                <a:cs typeface="ＭＳ Ｐゴシック" charset="0"/>
              </a:rPr>
              <a:t>OS-10-2Samuel-95</a:t>
            </a:r>
          </a:p>
          <a:p>
            <a:pPr eaLnBrk="1" hangingPunct="1"/>
            <a:r>
              <a:rPr lang="en-US" dirty="0">
                <a:cs typeface="ＭＳ Ｐゴシック" charset="0"/>
              </a:rPr>
              <a:t>NS-01-Matt1-14-slide 163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2301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Knowing the nature of the kingdom first will help us discern when it will take place. If it is only a spiritual kingdom, then we will be led to think that it occurs now, though only partially since most people still do not submit to the Lord. But if it both a spiritual and political kingdom, then it obviously is future, for it should be evident to all that Jesus is not exercising his political rule on this rebellious planet. These factors lead </a:t>
            </a:r>
          </a:p>
          <a:p>
            <a:r>
              <a:rPr lang="en-US" dirty="0"/>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a:t>
            </a:r>
            <a:r>
              <a:rPr lang="en-US" b="0" dirty="0">
                <a:latin typeface="Arial" charset="0"/>
                <a:ea typeface="ＭＳ Ｐゴシック" charset="0"/>
              </a:rPr>
              <a:t>494</a:t>
            </a:r>
            <a:endParaRPr lang="en-US" dirty="0"/>
          </a:p>
          <a:p>
            <a:r>
              <a:rPr lang="en-US" dirty="0"/>
              <a:t>OS-10-Davidic Covenant-67</a:t>
            </a:r>
          </a:p>
          <a:p>
            <a:r>
              <a:rPr lang="en-US" dirty="0"/>
              <a:t>OS-10-2Samuel-102</a:t>
            </a:r>
          </a:p>
          <a:p>
            <a:r>
              <a:rPr lang="en-US" dirty="0"/>
              <a:t>NS-01-Matt1-14—slide 165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680E0D02-30D7-5640-8527-C4E8E35F8533}" type="slidenum">
              <a:rPr lang="en-US" sz="1200">
                <a:latin typeface="Arial" charset="0"/>
              </a:rPr>
              <a:pPr/>
              <a:t>71</a:t>
            </a:fld>
            <a:endParaRPr lang="en-US" sz="1200">
              <a:latin typeface="Arial" charset="0"/>
            </a:endParaRPr>
          </a:p>
        </p:txBody>
      </p:sp>
      <p:sp>
        <p:nvSpPr>
          <p:cNvPr id="239618" name="Rectangle 1026"/>
          <p:cNvSpPr>
            <a:spLocks noGrp="1" noRot="1" noChangeAspect="1" noChangeArrowheads="1" noTextEdit="1"/>
          </p:cNvSpPr>
          <p:nvPr>
            <p:ph type="sldImg"/>
          </p:nvPr>
        </p:nvSpPr>
        <p:spPr>
          <a:ln/>
        </p:spPr>
      </p:sp>
      <p:sp>
        <p:nvSpPr>
          <p:cNvPr id="2396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9971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37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century later, few monarchies are left. Even Britain, Japan, Canada, Australia and perhaps Scandinavian countries are not monarchies in the practical sense.</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458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Do you see the vast difference between the two world maps? I wonder if the demise of monarchies affects the way we look at Jesus in terms of him being king.</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Sam-95</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3EDFD-C879-A445-BE43-87E7703EA1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a:t>
            </a:r>
          </a:p>
          <a:p>
            <a:pPr eaLnBrk="1" hangingPunct="1"/>
            <a:r>
              <a:rPr lang="en-US" dirty="0">
                <a:cs typeface="ＭＳ Ｐゴシック" charset="0"/>
              </a:rPr>
              <a:t>OS-10-Davidic Covenant-07</a:t>
            </a:r>
          </a:p>
          <a:p>
            <a:pPr eaLnBrk="1" hangingPunct="1"/>
            <a:r>
              <a:rPr lang="en-US" dirty="0">
                <a:cs typeface="ＭＳ Ｐゴシック" charset="0"/>
              </a:rPr>
              <a:t>NS-01-Matt1-14-slide 64</a:t>
            </a:r>
          </a:p>
        </p:txBody>
      </p:sp>
    </p:spTree>
    <p:extLst>
      <p:ext uri="{BB962C8B-B14F-4D97-AF65-F5344CB8AC3E}">
        <p14:creationId xmlns:p14="http://schemas.microsoft.com/office/powerpoint/2010/main" val="231568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D3B398-C488-7E4D-A229-EFDB1856B3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NS-01-Matt1-14-slide 88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952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1952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3D8FFD0-4F8B-F44D-9EBD-A4CFD09EC20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1952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062FBA6-8D8F-2B4B-AD13-EC71F0CBB9A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195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1952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The Bible uses the word "kingdom" in many ways, so we must see the context of each passage. </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Common-327</a:t>
            </a:r>
          </a:p>
          <a:p>
            <a:r>
              <a:rPr lang="en-US" dirty="0">
                <a:latin typeface="Times New Roman" charset="0"/>
                <a:ea typeface="ＭＳ Ｐゴシック" charset="0"/>
                <a:cs typeface="ＭＳ Ｐゴシック" charset="0"/>
              </a:rPr>
              <a:t>OS-10-Davidic_Covenant-09</a:t>
            </a:r>
          </a:p>
          <a:p>
            <a:r>
              <a:rPr lang="en-US" dirty="0">
                <a:latin typeface="Times New Roman" charset="0"/>
                <a:ea typeface="ＭＳ Ｐゴシック" charset="0"/>
                <a:cs typeface="ＭＳ Ｐゴシック" charset="0"/>
              </a:rPr>
              <a:t>OS-23-Isaiah1-12-slide 47</a:t>
            </a:r>
          </a:p>
          <a:p>
            <a:r>
              <a:rPr lang="en-US" dirty="0">
                <a:latin typeface="Times New Roman" charset="0"/>
                <a:ea typeface="ＭＳ Ｐゴシック" charset="0"/>
                <a:cs typeface="ＭＳ Ｐゴシック" charset="0"/>
              </a:rPr>
              <a:t>NS-01-Matt1-14-slide 100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D51BF-E2E4-654C-8E23-81CB1FD407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cs typeface="ＭＳ Ｐゴシック" charset="0"/>
              </a:rPr>
              <a:t>Note that 28 phrases of four words each appear here, each of which summarizes the respective chapter in Matthew. But if you read downward, then you will also see Matthew's theme in an acrostic: GOSPEL OF MATTHEW KING OF THE JEWS. Huddleston does this for </a:t>
            </a:r>
            <a:r>
              <a:rPr lang="en-US" b="1" i="1" dirty="0">
                <a:cs typeface="ＭＳ Ｐゴシック" charset="0"/>
              </a:rPr>
              <a:t>every</a:t>
            </a:r>
            <a:r>
              <a:rPr lang="en-US" b="0" i="0" dirty="0">
                <a:cs typeface="ＭＳ Ｐゴシック" charset="0"/>
              </a:rPr>
              <a:t> book of the Bible in this amazing book!</a:t>
            </a:r>
            <a:endParaRPr lang="en-US"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Barry Huddleston wrote </a:t>
            </a:r>
            <a:r>
              <a:rPr lang="en-US" i="1" dirty="0">
                <a:cs typeface="ＭＳ Ｐゴシック" charset="0"/>
              </a:rPr>
              <a:t>The Acrostic Bible</a:t>
            </a:r>
            <a:r>
              <a:rPr lang="en-US" i="0" dirty="0">
                <a:cs typeface="ＭＳ Ｐゴシック" charset="0"/>
              </a:rPr>
              <a:t> in 1990. It appears to have been out of print until 2019 when only old and original editions were sold at https://</a:t>
            </a:r>
            <a:r>
              <a:rPr lang="en-US" i="0" dirty="0" err="1">
                <a:cs typeface="ＭＳ Ｐゴシック" charset="0"/>
              </a:rPr>
              <a:t>www.thriftbooks.com</a:t>
            </a:r>
            <a:r>
              <a:rPr lang="en-US" i="0" dirty="0">
                <a:cs typeface="ＭＳ Ｐゴシック" charset="0"/>
              </a:rPr>
              <a:t>/w/the-acrostic-summarized-</a:t>
            </a:r>
            <a:r>
              <a:rPr lang="en-US" i="0" dirty="0" err="1">
                <a:cs typeface="ＭＳ Ｐゴシック" charset="0"/>
              </a:rPr>
              <a:t>bible_barry</a:t>
            </a:r>
            <a:r>
              <a:rPr lang="en-US" i="0" dirty="0">
                <a:cs typeface="ＭＳ Ｐゴシック" charset="0"/>
              </a:rPr>
              <a:t>-</a:t>
            </a:r>
            <a:r>
              <a:rPr lang="en-US" i="0" dirty="0" err="1">
                <a:cs typeface="ＭＳ Ｐゴシック" charset="0"/>
              </a:rPr>
              <a:t>huddleston</a:t>
            </a:r>
            <a:r>
              <a:rPr lang="en-US" i="0" dirty="0">
                <a:cs typeface="ＭＳ Ｐゴシック" charset="0"/>
              </a:rPr>
              <a:t>/23524258/item/41736967/?</a:t>
            </a:r>
            <a:r>
              <a:rPr lang="en-US" i="0" dirty="0" err="1">
                <a:cs typeface="ＭＳ Ｐゴシック" charset="0"/>
              </a:rPr>
              <a:t>utm_source</a:t>
            </a:r>
            <a:r>
              <a:rPr lang="en-US" i="0" dirty="0">
                <a:cs typeface="ＭＳ Ｐゴシック" charset="0"/>
              </a:rPr>
              <a:t>=</a:t>
            </a:r>
            <a:r>
              <a:rPr lang="en-US" i="0" dirty="0" err="1">
                <a:cs typeface="ＭＳ Ｐゴシック" charset="0"/>
              </a:rPr>
              <a:t>google&amp;utm_medium</a:t>
            </a:r>
            <a:r>
              <a:rPr lang="en-US" i="0" dirty="0">
                <a:cs typeface="ＭＳ Ｐゴシック" charset="0"/>
              </a:rPr>
              <a:t>=</a:t>
            </a:r>
            <a:r>
              <a:rPr lang="en-US" i="0" dirty="0" err="1">
                <a:cs typeface="ＭＳ Ｐゴシック" charset="0"/>
              </a:rPr>
              <a:t>cpc&amp;utm_campaign</a:t>
            </a:r>
            <a:r>
              <a:rPr lang="en-US" i="0" dirty="0">
                <a:cs typeface="ＭＳ Ｐゴシック" charset="0"/>
              </a:rPr>
              <a:t>=</a:t>
            </a:r>
            <a:r>
              <a:rPr lang="en-US" i="0" dirty="0" err="1">
                <a:cs typeface="ＭＳ Ｐゴシック" charset="0"/>
              </a:rPr>
              <a:t>shopping_new_condition_books_high&amp;utm_adgroup</a:t>
            </a:r>
            <a:r>
              <a:rPr lang="en-US" i="0" dirty="0">
                <a:cs typeface="ＭＳ Ｐゴシック" charset="0"/>
              </a:rPr>
              <a:t>=&amp;</a:t>
            </a:r>
            <a:r>
              <a:rPr lang="en-US" i="0" dirty="0" err="1">
                <a:cs typeface="ＭＳ Ｐゴシック" charset="0"/>
              </a:rPr>
              <a:t>utm_term</a:t>
            </a:r>
            <a:r>
              <a:rPr lang="en-US" i="0" dirty="0">
                <a:cs typeface="ＭＳ Ｐゴシック" charset="0"/>
              </a:rPr>
              <a:t>=&amp;</a:t>
            </a:r>
            <a:r>
              <a:rPr lang="en-US" i="0" dirty="0" err="1">
                <a:cs typeface="ＭＳ Ｐゴシック" charset="0"/>
              </a:rPr>
              <a:t>utm_content</a:t>
            </a:r>
            <a:r>
              <a:rPr lang="en-US" i="0" dirty="0">
                <a:cs typeface="ＭＳ Ｐゴシック" charset="0"/>
              </a:rPr>
              <a:t>=545821544816&amp;gclid=Cj0KCQjw7uSkBhDGARIsAMCZNJvxaNAaz_hKVxynKPUYZXHNPYgJZEDBA0odsszrUVIPeoRFXfoHcyQaAk-ZEALw_wcB#idiq=41736967&amp;edition=56990115</a:t>
            </a:r>
          </a:p>
          <a:p>
            <a:pPr eaLnBrk="1" hangingPunct="1"/>
            <a:endParaRPr lang="en-US" i="1" dirty="0">
              <a:cs typeface="ＭＳ Ｐゴシック" charset="0"/>
            </a:endParaRPr>
          </a:p>
          <a:p>
            <a:r>
              <a:rPr lang="en-US" dirty="0"/>
              <a:t>Format: Paperback</a:t>
            </a:r>
          </a:p>
          <a:p>
            <a:r>
              <a:rPr lang="en-US" dirty="0"/>
              <a:t>Language: English</a:t>
            </a:r>
          </a:p>
          <a:p>
            <a:r>
              <a:rPr lang="en-US" dirty="0"/>
              <a:t>ISBN:1532680384</a:t>
            </a:r>
          </a:p>
          <a:p>
            <a:r>
              <a:rPr lang="en-US" dirty="0"/>
              <a:t>ISBN13:9781532680380</a:t>
            </a:r>
          </a:p>
          <a:p>
            <a:r>
              <a:rPr lang="en-US" dirty="0"/>
              <a:t>Release Date: August 2019</a:t>
            </a:r>
          </a:p>
          <a:p>
            <a:r>
              <a:rPr lang="en-US" dirty="0"/>
              <a:t>Publisher: Wipf &amp; Stock Publishers</a:t>
            </a:r>
          </a:p>
          <a:p>
            <a:r>
              <a:rPr lang="en-US" dirty="0"/>
              <a:t>Length:96 Pages</a:t>
            </a:r>
          </a:p>
          <a:p>
            <a:r>
              <a:rPr lang="en-US" dirty="0"/>
              <a:t>Weight:0.31 lbs.</a:t>
            </a:r>
          </a:p>
          <a:p>
            <a:r>
              <a:rPr lang="en-US" dirty="0"/>
              <a:t>Dimensions:0.2" x 6.0" x 9.0"</a:t>
            </a:r>
            <a:endParaRPr lang="en-US" b="1" dirty="0"/>
          </a:p>
          <a:p>
            <a:r>
              <a:rPr lang="en-US" b="1" dirty="0"/>
              <a:t>_______</a:t>
            </a:r>
          </a:p>
          <a:p>
            <a:endParaRPr lang="en-US" b="1" dirty="0"/>
          </a:p>
          <a:p>
            <a:r>
              <a:rPr lang="en-US" b="1" dirty="0"/>
              <a:t>Amazon Product details</a:t>
            </a:r>
          </a:p>
          <a:p>
            <a:pPr>
              <a:buFont typeface="Arial" panose="020B0604020202020204" pitchFamily="34" charset="0"/>
              <a:buChar char="•"/>
            </a:pPr>
            <a:r>
              <a:rPr lang="en-US" dirty="0"/>
              <a:t>Original Edition </a:t>
            </a:r>
          </a:p>
          <a:p>
            <a:pPr>
              <a:buFont typeface="Arial" panose="020B0604020202020204" pitchFamily="34" charset="0"/>
              <a:buChar char="•"/>
            </a:pPr>
            <a:r>
              <a:rPr lang="en-US" dirty="0"/>
              <a:t>Publisher ‏ : ‎ Baker Pub Group (January 1, 1990) </a:t>
            </a:r>
          </a:p>
          <a:p>
            <a:pPr>
              <a:buFont typeface="Arial" panose="020B0604020202020204" pitchFamily="34" charset="0"/>
              <a:buChar char="•"/>
            </a:pPr>
            <a:r>
              <a:rPr lang="en-US" dirty="0"/>
              <a:t>Language ‏ : ‎ English </a:t>
            </a:r>
          </a:p>
          <a:p>
            <a:pPr>
              <a:buFont typeface="Arial" panose="020B0604020202020204" pitchFamily="34" charset="0"/>
              <a:buChar char="•"/>
            </a:pPr>
            <a:r>
              <a:rPr lang="en-US" dirty="0"/>
              <a:t>ISBN-10 ‏ : ‎ 0801043514 </a:t>
            </a:r>
          </a:p>
          <a:p>
            <a:pPr>
              <a:buFont typeface="Arial" panose="020B0604020202020204" pitchFamily="34" charset="0"/>
              <a:buChar char="•"/>
            </a:pPr>
            <a:r>
              <a:rPr lang="en-US" dirty="0"/>
              <a:t>ISBN-13 ‏ : ‎ 978-0801043512 </a:t>
            </a:r>
          </a:p>
          <a:p>
            <a:pPr>
              <a:buFont typeface="Arial" panose="020B0604020202020204" pitchFamily="34" charset="0"/>
              <a:buChar char="•"/>
            </a:pPr>
            <a:r>
              <a:rPr lang="en-US" dirty="0"/>
              <a:t>Item Weight ‏ : ‎ 6.4 ounces </a:t>
            </a:r>
          </a:p>
          <a:p>
            <a:pPr>
              <a:buFont typeface="Arial" panose="020B0604020202020204" pitchFamily="34" charset="0"/>
              <a:buChar char="•"/>
            </a:pPr>
            <a:r>
              <a:rPr lang="en-US" dirty="0"/>
              <a:t>Dimensions ‏ : ‎ 6 x 0.25 x 9 inches </a:t>
            </a:r>
          </a:p>
          <a:p>
            <a:pPr>
              <a:buFont typeface="Arial" panose="020B0604020202020204" pitchFamily="34" charset="0"/>
              <a:buChar char="•"/>
            </a:pPr>
            <a:r>
              <a:rPr lang="en-US" dirty="0"/>
              <a:t>Best Sellers Rank: #4,419,728 in Books (</a:t>
            </a:r>
            <a:r>
              <a:rPr lang="en-US" dirty="0">
                <a:hlinkClick r:id="rId3"/>
              </a:rPr>
              <a:t>See Top 100 in Books</a:t>
            </a:r>
            <a:r>
              <a:rPr lang="en-US" dirty="0"/>
              <a:t>) </a:t>
            </a:r>
          </a:p>
          <a:p>
            <a:pPr>
              <a:buFont typeface="Arial" panose="020B0604020202020204" pitchFamily="34" charset="0"/>
              <a:buChar char="•"/>
            </a:pPr>
            <a:r>
              <a:rPr lang="en-US" dirty="0"/>
              <a:t>Customer Reviews: 5.0 </a:t>
            </a:r>
            <a:r>
              <a:rPr lang="en-US" i="1" dirty="0"/>
              <a:t>5.0 out of 5 stars</a:t>
            </a:r>
            <a:r>
              <a:rPr lang="en-US" dirty="0"/>
              <a:t> </a:t>
            </a:r>
            <a:r>
              <a:rPr lang="en-US" dirty="0">
                <a:hlinkClick r:id="rId4"/>
              </a:rPr>
              <a:t>4 ratings </a:t>
            </a:r>
            <a:endParaRPr lang="en-US" dirty="0"/>
          </a:p>
          <a:p>
            <a:pPr eaLnBrk="1" hangingPunct="1"/>
            <a:r>
              <a:rPr lang="en-US" dirty="0">
                <a:cs typeface="ＭＳ Ｐゴシック" charset="0"/>
              </a:rPr>
              <a:t>________</a:t>
            </a:r>
          </a:p>
          <a:p>
            <a:pPr eaLnBrk="1" hangingPunct="1"/>
            <a:r>
              <a:rPr lang="en-US" dirty="0">
                <a:cs typeface="ＭＳ Ｐゴシック" charset="0"/>
              </a:rPr>
              <a:t>OS-10-Davidic Covenant-10</a:t>
            </a:r>
          </a:p>
          <a:p>
            <a:pPr eaLnBrk="1" hangingPunct="1"/>
            <a:r>
              <a:rPr lang="en-US">
                <a:cs typeface="ＭＳ Ｐゴシック" charset="0"/>
              </a:rPr>
              <a:t>NS-01-Matt1-14-slides 11, 102</a:t>
            </a:r>
            <a:endParaRPr lang="en-US" dirty="0">
              <a:cs typeface="ＭＳ Ｐゴシック" charset="0"/>
            </a:endParaRPr>
          </a:p>
        </p:txBody>
      </p:sp>
    </p:spTree>
    <p:extLst>
      <p:ext uri="{BB962C8B-B14F-4D97-AF65-F5344CB8AC3E}">
        <p14:creationId xmlns:p14="http://schemas.microsoft.com/office/powerpoint/2010/main" val="35480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163 h 504"/>
                        <a:gd name="T2" fmla="*/ 252 w 2736"/>
                        <a:gd name="T3" fmla="*/ 54 h 504"/>
                        <a:gd name="T4" fmla="*/ 517 w 2736"/>
                        <a:gd name="T5" fmla="*/ 8 h 504"/>
                        <a:gd name="T6" fmla="*/ 796 w 2736"/>
                        <a:gd name="T7" fmla="*/ 8 h 504"/>
                        <a:gd name="T8" fmla="*/ 791 w 2736"/>
                        <a:gd name="T9" fmla="*/ 34 h 504"/>
                        <a:gd name="T10" fmla="*/ 514 w 2736"/>
                        <a:gd name="T11" fmla="*/ 34 h 504"/>
                        <a:gd name="T12" fmla="*/ 190 w 2736"/>
                        <a:gd name="T13" fmla="*/ 94 h 504"/>
                        <a:gd name="T14" fmla="*/ 0 w 2736"/>
                        <a:gd name="T15" fmla="*/ 16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41 h 504"/>
                        <a:gd name="T2" fmla="*/ 116 w 2736"/>
                        <a:gd name="T3" fmla="*/ 14 h 504"/>
                        <a:gd name="T4" fmla="*/ 240 w 2736"/>
                        <a:gd name="T5" fmla="*/ 2 h 504"/>
                        <a:gd name="T6" fmla="*/ 369 w 2736"/>
                        <a:gd name="T7" fmla="*/ 2 h 504"/>
                        <a:gd name="T8" fmla="*/ 367 w 2736"/>
                        <a:gd name="T9" fmla="*/ 8 h 504"/>
                        <a:gd name="T10" fmla="*/ 238 w 2736"/>
                        <a:gd name="T11" fmla="*/ 8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38 w 1769"/>
                        <a:gd name="T3" fmla="*/ 4 h 791"/>
                        <a:gd name="T4" fmla="*/ 90 w 1769"/>
                        <a:gd name="T5" fmla="*/ 16 h 791"/>
                        <a:gd name="T6" fmla="*/ 125 w 1769"/>
                        <a:gd name="T7" fmla="*/ 35 h 791"/>
                        <a:gd name="T8" fmla="*/ 136 w 1769"/>
                        <a:gd name="T9" fmla="*/ 49 h 791"/>
                        <a:gd name="T10" fmla="*/ 131 w 1769"/>
                        <a:gd name="T11" fmla="*/ 64 h 791"/>
                        <a:gd name="T12" fmla="*/ 123 w 1769"/>
                        <a:gd name="T13" fmla="*/ 51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2 h 791"/>
                        <a:gd name="T2" fmla="*/ 70 w 1769"/>
                        <a:gd name="T3" fmla="*/ 14 h 791"/>
                        <a:gd name="T4" fmla="*/ 166 w 1769"/>
                        <a:gd name="T5" fmla="*/ 48 h 791"/>
                        <a:gd name="T6" fmla="*/ 231 w 1769"/>
                        <a:gd name="T7" fmla="*/ 103 h 791"/>
                        <a:gd name="T8" fmla="*/ 252 w 1769"/>
                        <a:gd name="T9" fmla="*/ 145 h 791"/>
                        <a:gd name="T10" fmla="*/ 242 w 1769"/>
                        <a:gd name="T11" fmla="*/ 187 h 791"/>
                        <a:gd name="T12" fmla="*/ 228 w 1769"/>
                        <a:gd name="T13" fmla="*/ 151 h 791"/>
                        <a:gd name="T14" fmla="*/ 199 w 1769"/>
                        <a:gd name="T15" fmla="*/ 108 h 791"/>
                        <a:gd name="T16" fmla="*/ 159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166 h 504"/>
                        <a:gd name="T2" fmla="*/ 252 w 2736"/>
                        <a:gd name="T3" fmla="*/ 55 h 504"/>
                        <a:gd name="T4" fmla="*/ 517 w 2736"/>
                        <a:gd name="T5" fmla="*/ 8 h 504"/>
                        <a:gd name="T6" fmla="*/ 796 w 2736"/>
                        <a:gd name="T7" fmla="*/ 8 h 504"/>
                        <a:gd name="T8" fmla="*/ 791 w 2736"/>
                        <a:gd name="T9" fmla="*/ 34 h 504"/>
                        <a:gd name="T10" fmla="*/ 514 w 2736"/>
                        <a:gd name="T11" fmla="*/ 34 h 504"/>
                        <a:gd name="T12" fmla="*/ 190 w 2736"/>
                        <a:gd name="T13" fmla="*/ 96 h 504"/>
                        <a:gd name="T14" fmla="*/ 0 w 2736"/>
                        <a:gd name="T15" fmla="*/ 1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41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38 w 1769"/>
                        <a:gd name="T3" fmla="*/ 4 h 791"/>
                        <a:gd name="T4" fmla="*/ 90 w 1769"/>
                        <a:gd name="T5" fmla="*/ 17 h 791"/>
                        <a:gd name="T6" fmla="*/ 125 w 1769"/>
                        <a:gd name="T7" fmla="*/ 36 h 791"/>
                        <a:gd name="T8" fmla="*/ 136 w 1769"/>
                        <a:gd name="T9" fmla="*/ 50 h 791"/>
                        <a:gd name="T10" fmla="*/ 131 w 1769"/>
                        <a:gd name="T11" fmla="*/ 65 h 791"/>
                        <a:gd name="T12" fmla="*/ 123 w 1769"/>
                        <a:gd name="T13" fmla="*/ 52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39 h 504"/>
                        <a:gd name="T2" fmla="*/ 83 w 2736"/>
                        <a:gd name="T3" fmla="*/ 13 h 504"/>
                        <a:gd name="T4" fmla="*/ 170 w 2736"/>
                        <a:gd name="T5" fmla="*/ 2 h 504"/>
                        <a:gd name="T6" fmla="*/ 262 w 2736"/>
                        <a:gd name="T7" fmla="*/ 2 h 504"/>
                        <a:gd name="T8" fmla="*/ 260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27 w 1769"/>
                        <a:gd name="T3" fmla="*/ 4 h 791"/>
                        <a:gd name="T4" fmla="*/ 63 w 1769"/>
                        <a:gd name="T5" fmla="*/ 16 h 791"/>
                        <a:gd name="T6" fmla="*/ 88 w 1769"/>
                        <a:gd name="T7" fmla="*/ 34 h 791"/>
                        <a:gd name="T8" fmla="*/ 96 w 1769"/>
                        <a:gd name="T9" fmla="*/ 48 h 791"/>
                        <a:gd name="T10" fmla="*/ 93 w 1769"/>
                        <a:gd name="T11" fmla="*/ 62 h 791"/>
                        <a:gd name="T12" fmla="*/ 87 w 1769"/>
                        <a:gd name="T13" fmla="*/ 50 h 791"/>
                        <a:gd name="T14" fmla="*/ 76 w 1769"/>
                        <a:gd name="T15" fmla="*/ 36 h 791"/>
                        <a:gd name="T16" fmla="*/ 61 w 1769"/>
                        <a:gd name="T17" fmla="*/ 23 h 791"/>
                        <a:gd name="T18" fmla="*/ 3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39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18 w 1769"/>
                        <a:gd name="T3" fmla="*/ 4 h 791"/>
                        <a:gd name="T4" fmla="*/ 43 w 1769"/>
                        <a:gd name="T5" fmla="*/ 15 h 791"/>
                        <a:gd name="T6" fmla="*/ 60 w 1769"/>
                        <a:gd name="T7" fmla="*/ 34 h 791"/>
                        <a:gd name="T8" fmla="*/ 65 w 1769"/>
                        <a:gd name="T9" fmla="*/ 47 h 791"/>
                        <a:gd name="T10" fmla="*/ 63 w 1769"/>
                        <a:gd name="T11" fmla="*/ 62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39 h 504"/>
                        <a:gd name="T2" fmla="*/ 50 w 2736"/>
                        <a:gd name="T3" fmla="*/ 13 h 504"/>
                        <a:gd name="T4" fmla="*/ 104 w 2736"/>
                        <a:gd name="T5" fmla="*/ 2 h 504"/>
                        <a:gd name="T6" fmla="*/ 159 w 2736"/>
                        <a:gd name="T7" fmla="*/ 2 h 504"/>
                        <a:gd name="T8" fmla="*/ 159 w 2736"/>
                        <a:gd name="T9" fmla="*/ 8 h 504"/>
                        <a:gd name="T10" fmla="*/ 103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25 w 1769"/>
                        <a:gd name="T3" fmla="*/ 4 h 791"/>
                        <a:gd name="T4" fmla="*/ 61 w 1769"/>
                        <a:gd name="T5" fmla="*/ 16 h 791"/>
                        <a:gd name="T6" fmla="*/ 85 w 1769"/>
                        <a:gd name="T7" fmla="*/ 34 h 791"/>
                        <a:gd name="T8" fmla="*/ 93 w 1769"/>
                        <a:gd name="T9" fmla="*/ 48 h 791"/>
                        <a:gd name="T10" fmla="*/ 89 w 1769"/>
                        <a:gd name="T11" fmla="*/ 62 h 791"/>
                        <a:gd name="T12" fmla="*/ 84 w 1769"/>
                        <a:gd name="T13" fmla="*/ 50 h 791"/>
                        <a:gd name="T14" fmla="*/ 73 w 1769"/>
                        <a:gd name="T15" fmla="*/ 36 h 791"/>
                        <a:gd name="T16" fmla="*/ 58 w 1769"/>
                        <a:gd name="T17" fmla="*/ 23 h 791"/>
                        <a:gd name="T18" fmla="*/ 31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12 h 504"/>
                      <a:gd name="T2" fmla="*/ 46 w 2736"/>
                      <a:gd name="T3" fmla="*/ 4 h 504"/>
                      <a:gd name="T4" fmla="*/ 94 w 2736"/>
                      <a:gd name="T5" fmla="*/ 1 h 504"/>
                      <a:gd name="T6" fmla="*/ 144 w 2736"/>
                      <a:gd name="T7" fmla="*/ 1 h 504"/>
                      <a:gd name="T8" fmla="*/ 144 w 2736"/>
                      <a:gd name="T9" fmla="*/ 2 h 504"/>
                      <a:gd name="T10" fmla="*/ 93 w 2736"/>
                      <a:gd name="T11" fmla="*/ 2 h 504"/>
                      <a:gd name="T12" fmla="*/ 35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15 w 1769"/>
                      <a:gd name="T3" fmla="*/ 1 h 791"/>
                      <a:gd name="T4" fmla="*/ 35 w 1769"/>
                      <a:gd name="T5" fmla="*/ 5 h 791"/>
                      <a:gd name="T6" fmla="*/ 49 w 1769"/>
                      <a:gd name="T7" fmla="*/ 10 h 791"/>
                      <a:gd name="T8" fmla="*/ 53 w 1769"/>
                      <a:gd name="T9" fmla="*/ 15 h 791"/>
                      <a:gd name="T10" fmla="*/ 51 w 1769"/>
                      <a:gd name="T11" fmla="*/ 19 h 791"/>
                      <a:gd name="T12" fmla="*/ 48 w 1769"/>
                      <a:gd name="T13" fmla="*/ 15 h 791"/>
                      <a:gd name="T14" fmla="*/ 42 w 1769"/>
                      <a:gd name="T15" fmla="*/ 11 h 791"/>
                      <a:gd name="T16" fmla="*/ 34 w 1769"/>
                      <a:gd name="T17" fmla="*/ 7 h 791"/>
                      <a:gd name="T18" fmla="*/ 1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24 h 504"/>
                        <a:gd name="T2" fmla="*/ 50 w 2736"/>
                        <a:gd name="T3" fmla="*/ 8 h 504"/>
                        <a:gd name="T4" fmla="*/ 104 w 2736"/>
                        <a:gd name="T5" fmla="*/ 1 h 504"/>
                        <a:gd name="T6" fmla="*/ 160 w 2736"/>
                        <a:gd name="T7" fmla="*/ 1 h 504"/>
                        <a:gd name="T8" fmla="*/ 159 w 2736"/>
                        <a:gd name="T9" fmla="*/ 5 h 504"/>
                        <a:gd name="T10" fmla="*/ 103 w 2736"/>
                        <a:gd name="T11" fmla="*/ 5 h 504"/>
                        <a:gd name="T12" fmla="*/ 38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78 h 504"/>
                        <a:gd name="T2" fmla="*/ 65 w 2736"/>
                        <a:gd name="T3" fmla="*/ 26 h 504"/>
                        <a:gd name="T4" fmla="*/ 134 w 2736"/>
                        <a:gd name="T5" fmla="*/ 4 h 504"/>
                        <a:gd name="T6" fmla="*/ 206 w 2736"/>
                        <a:gd name="T7" fmla="*/ 4 h 504"/>
                        <a:gd name="T8" fmla="*/ 205 w 2736"/>
                        <a:gd name="T9" fmla="*/ 16 h 504"/>
                        <a:gd name="T10" fmla="*/ 133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21 w 1769"/>
                        <a:gd name="T3" fmla="*/ 9 h 791"/>
                        <a:gd name="T4" fmla="*/ 50 w 1769"/>
                        <a:gd name="T5" fmla="*/ 30 h 791"/>
                        <a:gd name="T6" fmla="*/ 70 w 1769"/>
                        <a:gd name="T7" fmla="*/ 66 h 791"/>
                        <a:gd name="T8" fmla="*/ 76 w 1769"/>
                        <a:gd name="T9" fmla="*/ 93 h 791"/>
                        <a:gd name="T10" fmla="*/ 73 w 1769"/>
                        <a:gd name="T11" fmla="*/ 120 h 791"/>
                        <a:gd name="T12" fmla="*/ 69 w 1769"/>
                        <a:gd name="T13" fmla="*/ 97 h 791"/>
                        <a:gd name="T14" fmla="*/ 60 w 1769"/>
                        <a:gd name="T15" fmla="*/ 70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12 w 1769"/>
                        <a:gd name="T3" fmla="*/ 0 h 791"/>
                        <a:gd name="T4" fmla="*/ 28 w 1769"/>
                        <a:gd name="T5" fmla="*/ 1 h 791"/>
                        <a:gd name="T6" fmla="*/ 39 w 1769"/>
                        <a:gd name="T7" fmla="*/ 2 h 791"/>
                        <a:gd name="T8" fmla="*/ 43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18 h 504"/>
                        <a:gd name="T2" fmla="*/ 171 w 2736"/>
                        <a:gd name="T3" fmla="*/ 39 h 504"/>
                        <a:gd name="T4" fmla="*/ 352 w 2736"/>
                        <a:gd name="T5" fmla="*/ 6 h 504"/>
                        <a:gd name="T6" fmla="*/ 542 w 2736"/>
                        <a:gd name="T7" fmla="*/ 6 h 504"/>
                        <a:gd name="T8" fmla="*/ 539 w 2736"/>
                        <a:gd name="T9" fmla="*/ 24 h 504"/>
                        <a:gd name="T10" fmla="*/ 349 w 2736"/>
                        <a:gd name="T11" fmla="*/ 24 h 504"/>
                        <a:gd name="T12" fmla="*/ 129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2 h 791"/>
                        <a:gd name="T2" fmla="*/ 55 w 1769"/>
                        <a:gd name="T3" fmla="*/ 14 h 791"/>
                        <a:gd name="T4" fmla="*/ 131 w 1769"/>
                        <a:gd name="T5" fmla="*/ 48 h 791"/>
                        <a:gd name="T6" fmla="*/ 182 w 1769"/>
                        <a:gd name="T7" fmla="*/ 103 h 791"/>
                        <a:gd name="T8" fmla="*/ 199 w 1769"/>
                        <a:gd name="T9" fmla="*/ 145 h 791"/>
                        <a:gd name="T10" fmla="*/ 191 w 1769"/>
                        <a:gd name="T11" fmla="*/ 187 h 791"/>
                        <a:gd name="T12" fmla="*/ 180 w 1769"/>
                        <a:gd name="T13" fmla="*/ 151 h 791"/>
                        <a:gd name="T14" fmla="*/ 157 w 1769"/>
                        <a:gd name="T15" fmla="*/ 108 h 791"/>
                        <a:gd name="T16" fmla="*/ 126 w 1769"/>
                        <a:gd name="T17" fmla="*/ 70 h 791"/>
                        <a:gd name="T18" fmla="*/ 66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108 h 504"/>
                        <a:gd name="T2" fmla="*/ 211 w 2736"/>
                        <a:gd name="T3" fmla="*/ 36 h 504"/>
                        <a:gd name="T4" fmla="*/ 435 w 2736"/>
                        <a:gd name="T5" fmla="*/ 5 h 504"/>
                        <a:gd name="T6" fmla="*/ 669 w 2736"/>
                        <a:gd name="T7" fmla="*/ 5 h 504"/>
                        <a:gd name="T8" fmla="*/ 665 w 2736"/>
                        <a:gd name="T9" fmla="*/ 22 h 504"/>
                        <a:gd name="T10" fmla="*/ 432 w 2736"/>
                        <a:gd name="T11" fmla="*/ 22 h 504"/>
                        <a:gd name="T12" fmla="*/ 160 w 2736"/>
                        <a:gd name="T13" fmla="*/ 62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2 h 791"/>
                        <a:gd name="T2" fmla="*/ 68 w 1769"/>
                        <a:gd name="T3" fmla="*/ 12 h 791"/>
                        <a:gd name="T4" fmla="*/ 161 w 1769"/>
                        <a:gd name="T5" fmla="*/ 43 h 791"/>
                        <a:gd name="T6" fmla="*/ 225 w 1769"/>
                        <a:gd name="T7" fmla="*/ 92 h 791"/>
                        <a:gd name="T8" fmla="*/ 245 w 1769"/>
                        <a:gd name="T9" fmla="*/ 130 h 791"/>
                        <a:gd name="T10" fmla="*/ 236 w 1769"/>
                        <a:gd name="T11" fmla="*/ 169 h 791"/>
                        <a:gd name="T12" fmla="*/ 222 w 1769"/>
                        <a:gd name="T13" fmla="*/ 135 h 791"/>
                        <a:gd name="T14" fmla="*/ 194 w 1769"/>
                        <a:gd name="T15" fmla="*/ 97 h 791"/>
                        <a:gd name="T16" fmla="*/ 155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2 h 791"/>
                        <a:gd name="T2" fmla="*/ 60 w 1769"/>
                        <a:gd name="T3" fmla="*/ 12 h 791"/>
                        <a:gd name="T4" fmla="*/ 144 w 1769"/>
                        <a:gd name="T5" fmla="*/ 41 h 791"/>
                        <a:gd name="T6" fmla="*/ 201 w 1769"/>
                        <a:gd name="T7" fmla="*/ 89 h 791"/>
                        <a:gd name="T8" fmla="*/ 219 w 1769"/>
                        <a:gd name="T9" fmla="*/ 126 h 791"/>
                        <a:gd name="T10" fmla="*/ 211 w 1769"/>
                        <a:gd name="T11" fmla="*/ 163 h 791"/>
                        <a:gd name="T12" fmla="*/ 198 w 1769"/>
                        <a:gd name="T13" fmla="*/ 131 h 791"/>
                        <a:gd name="T14" fmla="*/ 173 w 1769"/>
                        <a:gd name="T15" fmla="*/ 94 h 791"/>
                        <a:gd name="T16" fmla="*/ 138 w 1769"/>
                        <a:gd name="T17" fmla="*/ 62 h 791"/>
                        <a:gd name="T18" fmla="*/ 72 w 1769"/>
                        <a:gd name="T19" fmla="*/ 31 h 791"/>
                        <a:gd name="T20" fmla="*/ 0 w 1769"/>
                        <a:gd name="T21" fmla="*/ 16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59 h 504"/>
                        <a:gd name="T2" fmla="*/ 173 w 2736"/>
                        <a:gd name="T3" fmla="*/ 20 h 504"/>
                        <a:gd name="T4" fmla="*/ 356 w 2736"/>
                        <a:gd name="T5" fmla="*/ 3 h 504"/>
                        <a:gd name="T6" fmla="*/ 547 w 2736"/>
                        <a:gd name="T7" fmla="*/ 3 h 504"/>
                        <a:gd name="T8" fmla="*/ 544 w 2736"/>
                        <a:gd name="T9" fmla="*/ 12 h 504"/>
                        <a:gd name="T10" fmla="*/ 353 w 2736"/>
                        <a:gd name="T11" fmla="*/ 12 h 504"/>
                        <a:gd name="T12" fmla="*/ 130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1 h 791"/>
                        <a:gd name="T2" fmla="*/ 56 w 1769"/>
                        <a:gd name="T3" fmla="*/ 6 h 791"/>
                        <a:gd name="T4" fmla="*/ 133 w 1769"/>
                        <a:gd name="T5" fmla="*/ 23 h 791"/>
                        <a:gd name="T6" fmla="*/ 185 w 1769"/>
                        <a:gd name="T7" fmla="*/ 50 h 791"/>
                        <a:gd name="T8" fmla="*/ 201 w 1769"/>
                        <a:gd name="T9" fmla="*/ 71 h 791"/>
                        <a:gd name="T10" fmla="*/ 193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59 h 504"/>
                        <a:gd name="T2" fmla="*/ 134 w 2736"/>
                        <a:gd name="T3" fmla="*/ 20 h 504"/>
                        <a:gd name="T4" fmla="*/ 276 w 2736"/>
                        <a:gd name="T5" fmla="*/ 3 h 504"/>
                        <a:gd name="T6" fmla="*/ 425 w 2736"/>
                        <a:gd name="T7" fmla="*/ 3 h 504"/>
                        <a:gd name="T8" fmla="*/ 423 w 2736"/>
                        <a:gd name="T9" fmla="*/ 12 h 504"/>
                        <a:gd name="T10" fmla="*/ 274 w 2736"/>
                        <a:gd name="T11" fmla="*/ 12 h 504"/>
                        <a:gd name="T12" fmla="*/ 102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1 h 791"/>
                        <a:gd name="T2" fmla="*/ 43 w 1769"/>
                        <a:gd name="T3" fmla="*/ 6 h 791"/>
                        <a:gd name="T4" fmla="*/ 103 w 1769"/>
                        <a:gd name="T5" fmla="*/ 23 h 791"/>
                        <a:gd name="T6" fmla="*/ 143 w 1769"/>
                        <a:gd name="T7" fmla="*/ 50 h 791"/>
                        <a:gd name="T8" fmla="*/ 156 w 1769"/>
                        <a:gd name="T9" fmla="*/ 70 h 791"/>
                        <a:gd name="T10" fmla="*/ 150 w 1769"/>
                        <a:gd name="T11" fmla="*/ 91 h 791"/>
                        <a:gd name="T12" fmla="*/ 142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26 h 504"/>
                        <a:gd name="T2" fmla="*/ 125 w 2736"/>
                        <a:gd name="T3" fmla="*/ 9 h 504"/>
                        <a:gd name="T4" fmla="*/ 257 w 2736"/>
                        <a:gd name="T5" fmla="*/ 1 h 504"/>
                        <a:gd name="T6" fmla="*/ 397 w 2736"/>
                        <a:gd name="T7" fmla="*/ 1 h 504"/>
                        <a:gd name="T8" fmla="*/ 394 w 2736"/>
                        <a:gd name="T9" fmla="*/ 5 h 504"/>
                        <a:gd name="T10" fmla="*/ 255 w 2736"/>
                        <a:gd name="T11" fmla="*/ 5 h 504"/>
                        <a:gd name="T12" fmla="*/ 95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40 w 1769"/>
                        <a:gd name="T3" fmla="*/ 3 h 791"/>
                        <a:gd name="T4" fmla="*/ 96 w 1769"/>
                        <a:gd name="T5" fmla="*/ 10 h 791"/>
                        <a:gd name="T6" fmla="*/ 133 w 1769"/>
                        <a:gd name="T7" fmla="*/ 22 h 791"/>
                        <a:gd name="T8" fmla="*/ 145 w 1769"/>
                        <a:gd name="T9" fmla="*/ 32 h 791"/>
                        <a:gd name="T10" fmla="*/ 140 w 1769"/>
                        <a:gd name="T11" fmla="*/ 41 h 791"/>
                        <a:gd name="T12" fmla="*/ 132 w 1769"/>
                        <a:gd name="T13" fmla="*/ 33 h 791"/>
                        <a:gd name="T14" fmla="*/ 115 w 1769"/>
                        <a:gd name="T15" fmla="*/ 23 h 791"/>
                        <a:gd name="T16" fmla="*/ 92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1 w 30473"/>
                      <a:gd name="T3" fmla="*/ 3 h 22305"/>
                      <a:gd name="T4" fmla="*/ 0 w 30473"/>
                      <a:gd name="T5" fmla="*/ 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1 h 22305"/>
                      <a:gd name="T2" fmla="*/ 1 w 36830"/>
                      <a:gd name="T3" fmla="*/ 3 h 22305"/>
                      <a:gd name="T4" fmla="*/ 0 w 36830"/>
                      <a:gd name="T5" fmla="*/ 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 h 21600"/>
                      <a:gd name="T2" fmla="*/ 0 w 31881"/>
                      <a:gd name="T3" fmla="*/ 1 h 21600"/>
                      <a:gd name="T4" fmla="*/ 0 w 31881"/>
                      <a:gd name="T5" fmla="*/ 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1 h 21600"/>
                      <a:gd name="T2" fmla="*/ 0 w 31146"/>
                      <a:gd name="T3" fmla="*/ 1 h 21600"/>
                      <a:gd name="T4" fmla="*/ 0 w 31146"/>
                      <a:gd name="T5" fmla="*/ 3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7 h 2368"/>
                      <a:gd name="T2" fmla="*/ 37 w 776"/>
                      <a:gd name="T3" fmla="*/ 4 h 2368"/>
                      <a:gd name="T4" fmla="*/ 15 w 776"/>
                      <a:gd name="T5" fmla="*/ 42 h 2368"/>
                      <a:gd name="T6" fmla="*/ 52 w 776"/>
                      <a:gd name="T7" fmla="*/ 42 h 2368"/>
                      <a:gd name="T8" fmla="*/ 30 w 776"/>
                      <a:gd name="T9" fmla="*/ 81 h 2368"/>
                      <a:gd name="T10" fmla="*/ 60 w 776"/>
                      <a:gd name="T11" fmla="*/ 94 h 2368"/>
                      <a:gd name="T12" fmla="*/ 45 w 776"/>
                      <a:gd name="T13" fmla="*/ 119 h 2368"/>
                      <a:gd name="T14" fmla="*/ 75 w 776"/>
                      <a:gd name="T15" fmla="*/ 132 h 2368"/>
                      <a:gd name="T16" fmla="*/ 60 w 776"/>
                      <a:gd name="T17" fmla="*/ 158 h 2368"/>
                      <a:gd name="T18" fmla="*/ 82 w 776"/>
                      <a:gd name="T19" fmla="*/ 171 h 2368"/>
                      <a:gd name="T20" fmla="*/ 75 w 776"/>
                      <a:gd name="T21" fmla="*/ 196 h 2368"/>
                      <a:gd name="T22" fmla="*/ 90 w 776"/>
                      <a:gd name="T23" fmla="*/ 221 h 2368"/>
                      <a:gd name="T24" fmla="*/ 90 w 776"/>
                      <a:gd name="T25" fmla="*/ 247 h 2368"/>
                      <a:gd name="T26" fmla="*/ 105 w 776"/>
                      <a:gd name="T27" fmla="*/ 286 h 2368"/>
                      <a:gd name="T28" fmla="*/ 97 w 776"/>
                      <a:gd name="T29" fmla="*/ 324 h 2368"/>
                      <a:gd name="T30" fmla="*/ 113 w 776"/>
                      <a:gd name="T31" fmla="*/ 349 h 2368"/>
                      <a:gd name="T32" fmla="*/ 105 w 776"/>
                      <a:gd name="T33" fmla="*/ 388 h 2368"/>
                      <a:gd name="T34" fmla="*/ 113 w 776"/>
                      <a:gd name="T35" fmla="*/ 427 h 2368"/>
                      <a:gd name="T36" fmla="*/ 105 w 776"/>
                      <a:gd name="T37" fmla="*/ 452 h 2368"/>
                      <a:gd name="T38" fmla="*/ 120 w 776"/>
                      <a:gd name="T39" fmla="*/ 490 h 2368"/>
                      <a:gd name="T40" fmla="*/ 113 w 776"/>
                      <a:gd name="T41" fmla="*/ 529 h 2368"/>
                      <a:gd name="T42" fmla="*/ 120 w 776"/>
                      <a:gd name="T43" fmla="*/ 580 h 2368"/>
                      <a:gd name="T44" fmla="*/ 113 w 776"/>
                      <a:gd name="T45" fmla="*/ 593 h 2368"/>
                      <a:gd name="T46" fmla="*/ 12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3 h 2368"/>
                    <a:gd name="T2" fmla="*/ 45 w 776"/>
                    <a:gd name="T3" fmla="*/ 1 h 2368"/>
                    <a:gd name="T4" fmla="*/ 18 w 776"/>
                    <a:gd name="T5" fmla="*/ 7 h 2368"/>
                    <a:gd name="T6" fmla="*/ 63 w 776"/>
                    <a:gd name="T7" fmla="*/ 7 h 2368"/>
                    <a:gd name="T8" fmla="*/ 36 w 776"/>
                    <a:gd name="T9" fmla="*/ 13 h 2368"/>
                    <a:gd name="T10" fmla="*/ 71 w 776"/>
                    <a:gd name="T11" fmla="*/ 16 h 2368"/>
                    <a:gd name="T12" fmla="*/ 54 w 776"/>
                    <a:gd name="T13" fmla="*/ 20 h 2368"/>
                    <a:gd name="T14" fmla="*/ 89 w 776"/>
                    <a:gd name="T15" fmla="*/ 22 h 2368"/>
                    <a:gd name="T16" fmla="*/ 71 w 776"/>
                    <a:gd name="T17" fmla="*/ 26 h 2368"/>
                    <a:gd name="T18" fmla="*/ 98 w 776"/>
                    <a:gd name="T19" fmla="*/ 28 h 2368"/>
                    <a:gd name="T20" fmla="*/ 89 w 776"/>
                    <a:gd name="T21" fmla="*/ 33 h 2368"/>
                    <a:gd name="T22" fmla="*/ 107 w 776"/>
                    <a:gd name="T23" fmla="*/ 37 h 2368"/>
                    <a:gd name="T24" fmla="*/ 107 w 776"/>
                    <a:gd name="T25" fmla="*/ 41 h 2368"/>
                    <a:gd name="T26" fmla="*/ 125 w 776"/>
                    <a:gd name="T27" fmla="*/ 47 h 2368"/>
                    <a:gd name="T28" fmla="*/ 116 w 776"/>
                    <a:gd name="T29" fmla="*/ 54 h 2368"/>
                    <a:gd name="T30" fmla="*/ 134 w 776"/>
                    <a:gd name="T31" fmla="*/ 58 h 2368"/>
                    <a:gd name="T32" fmla="*/ 125 w 776"/>
                    <a:gd name="T33" fmla="*/ 64 h 2368"/>
                    <a:gd name="T34" fmla="*/ 134 w 776"/>
                    <a:gd name="T35" fmla="*/ 71 h 2368"/>
                    <a:gd name="T36" fmla="*/ 125 w 776"/>
                    <a:gd name="T37" fmla="*/ 75 h 2368"/>
                    <a:gd name="T38" fmla="*/ 143 w 776"/>
                    <a:gd name="T39" fmla="*/ 81 h 2368"/>
                    <a:gd name="T40" fmla="*/ 134 w 776"/>
                    <a:gd name="T41" fmla="*/ 88 h 2368"/>
                    <a:gd name="T42" fmla="*/ 143 w 776"/>
                    <a:gd name="T43" fmla="*/ 96 h 2368"/>
                    <a:gd name="T44" fmla="*/ 134 w 776"/>
                    <a:gd name="T45" fmla="*/ 98 h 2368"/>
                    <a:gd name="T46" fmla="*/ 143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2 w 21600"/>
                  <a:gd name="T3" fmla="*/ 3 h 21602"/>
                  <a:gd name="T4" fmla="*/ 0 w 21600"/>
                  <a:gd name="T5" fmla="*/ 3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3 h 22305"/>
                  <a:gd name="T4" fmla="*/ 0 w 28940"/>
                  <a:gd name="T5" fmla="*/ 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1 h 22305"/>
                  <a:gd name="T2" fmla="*/ 1 w 34455"/>
                  <a:gd name="T3" fmla="*/ 3 h 22305"/>
                  <a:gd name="T4" fmla="*/ 0 w 34455"/>
                  <a:gd name="T5" fmla="*/ 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9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7 h 2368"/>
                  <a:gd name="T2" fmla="*/ 657 w 776"/>
                  <a:gd name="T3" fmla="*/ 4 h 2368"/>
                  <a:gd name="T4" fmla="*/ 261 w 776"/>
                  <a:gd name="T5" fmla="*/ 42 h 2368"/>
                  <a:gd name="T6" fmla="*/ 919 w 776"/>
                  <a:gd name="T7" fmla="*/ 42 h 2368"/>
                  <a:gd name="T8" fmla="*/ 524 w 776"/>
                  <a:gd name="T9" fmla="*/ 81 h 2368"/>
                  <a:gd name="T10" fmla="*/ 1050 w 776"/>
                  <a:gd name="T11" fmla="*/ 94 h 2368"/>
                  <a:gd name="T12" fmla="*/ 787 w 776"/>
                  <a:gd name="T13" fmla="*/ 119 h 2368"/>
                  <a:gd name="T14" fmla="*/ 1312 w 776"/>
                  <a:gd name="T15" fmla="*/ 132 h 2368"/>
                  <a:gd name="T16" fmla="*/ 1050 w 776"/>
                  <a:gd name="T17" fmla="*/ 158 h 2368"/>
                  <a:gd name="T18" fmla="*/ 1443 w 776"/>
                  <a:gd name="T19" fmla="*/ 171 h 2368"/>
                  <a:gd name="T20" fmla="*/ 1312 w 776"/>
                  <a:gd name="T21" fmla="*/ 196 h 2368"/>
                  <a:gd name="T22" fmla="*/ 1574 w 776"/>
                  <a:gd name="T23" fmla="*/ 221 h 2368"/>
                  <a:gd name="T24" fmla="*/ 1574 w 776"/>
                  <a:gd name="T25" fmla="*/ 247 h 2368"/>
                  <a:gd name="T26" fmla="*/ 1837 w 776"/>
                  <a:gd name="T27" fmla="*/ 286 h 2368"/>
                  <a:gd name="T28" fmla="*/ 1704 w 776"/>
                  <a:gd name="T29" fmla="*/ 324 h 2368"/>
                  <a:gd name="T30" fmla="*/ 1969 w 776"/>
                  <a:gd name="T31" fmla="*/ 349 h 2368"/>
                  <a:gd name="T32" fmla="*/ 1837 w 776"/>
                  <a:gd name="T33" fmla="*/ 388 h 2368"/>
                  <a:gd name="T34" fmla="*/ 1969 w 776"/>
                  <a:gd name="T35" fmla="*/ 427 h 2368"/>
                  <a:gd name="T36" fmla="*/ 1837 w 776"/>
                  <a:gd name="T37" fmla="*/ 452 h 2368"/>
                  <a:gd name="T38" fmla="*/ 2100 w 776"/>
                  <a:gd name="T39" fmla="*/ 490 h 2368"/>
                  <a:gd name="T40" fmla="*/ 1969 w 776"/>
                  <a:gd name="T41" fmla="*/ 529 h 2368"/>
                  <a:gd name="T42" fmla="*/ 2100 w 776"/>
                  <a:gd name="T43" fmla="*/ 580 h 2368"/>
                  <a:gd name="T44" fmla="*/ 1969 w 776"/>
                  <a:gd name="T45" fmla="*/ 593 h 2368"/>
                  <a:gd name="T46" fmla="*/ 210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7 h 2368"/>
                  <a:gd name="T2" fmla="*/ 173 w 776"/>
                  <a:gd name="T3" fmla="*/ 4 h 2368"/>
                  <a:gd name="T4" fmla="*/ 69 w 776"/>
                  <a:gd name="T5" fmla="*/ 42 h 2368"/>
                  <a:gd name="T6" fmla="*/ 242 w 776"/>
                  <a:gd name="T7" fmla="*/ 42 h 2368"/>
                  <a:gd name="T8" fmla="*/ 138 w 776"/>
                  <a:gd name="T9" fmla="*/ 81 h 2368"/>
                  <a:gd name="T10" fmla="*/ 277 w 776"/>
                  <a:gd name="T11" fmla="*/ 94 h 2368"/>
                  <a:gd name="T12" fmla="*/ 207 w 776"/>
                  <a:gd name="T13" fmla="*/ 119 h 2368"/>
                  <a:gd name="T14" fmla="*/ 347 w 776"/>
                  <a:gd name="T15" fmla="*/ 132 h 2368"/>
                  <a:gd name="T16" fmla="*/ 277 w 776"/>
                  <a:gd name="T17" fmla="*/ 158 h 2368"/>
                  <a:gd name="T18" fmla="*/ 381 w 776"/>
                  <a:gd name="T19" fmla="*/ 171 h 2368"/>
                  <a:gd name="T20" fmla="*/ 347 w 776"/>
                  <a:gd name="T21" fmla="*/ 196 h 2368"/>
                  <a:gd name="T22" fmla="*/ 416 w 776"/>
                  <a:gd name="T23" fmla="*/ 221 h 2368"/>
                  <a:gd name="T24" fmla="*/ 416 w 776"/>
                  <a:gd name="T25" fmla="*/ 247 h 2368"/>
                  <a:gd name="T26" fmla="*/ 485 w 776"/>
                  <a:gd name="T27" fmla="*/ 286 h 2368"/>
                  <a:gd name="T28" fmla="*/ 450 w 776"/>
                  <a:gd name="T29" fmla="*/ 324 h 2368"/>
                  <a:gd name="T30" fmla="*/ 519 w 776"/>
                  <a:gd name="T31" fmla="*/ 349 h 2368"/>
                  <a:gd name="T32" fmla="*/ 485 w 776"/>
                  <a:gd name="T33" fmla="*/ 388 h 2368"/>
                  <a:gd name="T34" fmla="*/ 519 w 776"/>
                  <a:gd name="T35" fmla="*/ 427 h 2368"/>
                  <a:gd name="T36" fmla="*/ 485 w 776"/>
                  <a:gd name="T37" fmla="*/ 452 h 2368"/>
                  <a:gd name="T38" fmla="*/ 554 w 776"/>
                  <a:gd name="T39" fmla="*/ 490 h 2368"/>
                  <a:gd name="T40" fmla="*/ 519 w 776"/>
                  <a:gd name="T41" fmla="*/ 529 h 2368"/>
                  <a:gd name="T42" fmla="*/ 554 w 776"/>
                  <a:gd name="T43" fmla="*/ 580 h 2368"/>
                  <a:gd name="T44" fmla="*/ 519 w 776"/>
                  <a:gd name="T45" fmla="*/ 593 h 2368"/>
                  <a:gd name="T46" fmla="*/ 554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20 h 2368"/>
                  <a:gd name="T2" fmla="*/ 524 w 776"/>
                  <a:gd name="T3" fmla="*/ 5 h 2368"/>
                  <a:gd name="T4" fmla="*/ 210 w 776"/>
                  <a:gd name="T5" fmla="*/ 49 h 2368"/>
                  <a:gd name="T6" fmla="*/ 734 w 776"/>
                  <a:gd name="T7" fmla="*/ 49 h 2368"/>
                  <a:gd name="T8" fmla="*/ 419 w 776"/>
                  <a:gd name="T9" fmla="*/ 94 h 2368"/>
                  <a:gd name="T10" fmla="*/ 838 w 776"/>
                  <a:gd name="T11" fmla="*/ 109 h 2368"/>
                  <a:gd name="T12" fmla="*/ 629 w 776"/>
                  <a:gd name="T13" fmla="*/ 139 h 2368"/>
                  <a:gd name="T14" fmla="*/ 1049 w 776"/>
                  <a:gd name="T15" fmla="*/ 153 h 2368"/>
                  <a:gd name="T16" fmla="*/ 838 w 776"/>
                  <a:gd name="T17" fmla="*/ 183 h 2368"/>
                  <a:gd name="T18" fmla="*/ 1154 w 776"/>
                  <a:gd name="T19" fmla="*/ 198 h 2368"/>
                  <a:gd name="T20" fmla="*/ 1049 w 776"/>
                  <a:gd name="T21" fmla="*/ 228 h 2368"/>
                  <a:gd name="T22" fmla="*/ 1257 w 776"/>
                  <a:gd name="T23" fmla="*/ 258 h 2368"/>
                  <a:gd name="T24" fmla="*/ 1257 w 776"/>
                  <a:gd name="T25" fmla="*/ 287 h 2368"/>
                  <a:gd name="T26" fmla="*/ 1469 w 776"/>
                  <a:gd name="T27" fmla="*/ 331 h 2368"/>
                  <a:gd name="T28" fmla="*/ 1364 w 776"/>
                  <a:gd name="T29" fmla="*/ 376 h 2368"/>
                  <a:gd name="T30" fmla="*/ 1573 w 776"/>
                  <a:gd name="T31" fmla="*/ 406 h 2368"/>
                  <a:gd name="T32" fmla="*/ 1469 w 776"/>
                  <a:gd name="T33" fmla="*/ 450 h 2368"/>
                  <a:gd name="T34" fmla="*/ 1573 w 776"/>
                  <a:gd name="T35" fmla="*/ 495 h 2368"/>
                  <a:gd name="T36" fmla="*/ 1469 w 776"/>
                  <a:gd name="T37" fmla="*/ 524 h 2368"/>
                  <a:gd name="T38" fmla="*/ 1679 w 776"/>
                  <a:gd name="T39" fmla="*/ 569 h 2368"/>
                  <a:gd name="T40" fmla="*/ 1573 w 776"/>
                  <a:gd name="T41" fmla="*/ 613 h 2368"/>
                  <a:gd name="T42" fmla="*/ 1679 w 776"/>
                  <a:gd name="T43" fmla="*/ 673 h 2368"/>
                  <a:gd name="T44" fmla="*/ 1573 w 776"/>
                  <a:gd name="T45" fmla="*/ 688 h 2368"/>
                  <a:gd name="T46" fmla="*/ 1679 w 776"/>
                  <a:gd name="T47" fmla="*/ 7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6 h 2368"/>
                  <a:gd name="T2" fmla="*/ 1794 w 776"/>
                  <a:gd name="T3" fmla="*/ 1 h 2368"/>
                  <a:gd name="T4" fmla="*/ 720 w 776"/>
                  <a:gd name="T5" fmla="*/ 14 h 2368"/>
                  <a:gd name="T6" fmla="*/ 2514 w 776"/>
                  <a:gd name="T7" fmla="*/ 14 h 2368"/>
                  <a:gd name="T8" fmla="*/ 1440 w 776"/>
                  <a:gd name="T9" fmla="*/ 28 h 2368"/>
                  <a:gd name="T10" fmla="*/ 2874 w 776"/>
                  <a:gd name="T11" fmla="*/ 32 h 2368"/>
                  <a:gd name="T12" fmla="*/ 2154 w 776"/>
                  <a:gd name="T13" fmla="*/ 41 h 2368"/>
                  <a:gd name="T14" fmla="*/ 3594 w 776"/>
                  <a:gd name="T15" fmla="*/ 45 h 2368"/>
                  <a:gd name="T16" fmla="*/ 2874 w 776"/>
                  <a:gd name="T17" fmla="*/ 54 h 2368"/>
                  <a:gd name="T18" fmla="*/ 3953 w 776"/>
                  <a:gd name="T19" fmla="*/ 59 h 2368"/>
                  <a:gd name="T20" fmla="*/ 3594 w 776"/>
                  <a:gd name="T21" fmla="*/ 68 h 2368"/>
                  <a:gd name="T22" fmla="*/ 4313 w 776"/>
                  <a:gd name="T23" fmla="*/ 76 h 2368"/>
                  <a:gd name="T24" fmla="*/ 4313 w 776"/>
                  <a:gd name="T25" fmla="*/ 85 h 2368"/>
                  <a:gd name="T26" fmla="*/ 5031 w 776"/>
                  <a:gd name="T27" fmla="*/ 98 h 2368"/>
                  <a:gd name="T28" fmla="*/ 4673 w 776"/>
                  <a:gd name="T29" fmla="*/ 111 h 2368"/>
                  <a:gd name="T30" fmla="*/ 5387 w 776"/>
                  <a:gd name="T31" fmla="*/ 120 h 2368"/>
                  <a:gd name="T32" fmla="*/ 5031 w 776"/>
                  <a:gd name="T33" fmla="*/ 133 h 2368"/>
                  <a:gd name="T34" fmla="*/ 5387 w 776"/>
                  <a:gd name="T35" fmla="*/ 146 h 2368"/>
                  <a:gd name="T36" fmla="*/ 5031 w 776"/>
                  <a:gd name="T37" fmla="*/ 155 h 2368"/>
                  <a:gd name="T38" fmla="*/ 5747 w 776"/>
                  <a:gd name="T39" fmla="*/ 169 h 2368"/>
                  <a:gd name="T40" fmla="*/ 5387 w 776"/>
                  <a:gd name="T41" fmla="*/ 182 h 2368"/>
                  <a:gd name="T42" fmla="*/ 5747 w 776"/>
                  <a:gd name="T43" fmla="*/ 199 h 2368"/>
                  <a:gd name="T44" fmla="*/ 5387 w 776"/>
                  <a:gd name="T45" fmla="*/ 203 h 2368"/>
                  <a:gd name="T46" fmla="*/ 5747 w 776"/>
                  <a:gd name="T47" fmla="*/ 2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5 h 2368"/>
                  <a:gd name="T2" fmla="*/ 150 w 776"/>
                  <a:gd name="T3" fmla="*/ 4 h 2368"/>
                  <a:gd name="T4" fmla="*/ 60 w 776"/>
                  <a:gd name="T5" fmla="*/ 36 h 2368"/>
                  <a:gd name="T6" fmla="*/ 210 w 776"/>
                  <a:gd name="T7" fmla="*/ 36 h 2368"/>
                  <a:gd name="T8" fmla="*/ 120 w 776"/>
                  <a:gd name="T9" fmla="*/ 67 h 2368"/>
                  <a:gd name="T10" fmla="*/ 241 w 776"/>
                  <a:gd name="T11" fmla="*/ 78 h 2368"/>
                  <a:gd name="T12" fmla="*/ 180 w 776"/>
                  <a:gd name="T13" fmla="*/ 99 h 2368"/>
                  <a:gd name="T14" fmla="*/ 301 w 776"/>
                  <a:gd name="T15" fmla="*/ 110 h 2368"/>
                  <a:gd name="T16" fmla="*/ 241 w 776"/>
                  <a:gd name="T17" fmla="*/ 131 h 2368"/>
                  <a:gd name="T18" fmla="*/ 331 w 776"/>
                  <a:gd name="T19" fmla="*/ 142 h 2368"/>
                  <a:gd name="T20" fmla="*/ 301 w 776"/>
                  <a:gd name="T21" fmla="*/ 164 h 2368"/>
                  <a:gd name="T22" fmla="*/ 361 w 776"/>
                  <a:gd name="T23" fmla="*/ 185 h 2368"/>
                  <a:gd name="T24" fmla="*/ 361 w 776"/>
                  <a:gd name="T25" fmla="*/ 206 h 2368"/>
                  <a:gd name="T26" fmla="*/ 421 w 776"/>
                  <a:gd name="T27" fmla="*/ 238 h 2368"/>
                  <a:gd name="T28" fmla="*/ 391 w 776"/>
                  <a:gd name="T29" fmla="*/ 270 h 2368"/>
                  <a:gd name="T30" fmla="*/ 451 w 776"/>
                  <a:gd name="T31" fmla="*/ 291 h 2368"/>
                  <a:gd name="T32" fmla="*/ 421 w 776"/>
                  <a:gd name="T33" fmla="*/ 323 h 2368"/>
                  <a:gd name="T34" fmla="*/ 451 w 776"/>
                  <a:gd name="T35" fmla="*/ 355 h 2368"/>
                  <a:gd name="T36" fmla="*/ 421 w 776"/>
                  <a:gd name="T37" fmla="*/ 377 h 2368"/>
                  <a:gd name="T38" fmla="*/ 481 w 776"/>
                  <a:gd name="T39" fmla="*/ 409 h 2368"/>
                  <a:gd name="T40" fmla="*/ 451 w 776"/>
                  <a:gd name="T41" fmla="*/ 440 h 2368"/>
                  <a:gd name="T42" fmla="*/ 481 w 776"/>
                  <a:gd name="T43" fmla="*/ 483 h 2368"/>
                  <a:gd name="T44" fmla="*/ 451 w 776"/>
                  <a:gd name="T45" fmla="*/ 494 h 2368"/>
                  <a:gd name="T46" fmla="*/ 481 w 776"/>
                  <a:gd name="T47" fmla="*/ 5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8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2B801B4E-7A1C-1A4C-AD87-ABE25AA42692}" type="slidenum">
              <a:rPr lang="en-US"/>
              <a:pPr>
                <a:defRPr/>
              </a:pPr>
              <a:t>‹#›</a:t>
            </a:fld>
            <a:endParaRPr lang="en-US"/>
          </a:p>
        </p:txBody>
      </p:sp>
    </p:spTree>
    <p:extLst>
      <p:ext uri="{BB962C8B-B14F-4D97-AF65-F5344CB8AC3E}">
        <p14:creationId xmlns:p14="http://schemas.microsoft.com/office/powerpoint/2010/main" val="389277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C31802B7-B5BF-8F45-AD73-6D90A0512899}" type="slidenum">
              <a:rPr lang="en-US"/>
              <a:pPr>
                <a:defRPr/>
              </a:pPr>
              <a:t>‹#›</a:t>
            </a:fld>
            <a:endParaRPr lang="en-US"/>
          </a:p>
        </p:txBody>
      </p:sp>
    </p:spTree>
    <p:extLst>
      <p:ext uri="{BB962C8B-B14F-4D97-AF65-F5344CB8AC3E}">
        <p14:creationId xmlns:p14="http://schemas.microsoft.com/office/powerpoint/2010/main" val="2145235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233102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42286961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731095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2516615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8610925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6667486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22912618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9194772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38595156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73838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8F6B4D5-4962-DD44-B37A-39D11D184117}" type="slidenum">
              <a:rPr lang="en-US"/>
              <a:pPr>
                <a:defRPr/>
              </a:pPr>
              <a:t>‹#›</a:t>
            </a:fld>
            <a:endParaRPr lang="en-US"/>
          </a:p>
        </p:txBody>
      </p:sp>
    </p:spTree>
    <p:extLst>
      <p:ext uri="{BB962C8B-B14F-4D97-AF65-F5344CB8AC3E}">
        <p14:creationId xmlns:p14="http://schemas.microsoft.com/office/powerpoint/2010/main" val="26740490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233970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2923690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3368201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7168172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305361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9596931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1967779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38233627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3039249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3348654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a:ln/>
        </p:spPr>
        <p:txBody>
          <a:bodyPr/>
          <a:lstStyle>
            <a:lvl1pPr>
              <a:defRPr/>
            </a:lvl1pPr>
          </a:lstStyle>
          <a:p>
            <a:pPr>
              <a:defRPr/>
            </a:pPr>
            <a:endParaRPr lang="en-US"/>
          </a:p>
        </p:txBody>
      </p:sp>
      <p:sp>
        <p:nvSpPr>
          <p:cNvPr id="7" name="Rectangle 140"/>
          <p:cNvSpPr>
            <a:spLocks noGrp="1" noChangeArrowheads="1"/>
          </p:cNvSpPr>
          <p:nvPr>
            <p:ph type="ftr" sz="quarter" idx="11"/>
          </p:nvPr>
        </p:nvSpPr>
        <p:spPr>
          <a:ln/>
        </p:spPr>
        <p:txBody>
          <a:bodyPr/>
          <a:lstStyle>
            <a:lvl1pPr>
              <a:defRPr/>
            </a:lvl1pPr>
          </a:lstStyle>
          <a:p>
            <a:pPr>
              <a:defRPr/>
            </a:pPr>
            <a:endParaRPr lang="en-US"/>
          </a:p>
        </p:txBody>
      </p:sp>
      <p:sp>
        <p:nvSpPr>
          <p:cNvPr id="8" name="Rectangle 141"/>
          <p:cNvSpPr>
            <a:spLocks noGrp="1" noChangeArrowheads="1"/>
          </p:cNvSpPr>
          <p:nvPr>
            <p:ph type="sldNum" sz="quarter" idx="12"/>
          </p:nvPr>
        </p:nvSpPr>
        <p:spPr>
          <a:ln/>
        </p:spPr>
        <p:txBody>
          <a:bodyPr/>
          <a:lstStyle>
            <a:lvl1pPr>
              <a:defRPr/>
            </a:lvl1pPr>
          </a:lstStyle>
          <a:p>
            <a:pPr>
              <a:defRPr/>
            </a:pPr>
            <a:fld id="{DE08EEA6-A42A-7345-BFDE-9780FFA2B515}" type="slidenum">
              <a:rPr lang="en-US"/>
              <a:pPr>
                <a:defRPr/>
              </a:pPr>
              <a:t>‹#›</a:t>
            </a:fld>
            <a:endParaRPr lang="en-US"/>
          </a:p>
        </p:txBody>
      </p:sp>
    </p:spTree>
    <p:extLst>
      <p:ext uri="{BB962C8B-B14F-4D97-AF65-F5344CB8AC3E}">
        <p14:creationId xmlns:p14="http://schemas.microsoft.com/office/powerpoint/2010/main" val="37620050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154220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1047211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2597226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53839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769971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16568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811648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7676391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627811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5368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15C907B7-9CFB-3D40-9908-72F08D1A03E7}" type="slidenum">
              <a:rPr lang="en-US"/>
              <a:pPr>
                <a:defRPr/>
              </a:pPr>
              <a:t>‹#›</a:t>
            </a:fld>
            <a:endParaRPr lang="en-US"/>
          </a:p>
        </p:txBody>
      </p:sp>
    </p:spTree>
    <p:extLst>
      <p:ext uri="{BB962C8B-B14F-4D97-AF65-F5344CB8AC3E}">
        <p14:creationId xmlns:p14="http://schemas.microsoft.com/office/powerpoint/2010/main" val="10064196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886608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03127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84368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913047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15761305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3224232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31644260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1817625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25695068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934500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DDAA21F3-71A7-C94A-AA02-6D8BCA5EF585}" type="slidenum">
              <a:rPr lang="en-US"/>
              <a:pPr>
                <a:defRPr/>
              </a:pPr>
              <a:t>‹#›</a:t>
            </a:fld>
            <a:endParaRPr lang="en-US"/>
          </a:p>
        </p:txBody>
      </p:sp>
    </p:spTree>
    <p:extLst>
      <p:ext uri="{BB962C8B-B14F-4D97-AF65-F5344CB8AC3E}">
        <p14:creationId xmlns:p14="http://schemas.microsoft.com/office/powerpoint/2010/main" val="2337791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24525553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14191417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26168161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32192942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39025229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7806295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23525047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3939268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5086536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543178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3C13CB99-43F2-FD4C-B89D-F72BC5EAC62E}" type="slidenum">
              <a:rPr lang="en-US"/>
              <a:pPr>
                <a:defRPr/>
              </a:pPr>
              <a:t>‹#›</a:t>
            </a:fld>
            <a:endParaRPr lang="en-US"/>
          </a:p>
        </p:txBody>
      </p:sp>
    </p:spTree>
    <p:extLst>
      <p:ext uri="{BB962C8B-B14F-4D97-AF65-F5344CB8AC3E}">
        <p14:creationId xmlns:p14="http://schemas.microsoft.com/office/powerpoint/2010/main" val="12536438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2458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3964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1477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8291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9107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5415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3208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4729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9981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027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B9B14E71-35E7-BA4B-8BAF-97AA4F3FC39E}" type="slidenum">
              <a:rPr lang="en-US"/>
              <a:pPr>
                <a:defRPr/>
              </a:pPr>
              <a:t>‹#›</a:t>
            </a:fld>
            <a:endParaRPr lang="en-US"/>
          </a:p>
        </p:txBody>
      </p:sp>
    </p:spTree>
    <p:extLst>
      <p:ext uri="{BB962C8B-B14F-4D97-AF65-F5344CB8AC3E}">
        <p14:creationId xmlns:p14="http://schemas.microsoft.com/office/powerpoint/2010/main" val="10001116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7189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88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9262AD75-0F74-D944-BADE-F848D28C092C}" type="slidenum">
              <a:rPr lang="en-US"/>
              <a:pPr>
                <a:defRPr/>
              </a:pPr>
              <a:t>‹#›</a:t>
            </a:fld>
            <a:endParaRPr lang="en-US"/>
          </a:p>
        </p:txBody>
      </p:sp>
    </p:spTree>
    <p:extLst>
      <p:ext uri="{BB962C8B-B14F-4D97-AF65-F5344CB8AC3E}">
        <p14:creationId xmlns:p14="http://schemas.microsoft.com/office/powerpoint/2010/main" val="394684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Black" charset="0"/>
              </a:defRPr>
            </a:lvl1pPr>
          </a:lstStyle>
          <a:p>
            <a:pPr>
              <a:defRPr/>
            </a:pPr>
            <a:fld id="{BF19EB68-26D8-C748-B215-66F2C9B4D761}" type="slidenum">
              <a:rPr lang="en-US"/>
              <a:pPr>
                <a:defRPr/>
              </a:pPr>
              <a:t>‹#›</a:t>
            </a:fld>
            <a:endParaRPr lang="en-US"/>
          </a:p>
        </p:txBody>
      </p:sp>
    </p:spTree>
    <p:extLst>
      <p:ext uri="{BB962C8B-B14F-4D97-AF65-F5344CB8AC3E}">
        <p14:creationId xmlns:p14="http://schemas.microsoft.com/office/powerpoint/2010/main" val="69244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Black" charset="0"/>
              </a:defRPr>
            </a:lvl1pPr>
          </a:lstStyle>
          <a:p>
            <a:pPr>
              <a:defRPr/>
            </a:pPr>
            <a:fld id="{57BA8505-1A36-834F-8CAD-AAA85B5F8ECF}" type="slidenum">
              <a:rPr lang="en-US"/>
              <a:pPr>
                <a:defRPr/>
              </a:pPr>
              <a:t>‹#›</a:t>
            </a:fld>
            <a:endParaRPr lang="en-US"/>
          </a:p>
        </p:txBody>
      </p:sp>
    </p:spTree>
    <p:extLst>
      <p:ext uri="{BB962C8B-B14F-4D97-AF65-F5344CB8AC3E}">
        <p14:creationId xmlns:p14="http://schemas.microsoft.com/office/powerpoint/2010/main" val="107498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D6F1E3D-58C9-B54B-B8D3-D6DACE7BC39F}" type="slidenum">
              <a:rPr lang="en-US"/>
              <a:pPr>
                <a:defRPr/>
              </a:pPr>
              <a:t>‹#›</a:t>
            </a:fld>
            <a:endParaRPr lang="en-US"/>
          </a:p>
        </p:txBody>
      </p:sp>
    </p:spTree>
    <p:extLst>
      <p:ext uri="{BB962C8B-B14F-4D97-AF65-F5344CB8AC3E}">
        <p14:creationId xmlns:p14="http://schemas.microsoft.com/office/powerpoint/2010/main" val="136711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Black" charset="0"/>
              </a:defRPr>
            </a:lvl1pPr>
          </a:lstStyle>
          <a:p>
            <a:pPr>
              <a:defRPr/>
            </a:pPr>
            <a:fld id="{BE55BBAB-82B2-164F-A9FF-8A560B1C9318}" type="slidenum">
              <a:rPr lang="en-US"/>
              <a:pPr>
                <a:defRPr/>
              </a:pPr>
              <a:t>‹#›</a:t>
            </a:fld>
            <a:endParaRPr lang="en-US"/>
          </a:p>
        </p:txBody>
      </p:sp>
    </p:spTree>
    <p:extLst>
      <p:ext uri="{BB962C8B-B14F-4D97-AF65-F5344CB8AC3E}">
        <p14:creationId xmlns:p14="http://schemas.microsoft.com/office/powerpoint/2010/main" val="64893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98EE3EBC-F21A-2741-B07F-099ACD50E279}" type="slidenum">
              <a:rPr lang="en-US"/>
              <a:pPr>
                <a:defRPr/>
              </a:pPr>
              <a:t>‹#›</a:t>
            </a:fld>
            <a:endParaRPr lang="en-US"/>
          </a:p>
        </p:txBody>
      </p:sp>
    </p:spTree>
    <p:extLst>
      <p:ext uri="{BB962C8B-B14F-4D97-AF65-F5344CB8AC3E}">
        <p14:creationId xmlns:p14="http://schemas.microsoft.com/office/powerpoint/2010/main" val="351376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129A8C0C-BFF0-1047-80AA-6E38C1DDACD9}" type="slidenum">
              <a:rPr lang="en-US"/>
              <a:pPr>
                <a:defRPr/>
              </a:pPr>
              <a:t>‹#›</a:t>
            </a:fld>
            <a:endParaRPr lang="en-US"/>
          </a:p>
        </p:txBody>
      </p:sp>
    </p:spTree>
    <p:extLst>
      <p:ext uri="{BB962C8B-B14F-4D97-AF65-F5344CB8AC3E}">
        <p14:creationId xmlns:p14="http://schemas.microsoft.com/office/powerpoint/2010/main" val="11268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FA53C9A4-8391-EB4F-889C-C26D8C501CB2}" type="slidenum">
              <a:rPr lang="en-US"/>
              <a:pPr>
                <a:defRPr/>
              </a:pPr>
              <a:t>‹#›</a:t>
            </a:fld>
            <a:endParaRPr lang="en-US"/>
          </a:p>
        </p:txBody>
      </p:sp>
    </p:spTree>
    <p:extLst>
      <p:ext uri="{BB962C8B-B14F-4D97-AF65-F5344CB8AC3E}">
        <p14:creationId xmlns:p14="http://schemas.microsoft.com/office/powerpoint/2010/main" val="371478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F212C004-594D-574D-BD2C-5F8FF91543F3}" type="slidenum">
              <a:rPr lang="en-US"/>
              <a:pPr>
                <a:defRPr/>
              </a:pPr>
              <a:t>‹#›</a:t>
            </a:fld>
            <a:endParaRPr lang="en-US"/>
          </a:p>
        </p:txBody>
      </p:sp>
    </p:spTree>
    <p:extLst>
      <p:ext uri="{BB962C8B-B14F-4D97-AF65-F5344CB8AC3E}">
        <p14:creationId xmlns:p14="http://schemas.microsoft.com/office/powerpoint/2010/main" val="403351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0C7DD24A-246E-A746-9553-C26460201A1D}" type="slidenum">
              <a:rPr lang="en-US"/>
              <a:pPr>
                <a:defRPr/>
              </a:pPr>
              <a:t>‹#›</a:t>
            </a:fld>
            <a:endParaRPr lang="en-US"/>
          </a:p>
        </p:txBody>
      </p:sp>
    </p:spTree>
    <p:extLst>
      <p:ext uri="{BB962C8B-B14F-4D97-AF65-F5344CB8AC3E}">
        <p14:creationId xmlns:p14="http://schemas.microsoft.com/office/powerpoint/2010/main" val="20347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3DC2A7FD-D54F-EC44-8C50-0E02F63D51CF}" type="slidenum">
              <a:rPr lang="en-US"/>
              <a:pPr>
                <a:defRPr/>
              </a:pPr>
              <a:t>‹#›</a:t>
            </a:fld>
            <a:endParaRPr lang="en-US"/>
          </a:p>
        </p:txBody>
      </p:sp>
    </p:spTree>
    <p:extLst>
      <p:ext uri="{BB962C8B-B14F-4D97-AF65-F5344CB8AC3E}">
        <p14:creationId xmlns:p14="http://schemas.microsoft.com/office/powerpoint/2010/main" val="331419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9C9A22A-6A8A-D84F-8AEA-550384ABA56E}" type="slidenum">
              <a:rPr lang="en-US"/>
              <a:pPr>
                <a:defRPr/>
              </a:pPr>
              <a:t>‹#›</a:t>
            </a:fld>
            <a:endParaRPr lang="en-US"/>
          </a:p>
        </p:txBody>
      </p:sp>
    </p:spTree>
    <p:extLst>
      <p:ext uri="{BB962C8B-B14F-4D97-AF65-F5344CB8AC3E}">
        <p14:creationId xmlns:p14="http://schemas.microsoft.com/office/powerpoint/2010/main" val="3733585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72D51FEB-BA6B-374D-A13A-AC0F53380AE0}" type="slidenum">
              <a:rPr lang="en-US"/>
              <a:pPr>
                <a:defRPr/>
              </a:pPr>
              <a:t>‹#›</a:t>
            </a:fld>
            <a:endParaRPr lang="en-US"/>
          </a:p>
        </p:txBody>
      </p:sp>
    </p:spTree>
    <p:extLst>
      <p:ext uri="{BB962C8B-B14F-4D97-AF65-F5344CB8AC3E}">
        <p14:creationId xmlns:p14="http://schemas.microsoft.com/office/powerpoint/2010/main" val="2241411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BD5274CF-99F2-C640-986A-84523E98C3CC}" type="slidenum">
              <a:rPr lang="en-US"/>
              <a:pPr>
                <a:defRPr/>
              </a:pPr>
              <a:t>‹#›</a:t>
            </a:fld>
            <a:endParaRPr lang="en-US"/>
          </a:p>
        </p:txBody>
      </p:sp>
    </p:spTree>
    <p:extLst>
      <p:ext uri="{BB962C8B-B14F-4D97-AF65-F5344CB8AC3E}">
        <p14:creationId xmlns:p14="http://schemas.microsoft.com/office/powerpoint/2010/main" val="324746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9C246189-82F7-6E42-A5D4-10B610678B30}" type="slidenum">
              <a:rPr lang="en-US"/>
              <a:pPr>
                <a:defRPr/>
              </a:pPr>
              <a:t>‹#›</a:t>
            </a:fld>
            <a:endParaRPr lang="en-US"/>
          </a:p>
        </p:txBody>
      </p:sp>
    </p:spTree>
    <p:extLst>
      <p:ext uri="{BB962C8B-B14F-4D97-AF65-F5344CB8AC3E}">
        <p14:creationId xmlns:p14="http://schemas.microsoft.com/office/powerpoint/2010/main" val="3662821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0B693EBA-C070-5D48-85A4-8CBEC1045821}" type="slidenum">
              <a:rPr lang="en-US"/>
              <a:pPr>
                <a:defRPr/>
              </a:pPr>
              <a:t>‹#›</a:t>
            </a:fld>
            <a:endParaRPr lang="en-US"/>
          </a:p>
        </p:txBody>
      </p:sp>
    </p:spTree>
    <p:extLst>
      <p:ext uri="{BB962C8B-B14F-4D97-AF65-F5344CB8AC3E}">
        <p14:creationId xmlns:p14="http://schemas.microsoft.com/office/powerpoint/2010/main" val="707818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9D5E5EAF-7AC0-EB43-A439-F3583EFD3307}" type="slidenum">
              <a:rPr lang="en-US"/>
              <a:pPr>
                <a:defRPr/>
              </a:pPr>
              <a:t>‹#›</a:t>
            </a:fld>
            <a:endParaRPr lang="en-US"/>
          </a:p>
        </p:txBody>
      </p:sp>
    </p:spTree>
    <p:extLst>
      <p:ext uri="{BB962C8B-B14F-4D97-AF65-F5344CB8AC3E}">
        <p14:creationId xmlns:p14="http://schemas.microsoft.com/office/powerpoint/2010/main" val="1549739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99DDECFD-A602-2C49-8CA8-D37A1963676D}" type="slidenum">
              <a:rPr lang="en-US"/>
              <a:pPr>
                <a:defRPr/>
              </a:pPr>
              <a:t>‹#›</a:t>
            </a:fld>
            <a:endParaRPr lang="en-US"/>
          </a:p>
        </p:txBody>
      </p:sp>
    </p:spTree>
    <p:extLst>
      <p:ext uri="{BB962C8B-B14F-4D97-AF65-F5344CB8AC3E}">
        <p14:creationId xmlns:p14="http://schemas.microsoft.com/office/powerpoint/2010/main" val="676526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C068913D-E564-414F-BC27-1A6DBE49819A}" type="slidenum">
              <a:rPr lang="en-US"/>
              <a:pPr>
                <a:defRPr/>
              </a:pPr>
              <a:t>‹#›</a:t>
            </a:fld>
            <a:endParaRPr lang="en-US"/>
          </a:p>
        </p:txBody>
      </p:sp>
    </p:spTree>
    <p:extLst>
      <p:ext uri="{BB962C8B-B14F-4D97-AF65-F5344CB8AC3E}">
        <p14:creationId xmlns:p14="http://schemas.microsoft.com/office/powerpoint/2010/main" val="196565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3341A21F-ADA9-4341-983F-77F0A6F96610}" type="slidenum">
              <a:rPr lang="en-US"/>
              <a:pPr>
                <a:defRPr/>
              </a:pPr>
              <a:t>‹#›</a:t>
            </a:fld>
            <a:endParaRPr lang="en-US"/>
          </a:p>
        </p:txBody>
      </p:sp>
    </p:spTree>
    <p:extLst>
      <p:ext uri="{BB962C8B-B14F-4D97-AF65-F5344CB8AC3E}">
        <p14:creationId xmlns:p14="http://schemas.microsoft.com/office/powerpoint/2010/main" val="2871309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7FC43EC9-FE57-5B4A-8011-918C4235790C}" type="slidenum">
              <a:rPr lang="en-US"/>
              <a:pPr>
                <a:defRPr/>
              </a:pPr>
              <a:t>‹#›</a:t>
            </a:fld>
            <a:endParaRPr lang="en-US"/>
          </a:p>
        </p:txBody>
      </p:sp>
    </p:spTree>
    <p:extLst>
      <p:ext uri="{BB962C8B-B14F-4D97-AF65-F5344CB8AC3E}">
        <p14:creationId xmlns:p14="http://schemas.microsoft.com/office/powerpoint/2010/main" val="259201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61EA918E-44DF-7C40-BF9A-8BDA6E2D207D}" type="slidenum">
              <a:rPr lang="en-US"/>
              <a:pPr>
                <a:defRPr/>
              </a:pPr>
              <a:t>‹#›</a:t>
            </a:fld>
            <a:endParaRPr lang="en-US"/>
          </a:p>
        </p:txBody>
      </p:sp>
    </p:spTree>
    <p:extLst>
      <p:ext uri="{BB962C8B-B14F-4D97-AF65-F5344CB8AC3E}">
        <p14:creationId xmlns:p14="http://schemas.microsoft.com/office/powerpoint/2010/main" val="2739994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3913B38-CBB2-0B45-81F6-387402060A17}" type="slidenum">
              <a:rPr lang="en-US"/>
              <a:pPr>
                <a:defRPr/>
              </a:pPr>
              <a:t>‹#›</a:t>
            </a:fld>
            <a:endParaRPr lang="en-US"/>
          </a:p>
        </p:txBody>
      </p:sp>
    </p:spTree>
    <p:extLst>
      <p:ext uri="{BB962C8B-B14F-4D97-AF65-F5344CB8AC3E}">
        <p14:creationId xmlns:p14="http://schemas.microsoft.com/office/powerpoint/2010/main" val="492436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D084D507-5286-694B-BCFB-3381009E1741}" type="slidenum">
              <a:rPr lang="en-US"/>
              <a:pPr>
                <a:defRPr/>
              </a:pPr>
              <a:t>‹#›</a:t>
            </a:fld>
            <a:endParaRPr lang="en-US"/>
          </a:p>
        </p:txBody>
      </p:sp>
    </p:spTree>
    <p:extLst>
      <p:ext uri="{BB962C8B-B14F-4D97-AF65-F5344CB8AC3E}">
        <p14:creationId xmlns:p14="http://schemas.microsoft.com/office/powerpoint/2010/main" val="3591979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90EDFF89-C1BB-EB4C-A7A3-45EDCE743BCF}" type="slidenum">
              <a:rPr lang="en-US"/>
              <a:pPr>
                <a:defRPr/>
              </a:pPr>
              <a:t>‹#›</a:t>
            </a:fld>
            <a:endParaRPr lang="en-US"/>
          </a:p>
        </p:txBody>
      </p:sp>
    </p:spTree>
    <p:extLst>
      <p:ext uri="{BB962C8B-B14F-4D97-AF65-F5344CB8AC3E}">
        <p14:creationId xmlns:p14="http://schemas.microsoft.com/office/powerpoint/2010/main" val="201125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6236D1A-C4CF-1342-828F-EBE3D813088A}" type="slidenum">
              <a:rPr lang="en-US"/>
              <a:pPr>
                <a:defRPr/>
              </a:pPr>
              <a:t>‹#›</a:t>
            </a:fld>
            <a:endParaRPr lang="en-US"/>
          </a:p>
        </p:txBody>
      </p:sp>
    </p:spTree>
    <p:extLst>
      <p:ext uri="{BB962C8B-B14F-4D97-AF65-F5344CB8AC3E}">
        <p14:creationId xmlns:p14="http://schemas.microsoft.com/office/powerpoint/2010/main" val="2429175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09C94A4D-C52C-3E43-AD6D-5F9B7D2F828D}" type="slidenum">
              <a:rPr lang="en-US"/>
              <a:pPr>
                <a:defRPr/>
              </a:pPr>
              <a:t>‹#›</a:t>
            </a:fld>
            <a:endParaRPr lang="en-US"/>
          </a:p>
        </p:txBody>
      </p:sp>
    </p:spTree>
    <p:extLst>
      <p:ext uri="{BB962C8B-B14F-4D97-AF65-F5344CB8AC3E}">
        <p14:creationId xmlns:p14="http://schemas.microsoft.com/office/powerpoint/2010/main" val="2043656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21693A51-3C93-1749-B91F-D4BC1629FBF9}" type="slidenum">
              <a:rPr lang="en-US"/>
              <a:pPr>
                <a:defRPr/>
              </a:pPr>
              <a:t>‹#›</a:t>
            </a:fld>
            <a:endParaRPr lang="en-US"/>
          </a:p>
        </p:txBody>
      </p:sp>
    </p:spTree>
    <p:extLst>
      <p:ext uri="{BB962C8B-B14F-4D97-AF65-F5344CB8AC3E}">
        <p14:creationId xmlns:p14="http://schemas.microsoft.com/office/powerpoint/2010/main" val="3980250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E28951D7-51F4-F048-9786-FA568E660884}" type="slidenum">
              <a:rPr lang="en-US"/>
              <a:pPr>
                <a:defRPr/>
              </a:pPr>
              <a:t>‹#›</a:t>
            </a:fld>
            <a:endParaRPr lang="en-US"/>
          </a:p>
        </p:txBody>
      </p:sp>
    </p:spTree>
    <p:extLst>
      <p:ext uri="{BB962C8B-B14F-4D97-AF65-F5344CB8AC3E}">
        <p14:creationId xmlns:p14="http://schemas.microsoft.com/office/powerpoint/2010/main" val="2887746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029BA3D-71C2-564C-A43E-3A31411F9433}" type="slidenum">
              <a:rPr lang="en-US"/>
              <a:pPr>
                <a:defRPr/>
              </a:pPr>
              <a:t>‹#›</a:t>
            </a:fld>
            <a:endParaRPr lang="en-US"/>
          </a:p>
        </p:txBody>
      </p:sp>
    </p:spTree>
    <p:extLst>
      <p:ext uri="{BB962C8B-B14F-4D97-AF65-F5344CB8AC3E}">
        <p14:creationId xmlns:p14="http://schemas.microsoft.com/office/powerpoint/2010/main" val="2434490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42594179-1157-AB4E-8D85-8E0349574DAA}" type="slidenum">
              <a:rPr lang="en-US"/>
              <a:pPr>
                <a:defRPr/>
              </a:pPr>
              <a:t>‹#›</a:t>
            </a:fld>
            <a:endParaRPr lang="en-US"/>
          </a:p>
        </p:txBody>
      </p:sp>
    </p:spTree>
    <p:extLst>
      <p:ext uri="{BB962C8B-B14F-4D97-AF65-F5344CB8AC3E}">
        <p14:creationId xmlns:p14="http://schemas.microsoft.com/office/powerpoint/2010/main" val="3587252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C376EB0B-3B69-EA48-908B-34CB1F9AB338}" type="slidenum">
              <a:rPr lang="en-US"/>
              <a:pPr>
                <a:defRPr/>
              </a:pPr>
              <a:t>‹#›</a:t>
            </a:fld>
            <a:endParaRPr lang="en-US"/>
          </a:p>
        </p:txBody>
      </p:sp>
    </p:spTree>
    <p:extLst>
      <p:ext uri="{BB962C8B-B14F-4D97-AF65-F5344CB8AC3E}">
        <p14:creationId xmlns:p14="http://schemas.microsoft.com/office/powerpoint/2010/main" val="2444156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24CDCC1C-B53A-E44F-8403-FC0262846243}" type="slidenum">
              <a:rPr lang="en-US"/>
              <a:pPr>
                <a:defRPr/>
              </a:pPr>
              <a:t>‹#›</a:t>
            </a:fld>
            <a:endParaRPr lang="en-US"/>
          </a:p>
        </p:txBody>
      </p:sp>
    </p:spTree>
    <p:extLst>
      <p:ext uri="{BB962C8B-B14F-4D97-AF65-F5344CB8AC3E}">
        <p14:creationId xmlns:p14="http://schemas.microsoft.com/office/powerpoint/2010/main" val="3327342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410375CB-D676-B94A-8B6C-760DA1BD3DE4}" type="slidenum">
              <a:rPr lang="en-US"/>
              <a:pPr>
                <a:defRPr/>
              </a:pPr>
              <a:t>‹#›</a:t>
            </a:fld>
            <a:endParaRPr lang="en-US"/>
          </a:p>
        </p:txBody>
      </p:sp>
    </p:spTree>
    <p:extLst>
      <p:ext uri="{BB962C8B-B14F-4D97-AF65-F5344CB8AC3E}">
        <p14:creationId xmlns:p14="http://schemas.microsoft.com/office/powerpoint/2010/main" val="2794461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7914BE05-0666-A844-B874-C85D83985F0C}" type="slidenum">
              <a:rPr lang="en-US"/>
              <a:pPr>
                <a:defRPr/>
              </a:pPr>
              <a:t>‹#›</a:t>
            </a:fld>
            <a:endParaRPr lang="en-US"/>
          </a:p>
        </p:txBody>
      </p:sp>
    </p:spTree>
    <p:extLst>
      <p:ext uri="{BB962C8B-B14F-4D97-AF65-F5344CB8AC3E}">
        <p14:creationId xmlns:p14="http://schemas.microsoft.com/office/powerpoint/2010/main" val="1212297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64A3391-D316-E041-9349-F6B6029A69D9}" type="slidenum">
              <a:rPr lang="en-US"/>
              <a:pPr>
                <a:defRPr/>
              </a:pPr>
              <a:t>‹#›</a:t>
            </a:fld>
            <a:endParaRPr lang="en-US"/>
          </a:p>
        </p:txBody>
      </p:sp>
    </p:spTree>
    <p:extLst>
      <p:ext uri="{BB962C8B-B14F-4D97-AF65-F5344CB8AC3E}">
        <p14:creationId xmlns:p14="http://schemas.microsoft.com/office/powerpoint/2010/main" val="403067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5AE35100-798A-9D43-8C15-6623269202BF}" type="slidenum">
              <a:rPr lang="en-US"/>
              <a:pPr>
                <a:defRPr/>
              </a:pPr>
              <a:t>‹#›</a:t>
            </a:fld>
            <a:endParaRPr lang="en-US"/>
          </a:p>
        </p:txBody>
      </p:sp>
    </p:spTree>
    <p:extLst>
      <p:ext uri="{BB962C8B-B14F-4D97-AF65-F5344CB8AC3E}">
        <p14:creationId xmlns:p14="http://schemas.microsoft.com/office/powerpoint/2010/main" val="1458748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1657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6984215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608538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8261354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1008953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0370098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906141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4658770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275628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553030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9E0EC97B-13FD-F741-899B-D72255259707}" type="slidenum">
              <a:rPr lang="en-US"/>
              <a:pPr>
                <a:defRPr/>
              </a:pPr>
              <a:t>‹#›</a:t>
            </a:fld>
            <a:endParaRPr lang="en-US"/>
          </a:p>
        </p:txBody>
      </p:sp>
    </p:spTree>
    <p:extLst>
      <p:ext uri="{BB962C8B-B14F-4D97-AF65-F5344CB8AC3E}">
        <p14:creationId xmlns:p14="http://schemas.microsoft.com/office/powerpoint/2010/main" val="1188313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5432139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703502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548BA1F-18ED-EF49-B254-A5CD5C5FC7C7}" type="slidenum">
              <a:rPr lang="en-GB"/>
              <a:pPr>
                <a:defRPr/>
              </a:pPr>
              <a:t>‹#›</a:t>
            </a:fld>
            <a:endParaRPr lang="en-GB"/>
          </a:p>
        </p:txBody>
      </p:sp>
    </p:spTree>
    <p:extLst>
      <p:ext uri="{BB962C8B-B14F-4D97-AF65-F5344CB8AC3E}">
        <p14:creationId xmlns:p14="http://schemas.microsoft.com/office/powerpoint/2010/main" val="1073450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7972B9-EF21-0D44-91D1-1C8DF72AC83C}" type="slidenum">
              <a:rPr lang="en-GB"/>
              <a:pPr>
                <a:defRPr/>
              </a:pPr>
              <a:t>‹#›</a:t>
            </a:fld>
            <a:endParaRPr lang="en-GB"/>
          </a:p>
        </p:txBody>
      </p:sp>
    </p:spTree>
    <p:extLst>
      <p:ext uri="{BB962C8B-B14F-4D97-AF65-F5344CB8AC3E}">
        <p14:creationId xmlns:p14="http://schemas.microsoft.com/office/powerpoint/2010/main" val="1278215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C1E6ABD0-F8F0-4748-8F7A-DD22FC869F90}" type="slidenum">
              <a:rPr lang="en-GB"/>
              <a:pPr>
                <a:defRPr/>
              </a:pPr>
              <a:t>‹#›</a:t>
            </a:fld>
            <a:endParaRPr lang="en-GB"/>
          </a:p>
        </p:txBody>
      </p:sp>
    </p:spTree>
    <p:extLst>
      <p:ext uri="{BB962C8B-B14F-4D97-AF65-F5344CB8AC3E}">
        <p14:creationId xmlns:p14="http://schemas.microsoft.com/office/powerpoint/2010/main" val="1733948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FBB75A7-1174-514E-A1F8-A698BF2920BD}" type="slidenum">
              <a:rPr lang="en-GB"/>
              <a:pPr>
                <a:defRPr/>
              </a:pPr>
              <a:t>‹#›</a:t>
            </a:fld>
            <a:endParaRPr lang="en-GB"/>
          </a:p>
        </p:txBody>
      </p:sp>
    </p:spTree>
    <p:extLst>
      <p:ext uri="{BB962C8B-B14F-4D97-AF65-F5344CB8AC3E}">
        <p14:creationId xmlns:p14="http://schemas.microsoft.com/office/powerpoint/2010/main" val="3091810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6B691D-E421-0944-8208-444AFED1B36A}" type="slidenum">
              <a:rPr lang="en-GB"/>
              <a:pPr>
                <a:defRPr/>
              </a:pPr>
              <a:t>‹#›</a:t>
            </a:fld>
            <a:endParaRPr lang="en-GB"/>
          </a:p>
        </p:txBody>
      </p:sp>
    </p:spTree>
    <p:extLst>
      <p:ext uri="{BB962C8B-B14F-4D97-AF65-F5344CB8AC3E}">
        <p14:creationId xmlns:p14="http://schemas.microsoft.com/office/powerpoint/2010/main" val="1047042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4541580-7DD3-5744-A4A0-BC56427FCBFD}" type="slidenum">
              <a:rPr lang="en-GB"/>
              <a:pPr>
                <a:defRPr/>
              </a:pPr>
              <a:t>‹#›</a:t>
            </a:fld>
            <a:endParaRPr lang="en-GB"/>
          </a:p>
        </p:txBody>
      </p:sp>
    </p:spTree>
    <p:extLst>
      <p:ext uri="{BB962C8B-B14F-4D97-AF65-F5344CB8AC3E}">
        <p14:creationId xmlns:p14="http://schemas.microsoft.com/office/powerpoint/2010/main" val="2642651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92D7C51-A7B2-AD4C-86BA-82CB16165A60}" type="slidenum">
              <a:rPr lang="en-GB"/>
              <a:pPr>
                <a:defRPr/>
              </a:pPr>
              <a:t>‹#›</a:t>
            </a:fld>
            <a:endParaRPr lang="en-GB"/>
          </a:p>
        </p:txBody>
      </p:sp>
    </p:spTree>
    <p:extLst>
      <p:ext uri="{BB962C8B-B14F-4D97-AF65-F5344CB8AC3E}">
        <p14:creationId xmlns:p14="http://schemas.microsoft.com/office/powerpoint/2010/main" val="3292672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E34EB1-B821-344E-924B-94A8F2A56859}" type="slidenum">
              <a:rPr lang="en-GB"/>
              <a:pPr>
                <a:defRPr/>
              </a:pPr>
              <a:t>‹#›</a:t>
            </a:fld>
            <a:endParaRPr lang="en-GB"/>
          </a:p>
        </p:txBody>
      </p:sp>
    </p:spTree>
    <p:extLst>
      <p:ext uri="{BB962C8B-B14F-4D97-AF65-F5344CB8AC3E}">
        <p14:creationId xmlns:p14="http://schemas.microsoft.com/office/powerpoint/2010/main" val="409479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2C5AA872-5581-F542-B6FC-705242FB4660}" type="slidenum">
              <a:rPr lang="en-US"/>
              <a:pPr>
                <a:defRPr/>
              </a:pPr>
              <a:t>‹#›</a:t>
            </a:fld>
            <a:endParaRPr lang="en-US"/>
          </a:p>
        </p:txBody>
      </p:sp>
    </p:spTree>
    <p:extLst>
      <p:ext uri="{BB962C8B-B14F-4D97-AF65-F5344CB8AC3E}">
        <p14:creationId xmlns:p14="http://schemas.microsoft.com/office/powerpoint/2010/main" val="963302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F74E94-F909-0D4C-9B4A-8DB49550DB1F}" type="slidenum">
              <a:rPr lang="en-GB"/>
              <a:pPr>
                <a:defRPr/>
              </a:pPr>
              <a:t>‹#›</a:t>
            </a:fld>
            <a:endParaRPr lang="en-GB"/>
          </a:p>
        </p:txBody>
      </p:sp>
    </p:spTree>
    <p:extLst>
      <p:ext uri="{BB962C8B-B14F-4D97-AF65-F5344CB8AC3E}">
        <p14:creationId xmlns:p14="http://schemas.microsoft.com/office/powerpoint/2010/main" val="363418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16A9686-95D9-4242-A262-0D34CBDC5D8B}" type="slidenum">
              <a:rPr lang="en-GB"/>
              <a:pPr>
                <a:defRPr/>
              </a:pPr>
              <a:t>‹#›</a:t>
            </a:fld>
            <a:endParaRPr lang="en-GB"/>
          </a:p>
        </p:txBody>
      </p:sp>
    </p:spTree>
    <p:extLst>
      <p:ext uri="{BB962C8B-B14F-4D97-AF65-F5344CB8AC3E}">
        <p14:creationId xmlns:p14="http://schemas.microsoft.com/office/powerpoint/2010/main" val="2759211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DBB7CC-F2CC-5246-9D22-113B05E1C936}" type="slidenum">
              <a:rPr lang="en-GB"/>
              <a:pPr>
                <a:defRPr/>
              </a:pPr>
              <a:t>‹#›</a:t>
            </a:fld>
            <a:endParaRPr lang="en-GB"/>
          </a:p>
        </p:txBody>
      </p:sp>
    </p:spTree>
    <p:extLst>
      <p:ext uri="{BB962C8B-B14F-4D97-AF65-F5344CB8AC3E}">
        <p14:creationId xmlns:p14="http://schemas.microsoft.com/office/powerpoint/2010/main" val="2487496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9807818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720262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1497087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860320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755080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607440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95068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799969E6-AFFD-0742-82EE-B807FFC7CDD6}" type="slidenum">
              <a:rPr lang="en-US"/>
              <a:pPr>
                <a:defRPr/>
              </a:pPr>
              <a:t>‹#›</a:t>
            </a:fld>
            <a:endParaRPr lang="en-US"/>
          </a:p>
        </p:txBody>
      </p:sp>
    </p:spTree>
    <p:extLst>
      <p:ext uri="{BB962C8B-B14F-4D97-AF65-F5344CB8AC3E}">
        <p14:creationId xmlns:p14="http://schemas.microsoft.com/office/powerpoint/2010/main" val="65289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4126527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500376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554257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534763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245978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4600872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606003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3044945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200518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87249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7429B4A-0D67-3449-B66A-D6AD7F1A3703}" type="slidenum">
              <a:rPr lang="en-US"/>
              <a:pPr>
                <a:defRPr/>
              </a:pPr>
              <a:t>‹#›</a:t>
            </a:fld>
            <a:endParaRPr lang="en-US"/>
          </a:p>
        </p:txBody>
      </p:sp>
    </p:spTree>
    <p:extLst>
      <p:ext uri="{BB962C8B-B14F-4D97-AF65-F5344CB8AC3E}">
        <p14:creationId xmlns:p14="http://schemas.microsoft.com/office/powerpoint/2010/main" val="1089353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352837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3685780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1038770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19979205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3338738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1870943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717709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2797321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5894180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398936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image" Target="../media/image2.png"/><Relationship Id="rId2" Type="http://schemas.openxmlformats.org/officeDocument/2006/relationships/slideLayout" Target="../slideLayouts/slideLayout136.xml"/><Relationship Id="rId16" Type="http://schemas.openxmlformats.org/officeDocument/2006/relationships/theme" Target="../theme/theme1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5"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3"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1"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7" y="2235"/>
                    <a:ext cx="1720" cy="313"/>
                  </a:xfrm>
                  <a:custGeom>
                    <a:avLst/>
                    <a:gdLst>
                      <a:gd name="T0" fmla="*/ 0 w 2736"/>
                      <a:gd name="T1" fmla="*/ 120 h 504"/>
                      <a:gd name="T2" fmla="*/ 214 w 2736"/>
                      <a:gd name="T3" fmla="*/ 40 h 504"/>
                      <a:gd name="T4" fmla="*/ 441 w 2736"/>
                      <a:gd name="T5" fmla="*/ 6 h 504"/>
                      <a:gd name="T6" fmla="*/ 680 w 2736"/>
                      <a:gd name="T7" fmla="*/ 6 h 504"/>
                      <a:gd name="T8" fmla="*/ 676 w 2736"/>
                      <a:gd name="T9" fmla="*/ 25 h 504"/>
                      <a:gd name="T10" fmla="*/ 438 w 2736"/>
                      <a:gd name="T11" fmla="*/ 25 h 504"/>
                      <a:gd name="T12" fmla="*/ 162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7" name="Freeform 19"/>
                  <p:cNvSpPr>
                    <a:spLocks/>
                  </p:cNvSpPr>
                  <p:nvPr/>
                </p:nvSpPr>
                <p:spPr bwMode="hidden">
                  <a:xfrm rot="2711884">
                    <a:off x="4021" y="3148"/>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5" y="2019"/>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5" name="Freeform 22"/>
                  <p:cNvSpPr>
                    <a:spLocks/>
                  </p:cNvSpPr>
                  <p:nvPr/>
                </p:nvSpPr>
                <p:spPr bwMode="hidden">
                  <a:xfrm rot="2104081">
                    <a:off x="4352" y="2805"/>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6" y="1832"/>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3" name="Freeform 25"/>
                  <p:cNvSpPr>
                    <a:spLocks/>
                  </p:cNvSpPr>
                  <p:nvPr/>
                </p:nvSpPr>
                <p:spPr bwMode="hidden">
                  <a:xfrm rot="1582915">
                    <a:off x="4443" y="2420"/>
                    <a:ext cx="931" cy="477"/>
                  </a:xfrm>
                  <a:custGeom>
                    <a:avLst/>
                    <a:gdLst>
                      <a:gd name="T0" fmla="*/ 1 w 1769"/>
                      <a:gd name="T1" fmla="*/ 2 h 791"/>
                      <a:gd name="T2" fmla="*/ 71 w 1769"/>
                      <a:gd name="T3" fmla="*/ 13 h 791"/>
                      <a:gd name="T4" fmla="*/ 169 w 1769"/>
                      <a:gd name="T5" fmla="*/ 44 h 791"/>
                      <a:gd name="T6" fmla="*/ 235 w 1769"/>
                      <a:gd name="T7" fmla="*/ 95 h 791"/>
                      <a:gd name="T8" fmla="*/ 256 w 1769"/>
                      <a:gd name="T9" fmla="*/ 133 h 791"/>
                      <a:gd name="T10" fmla="*/ 246 w 1769"/>
                      <a:gd name="T11" fmla="*/ 172 h 791"/>
                      <a:gd name="T12" fmla="*/ 232 w 1769"/>
                      <a:gd name="T13" fmla="*/ 139 h 791"/>
                      <a:gd name="T14" fmla="*/ 203 w 1769"/>
                      <a:gd name="T15" fmla="*/ 100 h 791"/>
                      <a:gd name="T16" fmla="*/ 162 w 1769"/>
                      <a:gd name="T17" fmla="*/ 65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2" y="1634"/>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1" name="Freeform 28"/>
                  <p:cNvSpPr>
                    <a:spLocks/>
                  </p:cNvSpPr>
                  <p:nvPr/>
                </p:nvSpPr>
                <p:spPr bwMode="hidden">
                  <a:xfrm rot="1080363">
                    <a:off x="4494" y="2036"/>
                    <a:ext cx="900" cy="525"/>
                  </a:xfrm>
                  <a:custGeom>
                    <a:avLst/>
                    <a:gdLst>
                      <a:gd name="T0" fmla="*/ 1 w 1769"/>
                      <a:gd name="T1" fmla="*/ 2 h 791"/>
                      <a:gd name="T2" fmla="*/ 64 w 1769"/>
                      <a:gd name="T3" fmla="*/ 17 h 791"/>
                      <a:gd name="T4" fmla="*/ 153 w 1769"/>
                      <a:gd name="T5" fmla="*/ 58 h 791"/>
                      <a:gd name="T6" fmla="*/ 212 w 1769"/>
                      <a:gd name="T7" fmla="*/ 126 h 791"/>
                      <a:gd name="T8" fmla="*/ 231 w 1769"/>
                      <a:gd name="T9" fmla="*/ 178 h 791"/>
                      <a:gd name="T10" fmla="*/ 222 w 1769"/>
                      <a:gd name="T11" fmla="*/ 230 h 791"/>
                      <a:gd name="T12" fmla="*/ 209 w 1769"/>
                      <a:gd name="T13" fmla="*/ 185 h 791"/>
                      <a:gd name="T14" fmla="*/ 183 w 1769"/>
                      <a:gd name="T15" fmla="*/ 133 h 791"/>
                      <a:gd name="T16" fmla="*/ 146 w 1769"/>
                      <a:gd name="T17" fmla="*/ 86 h 791"/>
                      <a:gd name="T18" fmla="*/ 77 w 1769"/>
                      <a:gd name="T19" fmla="*/ 44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7" y="1415"/>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9" name="Freeform 31"/>
                  <p:cNvSpPr>
                    <a:spLocks/>
                  </p:cNvSpPr>
                  <p:nvPr/>
                </p:nvSpPr>
                <p:spPr bwMode="hidden">
                  <a:xfrm rot="463793">
                    <a:off x="4470" y="1581"/>
                    <a:ext cx="829" cy="488"/>
                  </a:xfrm>
                  <a:custGeom>
                    <a:avLst/>
                    <a:gdLst>
                      <a:gd name="T0" fmla="*/ 0 w 1769"/>
                      <a:gd name="T1" fmla="*/ 2 h 791"/>
                      <a:gd name="T2" fmla="*/ 50 w 1769"/>
                      <a:gd name="T3" fmla="*/ 14 h 791"/>
                      <a:gd name="T4" fmla="*/ 119 w 1769"/>
                      <a:gd name="T5" fmla="*/ 47 h 791"/>
                      <a:gd name="T6" fmla="*/ 166 w 1769"/>
                      <a:gd name="T7" fmla="*/ 102 h 791"/>
                      <a:gd name="T8" fmla="*/ 181 w 1769"/>
                      <a:gd name="T9" fmla="*/ 143 h 791"/>
                      <a:gd name="T10" fmla="*/ 174 w 1769"/>
                      <a:gd name="T11" fmla="*/ 185 h 791"/>
                      <a:gd name="T12" fmla="*/ 164 w 1769"/>
                      <a:gd name="T13" fmla="*/ 149 h 791"/>
                      <a:gd name="T14" fmla="*/ 143 w 1769"/>
                      <a:gd name="T15" fmla="*/ 107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2" y="1286"/>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7" name="Freeform 34"/>
                  <p:cNvSpPr>
                    <a:spLocks/>
                  </p:cNvSpPr>
                  <p:nvPr/>
                </p:nvSpPr>
                <p:spPr bwMode="hidden">
                  <a:xfrm rot="-84182">
                    <a:off x="4377" y="1267"/>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6" y="1128"/>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5" name="Freeform 37"/>
                  <p:cNvSpPr>
                    <a:spLocks/>
                  </p:cNvSpPr>
                  <p:nvPr/>
                </p:nvSpPr>
                <p:spPr bwMode="hidden">
                  <a:xfrm rot="-802576">
                    <a:off x="4154" y="918"/>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5" y="2357"/>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3" name="Freeform 40"/>
                  <p:cNvSpPr>
                    <a:spLocks/>
                  </p:cNvSpPr>
                  <p:nvPr/>
                </p:nvSpPr>
                <p:spPr bwMode="hidden">
                  <a:xfrm rot="18888116" flipH="1">
                    <a:off x="419" y="3271"/>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1" name="Freeform 43"/>
                  <p:cNvSpPr>
                    <a:spLocks/>
                  </p:cNvSpPr>
                  <p:nvPr/>
                </p:nvSpPr>
                <p:spPr bwMode="hidden">
                  <a:xfrm rot="19495919" flipH="1">
                    <a:off x="-6" y="2982"/>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10"/>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9" name="Freeform 46"/>
                  <p:cNvSpPr>
                    <a:spLocks/>
                  </p:cNvSpPr>
                  <p:nvPr/>
                </p:nvSpPr>
                <p:spPr bwMode="hidden">
                  <a:xfrm rot="20017085" flipH="1">
                    <a:off x="-53" y="2598"/>
                    <a:ext cx="931" cy="473"/>
                  </a:xfrm>
                  <a:custGeom>
                    <a:avLst/>
                    <a:gdLst>
                      <a:gd name="T0" fmla="*/ 1 w 1769"/>
                      <a:gd name="T1" fmla="*/ 2 h 791"/>
                      <a:gd name="T2" fmla="*/ 71 w 1769"/>
                      <a:gd name="T3" fmla="*/ 12 h 791"/>
                      <a:gd name="T4" fmla="*/ 169 w 1769"/>
                      <a:gd name="T5" fmla="*/ 43 h 791"/>
                      <a:gd name="T6" fmla="*/ 235 w 1769"/>
                      <a:gd name="T7" fmla="*/ 92 h 791"/>
                      <a:gd name="T8" fmla="*/ 256 w 1769"/>
                      <a:gd name="T9" fmla="*/ 130 h 791"/>
                      <a:gd name="T10" fmla="*/ 246 w 1769"/>
                      <a:gd name="T11" fmla="*/ 169 h 791"/>
                      <a:gd name="T12" fmla="*/ 232 w 1769"/>
                      <a:gd name="T13" fmla="*/ 135 h 791"/>
                      <a:gd name="T14" fmla="*/ 203 w 1769"/>
                      <a:gd name="T15" fmla="*/ 97 h 791"/>
                      <a:gd name="T16" fmla="*/ 162 w 1769"/>
                      <a:gd name="T17" fmla="*/ 63 h 791"/>
                      <a:gd name="T18" fmla="*/ 85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2"/>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7" name="Freeform 49"/>
                  <p:cNvSpPr>
                    <a:spLocks/>
                  </p:cNvSpPr>
                  <p:nvPr/>
                </p:nvSpPr>
                <p:spPr bwMode="hidden">
                  <a:xfrm rot="20519637" flipH="1">
                    <a:off x="-74" y="2212"/>
                    <a:ext cx="900" cy="526"/>
                  </a:xfrm>
                  <a:custGeom>
                    <a:avLst/>
                    <a:gdLst>
                      <a:gd name="T0" fmla="*/ 1 w 1769"/>
                      <a:gd name="T1" fmla="*/ 2 h 791"/>
                      <a:gd name="T2" fmla="*/ 64 w 1769"/>
                      <a:gd name="T3" fmla="*/ 17 h 791"/>
                      <a:gd name="T4" fmla="*/ 153 w 1769"/>
                      <a:gd name="T5" fmla="*/ 59 h 791"/>
                      <a:gd name="T6" fmla="*/ 212 w 1769"/>
                      <a:gd name="T7" fmla="*/ 127 h 791"/>
                      <a:gd name="T8" fmla="*/ 231 w 1769"/>
                      <a:gd name="T9" fmla="*/ 179 h 791"/>
                      <a:gd name="T10" fmla="*/ 222 w 1769"/>
                      <a:gd name="T11" fmla="*/ 231 h 791"/>
                      <a:gd name="T12" fmla="*/ 209 w 1769"/>
                      <a:gd name="T13" fmla="*/ 186 h 791"/>
                      <a:gd name="T14" fmla="*/ 183 w 1769"/>
                      <a:gd name="T15" fmla="*/ 134 h 791"/>
                      <a:gd name="T16" fmla="*/ 146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89"/>
                    <a:ext cx="1544" cy="313"/>
                  </a:xfrm>
                  <a:custGeom>
                    <a:avLst/>
                    <a:gdLst>
                      <a:gd name="T0" fmla="*/ 0 w 2736"/>
                      <a:gd name="T1" fmla="*/ 120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5" name="Freeform 52"/>
                  <p:cNvSpPr>
                    <a:spLocks/>
                  </p:cNvSpPr>
                  <p:nvPr/>
                </p:nvSpPr>
                <p:spPr bwMode="hidden">
                  <a:xfrm rot="21136207" flipH="1">
                    <a:off x="21" y="1757"/>
                    <a:ext cx="829" cy="490"/>
                  </a:xfrm>
                  <a:custGeom>
                    <a:avLst/>
                    <a:gdLst>
                      <a:gd name="T0" fmla="*/ 0 w 1769"/>
                      <a:gd name="T1" fmla="*/ 2 h 791"/>
                      <a:gd name="T2" fmla="*/ 50 w 1769"/>
                      <a:gd name="T3" fmla="*/ 14 h 791"/>
                      <a:gd name="T4" fmla="*/ 119 w 1769"/>
                      <a:gd name="T5" fmla="*/ 48 h 791"/>
                      <a:gd name="T6" fmla="*/ 166 w 1769"/>
                      <a:gd name="T7" fmla="*/ 103 h 791"/>
                      <a:gd name="T8" fmla="*/ 181 w 1769"/>
                      <a:gd name="T9" fmla="*/ 145 h 791"/>
                      <a:gd name="T10" fmla="*/ 174 w 1769"/>
                      <a:gd name="T11" fmla="*/ 187 h 791"/>
                      <a:gd name="T12" fmla="*/ 164 w 1769"/>
                      <a:gd name="T13" fmla="*/ 151 h 791"/>
                      <a:gd name="T14" fmla="*/ 143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3"/>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3" name="Freeform 55"/>
                  <p:cNvSpPr>
                    <a:spLocks/>
                  </p:cNvSpPr>
                  <p:nvPr/>
                </p:nvSpPr>
                <p:spPr bwMode="hidden">
                  <a:xfrm rot="84182" flipH="1">
                    <a:off x="189" y="1444"/>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1" name="Freeform 58"/>
                  <p:cNvSpPr>
                    <a:spLocks/>
                  </p:cNvSpPr>
                  <p:nvPr/>
                </p:nvSpPr>
                <p:spPr bwMode="hidden">
                  <a:xfrm rot="802576" flipH="1">
                    <a:off x="505" y="1095"/>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1" y="1237"/>
                    <a:ext cx="1235" cy="216"/>
                  </a:xfrm>
                  <a:custGeom>
                    <a:avLst/>
                    <a:gdLst>
                      <a:gd name="T0" fmla="*/ 0 w 2736"/>
                      <a:gd name="T1" fmla="*/ 40 h 504"/>
                      <a:gd name="T2" fmla="*/ 79 w 2736"/>
                      <a:gd name="T3" fmla="*/ 13 h 504"/>
                      <a:gd name="T4" fmla="*/ 163 w 2736"/>
                      <a:gd name="T5" fmla="*/ 2 h 504"/>
                      <a:gd name="T6" fmla="*/ 251 w 2736"/>
                      <a:gd name="T7" fmla="*/ 2 h 504"/>
                      <a:gd name="T8" fmla="*/ 250 w 2736"/>
                      <a:gd name="T9" fmla="*/ 8 h 504"/>
                      <a:gd name="T10" fmla="*/ 162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9" name="Freeform 61"/>
                  <p:cNvSpPr>
                    <a:spLocks/>
                  </p:cNvSpPr>
                  <p:nvPr/>
                </p:nvSpPr>
                <p:spPr bwMode="hidden">
                  <a:xfrm rot="1277471" flipH="1">
                    <a:off x="615" y="898"/>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0" y="438"/>
                    <a:ext cx="484" cy="84"/>
                  </a:xfrm>
                  <a:custGeom>
                    <a:avLst/>
                    <a:gdLst>
                      <a:gd name="T0" fmla="*/ 0 w 2736"/>
                      <a:gd name="T1" fmla="*/ 2 h 504"/>
                      <a:gd name="T2" fmla="*/ 5 w 2736"/>
                      <a:gd name="T3" fmla="*/ 1 h 504"/>
                      <a:gd name="T4" fmla="*/ 10 w 2736"/>
                      <a:gd name="T5" fmla="*/ 0 h 504"/>
                      <a:gd name="T6" fmla="*/ 15 w 2736"/>
                      <a:gd name="T7" fmla="*/ 0 h 504"/>
                      <a:gd name="T8" fmla="*/ 15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7" name="Freeform 64"/>
                  <p:cNvSpPr>
                    <a:spLocks/>
                  </p:cNvSpPr>
                  <p:nvPr/>
                </p:nvSpPr>
                <p:spPr bwMode="hidden">
                  <a:xfrm rot="2028410" flipH="1">
                    <a:off x="3472" y="230"/>
                    <a:ext cx="260" cy="132"/>
                  </a:xfrm>
                  <a:custGeom>
                    <a:avLst/>
                    <a:gdLst>
                      <a:gd name="T0" fmla="*/ 0 w 1769"/>
                      <a:gd name="T1" fmla="*/ 0 h 791"/>
                      <a:gd name="T2" fmla="*/ 1 w 1769"/>
                      <a:gd name="T3" fmla="*/ 0 h 791"/>
                      <a:gd name="T4" fmla="*/ 4 w 1769"/>
                      <a:gd name="T5" fmla="*/ 1 h 791"/>
                      <a:gd name="T6" fmla="*/ 5 w 1769"/>
                      <a:gd name="T7" fmla="*/ 2 h 791"/>
                      <a:gd name="T8" fmla="*/ 6 w 1769"/>
                      <a:gd name="T9" fmla="*/ 3 h 791"/>
                      <a:gd name="T10" fmla="*/ 5 w 1769"/>
                      <a:gd name="T11" fmla="*/ 4 h 791"/>
                      <a:gd name="T12" fmla="*/ 5 w 1769"/>
                      <a:gd name="T13" fmla="*/ 3 h 791"/>
                      <a:gd name="T14" fmla="*/ 4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8" y="383"/>
                    <a:ext cx="490" cy="84"/>
                  </a:xfrm>
                  <a:custGeom>
                    <a:avLst/>
                    <a:gdLst>
                      <a:gd name="T0" fmla="*/ 0 w 2736"/>
                      <a:gd name="T1" fmla="*/ 2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5" name="Freeform 67"/>
                  <p:cNvSpPr>
                    <a:spLocks/>
                  </p:cNvSpPr>
                  <p:nvPr/>
                </p:nvSpPr>
                <p:spPr bwMode="hidden">
                  <a:xfrm rot="2664424" flipH="1">
                    <a:off x="3554" y="118"/>
                    <a:ext cx="263" cy="132"/>
                  </a:xfrm>
                  <a:custGeom>
                    <a:avLst/>
                    <a:gdLst>
                      <a:gd name="T0" fmla="*/ 0 w 1769"/>
                      <a:gd name="T1" fmla="*/ 0 h 791"/>
                      <a:gd name="T2" fmla="*/ 2 w 1769"/>
                      <a:gd name="T3" fmla="*/ 0 h 791"/>
                      <a:gd name="T4" fmla="*/ 4 w 1769"/>
                      <a:gd name="T5" fmla="*/ 1 h 791"/>
                      <a:gd name="T6" fmla="*/ 5 w 1769"/>
                      <a:gd name="T7" fmla="*/ 2 h 791"/>
                      <a:gd name="T8" fmla="*/ 6 w 1769"/>
                      <a:gd name="T9" fmla="*/ 3 h 791"/>
                      <a:gd name="T10" fmla="*/ 6 w 1769"/>
                      <a:gd name="T11" fmla="*/ 4 h 791"/>
                      <a:gd name="T12" fmla="*/ 5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2" y="958"/>
                    <a:ext cx="1101" cy="217"/>
                  </a:xfrm>
                  <a:custGeom>
                    <a:avLst/>
                    <a:gdLst>
                      <a:gd name="T0" fmla="*/ 0 w 2736"/>
                      <a:gd name="T1" fmla="*/ 40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3" name="Freeform 70"/>
                  <p:cNvSpPr>
                    <a:spLocks/>
                  </p:cNvSpPr>
                  <p:nvPr/>
                </p:nvSpPr>
                <p:spPr bwMode="hidden">
                  <a:xfrm rot="3473776" flipH="1">
                    <a:off x="1505" y="231"/>
                    <a:ext cx="591" cy="337"/>
                  </a:xfrm>
                  <a:custGeom>
                    <a:avLst/>
                    <a:gdLst>
                      <a:gd name="T0" fmla="*/ 0 w 1769"/>
                      <a:gd name="T1" fmla="*/ 0 h 791"/>
                      <a:gd name="T2" fmla="*/ 18 w 1769"/>
                      <a:gd name="T3" fmla="*/ 4 h 791"/>
                      <a:gd name="T4" fmla="*/ 43 w 1769"/>
                      <a:gd name="T5" fmla="*/ 15 h 791"/>
                      <a:gd name="T6" fmla="*/ 60 w 1769"/>
                      <a:gd name="T7" fmla="*/ 33 h 791"/>
                      <a:gd name="T8" fmla="*/ 65 w 1769"/>
                      <a:gd name="T9" fmla="*/ 47 h 791"/>
                      <a:gd name="T10" fmla="*/ 63 w 1769"/>
                      <a:gd name="T11" fmla="*/ 61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2" y="924"/>
                    <a:ext cx="1059" cy="214"/>
                  </a:xfrm>
                  <a:custGeom>
                    <a:avLst/>
                    <a:gdLst>
                      <a:gd name="T0" fmla="*/ 0 w 2736"/>
                      <a:gd name="T1" fmla="*/ 39 h 504"/>
                      <a:gd name="T2" fmla="*/ 50 w 2736"/>
                      <a:gd name="T3" fmla="*/ 13 h 504"/>
                      <a:gd name="T4" fmla="*/ 103 w 2736"/>
                      <a:gd name="T5" fmla="*/ 2 h 504"/>
                      <a:gd name="T6" fmla="*/ 159 w 2736"/>
                      <a:gd name="T7" fmla="*/ 2 h 504"/>
                      <a:gd name="T8" fmla="*/ 158 w 2736"/>
                      <a:gd name="T9" fmla="*/ 8 h 504"/>
                      <a:gd name="T10" fmla="*/ 102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1" name="Freeform 73"/>
                  <p:cNvSpPr>
                    <a:spLocks/>
                  </p:cNvSpPr>
                  <p:nvPr/>
                </p:nvSpPr>
                <p:spPr bwMode="hidden">
                  <a:xfrm rot="4126480" flipH="1">
                    <a:off x="1820"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0" y="1022"/>
                    <a:ext cx="1232" cy="216"/>
                  </a:xfrm>
                  <a:custGeom>
                    <a:avLst/>
                    <a:gdLst>
                      <a:gd name="T0" fmla="*/ 0 w 2736"/>
                      <a:gd name="T1" fmla="*/ 40 h 504"/>
                      <a:gd name="T2" fmla="*/ 79 w 2736"/>
                      <a:gd name="T3" fmla="*/ 13 h 504"/>
                      <a:gd name="T4" fmla="*/ 162 w 2736"/>
                      <a:gd name="T5" fmla="*/ 2 h 504"/>
                      <a:gd name="T6" fmla="*/ 250 w 2736"/>
                      <a:gd name="T7" fmla="*/ 2 h 504"/>
                      <a:gd name="T8" fmla="*/ 249 w 2736"/>
                      <a:gd name="T9" fmla="*/ 8 h 504"/>
                      <a:gd name="T10" fmla="*/ 161 w 2736"/>
                      <a:gd name="T11" fmla="*/ 8 h 504"/>
                      <a:gd name="T12" fmla="*/ 59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9" name="Freeform 76"/>
                  <p:cNvSpPr>
                    <a:spLocks/>
                  </p:cNvSpPr>
                  <p:nvPr/>
                </p:nvSpPr>
                <p:spPr bwMode="hidden">
                  <a:xfrm rot="-1325434">
                    <a:off x="4003" y="673"/>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2" y="946"/>
                    <a:ext cx="1233" cy="216"/>
                  </a:xfrm>
                  <a:custGeom>
                    <a:avLst/>
                    <a:gdLst>
                      <a:gd name="T0" fmla="*/ 0 w 2736"/>
                      <a:gd name="T1" fmla="*/ 40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7" name="Freeform 79"/>
                  <p:cNvSpPr>
                    <a:spLocks/>
                  </p:cNvSpPr>
                  <p:nvPr/>
                </p:nvSpPr>
                <p:spPr bwMode="hidden">
                  <a:xfrm rot="-1921064">
                    <a:off x="3801" y="444"/>
                    <a:ext cx="661" cy="339"/>
                  </a:xfrm>
                  <a:custGeom>
                    <a:avLst/>
                    <a:gdLst>
                      <a:gd name="T0" fmla="*/ 0 w 1769"/>
                      <a:gd name="T1" fmla="*/ 0 h 791"/>
                      <a:gd name="T2" fmla="*/ 25 w 1769"/>
                      <a:gd name="T3" fmla="*/ 4 h 791"/>
                      <a:gd name="T4" fmla="*/ 60 w 1769"/>
                      <a:gd name="T5" fmla="*/ 16 h 791"/>
                      <a:gd name="T6" fmla="*/ 84 w 1769"/>
                      <a:gd name="T7" fmla="*/ 34 h 791"/>
                      <a:gd name="T8" fmla="*/ 92 w 1769"/>
                      <a:gd name="T9" fmla="*/ 48 h 791"/>
                      <a:gd name="T10" fmla="*/ 88 w 1769"/>
                      <a:gd name="T11" fmla="*/ 62 h 791"/>
                      <a:gd name="T12" fmla="*/ 83 w 1769"/>
                      <a:gd name="T13" fmla="*/ 50 h 791"/>
                      <a:gd name="T14" fmla="*/ 72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81" name="Freeform 80"/>
                <p:cNvSpPr>
                  <a:spLocks/>
                </p:cNvSpPr>
                <p:nvPr/>
              </p:nvSpPr>
              <p:spPr bwMode="hidden">
                <a:xfrm rot="4578755" flipH="1">
                  <a:off x="3968" y="372"/>
                  <a:ext cx="403" cy="57"/>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82" name="Freeform 81"/>
                <p:cNvSpPr>
                  <a:spLocks/>
                </p:cNvSpPr>
                <p:nvPr/>
              </p:nvSpPr>
              <p:spPr bwMode="hidden">
                <a:xfrm rot="4578755" flipH="1">
                  <a:off x="3977" y="77"/>
                  <a:ext cx="216" cy="91"/>
                </a:xfrm>
                <a:custGeom>
                  <a:avLst/>
                  <a:gdLst>
                    <a:gd name="T0" fmla="*/ 0 w 1769"/>
                    <a:gd name="T1" fmla="*/ 0 h 791"/>
                    <a:gd name="T2" fmla="*/ 1 w 1769"/>
                    <a:gd name="T3" fmla="*/ 0 h 791"/>
                    <a:gd name="T4" fmla="*/ 2 w 1769"/>
                    <a:gd name="T5" fmla="*/ 0 h 791"/>
                    <a:gd name="T6" fmla="*/ 3 w 1769"/>
                    <a:gd name="T7" fmla="*/ 1 h 791"/>
                    <a:gd name="T8" fmla="*/ 3 w 1769"/>
                    <a:gd name="T9" fmla="*/ 1 h 791"/>
                    <a:gd name="T10" fmla="*/ 3 w 1769"/>
                    <a:gd name="T11" fmla="*/ 1 h 791"/>
                    <a:gd name="T12" fmla="*/ 3 w 1769"/>
                    <a:gd name="T13" fmla="*/ 1 h 791"/>
                    <a:gd name="T14" fmla="*/ 3 w 1769"/>
                    <a:gd name="T15" fmla="*/ 1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2" y="936"/>
                    <a:ext cx="1061" cy="186"/>
                  </a:xfrm>
                  <a:custGeom>
                    <a:avLst/>
                    <a:gdLst>
                      <a:gd name="T0" fmla="*/ 0 w 2736"/>
                      <a:gd name="T1" fmla="*/ 25 h 504"/>
                      <a:gd name="T2" fmla="*/ 50 w 2736"/>
                      <a:gd name="T3" fmla="*/ 8 h 504"/>
                      <a:gd name="T4" fmla="*/ 104 w 2736"/>
                      <a:gd name="T5" fmla="*/ 1 h 504"/>
                      <a:gd name="T6" fmla="*/ 159 w 2736"/>
                      <a:gd name="T7" fmla="*/ 1 h 504"/>
                      <a:gd name="T8" fmla="*/ 159 w 2736"/>
                      <a:gd name="T9" fmla="*/ 5 h 504"/>
                      <a:gd name="T10" fmla="*/ 103 w 2736"/>
                      <a:gd name="T11" fmla="*/ 5 h 504"/>
                      <a:gd name="T12" fmla="*/ 38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5" name="Freeform 84"/>
                  <p:cNvSpPr>
                    <a:spLocks/>
                  </p:cNvSpPr>
                  <p:nvPr/>
                </p:nvSpPr>
                <p:spPr bwMode="hidden">
                  <a:xfrm rot="-3857755">
                    <a:off x="3011" y="181"/>
                    <a:ext cx="569"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3" y="915"/>
                    <a:ext cx="1154" cy="270"/>
                  </a:xfrm>
                  <a:custGeom>
                    <a:avLst/>
                    <a:gdLst>
                      <a:gd name="T0" fmla="*/ 0 w 2736"/>
                      <a:gd name="T1" fmla="*/ 78 h 504"/>
                      <a:gd name="T2" fmla="*/ 65 w 2736"/>
                      <a:gd name="T3" fmla="*/ 26 h 504"/>
                      <a:gd name="T4" fmla="*/ 133 w 2736"/>
                      <a:gd name="T5" fmla="*/ 4 h 504"/>
                      <a:gd name="T6" fmla="*/ 205 w 2736"/>
                      <a:gd name="T7" fmla="*/ 4 h 504"/>
                      <a:gd name="T8" fmla="*/ 204 w 2736"/>
                      <a:gd name="T9" fmla="*/ 16 h 504"/>
                      <a:gd name="T10" fmla="*/ 132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3" name="Freeform 87"/>
                  <p:cNvSpPr>
                    <a:spLocks/>
                  </p:cNvSpPr>
                  <p:nvPr/>
                </p:nvSpPr>
                <p:spPr bwMode="hidden">
                  <a:xfrm rot="-2777260">
                    <a:off x="3431" y="262"/>
                    <a:ext cx="619" cy="422"/>
                  </a:xfrm>
                  <a:custGeom>
                    <a:avLst/>
                    <a:gdLst>
                      <a:gd name="T0" fmla="*/ 0 w 1769"/>
                      <a:gd name="T1" fmla="*/ 1 h 791"/>
                      <a:gd name="T2" fmla="*/ 21 w 1769"/>
                      <a:gd name="T3" fmla="*/ 9 h 791"/>
                      <a:gd name="T4" fmla="*/ 50 w 1769"/>
                      <a:gd name="T5" fmla="*/ 30 h 791"/>
                      <a:gd name="T6" fmla="*/ 69 w 1769"/>
                      <a:gd name="T7" fmla="*/ 66 h 791"/>
                      <a:gd name="T8" fmla="*/ 75 w 1769"/>
                      <a:gd name="T9" fmla="*/ 92 h 791"/>
                      <a:gd name="T10" fmla="*/ 72 w 1769"/>
                      <a:gd name="T11" fmla="*/ 120 h 791"/>
                      <a:gd name="T12" fmla="*/ 68 w 1769"/>
                      <a:gd name="T13" fmla="*/ 96 h 791"/>
                      <a:gd name="T14" fmla="*/ 59 w 1769"/>
                      <a:gd name="T15" fmla="*/ 69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7" y="959"/>
                    <a:ext cx="954" cy="87"/>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1" name="Freeform 90"/>
                  <p:cNvSpPr>
                    <a:spLocks/>
                  </p:cNvSpPr>
                  <p:nvPr/>
                </p:nvSpPr>
                <p:spPr bwMode="hidden">
                  <a:xfrm rot="-4903748">
                    <a:off x="2650" y="222"/>
                    <a:ext cx="511" cy="133"/>
                  </a:xfrm>
                  <a:custGeom>
                    <a:avLst/>
                    <a:gdLst>
                      <a:gd name="T0" fmla="*/ 0 w 1769"/>
                      <a:gd name="T1" fmla="*/ 0 h 791"/>
                      <a:gd name="T2" fmla="*/ 12 w 1769"/>
                      <a:gd name="T3" fmla="*/ 0 h 791"/>
                      <a:gd name="T4" fmla="*/ 28 w 1769"/>
                      <a:gd name="T5" fmla="*/ 1 h 791"/>
                      <a:gd name="T6" fmla="*/ 39 w 1769"/>
                      <a:gd name="T7" fmla="*/ 2 h 791"/>
                      <a:gd name="T8" fmla="*/ 42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09" y="2474"/>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9" name="Freeform 93"/>
                  <p:cNvSpPr>
                    <a:spLocks/>
                  </p:cNvSpPr>
                  <p:nvPr/>
                </p:nvSpPr>
                <p:spPr bwMode="hidden">
                  <a:xfrm rot="18335692" flipH="1">
                    <a:off x="725" y="3509"/>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8" y="2577"/>
                    <a:ext cx="1594" cy="313"/>
                  </a:xfrm>
                  <a:custGeom>
                    <a:avLst/>
                    <a:gdLst>
                      <a:gd name="T0" fmla="*/ 0 w 2736"/>
                      <a:gd name="T1" fmla="*/ 120 h 504"/>
                      <a:gd name="T2" fmla="*/ 171 w 2736"/>
                      <a:gd name="T3" fmla="*/ 40 h 504"/>
                      <a:gd name="T4" fmla="*/ 351 w 2736"/>
                      <a:gd name="T5" fmla="*/ 6 h 504"/>
                      <a:gd name="T6" fmla="*/ 541 w 2736"/>
                      <a:gd name="T7" fmla="*/ 6 h 504"/>
                      <a:gd name="T8" fmla="*/ 538 w 2736"/>
                      <a:gd name="T9" fmla="*/ 25 h 504"/>
                      <a:gd name="T10" fmla="*/ 349 w 2736"/>
                      <a:gd name="T11" fmla="*/ 25 h 504"/>
                      <a:gd name="T12" fmla="*/ 12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7" name="Freeform 96"/>
                  <p:cNvSpPr>
                    <a:spLocks/>
                  </p:cNvSpPr>
                  <p:nvPr/>
                </p:nvSpPr>
                <p:spPr bwMode="hidden">
                  <a:xfrm rot="17542885" flipH="1">
                    <a:off x="1274" y="3635"/>
                    <a:ext cx="854" cy="489"/>
                  </a:xfrm>
                  <a:custGeom>
                    <a:avLst/>
                    <a:gdLst>
                      <a:gd name="T0" fmla="*/ 0 w 1769"/>
                      <a:gd name="T1" fmla="*/ 2 h 791"/>
                      <a:gd name="T2" fmla="*/ 55 w 1769"/>
                      <a:gd name="T3" fmla="*/ 14 h 791"/>
                      <a:gd name="T4" fmla="*/ 130 w 1769"/>
                      <a:gd name="T5" fmla="*/ 48 h 791"/>
                      <a:gd name="T6" fmla="*/ 182 w 1769"/>
                      <a:gd name="T7" fmla="*/ 102 h 791"/>
                      <a:gd name="T8" fmla="*/ 197 w 1769"/>
                      <a:gd name="T9" fmla="*/ 143 h 791"/>
                      <a:gd name="T10" fmla="*/ 190 w 1769"/>
                      <a:gd name="T11" fmla="*/ 186 h 791"/>
                      <a:gd name="T12" fmla="*/ 179 w 1769"/>
                      <a:gd name="T13" fmla="*/ 150 h 791"/>
                      <a:gd name="T14" fmla="*/ 156 w 1769"/>
                      <a:gd name="T15" fmla="*/ 108 h 791"/>
                      <a:gd name="T16" fmla="*/ 125 w 1769"/>
                      <a:gd name="T17" fmla="*/ 70 h 791"/>
                      <a:gd name="T18" fmla="*/ 65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38" y="2692"/>
                    <a:ext cx="1712" cy="302"/>
                  </a:xfrm>
                  <a:custGeom>
                    <a:avLst/>
                    <a:gdLst>
                      <a:gd name="T0" fmla="*/ 0 w 2736"/>
                      <a:gd name="T1" fmla="*/ 108 h 504"/>
                      <a:gd name="T2" fmla="*/ 212 w 2736"/>
                      <a:gd name="T3" fmla="*/ 37 h 504"/>
                      <a:gd name="T4" fmla="*/ 435 w 2736"/>
                      <a:gd name="T5" fmla="*/ 5 h 504"/>
                      <a:gd name="T6" fmla="*/ 670 w 2736"/>
                      <a:gd name="T7" fmla="*/ 5 h 504"/>
                      <a:gd name="T8" fmla="*/ 666 w 2736"/>
                      <a:gd name="T9" fmla="*/ 22 h 504"/>
                      <a:gd name="T10" fmla="*/ 432 w 2736"/>
                      <a:gd name="T11" fmla="*/ 22 h 504"/>
                      <a:gd name="T12" fmla="*/ 160 w 2736"/>
                      <a:gd name="T13" fmla="*/ 63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5" name="Freeform 99"/>
                  <p:cNvSpPr>
                    <a:spLocks/>
                  </p:cNvSpPr>
                  <p:nvPr/>
                </p:nvSpPr>
                <p:spPr bwMode="hidden">
                  <a:xfrm rot="16782062" flipH="1">
                    <a:off x="1730" y="3897"/>
                    <a:ext cx="917" cy="471"/>
                  </a:xfrm>
                  <a:custGeom>
                    <a:avLst/>
                    <a:gdLst>
                      <a:gd name="T0" fmla="*/ 1 w 1769"/>
                      <a:gd name="T1" fmla="*/ 2 h 791"/>
                      <a:gd name="T2" fmla="*/ 67 w 1769"/>
                      <a:gd name="T3" fmla="*/ 12 h 791"/>
                      <a:gd name="T4" fmla="*/ 161 w 1769"/>
                      <a:gd name="T5" fmla="*/ 42 h 791"/>
                      <a:gd name="T6" fmla="*/ 224 w 1769"/>
                      <a:gd name="T7" fmla="*/ 91 h 791"/>
                      <a:gd name="T8" fmla="*/ 245 w 1769"/>
                      <a:gd name="T9" fmla="*/ 129 h 791"/>
                      <a:gd name="T10" fmla="*/ 235 w 1769"/>
                      <a:gd name="T11" fmla="*/ 166 h 791"/>
                      <a:gd name="T12" fmla="*/ 221 w 1769"/>
                      <a:gd name="T13" fmla="*/ 133 h 791"/>
                      <a:gd name="T14" fmla="*/ 193 w 1769"/>
                      <a:gd name="T15" fmla="*/ 96 h 791"/>
                      <a:gd name="T16" fmla="*/ 154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7" y="2423"/>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3" name="Freeform 102"/>
                  <p:cNvSpPr>
                    <a:spLocks/>
                  </p:cNvSpPr>
                  <p:nvPr/>
                </p:nvSpPr>
                <p:spPr bwMode="hidden">
                  <a:xfrm rot="3144576">
                    <a:off x="3752" y="3435"/>
                    <a:ext cx="925" cy="491"/>
                  </a:xfrm>
                  <a:custGeom>
                    <a:avLst/>
                    <a:gdLst>
                      <a:gd name="T0" fmla="*/ 1 w 1769"/>
                      <a:gd name="T1" fmla="*/ 2 h 791"/>
                      <a:gd name="T2" fmla="*/ 70 w 1769"/>
                      <a:gd name="T3" fmla="*/ 14 h 791"/>
                      <a:gd name="T4" fmla="*/ 165 w 1769"/>
                      <a:gd name="T5" fmla="*/ 48 h 791"/>
                      <a:gd name="T6" fmla="*/ 230 w 1769"/>
                      <a:gd name="T7" fmla="*/ 103 h 791"/>
                      <a:gd name="T8" fmla="*/ 251 w 1769"/>
                      <a:gd name="T9" fmla="*/ 146 h 791"/>
                      <a:gd name="T10" fmla="*/ 242 w 1769"/>
                      <a:gd name="T11" fmla="*/ 189 h 791"/>
                      <a:gd name="T12" fmla="*/ 227 w 1769"/>
                      <a:gd name="T13" fmla="*/ 151 h 791"/>
                      <a:gd name="T14" fmla="*/ 199 w 1769"/>
                      <a:gd name="T15" fmla="*/ 109 h 791"/>
                      <a:gd name="T16" fmla="*/ 158 w 1769"/>
                      <a:gd name="T17" fmla="*/ 71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39"/>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1" name="Freeform 105"/>
                  <p:cNvSpPr>
                    <a:spLocks/>
                  </p:cNvSpPr>
                  <p:nvPr/>
                </p:nvSpPr>
                <p:spPr bwMode="hidden">
                  <a:xfrm rot="3745735">
                    <a:off x="3387" y="3613"/>
                    <a:ext cx="885" cy="469"/>
                  </a:xfrm>
                  <a:custGeom>
                    <a:avLst/>
                    <a:gdLst>
                      <a:gd name="T0" fmla="*/ 1 w 1769"/>
                      <a:gd name="T1" fmla="*/ 2 h 791"/>
                      <a:gd name="T2" fmla="*/ 61 w 1769"/>
                      <a:gd name="T3" fmla="*/ 12 h 791"/>
                      <a:gd name="T4" fmla="*/ 145 w 1769"/>
                      <a:gd name="T5" fmla="*/ 42 h 791"/>
                      <a:gd name="T6" fmla="*/ 202 w 1769"/>
                      <a:gd name="T7" fmla="*/ 90 h 791"/>
                      <a:gd name="T8" fmla="*/ 220 w 1769"/>
                      <a:gd name="T9" fmla="*/ 127 h 791"/>
                      <a:gd name="T10" fmla="*/ 212 w 1769"/>
                      <a:gd name="T11" fmla="*/ 164 h 791"/>
                      <a:gd name="T12" fmla="*/ 199 w 1769"/>
                      <a:gd name="T13" fmla="*/ 132 h 791"/>
                      <a:gd name="T14" fmla="*/ 174 w 1769"/>
                      <a:gd name="T15" fmla="*/ 94 h 791"/>
                      <a:gd name="T16" fmla="*/ 139 w 1769"/>
                      <a:gd name="T17" fmla="*/ 62 h 791"/>
                      <a:gd name="T18" fmla="*/ 73 w 1769"/>
                      <a:gd name="T19" fmla="*/ 31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59"/>
                    <a:ext cx="1600" cy="244"/>
                  </a:xfrm>
                  <a:custGeom>
                    <a:avLst/>
                    <a:gdLst>
                      <a:gd name="T0" fmla="*/ 0 w 2736"/>
                      <a:gd name="T1" fmla="*/ 57 h 504"/>
                      <a:gd name="T2" fmla="*/ 173 w 2736"/>
                      <a:gd name="T3" fmla="*/ 19 h 504"/>
                      <a:gd name="T4" fmla="*/ 356 w 2736"/>
                      <a:gd name="T5" fmla="*/ 3 h 504"/>
                      <a:gd name="T6" fmla="*/ 547 w 2736"/>
                      <a:gd name="T7" fmla="*/ 3 h 504"/>
                      <a:gd name="T8" fmla="*/ 544 w 2736"/>
                      <a:gd name="T9" fmla="*/ 12 h 504"/>
                      <a:gd name="T10" fmla="*/ 353 w 2736"/>
                      <a:gd name="T11" fmla="*/ 12 h 504"/>
                      <a:gd name="T12" fmla="*/ 130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9" name="Freeform 108"/>
                  <p:cNvSpPr>
                    <a:spLocks/>
                  </p:cNvSpPr>
                  <p:nvPr/>
                </p:nvSpPr>
                <p:spPr bwMode="hidden">
                  <a:xfrm rot="4286818">
                    <a:off x="3001" y="3744"/>
                    <a:ext cx="860" cy="386"/>
                  </a:xfrm>
                  <a:custGeom>
                    <a:avLst/>
                    <a:gdLst>
                      <a:gd name="T0" fmla="*/ 0 w 1769"/>
                      <a:gd name="T1" fmla="*/ 1 h 791"/>
                      <a:gd name="T2" fmla="*/ 56 w 1769"/>
                      <a:gd name="T3" fmla="*/ 6 h 791"/>
                      <a:gd name="T4" fmla="*/ 133 w 1769"/>
                      <a:gd name="T5" fmla="*/ 23 h 791"/>
                      <a:gd name="T6" fmla="*/ 185 w 1769"/>
                      <a:gd name="T7" fmla="*/ 50 h 791"/>
                      <a:gd name="T8" fmla="*/ 202 w 1769"/>
                      <a:gd name="T9" fmla="*/ 71 h 791"/>
                      <a:gd name="T10" fmla="*/ 194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8" y="2711"/>
                    <a:ext cx="1469" cy="247"/>
                  </a:xfrm>
                  <a:custGeom>
                    <a:avLst/>
                    <a:gdLst>
                      <a:gd name="T0" fmla="*/ 0 w 2736"/>
                      <a:gd name="T1" fmla="*/ 59 h 504"/>
                      <a:gd name="T2" fmla="*/ 134 w 2736"/>
                      <a:gd name="T3" fmla="*/ 20 h 504"/>
                      <a:gd name="T4" fmla="*/ 275 w 2736"/>
                      <a:gd name="T5" fmla="*/ 3 h 504"/>
                      <a:gd name="T6" fmla="*/ 424 w 2736"/>
                      <a:gd name="T7" fmla="*/ 3 h 504"/>
                      <a:gd name="T8" fmla="*/ 421 w 2736"/>
                      <a:gd name="T9" fmla="*/ 12 h 504"/>
                      <a:gd name="T10" fmla="*/ 273 w 2736"/>
                      <a:gd name="T11" fmla="*/ 12 h 504"/>
                      <a:gd name="T12" fmla="*/ 101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7" name="Freeform 111"/>
                  <p:cNvSpPr>
                    <a:spLocks/>
                  </p:cNvSpPr>
                  <p:nvPr/>
                </p:nvSpPr>
                <p:spPr bwMode="hidden">
                  <a:xfrm rot="4898956">
                    <a:off x="2637" y="3730"/>
                    <a:ext cx="789" cy="386"/>
                  </a:xfrm>
                  <a:custGeom>
                    <a:avLst/>
                    <a:gdLst>
                      <a:gd name="T0" fmla="*/ 0 w 1769"/>
                      <a:gd name="T1" fmla="*/ 1 h 791"/>
                      <a:gd name="T2" fmla="*/ 43 w 1769"/>
                      <a:gd name="T3" fmla="*/ 6 h 791"/>
                      <a:gd name="T4" fmla="*/ 103 w 1769"/>
                      <a:gd name="T5" fmla="*/ 23 h 791"/>
                      <a:gd name="T6" fmla="*/ 143 w 1769"/>
                      <a:gd name="T7" fmla="*/ 50 h 791"/>
                      <a:gd name="T8" fmla="*/ 156 w 1769"/>
                      <a:gd name="T9" fmla="*/ 71 h 791"/>
                      <a:gd name="T10" fmla="*/ 150 w 1769"/>
                      <a:gd name="T11" fmla="*/ 91 h 791"/>
                      <a:gd name="T12" fmla="*/ 141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2" y="2759"/>
                    <a:ext cx="1435" cy="186"/>
                  </a:xfrm>
                  <a:custGeom>
                    <a:avLst/>
                    <a:gdLst>
                      <a:gd name="T0" fmla="*/ 0 w 2736"/>
                      <a:gd name="T1" fmla="*/ 25 h 504"/>
                      <a:gd name="T2" fmla="*/ 125 w 2736"/>
                      <a:gd name="T3" fmla="*/ 8 h 504"/>
                      <a:gd name="T4" fmla="*/ 256 w 2736"/>
                      <a:gd name="T5" fmla="*/ 1 h 504"/>
                      <a:gd name="T6" fmla="*/ 395 w 2736"/>
                      <a:gd name="T7" fmla="*/ 1 h 504"/>
                      <a:gd name="T8" fmla="*/ 392 w 2736"/>
                      <a:gd name="T9" fmla="*/ 5 h 504"/>
                      <a:gd name="T10" fmla="*/ 254 w 2736"/>
                      <a:gd name="T11" fmla="*/ 5 h 504"/>
                      <a:gd name="T12" fmla="*/ 94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5" name="Freeform 114"/>
                  <p:cNvSpPr>
                    <a:spLocks/>
                  </p:cNvSpPr>
                  <p:nvPr/>
                </p:nvSpPr>
                <p:spPr bwMode="hidden">
                  <a:xfrm rot="5755659">
                    <a:off x="2050" y="3786"/>
                    <a:ext cx="770" cy="294"/>
                  </a:xfrm>
                  <a:custGeom>
                    <a:avLst/>
                    <a:gdLst>
                      <a:gd name="T0" fmla="*/ 0 w 1769"/>
                      <a:gd name="T1" fmla="*/ 0 h 791"/>
                      <a:gd name="T2" fmla="*/ 40 w 1769"/>
                      <a:gd name="T3" fmla="*/ 3 h 791"/>
                      <a:gd name="T4" fmla="*/ 95 w 1769"/>
                      <a:gd name="T5" fmla="*/ 10 h 791"/>
                      <a:gd name="T6" fmla="*/ 133 w 1769"/>
                      <a:gd name="T7" fmla="*/ 22 h 791"/>
                      <a:gd name="T8" fmla="*/ 145 w 1769"/>
                      <a:gd name="T9" fmla="*/ 31 h 791"/>
                      <a:gd name="T10" fmla="*/ 139 w 1769"/>
                      <a:gd name="T11" fmla="*/ 41 h 791"/>
                      <a:gd name="T12" fmla="*/ 131 w 1769"/>
                      <a:gd name="T13" fmla="*/ 32 h 791"/>
                      <a:gd name="T14" fmla="*/ 114 w 1769"/>
                      <a:gd name="T15" fmla="*/ 23 h 791"/>
                      <a:gd name="T16" fmla="*/ 91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038" name="Freeform 115"/>
              <p:cNvSpPr>
                <a:spLocks/>
              </p:cNvSpPr>
              <p:nvPr/>
            </p:nvSpPr>
            <p:spPr bwMode="hidden">
              <a:xfrm flipH="1">
                <a:off x="3873" y="934"/>
                <a:ext cx="190"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9 w 776"/>
                  <a:gd name="T23" fmla="*/ 12 h 2368"/>
                  <a:gd name="T24" fmla="*/ 9 w 776"/>
                  <a:gd name="T25" fmla="*/ 14 h 2368"/>
                  <a:gd name="T26" fmla="*/ 10 w 776"/>
                  <a:gd name="T27" fmla="*/ 16 h 2368"/>
                  <a:gd name="T28" fmla="*/ 9 w 776"/>
                  <a:gd name="T29" fmla="*/ 18 h 2368"/>
                  <a:gd name="T30" fmla="*/ 11 w 776"/>
                  <a:gd name="T31" fmla="*/ 19 h 2368"/>
                  <a:gd name="T32" fmla="*/ 10 w 776"/>
                  <a:gd name="T33" fmla="*/ 21 h 2368"/>
                  <a:gd name="T34" fmla="*/ 11 w 776"/>
                  <a:gd name="T35" fmla="*/ 24 h 2368"/>
                  <a:gd name="T36" fmla="*/ 10 w 776"/>
                  <a:gd name="T37" fmla="*/ 25 h 2368"/>
                  <a:gd name="T38" fmla="*/ 11 w 776"/>
                  <a:gd name="T39" fmla="*/ 27 h 2368"/>
                  <a:gd name="T40" fmla="*/ 11 w 776"/>
                  <a:gd name="T41" fmla="*/ 29 h 2368"/>
                  <a:gd name="T42" fmla="*/ 11 w 776"/>
                  <a:gd name="T43" fmla="*/ 32 h 2368"/>
                  <a:gd name="T44" fmla="*/ 11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9"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1"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2"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6"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7" name="Freeform 124"/>
              <p:cNvSpPr>
                <a:spLocks/>
              </p:cNvSpPr>
              <p:nvPr/>
            </p:nvSpPr>
            <p:spPr bwMode="hidden">
              <a:xfrm>
                <a:off x="4410" y="1033"/>
                <a:ext cx="189"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4 h 2368"/>
                  <a:gd name="T26" fmla="*/ 10 w 776"/>
                  <a:gd name="T27" fmla="*/ 16 h 2368"/>
                  <a:gd name="T28" fmla="*/ 9 w 776"/>
                  <a:gd name="T29" fmla="*/ 18 h 2368"/>
                  <a:gd name="T30" fmla="*/ 10 w 776"/>
                  <a:gd name="T31" fmla="*/ 19 h 2368"/>
                  <a:gd name="T32" fmla="*/ 10 w 776"/>
                  <a:gd name="T33" fmla="*/ 21 h 2368"/>
                  <a:gd name="T34" fmla="*/ 10 w 776"/>
                  <a:gd name="T35" fmla="*/ 24 h 2368"/>
                  <a:gd name="T36" fmla="*/ 10 w 776"/>
                  <a:gd name="T37" fmla="*/ 25 h 2368"/>
                  <a:gd name="T38" fmla="*/ 11 w 776"/>
                  <a:gd name="T39" fmla="*/ 27 h 2368"/>
                  <a:gd name="T40" fmla="*/ 10 w 776"/>
                  <a:gd name="T41" fmla="*/ 29 h 2368"/>
                  <a:gd name="T42" fmla="*/ 11 w 776"/>
                  <a:gd name="T43" fmla="*/ 32 h 2368"/>
                  <a:gd name="T44" fmla="*/ 10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8" name="Freeform 125"/>
              <p:cNvSpPr>
                <a:spLocks/>
              </p:cNvSpPr>
              <p:nvPr/>
            </p:nvSpPr>
            <p:spPr bwMode="hidden">
              <a:xfrm rot="19660755" flipV="1">
                <a:off x="4114" y="843"/>
                <a:ext cx="172" cy="327"/>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2 h 2368"/>
                  <a:gd name="T26" fmla="*/ 7 w 776"/>
                  <a:gd name="T27" fmla="*/ 3 h 2368"/>
                  <a:gd name="T28" fmla="*/ 7 w 776"/>
                  <a:gd name="T29" fmla="*/ 3 h 2368"/>
                  <a:gd name="T30" fmla="*/ 8 w 776"/>
                  <a:gd name="T31" fmla="*/ 3 h 2368"/>
                  <a:gd name="T32" fmla="*/ 7 w 776"/>
                  <a:gd name="T33" fmla="*/ 4 h 2368"/>
                  <a:gd name="T34" fmla="*/ 8 w 776"/>
                  <a:gd name="T35" fmla="*/ 4 h 2368"/>
                  <a:gd name="T36" fmla="*/ 7 w 776"/>
                  <a:gd name="T37" fmla="*/ 4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0"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1"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2" name="Freeform 129"/>
              <p:cNvSpPr>
                <a:spLocks/>
              </p:cNvSpPr>
              <p:nvPr/>
            </p:nvSpPr>
            <p:spPr bwMode="hidden">
              <a:xfrm flipH="1">
                <a:off x="3307" y="981"/>
                <a:ext cx="426" cy="598"/>
              </a:xfrm>
              <a:custGeom>
                <a:avLst/>
                <a:gdLst>
                  <a:gd name="T0" fmla="*/ 0 w 776"/>
                  <a:gd name="T1" fmla="*/ 1 h 2368"/>
                  <a:gd name="T2" fmla="*/ 40 w 776"/>
                  <a:gd name="T3" fmla="*/ 0 h 2368"/>
                  <a:gd name="T4" fmla="*/ 16 w 776"/>
                  <a:gd name="T5" fmla="*/ 3 h 2368"/>
                  <a:gd name="T6" fmla="*/ 55 w 776"/>
                  <a:gd name="T7" fmla="*/ 3 h 2368"/>
                  <a:gd name="T8" fmla="*/ 32 w 776"/>
                  <a:gd name="T9" fmla="*/ 5 h 2368"/>
                  <a:gd name="T10" fmla="*/ 64 w 776"/>
                  <a:gd name="T11" fmla="*/ 6 h 2368"/>
                  <a:gd name="T12" fmla="*/ 48 w 776"/>
                  <a:gd name="T13" fmla="*/ 7 h 2368"/>
                  <a:gd name="T14" fmla="*/ 80 w 776"/>
                  <a:gd name="T15" fmla="*/ 8 h 2368"/>
                  <a:gd name="T16" fmla="*/ 64 w 776"/>
                  <a:gd name="T17" fmla="*/ 10 h 2368"/>
                  <a:gd name="T18" fmla="*/ 87 w 776"/>
                  <a:gd name="T19" fmla="*/ 10 h 2368"/>
                  <a:gd name="T20" fmla="*/ 80 w 776"/>
                  <a:gd name="T21" fmla="*/ 12 h 2368"/>
                  <a:gd name="T22" fmla="*/ 95 w 776"/>
                  <a:gd name="T23" fmla="*/ 13 h 2368"/>
                  <a:gd name="T24" fmla="*/ 95 w 776"/>
                  <a:gd name="T25" fmla="*/ 15 h 2368"/>
                  <a:gd name="T26" fmla="*/ 111 w 776"/>
                  <a:gd name="T27" fmla="*/ 17 h 2368"/>
                  <a:gd name="T28" fmla="*/ 103 w 776"/>
                  <a:gd name="T29" fmla="*/ 20 h 2368"/>
                  <a:gd name="T30" fmla="*/ 119 w 776"/>
                  <a:gd name="T31" fmla="*/ 21 h 2368"/>
                  <a:gd name="T32" fmla="*/ 111 w 776"/>
                  <a:gd name="T33" fmla="*/ 23 h 2368"/>
                  <a:gd name="T34" fmla="*/ 119 w 776"/>
                  <a:gd name="T35" fmla="*/ 26 h 2368"/>
                  <a:gd name="T36" fmla="*/ 111 w 776"/>
                  <a:gd name="T37" fmla="*/ 27 h 2368"/>
                  <a:gd name="T38" fmla="*/ 127 w 776"/>
                  <a:gd name="T39" fmla="*/ 30 h 2368"/>
                  <a:gd name="T40" fmla="*/ 119 w 776"/>
                  <a:gd name="T41" fmla="*/ 32 h 2368"/>
                  <a:gd name="T42" fmla="*/ 127 w 776"/>
                  <a:gd name="T43" fmla="*/ 35 h 2368"/>
                  <a:gd name="T44" fmla="*/ 119 w 776"/>
                  <a:gd name="T45" fmla="*/ 36 h 2368"/>
                  <a:gd name="T46" fmla="*/ 12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3" name="Freeform 130"/>
              <p:cNvSpPr>
                <a:spLocks/>
              </p:cNvSpPr>
              <p:nvPr/>
            </p:nvSpPr>
            <p:spPr bwMode="hidden">
              <a:xfrm flipH="1">
                <a:off x="3507" y="350"/>
                <a:ext cx="273" cy="597"/>
              </a:xfrm>
              <a:custGeom>
                <a:avLst/>
                <a:gdLst>
                  <a:gd name="T0" fmla="*/ 0 w 776"/>
                  <a:gd name="T1" fmla="*/ 1 h 2368"/>
                  <a:gd name="T2" fmla="*/ 11 w 776"/>
                  <a:gd name="T3" fmla="*/ 0 h 2368"/>
                  <a:gd name="T4" fmla="*/ 4 w 776"/>
                  <a:gd name="T5" fmla="*/ 3 h 2368"/>
                  <a:gd name="T6" fmla="*/ 15 w 776"/>
                  <a:gd name="T7" fmla="*/ 3 h 2368"/>
                  <a:gd name="T8" fmla="*/ 8 w 776"/>
                  <a:gd name="T9" fmla="*/ 5 h 2368"/>
                  <a:gd name="T10" fmla="*/ 17 w 776"/>
                  <a:gd name="T11" fmla="*/ 6 h 2368"/>
                  <a:gd name="T12" fmla="*/ 13 w 776"/>
                  <a:gd name="T13" fmla="*/ 7 h 2368"/>
                  <a:gd name="T14" fmla="*/ 21 w 776"/>
                  <a:gd name="T15" fmla="*/ 8 h 2368"/>
                  <a:gd name="T16" fmla="*/ 17 w 776"/>
                  <a:gd name="T17" fmla="*/ 10 h 2368"/>
                  <a:gd name="T18" fmla="*/ 23 w 776"/>
                  <a:gd name="T19" fmla="*/ 10 h 2368"/>
                  <a:gd name="T20" fmla="*/ 21 w 776"/>
                  <a:gd name="T21" fmla="*/ 12 h 2368"/>
                  <a:gd name="T22" fmla="*/ 25 w 776"/>
                  <a:gd name="T23" fmla="*/ 13 h 2368"/>
                  <a:gd name="T24" fmla="*/ 25 w 776"/>
                  <a:gd name="T25" fmla="*/ 15 h 2368"/>
                  <a:gd name="T26" fmla="*/ 29 w 776"/>
                  <a:gd name="T27" fmla="*/ 17 h 2368"/>
                  <a:gd name="T28" fmla="*/ 27 w 776"/>
                  <a:gd name="T29" fmla="*/ 19 h 2368"/>
                  <a:gd name="T30" fmla="*/ 31 w 776"/>
                  <a:gd name="T31" fmla="*/ 21 h 2368"/>
                  <a:gd name="T32" fmla="*/ 29 w 776"/>
                  <a:gd name="T33" fmla="*/ 23 h 2368"/>
                  <a:gd name="T34" fmla="*/ 31 w 776"/>
                  <a:gd name="T35" fmla="*/ 26 h 2368"/>
                  <a:gd name="T36" fmla="*/ 29 w 776"/>
                  <a:gd name="T37" fmla="*/ 27 h 2368"/>
                  <a:gd name="T38" fmla="*/ 33 w 776"/>
                  <a:gd name="T39" fmla="*/ 29 h 2368"/>
                  <a:gd name="T40" fmla="*/ 31 w 776"/>
                  <a:gd name="T41" fmla="*/ 32 h 2368"/>
                  <a:gd name="T42" fmla="*/ 33 w 776"/>
                  <a:gd name="T43" fmla="*/ 35 h 2368"/>
                  <a:gd name="T44" fmla="*/ 31 w 776"/>
                  <a:gd name="T45" fmla="*/ 36 h 2368"/>
                  <a:gd name="T46" fmla="*/ 33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4" name="Freeform 131"/>
              <p:cNvSpPr>
                <a:spLocks/>
              </p:cNvSpPr>
              <p:nvPr/>
            </p:nvSpPr>
            <p:spPr bwMode="hidden">
              <a:xfrm flipH="1">
                <a:off x="3821" y="172"/>
                <a:ext cx="164" cy="597"/>
              </a:xfrm>
              <a:custGeom>
                <a:avLst/>
                <a:gdLst>
                  <a:gd name="T0" fmla="*/ 0 w 776"/>
                  <a:gd name="T1" fmla="*/ 1 h 2368"/>
                  <a:gd name="T2" fmla="*/ 2 w 776"/>
                  <a:gd name="T3" fmla="*/ 0 h 2368"/>
                  <a:gd name="T4" fmla="*/ 1 w 776"/>
                  <a:gd name="T5" fmla="*/ 3 h 2368"/>
                  <a:gd name="T6" fmla="*/ 3 w 776"/>
                  <a:gd name="T7" fmla="*/ 3 h 2368"/>
                  <a:gd name="T8" fmla="*/ 2 w 776"/>
                  <a:gd name="T9" fmla="*/ 5 h 2368"/>
                  <a:gd name="T10" fmla="*/ 4 w 776"/>
                  <a:gd name="T11" fmla="*/ 6 h 2368"/>
                  <a:gd name="T12" fmla="*/ 3 w 776"/>
                  <a:gd name="T13" fmla="*/ 7 h 2368"/>
                  <a:gd name="T14" fmla="*/ 4 w 776"/>
                  <a:gd name="T15" fmla="*/ 8 h 2368"/>
                  <a:gd name="T16" fmla="*/ 4 w 776"/>
                  <a:gd name="T17" fmla="*/ 10 h 2368"/>
                  <a:gd name="T18" fmla="*/ 5 w 776"/>
                  <a:gd name="T19" fmla="*/ 10 h 2368"/>
                  <a:gd name="T20" fmla="*/ 4 w 776"/>
                  <a:gd name="T21" fmla="*/ 12 h 2368"/>
                  <a:gd name="T22" fmla="*/ 5 w 776"/>
                  <a:gd name="T23" fmla="*/ 13 h 2368"/>
                  <a:gd name="T24" fmla="*/ 5 w 776"/>
                  <a:gd name="T25" fmla="*/ 15 h 2368"/>
                  <a:gd name="T26" fmla="*/ 6 w 776"/>
                  <a:gd name="T27" fmla="*/ 17 h 2368"/>
                  <a:gd name="T28" fmla="*/ 6 w 776"/>
                  <a:gd name="T29" fmla="*/ 19 h 2368"/>
                  <a:gd name="T30" fmla="*/ 7 w 776"/>
                  <a:gd name="T31" fmla="*/ 21 h 2368"/>
                  <a:gd name="T32" fmla="*/ 6 w 776"/>
                  <a:gd name="T33" fmla="*/ 23 h 2368"/>
                  <a:gd name="T34" fmla="*/ 7 w 776"/>
                  <a:gd name="T35" fmla="*/ 26 h 2368"/>
                  <a:gd name="T36" fmla="*/ 6 w 776"/>
                  <a:gd name="T37" fmla="*/ 27 h 2368"/>
                  <a:gd name="T38" fmla="*/ 7 w 776"/>
                  <a:gd name="T39" fmla="*/ 29 h 2368"/>
                  <a:gd name="T40" fmla="*/ 7 w 776"/>
                  <a:gd name="T41" fmla="*/ 32 h 2368"/>
                  <a:gd name="T42" fmla="*/ 7 w 776"/>
                  <a:gd name="T43" fmla="*/ 35 h 2368"/>
                  <a:gd name="T44" fmla="*/ 7 w 776"/>
                  <a:gd name="T45" fmla="*/ 36 h 2368"/>
                  <a:gd name="T46" fmla="*/ 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5" name="Freeform 132"/>
              <p:cNvSpPr>
                <a:spLocks/>
              </p:cNvSpPr>
              <p:nvPr/>
            </p:nvSpPr>
            <p:spPr bwMode="hidden">
              <a:xfrm>
                <a:off x="4841" y="894"/>
                <a:ext cx="395" cy="628"/>
              </a:xfrm>
              <a:custGeom>
                <a:avLst/>
                <a:gdLst>
                  <a:gd name="T0" fmla="*/ 0 w 776"/>
                  <a:gd name="T1" fmla="*/ 1 h 2368"/>
                  <a:gd name="T2" fmla="*/ 32 w 776"/>
                  <a:gd name="T3" fmla="*/ 0 h 2368"/>
                  <a:gd name="T4" fmla="*/ 13 w 776"/>
                  <a:gd name="T5" fmla="*/ 3 h 2368"/>
                  <a:gd name="T6" fmla="*/ 44 w 776"/>
                  <a:gd name="T7" fmla="*/ 3 h 2368"/>
                  <a:gd name="T8" fmla="*/ 25 w 776"/>
                  <a:gd name="T9" fmla="*/ 6 h 2368"/>
                  <a:gd name="T10" fmla="*/ 50 w 776"/>
                  <a:gd name="T11" fmla="*/ 7 h 2368"/>
                  <a:gd name="T12" fmla="*/ 38 w 776"/>
                  <a:gd name="T13" fmla="*/ 8 h 2368"/>
                  <a:gd name="T14" fmla="*/ 63 w 776"/>
                  <a:gd name="T15" fmla="*/ 9 h 2368"/>
                  <a:gd name="T16" fmla="*/ 50 w 776"/>
                  <a:gd name="T17" fmla="*/ 11 h 2368"/>
                  <a:gd name="T18" fmla="*/ 70 w 776"/>
                  <a:gd name="T19" fmla="*/ 12 h 2368"/>
                  <a:gd name="T20" fmla="*/ 63 w 776"/>
                  <a:gd name="T21" fmla="*/ 14 h 2368"/>
                  <a:gd name="T22" fmla="*/ 76 w 776"/>
                  <a:gd name="T23" fmla="*/ 16 h 2368"/>
                  <a:gd name="T24" fmla="*/ 76 w 776"/>
                  <a:gd name="T25" fmla="*/ 17 h 2368"/>
                  <a:gd name="T26" fmla="*/ 89 w 776"/>
                  <a:gd name="T27" fmla="*/ 20 h 2368"/>
                  <a:gd name="T28" fmla="*/ 82 w 776"/>
                  <a:gd name="T29" fmla="*/ 23 h 2368"/>
                  <a:gd name="T30" fmla="*/ 95 w 776"/>
                  <a:gd name="T31" fmla="*/ 24 h 2368"/>
                  <a:gd name="T32" fmla="*/ 89 w 776"/>
                  <a:gd name="T33" fmla="*/ 27 h 2368"/>
                  <a:gd name="T34" fmla="*/ 95 w 776"/>
                  <a:gd name="T35" fmla="*/ 30 h 2368"/>
                  <a:gd name="T36" fmla="*/ 89 w 776"/>
                  <a:gd name="T37" fmla="*/ 32 h 2368"/>
                  <a:gd name="T38" fmla="*/ 101 w 776"/>
                  <a:gd name="T39" fmla="*/ 34 h 2368"/>
                  <a:gd name="T40" fmla="*/ 95 w 776"/>
                  <a:gd name="T41" fmla="*/ 37 h 2368"/>
                  <a:gd name="T42" fmla="*/ 101 w 776"/>
                  <a:gd name="T43" fmla="*/ 41 h 2368"/>
                  <a:gd name="T44" fmla="*/ 95 w 776"/>
                  <a:gd name="T45" fmla="*/ 41 h 2368"/>
                  <a:gd name="T46" fmla="*/ 10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6" name="Freeform 133"/>
              <p:cNvSpPr>
                <a:spLocks/>
              </p:cNvSpPr>
              <p:nvPr/>
            </p:nvSpPr>
            <p:spPr bwMode="hidden">
              <a:xfrm>
                <a:off x="4636" y="576"/>
                <a:ext cx="594" cy="418"/>
              </a:xfrm>
              <a:custGeom>
                <a:avLst/>
                <a:gdLst>
                  <a:gd name="T0" fmla="*/ 0 w 776"/>
                  <a:gd name="T1" fmla="*/ 0 h 2368"/>
                  <a:gd name="T2" fmla="*/ 108 w 776"/>
                  <a:gd name="T3" fmla="*/ 0 h 2368"/>
                  <a:gd name="T4" fmla="*/ 43 w 776"/>
                  <a:gd name="T5" fmla="*/ 1 h 2368"/>
                  <a:gd name="T6" fmla="*/ 151 w 776"/>
                  <a:gd name="T7" fmla="*/ 1 h 2368"/>
                  <a:gd name="T8" fmla="*/ 86 w 776"/>
                  <a:gd name="T9" fmla="*/ 2 h 2368"/>
                  <a:gd name="T10" fmla="*/ 172 w 776"/>
                  <a:gd name="T11" fmla="*/ 2 h 2368"/>
                  <a:gd name="T12" fmla="*/ 129 w 776"/>
                  <a:gd name="T13" fmla="*/ 2 h 2368"/>
                  <a:gd name="T14" fmla="*/ 215 w 776"/>
                  <a:gd name="T15" fmla="*/ 3 h 2368"/>
                  <a:gd name="T16" fmla="*/ 172 w 776"/>
                  <a:gd name="T17" fmla="*/ 3 h 2368"/>
                  <a:gd name="T18" fmla="*/ 237 w 776"/>
                  <a:gd name="T19" fmla="*/ 4 h 2368"/>
                  <a:gd name="T20" fmla="*/ 215 w 776"/>
                  <a:gd name="T21" fmla="*/ 4 h 2368"/>
                  <a:gd name="T22" fmla="*/ 259 w 776"/>
                  <a:gd name="T23" fmla="*/ 5 h 2368"/>
                  <a:gd name="T24" fmla="*/ 259 w 776"/>
                  <a:gd name="T25" fmla="*/ 5 h 2368"/>
                  <a:gd name="T26" fmla="*/ 301 w 776"/>
                  <a:gd name="T27" fmla="*/ 6 h 2368"/>
                  <a:gd name="T28" fmla="*/ 280 w 776"/>
                  <a:gd name="T29" fmla="*/ 7 h 2368"/>
                  <a:gd name="T30" fmla="*/ 323 w 776"/>
                  <a:gd name="T31" fmla="*/ 7 h 2368"/>
                  <a:gd name="T32" fmla="*/ 301 w 776"/>
                  <a:gd name="T33" fmla="*/ 8 h 2368"/>
                  <a:gd name="T34" fmla="*/ 323 w 776"/>
                  <a:gd name="T35" fmla="*/ 9 h 2368"/>
                  <a:gd name="T36" fmla="*/ 301 w 776"/>
                  <a:gd name="T37" fmla="*/ 9 h 2368"/>
                  <a:gd name="T38" fmla="*/ 344 w 776"/>
                  <a:gd name="T39" fmla="*/ 10 h 2368"/>
                  <a:gd name="T40" fmla="*/ 323 w 776"/>
                  <a:gd name="T41" fmla="*/ 11 h 2368"/>
                  <a:gd name="T42" fmla="*/ 344 w 776"/>
                  <a:gd name="T43" fmla="*/ 12 h 2368"/>
                  <a:gd name="T44" fmla="*/ 323 w 776"/>
                  <a:gd name="T45" fmla="*/ 12 h 2368"/>
                  <a:gd name="T46" fmla="*/ 34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7" name="Freeform 134"/>
              <p:cNvSpPr>
                <a:spLocks/>
              </p:cNvSpPr>
              <p:nvPr/>
            </p:nvSpPr>
            <p:spPr bwMode="hidden">
              <a:xfrm>
                <a:off x="4658" y="132"/>
                <a:ext cx="260" cy="561"/>
              </a:xfrm>
              <a:custGeom>
                <a:avLst/>
                <a:gdLst>
                  <a:gd name="T0" fmla="*/ 0 w 776"/>
                  <a:gd name="T1" fmla="*/ 1 h 2368"/>
                  <a:gd name="T2" fmla="*/ 9 w 776"/>
                  <a:gd name="T3" fmla="*/ 0 h 2368"/>
                  <a:gd name="T4" fmla="*/ 4 w 776"/>
                  <a:gd name="T5" fmla="*/ 2 h 2368"/>
                  <a:gd name="T6" fmla="*/ 13 w 776"/>
                  <a:gd name="T7" fmla="*/ 2 h 2368"/>
                  <a:gd name="T8" fmla="*/ 7 w 776"/>
                  <a:gd name="T9" fmla="*/ 4 h 2368"/>
                  <a:gd name="T10" fmla="*/ 14 w 776"/>
                  <a:gd name="T11" fmla="*/ 5 h 2368"/>
                  <a:gd name="T12" fmla="*/ 11 w 776"/>
                  <a:gd name="T13" fmla="*/ 6 h 2368"/>
                  <a:gd name="T14" fmla="*/ 18 w 776"/>
                  <a:gd name="T15" fmla="*/ 7 h 2368"/>
                  <a:gd name="T16" fmla="*/ 14 w 776"/>
                  <a:gd name="T17" fmla="*/ 8 h 2368"/>
                  <a:gd name="T18" fmla="*/ 20 w 776"/>
                  <a:gd name="T19" fmla="*/ 9 h 2368"/>
                  <a:gd name="T20" fmla="*/ 18 w 776"/>
                  <a:gd name="T21" fmla="*/ 10 h 2368"/>
                  <a:gd name="T22" fmla="*/ 22 w 776"/>
                  <a:gd name="T23" fmla="*/ 11 h 2368"/>
                  <a:gd name="T24" fmla="*/ 22 w 776"/>
                  <a:gd name="T25" fmla="*/ 12 h 2368"/>
                  <a:gd name="T26" fmla="*/ 25 w 776"/>
                  <a:gd name="T27" fmla="*/ 14 h 2368"/>
                  <a:gd name="T28" fmla="*/ 23 w 776"/>
                  <a:gd name="T29" fmla="*/ 16 h 2368"/>
                  <a:gd name="T30" fmla="*/ 27 w 776"/>
                  <a:gd name="T31" fmla="*/ 18 h 2368"/>
                  <a:gd name="T32" fmla="*/ 25 w 776"/>
                  <a:gd name="T33" fmla="*/ 19 h 2368"/>
                  <a:gd name="T34" fmla="*/ 27 w 776"/>
                  <a:gd name="T35" fmla="*/ 21 h 2368"/>
                  <a:gd name="T36" fmla="*/ 25 w 776"/>
                  <a:gd name="T37" fmla="*/ 23 h 2368"/>
                  <a:gd name="T38" fmla="*/ 29 w 776"/>
                  <a:gd name="T39" fmla="*/ 24 h 2368"/>
                  <a:gd name="T40" fmla="*/ 27 w 776"/>
                  <a:gd name="T41" fmla="*/ 26 h 2368"/>
                  <a:gd name="T42" fmla="*/ 29 w 776"/>
                  <a:gd name="T43" fmla="*/ 29 h 2368"/>
                  <a:gd name="T44" fmla="*/ 27 w 776"/>
                  <a:gd name="T45" fmla="*/ 30 h 2368"/>
                  <a:gd name="T46" fmla="*/ 29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8" name="Freeform 135"/>
              <p:cNvSpPr>
                <a:spLocks/>
              </p:cNvSpPr>
              <p:nvPr/>
            </p:nvSpPr>
            <p:spPr bwMode="hidden">
              <a:xfrm rot="-1346631">
                <a:off x="4401" y="599"/>
                <a:ext cx="175" cy="32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3 w 776"/>
                  <a:gd name="T13" fmla="*/ 1 h 2368"/>
                  <a:gd name="T14" fmla="*/ 5 w 776"/>
                  <a:gd name="T15" fmla="*/ 1 h 2368"/>
                  <a:gd name="T16" fmla="*/ 5 w 776"/>
                  <a:gd name="T17" fmla="*/ 2 h 2368"/>
                  <a:gd name="T18" fmla="*/ 6 w 776"/>
                  <a:gd name="T19" fmla="*/ 2 h 2368"/>
                  <a:gd name="T20" fmla="*/ 5 w 776"/>
                  <a:gd name="T21" fmla="*/ 2 h 2368"/>
                  <a:gd name="T22" fmla="*/ 7 w 776"/>
                  <a:gd name="T23" fmla="*/ 2 h 2368"/>
                  <a:gd name="T24" fmla="*/ 7 w 776"/>
                  <a:gd name="T25" fmla="*/ 3 h 2368"/>
                  <a:gd name="T26" fmla="*/ 8 w 776"/>
                  <a:gd name="T27" fmla="*/ 3 h 2368"/>
                  <a:gd name="T28" fmla="*/ 7 w 776"/>
                  <a:gd name="T29" fmla="*/ 3 h 2368"/>
                  <a:gd name="T30" fmla="*/ 8 w 776"/>
                  <a:gd name="T31" fmla="*/ 3 h 2368"/>
                  <a:gd name="T32" fmla="*/ 8 w 776"/>
                  <a:gd name="T33" fmla="*/ 4 h 2368"/>
                  <a:gd name="T34" fmla="*/ 8 w 776"/>
                  <a:gd name="T35" fmla="*/ 4 h 2368"/>
                  <a:gd name="T36" fmla="*/ 8 w 776"/>
                  <a:gd name="T37" fmla="*/ 5 h 2368"/>
                  <a:gd name="T38" fmla="*/ 9 w 776"/>
                  <a:gd name="T39" fmla="*/ 5 h 2368"/>
                  <a:gd name="T40" fmla="*/ 8 w 776"/>
                  <a:gd name="T41" fmla="*/ 5 h 2368"/>
                  <a:gd name="T42" fmla="*/ 9 w 776"/>
                  <a:gd name="T43" fmla="*/ 6 h 2368"/>
                  <a:gd name="T44" fmla="*/ 8 w 776"/>
                  <a:gd name="T45" fmla="*/ 6 h 2368"/>
                  <a:gd name="T46" fmla="*/ 9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9" name="Freeform 136"/>
              <p:cNvSpPr>
                <a:spLocks/>
              </p:cNvSpPr>
              <p:nvPr/>
            </p:nvSpPr>
            <p:spPr bwMode="hidden">
              <a:xfrm rot="1346631" flipH="1">
                <a:off x="3783" y="589"/>
                <a:ext cx="172" cy="330"/>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3 h 2368"/>
                  <a:gd name="T26" fmla="*/ 7 w 776"/>
                  <a:gd name="T27" fmla="*/ 3 h 2368"/>
                  <a:gd name="T28" fmla="*/ 7 w 776"/>
                  <a:gd name="T29" fmla="*/ 3 h 2368"/>
                  <a:gd name="T30" fmla="*/ 8 w 776"/>
                  <a:gd name="T31" fmla="*/ 4 h 2368"/>
                  <a:gd name="T32" fmla="*/ 7 w 776"/>
                  <a:gd name="T33" fmla="*/ 4 h 2368"/>
                  <a:gd name="T34" fmla="*/ 8 w 776"/>
                  <a:gd name="T35" fmla="*/ 4 h 2368"/>
                  <a:gd name="T36" fmla="*/ 7 w 776"/>
                  <a:gd name="T37" fmla="*/ 5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Geneva" charset="0"/>
              </a:defRPr>
            </a:lvl1pPr>
          </a:lstStyle>
          <a:p>
            <a:pPr>
              <a:defRPr/>
            </a:pPr>
            <a:fld id="{F02B1F1F-7393-BE4E-9106-8F6313730C5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68"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922843533"/>
      </p:ext>
    </p:extLst>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1186731623"/>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37795773"/>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extLst>
      <p:ext uri="{BB962C8B-B14F-4D97-AF65-F5344CB8AC3E}">
        <p14:creationId xmlns:p14="http://schemas.microsoft.com/office/powerpoint/2010/main" val="1832312417"/>
      </p:ext>
    </p:extLst>
  </p:cSld>
  <p:clrMap bg1="lt1" tx1="dk1" bg2="lt2" tx2="dk2" accent1="accent1" accent2="accent2" accent3="accent3" accent4="accent4" accent5="accent5" accent6="accent6" hlink="hlink" folHlink="folHlink"/>
  <p:sldLayoutIdLst>
    <p:sldLayoutId id="2147484720"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extLst>
      <p:ext uri="{BB962C8B-B14F-4D97-AF65-F5344CB8AC3E}">
        <p14:creationId xmlns:p14="http://schemas.microsoft.com/office/powerpoint/2010/main" val="4072697808"/>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4" r:id="rId13"/>
    <p:sldLayoutId id="2147484735" r:id="rId14"/>
    <p:sldLayoutId id="214748473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167581097"/>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1EC4EBAB-EDEC-444E-A084-64F928859C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6641139-10DB-9C4B-88A0-4589CD827B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p:txStyles>
    <p:titleStyle>
      <a:lvl1pPr algn="ctr" rtl="0" eaLnBrk="0" fontAlgn="base" hangingPunct="0">
        <a:spcBef>
          <a:spcPct val="0"/>
        </a:spcBef>
        <a:spcAft>
          <a:spcPct val="0"/>
        </a:spcAft>
        <a:defRPr sz="4400">
          <a:solidFill>
            <a:srgbClr val="FFFFFF"/>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E7855DF-56F3-AB4E-86C4-09F8C6EACD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575685"/>
      </p:ext>
    </p:extLst>
  </p:cSld>
  <p:clrMap bg1="dk2" tx1="lt1" bg2="dk1" tx2="lt2" accent1="accent1" accent2="accent2" accent3="accent3" accent4="accent4" accent5="accent5" accent6="accent6" hlink="hlink" folHlink="folHlink"/>
  <p:sldLayoutIdLst>
    <p:sldLayoutId id="214748459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9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34"/>
            <a:ext cx="8229600" cy="1139825"/>
          </a:xfrm>
          <a:prstGeom prst="rect">
            <a:avLst/>
          </a:prstGeom>
          <a:noFill/>
          <a:ln w="9525">
            <a:noFill/>
            <a:miter lim="800000"/>
            <a:headEnd/>
            <a:tailEnd/>
          </a:ln>
          <a:effectLst/>
        </p:spPr>
        <p:txBody>
          <a:bodyPr vert="horz" wrap="square" lIns="91341" tIns="45671" rIns="91341" bIns="45671"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21"/>
            <a:ext cx="8229600" cy="4530725"/>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28032617"/>
      </p:ext>
    </p:extLst>
  </p:cSld>
  <p:clrMap bg1="dk2" tx1="lt1" bg2="dk1" tx2="lt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543" indent="-34254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174" indent="-28545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1806" indent="-22836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537" indent="-22836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258" indent="-22836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1982" indent="-2283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8711" indent="-2283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5430" indent="-2283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2160" indent="-2283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933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B85EDF48-00E9-384A-B9C1-544C2686918F}" type="slidenum">
              <a:rPr lang="en-GB"/>
              <a:pPr>
                <a:defRPr/>
              </a:pPr>
              <a:t>‹#›</a:t>
            </a:fld>
            <a:endParaRPr lang="en-GB"/>
          </a:p>
        </p:txBody>
      </p:sp>
    </p:spTree>
    <p:extLst>
      <p:ext uri="{BB962C8B-B14F-4D97-AF65-F5344CB8AC3E}">
        <p14:creationId xmlns:p14="http://schemas.microsoft.com/office/powerpoint/2010/main" val="3773967365"/>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3813405"/>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2692905337"/>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08.xml"/><Relationship Id="rId5" Type="http://schemas.openxmlformats.org/officeDocument/2006/relationships/image" Target="../media/image21.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1.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7.png"/><Relationship Id="rId7" Type="http://schemas.openxmlformats.org/officeDocument/2006/relationships/image" Target="../media/image55.gif"/><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1.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3" name="Picture 3" descr="Matthew Jesus 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5" name="Rectangle 2"/>
          <p:cNvSpPr>
            <a:spLocks noGrp="1" noChangeArrowheads="1"/>
          </p:cNvSpPr>
          <p:nvPr>
            <p:ph type="ctrTitle"/>
          </p:nvPr>
        </p:nvSpPr>
        <p:spPr>
          <a:xfrm>
            <a:off x="457200" y="188913"/>
            <a:ext cx="8001000" cy="3265487"/>
          </a:xfrm>
        </p:spPr>
        <p:txBody>
          <a:bodyPr/>
          <a:lstStyle/>
          <a:p>
            <a:pPr algn="ctr" eaLnBrk="1" hangingPunct="1">
              <a:defRPr/>
            </a:pPr>
            <a:r>
              <a:rPr lang="en-US" sz="7200" b="1" dirty="0">
                <a:solidFill>
                  <a:schemeClr val="tx1"/>
                </a:solidFill>
                <a:effectLst>
                  <a:outerShdw blurRad="50800" dist="88900" dir="2700000" sx="101000" sy="101000" algn="tl" rotWithShape="0">
                    <a:srgbClr val="000000">
                      <a:alpha val="92000"/>
                    </a:srgbClr>
                  </a:outerShdw>
                </a:effectLst>
                <a:latin typeface="Tahoma" charset="0"/>
              </a:rPr>
              <a:t>THE </a:t>
            </a:r>
            <a:br>
              <a:rPr lang="en-US" sz="7200" b="1" dirty="0">
                <a:solidFill>
                  <a:schemeClr val="tx1"/>
                </a:solidFill>
                <a:effectLst>
                  <a:outerShdw blurRad="50800" dist="88900" dir="2700000" sx="101000" sy="101000" algn="tl" rotWithShape="0">
                    <a:srgbClr val="000000">
                      <a:alpha val="92000"/>
                    </a:srgbClr>
                  </a:outerShdw>
                </a:effectLst>
                <a:latin typeface="Tahoma" charset="0"/>
              </a:rPr>
            </a:br>
            <a:r>
              <a:rPr lang="en-US" sz="7200" b="1" dirty="0">
                <a:solidFill>
                  <a:schemeClr val="tx1"/>
                </a:solidFill>
                <a:effectLst>
                  <a:outerShdw blurRad="50800" dist="88900" dir="2700000" sx="101000" sy="101000" algn="tl" rotWithShape="0">
                    <a:srgbClr val="000000">
                      <a:alpha val="92000"/>
                    </a:srgbClr>
                  </a:outerShdw>
                </a:effectLst>
                <a:latin typeface="Tahoma" charset="0"/>
              </a:rPr>
              <a:t>DAVIDIC COVENANT</a:t>
            </a:r>
            <a:endParaRPr lang="en-US" b="1" dirty="0">
              <a:solidFill>
                <a:schemeClr val="tx1"/>
              </a:solidFill>
              <a:effectLst>
                <a:outerShdw blurRad="50800" dist="88900" dir="2700000" sx="101000" sy="101000" algn="tl" rotWithShape="0">
                  <a:srgbClr val="000000">
                    <a:alpha val="92000"/>
                  </a:srgbClr>
                </a:outerShdw>
              </a:effectLst>
              <a:latin typeface="Tahoma" charset="0"/>
            </a:endParaRPr>
          </a:p>
        </p:txBody>
      </p:sp>
      <p:sp>
        <p:nvSpPr>
          <p:cNvPr id="31746" name="Rectangle 3"/>
          <p:cNvSpPr>
            <a:spLocks noGrp="1" noChangeArrowheads="1"/>
          </p:cNvSpPr>
          <p:nvPr>
            <p:ph type="subTitle" idx="1"/>
          </p:nvPr>
        </p:nvSpPr>
        <p:spPr>
          <a:xfrm>
            <a:off x="611188" y="4005263"/>
            <a:ext cx="7993062" cy="1754187"/>
          </a:xfrm>
        </p:spPr>
        <p:txBody>
          <a:bodyPr/>
          <a:lstStyle/>
          <a:p>
            <a:pPr eaLnBrk="1" hangingPunct="1">
              <a:defRPr/>
            </a:pPr>
            <a:r>
              <a:rPr lang="en-US" sz="4800" b="1">
                <a:effectLst>
                  <a:outerShdw blurRad="50800" dist="88900" dir="2700000" sx="101000" sy="101000" algn="tl" rotWithShape="0">
                    <a:srgbClr val="000000">
                      <a:alpha val="92000"/>
                    </a:srgbClr>
                  </a:outerShdw>
                </a:effectLst>
                <a:latin typeface="Tahoma" charset="0"/>
              </a:rPr>
              <a:t>The Revelation of the Kingdom of God </a:t>
            </a:r>
          </a:p>
        </p:txBody>
      </p:sp>
      <p:sp>
        <p:nvSpPr>
          <p:cNvPr id="8" name="Rectangle 7">
            <a:extLst>
              <a:ext uri="{FF2B5EF4-FFF2-40B4-BE49-F238E27FC236}">
                <a16:creationId xmlns:a16="http://schemas.microsoft.com/office/drawing/2014/main" id="{EE99B6E4-E562-B228-BD55-8DD811E793D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t="3999"/>
          <a:stretch/>
        </p:blipFill>
        <p:spPr bwMode="auto">
          <a:xfrm>
            <a:off x="0" y="423540"/>
            <a:ext cx="9144000" cy="6461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3"/>
          <p:cNvSpPr txBox="1">
            <a:spLocks noChangeArrowheads="1"/>
          </p:cNvSpPr>
          <p:nvPr/>
        </p:nvSpPr>
        <p:spPr bwMode="auto">
          <a:xfrm>
            <a:off x="34945" y="476271"/>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G</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enealogy of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pposition of King Herod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pirit</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descent upon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P</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ower over Satan</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temptations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xpounding Sermon on Mount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L</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essons on proper priorities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utline for personal relationships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F</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aith of the centurion</a:t>
            </a:r>
          </a:p>
        </p:txBody>
      </p:sp>
      <p:sp>
        <p:nvSpPr>
          <p:cNvPr id="235524" name="TextBox 4"/>
          <p:cNvSpPr txBox="1">
            <a:spLocks noChangeArrowheads="1"/>
          </p:cNvSpPr>
          <p:nvPr/>
        </p:nvSpPr>
        <p:spPr bwMode="auto">
          <a:xfrm>
            <a:off x="2447748" y="4762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9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M</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atthew</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call from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A</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postles sent to preach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estimony about John</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message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rue Messiah called demonic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idden message of parables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xecution of the Baptist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isdom is answering Pharisees</a:t>
            </a:r>
          </a:p>
        </p:txBody>
      </p:sp>
      <p:sp>
        <p:nvSpPr>
          <p:cNvPr id="235525" name="TextBox 5"/>
          <p:cNvSpPr txBox="1">
            <a:spLocks noChangeArrowheads="1"/>
          </p:cNvSpPr>
          <p:nvPr/>
        </p:nvSpPr>
        <p:spPr bwMode="auto">
          <a:xfrm>
            <a:off x="3779912" y="499427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K</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eys of the kingdom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I</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mpact of Jesus</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transfiguration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N</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eed for true forgiveness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19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G</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rounds for divorce clarified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O</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pportunities in the vineyard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21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F</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ig tree is cursed</a:t>
            </a:r>
          </a:p>
        </p:txBody>
      </p:sp>
      <p:sp>
        <p:nvSpPr>
          <p:cNvPr id="235526" name="TextBox 6"/>
          <p:cNvSpPr txBox="1">
            <a:spLocks noChangeArrowheads="1"/>
          </p:cNvSpPr>
          <p:nvPr/>
        </p:nvSpPr>
        <p:spPr bwMode="auto">
          <a:xfrm>
            <a:off x="6228184" y="4994275"/>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22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axes paid to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23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H</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ypocrisy denounced by </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woes</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24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vents of second coming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25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J</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udgment of the nations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26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vents on Calvary</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eve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27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ay of the cross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28 </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avior</a:t>
            </a:r>
            <a:r>
              <a:rPr kumimoji="0" lang="mr-IN" sz="1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s resurrection and commission</a:t>
            </a:r>
          </a:p>
        </p:txBody>
      </p:sp>
      <p:sp>
        <p:nvSpPr>
          <p:cNvPr id="27651" name="Rectangle 3"/>
          <p:cNvSpPr>
            <a:spLocks noGrp="1" noChangeArrowheads="1"/>
          </p:cNvSpPr>
          <p:nvPr>
            <p:ph type="title" idx="4294967295"/>
          </p:nvPr>
        </p:nvSpPr>
        <p:spPr>
          <a:xfrm>
            <a:off x="-36512" y="6428184"/>
            <a:ext cx="5849887" cy="457200"/>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1800" b="1" i="1" dirty="0">
                <a:solidFill>
                  <a:schemeClr val="bg1"/>
                </a:solidFill>
              </a:rPr>
              <a:t>The Acrostic Bible</a:t>
            </a:r>
            <a:r>
              <a:rPr lang="en-US" sz="1800" b="1" dirty="0">
                <a:solidFill>
                  <a:schemeClr val="bg1"/>
                </a:solidFill>
              </a:rPr>
              <a:t> by Barry Huddleston</a:t>
            </a:r>
          </a:p>
        </p:txBody>
      </p:sp>
      <p:sp>
        <p:nvSpPr>
          <p:cNvPr id="8" name="Rectangle 3">
            <a:extLst>
              <a:ext uri="{FF2B5EF4-FFF2-40B4-BE49-F238E27FC236}">
                <a16:creationId xmlns:a16="http://schemas.microsoft.com/office/drawing/2014/main" id="{39DCD747-C8C7-B44F-8998-A74446B917A3}"/>
              </a:ext>
            </a:extLst>
          </p:cNvPr>
          <p:cNvSpPr txBox="1">
            <a:spLocks noChangeArrowheads="1"/>
          </p:cNvSpPr>
          <p:nvPr/>
        </p:nvSpPr>
        <p:spPr bwMode="auto">
          <a:xfrm>
            <a:off x="0" y="-2461"/>
            <a:ext cx="9144000" cy="457200"/>
          </a:xfrm>
          <a:prstGeom prst="rect">
            <a:avLst/>
          </a:prstGeom>
          <a:solidFill>
            <a:srgbClr val="000000"/>
          </a:solid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Matthew</a:t>
            </a:r>
          </a:p>
        </p:txBody>
      </p:sp>
    </p:spTree>
    <p:extLst>
      <p:ext uri="{BB962C8B-B14F-4D97-AF65-F5344CB8AC3E}">
        <p14:creationId xmlns:p14="http://schemas.microsoft.com/office/powerpoint/2010/main" val="13494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algn="ctr" eaLnBrk="1" hangingPunct="1"/>
            <a:r>
              <a:rPr lang="en-US">
                <a:solidFill>
                  <a:schemeClr val="tx1"/>
                </a:solidFill>
                <a:latin typeface="Tahoma" charset="0"/>
              </a:rPr>
              <a:t>The </a:t>
            </a:r>
            <a:r>
              <a:rPr lang="en-US" sz="8800" b="1">
                <a:solidFill>
                  <a:schemeClr val="tx1"/>
                </a:solidFill>
                <a:latin typeface="Tahoma" charset="0"/>
              </a:rPr>
              <a:t>Big</a:t>
            </a:r>
            <a:r>
              <a:rPr lang="en-US" sz="8800">
                <a:solidFill>
                  <a:schemeClr val="tx1"/>
                </a:solidFill>
                <a:latin typeface="Tahoma" charset="0"/>
              </a:rPr>
              <a:t> </a:t>
            </a:r>
            <a:r>
              <a:rPr lang="en-US">
                <a:solidFill>
                  <a:schemeClr val="tx1"/>
                </a:solidFill>
                <a:latin typeface="Tahoma" charset="0"/>
              </a:rPr>
              <a:t>Question</a:t>
            </a:r>
            <a:endParaRPr lang="en-US">
              <a:latin typeface="Tahoma" charset="0"/>
            </a:endParaRPr>
          </a:p>
        </p:txBody>
      </p:sp>
      <p:sp>
        <p:nvSpPr>
          <p:cNvPr id="74755" name="Rectangle 3"/>
          <p:cNvSpPr>
            <a:spLocks noGrp="1" noChangeArrowheads="1"/>
          </p:cNvSpPr>
          <p:nvPr>
            <p:ph type="body" idx="1"/>
          </p:nvPr>
        </p:nvSpPr>
        <p:spPr>
          <a:xfrm>
            <a:off x="685800" y="2514600"/>
            <a:ext cx="7772400" cy="4114800"/>
          </a:xfrm>
        </p:spPr>
        <p:txBody>
          <a:bodyPr/>
          <a:lstStyle/>
          <a:p>
            <a:pPr algn="ctr" eaLnBrk="1" hangingPunct="1">
              <a:buFontTx/>
              <a:buNone/>
            </a:pPr>
            <a:r>
              <a:rPr lang="en-US" sz="5400">
                <a:latin typeface="Tahoma" charset="0"/>
              </a:rPr>
              <a:t>What is </a:t>
            </a:r>
            <a:r>
              <a:rPr lang="en-US" sz="5400">
                <a:solidFill>
                  <a:srgbClr val="FFFFFF"/>
                </a:solidFill>
                <a:latin typeface="Tahoma" charset="0"/>
              </a:rPr>
              <a:t>God</a:t>
            </a:r>
            <a:r>
              <a:rPr lang="fr-FR" altLang="ja-JP" sz="5400">
                <a:solidFill>
                  <a:srgbClr val="FFFFFF"/>
                </a:solidFill>
                <a:latin typeface="Tahoma" charset="0"/>
              </a:rPr>
              <a:t>'</a:t>
            </a:r>
            <a:r>
              <a:rPr lang="en-US" altLang="ja-JP" sz="5400">
                <a:solidFill>
                  <a:srgbClr val="FFFFFF"/>
                </a:solidFill>
                <a:latin typeface="Tahoma" charset="0"/>
              </a:rPr>
              <a:t>s primary purpose</a:t>
            </a:r>
            <a:r>
              <a:rPr lang="en-US" altLang="ja-JP" sz="5400">
                <a:latin typeface="Tahoma" charset="0"/>
              </a:rPr>
              <a:t> for the world as revealed in Scripture? </a:t>
            </a:r>
            <a:endParaRPr lang="en-US" sz="5400">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p:txBody>
          <a:bodyPr/>
          <a:lstStyle/>
          <a:p>
            <a:pPr algn="ctr" eaLnBrk="1" hangingPunct="1"/>
            <a:r>
              <a:rPr lang="en-US" sz="6000" b="1">
                <a:solidFill>
                  <a:schemeClr val="tx1"/>
                </a:solidFill>
                <a:latin typeface="Tahoma" charset="0"/>
              </a:rPr>
              <a:t>The Big Idea</a:t>
            </a:r>
            <a:endParaRPr lang="en-US" sz="6000" b="1">
              <a:latin typeface="Tahoma" charset="0"/>
            </a:endParaRPr>
          </a:p>
        </p:txBody>
      </p:sp>
      <p:sp>
        <p:nvSpPr>
          <p:cNvPr id="178178" name="Rectangle 1027"/>
          <p:cNvSpPr>
            <a:spLocks noGrp="1" noChangeArrowheads="1"/>
          </p:cNvSpPr>
          <p:nvPr>
            <p:ph type="body" idx="1"/>
          </p:nvPr>
        </p:nvSpPr>
        <p:spPr/>
        <p:txBody>
          <a:bodyPr/>
          <a:lstStyle/>
          <a:p>
            <a:pPr algn="ctr" eaLnBrk="1" hangingPunct="1">
              <a:buFontTx/>
              <a:buNone/>
            </a:pPr>
            <a:r>
              <a:rPr lang="en-US" sz="4800">
                <a:latin typeface="Tahoma" charset="0"/>
              </a:rPr>
              <a:t>God desires to glorify Himself </a:t>
            </a:r>
          </a:p>
          <a:p>
            <a:pPr algn="ctr" eaLnBrk="1" hangingPunct="1">
              <a:buFontTx/>
              <a:buNone/>
            </a:pPr>
            <a:r>
              <a:rPr lang="en-US" sz="4800">
                <a:solidFill>
                  <a:schemeClr val="tx2"/>
                </a:solidFill>
                <a:latin typeface="Tahoma" charset="0"/>
              </a:rPr>
              <a:t>by establishing His Kingdom</a:t>
            </a:r>
            <a:r>
              <a:rPr lang="en-US" sz="4800">
                <a:latin typeface="Tahoma" charset="0"/>
              </a:rPr>
              <a:t> </a:t>
            </a:r>
          </a:p>
          <a:p>
            <a:pPr algn="ctr" eaLnBrk="1" hangingPunct="1">
              <a:buFontTx/>
              <a:buNone/>
            </a:pPr>
            <a:r>
              <a:rPr lang="en-US" sz="4800">
                <a:latin typeface="Tahoma" charset="0"/>
              </a:rPr>
              <a:t>on earth through human representation</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n-cs"/>
              </a:rPr>
              <a:t>   </a:t>
            </a:r>
            <a:r>
              <a:rPr kumimoji="0" lang="ru-RU"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n-cs"/>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n-cs"/>
              </a:rPr>
              <a:t>For when you (David) die, I will raise up one of your descendants, and I will make his kingdom strong. He is the one who will build a house—a temple—for my name.  And I will establish the throne of his kingdom forever.</a:t>
            </a:r>
            <a:r>
              <a:rPr kumimoji="0" lang="ru-RU"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n-cs"/>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en-US" sz="4800" b="1">
                <a:solidFill>
                  <a:srgbClr val="FFFF00"/>
                </a:solidFill>
                <a:latin typeface="Arial" charset="0"/>
                <a:ea typeface="ＭＳ Ｐゴシック" charset="0"/>
                <a:cs typeface="Arial" charset="0"/>
              </a:rPr>
              <a:t>COVENANT KINDNESS TOWARDS </a:t>
            </a:r>
            <a:br>
              <a:rPr lang="en-US" sz="4800" b="1">
                <a:solidFill>
                  <a:srgbClr val="FFFF00"/>
                </a:solidFill>
                <a:latin typeface="Arial" charset="0"/>
                <a:ea typeface="ＭＳ Ｐゴシック" charset="0"/>
                <a:cs typeface="Arial" charset="0"/>
              </a:rPr>
            </a:br>
            <a:r>
              <a:rPr lang="en-US" sz="4800" b="1">
                <a:solidFill>
                  <a:srgbClr val="FFFF00"/>
                </a:solidFill>
                <a:latin typeface="Arial" charset="0"/>
                <a:ea typeface="ＭＳ Ｐゴシック" charset="0"/>
                <a:cs typeface="Arial" charset="0"/>
              </a:rPr>
              <a:t>DAVID</a:t>
            </a:r>
            <a:r>
              <a:rPr lang="uk-UA" sz="4800" b="1">
                <a:solidFill>
                  <a:srgbClr val="FFFF00"/>
                </a:solidFill>
                <a:latin typeface="Arial" charset="0"/>
                <a:ea typeface="ＭＳ Ｐゴシック" charset="0"/>
                <a:cs typeface="Arial" charset="0"/>
              </a:rPr>
              <a:t>'</a:t>
            </a:r>
            <a:r>
              <a:rPr lang="en-US" sz="4800" b="1">
                <a:solidFill>
                  <a:srgbClr val="FFFF00"/>
                </a:solidFill>
                <a:latin typeface="Arial" charset="0"/>
                <a:ea typeface="ＭＳ Ｐゴシック" charset="0"/>
                <a:cs typeface="Arial" charset="0"/>
              </a:rPr>
              <a:t>S DYNASTY</a:t>
            </a: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209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Covenants of Promise</a:t>
            </a:r>
          </a:p>
        </p:txBody>
      </p:sp>
      <p:sp>
        <p:nvSpPr>
          <p:cNvPr id="74756" name="Text Box 4"/>
          <p:cNvSpPr txBox="1">
            <a:spLocks noChangeArrowheads="1"/>
          </p:cNvSpPr>
          <p:nvPr/>
        </p:nvSpPr>
        <p:spPr bwMode="auto">
          <a:xfrm>
            <a:off x="1447800" y="325755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Administrative Covenants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How to experience the blessing</a:t>
            </a: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Abrahamic</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Davidic</a:t>
            </a:r>
          </a:p>
        </p:txBody>
      </p:sp>
      <p:sp>
        <p:nvSpPr>
          <p:cNvPr id="74761" name="Text Box 9"/>
          <p:cNvSpPr txBox="1">
            <a:spLocks noChangeArrowheads="1"/>
          </p:cNvSpPr>
          <p:nvPr/>
        </p:nvSpPr>
        <p:spPr bwMode="auto">
          <a:xfrm>
            <a:off x="238125" y="479425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Mosaic          </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r>
              <a:rPr kumimoji="0" lang="uk-UA" altLang="ja-JP"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terms of obedience</a:t>
            </a:r>
          </a:p>
        </p:txBody>
      </p:sp>
      <p:sp>
        <p:nvSpPr>
          <p:cNvPr id="74762" name="Text Box 10"/>
          <p:cNvSpPr txBox="1">
            <a:spLocks noChangeArrowheads="1"/>
          </p:cNvSpPr>
          <p:nvPr/>
        </p:nvSpPr>
        <p:spPr bwMode="auto">
          <a:xfrm>
            <a:off x="4800600" y="479425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New                      </a:t>
            </a: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Terms of obedience under Messiah</a:t>
            </a: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charset="0"/>
                  <a:cs typeface="Arial"/>
                </a:rPr>
                <a:t>BLESSING</a:t>
              </a: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Superseded by</a:t>
              </a: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Amplified by</a:t>
              </a: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a:ln>
                  <a:noFill/>
                </a:ln>
                <a:solidFill>
                  <a:srgbClr val="FFFFFF"/>
                </a:solidFill>
                <a:effectLst/>
                <a:uLnTx/>
                <a:uFillTx/>
                <a:latin typeface="Arial" charset="0"/>
                <a:ea typeface="ＭＳ Ｐゴシック" charset="0"/>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algn="ctr" eaLnBrk="1" hangingPunct="1"/>
            <a:endParaRPr lang="en-US" sz="1600">
              <a:solidFill>
                <a:srgbClr val="000000"/>
              </a:solidFill>
              <a:latin typeface="Arial" charset="0"/>
              <a:cs typeface="Arial" charset="0"/>
            </a:endParaRPr>
          </a:p>
        </p:txBody>
      </p:sp>
      <p:sp>
        <p:nvSpPr>
          <p:cNvPr id="75780" name="Text Box 4"/>
          <p:cNvSpPr txBox="1">
            <a:spLocks noChangeArrowheads="1"/>
          </p:cNvSpPr>
          <p:nvPr/>
        </p:nvSpPr>
        <p:spPr bwMode="auto">
          <a:xfrm>
            <a:off x="1447800" y="3505200"/>
            <a:ext cx="6096000" cy="1016000"/>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a:solidFill>
                  <a:srgbClr val="808080"/>
                </a:solidFill>
                <a:effectLst>
                  <a:outerShdw blurRad="38100" dist="38100" dir="2700000" algn="tl">
                    <a:srgbClr val="000000"/>
                  </a:outerShdw>
                </a:effectLst>
                <a:latin typeface="Arial"/>
                <a:cs typeface="Arial"/>
              </a:rPr>
              <a:t>Administrative Covenants </a:t>
            </a:r>
            <a:r>
              <a:rPr lang="en-US" sz="2800" b="1" i="1">
                <a:solidFill>
                  <a:srgbClr val="808080"/>
                </a:solidFill>
                <a:effectLst>
                  <a:outerShdw blurRad="38100" dist="38100" dir="2700000" algn="tl">
                    <a:srgbClr val="000000"/>
                  </a:outerShdw>
                </a:effectLst>
                <a:latin typeface="Arial"/>
                <a:cs typeface="Arial"/>
              </a:rPr>
              <a:t>How to experience the blessing</a:t>
            </a: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lgn="ctr" eaLnBrk="1" hangingPunct="1">
              <a:defRPr/>
            </a:pPr>
            <a:endParaRPr lang="en-US" sz="1600">
              <a:solidFill>
                <a:srgbClr val="000000"/>
              </a:solidFill>
              <a:latin typeface="Arial"/>
              <a:cs typeface="Arial"/>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lgn="ctr" eaLnBrk="1" hangingPunct="1">
              <a:defRPr/>
            </a:pPr>
            <a:endParaRPr lang="en-US" sz="1600">
              <a:solidFill>
                <a:srgbClr val="000000"/>
              </a:solidFill>
              <a:latin typeface="Arial"/>
              <a:cs typeface="Arial"/>
            </a:endParaRPr>
          </a:p>
        </p:txBody>
      </p:sp>
      <p:sp>
        <p:nvSpPr>
          <p:cNvPr id="75783" name="Text Box 7"/>
          <p:cNvSpPr txBox="1">
            <a:spLocks noChangeArrowheads="1"/>
          </p:cNvSpPr>
          <p:nvPr/>
        </p:nvSpPr>
        <p:spPr bwMode="auto">
          <a:xfrm>
            <a:off x="152400" y="2543175"/>
            <a:ext cx="3124200" cy="584200"/>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a:solidFill>
                  <a:srgbClr val="808080"/>
                </a:solidFill>
                <a:effectLst>
                  <a:outerShdw blurRad="38100" dist="38100" dir="2700000" algn="tl">
                    <a:srgbClr val="000000"/>
                  </a:outerShdw>
                </a:effectLst>
                <a:latin typeface="Arial"/>
                <a:cs typeface="Arial"/>
              </a:rPr>
              <a:t>Abrahamic</a:t>
            </a:r>
          </a:p>
        </p:txBody>
      </p:sp>
      <p:sp>
        <p:nvSpPr>
          <p:cNvPr id="75784" name="Text Box 8"/>
          <p:cNvSpPr txBox="1">
            <a:spLocks noChangeArrowheads="1"/>
          </p:cNvSpPr>
          <p:nvPr/>
        </p:nvSpPr>
        <p:spPr bwMode="auto">
          <a:xfrm>
            <a:off x="5657850" y="2559050"/>
            <a:ext cx="3105150" cy="58420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a:solidFill>
                  <a:srgbClr val="FFFFFF"/>
                </a:solidFill>
                <a:effectLst>
                  <a:outerShdw blurRad="38100" dist="38100" dir="2700000" algn="tl">
                    <a:srgbClr val="000000"/>
                  </a:outerShdw>
                </a:effectLst>
                <a:latin typeface="Arial"/>
                <a:cs typeface="Arial"/>
              </a:rPr>
              <a:t>Davidic</a:t>
            </a:r>
          </a:p>
        </p:txBody>
      </p:sp>
      <p:sp>
        <p:nvSpPr>
          <p:cNvPr id="75785" name="Text Box 9"/>
          <p:cNvSpPr txBox="1">
            <a:spLocks noChangeArrowheads="1"/>
          </p:cNvSpPr>
          <p:nvPr/>
        </p:nvSpPr>
        <p:spPr bwMode="auto">
          <a:xfrm>
            <a:off x="238125" y="5041900"/>
            <a:ext cx="402907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dirty="0">
                <a:solidFill>
                  <a:srgbClr val="808080"/>
                </a:solidFill>
                <a:effectLst>
                  <a:outerShdw blurRad="38100" dist="38100" dir="2700000" algn="tl">
                    <a:srgbClr val="000000"/>
                  </a:outerShdw>
                </a:effectLst>
                <a:latin typeface="Arial"/>
                <a:cs typeface="Arial"/>
              </a:rPr>
              <a:t>Mosaic          </a:t>
            </a:r>
            <a:r>
              <a:rPr lang="en-US" sz="3200" b="1" i="1" dirty="0">
                <a:solidFill>
                  <a:srgbClr val="808080"/>
                </a:solidFill>
                <a:effectLst>
                  <a:outerShdw blurRad="38100" dist="38100" dir="2700000" algn="tl">
                    <a:srgbClr val="000000"/>
                  </a:outerShdw>
                </a:effectLst>
                <a:latin typeface="Arial"/>
                <a:cs typeface="Arial"/>
              </a:rPr>
              <a:t>Israel</a:t>
            </a:r>
            <a:r>
              <a:rPr lang="fr-FR" altLang="ja-JP" sz="3200" b="1" i="1" dirty="0">
                <a:solidFill>
                  <a:srgbClr val="808080"/>
                </a:solidFill>
                <a:effectLst>
                  <a:outerShdw blurRad="38100" dist="38100" dir="2700000" algn="tl">
                    <a:srgbClr val="000000"/>
                  </a:outerShdw>
                </a:effectLst>
                <a:latin typeface="Arial"/>
                <a:cs typeface="Arial"/>
              </a:rPr>
              <a:t>'</a:t>
            </a:r>
            <a:r>
              <a:rPr lang="en-US" sz="3200" b="1" i="1" dirty="0">
                <a:solidFill>
                  <a:srgbClr val="808080"/>
                </a:solidFill>
                <a:effectLst>
                  <a:outerShdw blurRad="38100" dist="38100" dir="2700000" algn="tl">
                    <a:srgbClr val="000000"/>
                  </a:outerShdw>
                </a:effectLst>
                <a:latin typeface="Arial"/>
                <a:cs typeface="Arial"/>
              </a:rPr>
              <a:t>s terms of obedience</a:t>
            </a:r>
          </a:p>
        </p:txBody>
      </p:sp>
      <p:sp>
        <p:nvSpPr>
          <p:cNvPr id="75786" name="Text Box 10"/>
          <p:cNvSpPr txBox="1">
            <a:spLocks noChangeArrowheads="1"/>
          </p:cNvSpPr>
          <p:nvPr/>
        </p:nvSpPr>
        <p:spPr bwMode="auto">
          <a:xfrm>
            <a:off x="4800600" y="5041900"/>
            <a:ext cx="420052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a:solidFill>
                  <a:srgbClr val="808080"/>
                </a:solidFill>
                <a:effectLst>
                  <a:outerShdw blurRad="38100" dist="38100" dir="2700000" algn="tl">
                    <a:srgbClr val="000000"/>
                  </a:outerShdw>
                </a:effectLst>
                <a:latin typeface="Arial"/>
                <a:cs typeface="Arial"/>
              </a:rPr>
              <a:t>New                      </a:t>
            </a:r>
            <a:r>
              <a:rPr lang="en-US" sz="3200" b="1" i="1">
                <a:solidFill>
                  <a:srgbClr val="808080"/>
                </a:solidFill>
                <a:effectLst>
                  <a:outerShdw blurRad="38100" dist="38100" dir="2700000" algn="tl">
                    <a:srgbClr val="000000"/>
                  </a:outerShdw>
                </a:effectLst>
                <a:latin typeface="Arial"/>
                <a:cs typeface="Arial"/>
              </a:rPr>
              <a:t>Terms of obedience under Messiah</a:t>
            </a:r>
          </a:p>
        </p:txBody>
      </p:sp>
      <p:sp>
        <p:nvSpPr>
          <p:cNvPr id="75787" name="Text Box 11"/>
          <p:cNvSpPr txBox="1">
            <a:spLocks noChangeArrowheads="1"/>
          </p:cNvSpPr>
          <p:nvPr/>
        </p:nvSpPr>
        <p:spPr bwMode="auto">
          <a:xfrm>
            <a:off x="1143000" y="53340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rgbClr val="FFFFFF"/>
                </a:solidFill>
                <a:latin typeface="Arial"/>
                <a:cs typeface="Arial"/>
              </a:rPr>
              <a:t>Walt Russell, </a:t>
            </a:r>
            <a:r>
              <a:rPr lang="en-US" sz="2400" b="1" u="sng">
                <a:solidFill>
                  <a:srgbClr val="FFFFFF"/>
                </a:solidFill>
                <a:latin typeface="Arial"/>
                <a:cs typeface="Arial"/>
              </a:rPr>
              <a:t>Playing with Fire</a:t>
            </a:r>
            <a:r>
              <a:rPr lang="en-US" sz="2400" b="1">
                <a:solidFill>
                  <a:srgbClr val="FFFFFF"/>
                </a:solidFill>
                <a:latin typeface="Arial"/>
                <a:cs typeface="Arial"/>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lgn="ctr" eaLnBrk="1" hangingPunct="1">
              <a:defRPr/>
            </a:pPr>
            <a:endParaRPr lang="en-US" sz="1600">
              <a:solidFill>
                <a:srgbClr val="000000"/>
              </a:solidFill>
              <a:latin typeface="Arial"/>
              <a:cs typeface="Arial"/>
            </a:endParaRPr>
          </a:p>
        </p:txBody>
      </p:sp>
      <p:sp>
        <p:nvSpPr>
          <p:cNvPr id="75789" name="Text Box 13"/>
          <p:cNvSpPr txBox="1">
            <a:spLocks noChangeArrowheads="1"/>
          </p:cNvSpPr>
          <p:nvPr/>
        </p:nvSpPr>
        <p:spPr bwMode="auto">
          <a:xfrm>
            <a:off x="838200" y="350838"/>
            <a:ext cx="7207250" cy="769937"/>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eaLnBrk="1" hangingPunct="1">
              <a:spcBef>
                <a:spcPct val="50000"/>
              </a:spcBef>
              <a:defRPr/>
            </a:pPr>
            <a:r>
              <a:rPr lang="en-US" sz="4400" b="1">
                <a:solidFill>
                  <a:srgbClr val="808080"/>
                </a:solidFill>
                <a:latin typeface="Arial"/>
                <a:cs typeface="Arial"/>
              </a:rPr>
              <a:t>BLESSING</a:t>
            </a: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lgn="ctr" eaLnBrk="1" hangingPunct="1">
              <a:defRPr/>
            </a:pPr>
            <a:endParaRPr lang="en-US" sz="1600">
              <a:solidFill>
                <a:srgbClr val="000000"/>
              </a:solidFill>
              <a:latin typeface="Arial"/>
              <a:cs typeface="Arial"/>
            </a:endParaRPr>
          </a:p>
        </p:txBody>
      </p:sp>
      <p:sp>
        <p:nvSpPr>
          <p:cNvPr id="75791" name="Text Box 15"/>
          <p:cNvSpPr txBox="1">
            <a:spLocks noChangeArrowheads="1"/>
          </p:cNvSpPr>
          <p:nvPr/>
        </p:nvSpPr>
        <p:spPr bwMode="auto">
          <a:xfrm>
            <a:off x="2895600" y="5035550"/>
            <a:ext cx="32004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rgbClr val="808080"/>
                </a:solidFill>
                <a:latin typeface="Arial"/>
                <a:cs typeface="Arial"/>
              </a:rPr>
              <a:t>Superceded by</a:t>
            </a: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lgn="ctr" eaLnBrk="1" hangingPunct="1">
              <a:defRPr/>
            </a:pPr>
            <a:endParaRPr lang="en-US" sz="1600">
              <a:solidFill>
                <a:srgbClr val="000000"/>
              </a:solidFill>
              <a:latin typeface="Arial"/>
              <a:cs typeface="Arial"/>
            </a:endParaRPr>
          </a:p>
        </p:txBody>
      </p:sp>
      <p:sp>
        <p:nvSpPr>
          <p:cNvPr id="75793" name="Text Box 17"/>
          <p:cNvSpPr txBox="1">
            <a:spLocks noChangeArrowheads="1"/>
          </p:cNvSpPr>
          <p:nvPr/>
        </p:nvSpPr>
        <p:spPr bwMode="auto">
          <a:xfrm>
            <a:off x="3352800" y="2155825"/>
            <a:ext cx="2209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rgbClr val="808080"/>
                </a:solidFill>
                <a:latin typeface="Arial"/>
                <a:cs typeface="Arial"/>
              </a:rPr>
              <a:t>Amplified by</a:t>
            </a:r>
          </a:p>
        </p:txBody>
      </p:sp>
      <p:sp>
        <p:nvSpPr>
          <p:cNvPr id="75794" name="Text Box 18"/>
          <p:cNvSpPr txBox="1">
            <a:spLocks noChangeArrowheads="1"/>
          </p:cNvSpPr>
          <p:nvPr/>
        </p:nvSpPr>
        <p:spPr bwMode="auto">
          <a:xfrm>
            <a:off x="5438775" y="3190875"/>
            <a:ext cx="3505200" cy="5238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a:solidFill>
                  <a:srgbClr val="FFFFFF"/>
                </a:solidFill>
                <a:effectLst>
                  <a:outerShdw blurRad="38100" dist="38100" dir="2700000" algn="tl">
                    <a:srgbClr val="000000"/>
                  </a:outerShdw>
                </a:effectLst>
                <a:latin typeface="Arial"/>
                <a:cs typeface="Arial"/>
              </a:rPr>
              <a:t>2 Samuel 7:12-16</a:t>
            </a:r>
          </a:p>
        </p:txBody>
      </p:sp>
      <p:sp>
        <p:nvSpPr>
          <p:cNvPr id="75795" name="Rectangle 19"/>
          <p:cNvSpPr>
            <a:spLocks noGrp="1" noChangeArrowheads="1"/>
          </p:cNvSpPr>
          <p:nvPr>
            <p:ph type="title" idx="4294967295"/>
          </p:nvPr>
        </p:nvSpPr>
        <p:spPr>
          <a:xfrm>
            <a:off x="2057400" y="1263650"/>
            <a:ext cx="4876800" cy="584200"/>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ea typeface="ＭＳ Ｐゴシック" charset="0"/>
                <a:cs typeface="Arial"/>
              </a:rPr>
              <a:t>Covenants of Promise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en-US" sz="2800" b="1">
                <a:solidFill>
                  <a:srgbClr val="FFFFFF"/>
                </a:solidFill>
                <a:effectLst>
                  <a:glow rad="228600">
                    <a:schemeClr val="tx1"/>
                  </a:glo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22</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charset="0"/>
                <a:ea typeface="ＭＳ Ｐゴシック" charset="0"/>
              </a:rPr>
              <a:t>22</a:t>
            </a:r>
            <a:endParaRPr kumimoji="0" lang="en-US" sz="1800" b="0" i="0" u="none" strike="noStrike" kern="1200" cap="none" spc="0" normalizeH="0" baseline="0" noProof="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marR="0" lvl="0" indent="-461963"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What did God promise David in 2 Samuel 7:12-16?</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Sons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house</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never wiped out</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Kingdom</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political dynasty (each Jerusalem king will be one of his direct descendants)</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Throne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As an eternal covenant (v. 16), the right to rule will remain with his family forever</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Temple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Solomon will build it</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Discipline</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God will punish disobedient kings but still unconditionally keep these promises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588" y="6084888"/>
            <a:ext cx="918210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000" b="1" dirty="0">
                <a:latin typeface="Arial" charset="0"/>
                <a:cs typeface="Arial" charset="0"/>
              </a:rPr>
              <a:t>For the L</a:t>
            </a:r>
            <a:r>
              <a:rPr lang="en-GB" sz="1800" b="1" dirty="0">
                <a:latin typeface="Arial" charset="0"/>
                <a:cs typeface="Arial" charset="0"/>
              </a:rPr>
              <a:t>ORD</a:t>
            </a:r>
            <a:r>
              <a:rPr lang="en-GB" sz="2000" b="1" dirty="0">
                <a:latin typeface="Arial" charset="0"/>
                <a:cs typeface="Arial" charset="0"/>
              </a:rPr>
              <a:t> is the great God, the great King above all gods.</a:t>
            </a:r>
          </a:p>
          <a:p>
            <a:pPr algn="ctr" eaLnBrk="1" hangingPunct="1"/>
            <a:r>
              <a:rPr lang="en-GB" sz="2000" b="1" i="1" dirty="0">
                <a:latin typeface="Arial" charset="0"/>
                <a:cs typeface="Arial" charset="0"/>
              </a:rPr>
              <a:t>Psalm 95:3</a:t>
            </a:r>
            <a:endParaRPr lang="en-US" sz="2000" b="1" i="1" dirty="0">
              <a:latin typeface="Arial" charset="0"/>
              <a:cs typeface="Arial" charset="0"/>
            </a:endParaRPr>
          </a:p>
        </p:txBody>
      </p:sp>
      <p:sp>
        <p:nvSpPr>
          <p:cNvPr id="91140" name="Text Box 4"/>
          <p:cNvSpPr txBox="1">
            <a:spLocks noChangeArrowheads="1"/>
          </p:cNvSpPr>
          <p:nvPr/>
        </p:nvSpPr>
        <p:spPr bwMode="auto">
          <a:xfrm>
            <a:off x="0" y="4902577"/>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000" b="1" dirty="0">
                <a:solidFill>
                  <a:srgbClr val="FFFFFF"/>
                </a:solidFill>
                <a:latin typeface="Arial" charset="0"/>
                <a:cs typeface="Arial" charset="0"/>
              </a:rPr>
              <a:t>The L</a:t>
            </a:r>
            <a:r>
              <a:rPr lang="en-GB" sz="1800" b="1" dirty="0">
                <a:solidFill>
                  <a:srgbClr val="FFFFFF"/>
                </a:solidFill>
                <a:latin typeface="Arial" charset="0"/>
                <a:cs typeface="Arial" charset="0"/>
              </a:rPr>
              <a:t>ORD</a:t>
            </a:r>
            <a:r>
              <a:rPr lang="en-GB" sz="2000" b="1" dirty="0">
                <a:solidFill>
                  <a:srgbClr val="FFFFFF"/>
                </a:solidFill>
                <a:latin typeface="Arial" charset="0"/>
                <a:cs typeface="Arial" charset="0"/>
              </a:rPr>
              <a:t> reigns</a:t>
            </a:r>
            <a:r>
              <a:rPr lang="en-US" sz="2000" b="1" dirty="0">
                <a:solidFill>
                  <a:srgbClr val="FFFFFF"/>
                </a:solidFill>
                <a:latin typeface="Arial" charset="0"/>
                <a:cs typeface="Arial" charset="0"/>
              </a:rPr>
              <a:t>…</a:t>
            </a:r>
            <a:r>
              <a:rPr lang="en-GB" sz="2000" b="1" dirty="0">
                <a:solidFill>
                  <a:srgbClr val="FFFFFF"/>
                </a:solidFill>
                <a:latin typeface="Arial" charset="0"/>
                <a:cs typeface="Arial" charset="0"/>
              </a:rPr>
              <a:t>Your throne was established long ago; </a:t>
            </a:r>
          </a:p>
          <a:p>
            <a:pPr algn="ctr" eaLnBrk="1" hangingPunct="1"/>
            <a:r>
              <a:rPr lang="en-GB" sz="2000" b="1" dirty="0">
                <a:solidFill>
                  <a:srgbClr val="FFFFFF"/>
                </a:solidFill>
                <a:latin typeface="Arial" charset="0"/>
                <a:cs typeface="Arial" charset="0"/>
              </a:rPr>
              <a:t>you are from all eternity.</a:t>
            </a:r>
          </a:p>
          <a:p>
            <a:pPr algn="ctr" eaLnBrk="1" hangingPunct="1"/>
            <a:r>
              <a:rPr lang="en-GB" sz="2000" b="1" i="1" dirty="0">
                <a:solidFill>
                  <a:srgbClr val="FFFFFF"/>
                </a:solidFill>
                <a:latin typeface="Arial" charset="0"/>
                <a:cs typeface="Arial" charset="0"/>
              </a:rPr>
              <a:t>Psalm 93:1-2</a:t>
            </a:r>
            <a:endParaRPr lang="en-US" sz="2000" b="1" i="1" dirty="0">
              <a:solidFill>
                <a:srgbClr val="FFFFFF"/>
              </a:solidFill>
              <a:latin typeface="Arial" charset="0"/>
              <a:cs typeface="Arial" charset="0"/>
            </a:endParaRPr>
          </a:p>
        </p:txBody>
      </p:sp>
      <p:sp>
        <p:nvSpPr>
          <p:cNvPr id="91141" name="Text Box 5"/>
          <p:cNvSpPr txBox="1">
            <a:spLocks noChangeArrowheads="1"/>
          </p:cNvSpPr>
          <p:nvPr/>
        </p:nvSpPr>
        <p:spPr bwMode="auto">
          <a:xfrm>
            <a:off x="34925" y="3720265"/>
            <a:ext cx="910748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000" b="1">
                <a:latin typeface="Arial" charset="0"/>
                <a:cs typeface="Arial" charset="0"/>
              </a:rPr>
              <a:t>Before the mountains were born or you brought forth the earth and the world, from everlasting to everlasting you are God.</a:t>
            </a:r>
          </a:p>
          <a:p>
            <a:pPr algn="ctr" eaLnBrk="1" hangingPunct="1"/>
            <a:r>
              <a:rPr lang="en-GB" sz="2000" b="1" i="1">
                <a:latin typeface="Arial" charset="0"/>
                <a:cs typeface="Arial" charset="0"/>
              </a:rPr>
              <a:t>Psalm 90:2</a:t>
            </a:r>
            <a:endParaRPr lang="en-US" sz="2000" b="1" i="1">
              <a:latin typeface="Arial" charset="0"/>
              <a:cs typeface="Arial" charset="0"/>
            </a:endParaRPr>
          </a:p>
        </p:txBody>
      </p:sp>
      <p:sp>
        <p:nvSpPr>
          <p:cNvPr id="91142" name="Text Box 6"/>
          <p:cNvSpPr txBox="1">
            <a:spLocks noChangeArrowheads="1"/>
          </p:cNvSpPr>
          <p:nvPr/>
        </p:nvSpPr>
        <p:spPr bwMode="auto">
          <a:xfrm>
            <a:off x="0" y="2907106"/>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b="1" dirty="0">
                <a:solidFill>
                  <a:srgbClr val="FFFFFF"/>
                </a:solidFill>
                <a:latin typeface="Arial" charset="0"/>
                <a:cs typeface="Arial" charset="0"/>
              </a:rPr>
              <a:t>The fool has said in his heart, "There is no God."</a:t>
            </a:r>
          </a:p>
          <a:p>
            <a:pPr algn="ctr" eaLnBrk="1" hangingPunct="1"/>
            <a:r>
              <a:rPr lang="en-US" sz="2000" b="1" dirty="0">
                <a:solidFill>
                  <a:srgbClr val="FFFFFF"/>
                </a:solidFill>
                <a:latin typeface="Arial" charset="0"/>
                <a:cs typeface="Arial" charset="0"/>
              </a:rPr>
              <a:t>Psalm 14:1</a:t>
            </a:r>
            <a:endParaRPr lang="en-US" sz="2000" b="1" i="1" dirty="0">
              <a:solidFill>
                <a:srgbClr val="FFFFFF"/>
              </a:solidFill>
              <a:latin typeface="Arial" charset="0"/>
              <a:cs typeface="Arial" charset="0"/>
            </a:endParaRPr>
          </a:p>
        </p:txBody>
      </p:sp>
      <p:sp>
        <p:nvSpPr>
          <p:cNvPr id="185350" name="Rectangle 11"/>
          <p:cNvSpPr>
            <a:spLocks noGrp="1" noChangeArrowheads="1"/>
          </p:cNvSpPr>
          <p:nvPr>
            <p:ph type="title" idx="4294967295"/>
          </p:nvPr>
        </p:nvSpPr>
        <p:spPr>
          <a:xfrm>
            <a:off x="685800" y="-26988"/>
            <a:ext cx="7772400" cy="914401"/>
          </a:xfrm>
        </p:spPr>
        <p:txBody>
          <a:bodyPr/>
          <a:lstStyle/>
          <a:p>
            <a:pPr algn="ctr" eaLnBrk="1" hangingPunct="1"/>
            <a:r>
              <a:rPr lang="en-US" sz="3600" b="1">
                <a:solidFill>
                  <a:schemeClr val="tx1"/>
                </a:solidFill>
                <a:latin typeface="Arial" charset="0"/>
              </a:rPr>
              <a:t>God is King</a:t>
            </a:r>
          </a:p>
        </p:txBody>
      </p:sp>
      <p:sp>
        <p:nvSpPr>
          <p:cNvPr id="2" name="Text Box 6">
            <a:extLst>
              <a:ext uri="{FF2B5EF4-FFF2-40B4-BE49-F238E27FC236}">
                <a16:creationId xmlns:a16="http://schemas.microsoft.com/office/drawing/2014/main" id="{85D9BC77-95AB-B7FB-E4A7-D1A3146E053F}"/>
              </a:ext>
            </a:extLst>
          </p:cNvPr>
          <p:cNvSpPr txBox="1">
            <a:spLocks noChangeArrowheads="1"/>
          </p:cNvSpPr>
          <p:nvPr/>
        </p:nvSpPr>
        <p:spPr bwMode="auto">
          <a:xfrm>
            <a:off x="-39687" y="2094682"/>
            <a:ext cx="91821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b="1" dirty="0">
                <a:latin typeface="Arial" charset="0"/>
                <a:cs typeface="Arial" charset="0"/>
              </a:rPr>
              <a:t>In the beginning God…</a:t>
            </a:r>
          </a:p>
          <a:p>
            <a:pPr algn="ctr" eaLnBrk="1" hangingPunct="1"/>
            <a:r>
              <a:rPr lang="en-US" sz="2000" b="1" dirty="0">
                <a:latin typeface="Arial" charset="0"/>
                <a:cs typeface="Arial" charset="0"/>
              </a:rPr>
              <a:t>Genesis 1:1</a:t>
            </a:r>
            <a:endParaRPr lang="en-US" sz="2000" b="1" i="1" dirty="0">
              <a:latin typeface="Arial" charset="0"/>
              <a:cs typeface="Arial" charset="0"/>
            </a:endParaRPr>
          </a:p>
        </p:txBody>
      </p:sp>
      <p:pic>
        <p:nvPicPr>
          <p:cNvPr id="3" name="Picture 10" descr="crown option A">
            <a:extLst>
              <a:ext uri="{FF2B5EF4-FFF2-40B4-BE49-F238E27FC236}">
                <a16:creationId xmlns:a16="http://schemas.microsoft.com/office/drawing/2014/main" id="{0C0FCF77-CDE3-83B9-ED70-4B395F743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620713"/>
            <a:ext cx="3200400" cy="141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142"/>
                                        </p:tgtEl>
                                        <p:attrNameLst>
                                          <p:attrName>style.visibility</p:attrName>
                                        </p:attrNameLst>
                                      </p:cBhvr>
                                      <p:to>
                                        <p:strVal val="visible"/>
                                      </p:to>
                                    </p:set>
                                    <p:animEffect transition="in" filter="dissolve">
                                      <p:cBhvr>
                                        <p:cTn id="12" dur="500"/>
                                        <p:tgtEl>
                                          <p:spTgt spid="911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1141"/>
                                        </p:tgtEl>
                                        <p:attrNameLst>
                                          <p:attrName>style.visibility</p:attrName>
                                        </p:attrNameLst>
                                      </p:cBhvr>
                                      <p:to>
                                        <p:strVal val="visible"/>
                                      </p:to>
                                    </p:set>
                                    <p:animEffect transition="in" filter="dissolve">
                                      <p:cBhvr>
                                        <p:cTn id="17" dur="500"/>
                                        <p:tgtEl>
                                          <p:spTgt spid="911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dissolve">
                                      <p:cBhvr>
                                        <p:cTn id="22" dur="500"/>
                                        <p:tgtEl>
                                          <p:spTgt spid="911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1139"/>
                                        </p:tgtEl>
                                        <p:attrNameLst>
                                          <p:attrName>style.visibility</p:attrName>
                                        </p:attrNameLst>
                                      </p:cBhvr>
                                      <p:to>
                                        <p:strVal val="visible"/>
                                      </p:to>
                                    </p:set>
                                    <p:animEffect transition="in" filter="dissolve">
                                      <p:cBhvr>
                                        <p:cTn id="27"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P spid="91141" grpId="0" autoUpdateAnimBg="0"/>
      <p:bldP spid="91142" grpId="0" autoUpdateAnimBg="0"/>
      <p:bldP spid="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333A4209-8F57-F442-9291-1422008A4526}" type="slidenum">
              <a:rPr lang="en-US" sz="1400"/>
              <a:pPr/>
              <a:t>2</a:t>
            </a:fld>
            <a:endParaRPr lang="en-US" sz="1400"/>
          </a:p>
        </p:txBody>
      </p:sp>
      <p:sp>
        <p:nvSpPr>
          <p:cNvPr id="163842" name="Rectangle 2"/>
          <p:cNvSpPr>
            <a:spLocks noGrp="1" noChangeArrowheads="1"/>
          </p:cNvSpPr>
          <p:nvPr>
            <p:ph type="title"/>
          </p:nvPr>
        </p:nvSpPr>
        <p:spPr/>
        <p:txBody>
          <a:bodyPr/>
          <a:lstStyle/>
          <a:p>
            <a:pPr eaLnBrk="1" hangingPunct="1"/>
            <a:r>
              <a:rPr lang="en-US">
                <a:latin typeface="Arial Black" charset="0"/>
              </a:rPr>
              <a:t>Who to Celebrate?</a:t>
            </a:r>
          </a:p>
        </p:txBody>
      </p:sp>
      <p:pic>
        <p:nvPicPr>
          <p:cNvPr id="163843" name="Picture 4" descr="CenterAtChristmas"/>
          <p:cNvPicPr>
            <a:picLocks noChangeAspect="1" noChangeArrowheads="1"/>
          </p:cNvPicPr>
          <p:nvPr/>
        </p:nvPicPr>
        <p:blipFill>
          <a:blip r:embed="rId2" cstate="screen">
            <a:extLst>
              <a:ext uri="{28A0092B-C50C-407E-A947-70E740481C1C}">
                <a14:useLocalDpi xmlns:a14="http://schemas.microsoft.com/office/drawing/2010/main"/>
              </a:ext>
            </a:extLst>
          </a:blip>
          <a:srcRect l="-43"/>
          <a:stretch>
            <a:fillRect/>
          </a:stretch>
        </p:blipFill>
        <p:spPr bwMode="auto">
          <a:xfrm rot="-5400000">
            <a:off x="999331" y="-1058069"/>
            <a:ext cx="714533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0" y="4962525"/>
            <a:ext cx="9144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800">
                <a:solidFill>
                  <a:srgbClr val="FFFFFF"/>
                </a:solidFill>
                <a:latin typeface="Arial" charset="0"/>
                <a:cs typeface="Arial" charset="0"/>
              </a:rPr>
              <a:t>"You are worthy, our Lord and God, to receive glory and honour and power, for you created all things, and by your will they were created and have their being."</a:t>
            </a:r>
          </a:p>
          <a:p>
            <a:pPr algn="ctr" eaLnBrk="1" hangingPunct="1"/>
            <a:r>
              <a:rPr lang="en-GB" sz="2800" i="1">
                <a:solidFill>
                  <a:srgbClr val="FFFFFF"/>
                </a:solidFill>
                <a:latin typeface="Arial" charset="0"/>
                <a:cs typeface="Arial" charset="0"/>
              </a:rPr>
              <a:t>Revelation 4:11</a:t>
            </a:r>
            <a:endParaRPr lang="en-US" sz="2800" i="1">
              <a:solidFill>
                <a:srgbClr val="FFFFFF"/>
              </a:solidFill>
              <a:latin typeface="Arial" charset="0"/>
              <a:cs typeface="Arial" charset="0"/>
            </a:endParaRPr>
          </a:p>
        </p:txBody>
      </p:sp>
      <p:sp>
        <p:nvSpPr>
          <p:cNvPr id="186370" name="Text Box 5"/>
          <p:cNvSpPr txBox="1">
            <a:spLocks noChangeArrowheads="1"/>
          </p:cNvSpPr>
          <p:nvPr/>
        </p:nvSpPr>
        <p:spPr bwMode="auto">
          <a:xfrm>
            <a:off x="4749800" y="2244725"/>
            <a:ext cx="4394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800" dirty="0">
                <a:latin typeface="Arial" charset="0"/>
                <a:cs typeface="Arial" charset="0"/>
              </a:rPr>
              <a:t>The World is His Kingdom</a:t>
            </a:r>
            <a:endParaRPr lang="en-US" sz="2800" dirty="0">
              <a:latin typeface="Arial" charset="0"/>
              <a:cs typeface="Arial" charset="0"/>
            </a:endParaRPr>
          </a:p>
        </p:txBody>
      </p:sp>
      <p:pic>
        <p:nvPicPr>
          <p:cNvPr id="186371" name="Picture 10" descr="crown option 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620713"/>
            <a:ext cx="3200400" cy="141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2" name="Picture 11" descr="SmallWorld"/>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124200" y="2781300"/>
            <a:ext cx="2971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3" name="Rectangle 12"/>
          <p:cNvSpPr>
            <a:spLocks noGrp="1" noChangeArrowheads="1"/>
          </p:cNvSpPr>
          <p:nvPr>
            <p:ph type="title" idx="4294967295"/>
          </p:nvPr>
        </p:nvSpPr>
        <p:spPr>
          <a:xfrm>
            <a:off x="685800" y="44450"/>
            <a:ext cx="7772400" cy="536575"/>
          </a:xfrm>
        </p:spPr>
        <p:txBody>
          <a:bodyPr/>
          <a:lstStyle/>
          <a:p>
            <a:pPr algn="ctr" eaLnBrk="1" hangingPunct="1"/>
            <a:r>
              <a:rPr lang="en-US">
                <a:solidFill>
                  <a:schemeClr val="tx1"/>
                </a:solidFill>
                <a:latin typeface="Arial" charset="0"/>
              </a:rPr>
              <a:t>God is Creator</a:t>
            </a:r>
          </a:p>
        </p:txBody>
      </p:sp>
      <p:sp>
        <p:nvSpPr>
          <p:cNvPr id="186374" name="AutoShape 4"/>
          <p:cNvSpPr>
            <a:spLocks noChangeArrowheads="1"/>
          </p:cNvSpPr>
          <p:nvPr/>
        </p:nvSpPr>
        <p:spPr bwMode="auto">
          <a:xfrm>
            <a:off x="4367213" y="2151063"/>
            <a:ext cx="392112"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sz="240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1" name="Text Box 3"/>
          <p:cNvSpPr txBox="1">
            <a:spLocks noChangeArrowheads="1"/>
          </p:cNvSpPr>
          <p:nvPr/>
        </p:nvSpPr>
        <p:spPr bwMode="auto">
          <a:xfrm>
            <a:off x="5943600" y="1600200"/>
            <a:ext cx="3200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eaLnBrk="1" hangingPunct="1"/>
            <a:r>
              <a:rPr lang="en-US" sz="2000" b="1" dirty="0">
                <a:solidFill>
                  <a:srgbClr val="FFFFFF"/>
                </a:solidFill>
                <a:latin typeface="Arial" charset="0"/>
                <a:cs typeface="Arial" charset="0"/>
              </a:rPr>
              <a:t>The L</a:t>
            </a:r>
            <a:r>
              <a:rPr lang="en-US" sz="1800" b="1" dirty="0">
                <a:solidFill>
                  <a:srgbClr val="FFFFFF"/>
                </a:solidFill>
                <a:latin typeface="Arial" charset="0"/>
                <a:cs typeface="Arial" charset="0"/>
              </a:rPr>
              <a:t>ORD</a:t>
            </a:r>
            <a:r>
              <a:rPr lang="en-US" sz="2000" b="1" dirty="0">
                <a:solidFill>
                  <a:srgbClr val="FFFFFF"/>
                </a:solidFill>
                <a:latin typeface="Arial" charset="0"/>
                <a:cs typeface="Arial" charset="0"/>
              </a:rPr>
              <a:t> God took the man and put him in the Garden of Eden to work it and take care of it.</a:t>
            </a:r>
          </a:p>
          <a:p>
            <a:pPr algn="r" eaLnBrk="1" hangingPunct="1"/>
            <a:r>
              <a:rPr lang="en-US" sz="2000" b="1" dirty="0">
                <a:solidFill>
                  <a:srgbClr val="FFFFFF"/>
                </a:solidFill>
                <a:latin typeface="Arial" charset="0"/>
                <a:cs typeface="Arial" charset="0"/>
              </a:rPr>
              <a:t>Genesis 2:15</a:t>
            </a:r>
          </a:p>
          <a:p>
            <a:pPr eaLnBrk="1" hangingPunct="1"/>
            <a:endParaRPr lang="en-US" sz="1800" b="1" i="1" dirty="0">
              <a:solidFill>
                <a:srgbClr val="FFFFFF"/>
              </a:solidFill>
              <a:latin typeface="Arial" charset="0"/>
              <a:cs typeface="Arial" charset="0"/>
            </a:endParaRPr>
          </a:p>
          <a:p>
            <a:pPr algn="r" eaLnBrk="1" hangingPunct="1"/>
            <a:r>
              <a:rPr lang="en-GB" sz="2000" b="1" dirty="0">
                <a:solidFill>
                  <a:srgbClr val="FFFFFF"/>
                </a:solidFill>
                <a:latin typeface="Arial" charset="0"/>
                <a:cs typeface="Arial" charset="0"/>
              </a:rPr>
              <a:t>And the L</a:t>
            </a:r>
            <a:r>
              <a:rPr lang="en-GB" sz="1800" b="1" dirty="0">
                <a:solidFill>
                  <a:srgbClr val="FFFFFF"/>
                </a:solidFill>
                <a:latin typeface="Arial" charset="0"/>
                <a:cs typeface="Arial" charset="0"/>
              </a:rPr>
              <a:t>ORD</a:t>
            </a:r>
            <a:r>
              <a:rPr lang="en-GB" sz="2000" b="1" dirty="0">
                <a:solidFill>
                  <a:srgbClr val="FFFFFF"/>
                </a:solidFill>
                <a:latin typeface="Arial" charset="0"/>
                <a:cs typeface="Arial" charset="0"/>
              </a:rPr>
              <a:t> God commanded the man, </a:t>
            </a:r>
            <a:r>
              <a:rPr lang="fr-FR" sz="2000" b="1" dirty="0">
                <a:solidFill>
                  <a:srgbClr val="FFFFFF"/>
                </a:solidFill>
                <a:latin typeface="Arial" charset="0"/>
                <a:cs typeface="Arial" charset="0"/>
              </a:rPr>
              <a:t>"</a:t>
            </a:r>
            <a:r>
              <a:rPr lang="en-GB" sz="2000" b="1" dirty="0">
                <a:solidFill>
                  <a:srgbClr val="FFFFFF"/>
                </a:solidFill>
                <a:latin typeface="Arial" charset="0"/>
                <a:cs typeface="Arial" charset="0"/>
              </a:rPr>
              <a:t>You are free to eat from any tree in the garden; but you must not eat from the tree of the knowledge of good and evil, for when you eat of it you will surely die.</a:t>
            </a:r>
            <a:r>
              <a:rPr lang="fr-FR" sz="2000" b="1" dirty="0">
                <a:solidFill>
                  <a:srgbClr val="FFFFFF"/>
                </a:solidFill>
                <a:latin typeface="Arial" charset="0"/>
                <a:cs typeface="Arial" charset="0"/>
              </a:rPr>
              <a:t>"</a:t>
            </a:r>
            <a:endParaRPr lang="en-GB" sz="2000" b="1" dirty="0">
              <a:solidFill>
                <a:srgbClr val="FFFFFF"/>
              </a:solidFill>
              <a:latin typeface="Arial" charset="0"/>
              <a:cs typeface="Arial" charset="0"/>
            </a:endParaRPr>
          </a:p>
          <a:p>
            <a:pPr algn="r" eaLnBrk="1" hangingPunct="1"/>
            <a:r>
              <a:rPr lang="en-GB" sz="2000" b="1" dirty="0">
                <a:solidFill>
                  <a:srgbClr val="FFFFFF"/>
                </a:solidFill>
                <a:latin typeface="Arial" charset="0"/>
                <a:cs typeface="Arial" charset="0"/>
              </a:rPr>
              <a:t>Genesis 2:16-17</a:t>
            </a:r>
            <a:endParaRPr lang="en-US" sz="2000" b="1" dirty="0">
              <a:solidFill>
                <a:srgbClr val="FFFFFF"/>
              </a:solidFill>
              <a:latin typeface="Arial" charset="0"/>
              <a:cs typeface="Arial" charset="0"/>
            </a:endParaRPr>
          </a:p>
        </p:txBody>
      </p:sp>
      <p:sp>
        <p:nvSpPr>
          <p:cNvPr id="187394" name="AutoShape 9"/>
          <p:cNvSpPr>
            <a:spLocks noChangeArrowheads="1"/>
          </p:cNvSpPr>
          <p:nvPr/>
        </p:nvSpPr>
        <p:spPr bwMode="auto">
          <a:xfrm>
            <a:off x="4362450" y="3533775"/>
            <a:ext cx="423863" cy="733425"/>
          </a:xfrm>
          <a:prstGeom prst="upDownArrow">
            <a:avLst>
              <a:gd name="adj1" fmla="val 50000"/>
              <a:gd name="adj2" fmla="val 34607"/>
            </a:avLst>
          </a:prstGeom>
          <a:solidFill>
            <a:srgbClr val="FF0000"/>
          </a:solidFill>
          <a:ln w="9525">
            <a:solidFill>
              <a:srgbClr val="FF0000"/>
            </a:solidFill>
            <a:miter lim="800000"/>
            <a:headEnd/>
            <a:tailEnd/>
          </a:ln>
        </p:spPr>
        <p:txBody>
          <a:bodyPr vert="eaVert" wrap="none" anchor="ctr"/>
          <a:lstStyle/>
          <a:p>
            <a:endParaRPr lang="en-US"/>
          </a:p>
        </p:txBody>
      </p:sp>
      <p:pic>
        <p:nvPicPr>
          <p:cNvPr id="187395" name="Picture 10" descr="peo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5029200"/>
            <a:ext cx="863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9" name="Text Box 11"/>
          <p:cNvSpPr txBox="1">
            <a:spLocks noChangeArrowheads="1"/>
          </p:cNvSpPr>
          <p:nvPr/>
        </p:nvSpPr>
        <p:spPr bwMode="auto">
          <a:xfrm>
            <a:off x="228600" y="1447800"/>
            <a:ext cx="2835275"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000" b="1">
                <a:solidFill>
                  <a:srgbClr val="FFFFFF"/>
                </a:solidFill>
                <a:latin typeface="Arial" charset="0"/>
                <a:cs typeface="Arial" charset="0"/>
              </a:rPr>
              <a:t>So God created man in his own image, in the image of God he created him; male and female he created them.  God blessed them</a:t>
            </a:r>
            <a:r>
              <a:rPr lang="en-US" sz="2000" b="1">
                <a:solidFill>
                  <a:srgbClr val="FFFFFF"/>
                </a:solidFill>
                <a:latin typeface="Arial" charset="0"/>
                <a:cs typeface="Arial" charset="0"/>
              </a:rPr>
              <a:t>…</a:t>
            </a:r>
          </a:p>
          <a:p>
            <a:pPr eaLnBrk="1" hangingPunct="1"/>
            <a:endParaRPr lang="en-GB" sz="2000" b="1">
              <a:solidFill>
                <a:srgbClr val="FFFFFF"/>
              </a:solidFill>
              <a:latin typeface="Arial" charset="0"/>
              <a:cs typeface="Arial" charset="0"/>
            </a:endParaRPr>
          </a:p>
          <a:p>
            <a:pPr eaLnBrk="1" hangingPunct="1"/>
            <a:r>
              <a:rPr lang="en-GB" sz="2000" b="1">
                <a:solidFill>
                  <a:srgbClr val="FFFFFF"/>
                </a:solidFill>
                <a:latin typeface="Arial" charset="0"/>
                <a:cs typeface="Arial" charset="0"/>
              </a:rPr>
              <a:t>Genesis 1:27-28</a:t>
            </a:r>
            <a:endParaRPr lang="en-US" sz="2000" b="1">
              <a:solidFill>
                <a:srgbClr val="FFFFFF"/>
              </a:solidFill>
              <a:latin typeface="Arial" charset="0"/>
              <a:cs typeface="Arial" charset="0"/>
            </a:endParaRPr>
          </a:p>
          <a:p>
            <a:pPr eaLnBrk="1" hangingPunct="1"/>
            <a:endParaRPr lang="en-US" sz="2000" b="1">
              <a:solidFill>
                <a:srgbClr val="FFFFFF"/>
              </a:solidFill>
              <a:latin typeface="Arial" charset="0"/>
              <a:cs typeface="Arial" charset="0"/>
            </a:endParaRPr>
          </a:p>
        </p:txBody>
      </p:sp>
      <p:pic>
        <p:nvPicPr>
          <p:cNvPr id="187397" name="Picture 12" descr="tre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4419600"/>
            <a:ext cx="26289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8" name="Picture 16" descr="crown option A 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3688" y="4756150"/>
            <a:ext cx="46831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9" name="Picture 17" descr="crown option A 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513" y="4756150"/>
            <a:ext cx="46831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0" name="Picture 18" descr="crown option 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11525" y="1804988"/>
            <a:ext cx="2476500"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1" name="Rectangle 19"/>
          <p:cNvSpPr>
            <a:spLocks noGrp="1" noChangeArrowheads="1"/>
          </p:cNvSpPr>
          <p:nvPr>
            <p:ph type="title" idx="4294967295"/>
          </p:nvPr>
        </p:nvSpPr>
        <p:spPr>
          <a:xfrm>
            <a:off x="1066800" y="609600"/>
            <a:ext cx="6781800" cy="536575"/>
          </a:xfrm>
        </p:spPr>
        <p:txBody>
          <a:bodyPr/>
          <a:lstStyle/>
          <a:p>
            <a:pPr algn="ctr" eaLnBrk="1" hangingPunct="1"/>
            <a:r>
              <a:rPr lang="en-US" sz="3600">
                <a:solidFill>
                  <a:schemeClr val="tx1"/>
                </a:solidFill>
                <a:latin typeface="Tahoma" charset="0"/>
              </a:rPr>
              <a:t>The Kingdom is Established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379"/>
                                        </p:tgtEl>
                                        <p:attrNameLst>
                                          <p:attrName>style.visibility</p:attrName>
                                        </p:attrNameLst>
                                      </p:cBhvr>
                                      <p:to>
                                        <p:strVal val="visible"/>
                                      </p:to>
                                    </p:set>
                                    <p:animEffect transition="in" filter="dissolve">
                                      <p:cBhvr>
                                        <p:cTn id="7" dur="500"/>
                                        <p:tgtEl>
                                          <p:spTgt spid="1863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371"/>
                                        </p:tgtEl>
                                        <p:attrNameLst>
                                          <p:attrName>style.visibility</p:attrName>
                                        </p:attrNameLst>
                                      </p:cBhvr>
                                      <p:to>
                                        <p:strVal val="visible"/>
                                      </p:to>
                                    </p:set>
                                    <p:animEffect transition="in" filter="dissolve">
                                      <p:cBhvr>
                                        <p:cTn id="12"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P spid="18637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7" name="AutoShape 3"/>
          <p:cNvSpPr>
            <a:spLocks noChangeArrowheads="1"/>
          </p:cNvSpPr>
          <p:nvPr/>
        </p:nvSpPr>
        <p:spPr bwMode="auto">
          <a:xfrm rot="8100000">
            <a:off x="4953000" y="2209800"/>
            <a:ext cx="635000" cy="1101725"/>
          </a:xfrm>
          <a:prstGeom prst="upDownArrow">
            <a:avLst>
              <a:gd name="adj1" fmla="val 50000"/>
              <a:gd name="adj2" fmla="val 34700"/>
            </a:avLst>
          </a:prstGeom>
          <a:solidFill>
            <a:srgbClr val="FF0000"/>
          </a:solidFill>
          <a:ln w="9525">
            <a:solidFill>
              <a:srgbClr val="FF0000"/>
            </a:solidFill>
            <a:miter lim="800000"/>
            <a:headEnd/>
            <a:tailEnd/>
          </a:ln>
        </p:spPr>
        <p:txBody>
          <a:bodyPr vert="eaVert" wrap="none" anchor="ctr"/>
          <a:lstStyle/>
          <a:p>
            <a:endParaRPr lang="en-US"/>
          </a:p>
        </p:txBody>
      </p:sp>
      <p:sp>
        <p:nvSpPr>
          <p:cNvPr id="188418" name="Line 4"/>
          <p:cNvSpPr>
            <a:spLocks noChangeShapeType="1"/>
          </p:cNvSpPr>
          <p:nvPr/>
        </p:nvSpPr>
        <p:spPr bwMode="auto">
          <a:xfrm>
            <a:off x="5181600" y="2286000"/>
            <a:ext cx="146050" cy="1101725"/>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8419" name="Line 5"/>
          <p:cNvSpPr>
            <a:spLocks noChangeShapeType="1"/>
          </p:cNvSpPr>
          <p:nvPr/>
        </p:nvSpPr>
        <p:spPr bwMode="auto">
          <a:xfrm flipH="1" flipV="1">
            <a:off x="4648200" y="2667000"/>
            <a:ext cx="1181100" cy="16510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88420" name="Picture 6" descr="peo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0029" y="2836500"/>
            <a:ext cx="863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1" name="Line 7"/>
          <p:cNvSpPr>
            <a:spLocks noChangeShapeType="1"/>
          </p:cNvSpPr>
          <p:nvPr/>
        </p:nvSpPr>
        <p:spPr bwMode="auto">
          <a:xfrm flipH="1">
            <a:off x="5308600" y="781050"/>
            <a:ext cx="1711325" cy="43640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41" name="Text Box 9"/>
          <p:cNvSpPr txBox="1">
            <a:spLocks noChangeArrowheads="1"/>
          </p:cNvSpPr>
          <p:nvPr/>
        </p:nvSpPr>
        <p:spPr bwMode="auto">
          <a:xfrm>
            <a:off x="0" y="3357563"/>
            <a:ext cx="5292725"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a:latin typeface="Tahoma" charset="0"/>
              </a:rPr>
              <a:t>When the woman saw that the fruit of the tree was good for food and pleasing to the eye, and also desirable for gaining wisdom, she took some and ate it.  </a:t>
            </a:r>
            <a:r>
              <a:rPr lang="en-GB">
                <a:solidFill>
                  <a:schemeClr val="tx2"/>
                </a:solidFill>
                <a:latin typeface="Tahoma" charset="0"/>
              </a:rPr>
              <a:t>She also gave some to her husband, who was with her, and he ate it. </a:t>
            </a:r>
          </a:p>
          <a:p>
            <a:pPr algn="ctr" eaLnBrk="1" hangingPunct="1"/>
            <a:endParaRPr lang="en-GB">
              <a:solidFill>
                <a:schemeClr val="tx2"/>
              </a:solidFill>
              <a:latin typeface="Tahoma" charset="0"/>
            </a:endParaRPr>
          </a:p>
          <a:p>
            <a:pPr algn="ctr" eaLnBrk="1" hangingPunct="1"/>
            <a:r>
              <a:rPr lang="en-GB" i="1">
                <a:latin typeface="Tahoma" charset="0"/>
              </a:rPr>
              <a:t>Genesis 3:6</a:t>
            </a:r>
            <a:endParaRPr lang="en-US" i="1">
              <a:latin typeface="Tahoma" charset="0"/>
            </a:endParaRPr>
          </a:p>
        </p:txBody>
      </p:sp>
      <p:pic>
        <p:nvPicPr>
          <p:cNvPr id="188423" name="Picture 12" descr="tre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14400"/>
            <a:ext cx="28448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24" name="Picture 18"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838200"/>
            <a:ext cx="2476500"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26" name="Picture 22" descr="SmallWorld"/>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867400" y="4572000"/>
            <a:ext cx="2362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7" name="Rectangle 23"/>
          <p:cNvSpPr>
            <a:spLocks noGrp="1" noChangeArrowheads="1"/>
          </p:cNvSpPr>
          <p:nvPr>
            <p:ph type="title" idx="4294967295"/>
          </p:nvPr>
        </p:nvSpPr>
        <p:spPr>
          <a:xfrm>
            <a:off x="762000" y="0"/>
            <a:ext cx="5943600" cy="688975"/>
          </a:xfrm>
        </p:spPr>
        <p:txBody>
          <a:bodyPr/>
          <a:lstStyle/>
          <a:p>
            <a:pPr algn="ctr" eaLnBrk="1" hangingPunct="1"/>
            <a:r>
              <a:rPr lang="en-US" sz="3200">
                <a:solidFill>
                  <a:schemeClr val="tx1"/>
                </a:solidFill>
                <a:latin typeface="Tahoma" charset="0"/>
              </a:rPr>
              <a:t>The Fall</a:t>
            </a:r>
          </a:p>
        </p:txBody>
      </p:sp>
      <p:pic>
        <p:nvPicPr>
          <p:cNvPr id="1026" name="Picture 2" descr="Serpent GIFs - Get the best gif on GIFER">
            <a:extLst>
              <a:ext uri="{FF2B5EF4-FFF2-40B4-BE49-F238E27FC236}">
                <a16:creationId xmlns:a16="http://schemas.microsoft.com/office/drawing/2014/main" id="{2B461D96-36C0-D289-62C4-EE7F54BDE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658" y="630237"/>
            <a:ext cx="1950076"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dissolve">
                                      <p:cBhvr>
                                        <p:cTn id="7" dur="5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5" name="Rectangle 1032"/>
          <p:cNvSpPr>
            <a:spLocks noGrp="1" noChangeArrowheads="1"/>
          </p:cNvSpPr>
          <p:nvPr>
            <p:ph type="title"/>
          </p:nvPr>
        </p:nvSpPr>
        <p:spPr>
          <a:xfrm>
            <a:off x="685800" y="188913"/>
            <a:ext cx="7772400" cy="1038225"/>
          </a:xfrm>
        </p:spPr>
        <p:txBody>
          <a:bodyPr/>
          <a:lstStyle/>
          <a:p>
            <a:pPr algn="ctr" eaLnBrk="1" hangingPunct="1"/>
            <a:r>
              <a:rPr lang="en-US">
                <a:solidFill>
                  <a:schemeClr val="tx1"/>
                </a:solidFill>
                <a:latin typeface="Tahoma" charset="0"/>
              </a:rPr>
              <a:t>The Kingdom is Ruined</a:t>
            </a:r>
          </a:p>
        </p:txBody>
      </p:sp>
      <p:pic>
        <p:nvPicPr>
          <p:cNvPr id="190466" name="Picture 1028" descr="Fleeing%20the%20garden%20of%20Eden"/>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95288" y="1989138"/>
            <a:ext cx="3387725" cy="4343400"/>
          </a:xfrm>
          <a:noFill/>
        </p:spPr>
      </p:pic>
      <p:sp>
        <p:nvSpPr>
          <p:cNvPr id="190467" name="Rectangle 1037"/>
          <p:cNvSpPr>
            <a:spLocks noChangeArrowheads="1"/>
          </p:cNvSpPr>
          <p:nvPr/>
        </p:nvSpPr>
        <p:spPr bwMode="auto">
          <a:xfrm>
            <a:off x="3995738" y="1484313"/>
            <a:ext cx="5148262" cy="591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800" dirty="0">
                <a:solidFill>
                  <a:schemeClr val="tx2"/>
                </a:solidFill>
                <a:latin typeface="Arial" charset="0"/>
                <a:cs typeface="Arial" charset="0"/>
              </a:rPr>
              <a:t>So the L</a:t>
            </a:r>
            <a:r>
              <a:rPr lang="en-US" sz="2400" dirty="0">
                <a:solidFill>
                  <a:schemeClr val="tx2"/>
                </a:solidFill>
                <a:latin typeface="Arial" charset="0"/>
                <a:cs typeface="Arial" charset="0"/>
              </a:rPr>
              <a:t>ORD</a:t>
            </a:r>
            <a:r>
              <a:rPr lang="en-US" sz="2800" dirty="0">
                <a:solidFill>
                  <a:schemeClr val="tx2"/>
                </a:solidFill>
                <a:latin typeface="Arial" charset="0"/>
                <a:cs typeface="Arial" charset="0"/>
              </a:rPr>
              <a:t> God banished him from the Garden of Eden</a:t>
            </a:r>
            <a:r>
              <a:rPr lang="en-US" sz="2800" dirty="0">
                <a:latin typeface="Arial" charset="0"/>
                <a:cs typeface="Arial" charset="0"/>
              </a:rPr>
              <a:t> to work the ground from which he had been taken.</a:t>
            </a:r>
          </a:p>
          <a:p>
            <a:pPr algn="ctr"/>
            <a:r>
              <a:rPr lang="en-US" sz="2800" dirty="0">
                <a:latin typeface="Arial" charset="0"/>
                <a:cs typeface="Arial" charset="0"/>
              </a:rPr>
              <a:t>After he drove the man out, he placed on the east side of the Garden of Eden cherubim and a flaming sword flashing back and forth to guard the way to the tree of life.</a:t>
            </a:r>
          </a:p>
          <a:p>
            <a:pPr algn="ctr"/>
            <a:endParaRPr lang="en-US" sz="2800" dirty="0">
              <a:latin typeface="Arial" charset="0"/>
              <a:cs typeface="Arial" charset="0"/>
            </a:endParaRPr>
          </a:p>
          <a:p>
            <a:pPr algn="ctr"/>
            <a:r>
              <a:rPr lang="en-US" sz="2800" dirty="0">
                <a:latin typeface="Arial" charset="0"/>
                <a:cs typeface="Arial" charset="0"/>
              </a:rPr>
              <a:t>Genesis 3:23-24</a:t>
            </a:r>
          </a:p>
          <a:p>
            <a:pPr algn="ctr">
              <a:spcBef>
                <a:spcPct val="50000"/>
              </a:spcBef>
            </a:pPr>
            <a:endParaRPr lang="en-US" sz="2800" dirty="0">
              <a:solidFill>
                <a:srgbClr val="0000FF"/>
              </a:solidFill>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89" name="AutoShape 4"/>
          <p:cNvSpPr>
            <a:spLocks noChangeArrowheads="1"/>
          </p:cNvSpPr>
          <p:nvPr/>
        </p:nvSpPr>
        <p:spPr bwMode="auto">
          <a:xfrm>
            <a:off x="4419600" y="3276600"/>
            <a:ext cx="392113"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sz="2000">
              <a:latin typeface="Arial" charset="0"/>
              <a:cs typeface="Arial" charset="0"/>
            </a:endParaRPr>
          </a:p>
        </p:txBody>
      </p:sp>
      <p:sp>
        <p:nvSpPr>
          <p:cNvPr id="191490" name="Text Box 5"/>
          <p:cNvSpPr txBox="1">
            <a:spLocks noChangeArrowheads="1"/>
          </p:cNvSpPr>
          <p:nvPr/>
        </p:nvSpPr>
        <p:spPr bwMode="auto">
          <a:xfrm>
            <a:off x="2195513" y="3352800"/>
            <a:ext cx="2125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eaLnBrk="1" hangingPunct="1"/>
            <a:r>
              <a:rPr lang="en-GB" sz="2800">
                <a:latin typeface="Arial" charset="0"/>
                <a:cs typeface="Arial" charset="0"/>
              </a:rPr>
              <a:t>Promise</a:t>
            </a:r>
            <a:endParaRPr lang="en-US" sz="2800">
              <a:latin typeface="Arial" charset="0"/>
              <a:cs typeface="Arial" charset="0"/>
            </a:endParaRPr>
          </a:p>
        </p:txBody>
      </p:sp>
      <p:sp>
        <p:nvSpPr>
          <p:cNvPr id="97286" name="Text Box 6"/>
          <p:cNvSpPr txBox="1">
            <a:spLocks noChangeArrowheads="1"/>
          </p:cNvSpPr>
          <p:nvPr/>
        </p:nvSpPr>
        <p:spPr bwMode="auto">
          <a:xfrm>
            <a:off x="6351588" y="620713"/>
            <a:ext cx="2613025" cy="581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en-US" b="1" dirty="0">
                <a:latin typeface="Arial" charset="0"/>
                <a:cs typeface="Arial" charset="0"/>
              </a:rPr>
              <a:t>And I will put enmity between you [Satan] and the woman, and between your offspring [demons] and hers [Jesus]; he will crush your head [resurrection], and you will strike his heal [Calvary].</a:t>
            </a:r>
          </a:p>
          <a:p>
            <a:pPr algn="ctr" eaLnBrk="1" hangingPunct="1">
              <a:spcBef>
                <a:spcPct val="50000"/>
              </a:spcBef>
            </a:pPr>
            <a:r>
              <a:rPr lang="en-US" b="1" i="1" dirty="0">
                <a:latin typeface="Arial" charset="0"/>
                <a:cs typeface="Arial" charset="0"/>
              </a:rPr>
              <a:t>Genesis 3:15</a:t>
            </a:r>
            <a:endParaRPr lang="en-GB" b="1" i="1" dirty="0">
              <a:latin typeface="Arial" charset="0"/>
              <a:cs typeface="Arial" charset="0"/>
            </a:endParaRPr>
          </a:p>
        </p:txBody>
      </p:sp>
      <p:pic>
        <p:nvPicPr>
          <p:cNvPr id="191492" name="Picture 12" descr="crown option 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143000"/>
            <a:ext cx="3429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4" name="Picture 15" descr="peo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4267200"/>
            <a:ext cx="1371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5" name="Rectangle 16"/>
          <p:cNvSpPr>
            <a:spLocks noGrp="1" noChangeArrowheads="1"/>
          </p:cNvSpPr>
          <p:nvPr>
            <p:ph type="title" idx="4294967295"/>
          </p:nvPr>
        </p:nvSpPr>
        <p:spPr>
          <a:xfrm>
            <a:off x="685800" y="228600"/>
            <a:ext cx="7772400" cy="685800"/>
          </a:xfrm>
        </p:spPr>
        <p:txBody>
          <a:bodyPr/>
          <a:lstStyle/>
          <a:p>
            <a:pPr algn="ctr" eaLnBrk="1" hangingPunct="1"/>
            <a:r>
              <a:rPr lang="en-US" sz="4000">
                <a:solidFill>
                  <a:schemeClr val="tx1"/>
                </a:solidFill>
                <a:latin typeface="Arial" charset="0"/>
              </a:rPr>
              <a:t>God</a:t>
            </a:r>
            <a:r>
              <a:rPr lang="fr-FR" altLang="ja-JP" sz="4000">
                <a:solidFill>
                  <a:schemeClr val="tx1"/>
                </a:solidFill>
                <a:latin typeface="Arial" charset="0"/>
              </a:rPr>
              <a:t>'</a:t>
            </a:r>
            <a:r>
              <a:rPr lang="en-US" altLang="ja-JP" sz="4000">
                <a:solidFill>
                  <a:schemeClr val="tx1"/>
                </a:solidFill>
                <a:latin typeface="Arial" charset="0"/>
              </a:rPr>
              <a:t>s Plan</a:t>
            </a:r>
            <a:endParaRPr lang="en-US" sz="4000">
              <a:solidFill>
                <a:schemeClr val="tx1"/>
              </a:solidFill>
              <a:latin typeface="Arial" charset="0"/>
            </a:endParaRPr>
          </a:p>
        </p:txBody>
      </p:sp>
      <p:sp>
        <p:nvSpPr>
          <p:cNvPr id="97297" name="AutoShape 17"/>
          <p:cNvSpPr>
            <a:spLocks noChangeArrowheads="1"/>
          </p:cNvSpPr>
          <p:nvPr/>
        </p:nvSpPr>
        <p:spPr bwMode="auto">
          <a:xfrm rot="5400000">
            <a:off x="2775743" y="4920457"/>
            <a:ext cx="392113" cy="914400"/>
          </a:xfrm>
          <a:prstGeom prst="downArrow">
            <a:avLst>
              <a:gd name="adj1" fmla="val 49796"/>
              <a:gd name="adj2" fmla="val 66127"/>
            </a:avLst>
          </a:prstGeom>
          <a:solidFill>
            <a:srgbClr val="FF0000"/>
          </a:solidFill>
          <a:ln w="9525">
            <a:solidFill>
              <a:srgbClr val="FF0000"/>
            </a:solidFill>
            <a:miter lim="800000"/>
            <a:headEnd/>
            <a:tailEnd/>
          </a:ln>
        </p:spPr>
        <p:txBody>
          <a:bodyPr vert="eaVert" wrap="none" anchor="ctr"/>
          <a:lstStyle/>
          <a:p>
            <a:endParaRPr lang="en-US" sz="2000">
              <a:latin typeface="Arial" charset="0"/>
              <a:cs typeface="Arial" charset="0"/>
            </a:endParaRPr>
          </a:p>
        </p:txBody>
      </p:sp>
      <p:sp>
        <p:nvSpPr>
          <p:cNvPr id="97298" name="Text Box 18"/>
          <p:cNvSpPr txBox="1">
            <a:spLocks noChangeArrowheads="1"/>
          </p:cNvSpPr>
          <p:nvPr/>
        </p:nvSpPr>
        <p:spPr bwMode="auto">
          <a:xfrm>
            <a:off x="2268538" y="5589588"/>
            <a:ext cx="148431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800">
                <a:latin typeface="Arial" charset="0"/>
                <a:cs typeface="Arial" charset="0"/>
              </a:rPr>
              <a:t>War</a:t>
            </a:r>
            <a:endParaRPr lang="en-US" sz="2800">
              <a:latin typeface="Arial" charset="0"/>
              <a:cs typeface="Arial" charset="0"/>
            </a:endParaRPr>
          </a:p>
        </p:txBody>
      </p:sp>
      <p:sp>
        <p:nvSpPr>
          <p:cNvPr id="97299" name="Text Box 19"/>
          <p:cNvSpPr txBox="1">
            <a:spLocks noChangeArrowheads="1"/>
          </p:cNvSpPr>
          <p:nvPr/>
        </p:nvSpPr>
        <p:spPr bwMode="auto">
          <a:xfrm>
            <a:off x="549275" y="6021388"/>
            <a:ext cx="1790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800">
                <a:latin typeface="Arial" charset="0"/>
                <a:cs typeface="Arial" charset="0"/>
              </a:rPr>
              <a:t>Satan</a:t>
            </a:r>
          </a:p>
        </p:txBody>
      </p:sp>
      <p:pic>
        <p:nvPicPr>
          <p:cNvPr id="2" name="Picture 2" descr="Serpent GIFs - Get the best gif on GIFER">
            <a:extLst>
              <a:ext uri="{FF2B5EF4-FFF2-40B4-BE49-F238E27FC236}">
                <a16:creationId xmlns:a16="http://schemas.microsoft.com/office/drawing/2014/main" id="{F39FC3B8-AC35-9CD3-0BB9-E0C925EC4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54" y="4246765"/>
            <a:ext cx="1950076"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box(in)">
                                      <p:cBhvr>
                                        <p:cTn id="7" dur="500"/>
                                        <p:tgtEl>
                                          <p:spTgt spid="97286"/>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7297"/>
                                        </p:tgtEl>
                                        <p:attrNameLst>
                                          <p:attrName>style.visibility</p:attrName>
                                        </p:attrNameLst>
                                      </p:cBhvr>
                                      <p:to>
                                        <p:strVal val="visible"/>
                                      </p:to>
                                    </p:set>
                                    <p:animEffect transition="in" filter="strips(downLeft)">
                                      <p:cBhvr>
                                        <p:cTn id="11" dur="500"/>
                                        <p:tgtEl>
                                          <p:spTgt spid="97297"/>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97298"/>
                                        </p:tgtEl>
                                        <p:attrNameLst>
                                          <p:attrName>style.visibility</p:attrName>
                                        </p:attrNameLst>
                                      </p:cBhvr>
                                      <p:to>
                                        <p:strVal val="visible"/>
                                      </p:to>
                                    </p:set>
                                  </p:childTnLst>
                                </p:cTn>
                              </p:par>
                              <p:par>
                                <p:cTn id="15" presetID="24" presetClass="entr" presetSubtype="0" fill="hold" grpId="0" nodeType="withEffect">
                                  <p:stCondLst>
                                    <p:cond delay="0"/>
                                  </p:stCondLst>
                                  <p:childTnLst>
                                    <p:set>
                                      <p:cBhvr>
                                        <p:cTn id="16" dur="1" fill="hold">
                                          <p:stCondLst>
                                            <p:cond delay="0"/>
                                          </p:stCondLst>
                                        </p:cTn>
                                        <p:tgtEl>
                                          <p:spTgt spid="97299"/>
                                        </p:tgtEl>
                                        <p:attrNameLst>
                                          <p:attrName>style.visibility</p:attrName>
                                        </p:attrNameLst>
                                      </p:cBhvr>
                                      <p:to>
                                        <p:strVal val="visible"/>
                                      </p:to>
                                    </p:set>
                                    <p:anim to="" calcmode="lin" valueType="num">
                                      <p:cBhvr>
                                        <p:cTn id="17" dur="1" fill="hold"/>
                                        <p:tgtEl>
                                          <p:spTgt spid="972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P spid="97297" grpId="0" animBg="1"/>
      <p:bldP spid="97298" grpId="0"/>
      <p:bldP spid="9729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539750" y="381000"/>
            <a:ext cx="8297863" cy="1447800"/>
          </a:xfrm>
        </p:spPr>
        <p:txBody>
          <a:bodyPr/>
          <a:lstStyle/>
          <a:p>
            <a:pPr algn="ctr" eaLnBrk="1" hangingPunct="1"/>
            <a:r>
              <a:rPr lang="en-US" sz="5400">
                <a:solidFill>
                  <a:schemeClr val="tx1"/>
                </a:solidFill>
                <a:latin typeface="Tahoma" charset="0"/>
              </a:rPr>
              <a:t> </a:t>
            </a:r>
            <a:r>
              <a:rPr lang="en-US" sz="5400">
                <a:solidFill>
                  <a:srgbClr val="FFFFFF"/>
                </a:solidFill>
                <a:latin typeface="Tahoma" charset="0"/>
              </a:rPr>
              <a:t>How</a:t>
            </a:r>
            <a:r>
              <a:rPr lang="en-US" sz="5400">
                <a:solidFill>
                  <a:schemeClr val="tx1"/>
                </a:solidFill>
                <a:latin typeface="Tahoma" charset="0"/>
              </a:rPr>
              <a:t> is God accomplishing His plan?</a:t>
            </a:r>
            <a:endParaRPr lang="en-US" sz="5400">
              <a:latin typeface="Tahoma" charset="0"/>
            </a:endParaRPr>
          </a:p>
        </p:txBody>
      </p:sp>
      <p:sp>
        <p:nvSpPr>
          <p:cNvPr id="90115" name="Rectangle 3"/>
          <p:cNvSpPr>
            <a:spLocks noGrp="1" noChangeArrowheads="1"/>
          </p:cNvSpPr>
          <p:nvPr>
            <p:ph type="body" idx="1"/>
          </p:nvPr>
        </p:nvSpPr>
        <p:spPr>
          <a:xfrm>
            <a:off x="179388" y="2895600"/>
            <a:ext cx="8569325" cy="2743200"/>
          </a:xfrm>
        </p:spPr>
        <p:txBody>
          <a:bodyPr/>
          <a:lstStyle/>
          <a:p>
            <a:pPr algn="ctr" eaLnBrk="1" hangingPunct="1">
              <a:buFontTx/>
              <a:buNone/>
            </a:pPr>
            <a:r>
              <a:rPr lang="en-US" sz="4400">
                <a:latin typeface="Tahoma" charset="0"/>
              </a:rPr>
              <a:t>  </a:t>
            </a:r>
            <a:r>
              <a:rPr lang="en-US" sz="4000">
                <a:latin typeface="Tahoma" charset="0"/>
              </a:rPr>
              <a:t>It is revealed in stages throughout the Bible by </a:t>
            </a:r>
            <a:r>
              <a:rPr lang="en-US" sz="4000">
                <a:solidFill>
                  <a:schemeClr val="tx2"/>
                </a:solidFill>
                <a:latin typeface="Tahoma" charset="0"/>
              </a:rPr>
              <a:t>COVENANT </a:t>
            </a:r>
            <a:r>
              <a:rPr lang="en-US" sz="4000">
                <a:latin typeface="Tahoma" charset="0"/>
              </a:rPr>
              <a:t>rather than all at one time.</a:t>
            </a:r>
            <a:endParaRPr lang="en-US" sz="4000" i="1">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ircle(in)">
                                      <p:cBhvr>
                                        <p:cTn id="7" dur="2000"/>
                                        <p:tgtEl>
                                          <p:spTgt spid="9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algn="ctr" eaLnBrk="1" hangingPunct="1"/>
            <a:r>
              <a:rPr lang="en-US" sz="4800">
                <a:solidFill>
                  <a:schemeClr val="tx1"/>
                </a:solidFill>
                <a:latin typeface="Tahoma" charset="0"/>
              </a:rPr>
              <a:t>What is a Covenant ?</a:t>
            </a:r>
          </a:p>
        </p:txBody>
      </p:sp>
      <p:sp>
        <p:nvSpPr>
          <p:cNvPr id="193538" name="Rectangle 3"/>
          <p:cNvSpPr>
            <a:spLocks noGrp="1" noChangeArrowheads="1"/>
          </p:cNvSpPr>
          <p:nvPr>
            <p:ph type="body" idx="1"/>
          </p:nvPr>
        </p:nvSpPr>
        <p:spPr>
          <a:xfrm>
            <a:off x="685800" y="1772816"/>
            <a:ext cx="8134672" cy="4876800"/>
          </a:xfrm>
        </p:spPr>
        <p:txBody>
          <a:bodyPr/>
          <a:lstStyle/>
          <a:p>
            <a:pPr eaLnBrk="1" hangingPunct="1"/>
            <a:r>
              <a:rPr lang="en-US" dirty="0">
                <a:latin typeface="Tahoma" charset="0"/>
              </a:rPr>
              <a:t>Promise between 2 or more parties by which either of the parties pledges himself to the other.</a:t>
            </a:r>
          </a:p>
          <a:p>
            <a:pPr eaLnBrk="1" hangingPunct="1"/>
            <a:r>
              <a:rPr lang="en-US" dirty="0">
                <a:latin typeface="Tahoma" charset="0"/>
              </a:rPr>
              <a:t>The covenants we are going to study between God and humans are all UNILATERAL. </a:t>
            </a:r>
          </a:p>
          <a:p>
            <a:pPr eaLnBrk="1" hangingPunct="1"/>
            <a:r>
              <a:rPr lang="en-US" dirty="0">
                <a:latin typeface="Tahoma" charset="0"/>
              </a:rPr>
              <a:t>God made promises that He would do something, and there was nothing required by the humans involved.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1" name="AutoShape 3"/>
          <p:cNvSpPr>
            <a:spLocks noChangeArrowheads="1"/>
          </p:cNvSpPr>
          <p:nvPr/>
        </p:nvSpPr>
        <p:spPr bwMode="auto">
          <a:xfrm>
            <a:off x="1066800" y="1905000"/>
            <a:ext cx="392113"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b="1">
              <a:latin typeface="Arial" charset="0"/>
              <a:cs typeface="Arial" charset="0"/>
            </a:endParaRPr>
          </a:p>
        </p:txBody>
      </p:sp>
      <p:sp>
        <p:nvSpPr>
          <p:cNvPr id="99332" name="Text Box 4"/>
          <p:cNvSpPr txBox="1">
            <a:spLocks noChangeArrowheads="1"/>
          </p:cNvSpPr>
          <p:nvPr/>
        </p:nvSpPr>
        <p:spPr bwMode="auto">
          <a:xfrm>
            <a:off x="1524000" y="1976438"/>
            <a:ext cx="11969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000" b="1">
                <a:latin typeface="Arial" charset="0"/>
                <a:cs typeface="Arial" charset="0"/>
              </a:rPr>
              <a:t>Promise</a:t>
            </a:r>
            <a:endParaRPr lang="en-US" sz="2000" b="1">
              <a:latin typeface="Arial" charset="0"/>
              <a:cs typeface="Arial" charset="0"/>
            </a:endParaRPr>
          </a:p>
        </p:txBody>
      </p:sp>
      <p:pic>
        <p:nvPicPr>
          <p:cNvPr id="194563" name="Picture 5"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743200"/>
            <a:ext cx="987425"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4" name="Text Box 6"/>
          <p:cNvSpPr txBox="1">
            <a:spLocks noChangeArrowheads="1"/>
          </p:cNvSpPr>
          <p:nvPr/>
        </p:nvSpPr>
        <p:spPr bwMode="auto">
          <a:xfrm>
            <a:off x="228600" y="2738438"/>
            <a:ext cx="398463"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000" b="1">
                <a:latin typeface="Arial" charset="0"/>
                <a:cs typeface="Arial" charset="0"/>
              </a:rPr>
              <a:t>A</a:t>
            </a:r>
          </a:p>
          <a:p>
            <a:pPr eaLnBrk="1" hangingPunct="1"/>
            <a:r>
              <a:rPr lang="en-GB" sz="2000" b="1">
                <a:latin typeface="Arial" charset="0"/>
                <a:cs typeface="Arial" charset="0"/>
              </a:rPr>
              <a:t>B</a:t>
            </a:r>
          </a:p>
          <a:p>
            <a:pPr eaLnBrk="1" hangingPunct="1"/>
            <a:r>
              <a:rPr lang="en-GB" sz="2000" b="1">
                <a:latin typeface="Arial" charset="0"/>
                <a:cs typeface="Arial" charset="0"/>
              </a:rPr>
              <a:t>R</a:t>
            </a:r>
          </a:p>
          <a:p>
            <a:pPr eaLnBrk="1" hangingPunct="1"/>
            <a:r>
              <a:rPr lang="en-GB" sz="2000" b="1">
                <a:latin typeface="Arial" charset="0"/>
                <a:cs typeface="Arial" charset="0"/>
              </a:rPr>
              <a:t>A</a:t>
            </a:r>
          </a:p>
          <a:p>
            <a:pPr eaLnBrk="1" hangingPunct="1"/>
            <a:r>
              <a:rPr lang="en-GB" sz="2000" b="1">
                <a:latin typeface="Arial" charset="0"/>
                <a:cs typeface="Arial" charset="0"/>
              </a:rPr>
              <a:t>H</a:t>
            </a:r>
          </a:p>
          <a:p>
            <a:pPr eaLnBrk="1" hangingPunct="1"/>
            <a:r>
              <a:rPr lang="en-GB" sz="2000" b="1">
                <a:latin typeface="Arial" charset="0"/>
                <a:cs typeface="Arial" charset="0"/>
              </a:rPr>
              <a:t>A</a:t>
            </a:r>
          </a:p>
          <a:p>
            <a:pPr eaLnBrk="1" hangingPunct="1"/>
            <a:r>
              <a:rPr lang="en-GB" sz="2000" b="1">
                <a:latin typeface="Arial" charset="0"/>
                <a:cs typeface="Arial" charset="0"/>
              </a:rPr>
              <a:t>M</a:t>
            </a:r>
          </a:p>
          <a:p>
            <a:pPr eaLnBrk="1" hangingPunct="1"/>
            <a:endParaRPr lang="en-US" sz="2000" b="1">
              <a:latin typeface="Arial" charset="0"/>
              <a:cs typeface="Arial" charset="0"/>
            </a:endParaRPr>
          </a:p>
        </p:txBody>
      </p:sp>
      <p:sp>
        <p:nvSpPr>
          <p:cNvPr id="99335" name="Text Box 7"/>
          <p:cNvSpPr txBox="1">
            <a:spLocks noChangeArrowheads="1"/>
          </p:cNvSpPr>
          <p:nvPr/>
        </p:nvSpPr>
        <p:spPr bwMode="auto">
          <a:xfrm>
            <a:off x="3527425" y="2206625"/>
            <a:ext cx="796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000" b="1">
                <a:latin typeface="Arial" charset="0"/>
                <a:cs typeface="Arial" charset="0"/>
              </a:rPr>
              <a:t>Land</a:t>
            </a:r>
            <a:endParaRPr lang="en-US" sz="2000" b="1">
              <a:latin typeface="Arial" charset="0"/>
              <a:cs typeface="Arial" charset="0"/>
            </a:endParaRPr>
          </a:p>
        </p:txBody>
      </p:sp>
      <p:sp>
        <p:nvSpPr>
          <p:cNvPr id="99336" name="Text Box 8"/>
          <p:cNvSpPr txBox="1">
            <a:spLocks noChangeArrowheads="1"/>
          </p:cNvSpPr>
          <p:nvPr/>
        </p:nvSpPr>
        <p:spPr bwMode="auto">
          <a:xfrm>
            <a:off x="3527425" y="3270250"/>
            <a:ext cx="796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sz="2000" b="1">
                <a:latin typeface="Arial" charset="0"/>
                <a:cs typeface="Arial" charset="0"/>
              </a:rPr>
              <a:t>Seed</a:t>
            </a:r>
          </a:p>
        </p:txBody>
      </p:sp>
      <p:sp>
        <p:nvSpPr>
          <p:cNvPr id="99337" name="Text Box 9"/>
          <p:cNvSpPr txBox="1">
            <a:spLocks noChangeArrowheads="1"/>
          </p:cNvSpPr>
          <p:nvPr/>
        </p:nvSpPr>
        <p:spPr bwMode="auto">
          <a:xfrm>
            <a:off x="3527425" y="4364038"/>
            <a:ext cx="1254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sz="2000" b="1">
                <a:latin typeface="Arial" charset="0"/>
                <a:cs typeface="Arial" charset="0"/>
              </a:rPr>
              <a:t>Blessing</a:t>
            </a:r>
            <a:endParaRPr lang="en-US" sz="2000" b="1">
              <a:latin typeface="Arial" charset="0"/>
              <a:cs typeface="Arial" charset="0"/>
            </a:endParaRPr>
          </a:p>
        </p:txBody>
      </p:sp>
      <p:sp>
        <p:nvSpPr>
          <p:cNvPr id="99338" name="AutoShape 10"/>
          <p:cNvSpPr>
            <a:spLocks noChangeArrowheads="1"/>
          </p:cNvSpPr>
          <p:nvPr/>
        </p:nvSpPr>
        <p:spPr bwMode="auto">
          <a:xfrm rot="2700000">
            <a:off x="2110582" y="3825081"/>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sp>
        <p:nvSpPr>
          <p:cNvPr id="99339" name="AutoShape 11"/>
          <p:cNvSpPr>
            <a:spLocks noChangeArrowheads="1"/>
          </p:cNvSpPr>
          <p:nvPr/>
        </p:nvSpPr>
        <p:spPr bwMode="auto">
          <a:xfrm>
            <a:off x="2438400" y="3276600"/>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sp>
        <p:nvSpPr>
          <p:cNvPr id="99340" name="AutoShape 12"/>
          <p:cNvSpPr>
            <a:spLocks noChangeArrowheads="1"/>
          </p:cNvSpPr>
          <p:nvPr/>
        </p:nvSpPr>
        <p:spPr bwMode="auto">
          <a:xfrm rot="-2700000">
            <a:off x="2111375" y="2776538"/>
            <a:ext cx="1073150" cy="322262"/>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pic>
        <p:nvPicPr>
          <p:cNvPr id="194571" name="Picture 18"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5" y="519113"/>
            <a:ext cx="2197100" cy="118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72" name="Text Box 19"/>
          <p:cNvSpPr txBox="1">
            <a:spLocks noChangeArrowheads="1"/>
          </p:cNvSpPr>
          <p:nvPr/>
        </p:nvSpPr>
        <p:spPr bwMode="auto">
          <a:xfrm>
            <a:off x="8453438" y="1828800"/>
            <a:ext cx="461962"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pPr>
            <a:endParaRPr lang="en-US" sz="1800" b="1">
              <a:latin typeface="Arial" charset="0"/>
              <a:cs typeface="Arial" charset="0"/>
            </a:endParaRPr>
          </a:p>
        </p:txBody>
      </p:sp>
      <p:sp>
        <p:nvSpPr>
          <p:cNvPr id="194573" name="Text Box 20"/>
          <p:cNvSpPr txBox="1">
            <a:spLocks noChangeArrowheads="1"/>
          </p:cNvSpPr>
          <p:nvPr/>
        </p:nvSpPr>
        <p:spPr bwMode="auto">
          <a:xfrm>
            <a:off x="5257800" y="1981200"/>
            <a:ext cx="3581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pPr>
            <a:endParaRPr lang="en-US" sz="1800" b="1">
              <a:latin typeface="Arial" charset="0"/>
              <a:cs typeface="Arial" charset="0"/>
            </a:endParaRPr>
          </a:p>
        </p:txBody>
      </p:sp>
      <p:sp>
        <p:nvSpPr>
          <p:cNvPr id="99349" name="Text Box 21"/>
          <p:cNvSpPr txBox="1">
            <a:spLocks noChangeArrowheads="1"/>
          </p:cNvSpPr>
          <p:nvPr/>
        </p:nvSpPr>
        <p:spPr bwMode="auto">
          <a:xfrm>
            <a:off x="5410200" y="1752600"/>
            <a:ext cx="3505200" cy="495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r>
              <a:rPr lang="en-GB" sz="2000" b="1">
                <a:latin typeface="Arial" charset="0"/>
                <a:cs typeface="Arial" charset="0"/>
              </a:rPr>
              <a:t>Genesis 17:6-7 </a:t>
            </a:r>
          </a:p>
          <a:p>
            <a:endParaRPr lang="en-GB" sz="2000" b="1">
              <a:latin typeface="Arial" charset="0"/>
              <a:cs typeface="Arial" charset="0"/>
            </a:endParaRPr>
          </a:p>
          <a:p>
            <a:r>
              <a:rPr lang="en-GB" sz="2000" b="1">
                <a:latin typeface="Arial" charset="0"/>
                <a:cs typeface="Arial" charset="0"/>
              </a:rPr>
              <a:t>I will make you exceedingly fruitful, and I will make you into nations and </a:t>
            </a:r>
            <a:r>
              <a:rPr lang="en-GB" sz="2000" b="1">
                <a:solidFill>
                  <a:schemeClr val="tx2"/>
                </a:solidFill>
                <a:latin typeface="Arial" charset="0"/>
                <a:cs typeface="Arial" charset="0"/>
              </a:rPr>
              <a:t>KINGS</a:t>
            </a:r>
            <a:r>
              <a:rPr lang="en-GB" sz="2000" b="1">
                <a:latin typeface="Arial" charset="0"/>
                <a:cs typeface="Arial" charset="0"/>
              </a:rPr>
              <a:t> shall come from you. And I will establish my covenant between me and you and your </a:t>
            </a:r>
            <a:r>
              <a:rPr lang="en-GB" sz="2000" b="1">
                <a:solidFill>
                  <a:schemeClr val="tx2"/>
                </a:solidFill>
                <a:latin typeface="Arial" charset="0"/>
                <a:cs typeface="Arial" charset="0"/>
              </a:rPr>
              <a:t>OFFSPRING</a:t>
            </a:r>
            <a:r>
              <a:rPr lang="en-GB" sz="2000" b="1">
                <a:latin typeface="Arial" charset="0"/>
                <a:cs typeface="Arial" charset="0"/>
              </a:rPr>
              <a:t> after you throughout their generations for an </a:t>
            </a:r>
            <a:r>
              <a:rPr lang="en-GB" sz="2000" b="1">
                <a:solidFill>
                  <a:schemeClr val="tx2"/>
                </a:solidFill>
                <a:latin typeface="Arial" charset="0"/>
                <a:cs typeface="Arial" charset="0"/>
              </a:rPr>
              <a:t>EVERLASTING </a:t>
            </a:r>
            <a:r>
              <a:rPr lang="en-GB" sz="2000" b="1">
                <a:latin typeface="Arial" charset="0"/>
                <a:cs typeface="Arial" charset="0"/>
              </a:rPr>
              <a:t>covenant, to be God to you and to your offspring after you. </a:t>
            </a:r>
          </a:p>
          <a:p>
            <a:pPr>
              <a:spcBef>
                <a:spcPct val="50000"/>
              </a:spcBef>
            </a:pPr>
            <a:endParaRPr lang="en-US" sz="2000" b="1">
              <a:latin typeface="Arial" charset="0"/>
              <a:cs typeface="Arial" charset="0"/>
            </a:endParaRPr>
          </a:p>
        </p:txBody>
      </p:sp>
      <p:sp>
        <p:nvSpPr>
          <p:cNvPr id="194575" name="Rectangle 22"/>
          <p:cNvSpPr>
            <a:spLocks noGrp="1" noChangeArrowheads="1"/>
          </p:cNvSpPr>
          <p:nvPr>
            <p:ph type="title" idx="4294967295"/>
          </p:nvPr>
        </p:nvSpPr>
        <p:spPr>
          <a:xfrm>
            <a:off x="2438400" y="304800"/>
            <a:ext cx="6705600" cy="1462088"/>
          </a:xfrm>
        </p:spPr>
        <p:txBody>
          <a:bodyPr/>
          <a:lstStyle/>
          <a:p>
            <a:pPr algn="ctr" eaLnBrk="1" hangingPunct="1"/>
            <a:r>
              <a:rPr lang="en-US" sz="3600" b="1">
                <a:solidFill>
                  <a:schemeClr val="tx1"/>
                </a:solidFill>
                <a:latin typeface="Arial" charset="0"/>
              </a:rPr>
              <a:t>The Kingdom is Promised</a:t>
            </a:r>
            <a:r>
              <a:rPr lang="en-US" sz="3200" b="1">
                <a:solidFill>
                  <a:schemeClr val="tx1"/>
                </a:solidFill>
                <a:latin typeface="Arial" charset="0"/>
              </a:rPr>
              <a:t> </a:t>
            </a:r>
            <a:r>
              <a:rPr lang="en-US" sz="2800" b="1">
                <a:solidFill>
                  <a:schemeClr val="tx1"/>
                </a:solidFill>
                <a:latin typeface="Arial" charset="0"/>
              </a:rPr>
              <a:t>Abrahamic Covenant</a:t>
            </a:r>
          </a:p>
        </p:txBody>
      </p:sp>
      <p:sp>
        <p:nvSpPr>
          <p:cNvPr id="99351" name="Text Box 23"/>
          <p:cNvSpPr txBox="1">
            <a:spLocks noChangeArrowheads="1"/>
          </p:cNvSpPr>
          <p:nvPr/>
        </p:nvSpPr>
        <p:spPr bwMode="auto">
          <a:xfrm>
            <a:off x="2057400" y="4953000"/>
            <a:ext cx="2590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en-US" sz="2000" b="1">
                <a:latin typeface="Arial" charset="0"/>
                <a:cs typeface="Arial" charset="0"/>
              </a:rPr>
              <a:t>Genesis 12:1-3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 to="" calcmode="lin" valueType="num">
                                      <p:cBhvr>
                                        <p:cTn id="7" dur="1" fill="hold"/>
                                        <p:tgtEl>
                                          <p:spTgt spid="99331"/>
                                        </p:tgtEl>
                                        <p:attrNameLst>
                                          <p:attrName/>
                                        </p:attrNameLst>
                                      </p:cBhvr>
                                    </p:anim>
                                  </p:childTnLst>
                                </p:cTn>
                              </p:par>
                              <p:par>
                                <p:cTn id="8" presetID="1" presetClass="entr" presetSubtype="0" fill="hold" grpId="0" nodeType="withEffect">
                                  <p:stCondLst>
                                    <p:cond delay="0"/>
                                  </p:stCondLst>
                                  <p:childTnLst>
                                    <p:set>
                                      <p:cBhvr>
                                        <p:cTn id="9" dur="1" fill="hold">
                                          <p:stCondLst>
                                            <p:cond delay="0"/>
                                          </p:stCondLst>
                                        </p:cTn>
                                        <p:tgtEl>
                                          <p:spTgt spid="9933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99340"/>
                                        </p:tgtEl>
                                        <p:attrNameLst>
                                          <p:attrName>style.visibility</p:attrName>
                                        </p:attrNameLst>
                                      </p:cBhvr>
                                      <p:to>
                                        <p:strVal val="visible"/>
                                      </p:to>
                                    </p:set>
                                    <p:anim to="" calcmode="lin" valueType="num">
                                      <p:cBhvr>
                                        <p:cTn id="14" dur="1" fill="hold"/>
                                        <p:tgtEl>
                                          <p:spTgt spid="99340"/>
                                        </p:tgtEl>
                                        <p:attrNameLst>
                                          <p:attrName/>
                                        </p:attrNameLst>
                                      </p:cBhvr>
                                    </p:anim>
                                  </p:childTnLst>
                                </p:cTn>
                              </p:par>
                              <p:par>
                                <p:cTn id="15" presetID="1" presetClass="entr" presetSubtype="0" fill="hold" grpId="0" nodeType="withEffect">
                                  <p:stCondLst>
                                    <p:cond delay="0"/>
                                  </p:stCondLst>
                                  <p:childTnLst>
                                    <p:set>
                                      <p:cBhvr>
                                        <p:cTn id="16" dur="1" fill="hold">
                                          <p:stCondLst>
                                            <p:cond delay="0"/>
                                          </p:stCondLst>
                                        </p:cTn>
                                        <p:tgtEl>
                                          <p:spTgt spid="993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99339"/>
                                        </p:tgtEl>
                                        <p:attrNameLst>
                                          <p:attrName>style.visibility</p:attrName>
                                        </p:attrNameLst>
                                      </p:cBhvr>
                                      <p:to>
                                        <p:strVal val="visible"/>
                                      </p:to>
                                    </p:set>
                                    <p:anim to="" calcmode="lin" valueType="num">
                                      <p:cBhvr>
                                        <p:cTn id="21" dur="1" fill="hold"/>
                                        <p:tgtEl>
                                          <p:spTgt spid="99339"/>
                                        </p:tgtEl>
                                        <p:attrNameLst>
                                          <p:attrName/>
                                        </p:attrNameLst>
                                      </p:cBhvr>
                                    </p:anim>
                                  </p:childTnLst>
                                </p:cTn>
                              </p:par>
                              <p:par>
                                <p:cTn id="22" presetID="1" presetClass="entr" presetSubtype="0" fill="hold" grpId="0" nodeType="withEffect">
                                  <p:stCondLst>
                                    <p:cond delay="0"/>
                                  </p:stCondLst>
                                  <p:childTnLst>
                                    <p:set>
                                      <p:cBhvr>
                                        <p:cTn id="23" dur="1" fill="hold">
                                          <p:stCondLst>
                                            <p:cond delay="0"/>
                                          </p:stCondLst>
                                        </p:cTn>
                                        <p:tgtEl>
                                          <p:spTgt spid="9933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99338"/>
                                        </p:tgtEl>
                                        <p:attrNameLst>
                                          <p:attrName>style.visibility</p:attrName>
                                        </p:attrNameLst>
                                      </p:cBhvr>
                                      <p:to>
                                        <p:strVal val="visible"/>
                                      </p:to>
                                    </p:set>
                                    <p:anim to="" calcmode="lin" valueType="num">
                                      <p:cBhvr>
                                        <p:cTn id="28" dur="1" fill="hold"/>
                                        <p:tgtEl>
                                          <p:spTgt spid="99338"/>
                                        </p:tgtEl>
                                        <p:attrNameLst>
                                          <p:attrName/>
                                        </p:attrNameLst>
                                      </p:cBhvr>
                                    </p:anim>
                                  </p:childTnLst>
                                </p:cTn>
                              </p:par>
                              <p:par>
                                <p:cTn id="29" presetID="1" presetClass="entr" presetSubtype="0" fill="hold" grpId="0" nodeType="withEffect">
                                  <p:stCondLst>
                                    <p:cond delay="0"/>
                                  </p:stCondLst>
                                  <p:childTnLst>
                                    <p:set>
                                      <p:cBhvr>
                                        <p:cTn id="30" dur="1" fill="hold">
                                          <p:stCondLst>
                                            <p:cond delay="0"/>
                                          </p:stCondLst>
                                        </p:cTn>
                                        <p:tgtEl>
                                          <p:spTgt spid="99337"/>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935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9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p:bldP spid="99335" grpId="0"/>
      <p:bldP spid="99336" grpId="0"/>
      <p:bldP spid="99337" grpId="0"/>
      <p:bldP spid="99338" grpId="0" animBg="1"/>
      <p:bldP spid="99339" grpId="0" animBg="1"/>
      <p:bldP spid="99340" grpId="0" animBg="1"/>
      <p:bldP spid="99349" grpId="0"/>
      <p:bldP spid="9935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5" name="Rectangle 1030"/>
          <p:cNvSpPr>
            <a:spLocks noGrp="1" noChangeArrowheads="1"/>
          </p:cNvSpPr>
          <p:nvPr>
            <p:ph type="title"/>
          </p:nvPr>
        </p:nvSpPr>
        <p:spPr>
          <a:xfrm>
            <a:off x="685800" y="1524000"/>
            <a:ext cx="7772400" cy="3432175"/>
          </a:xfrm>
        </p:spPr>
        <p:txBody>
          <a:bodyPr/>
          <a:lstStyle/>
          <a:p>
            <a:pPr algn="ctr" eaLnBrk="1" hangingPunct="1"/>
            <a:r>
              <a:rPr lang="en-US" sz="6000">
                <a:solidFill>
                  <a:schemeClr val="tx1"/>
                </a:solidFill>
                <a:latin typeface="Tahoma" charset="0"/>
              </a:rPr>
              <a:t>How does </a:t>
            </a:r>
            <a:br>
              <a:rPr lang="en-US" sz="6000">
                <a:solidFill>
                  <a:schemeClr val="tx1"/>
                </a:solidFill>
                <a:latin typeface="Tahoma" charset="0"/>
              </a:rPr>
            </a:br>
            <a:r>
              <a:rPr lang="en-US" sz="6000">
                <a:solidFill>
                  <a:schemeClr val="tx1"/>
                </a:solidFill>
                <a:latin typeface="Tahoma" charset="0"/>
              </a:rPr>
              <a:t>the Abrahamic Covenant</a:t>
            </a:r>
            <a:br>
              <a:rPr lang="en-US" sz="6000">
                <a:solidFill>
                  <a:schemeClr val="tx1"/>
                </a:solidFill>
                <a:latin typeface="Tahoma" charset="0"/>
              </a:rPr>
            </a:br>
            <a:r>
              <a:rPr lang="en-US" sz="6000">
                <a:solidFill>
                  <a:schemeClr val="tx1"/>
                </a:solidFill>
                <a:latin typeface="Tahoma" charset="0"/>
              </a:rPr>
              <a:t>relate to David?</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1640681" y="3241675"/>
            <a:ext cx="4067970" cy="1298575"/>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In your small group…</a:t>
            </a: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Matthew presents Christ as King of Israel.  Do you think Christians today have a hard time thinking of Christ as King?</a:t>
            </a:r>
          </a:p>
          <a:p>
            <a:pPr marL="342543" marR="0" lvl="0" indent="-342543" algn="l" defTabSz="914400" rtl="0" eaLnBrk="1" fontAlgn="base" latinLnBrk="0" hangingPunct="1">
              <a:lnSpc>
                <a:spcPct val="100000"/>
              </a:lnSpc>
              <a:spcBef>
                <a:spcPct val="20000"/>
              </a:spcBef>
              <a:spcAft>
                <a:spcPct val="0"/>
              </a:spcAft>
              <a:buClrTx/>
              <a:buSzTx/>
              <a:buFontTx/>
              <a:buChar char="•"/>
              <a:tabLst/>
              <a:defRPr/>
            </a:pPr>
            <a:endPar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endParaRPr>
          </a:p>
          <a:p>
            <a:pPr marL="342543" marR="0" lvl="0" indent="-342543"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Why or why not?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86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0"/>
            <a:ext cx="9144000" cy="595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The Promised Seed </a:t>
            </a:r>
          </a:p>
        </p:txBody>
      </p:sp>
      <p:sp>
        <p:nvSpPr>
          <p:cNvPr id="62466" name="Rectangle 3"/>
          <p:cNvSpPr>
            <a:spLocks noGrp="1" noChangeArrowheads="1"/>
          </p:cNvSpPr>
          <p:nvPr>
            <p:ph type="body" idx="1"/>
          </p:nvPr>
        </p:nvSpPr>
        <p:spPr>
          <a:xfrm>
            <a:off x="762000" y="1600200"/>
            <a:ext cx="8130480" cy="4530725"/>
          </a:xfrm>
        </p:spPr>
        <p:txBody>
          <a:bodyPr/>
          <a:lstStyle/>
          <a:p>
            <a:pPr eaLnBrk="1" hangingPunct="1">
              <a:buFontTx/>
              <a:buChar char="-"/>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David met the lineage requirements of Judah</a:t>
            </a:r>
            <a:r>
              <a:rPr lang="fr-FR"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a:t>
            </a:r>
            <a:r>
              <a:rPr lang="en-US"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s line (Genesis 49:10; </a:t>
            </a: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Numbers 24:17).</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rPr>
                <a:t>ABRAHAM</a:t>
              </a:r>
              <a:endParaRPr kumimoji="0" lang="en-GB"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Isaac</a:t>
                </a:r>
                <a:endParaRPr kumimoji="0" lang="en-GB" sz="24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Jacob</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Judah</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Perez</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Hezron</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Ram</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241300">
                        <a:srgbClr val="000000">
                          <a:alpha val="89000"/>
                        </a:srgbClr>
                      </a:glow>
                    </a:effectLst>
                    <a:uLnTx/>
                    <a:uFillTx/>
                    <a:latin typeface="Arial" charset="0"/>
                    <a:ea typeface="ＭＳ Ｐゴシック" charset="0"/>
                  </a:rPr>
                  <a:t>Amminadab</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Nahshon</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Salmon</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559" y="3168"/>
                <a:ext cx="62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Boaz</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Obed</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Jesse</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rPr>
                  <a:t>DAVID</a:t>
                </a:r>
                <a:endParaRPr kumimoji="0" lang="en-GB"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0338" name="Picture 2"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1981200"/>
            <a:ext cx="75565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9" name="Text Box 3"/>
          <p:cNvSpPr txBox="1">
            <a:spLocks noChangeArrowheads="1"/>
          </p:cNvSpPr>
          <p:nvPr/>
        </p:nvSpPr>
        <p:spPr bwMode="auto">
          <a:xfrm>
            <a:off x="5308600" y="2057400"/>
            <a:ext cx="4079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a:latin typeface="Arial" charset="0"/>
                <a:cs typeface="Arial" charset="0"/>
              </a:rPr>
              <a:t>D</a:t>
            </a:r>
          </a:p>
          <a:p>
            <a:pPr algn="ctr" eaLnBrk="1" hangingPunct="1"/>
            <a:r>
              <a:rPr lang="en-US">
                <a:latin typeface="Arial" charset="0"/>
                <a:cs typeface="Arial" charset="0"/>
              </a:rPr>
              <a:t>A</a:t>
            </a:r>
          </a:p>
          <a:p>
            <a:pPr algn="ctr" eaLnBrk="1" hangingPunct="1"/>
            <a:r>
              <a:rPr lang="en-US">
                <a:latin typeface="Arial" charset="0"/>
                <a:cs typeface="Arial" charset="0"/>
              </a:rPr>
              <a:t>V</a:t>
            </a:r>
          </a:p>
          <a:p>
            <a:pPr algn="ctr" eaLnBrk="1" hangingPunct="1"/>
            <a:r>
              <a:rPr lang="en-US">
                <a:latin typeface="Arial" charset="0"/>
                <a:cs typeface="Arial" charset="0"/>
              </a:rPr>
              <a:t>I</a:t>
            </a:r>
          </a:p>
          <a:p>
            <a:pPr algn="ctr" eaLnBrk="1" hangingPunct="1"/>
            <a:r>
              <a:rPr lang="en-US">
                <a:latin typeface="Arial" charset="0"/>
                <a:cs typeface="Arial" charset="0"/>
              </a:rPr>
              <a:t>D</a:t>
            </a:r>
          </a:p>
        </p:txBody>
      </p:sp>
      <p:grpSp>
        <p:nvGrpSpPr>
          <p:cNvPr id="200707" name="Group 4"/>
          <p:cNvGrpSpPr>
            <a:grpSpLocks/>
          </p:cNvGrpSpPr>
          <p:nvPr/>
        </p:nvGrpSpPr>
        <p:grpSpPr bwMode="auto">
          <a:xfrm>
            <a:off x="2195513" y="3962400"/>
            <a:ext cx="4419600" cy="2667000"/>
            <a:chOff x="2277" y="2457"/>
            <a:chExt cx="2148" cy="1440"/>
          </a:xfrm>
        </p:grpSpPr>
        <p:sp>
          <p:nvSpPr>
            <p:cNvPr id="270341" name="Cloud"/>
            <p:cNvSpPr>
              <a:spLocks noChangeAspect="1" noEditPoints="1" noChangeArrowheads="1"/>
            </p:cNvSpPr>
            <p:nvPr/>
          </p:nvSpPr>
          <p:spPr bwMode="auto">
            <a:xfrm>
              <a:off x="2277" y="2457"/>
              <a:ext cx="2148" cy="14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a:latin typeface="Arial"/>
                <a:ea typeface="+mn-ea"/>
                <a:cs typeface="Arial"/>
              </a:endParaRPr>
            </a:p>
          </p:txBody>
        </p:sp>
        <p:pic>
          <p:nvPicPr>
            <p:cNvPr id="200713" name="Picture 6"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3" y="2667"/>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4" name="Picture 7"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 y="2763"/>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5" name="Picture 8" descr="people gre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5" y="2595"/>
              <a:ext cx="311"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6" name="Picture 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8" y="2707"/>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7" name="Picture 1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8" y="2611"/>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8" name="Picture 1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3" y="3201"/>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9" name="Picture 12"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3" y="3265"/>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20" name="Picture 13" descr="people gre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9" y="3089"/>
              <a:ext cx="311"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21" name="Picture 14"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6" y="3217"/>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22" name="Picture 15"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8" y="3089"/>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0352" name="Text Box 16"/>
          <p:cNvSpPr txBox="1">
            <a:spLocks noChangeArrowheads="1"/>
          </p:cNvSpPr>
          <p:nvPr/>
        </p:nvSpPr>
        <p:spPr bwMode="auto">
          <a:xfrm>
            <a:off x="6324600" y="1066800"/>
            <a:ext cx="28194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dirty="0">
                <a:latin typeface="Arial" charset="0"/>
                <a:cs typeface="Arial" charset="0"/>
              </a:rPr>
              <a:t>All the tribes of Israel came to David at Hebron and said, "….</a:t>
            </a:r>
            <a:r>
              <a:rPr lang="en-GB" dirty="0">
                <a:solidFill>
                  <a:schemeClr val="tx2"/>
                </a:solidFill>
                <a:latin typeface="Arial" charset="0"/>
                <a:cs typeface="Arial" charset="0"/>
              </a:rPr>
              <a:t>the L</a:t>
            </a:r>
            <a:r>
              <a:rPr lang="en-GB" sz="2000" dirty="0">
                <a:solidFill>
                  <a:schemeClr val="tx2"/>
                </a:solidFill>
                <a:latin typeface="Arial" charset="0"/>
                <a:cs typeface="Arial" charset="0"/>
              </a:rPr>
              <a:t>ORD</a:t>
            </a:r>
            <a:r>
              <a:rPr lang="en-GB" dirty="0">
                <a:solidFill>
                  <a:schemeClr val="tx2"/>
                </a:solidFill>
                <a:latin typeface="Arial" charset="0"/>
                <a:cs typeface="Arial" charset="0"/>
              </a:rPr>
              <a:t> said to you, </a:t>
            </a:r>
            <a:r>
              <a:rPr lang="fr-FR" dirty="0">
                <a:solidFill>
                  <a:schemeClr val="tx2"/>
                </a:solidFill>
                <a:latin typeface="Arial" charset="0"/>
                <a:cs typeface="Arial" charset="0"/>
              </a:rPr>
              <a:t>'</a:t>
            </a:r>
            <a:r>
              <a:rPr lang="en-GB" dirty="0">
                <a:solidFill>
                  <a:schemeClr val="tx2"/>
                </a:solidFill>
                <a:latin typeface="Arial" charset="0"/>
                <a:cs typeface="Arial" charset="0"/>
              </a:rPr>
              <a:t>You shall shepherd my people Israel, and you shall become their ruler.</a:t>
            </a:r>
            <a:r>
              <a:rPr lang="fr-FR" dirty="0">
                <a:solidFill>
                  <a:schemeClr val="tx2"/>
                </a:solidFill>
                <a:latin typeface="Arial" charset="0"/>
                <a:cs typeface="Arial" charset="0"/>
              </a:rPr>
              <a:t>'</a:t>
            </a:r>
            <a:r>
              <a:rPr lang="en-GB" dirty="0">
                <a:solidFill>
                  <a:schemeClr val="tx2"/>
                </a:solidFill>
                <a:latin typeface="Arial" charset="0"/>
                <a:cs typeface="Arial" charset="0"/>
              </a:rPr>
              <a:t> …and they anointed David king over Israel.</a:t>
            </a:r>
          </a:p>
          <a:p>
            <a:pPr algn="ctr" eaLnBrk="1" hangingPunct="1"/>
            <a:endParaRPr lang="en-GB" i="1" dirty="0">
              <a:latin typeface="Arial" charset="0"/>
              <a:cs typeface="Arial" charset="0"/>
            </a:endParaRPr>
          </a:p>
          <a:p>
            <a:pPr algn="ctr" eaLnBrk="1" hangingPunct="1"/>
            <a:r>
              <a:rPr lang="en-GB" i="1" dirty="0">
                <a:latin typeface="Arial" charset="0"/>
                <a:cs typeface="Arial" charset="0"/>
              </a:rPr>
              <a:t>2 Samuel 5:1-3</a:t>
            </a:r>
            <a:endParaRPr lang="en-US" i="1" dirty="0">
              <a:latin typeface="Arial" charset="0"/>
              <a:cs typeface="Arial" charset="0"/>
            </a:endParaRPr>
          </a:p>
        </p:txBody>
      </p:sp>
      <p:pic>
        <p:nvPicPr>
          <p:cNvPr id="200709" name="Picture 17"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6013" y="188913"/>
            <a:ext cx="2103437"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0" name="Picture 18" descr="crown option A sm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67200" y="1447800"/>
            <a:ext cx="8286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1" name="Rectangle 19"/>
          <p:cNvSpPr>
            <a:spLocks noGrp="1" noChangeArrowheads="1"/>
          </p:cNvSpPr>
          <p:nvPr>
            <p:ph type="title" idx="4294967295"/>
          </p:nvPr>
        </p:nvSpPr>
        <p:spPr>
          <a:xfrm>
            <a:off x="228600" y="228600"/>
            <a:ext cx="3429000" cy="3276600"/>
          </a:xfrm>
        </p:spPr>
        <p:txBody>
          <a:bodyPr/>
          <a:lstStyle/>
          <a:p>
            <a:pPr algn="ctr" eaLnBrk="1" hangingPunct="1"/>
            <a:r>
              <a:rPr lang="en-US" sz="3600">
                <a:solidFill>
                  <a:schemeClr val="tx1"/>
                </a:solidFill>
                <a:latin typeface="Arial" charset="0"/>
              </a:rPr>
              <a:t>The Rise of </a:t>
            </a:r>
            <a:br>
              <a:rPr lang="en-US" sz="3600">
                <a:solidFill>
                  <a:schemeClr val="tx1"/>
                </a:solidFill>
                <a:latin typeface="Arial" charset="0"/>
              </a:rPr>
            </a:br>
            <a:r>
              <a:rPr lang="en-US" sz="3600">
                <a:solidFill>
                  <a:schemeClr val="tx1"/>
                </a:solidFill>
                <a:latin typeface="Arial" charset="0"/>
              </a:rPr>
              <a:t>the Kingdom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03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033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70352"/>
                                        </p:tgtEl>
                                        <p:attrNameLst>
                                          <p:attrName>style.visibility</p:attrName>
                                        </p:attrNameLst>
                                      </p:cBhvr>
                                      <p:to>
                                        <p:strVal val="visible"/>
                                      </p:to>
                                    </p:set>
                                    <p:animEffect transition="in" filter="dissolve">
                                      <p:cBhvr>
                                        <p:cTn id="13" dur="500"/>
                                        <p:tgtEl>
                                          <p:spTgt spid="270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P spid="27035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29" name="Rectangle 5"/>
          <p:cNvSpPr>
            <a:spLocks noGrp="1" noChangeArrowheads="1"/>
          </p:cNvSpPr>
          <p:nvPr>
            <p:ph type="title"/>
          </p:nvPr>
        </p:nvSpPr>
        <p:spPr>
          <a:xfrm>
            <a:off x="38100" y="301625"/>
            <a:ext cx="8997950" cy="993775"/>
          </a:xfrm>
        </p:spPr>
        <p:txBody>
          <a:bodyPr/>
          <a:lstStyle/>
          <a:p>
            <a:pPr algn="ctr" eaLnBrk="1" hangingPunct="1"/>
            <a:r>
              <a:rPr lang="en-US">
                <a:solidFill>
                  <a:schemeClr val="tx1"/>
                </a:solidFill>
                <a:latin typeface="Tahoma" charset="0"/>
              </a:rPr>
              <a:t>The Ark is brought to Jerusalem</a:t>
            </a:r>
          </a:p>
        </p:txBody>
      </p:sp>
      <p:pic>
        <p:nvPicPr>
          <p:cNvPr id="310276" name="Picture 4" descr="david-dance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07504" y="1905000"/>
            <a:ext cx="4038600" cy="4343400"/>
          </a:xfrm>
          <a:noFill/>
        </p:spPr>
      </p:pic>
      <p:sp>
        <p:nvSpPr>
          <p:cNvPr id="201731" name="Rectangle 7"/>
          <p:cNvSpPr>
            <a:spLocks noChangeArrowheads="1"/>
          </p:cNvSpPr>
          <p:nvPr/>
        </p:nvSpPr>
        <p:spPr bwMode="auto">
          <a:xfrm>
            <a:off x="4283968" y="1628775"/>
            <a:ext cx="4860032" cy="513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b="1" dirty="0">
                <a:solidFill>
                  <a:srgbClr val="FFFFFF"/>
                </a:solidFill>
                <a:latin typeface="Arial" panose="020B0604020202020204" pitchFamily="34" charset="0"/>
                <a:cs typeface="Arial" panose="020B0604020202020204" pitchFamily="34" charset="0"/>
              </a:rPr>
              <a:t>So David and all the house of Israel brought up the ark of the L</a:t>
            </a:r>
            <a:r>
              <a:rPr lang="en-US" sz="2000" b="1" dirty="0">
                <a:solidFill>
                  <a:srgbClr val="FFFFFF"/>
                </a:solidFill>
                <a:latin typeface="Arial" panose="020B0604020202020204" pitchFamily="34" charset="0"/>
                <a:cs typeface="Arial" panose="020B0604020202020204" pitchFamily="34" charset="0"/>
              </a:rPr>
              <a:t>ORD</a:t>
            </a:r>
            <a:r>
              <a:rPr lang="en-US" sz="2400" b="1" dirty="0">
                <a:solidFill>
                  <a:srgbClr val="FFFFFF"/>
                </a:solidFill>
                <a:latin typeface="Arial" panose="020B0604020202020204" pitchFamily="34" charset="0"/>
                <a:cs typeface="Arial" panose="020B0604020202020204" pitchFamily="34" charset="0"/>
              </a:rPr>
              <a:t> with shouting and with the sound of the trumpet…</a:t>
            </a:r>
          </a:p>
          <a:p>
            <a:pPr algn="ctr"/>
            <a:endParaRPr lang="en-US" sz="2400" b="1" dirty="0">
              <a:solidFill>
                <a:srgbClr val="FFFFFF"/>
              </a:solidFill>
              <a:latin typeface="Arial" panose="020B0604020202020204" pitchFamily="34" charset="0"/>
              <a:cs typeface="Arial" panose="020B0604020202020204" pitchFamily="34" charset="0"/>
            </a:endParaRPr>
          </a:p>
          <a:p>
            <a:pPr algn="ctr"/>
            <a:r>
              <a:rPr lang="en-US" sz="2400" b="1" dirty="0">
                <a:solidFill>
                  <a:srgbClr val="FFFFFF"/>
                </a:solidFill>
                <a:latin typeface="Arial" panose="020B0604020202020204" pitchFamily="34" charset="0"/>
                <a:cs typeface="Arial" panose="020B0604020202020204" pitchFamily="34" charset="0"/>
              </a:rPr>
              <a:t>King David leaping and dancing before the L</a:t>
            </a:r>
            <a:r>
              <a:rPr lang="en-US" sz="2000" b="1" dirty="0">
                <a:solidFill>
                  <a:srgbClr val="FFFFFF"/>
                </a:solidFill>
                <a:latin typeface="Arial" panose="020B0604020202020204" pitchFamily="34" charset="0"/>
                <a:cs typeface="Arial" panose="020B0604020202020204" pitchFamily="34" charset="0"/>
              </a:rPr>
              <a:t>ORD</a:t>
            </a:r>
            <a:r>
              <a:rPr lang="en-US" sz="2400" b="1" dirty="0">
                <a:solidFill>
                  <a:srgbClr val="FFFFFF"/>
                </a:solidFill>
                <a:latin typeface="Arial" panose="020B0604020202020204" pitchFamily="34" charset="0"/>
                <a:cs typeface="Arial" panose="020B0604020202020204" pitchFamily="34" charset="0"/>
              </a:rPr>
              <a:t>...</a:t>
            </a:r>
          </a:p>
          <a:p>
            <a:pPr algn="ctr"/>
            <a:endParaRPr lang="en-US" sz="2400" b="1" dirty="0">
              <a:solidFill>
                <a:srgbClr val="FFFFFF"/>
              </a:solidFill>
              <a:latin typeface="Arial" panose="020B0604020202020204" pitchFamily="34" charset="0"/>
              <a:cs typeface="Arial" panose="020B0604020202020204" pitchFamily="34" charset="0"/>
            </a:endParaRPr>
          </a:p>
          <a:p>
            <a:pPr algn="ctr"/>
            <a:r>
              <a:rPr lang="en-US" sz="2400" b="1" dirty="0">
                <a:solidFill>
                  <a:srgbClr val="FFFFFF"/>
                </a:solidFill>
                <a:latin typeface="Arial" panose="020B0604020202020204" pitchFamily="34" charset="0"/>
                <a:cs typeface="Arial" panose="020B0604020202020204" pitchFamily="34" charset="0"/>
              </a:rPr>
              <a:t>They brought in the ark of the L</a:t>
            </a:r>
            <a:r>
              <a:rPr lang="en-US" sz="2000" b="1" dirty="0">
                <a:solidFill>
                  <a:srgbClr val="FFFFFF"/>
                </a:solidFill>
                <a:latin typeface="Arial" panose="020B0604020202020204" pitchFamily="34" charset="0"/>
                <a:cs typeface="Arial" panose="020B0604020202020204" pitchFamily="34" charset="0"/>
              </a:rPr>
              <a:t>ORD</a:t>
            </a:r>
            <a:r>
              <a:rPr lang="en-US" sz="2400" b="1" dirty="0">
                <a:solidFill>
                  <a:srgbClr val="FFFFFF"/>
                </a:solidFill>
                <a:latin typeface="Arial" panose="020B0604020202020204" pitchFamily="34" charset="0"/>
                <a:cs typeface="Arial" panose="020B0604020202020204" pitchFamily="34" charset="0"/>
              </a:rPr>
              <a:t> and set it in its place inside the tent which David had pitched for it.</a:t>
            </a:r>
          </a:p>
          <a:p>
            <a:pPr>
              <a:spcBef>
                <a:spcPct val="50000"/>
              </a:spcBef>
            </a:pPr>
            <a:r>
              <a:rPr lang="en-US" sz="2400" b="1" dirty="0">
                <a:solidFill>
                  <a:srgbClr val="FFFFFF"/>
                </a:solidFill>
                <a:latin typeface="Arial" panose="020B0604020202020204" pitchFamily="34" charset="0"/>
                <a:cs typeface="Arial" panose="020B0604020202020204" pitchFamily="34" charset="0"/>
              </a:rPr>
              <a:t>               2 Samuel 6:15-17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3" name="Rectangle 18"/>
          <p:cNvSpPr>
            <a:spLocks noGrp="1" noChangeArrowheads="1"/>
          </p:cNvSpPr>
          <p:nvPr>
            <p:ph type="title"/>
          </p:nvPr>
        </p:nvSpPr>
        <p:spPr>
          <a:xfrm>
            <a:off x="28575" y="228600"/>
            <a:ext cx="8936038" cy="990600"/>
          </a:xfrm>
        </p:spPr>
        <p:txBody>
          <a:bodyPr/>
          <a:lstStyle/>
          <a:p>
            <a:pPr algn="ctr" eaLnBrk="1" hangingPunct="1"/>
            <a:r>
              <a:rPr lang="en-US" sz="3600">
                <a:solidFill>
                  <a:schemeClr val="tx1"/>
                </a:solidFill>
                <a:latin typeface="Arial" charset="0"/>
              </a:rPr>
              <a:t>David wanted to build a temple</a:t>
            </a:r>
            <a:endParaRPr lang="en-US" sz="2800">
              <a:solidFill>
                <a:schemeClr val="tx1"/>
              </a:solidFill>
              <a:latin typeface="Arial" charset="0"/>
            </a:endParaRPr>
          </a:p>
        </p:txBody>
      </p:sp>
      <p:pic>
        <p:nvPicPr>
          <p:cNvPr id="273410" name="Picture 2" descr="C034"/>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04800" y="1752600"/>
            <a:ext cx="5410200" cy="4876800"/>
          </a:xfrm>
          <a:noFill/>
        </p:spPr>
      </p:pic>
      <p:sp>
        <p:nvSpPr>
          <p:cNvPr id="273431" name="Text Box 23"/>
          <p:cNvSpPr txBox="1">
            <a:spLocks noChangeArrowheads="1"/>
          </p:cNvSpPr>
          <p:nvPr/>
        </p:nvSpPr>
        <p:spPr bwMode="auto">
          <a:xfrm>
            <a:off x="5867400" y="1412875"/>
            <a:ext cx="3048000"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en-US">
                <a:latin typeface="Arial" charset="0"/>
                <a:cs typeface="Arial" charset="0"/>
              </a:rPr>
              <a:t>WHEN KING David dwelt in his house and the Lord had given him rest from all his surrounding enemies, the king said to Nathan the prophet, </a:t>
            </a:r>
            <a:r>
              <a:rPr lang="en-US" altLang="ja-JP">
                <a:solidFill>
                  <a:schemeClr val="tx2"/>
                </a:solidFill>
                <a:latin typeface="Arial" charset="0"/>
                <a:cs typeface="Arial" charset="0"/>
              </a:rPr>
              <a:t>"See now,</a:t>
            </a:r>
            <a:r>
              <a:rPr lang="en-US" altLang="ja-JP">
                <a:latin typeface="Arial" charset="0"/>
                <a:cs typeface="Arial" charset="0"/>
              </a:rPr>
              <a:t> </a:t>
            </a:r>
            <a:r>
              <a:rPr lang="en-US" altLang="ja-JP">
                <a:solidFill>
                  <a:schemeClr val="tx2"/>
                </a:solidFill>
                <a:latin typeface="Arial" charset="0"/>
                <a:cs typeface="Arial" charset="0"/>
              </a:rPr>
              <a:t>I dwell in a house of cedar, but the ark of God dwells within curtains."</a:t>
            </a:r>
          </a:p>
          <a:p>
            <a:pPr algn="ctr"/>
            <a:endParaRPr lang="en-US">
              <a:solidFill>
                <a:schemeClr val="tx2"/>
              </a:solidFill>
              <a:latin typeface="Arial" charset="0"/>
              <a:cs typeface="Arial" charset="0"/>
            </a:endParaRPr>
          </a:p>
          <a:p>
            <a:pPr algn="ctr"/>
            <a:r>
              <a:rPr lang="en-US">
                <a:latin typeface="Arial" charset="0"/>
                <a:cs typeface="Arial" charset="0"/>
              </a:rPr>
              <a:t>2 Samuel 7:1-2</a:t>
            </a:r>
          </a:p>
          <a:p>
            <a:pPr>
              <a:spcBef>
                <a:spcPct val="50000"/>
              </a:spcBef>
            </a:pPr>
            <a:endParaRPr lang="en-US" sz="280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3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sz="3600" b="1">
                <a:solidFill>
                  <a:srgbClr val="FFFFFF"/>
                </a:solidFill>
                <a:latin typeface="Arial" charset="0"/>
              </a:rPr>
              <a:t>David</a:t>
            </a:r>
            <a:r>
              <a:rPr lang="uk-UA" altLang="ja-JP" sz="3600" b="1">
                <a:solidFill>
                  <a:srgbClr val="FFFFFF"/>
                </a:solidFill>
                <a:latin typeface="Arial" charset="0"/>
              </a:rPr>
              <a:t>'</a:t>
            </a:r>
            <a:r>
              <a:rPr lang="en-US" altLang="ja-JP" sz="3600" b="1">
                <a:solidFill>
                  <a:srgbClr val="FFFFFF"/>
                </a:solidFill>
                <a:latin typeface="Arial" charset="0"/>
              </a:rPr>
              <a:t>s House: </a:t>
            </a:r>
            <a:br>
              <a:rPr lang="en-US" altLang="ja-JP" sz="3600" b="1">
                <a:solidFill>
                  <a:srgbClr val="FFFFFF"/>
                </a:solidFill>
                <a:latin typeface="Arial" charset="0"/>
              </a:rPr>
            </a:br>
            <a:r>
              <a:rPr lang="ru-RU" altLang="ja-JP" sz="3600" b="1">
                <a:solidFill>
                  <a:srgbClr val="FFFFFF"/>
                </a:solidFill>
                <a:latin typeface="Arial" charset="0"/>
              </a:rPr>
              <a:t>"</a:t>
            </a:r>
            <a:r>
              <a:rPr lang="en-US" altLang="ja-JP" sz="3600" b="1">
                <a:solidFill>
                  <a:srgbClr val="FFFFFF"/>
                </a:solidFill>
                <a:latin typeface="Arial" charset="0"/>
              </a:rPr>
              <a:t>I want to build a house for you…</a:t>
            </a:r>
            <a:r>
              <a:rPr lang="ru-RU" altLang="ja-JP" sz="3600" b="1">
                <a:solidFill>
                  <a:srgbClr val="FFFFFF"/>
                </a:solidFill>
                <a:latin typeface="Arial" charset="0"/>
              </a:rPr>
              <a:t>"</a:t>
            </a:r>
            <a:br>
              <a:rPr lang="en-US" altLang="ja-JP" sz="3600" b="1">
                <a:solidFill>
                  <a:srgbClr val="FFFFFF"/>
                </a:solidFill>
                <a:latin typeface="Arial" charset="0"/>
              </a:rPr>
            </a:br>
            <a:endParaRPr lang="en-US" sz="2800" b="1">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0038" y="1143000"/>
            <a:ext cx="61244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a:t>
            </a: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229008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6000" dirty="0">
                <a:solidFill>
                  <a:srgbClr val="FFFFFF"/>
                </a:solidFill>
                <a:latin typeface="Tahoma" charset="0"/>
              </a:rPr>
              <a:t>But who would build the Temple ?</a:t>
            </a: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God</a:t>
            </a:r>
            <a:r>
              <a:rPr kumimoji="0" lang="uk-UA"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s House</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ru-RU"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I want to build a house for you…</a:t>
            </a:r>
            <a:r>
              <a:rPr kumimoji="0" lang="ru-RU"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a:solidFill>
                  <a:schemeClr val="tx1"/>
                </a:solidFill>
                <a:latin typeface="Arial" charset="0"/>
              </a:rPr>
              <a:t>Davidic Covenant</a:t>
            </a:r>
          </a:p>
        </p:txBody>
      </p:sp>
      <p:sp>
        <p:nvSpPr>
          <p:cNvPr id="269315" name="Rectangle 3"/>
          <p:cNvSpPr>
            <a:spLocks noGrp="1" noChangeArrowheads="1"/>
          </p:cNvSpPr>
          <p:nvPr>
            <p:ph type="body" idx="1"/>
          </p:nvPr>
        </p:nvSpPr>
        <p:spPr>
          <a:xfrm>
            <a:off x="38100" y="690563"/>
            <a:ext cx="9105900" cy="6194425"/>
          </a:xfrm>
        </p:spPr>
        <p:txBody>
          <a:bodyPr/>
          <a:lstStyle/>
          <a:p>
            <a:pPr algn="ctr" eaLnBrk="1" hangingPunct="1">
              <a:lnSpc>
                <a:spcPct val="80000"/>
              </a:lnSpc>
              <a:buFontTx/>
              <a:buNone/>
            </a:pPr>
            <a:r>
              <a:rPr lang="en-US" sz="2400" b="1">
                <a:latin typeface="Arial" charset="0"/>
              </a:rPr>
              <a:t>2 Samuel 7:12-16</a:t>
            </a:r>
          </a:p>
          <a:p>
            <a:pPr algn="ctr" eaLnBrk="1" hangingPunct="1">
              <a:lnSpc>
                <a:spcPct val="80000"/>
              </a:lnSpc>
              <a:buFontTx/>
              <a:buNone/>
            </a:pPr>
            <a:endParaRPr lang="en-US" sz="1200" b="1">
              <a:latin typeface="Arial" charset="0"/>
            </a:endParaRPr>
          </a:p>
          <a:p>
            <a:pPr algn="ctr" eaLnBrk="1" hangingPunct="1">
              <a:lnSpc>
                <a:spcPct val="80000"/>
              </a:lnSpc>
              <a:buFontTx/>
              <a:buNone/>
            </a:pPr>
            <a:r>
              <a:rPr lang="ru-RU" sz="2400" b="1">
                <a:latin typeface="Arial" charset="0"/>
              </a:rPr>
              <a:t>"</a:t>
            </a:r>
            <a:r>
              <a:rPr lang="en-US" sz="2400" b="1">
                <a:latin typeface="Arial" charset="0"/>
              </a:rPr>
              <a:t>And when your days are fulfilled and you sleep with your fathers, I will set up after you </a:t>
            </a:r>
            <a:r>
              <a:rPr lang="en-US" sz="2400" b="1">
                <a:solidFill>
                  <a:schemeClr val="tx2"/>
                </a:solidFill>
                <a:latin typeface="Arial" charset="0"/>
              </a:rPr>
              <a:t>YOUR OFFSPRING</a:t>
            </a:r>
            <a:r>
              <a:rPr lang="en-US" sz="2400" b="1">
                <a:latin typeface="Arial" charset="0"/>
              </a:rPr>
              <a:t> who shall be born to you, and I will establish </a:t>
            </a:r>
            <a:r>
              <a:rPr lang="en-US" sz="2400" b="1">
                <a:solidFill>
                  <a:schemeClr val="tx2"/>
                </a:solidFill>
                <a:latin typeface="Arial" charset="0"/>
              </a:rPr>
              <a:t>HIS KINGDOM</a:t>
            </a:r>
            <a:r>
              <a:rPr lang="en-US" sz="2400" b="1">
                <a:latin typeface="Arial" charset="0"/>
              </a:rPr>
              <a:t>.</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  </a:t>
            </a:r>
            <a:r>
              <a:rPr lang="en-US" sz="2400" b="1">
                <a:solidFill>
                  <a:schemeClr val="tx2"/>
                </a:solidFill>
                <a:latin typeface="Arial" charset="0"/>
              </a:rPr>
              <a:t>He shall build a house for My Name</a:t>
            </a:r>
            <a:r>
              <a:rPr lang="en-US" sz="2400" b="1">
                <a:latin typeface="Arial" charset="0"/>
              </a:rPr>
              <a:t> [and My Presence], and I will establish the </a:t>
            </a:r>
            <a:r>
              <a:rPr lang="en-US" sz="2400" b="1">
                <a:solidFill>
                  <a:schemeClr val="tx2"/>
                </a:solidFill>
                <a:latin typeface="Arial" charset="0"/>
              </a:rPr>
              <a:t>THRONE</a:t>
            </a:r>
            <a:r>
              <a:rPr lang="en-US" sz="2400" b="1">
                <a:solidFill>
                  <a:schemeClr val="folHlink"/>
                </a:solidFill>
                <a:latin typeface="Arial" charset="0"/>
              </a:rPr>
              <a:t> </a:t>
            </a:r>
            <a:r>
              <a:rPr lang="en-US" sz="2400" b="1">
                <a:latin typeface="Arial" charset="0"/>
              </a:rPr>
              <a:t>of </a:t>
            </a:r>
            <a:r>
              <a:rPr lang="en-US" sz="2400" b="1">
                <a:solidFill>
                  <a:schemeClr val="tx2"/>
                </a:solidFill>
                <a:latin typeface="Arial" charset="0"/>
              </a:rPr>
              <a:t>HIS KINGDOM FOREVER.  </a:t>
            </a:r>
            <a:br>
              <a:rPr lang="en-US" sz="2400" b="1">
                <a:solidFill>
                  <a:schemeClr val="tx2"/>
                </a:solidFill>
                <a:latin typeface="Arial" charset="0"/>
              </a:rPr>
            </a:br>
            <a:r>
              <a:rPr lang="en-US" sz="2400" b="1">
                <a:solidFill>
                  <a:schemeClr val="tx2"/>
                </a:solidFill>
                <a:latin typeface="Arial" charset="0"/>
              </a:rPr>
              <a:t>I will be his Father, and he shall be My son.</a:t>
            </a:r>
            <a:r>
              <a:rPr lang="en-US" sz="2400" b="1">
                <a:latin typeface="Arial" charset="0"/>
              </a:rPr>
              <a:t> When he commits iniquity, I will chasten him with the rod of men and with the stripes of the sons of men.</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But My mercy and loving-kindness </a:t>
            </a:r>
            <a:r>
              <a:rPr lang="en-US" sz="2400" b="1">
                <a:solidFill>
                  <a:schemeClr val="tx2"/>
                </a:solidFill>
                <a:latin typeface="Arial" charset="0"/>
              </a:rPr>
              <a:t>SHALL NOT DEPART</a:t>
            </a:r>
            <a:r>
              <a:rPr lang="en-US" sz="2400" b="1">
                <a:latin typeface="Arial" charset="0"/>
              </a:rPr>
              <a:t> from him, as I took [them] from Saul, whom I took away from before you.</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And your house and your kingdom shall be made sure forever before you; </a:t>
            </a:r>
            <a:r>
              <a:rPr lang="en-US" sz="2400" b="1">
                <a:solidFill>
                  <a:schemeClr val="tx2"/>
                </a:solidFill>
                <a:latin typeface="Arial" charset="0"/>
              </a:rPr>
              <a:t>YOUR THRONE</a:t>
            </a:r>
            <a:r>
              <a:rPr lang="en-US" sz="2400" b="1">
                <a:latin typeface="Arial" charset="0"/>
              </a:rPr>
              <a:t> shall be </a:t>
            </a:r>
            <a:r>
              <a:rPr lang="en-US" sz="2400" b="1">
                <a:solidFill>
                  <a:schemeClr val="tx2"/>
                </a:solidFill>
                <a:latin typeface="Arial" charset="0"/>
              </a:rPr>
              <a:t>ESTABLISHED FOREVER</a:t>
            </a:r>
            <a:r>
              <a:rPr lang="en-US" sz="2400" b="1">
                <a:latin typeface="Arial" charset="0"/>
              </a:rPr>
              <a:t>.</a:t>
            </a:r>
            <a:r>
              <a:rPr lang="ru-RU" sz="2400" b="1">
                <a:latin typeface="Arial" charset="0"/>
              </a:rPr>
              <a:t>"</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en-US" b="1">
                <a:solidFill>
                  <a:schemeClr val="tx1"/>
                </a:solidFill>
                <a:effectLst>
                  <a:glow rad="406400">
                    <a:schemeClr val="bg1">
                      <a:alpha val="92000"/>
                    </a:schemeClr>
                  </a:glow>
                </a:effectLst>
                <a:latin typeface="Tahoma" charset="0"/>
              </a:rPr>
              <a:t>The Davidic Covenant is…</a:t>
            </a: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en-US" b="1" dirty="0">
                <a:effectLst>
                  <a:glow rad="406400">
                    <a:schemeClr val="bg1">
                      <a:alpha val="92000"/>
                    </a:schemeClr>
                  </a:glow>
                </a:effectLst>
                <a:latin typeface="Tahoma" charset="0"/>
              </a:rPr>
              <a:t>a continuation of the </a:t>
            </a:r>
            <a:r>
              <a:rPr lang="en-US" b="1" dirty="0">
                <a:solidFill>
                  <a:schemeClr val="tx2"/>
                </a:solidFill>
                <a:effectLst>
                  <a:glow rad="406400">
                    <a:schemeClr val="bg1">
                      <a:alpha val="92000"/>
                    </a:schemeClr>
                  </a:glow>
                </a:effectLst>
                <a:latin typeface="Tahoma" charset="0"/>
              </a:rPr>
              <a:t>seed</a:t>
            </a:r>
            <a:r>
              <a:rPr lang="en-US" b="1" dirty="0">
                <a:effectLst>
                  <a:glow rad="406400">
                    <a:schemeClr val="bg1">
                      <a:alpha val="92000"/>
                    </a:schemeClr>
                  </a:glow>
                </a:effectLst>
                <a:latin typeface="Tahoma" charset="0"/>
              </a:rPr>
              <a:t> aspect of the</a:t>
            </a:r>
          </a:p>
          <a:p>
            <a:pPr algn="ctr" eaLnBrk="1" hangingPunct="1">
              <a:buFontTx/>
              <a:buNone/>
              <a:defRPr/>
            </a:pPr>
            <a:r>
              <a:rPr lang="en-US" b="1" dirty="0">
                <a:effectLst>
                  <a:glow rad="406400">
                    <a:schemeClr val="bg1">
                      <a:alpha val="92000"/>
                    </a:schemeClr>
                  </a:glow>
                </a:effectLst>
                <a:latin typeface="Tahoma" charset="0"/>
              </a:rPr>
              <a:t>Abrahamic Covenant and the promise</a:t>
            </a:r>
          </a:p>
          <a:p>
            <a:pPr algn="ctr" eaLnBrk="1" hangingPunct="1">
              <a:buFontTx/>
              <a:buNone/>
              <a:defRPr/>
            </a:pPr>
            <a:r>
              <a:rPr lang="en-US" b="1" dirty="0">
                <a:effectLst>
                  <a:glow rad="406400">
                    <a:schemeClr val="bg1">
                      <a:alpha val="92000"/>
                    </a:schemeClr>
                  </a:glow>
                </a:effectLst>
                <a:latin typeface="Tahoma" charset="0"/>
              </a:rPr>
              <a:t>that kings would come from Abraham</a:t>
            </a:r>
          </a:p>
          <a:p>
            <a:pPr algn="ctr" eaLnBrk="1" hangingPunct="1">
              <a:buFontTx/>
              <a:buNone/>
              <a:defRPr/>
            </a:pPr>
            <a:r>
              <a:rPr lang="en-US" b="1" dirty="0">
                <a:effectLst>
                  <a:glow rad="406400">
                    <a:schemeClr val="bg1">
                      <a:alpha val="92000"/>
                    </a:schemeClr>
                  </a:glow>
                </a:effectLst>
                <a:latin typeface="Tahoma" charset="0"/>
              </a:rPr>
              <a:t>(Genesis 17:6-7)</a:t>
            </a:r>
          </a:p>
          <a:p>
            <a:pPr eaLnBrk="1" hangingPunct="1">
              <a:defRPr/>
            </a:pPr>
            <a:endParaRPr lang="en-US" b="1" dirty="0">
              <a:effectLst>
                <a:glow rad="406400">
                  <a:schemeClr val="bg1">
                    <a:alpha val="92000"/>
                  </a:schemeClr>
                </a:glow>
              </a:effectLst>
              <a:latin typeface="Arial Black"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lstStyle/>
          <a:p>
            <a:pPr algn="ctr" eaLnBrk="1" hangingPunct="1"/>
            <a:r>
              <a:rPr lang="en-US">
                <a:solidFill>
                  <a:schemeClr val="tx1"/>
                </a:solidFill>
                <a:latin typeface="Tahoma" charset="0"/>
              </a:rPr>
              <a:t>Davidic Covenant</a:t>
            </a:r>
          </a:p>
        </p:txBody>
      </p:sp>
      <p:sp>
        <p:nvSpPr>
          <p:cNvPr id="207874" name="Rectangle 3"/>
          <p:cNvSpPr>
            <a:spLocks noGrp="1" noChangeArrowheads="1"/>
          </p:cNvSpPr>
          <p:nvPr>
            <p:ph type="body" idx="1"/>
          </p:nvPr>
        </p:nvSpPr>
        <p:spPr>
          <a:xfrm>
            <a:off x="685800" y="2209800"/>
            <a:ext cx="7772400" cy="4114800"/>
          </a:xfrm>
        </p:spPr>
        <p:txBody>
          <a:bodyPr/>
          <a:lstStyle/>
          <a:p>
            <a:pPr eaLnBrk="1" hangingPunct="1"/>
            <a:r>
              <a:rPr lang="en-US" sz="3600">
                <a:latin typeface="Tahoma" charset="0"/>
              </a:rPr>
              <a:t>Nathan</a:t>
            </a:r>
            <a:r>
              <a:rPr lang="fr-FR" sz="3600">
                <a:latin typeface="Tahoma" charset="0"/>
              </a:rPr>
              <a:t>'</a:t>
            </a:r>
            <a:r>
              <a:rPr lang="en-US" sz="3600">
                <a:latin typeface="Tahoma" charset="0"/>
              </a:rPr>
              <a:t>s original oracle does not include the word </a:t>
            </a:r>
            <a:r>
              <a:rPr lang="en-US" altLang="ja-JP" sz="3600">
                <a:latin typeface="Tahoma" charset="0"/>
              </a:rPr>
              <a:t>"covenant" but David describes it as an "eternal covenant" (2 Samuel 23:5) and this "covenant" is celebrated in the Psalms (Psalm 89:4-29; 132:12).</a:t>
            </a:r>
            <a:endParaRPr lang="en-US" sz="3600">
              <a:latin typeface="Tahoma"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en-US" dirty="0">
                <a:latin typeface="Arial" charset="0"/>
                <a:ea typeface="ＭＳ Ｐゴシック" charset="0"/>
              </a:rPr>
              <a:t>Monarchies in 1900</a:t>
            </a: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algn="ctr" eaLnBrk="1" hangingPunct="1"/>
            <a:r>
              <a:rPr lang="en-US">
                <a:solidFill>
                  <a:schemeClr val="tx1"/>
                </a:solidFill>
                <a:latin typeface="Tahoma" charset="0"/>
              </a:rPr>
              <a:t>Davidic Covenant</a:t>
            </a:r>
          </a:p>
        </p:txBody>
      </p:sp>
      <p:sp>
        <p:nvSpPr>
          <p:cNvPr id="82947" name="Rectangle 3"/>
          <p:cNvSpPr>
            <a:spLocks noGrp="1" noChangeArrowheads="1"/>
          </p:cNvSpPr>
          <p:nvPr>
            <p:ph type="body" idx="1"/>
          </p:nvPr>
        </p:nvSpPr>
        <p:spPr/>
        <p:txBody>
          <a:bodyPr/>
          <a:lstStyle/>
          <a:p>
            <a:pPr marL="579438" indent="-579438" eaLnBrk="1" hangingPunct="1">
              <a:buFontTx/>
              <a:buNone/>
            </a:pPr>
            <a:r>
              <a:rPr lang="en-US">
                <a:latin typeface="Tahoma" charset="0"/>
              </a:rPr>
              <a:t>Promises of the covenant:</a:t>
            </a:r>
          </a:p>
          <a:p>
            <a:pPr marL="579438" indent="-579438" eaLnBrk="1" hangingPunct="1">
              <a:buFontTx/>
              <a:buNone/>
            </a:pPr>
            <a:r>
              <a:rPr lang="en-US">
                <a:latin typeface="Tahoma" charset="0"/>
              </a:rPr>
              <a:t>1.	Sons (descendants)</a:t>
            </a:r>
          </a:p>
          <a:p>
            <a:pPr marL="579438" indent="-579438" eaLnBrk="1" hangingPunct="1">
              <a:buFontTx/>
              <a:buNone/>
            </a:pPr>
            <a:r>
              <a:rPr lang="en-US">
                <a:latin typeface="Tahoma" charset="0"/>
              </a:rPr>
              <a:t>2.	Throne (right to rule)</a:t>
            </a:r>
          </a:p>
          <a:p>
            <a:pPr marL="579438" indent="-579438" eaLnBrk="1" hangingPunct="1">
              <a:buFontTx/>
              <a:buNone/>
            </a:pPr>
            <a:r>
              <a:rPr lang="en-US">
                <a:latin typeface="Tahoma" charset="0"/>
              </a:rPr>
              <a:t>3.	Kingdom (country or land)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anim calcmode="lin" valueType="num">
                                      <p:cBhvr additive="base">
                                        <p:cTn id="7"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anim calcmode="lin" valueType="num">
                                      <p:cBhvr additive="base">
                                        <p:cTn id="13" dur="500" fill="hold"/>
                                        <p:tgtEl>
                                          <p:spTgt spid="829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anim calcmode="lin" valueType="num">
                                      <p:cBhvr additive="base">
                                        <p:cTn id="19" dur="500" fill="hold"/>
                                        <p:tgtEl>
                                          <p:spTgt spid="829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38100" y="301625"/>
            <a:ext cx="9070975" cy="1462088"/>
          </a:xfrm>
        </p:spPr>
        <p:txBody>
          <a:bodyPr/>
          <a:lstStyle/>
          <a:p>
            <a:pPr algn="ctr" eaLnBrk="1" hangingPunct="1"/>
            <a:r>
              <a:rPr lang="en-US" sz="4800">
                <a:solidFill>
                  <a:schemeClr val="tx1"/>
                </a:solidFill>
                <a:latin typeface="Tahoma" charset="0"/>
              </a:rPr>
              <a:t>Sons</a:t>
            </a:r>
          </a:p>
        </p:txBody>
      </p:sp>
      <p:sp>
        <p:nvSpPr>
          <p:cNvPr id="209922" name="Rectangle 3"/>
          <p:cNvSpPr>
            <a:spLocks noGrp="1" noChangeArrowheads="1"/>
          </p:cNvSpPr>
          <p:nvPr>
            <p:ph type="body" idx="1"/>
          </p:nvPr>
        </p:nvSpPr>
        <p:spPr>
          <a:xfrm>
            <a:off x="38100" y="1981200"/>
            <a:ext cx="9070975" cy="4114800"/>
          </a:xfrm>
        </p:spPr>
        <p:txBody>
          <a:bodyPr/>
          <a:lstStyle/>
          <a:p>
            <a:pPr eaLnBrk="1" hangingPunct="1">
              <a:lnSpc>
                <a:spcPct val="90000"/>
              </a:lnSpc>
            </a:pPr>
            <a:r>
              <a:rPr lang="en-US">
                <a:latin typeface="Tahoma" charset="0"/>
              </a:rPr>
              <a:t>God promised that this son of David would be His own son, the son of God (Psalm 2:7). </a:t>
            </a:r>
          </a:p>
          <a:p>
            <a:pPr eaLnBrk="1" hangingPunct="1">
              <a:lnSpc>
                <a:spcPct val="90000"/>
              </a:lnSpc>
              <a:buFontTx/>
              <a:buNone/>
            </a:pPr>
            <a:r>
              <a:rPr lang="en-US">
                <a:latin typeface="Tahoma" charset="0"/>
              </a:rPr>
              <a:t> </a:t>
            </a:r>
          </a:p>
          <a:p>
            <a:pPr eaLnBrk="1" hangingPunct="1">
              <a:lnSpc>
                <a:spcPct val="90000"/>
              </a:lnSpc>
            </a:pPr>
            <a:r>
              <a:rPr lang="en-US">
                <a:latin typeface="Tahoma" charset="0"/>
              </a:rPr>
              <a:t>God promised not only that the son of David would be </a:t>
            </a:r>
            <a:r>
              <a:rPr lang="en-US" i="1">
                <a:latin typeface="Tahoma" charset="0"/>
              </a:rPr>
              <a:t>His </a:t>
            </a:r>
            <a:r>
              <a:rPr lang="en-US">
                <a:latin typeface="Tahoma" charset="0"/>
              </a:rPr>
              <a:t>son, but that this son would build a "house," a Temple to the heavenly Father</a:t>
            </a:r>
            <a:r>
              <a:rPr lang="fr-FR">
                <a:latin typeface="Tahoma" charset="0"/>
              </a:rPr>
              <a:t>'</a:t>
            </a:r>
            <a:r>
              <a:rPr lang="en-US">
                <a:latin typeface="Tahoma" charset="0"/>
              </a:rPr>
              <a:t>s name. That promise was partially fulfilled when David</a:t>
            </a:r>
            <a:r>
              <a:rPr lang="fr-FR">
                <a:latin typeface="Tahoma" charset="0"/>
              </a:rPr>
              <a:t>'</a:t>
            </a:r>
            <a:r>
              <a:rPr lang="en-US">
                <a:latin typeface="Tahoma" charset="0"/>
              </a:rPr>
              <a:t>s son, Solomon, built the glorious Temple in Jerusalem.</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algn="ctr" eaLnBrk="1" hangingPunct="1"/>
            <a:r>
              <a:rPr lang="en-US" sz="4800">
                <a:solidFill>
                  <a:schemeClr val="tx1"/>
                </a:solidFill>
                <a:latin typeface="Tahoma" charset="0"/>
              </a:rPr>
              <a:t>Throne</a:t>
            </a:r>
          </a:p>
        </p:txBody>
      </p:sp>
      <p:sp>
        <p:nvSpPr>
          <p:cNvPr id="210946" name="Rectangle 3"/>
          <p:cNvSpPr>
            <a:spLocks noGrp="1" noChangeArrowheads="1"/>
          </p:cNvSpPr>
          <p:nvPr>
            <p:ph type="body" idx="1"/>
          </p:nvPr>
        </p:nvSpPr>
        <p:spPr/>
        <p:txBody>
          <a:bodyPr/>
          <a:lstStyle/>
          <a:p>
            <a:pPr eaLnBrk="1" hangingPunct="1"/>
            <a:r>
              <a:rPr lang="en-US">
                <a:latin typeface="Tahoma" charset="0"/>
              </a:rPr>
              <a:t>This looks back to the Abraham Covenant in which God said that </a:t>
            </a:r>
            <a:r>
              <a:rPr lang="en-US" altLang="ja-JP">
                <a:latin typeface="Tahoma" charset="0"/>
              </a:rPr>
              <a:t>"kings would come from his descendants" (Gen 17:6)</a:t>
            </a:r>
          </a:p>
          <a:p>
            <a:pPr eaLnBrk="1" hangingPunct="1">
              <a:buFontTx/>
              <a:buNone/>
            </a:pPr>
            <a:endParaRPr lang="en-US">
              <a:latin typeface="Tahoma" charset="0"/>
            </a:endParaRPr>
          </a:p>
          <a:p>
            <a:pPr eaLnBrk="1" hangingPunct="1"/>
            <a:r>
              <a:rPr lang="en-US">
                <a:latin typeface="Tahoma" charset="0"/>
              </a:rPr>
              <a:t>Davidic descendants would always be available to sit on the royal throne.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p:txBody>
          <a:bodyPr/>
          <a:lstStyle/>
          <a:p>
            <a:pPr algn="ctr" eaLnBrk="1" hangingPunct="1"/>
            <a:r>
              <a:rPr lang="en-US" sz="4800">
                <a:solidFill>
                  <a:schemeClr val="tx1"/>
                </a:solidFill>
                <a:latin typeface="Tahoma" charset="0"/>
              </a:rPr>
              <a:t>Kingdom</a:t>
            </a:r>
          </a:p>
        </p:txBody>
      </p:sp>
      <p:sp>
        <p:nvSpPr>
          <p:cNvPr id="211970" name="Rectangle 3"/>
          <p:cNvSpPr>
            <a:spLocks noGrp="1" noChangeArrowheads="1"/>
          </p:cNvSpPr>
          <p:nvPr>
            <p:ph type="body" idx="1"/>
          </p:nvPr>
        </p:nvSpPr>
        <p:spPr/>
        <p:txBody>
          <a:bodyPr/>
          <a:lstStyle/>
          <a:p>
            <a:pPr eaLnBrk="1" hangingPunct="1"/>
            <a:r>
              <a:rPr lang="en-US" sz="3600">
                <a:latin typeface="Tahoma" charset="0"/>
              </a:rPr>
              <a:t>A King will come from the line of David whose kingdom will ultimately be eternal.   </a:t>
            </a:r>
          </a:p>
          <a:p>
            <a:pPr eaLnBrk="1" hangingPunct="1">
              <a:buFontTx/>
              <a:buNone/>
            </a:pPr>
            <a:endParaRPr lang="en-US" sz="3600">
              <a:latin typeface="Tahoma" charset="0"/>
            </a:endParaRPr>
          </a:p>
          <a:p>
            <a:pPr eaLnBrk="1" hangingPunct="1"/>
            <a:r>
              <a:rPr lang="en-US" sz="3600">
                <a:latin typeface="Tahoma" charset="0"/>
              </a:rPr>
              <a:t>His kingdom would extend over all nations (Psalm 2:8; 72:8, 11).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4427538" y="1125538"/>
            <a:ext cx="4608512"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800" b="1" dirty="0">
                <a:latin typeface="Arial" charset="0"/>
                <a:cs typeface="Arial" charset="0"/>
              </a:rPr>
              <a:t>You have established your people Israel as your very own for ever, and you, O L</a:t>
            </a:r>
            <a:r>
              <a:rPr lang="en-GB" b="1" dirty="0">
                <a:latin typeface="Arial" charset="0"/>
                <a:cs typeface="Arial" charset="0"/>
              </a:rPr>
              <a:t>ORD</a:t>
            </a:r>
            <a:r>
              <a:rPr lang="en-GB" sz="2800" b="1" dirty="0">
                <a:latin typeface="Arial" charset="0"/>
                <a:cs typeface="Arial" charset="0"/>
              </a:rPr>
              <a:t>, have become their God…</a:t>
            </a:r>
          </a:p>
          <a:p>
            <a:pPr algn="ctr" eaLnBrk="1" hangingPunct="1"/>
            <a:r>
              <a:rPr lang="en-GB" sz="2800" b="1" dirty="0">
                <a:latin typeface="Arial" charset="0"/>
                <a:cs typeface="Arial" charset="0"/>
              </a:rPr>
              <a:t>for you, O Sovereign L</a:t>
            </a:r>
            <a:r>
              <a:rPr lang="en-GB" b="1" dirty="0">
                <a:latin typeface="Arial" charset="0"/>
                <a:cs typeface="Arial" charset="0"/>
              </a:rPr>
              <a:t>ORD</a:t>
            </a:r>
            <a:r>
              <a:rPr lang="en-GB" sz="2800" b="1" dirty="0">
                <a:latin typeface="Arial" charset="0"/>
                <a:cs typeface="Arial" charset="0"/>
              </a:rPr>
              <a:t>, have spoken, and </a:t>
            </a:r>
            <a:r>
              <a:rPr lang="en-GB" sz="2800" b="1" dirty="0">
                <a:solidFill>
                  <a:schemeClr val="tx2"/>
                </a:solidFill>
                <a:latin typeface="Arial" charset="0"/>
                <a:cs typeface="Arial" charset="0"/>
              </a:rPr>
              <a:t>with your blessing the house of your servant will be blessed forever. </a:t>
            </a:r>
          </a:p>
          <a:p>
            <a:pPr algn="ctr" eaLnBrk="1" hangingPunct="1"/>
            <a:endParaRPr lang="en-GB" sz="2800" b="1" dirty="0">
              <a:solidFill>
                <a:schemeClr val="tx2"/>
              </a:solidFill>
              <a:latin typeface="Arial" charset="0"/>
              <a:cs typeface="Arial" charset="0"/>
            </a:endParaRPr>
          </a:p>
          <a:p>
            <a:pPr algn="ctr" eaLnBrk="1" hangingPunct="1"/>
            <a:r>
              <a:rPr lang="en-GB" sz="2800" b="1" dirty="0">
                <a:latin typeface="Arial" charset="0"/>
                <a:cs typeface="Arial" charset="0"/>
              </a:rPr>
              <a:t>2 Samuel 7:24, 29b</a:t>
            </a:r>
          </a:p>
        </p:txBody>
      </p:sp>
      <p:pic>
        <p:nvPicPr>
          <p:cNvPr id="212994" name="Picture 4"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752600"/>
            <a:ext cx="75565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2995" name="Group 5"/>
          <p:cNvGrpSpPr>
            <a:grpSpLocks/>
          </p:cNvGrpSpPr>
          <p:nvPr/>
        </p:nvGrpSpPr>
        <p:grpSpPr bwMode="auto">
          <a:xfrm>
            <a:off x="1219200" y="3251200"/>
            <a:ext cx="3409950" cy="3606800"/>
            <a:chOff x="1534" y="1965"/>
            <a:chExt cx="2148" cy="2272"/>
          </a:xfrm>
        </p:grpSpPr>
        <p:sp>
          <p:nvSpPr>
            <p:cNvPr id="213009" name="Freeform 6"/>
            <p:cNvSpPr>
              <a:spLocks/>
            </p:cNvSpPr>
            <p:nvPr/>
          </p:nvSpPr>
          <p:spPr bwMode="auto">
            <a:xfrm>
              <a:off x="1904" y="1965"/>
              <a:ext cx="1484" cy="1048"/>
            </a:xfrm>
            <a:custGeom>
              <a:avLst/>
              <a:gdLst>
                <a:gd name="T0" fmla="*/ 0 w 1484"/>
                <a:gd name="T1" fmla="*/ 1048 h 1048"/>
                <a:gd name="T2" fmla="*/ 220 w 1484"/>
                <a:gd name="T3" fmla="*/ 624 h 1048"/>
                <a:gd name="T4" fmla="*/ 440 w 1484"/>
                <a:gd name="T5" fmla="*/ 304 h 1048"/>
                <a:gd name="T6" fmla="*/ 540 w 1484"/>
                <a:gd name="T7" fmla="*/ 124 h 1048"/>
                <a:gd name="T8" fmla="*/ 620 w 1484"/>
                <a:gd name="T9" fmla="*/ 36 h 1048"/>
                <a:gd name="T10" fmla="*/ 736 w 1484"/>
                <a:gd name="T11" fmla="*/ 8 h 1048"/>
                <a:gd name="T12" fmla="*/ 868 w 1484"/>
                <a:gd name="T13" fmla="*/ 0 h 1048"/>
                <a:gd name="T14" fmla="*/ 988 w 1484"/>
                <a:gd name="T15" fmla="*/ 8 h 1048"/>
                <a:gd name="T16" fmla="*/ 1092 w 1484"/>
                <a:gd name="T17" fmla="*/ 72 h 1048"/>
                <a:gd name="T18" fmla="*/ 1240 w 1484"/>
                <a:gd name="T19" fmla="*/ 320 h 1048"/>
                <a:gd name="T20" fmla="*/ 1336 w 1484"/>
                <a:gd name="T21" fmla="*/ 540 h 1048"/>
                <a:gd name="T22" fmla="*/ 1428 w 1484"/>
                <a:gd name="T23" fmla="*/ 792 h 1048"/>
                <a:gd name="T24" fmla="*/ 1484 w 1484"/>
                <a:gd name="T25" fmla="*/ 1040 h 1048"/>
                <a:gd name="T26" fmla="*/ 0 w 1484"/>
                <a:gd name="T27" fmla="*/ 1048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83" name="Cloud"/>
            <p:cNvSpPr>
              <a:spLocks noChangeAspect="1" noEditPoints="1" noChangeArrowheads="1"/>
            </p:cNvSpPr>
            <p:nvPr/>
          </p:nvSpPr>
          <p:spPr bwMode="auto">
            <a:xfrm>
              <a:off x="1534" y="2797"/>
              <a:ext cx="2148" cy="14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b="1">
                <a:latin typeface="Arial"/>
                <a:ea typeface="+mn-ea"/>
                <a:cs typeface="Arial"/>
              </a:endParaRPr>
            </a:p>
          </p:txBody>
        </p:sp>
        <p:pic>
          <p:nvPicPr>
            <p:cNvPr id="213011" name="Picture 8"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4" y="3039"/>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12" name="Picture 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9" y="3007"/>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13" name="Picture 1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8" y="3509"/>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14" name="Picture 1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8" y="3629"/>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15" name="Picture 12"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6" y="3613"/>
              <a:ext cx="311"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16" name="Picture 13"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5" y="3509"/>
              <a:ext cx="310"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2996" name="Picture 15"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8200" y="4913313"/>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7" name="Picture 16"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7100" y="4087813"/>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8" name="Picture 17"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47244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9" name="Picture 18"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39624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0" name="Picture 1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00488" y="48895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1" name="Picture 2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49530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2" name="Picture 2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40386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3" name="Picture 25" descr="Church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38400" y="2209800"/>
            <a:ext cx="1158875"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004" name="AutoShape 26"/>
          <p:cNvSpPr>
            <a:spLocks noChangeArrowheads="1"/>
          </p:cNvSpPr>
          <p:nvPr/>
        </p:nvSpPr>
        <p:spPr bwMode="auto">
          <a:xfrm>
            <a:off x="2819400" y="1524000"/>
            <a:ext cx="423863" cy="733425"/>
          </a:xfrm>
          <a:prstGeom prst="upDownArrow">
            <a:avLst>
              <a:gd name="adj1" fmla="val 50000"/>
              <a:gd name="adj2" fmla="val 34607"/>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grpSp>
        <p:nvGrpSpPr>
          <p:cNvPr id="213005" name="Group 27"/>
          <p:cNvGrpSpPr>
            <a:grpSpLocks/>
          </p:cNvGrpSpPr>
          <p:nvPr/>
        </p:nvGrpSpPr>
        <p:grpSpPr bwMode="auto">
          <a:xfrm>
            <a:off x="1752600" y="685800"/>
            <a:ext cx="2016125" cy="1073150"/>
            <a:chOff x="1973" y="409"/>
            <a:chExt cx="1270" cy="676"/>
          </a:xfrm>
        </p:grpSpPr>
        <p:pic>
          <p:nvPicPr>
            <p:cNvPr id="213007" name="Picture 28"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8" y="409"/>
              <a:ext cx="975"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8" name="Picture 29" descr="crown option A sm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3" y="886"/>
              <a:ext cx="363"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3006" name="Rectangle 30"/>
          <p:cNvSpPr>
            <a:spLocks noGrp="1" noChangeArrowheads="1"/>
          </p:cNvSpPr>
          <p:nvPr>
            <p:ph type="title" idx="4294967295"/>
          </p:nvPr>
        </p:nvSpPr>
        <p:spPr>
          <a:xfrm>
            <a:off x="685800" y="0"/>
            <a:ext cx="7772400" cy="609600"/>
          </a:xfrm>
        </p:spPr>
        <p:txBody>
          <a:bodyPr/>
          <a:lstStyle/>
          <a:p>
            <a:pPr algn="ctr" eaLnBrk="1" hangingPunct="1"/>
            <a:r>
              <a:rPr lang="en-US" sz="3600" b="1">
                <a:solidFill>
                  <a:schemeClr val="tx1"/>
                </a:solidFill>
                <a:latin typeface="Arial" charset="0"/>
              </a:rPr>
              <a:t>The Kingdom is foreshadowed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dissolve">
                                      <p:cBhvr>
                                        <p:cTn id="7"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Text Box 3"/>
          <p:cNvSpPr txBox="1">
            <a:spLocks noChangeArrowheads="1"/>
          </p:cNvSpPr>
          <p:nvPr/>
        </p:nvSpPr>
        <p:spPr bwMode="auto">
          <a:xfrm>
            <a:off x="107950" y="1524000"/>
            <a:ext cx="8891588"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en-US" sz="3200" b="1">
                <a:solidFill>
                  <a:schemeClr val="tx2"/>
                </a:solidFill>
                <a:latin typeface="Arial" charset="0"/>
                <a:cs typeface="Arial" charset="0"/>
              </a:rPr>
              <a:t>God</a:t>
            </a:r>
            <a:r>
              <a:rPr lang="fr-FR" altLang="ja-JP" sz="3200" b="1">
                <a:solidFill>
                  <a:schemeClr val="tx2"/>
                </a:solidFill>
                <a:latin typeface="Arial" charset="0"/>
                <a:cs typeface="Arial" charset="0"/>
              </a:rPr>
              <a:t>'</a:t>
            </a:r>
            <a:r>
              <a:rPr lang="en-US" altLang="ja-JP" sz="3200" b="1">
                <a:solidFill>
                  <a:schemeClr val="tx2"/>
                </a:solidFill>
                <a:latin typeface="Arial" charset="0"/>
                <a:cs typeface="Arial" charset="0"/>
              </a:rPr>
              <a:t>s people</a:t>
            </a:r>
          </a:p>
          <a:p>
            <a:pPr algn="ctr" eaLnBrk="1" hangingPunct="1">
              <a:spcBef>
                <a:spcPct val="50000"/>
              </a:spcBef>
            </a:pPr>
            <a:r>
              <a:rPr lang="en-US" sz="2800" b="1">
                <a:latin typeface="Arial" charset="0"/>
                <a:cs typeface="Arial" charset="0"/>
              </a:rPr>
              <a:t>The people of Judah and Israel were as numerous as the sand on the seashore.           </a:t>
            </a:r>
          </a:p>
          <a:p>
            <a:pPr algn="ctr" eaLnBrk="1" hangingPunct="1">
              <a:spcBef>
                <a:spcPct val="50000"/>
              </a:spcBef>
            </a:pPr>
            <a:r>
              <a:rPr lang="en-US" sz="2800" b="1">
                <a:latin typeface="Arial" charset="0"/>
                <a:cs typeface="Arial" charset="0"/>
              </a:rPr>
              <a:t> </a:t>
            </a:r>
            <a:r>
              <a:rPr lang="en-US" sz="2800" b="1" i="1">
                <a:latin typeface="Arial" charset="0"/>
                <a:cs typeface="Arial" charset="0"/>
              </a:rPr>
              <a:t>1 Kings 4:20</a:t>
            </a:r>
          </a:p>
          <a:p>
            <a:pPr algn="ctr" eaLnBrk="1" hangingPunct="1">
              <a:spcBef>
                <a:spcPct val="50000"/>
              </a:spcBef>
            </a:pPr>
            <a:r>
              <a:rPr lang="en-US" sz="3200" b="1">
                <a:solidFill>
                  <a:schemeClr val="tx2"/>
                </a:solidFill>
                <a:latin typeface="Arial" charset="0"/>
                <a:cs typeface="Arial" charset="0"/>
              </a:rPr>
              <a:t>God</a:t>
            </a:r>
            <a:r>
              <a:rPr lang="fr-FR" altLang="ja-JP" sz="3200" b="1">
                <a:solidFill>
                  <a:schemeClr val="tx2"/>
                </a:solidFill>
                <a:latin typeface="Arial" charset="0"/>
                <a:cs typeface="Arial" charset="0"/>
              </a:rPr>
              <a:t>'</a:t>
            </a:r>
            <a:r>
              <a:rPr lang="en-US" altLang="ja-JP" sz="3200" b="1">
                <a:solidFill>
                  <a:schemeClr val="tx2"/>
                </a:solidFill>
                <a:latin typeface="Arial" charset="0"/>
                <a:cs typeface="Arial" charset="0"/>
              </a:rPr>
              <a:t>s rule in God</a:t>
            </a:r>
            <a:r>
              <a:rPr lang="fr-FR" altLang="ja-JP" sz="3200" b="1">
                <a:solidFill>
                  <a:schemeClr val="tx2"/>
                </a:solidFill>
                <a:latin typeface="Arial" charset="0"/>
                <a:cs typeface="Arial" charset="0"/>
              </a:rPr>
              <a:t>'</a:t>
            </a:r>
            <a:r>
              <a:rPr lang="en-US" altLang="ja-JP" sz="3200" b="1">
                <a:solidFill>
                  <a:schemeClr val="tx2"/>
                </a:solidFill>
                <a:latin typeface="Arial" charset="0"/>
                <a:cs typeface="Arial" charset="0"/>
              </a:rPr>
              <a:t>s place</a:t>
            </a:r>
            <a:endParaRPr lang="en-US" altLang="ja-JP" sz="2800" b="1">
              <a:solidFill>
                <a:schemeClr val="tx2"/>
              </a:solidFill>
              <a:latin typeface="Arial" charset="0"/>
              <a:cs typeface="Arial" charset="0"/>
            </a:endParaRPr>
          </a:p>
          <a:p>
            <a:pPr algn="ctr" eaLnBrk="1" hangingPunct="1">
              <a:spcBef>
                <a:spcPct val="50000"/>
              </a:spcBef>
            </a:pPr>
            <a:r>
              <a:rPr lang="en-US" sz="2800" b="1">
                <a:latin typeface="Arial" charset="0"/>
                <a:cs typeface="Arial" charset="0"/>
              </a:rPr>
              <a:t>Solomon ruled over all the kingdoms from the River to the land of the Philistines, as far as                         the border of Egypt.                  </a:t>
            </a:r>
          </a:p>
          <a:p>
            <a:pPr algn="ctr" eaLnBrk="1" hangingPunct="1">
              <a:spcBef>
                <a:spcPct val="50000"/>
              </a:spcBef>
            </a:pPr>
            <a:r>
              <a:rPr lang="en-US" sz="2800" b="1" i="1">
                <a:latin typeface="Arial" charset="0"/>
                <a:cs typeface="Arial" charset="0"/>
              </a:rPr>
              <a:t>1 Kings 4:21</a:t>
            </a:r>
            <a:endParaRPr lang="en-GB" sz="2800" b="1" i="1">
              <a:latin typeface="Arial" charset="0"/>
              <a:cs typeface="Arial" charset="0"/>
            </a:endParaRPr>
          </a:p>
        </p:txBody>
      </p:sp>
      <p:sp>
        <p:nvSpPr>
          <p:cNvPr id="214018" name="Rectangle 28"/>
          <p:cNvSpPr>
            <a:spLocks noGrp="1" noChangeArrowheads="1"/>
          </p:cNvSpPr>
          <p:nvPr>
            <p:ph type="title" idx="4294967295"/>
          </p:nvPr>
        </p:nvSpPr>
        <p:spPr>
          <a:xfrm>
            <a:off x="914400" y="381000"/>
            <a:ext cx="7121525" cy="685800"/>
          </a:xfrm>
        </p:spPr>
        <p:txBody>
          <a:bodyPr/>
          <a:lstStyle/>
          <a:p>
            <a:pPr algn="ctr" eaLnBrk="1" hangingPunct="1"/>
            <a:r>
              <a:rPr lang="en-US" sz="3600" b="1">
                <a:solidFill>
                  <a:schemeClr val="tx1"/>
                </a:solidFill>
                <a:latin typeface="Arial" charset="0"/>
              </a:rPr>
              <a:t>The Kingdom is foreshadowed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Text Box 3"/>
          <p:cNvSpPr txBox="1">
            <a:spLocks noChangeArrowheads="1"/>
          </p:cNvSpPr>
          <p:nvPr/>
        </p:nvSpPr>
        <p:spPr bwMode="auto">
          <a:xfrm>
            <a:off x="107950" y="836613"/>
            <a:ext cx="8918575" cy="606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en-US" sz="3200" b="1" dirty="0">
                <a:solidFill>
                  <a:schemeClr val="tx2"/>
                </a:solidFill>
                <a:latin typeface="Arial" charset="0"/>
                <a:cs typeface="Arial" charset="0"/>
              </a:rPr>
              <a:t>God</a:t>
            </a:r>
            <a:r>
              <a:rPr lang="fr-FR" altLang="ja-JP" sz="3200" b="1" dirty="0">
                <a:solidFill>
                  <a:schemeClr val="tx2"/>
                </a:solidFill>
                <a:latin typeface="Arial" charset="0"/>
                <a:cs typeface="Arial" charset="0"/>
              </a:rPr>
              <a:t>'</a:t>
            </a:r>
            <a:r>
              <a:rPr lang="en-US" altLang="ja-JP" sz="3200" b="1" dirty="0">
                <a:solidFill>
                  <a:schemeClr val="tx2"/>
                </a:solidFill>
                <a:latin typeface="Arial" charset="0"/>
                <a:cs typeface="Arial" charset="0"/>
              </a:rPr>
              <a:t>s blessing</a:t>
            </a:r>
            <a:endParaRPr lang="en-US" altLang="ja-JP" sz="2800" b="1" dirty="0">
              <a:solidFill>
                <a:schemeClr val="tx2"/>
              </a:solidFill>
              <a:latin typeface="Arial" charset="0"/>
              <a:cs typeface="Arial" charset="0"/>
            </a:endParaRPr>
          </a:p>
          <a:p>
            <a:pPr algn="ctr" eaLnBrk="1" hangingPunct="1">
              <a:spcBef>
                <a:spcPct val="50000"/>
              </a:spcBef>
            </a:pPr>
            <a:r>
              <a:rPr lang="en-US" sz="2800" b="1" dirty="0">
                <a:latin typeface="Arial" charset="0"/>
                <a:cs typeface="Arial" charset="0"/>
              </a:rPr>
              <a:t>During Solomon</a:t>
            </a:r>
            <a:r>
              <a:rPr lang="fr-FR" altLang="ja-JP" sz="2800" b="1" dirty="0">
                <a:latin typeface="Arial" charset="0"/>
                <a:cs typeface="Arial" charset="0"/>
              </a:rPr>
              <a:t>'</a:t>
            </a:r>
            <a:r>
              <a:rPr lang="en-US" altLang="ja-JP" sz="2800" b="1" dirty="0">
                <a:latin typeface="Arial" charset="0"/>
                <a:cs typeface="Arial" charset="0"/>
              </a:rPr>
              <a:t>s lifetime Judah and Israel, from Dan to Beersheba, lived in safety, each man under his own vine and fig tree.          </a:t>
            </a:r>
          </a:p>
          <a:p>
            <a:pPr algn="ctr" eaLnBrk="1" hangingPunct="1">
              <a:spcBef>
                <a:spcPct val="50000"/>
              </a:spcBef>
            </a:pPr>
            <a:r>
              <a:rPr lang="en-US" sz="2800" b="1" i="1" dirty="0">
                <a:latin typeface="Arial" charset="0"/>
                <a:cs typeface="Arial" charset="0"/>
              </a:rPr>
              <a:t>1 Kings 4:25</a:t>
            </a:r>
          </a:p>
          <a:p>
            <a:pPr algn="ctr" eaLnBrk="1" hangingPunct="1">
              <a:spcBef>
                <a:spcPct val="50000"/>
              </a:spcBef>
            </a:pPr>
            <a:r>
              <a:rPr lang="en-US" sz="3200" b="1" dirty="0">
                <a:solidFill>
                  <a:schemeClr val="tx2"/>
                </a:solidFill>
                <a:latin typeface="Arial" charset="0"/>
                <a:cs typeface="Arial" charset="0"/>
              </a:rPr>
              <a:t>God keeps his promises</a:t>
            </a:r>
            <a:endParaRPr lang="en-US" sz="2800" b="1" dirty="0">
              <a:solidFill>
                <a:schemeClr val="tx2"/>
              </a:solidFill>
              <a:latin typeface="Arial" charset="0"/>
              <a:cs typeface="Arial" charset="0"/>
            </a:endParaRPr>
          </a:p>
          <a:p>
            <a:pPr algn="ctr" eaLnBrk="1" hangingPunct="1">
              <a:spcBef>
                <a:spcPct val="50000"/>
              </a:spcBef>
            </a:pPr>
            <a:r>
              <a:rPr lang="en-US" sz="2800" b="1" dirty="0">
                <a:latin typeface="Arial" charset="0"/>
                <a:cs typeface="Arial" charset="0"/>
              </a:rPr>
              <a:t>Praise be to the L</a:t>
            </a:r>
            <a:r>
              <a:rPr lang="en-US" b="1" dirty="0">
                <a:latin typeface="Arial" charset="0"/>
                <a:cs typeface="Arial" charset="0"/>
              </a:rPr>
              <a:t>ORD</a:t>
            </a:r>
            <a:r>
              <a:rPr lang="en-US" sz="2800" b="1" dirty="0">
                <a:latin typeface="Arial" charset="0"/>
                <a:cs typeface="Arial" charset="0"/>
              </a:rPr>
              <a:t>, who has given rest to his people Israel just as he promised. Not one word has failed of all the good promises he gave through his servant Moses.                                 </a:t>
            </a:r>
          </a:p>
          <a:p>
            <a:pPr algn="ctr" eaLnBrk="1" hangingPunct="1">
              <a:spcBef>
                <a:spcPct val="50000"/>
              </a:spcBef>
            </a:pPr>
            <a:r>
              <a:rPr lang="en-US" sz="2800" b="1" i="1" dirty="0">
                <a:latin typeface="Arial" charset="0"/>
                <a:cs typeface="Arial" charset="0"/>
              </a:rPr>
              <a:t>1 Kings 8:56</a:t>
            </a:r>
            <a:endParaRPr lang="en-GB" sz="2800" b="1" i="1" dirty="0">
              <a:latin typeface="Arial" charset="0"/>
              <a:cs typeface="Arial" charset="0"/>
            </a:endParaRPr>
          </a:p>
        </p:txBody>
      </p:sp>
      <p:sp>
        <p:nvSpPr>
          <p:cNvPr id="215042" name="Rectangle 4"/>
          <p:cNvSpPr>
            <a:spLocks noGrp="1" noChangeArrowheads="1"/>
          </p:cNvSpPr>
          <p:nvPr>
            <p:ph type="title" idx="4294967295"/>
          </p:nvPr>
        </p:nvSpPr>
        <p:spPr>
          <a:xfrm>
            <a:off x="84138" y="115888"/>
            <a:ext cx="9024937" cy="685800"/>
          </a:xfrm>
        </p:spPr>
        <p:txBody>
          <a:bodyPr/>
          <a:lstStyle/>
          <a:p>
            <a:pPr algn="ctr" eaLnBrk="1" hangingPunct="1"/>
            <a:r>
              <a:rPr lang="en-US" sz="3600" b="1">
                <a:solidFill>
                  <a:schemeClr val="tx1"/>
                </a:solidFill>
                <a:latin typeface="Arial" charset="0"/>
              </a:rPr>
              <a:t>The Kingdom is foreshadowed</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5" name="Rectangle 4"/>
          <p:cNvSpPr>
            <a:spLocks noGrp="1" noChangeArrowheads="1"/>
          </p:cNvSpPr>
          <p:nvPr>
            <p:ph type="title"/>
          </p:nvPr>
        </p:nvSpPr>
        <p:spPr>
          <a:xfrm>
            <a:off x="685800" y="152400"/>
            <a:ext cx="7772400" cy="993775"/>
          </a:xfrm>
        </p:spPr>
        <p:txBody>
          <a:bodyPr/>
          <a:lstStyle/>
          <a:p>
            <a:pPr algn="ctr" eaLnBrk="1" hangingPunct="1"/>
            <a:r>
              <a:rPr lang="en-US" sz="3600" b="1">
                <a:solidFill>
                  <a:schemeClr val="tx1"/>
                </a:solidFill>
                <a:latin typeface="Arial" charset="0"/>
              </a:rPr>
              <a:t>The Kingdom is foreshadowed</a:t>
            </a:r>
          </a:p>
        </p:txBody>
      </p:sp>
      <p:pic>
        <p:nvPicPr>
          <p:cNvPr id="216066" name="Picture 7" descr="temple-solomon-lever1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57200" y="1447800"/>
            <a:ext cx="2895600" cy="5257800"/>
          </a:xfrm>
        </p:spPr>
      </p:pic>
      <p:sp>
        <p:nvSpPr>
          <p:cNvPr id="302089" name="Text Box 9"/>
          <p:cNvSpPr txBox="1">
            <a:spLocks noChangeArrowheads="1"/>
          </p:cNvSpPr>
          <p:nvPr/>
        </p:nvSpPr>
        <p:spPr bwMode="auto">
          <a:xfrm>
            <a:off x="3886200" y="1279525"/>
            <a:ext cx="50292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b="1" dirty="0">
                <a:latin typeface="Arial" charset="0"/>
                <a:cs typeface="Arial" charset="0"/>
              </a:rPr>
              <a:t>The L</a:t>
            </a:r>
            <a:r>
              <a:rPr lang="en-GB" sz="2000" b="1" dirty="0">
                <a:latin typeface="Arial" charset="0"/>
                <a:cs typeface="Arial" charset="0"/>
              </a:rPr>
              <a:t>ORD</a:t>
            </a:r>
            <a:r>
              <a:rPr lang="en-GB" b="1" dirty="0">
                <a:latin typeface="Arial" charset="0"/>
                <a:cs typeface="Arial" charset="0"/>
              </a:rPr>
              <a:t> has kept the promise he made: I have succeeded David my father and now I sit on the throne of Israel, just as the L</a:t>
            </a:r>
            <a:r>
              <a:rPr lang="en-GB" sz="2000" b="1" dirty="0">
                <a:latin typeface="Arial" charset="0"/>
                <a:cs typeface="Arial" charset="0"/>
              </a:rPr>
              <a:t>ORD</a:t>
            </a:r>
            <a:r>
              <a:rPr lang="en-GB" b="1" dirty="0">
                <a:latin typeface="Arial" charset="0"/>
                <a:cs typeface="Arial" charset="0"/>
              </a:rPr>
              <a:t> promised, and </a:t>
            </a:r>
            <a:r>
              <a:rPr lang="en-GB" b="1" dirty="0">
                <a:solidFill>
                  <a:schemeClr val="tx2"/>
                </a:solidFill>
                <a:latin typeface="Arial" charset="0"/>
                <a:cs typeface="Arial" charset="0"/>
              </a:rPr>
              <a:t>I have built the temple for the Name of the L</a:t>
            </a:r>
            <a:r>
              <a:rPr lang="en-GB" sz="2000" b="1" dirty="0">
                <a:solidFill>
                  <a:schemeClr val="tx2"/>
                </a:solidFill>
                <a:latin typeface="Arial" charset="0"/>
                <a:cs typeface="Arial" charset="0"/>
              </a:rPr>
              <a:t>ORD</a:t>
            </a:r>
            <a:r>
              <a:rPr lang="en-GB" b="1" dirty="0">
                <a:solidFill>
                  <a:schemeClr val="tx2"/>
                </a:solidFill>
                <a:latin typeface="Arial" charset="0"/>
                <a:cs typeface="Arial" charset="0"/>
              </a:rPr>
              <a:t>, the God of Israel</a:t>
            </a:r>
            <a:r>
              <a:rPr lang="en-GB" b="1" dirty="0">
                <a:latin typeface="Arial" charset="0"/>
                <a:cs typeface="Arial" charset="0"/>
              </a:rPr>
              <a:t>.  I have provided a place there for the  ark, in which is the covenant of the L</a:t>
            </a:r>
            <a:r>
              <a:rPr lang="en-GB" sz="2000" b="1" dirty="0">
                <a:latin typeface="Arial" charset="0"/>
                <a:cs typeface="Arial" charset="0"/>
              </a:rPr>
              <a:t>ORD</a:t>
            </a:r>
            <a:r>
              <a:rPr lang="en-GB" b="1" dirty="0">
                <a:latin typeface="Arial" charset="0"/>
                <a:cs typeface="Arial" charset="0"/>
              </a:rPr>
              <a:t> that he made with our fathers when he brought </a:t>
            </a:r>
          </a:p>
          <a:p>
            <a:pPr algn="ctr" eaLnBrk="1" hangingPunct="1"/>
            <a:r>
              <a:rPr lang="en-GB" b="1" dirty="0">
                <a:latin typeface="Arial" charset="0"/>
                <a:cs typeface="Arial" charset="0"/>
              </a:rPr>
              <a:t>them out of Egypt.</a:t>
            </a:r>
            <a:endParaRPr lang="en-GB" altLang="ja-JP" b="1" i="1" dirty="0">
              <a:latin typeface="Arial" charset="0"/>
              <a:cs typeface="Arial" charset="0"/>
            </a:endParaRPr>
          </a:p>
          <a:p>
            <a:pPr algn="ctr" eaLnBrk="1" hangingPunct="1"/>
            <a:endParaRPr lang="en-GB" b="1" dirty="0">
              <a:latin typeface="Arial" charset="0"/>
              <a:cs typeface="Arial" charset="0"/>
            </a:endParaRPr>
          </a:p>
          <a:p>
            <a:pPr algn="ctr" eaLnBrk="1" hangingPunct="1"/>
            <a:r>
              <a:rPr lang="en-GB" b="1" dirty="0">
                <a:latin typeface="Arial" charset="0"/>
                <a:cs typeface="Arial" charset="0"/>
              </a:rPr>
              <a:t>1 Kings 8:20-21</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2089"/>
                                        </p:tgtEl>
                                        <p:attrNameLst>
                                          <p:attrName>style.visibility</p:attrName>
                                        </p:attrNameLst>
                                      </p:cBhvr>
                                      <p:to>
                                        <p:strVal val="visible"/>
                                      </p:to>
                                    </p:set>
                                    <p:animEffect transition="in" filter="checkerboard(across)">
                                      <p:cBhvr>
                                        <p:cTn id="7" dur="500"/>
                                        <p:tgtEl>
                                          <p:spTgt spid="302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227388" y="901700"/>
            <a:ext cx="5881687"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800">
                <a:solidFill>
                  <a:srgbClr val="FFFFFF"/>
                </a:solidFill>
                <a:latin typeface="Arial" charset="0"/>
                <a:cs typeface="Arial" charset="0"/>
              </a:rPr>
              <a:t>The Israelites persisted in all the sins of Jeroboam and did not turn away from them until the L</a:t>
            </a:r>
            <a:r>
              <a:rPr lang="en-GB">
                <a:solidFill>
                  <a:srgbClr val="FFFFFF"/>
                </a:solidFill>
                <a:latin typeface="Arial" charset="0"/>
                <a:cs typeface="Arial" charset="0"/>
              </a:rPr>
              <a:t>ORD</a:t>
            </a:r>
            <a:r>
              <a:rPr lang="en-GB" sz="2800">
                <a:solidFill>
                  <a:srgbClr val="FFFFFF"/>
                </a:solidFill>
                <a:latin typeface="Arial" charset="0"/>
                <a:cs typeface="Arial" charset="0"/>
              </a:rPr>
              <a:t> removed them from his presence, as he had warned through all his servants the prophets.  So the people of Israel were taken from their homeland into exile in Assyria, and they are still there.</a:t>
            </a:r>
            <a:endParaRPr lang="en-GB" sz="2800" i="1">
              <a:solidFill>
                <a:srgbClr val="FFFFFF"/>
              </a:solidFill>
              <a:latin typeface="Arial" charset="0"/>
              <a:cs typeface="Arial" charset="0"/>
            </a:endParaRPr>
          </a:p>
        </p:txBody>
      </p:sp>
      <p:sp>
        <p:nvSpPr>
          <p:cNvPr id="217090" name="AutoShape 4"/>
          <p:cNvSpPr>
            <a:spLocks noChangeArrowheads="1"/>
          </p:cNvSpPr>
          <p:nvPr/>
        </p:nvSpPr>
        <p:spPr bwMode="auto">
          <a:xfrm>
            <a:off x="4038600" y="5181600"/>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sz="2000">
              <a:latin typeface="Arial" charset="0"/>
              <a:cs typeface="Arial" charset="0"/>
            </a:endParaRPr>
          </a:p>
        </p:txBody>
      </p:sp>
      <p:pic>
        <p:nvPicPr>
          <p:cNvPr id="217091"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0575" y="54483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51816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3"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5038" y="5143500"/>
            <a:ext cx="490537"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4"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50292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5"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51054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6" name="Picture 1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5113" y="5940425"/>
            <a:ext cx="490537"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7" name="Picture 1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5675" y="5940425"/>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8" name="Picture 1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53200" y="57150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9" name="Picture 1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59436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57150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01" name="Freeform 16"/>
          <p:cNvSpPr>
            <a:spLocks/>
          </p:cNvSpPr>
          <p:nvPr/>
        </p:nvSpPr>
        <p:spPr bwMode="auto">
          <a:xfrm>
            <a:off x="788988" y="2892425"/>
            <a:ext cx="2355850" cy="1663700"/>
          </a:xfrm>
          <a:custGeom>
            <a:avLst/>
            <a:gdLst>
              <a:gd name="T0" fmla="*/ 0 w 1484"/>
              <a:gd name="T1" fmla="*/ 2147483647 h 1048"/>
              <a:gd name="T2" fmla="*/ 2147483647 w 1484"/>
              <a:gd name="T3" fmla="*/ 2147483647 h 1048"/>
              <a:gd name="T4" fmla="*/ 2147483647 w 1484"/>
              <a:gd name="T5" fmla="*/ 2147483647 h 1048"/>
              <a:gd name="T6" fmla="*/ 2147483647 w 1484"/>
              <a:gd name="T7" fmla="*/ 2147483647 h 1048"/>
              <a:gd name="T8" fmla="*/ 2147483647 w 1484"/>
              <a:gd name="T9" fmla="*/ 2147483647 h 1048"/>
              <a:gd name="T10" fmla="*/ 2147483647 w 1484"/>
              <a:gd name="T11" fmla="*/ 2147483647 h 1048"/>
              <a:gd name="T12" fmla="*/ 2147483647 w 1484"/>
              <a:gd name="T13" fmla="*/ 0 h 1048"/>
              <a:gd name="T14" fmla="*/ 2147483647 w 1484"/>
              <a:gd name="T15" fmla="*/ 2147483647 h 1048"/>
              <a:gd name="T16" fmla="*/ 2147483647 w 1484"/>
              <a:gd name="T17" fmla="*/ 2147483647 h 1048"/>
              <a:gd name="T18" fmla="*/ 2147483647 w 1484"/>
              <a:gd name="T19" fmla="*/ 2147483647 h 1048"/>
              <a:gd name="T20" fmla="*/ 2147483647 w 1484"/>
              <a:gd name="T21" fmla="*/ 2147483647 h 1048"/>
              <a:gd name="T22" fmla="*/ 2147483647 w 1484"/>
              <a:gd name="T23" fmla="*/ 2147483647 h 1048"/>
              <a:gd name="T24" fmla="*/ 2147483647 w 1484"/>
              <a:gd name="T25" fmla="*/ 2147483647 h 1048"/>
              <a:gd name="T26" fmla="*/ 0 w 1484"/>
              <a:gd name="T27" fmla="*/ 2147483647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41" name="Cloud"/>
          <p:cNvSpPr>
            <a:spLocks noChangeAspect="1" noEditPoints="1" noChangeArrowheads="1"/>
          </p:cNvSpPr>
          <p:nvPr/>
        </p:nvSpPr>
        <p:spPr bwMode="auto">
          <a:xfrm>
            <a:off x="201613" y="4213225"/>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a:latin typeface="Arial"/>
              <a:ea typeface="+mn-ea"/>
              <a:cs typeface="Arial"/>
            </a:endParaRPr>
          </a:p>
        </p:txBody>
      </p:sp>
      <p:pic>
        <p:nvPicPr>
          <p:cNvPr id="217103" name="Picture 18" descr="Church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05000"/>
            <a:ext cx="1158875"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4" name="Picture 2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5715000"/>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5" name="Picture 2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6111875"/>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6" name="Picture 26" descr="crown option 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7450" y="679450"/>
            <a:ext cx="1908175"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07" name="Rectangle 27"/>
          <p:cNvSpPr>
            <a:spLocks noGrp="1" noChangeArrowheads="1"/>
          </p:cNvSpPr>
          <p:nvPr>
            <p:ph type="title" idx="4294967295"/>
          </p:nvPr>
        </p:nvSpPr>
        <p:spPr>
          <a:xfrm>
            <a:off x="2209800" y="0"/>
            <a:ext cx="5486400" cy="762000"/>
          </a:xfrm>
        </p:spPr>
        <p:txBody>
          <a:bodyPr/>
          <a:lstStyle/>
          <a:p>
            <a:pPr algn="ctr" eaLnBrk="1" hangingPunct="1"/>
            <a:r>
              <a:rPr lang="en-US" sz="3600">
                <a:solidFill>
                  <a:schemeClr val="tx1"/>
                </a:solidFill>
                <a:latin typeface="Arial" charset="0"/>
              </a:rPr>
              <a:t>The Kingdom Declines</a:t>
            </a:r>
          </a:p>
        </p:txBody>
      </p:sp>
      <p:sp>
        <p:nvSpPr>
          <p:cNvPr id="103452" name="AutoShape 28"/>
          <p:cNvSpPr>
            <a:spLocks noChangeArrowheads="1"/>
          </p:cNvSpPr>
          <p:nvPr/>
        </p:nvSpPr>
        <p:spPr bwMode="auto">
          <a:xfrm>
            <a:off x="1219200" y="1752600"/>
            <a:ext cx="1752600" cy="1600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659" y="16193"/>
                </a:moveTo>
                <a:cubicBezTo>
                  <a:pt x="18868" y="14655"/>
                  <a:pt x="19526" y="12756"/>
                  <a:pt x="19526" y="10800"/>
                </a:cubicBezTo>
                <a:cubicBezTo>
                  <a:pt x="19526" y="5980"/>
                  <a:pt x="15619" y="2074"/>
                  <a:pt x="10800" y="2074"/>
                </a:cubicBezTo>
                <a:cubicBezTo>
                  <a:pt x="8843" y="2073"/>
                  <a:pt x="6944" y="2731"/>
                  <a:pt x="5406" y="3940"/>
                </a:cubicBezTo>
                <a:lnTo>
                  <a:pt x="17659" y="16193"/>
                </a:lnTo>
                <a:close/>
                <a:moveTo>
                  <a:pt x="3940" y="5406"/>
                </a:moveTo>
                <a:cubicBezTo>
                  <a:pt x="2731" y="6944"/>
                  <a:pt x="2073" y="8843"/>
                  <a:pt x="2073" y="10799"/>
                </a:cubicBezTo>
                <a:cubicBezTo>
                  <a:pt x="2074" y="15619"/>
                  <a:pt x="5980" y="19526"/>
                  <a:pt x="10800" y="19526"/>
                </a:cubicBezTo>
                <a:cubicBezTo>
                  <a:pt x="12756" y="19526"/>
                  <a:pt x="14655" y="18868"/>
                  <a:pt x="16193" y="17659"/>
                </a:cubicBezTo>
                <a:lnTo>
                  <a:pt x="3940" y="5406"/>
                </a:lnTo>
                <a:close/>
              </a:path>
            </a:pathLst>
          </a:custGeom>
          <a:solidFill>
            <a:schemeClr val="folHlink"/>
          </a:solidFill>
          <a:ln w="0">
            <a:solidFill>
              <a:schemeClr val="folHlink"/>
            </a:solidFill>
            <a:miter lim="800000"/>
            <a:headEnd/>
            <a:tailEnd/>
          </a:ln>
        </p:spPr>
        <p:txBody>
          <a:bodyPr wrap="none" anchor="ctr"/>
          <a:lstStyle/>
          <a:p>
            <a:endParaRPr lang="en-US"/>
          </a:p>
        </p:txBody>
      </p:sp>
      <p:sp>
        <p:nvSpPr>
          <p:cNvPr id="217109" name="TextBox 1"/>
          <p:cNvSpPr txBox="1">
            <a:spLocks noChangeArrowheads="1"/>
          </p:cNvSpPr>
          <p:nvPr/>
        </p:nvSpPr>
        <p:spPr bwMode="auto">
          <a:xfrm>
            <a:off x="144463" y="6453188"/>
            <a:ext cx="30591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000" b="1" i="1">
                <a:solidFill>
                  <a:srgbClr val="FFFFFF"/>
                </a:solidFill>
                <a:latin typeface="Arial" charset="0"/>
                <a:cs typeface="Arial" charset="0"/>
              </a:rPr>
              <a:t>2 Kings 17:22-23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dissolve">
                                      <p:cBhvr>
                                        <p:cTn id="7" dur="500"/>
                                        <p:tgtEl>
                                          <p:spTgt spid="103426"/>
                                        </p:tgtEl>
                                      </p:cBhvr>
                                    </p:animEffect>
                                  </p:childTnLst>
                                </p:cTn>
                              </p:par>
                            </p:childTnLst>
                          </p:cTn>
                        </p:par>
                        <p:par>
                          <p:cTn id="8" fill="hold" nodeType="afterGroup">
                            <p:stCondLst>
                              <p:cond delay="500"/>
                            </p:stCondLst>
                            <p:childTnLst>
                              <p:par>
                                <p:cTn id="9" presetID="7" presetClass="entr" presetSubtype="1" fill="hold" grpId="0" nodeType="afterEffect">
                                  <p:stCondLst>
                                    <p:cond delay="0"/>
                                  </p:stCondLst>
                                  <p:childTnLst>
                                    <p:set>
                                      <p:cBhvr>
                                        <p:cTn id="10" dur="1" fill="hold">
                                          <p:stCondLst>
                                            <p:cond delay="0"/>
                                          </p:stCondLst>
                                        </p:cTn>
                                        <p:tgtEl>
                                          <p:spTgt spid="103452"/>
                                        </p:tgtEl>
                                        <p:attrNameLst>
                                          <p:attrName>style.visibility</p:attrName>
                                        </p:attrNameLst>
                                      </p:cBhvr>
                                      <p:to>
                                        <p:strVal val="visible"/>
                                      </p:to>
                                    </p:set>
                                    <p:anim calcmode="lin" valueType="num">
                                      <p:cBhvr additive="base">
                                        <p:cTn id="11" dur="5000" fill="hold"/>
                                        <p:tgtEl>
                                          <p:spTgt spid="103452"/>
                                        </p:tgtEl>
                                        <p:attrNameLst>
                                          <p:attrName>ppt_x</p:attrName>
                                        </p:attrNameLst>
                                      </p:cBhvr>
                                      <p:tavLst>
                                        <p:tav tm="0">
                                          <p:val>
                                            <p:strVal val="#ppt_x"/>
                                          </p:val>
                                        </p:tav>
                                        <p:tav tm="100000">
                                          <p:val>
                                            <p:strVal val="#ppt_x"/>
                                          </p:val>
                                        </p:tav>
                                      </p:tavLst>
                                    </p:anim>
                                    <p:anim calcmode="lin" valueType="num">
                                      <p:cBhvr additive="base">
                                        <p:cTn id="12" dur="5000" fill="hold"/>
                                        <p:tgtEl>
                                          <p:spTgt spid="1034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5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8113" name="Picture 2" descr="destr-jerus-david-rober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5" name="Text Box 3"/>
          <p:cNvSpPr txBox="1">
            <a:spLocks noChangeArrowheads="1"/>
          </p:cNvSpPr>
          <p:nvPr/>
        </p:nvSpPr>
        <p:spPr bwMode="auto">
          <a:xfrm>
            <a:off x="-36513" y="5867400"/>
            <a:ext cx="9163051"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en-GB" sz="2000" b="1" dirty="0">
                <a:solidFill>
                  <a:srgbClr val="FFFFFF"/>
                </a:solidFill>
                <a:latin typeface="Arial" panose="020B0604020202020204" pitchFamily="34" charset="0"/>
                <a:cs typeface="Arial" panose="020B0604020202020204" pitchFamily="34" charset="0"/>
              </a:rPr>
              <a:t>It was because of the L</a:t>
            </a:r>
            <a:r>
              <a:rPr lang="en-GB" sz="1800" b="1" dirty="0">
                <a:solidFill>
                  <a:srgbClr val="FFFFFF"/>
                </a:solidFill>
                <a:latin typeface="Arial" panose="020B0604020202020204" pitchFamily="34" charset="0"/>
                <a:cs typeface="Arial" panose="020B0604020202020204" pitchFamily="34" charset="0"/>
              </a:rPr>
              <a:t>ORD</a:t>
            </a:r>
            <a:r>
              <a:rPr lang="fr-FR" sz="2000" b="1" dirty="0">
                <a:solidFill>
                  <a:srgbClr val="FFFFFF"/>
                </a:solidFill>
                <a:latin typeface="Arial" panose="020B0604020202020204" pitchFamily="34" charset="0"/>
                <a:cs typeface="Arial" panose="020B0604020202020204" pitchFamily="34" charset="0"/>
              </a:rPr>
              <a:t>'</a:t>
            </a:r>
            <a:r>
              <a:rPr lang="en-GB" sz="2000" b="1" dirty="0">
                <a:solidFill>
                  <a:srgbClr val="FFFFFF"/>
                </a:solidFill>
                <a:latin typeface="Arial" panose="020B0604020202020204" pitchFamily="34" charset="0"/>
                <a:cs typeface="Arial" panose="020B0604020202020204" pitchFamily="34" charset="0"/>
              </a:rPr>
              <a:t>s anger that all this happened to Jerusalem and Judah, and in the end he thrust them from his presence. </a:t>
            </a:r>
          </a:p>
          <a:p>
            <a:pPr algn="ctr"/>
            <a:r>
              <a:rPr lang="en-GB" sz="2000" b="1" i="1" dirty="0">
                <a:solidFill>
                  <a:srgbClr val="FFFFFF"/>
                </a:solidFill>
                <a:latin typeface="Arial" panose="020B0604020202020204" pitchFamily="34" charset="0"/>
                <a:cs typeface="Arial" panose="020B0604020202020204" pitchFamily="34" charset="0"/>
              </a:rPr>
              <a:t>2 Kings 24:20</a:t>
            </a:r>
            <a:endParaRPr lang="en-US" sz="2000" b="1" dirty="0">
              <a:solidFill>
                <a:srgbClr val="FFFFFF"/>
              </a:solidFill>
              <a:latin typeface="Arial" panose="020B0604020202020204" pitchFamily="34" charset="0"/>
              <a:cs typeface="Arial" panose="020B0604020202020204" pitchFamily="34" charset="0"/>
            </a:endParaRPr>
          </a:p>
        </p:txBody>
      </p:sp>
      <p:sp>
        <p:nvSpPr>
          <p:cNvPr id="218115" name="Rectangle 4"/>
          <p:cNvSpPr>
            <a:spLocks noGrp="1" noChangeArrowheads="1"/>
          </p:cNvSpPr>
          <p:nvPr>
            <p:ph type="title" idx="4294967295"/>
          </p:nvPr>
        </p:nvSpPr>
        <p:spPr>
          <a:xfrm>
            <a:off x="76200" y="533400"/>
            <a:ext cx="5562600" cy="1450975"/>
          </a:xfrm>
        </p:spPr>
        <p:txBody>
          <a:bodyPr/>
          <a:lstStyle/>
          <a:p>
            <a:pPr eaLnBrk="1" hangingPunct="1"/>
            <a:r>
              <a:rPr lang="en-US" sz="3600">
                <a:solidFill>
                  <a:srgbClr val="000000"/>
                </a:solidFill>
                <a:latin typeface="Arial Black" charset="0"/>
              </a:rPr>
              <a:t>Jerusalem Burned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dissolve">
                                      <p:cBhvr>
                                        <p:cTn id="7" dur="5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en-US" dirty="0">
                <a:latin typeface="Arial" charset="0"/>
                <a:ea typeface="ＭＳ Ｐゴシック" charset="0"/>
              </a:rPr>
              <a:t>Monarchies in 2000</a:t>
            </a: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1964" r="87295"/>
          <a:stretch/>
        </p:blipFill>
        <p:spPr bwMode="auto">
          <a:xfrm>
            <a:off x="5710808" y="332655"/>
            <a:ext cx="445368" cy="203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258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Abolished:</a:t>
            </a: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1900-1925</a:t>
            </a: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Still Monarchies</a:t>
            </a: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Colonies Which Became Republics Upon Independence</a:t>
            </a: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1925-1950</a:t>
            </a: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1950-1975</a:t>
            </a: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1975-2000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7" name="Picture 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0" y="5186363"/>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8" name="Picture 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5110163"/>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9" name="Picture 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5959475"/>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40"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4663" y="6111875"/>
            <a:ext cx="490537"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41"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035675"/>
            <a:ext cx="49053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42" name="AutoShape 8"/>
          <p:cNvSpPr>
            <a:spLocks noChangeArrowheads="1"/>
          </p:cNvSpPr>
          <p:nvPr/>
        </p:nvSpPr>
        <p:spPr bwMode="auto">
          <a:xfrm rot="10800000">
            <a:off x="4419600" y="5338763"/>
            <a:ext cx="1073150" cy="322262"/>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104457" name="Text Box 9"/>
          <p:cNvSpPr txBox="1">
            <a:spLocks noChangeArrowheads="1"/>
          </p:cNvSpPr>
          <p:nvPr/>
        </p:nvSpPr>
        <p:spPr bwMode="auto">
          <a:xfrm>
            <a:off x="2971800" y="990600"/>
            <a:ext cx="6172200"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en-GB" dirty="0">
                <a:latin typeface="Arial" charset="0"/>
                <a:cs typeface="Arial" charset="0"/>
              </a:rPr>
              <a:t>Behold, the days are coming, says the L</a:t>
            </a:r>
            <a:r>
              <a:rPr lang="en-GB" sz="2000" dirty="0">
                <a:latin typeface="Arial" charset="0"/>
                <a:cs typeface="Arial" charset="0"/>
              </a:rPr>
              <a:t>ORD</a:t>
            </a:r>
            <a:r>
              <a:rPr lang="en-GB" dirty="0">
                <a:latin typeface="Arial" charset="0"/>
                <a:cs typeface="Arial" charset="0"/>
              </a:rPr>
              <a:t>, when </a:t>
            </a:r>
            <a:r>
              <a:rPr lang="en-GB" dirty="0">
                <a:solidFill>
                  <a:schemeClr val="tx2"/>
                </a:solidFill>
                <a:latin typeface="Arial" charset="0"/>
                <a:cs typeface="Arial" charset="0"/>
              </a:rPr>
              <a:t>I will raise up to David a righteous Branch</a:t>
            </a:r>
            <a:r>
              <a:rPr lang="en-GB" dirty="0">
                <a:latin typeface="Arial" charset="0"/>
                <a:cs typeface="Arial" charset="0"/>
              </a:rPr>
              <a:t> (Sprout), and </a:t>
            </a:r>
            <a:r>
              <a:rPr lang="en-GB" dirty="0">
                <a:solidFill>
                  <a:schemeClr val="tx2"/>
                </a:solidFill>
                <a:latin typeface="Arial" charset="0"/>
                <a:cs typeface="Arial" charset="0"/>
              </a:rPr>
              <a:t>He will reign as King</a:t>
            </a:r>
            <a:r>
              <a:rPr lang="en-GB" dirty="0">
                <a:latin typeface="Arial" charset="0"/>
                <a:cs typeface="Arial" charset="0"/>
              </a:rPr>
              <a:t> and do wisely and will execute justice and righteousness in the land. In His days Judah shall be saved and Israel shall dwell safely: and this is His name by which He shall be called: </a:t>
            </a:r>
            <a:r>
              <a:rPr lang="en-GB" dirty="0">
                <a:solidFill>
                  <a:schemeClr val="tx2"/>
                </a:solidFill>
                <a:latin typeface="Arial" charset="0"/>
                <a:cs typeface="Arial" charset="0"/>
              </a:rPr>
              <a:t>The L</a:t>
            </a:r>
            <a:r>
              <a:rPr lang="en-GB" sz="2000" dirty="0">
                <a:solidFill>
                  <a:schemeClr val="tx2"/>
                </a:solidFill>
                <a:latin typeface="Arial" charset="0"/>
                <a:cs typeface="Arial" charset="0"/>
              </a:rPr>
              <a:t>ORD</a:t>
            </a:r>
            <a:r>
              <a:rPr lang="en-GB" dirty="0">
                <a:solidFill>
                  <a:schemeClr val="tx2"/>
                </a:solidFill>
                <a:latin typeface="Arial" charset="0"/>
                <a:cs typeface="Arial" charset="0"/>
              </a:rPr>
              <a:t> Our Righteousness</a:t>
            </a:r>
            <a:r>
              <a:rPr lang="en-GB" dirty="0">
                <a:latin typeface="Arial" charset="0"/>
                <a:cs typeface="Arial" charset="0"/>
              </a:rPr>
              <a:t>.</a:t>
            </a:r>
          </a:p>
          <a:p>
            <a:pPr algn="ctr"/>
            <a:endParaRPr lang="en-GB" dirty="0">
              <a:latin typeface="Arial" charset="0"/>
              <a:cs typeface="Arial" charset="0"/>
            </a:endParaRPr>
          </a:p>
          <a:p>
            <a:pPr algn="ctr"/>
            <a:r>
              <a:rPr lang="en-GB" dirty="0">
                <a:latin typeface="Arial" charset="0"/>
                <a:cs typeface="Arial" charset="0"/>
              </a:rPr>
              <a:t>Jeremiah 23:5-6</a:t>
            </a:r>
          </a:p>
        </p:txBody>
      </p:sp>
      <p:sp>
        <p:nvSpPr>
          <p:cNvPr id="104460" name="Cloud"/>
          <p:cNvSpPr>
            <a:spLocks noChangeAspect="1" noEditPoints="1" noChangeArrowheads="1"/>
          </p:cNvSpPr>
          <p:nvPr/>
        </p:nvSpPr>
        <p:spPr bwMode="auto">
          <a:xfrm>
            <a:off x="304800" y="4114800"/>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latin typeface="Arial"/>
              <a:ea typeface="+mn-ea"/>
              <a:cs typeface="Arial"/>
            </a:endParaRPr>
          </a:p>
        </p:txBody>
      </p:sp>
      <p:sp>
        <p:nvSpPr>
          <p:cNvPr id="219145" name="AutoShape 17"/>
          <p:cNvSpPr>
            <a:spLocks noChangeArrowheads="1"/>
          </p:cNvSpPr>
          <p:nvPr/>
        </p:nvSpPr>
        <p:spPr bwMode="auto">
          <a:xfrm>
            <a:off x="1828800" y="1676400"/>
            <a:ext cx="423863" cy="1371600"/>
          </a:xfrm>
          <a:prstGeom prst="upDownArrow">
            <a:avLst>
              <a:gd name="adj1" fmla="val 50000"/>
              <a:gd name="adj2" fmla="val 64719"/>
            </a:avLst>
          </a:prstGeom>
          <a:solidFill>
            <a:srgbClr val="FF0000"/>
          </a:solidFill>
          <a:ln w="9525">
            <a:solidFill>
              <a:srgbClr val="FF0000"/>
            </a:solidFill>
            <a:miter lim="800000"/>
            <a:headEnd/>
            <a:tailEnd/>
          </a:ln>
        </p:spPr>
        <p:txBody>
          <a:bodyPr vert="eaVert" wrap="none" anchor="ctr"/>
          <a:lstStyle/>
          <a:p>
            <a:endParaRPr lang="en-US">
              <a:latin typeface="Arial" charset="0"/>
              <a:cs typeface="Arial" charset="0"/>
            </a:endParaRPr>
          </a:p>
        </p:txBody>
      </p:sp>
      <p:pic>
        <p:nvPicPr>
          <p:cNvPr id="219146" name="Picture 18"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609600"/>
            <a:ext cx="1727200" cy="93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47" name="Picture 20"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371600" y="3124200"/>
            <a:ext cx="173355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48" name="Rectangle 21"/>
          <p:cNvSpPr>
            <a:spLocks noGrp="1" noChangeArrowheads="1"/>
          </p:cNvSpPr>
          <p:nvPr>
            <p:ph type="title" idx="4294967295"/>
          </p:nvPr>
        </p:nvSpPr>
        <p:spPr>
          <a:xfrm>
            <a:off x="2971800" y="228600"/>
            <a:ext cx="5791200" cy="612775"/>
          </a:xfrm>
        </p:spPr>
        <p:txBody>
          <a:bodyPr/>
          <a:lstStyle/>
          <a:p>
            <a:pPr algn="ctr" eaLnBrk="1" hangingPunct="1"/>
            <a:r>
              <a:rPr lang="en-US" sz="3200">
                <a:solidFill>
                  <a:schemeClr val="tx1"/>
                </a:solidFill>
                <a:latin typeface="Arial" charset="0"/>
              </a:rPr>
              <a:t>A Promise of Eternal Kingdom</a:t>
            </a:r>
          </a:p>
        </p:txBody>
      </p:sp>
      <p:pic>
        <p:nvPicPr>
          <p:cNvPr id="219149" name="Picture 22"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2286000" y="4191000"/>
            <a:ext cx="173355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50" name="Picture 23"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04800" y="4419600"/>
            <a:ext cx="173355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box(in)">
                                      <p:cBhvr>
                                        <p:cTn id="7" dur="500"/>
                                        <p:tgtEl>
                                          <p:spTgt spid="10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1" name="Freeform 3"/>
          <p:cNvSpPr>
            <a:spLocks/>
          </p:cNvSpPr>
          <p:nvPr/>
        </p:nvSpPr>
        <p:spPr bwMode="auto">
          <a:xfrm>
            <a:off x="3557588" y="2892425"/>
            <a:ext cx="2355850" cy="1663700"/>
          </a:xfrm>
          <a:custGeom>
            <a:avLst/>
            <a:gdLst>
              <a:gd name="T0" fmla="*/ 0 w 1484"/>
              <a:gd name="T1" fmla="*/ 2147483647 h 1048"/>
              <a:gd name="T2" fmla="*/ 2147483647 w 1484"/>
              <a:gd name="T3" fmla="*/ 2147483647 h 1048"/>
              <a:gd name="T4" fmla="*/ 2147483647 w 1484"/>
              <a:gd name="T5" fmla="*/ 2147483647 h 1048"/>
              <a:gd name="T6" fmla="*/ 2147483647 w 1484"/>
              <a:gd name="T7" fmla="*/ 2147483647 h 1048"/>
              <a:gd name="T8" fmla="*/ 2147483647 w 1484"/>
              <a:gd name="T9" fmla="*/ 2147483647 h 1048"/>
              <a:gd name="T10" fmla="*/ 2147483647 w 1484"/>
              <a:gd name="T11" fmla="*/ 2147483647 h 1048"/>
              <a:gd name="T12" fmla="*/ 2147483647 w 1484"/>
              <a:gd name="T13" fmla="*/ 0 h 1048"/>
              <a:gd name="T14" fmla="*/ 2147483647 w 1484"/>
              <a:gd name="T15" fmla="*/ 2147483647 h 1048"/>
              <a:gd name="T16" fmla="*/ 2147483647 w 1484"/>
              <a:gd name="T17" fmla="*/ 2147483647 h 1048"/>
              <a:gd name="T18" fmla="*/ 2147483647 w 1484"/>
              <a:gd name="T19" fmla="*/ 2147483647 h 1048"/>
              <a:gd name="T20" fmla="*/ 2147483647 w 1484"/>
              <a:gd name="T21" fmla="*/ 2147483647 h 1048"/>
              <a:gd name="T22" fmla="*/ 2147483647 w 1484"/>
              <a:gd name="T23" fmla="*/ 2147483647 h 1048"/>
              <a:gd name="T24" fmla="*/ 2147483647 w 1484"/>
              <a:gd name="T25" fmla="*/ 2147483647 h 1048"/>
              <a:gd name="T26" fmla="*/ 0 w 1484"/>
              <a:gd name="T27" fmla="*/ 2147483647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76" name="Cloud"/>
          <p:cNvSpPr>
            <a:spLocks noChangeAspect="1" noEditPoints="1" noChangeArrowheads="1"/>
          </p:cNvSpPr>
          <p:nvPr/>
        </p:nvSpPr>
        <p:spPr bwMode="auto">
          <a:xfrm>
            <a:off x="2970213" y="4213225"/>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pic>
        <p:nvPicPr>
          <p:cNvPr id="220163" name="Picture 9"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43434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4" name="Picture 10"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41148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5" name="Picture 11"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0738" y="45720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6" name="Picture 12"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0" y="50292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7" name="Picture 13"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5410200"/>
            <a:ext cx="492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6" name="Text Box 14"/>
          <p:cNvSpPr txBox="1">
            <a:spLocks noChangeArrowheads="1"/>
          </p:cNvSpPr>
          <p:nvPr/>
        </p:nvSpPr>
        <p:spPr bwMode="auto">
          <a:xfrm>
            <a:off x="6019800" y="1295400"/>
            <a:ext cx="3124200" cy="506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fr-FR" altLang="ja-JP">
                <a:latin typeface="Tahoma" charset="0"/>
              </a:rPr>
              <a:t>'</a:t>
            </a:r>
            <a:r>
              <a:rPr lang="en-US" altLang="ja-JP">
                <a:latin typeface="Tahoma" charset="0"/>
              </a:rPr>
              <a:t>See, I will send my messenger, who will prepare the way before me. Then suddenly the Lord you are seeking will come to his temple; the messenger of the covenant, whom you desire, will come,</a:t>
            </a:r>
            <a:r>
              <a:rPr lang="fr-FR" altLang="ja-JP">
                <a:latin typeface="Tahoma" charset="0"/>
              </a:rPr>
              <a:t>'</a:t>
            </a:r>
            <a:r>
              <a:rPr lang="en-US" altLang="ja-JP">
                <a:latin typeface="Tahoma" charset="0"/>
              </a:rPr>
              <a:t> says the Lord Almighty.</a:t>
            </a:r>
          </a:p>
          <a:p>
            <a:pPr algn="ctr" eaLnBrk="1" hangingPunct="1">
              <a:spcBef>
                <a:spcPct val="50000"/>
              </a:spcBef>
            </a:pPr>
            <a:r>
              <a:rPr lang="en-US">
                <a:latin typeface="Tahoma" charset="0"/>
              </a:rPr>
              <a:t>Malachi 3:1</a:t>
            </a:r>
            <a:endParaRPr lang="en-GB">
              <a:latin typeface="Tahoma" charset="0"/>
            </a:endParaRPr>
          </a:p>
        </p:txBody>
      </p:sp>
      <p:pic>
        <p:nvPicPr>
          <p:cNvPr id="220169" name="Picture 15"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2100" y="873125"/>
            <a:ext cx="154781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9" name="Text Box 17"/>
          <p:cNvSpPr txBox="1">
            <a:spLocks noChangeArrowheads="1"/>
          </p:cNvSpPr>
          <p:nvPr/>
        </p:nvSpPr>
        <p:spPr bwMode="auto">
          <a:xfrm>
            <a:off x="4114800" y="685800"/>
            <a:ext cx="1295400"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en-US" sz="9600">
                <a:solidFill>
                  <a:schemeClr val="folHlink"/>
                </a:solidFill>
              </a:rPr>
              <a:t>?</a:t>
            </a:r>
          </a:p>
        </p:txBody>
      </p:sp>
      <p:pic>
        <p:nvPicPr>
          <p:cNvPr id="220171" name="Picture 18"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114800" y="1981200"/>
            <a:ext cx="173355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93" name="Rectangle 21"/>
          <p:cNvSpPr>
            <a:spLocks noChangeArrowheads="1"/>
          </p:cNvSpPr>
          <p:nvPr/>
        </p:nvSpPr>
        <p:spPr bwMode="auto">
          <a:xfrm>
            <a:off x="0" y="228600"/>
            <a:ext cx="35814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solidFill>
                  <a:schemeClr val="tx2"/>
                </a:solidFill>
                <a:latin typeface="Tahoma" charset="0"/>
              </a:rPr>
              <a:t>I will</a:t>
            </a:r>
            <a:r>
              <a:rPr lang="en-US" sz="2400">
                <a:latin typeface="Tahoma" charset="0"/>
              </a:rPr>
              <a:t> give you a new heart and put a new spirit in you; </a:t>
            </a:r>
            <a:r>
              <a:rPr lang="en-US" sz="2400">
                <a:solidFill>
                  <a:schemeClr val="tx2"/>
                </a:solidFill>
                <a:latin typeface="Tahoma" charset="0"/>
              </a:rPr>
              <a:t>I will</a:t>
            </a:r>
            <a:r>
              <a:rPr lang="en-US" sz="2400">
                <a:latin typeface="Tahoma" charset="0"/>
              </a:rPr>
              <a:t> remove from you your heart of stone and give you a heart of flesh. </a:t>
            </a:r>
          </a:p>
          <a:p>
            <a:pPr algn="ctr"/>
            <a:r>
              <a:rPr lang="en-US" sz="2400">
                <a:latin typeface="Tahoma" charset="0"/>
              </a:rPr>
              <a:t>And </a:t>
            </a:r>
            <a:r>
              <a:rPr lang="en-US" sz="2400">
                <a:solidFill>
                  <a:schemeClr val="tx2"/>
                </a:solidFill>
                <a:latin typeface="Tahoma" charset="0"/>
              </a:rPr>
              <a:t>I will</a:t>
            </a:r>
            <a:r>
              <a:rPr lang="en-US" sz="2400">
                <a:latin typeface="Tahoma" charset="0"/>
              </a:rPr>
              <a:t> put my Spirit in you and move you to follow my decrees and be careful to keep </a:t>
            </a:r>
          </a:p>
          <a:p>
            <a:pPr algn="ctr"/>
            <a:r>
              <a:rPr lang="en-US" sz="2400">
                <a:latin typeface="Tahoma" charset="0"/>
              </a:rPr>
              <a:t>my laws. You will live in the land I gave your  forefathers; you will be my people, and </a:t>
            </a:r>
            <a:r>
              <a:rPr lang="en-US" sz="2400">
                <a:solidFill>
                  <a:schemeClr val="tx2"/>
                </a:solidFill>
                <a:latin typeface="Tahoma" charset="0"/>
              </a:rPr>
              <a:t>I will</a:t>
            </a:r>
            <a:r>
              <a:rPr lang="en-US" sz="2400">
                <a:latin typeface="Tahoma" charset="0"/>
              </a:rPr>
              <a:t> be your God.</a:t>
            </a:r>
          </a:p>
          <a:p>
            <a:endParaRPr lang="en-US" sz="2400">
              <a:latin typeface="Tahoma" charset="0"/>
            </a:endParaRPr>
          </a:p>
          <a:p>
            <a:pPr algn="ctr"/>
            <a:r>
              <a:rPr lang="en-US" sz="2400">
                <a:latin typeface="Tahoma" charset="0"/>
              </a:rPr>
              <a:t>Ezekiel 36:26-28</a:t>
            </a:r>
          </a:p>
        </p:txBody>
      </p:sp>
      <p:sp>
        <p:nvSpPr>
          <p:cNvPr id="220173" name="Rectangle 22"/>
          <p:cNvSpPr>
            <a:spLocks noGrp="1" noChangeArrowheads="1"/>
          </p:cNvSpPr>
          <p:nvPr>
            <p:ph type="title" idx="4294967295"/>
          </p:nvPr>
        </p:nvSpPr>
        <p:spPr>
          <a:xfrm>
            <a:off x="990600" y="0"/>
            <a:ext cx="7772400" cy="990600"/>
          </a:xfrm>
        </p:spPr>
        <p:txBody>
          <a:bodyPr/>
          <a:lstStyle/>
          <a:p>
            <a:pPr algn="ctr" eaLnBrk="1" hangingPunct="1"/>
            <a:r>
              <a:rPr lang="en-US" sz="3200">
                <a:solidFill>
                  <a:schemeClr val="tx1"/>
                </a:solidFill>
                <a:latin typeface="Tahoma" charset="0"/>
              </a:rPr>
              <a:t>Still Waiting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5493"/>
                                        </p:tgtEl>
                                        <p:attrNameLst>
                                          <p:attrName>style.visibility</p:attrName>
                                        </p:attrNameLst>
                                      </p:cBhvr>
                                      <p:to>
                                        <p:strVal val="visible"/>
                                      </p:to>
                                    </p:set>
                                    <p:animEffect transition="in" filter="box(in)">
                                      <p:cBhvr>
                                        <p:cTn id="7" dur="500"/>
                                        <p:tgtEl>
                                          <p:spTgt spid="105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5486"/>
                                        </p:tgtEl>
                                        <p:attrNameLst>
                                          <p:attrName>style.visibility</p:attrName>
                                        </p:attrNameLst>
                                      </p:cBhvr>
                                      <p:to>
                                        <p:strVal val="visible"/>
                                      </p:to>
                                    </p:set>
                                    <p:animEffect transition="in" filter="box(in)">
                                      <p:cBhvr>
                                        <p:cTn id="12" dur="500"/>
                                        <p:tgtEl>
                                          <p:spTgt spid="105486"/>
                                        </p:tgtEl>
                                      </p:cBhvr>
                                    </p:animEffect>
                                  </p:childTnLst>
                                </p:cTn>
                              </p:par>
                            </p:childTnLst>
                          </p:cTn>
                        </p:par>
                        <p:par>
                          <p:cTn id="13" fill="hold" nodeType="afterGroup">
                            <p:stCondLst>
                              <p:cond delay="500"/>
                            </p:stCondLst>
                            <p:childTnLst>
                              <p:par>
                                <p:cTn id="14" presetID="7" presetClass="entr" presetSubtype="4" fill="hold" nodeType="afterEffect">
                                  <p:stCondLst>
                                    <p:cond delay="0"/>
                                  </p:stCondLst>
                                  <p:childTnLst>
                                    <p:set>
                                      <p:cBhvr>
                                        <p:cTn id="15" dur="1" fill="hold">
                                          <p:stCondLst>
                                            <p:cond delay="0"/>
                                          </p:stCondLst>
                                        </p:cTn>
                                        <p:tgtEl>
                                          <p:spTgt spid="105489">
                                            <p:txEl>
                                              <p:pRg st="0" end="0"/>
                                            </p:txEl>
                                          </p:spTgt>
                                        </p:tgtEl>
                                        <p:attrNameLst>
                                          <p:attrName>style.visibility</p:attrName>
                                        </p:attrNameLst>
                                      </p:cBhvr>
                                      <p:to>
                                        <p:strVal val="visible"/>
                                      </p:to>
                                    </p:set>
                                    <p:anim calcmode="lin" valueType="num">
                                      <p:cBhvr additive="base">
                                        <p:cTn id="16" dur="5000" fill="hold"/>
                                        <p:tgtEl>
                                          <p:spTgt spid="105489">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10548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p:bldP spid="105493"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2"/>
          <p:cNvSpPr>
            <a:spLocks noGrp="1" noChangeArrowheads="1"/>
          </p:cNvSpPr>
          <p:nvPr>
            <p:ph type="title"/>
          </p:nvPr>
        </p:nvSpPr>
        <p:spPr>
          <a:xfrm>
            <a:off x="0" y="115888"/>
            <a:ext cx="9144000" cy="3290887"/>
          </a:xfrm>
        </p:spPr>
        <p:txBody>
          <a:bodyPr/>
          <a:lstStyle/>
          <a:p>
            <a:pPr algn="ctr" eaLnBrk="1" hangingPunct="1"/>
            <a:r>
              <a:rPr lang="en-US" sz="5400">
                <a:solidFill>
                  <a:srgbClr val="FFFFFF"/>
                </a:solidFill>
                <a:latin typeface="Tahoma" charset="0"/>
              </a:rPr>
              <a:t>How does the Davidic Covenant</a:t>
            </a:r>
            <a:br>
              <a:rPr lang="en-US" sz="5400">
                <a:solidFill>
                  <a:srgbClr val="FFFFFF"/>
                </a:solidFill>
                <a:latin typeface="Tahoma" charset="0"/>
              </a:rPr>
            </a:br>
            <a:r>
              <a:rPr lang="en-US" sz="5400">
                <a:solidFill>
                  <a:srgbClr val="FFFFFF"/>
                </a:solidFill>
                <a:latin typeface="Tahoma" charset="0"/>
              </a:rPr>
              <a:t>relate to Jesus?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Thus </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there were fourteen generations in all from Abraham to David, fourteen from David to the exile to Babylon, and fourteen from the exile to Christ.</a:t>
            </a:r>
            <a:r>
              <a:rPr kumimoji="0" lang="ru-RU"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799" y="5483224"/>
            <a:ext cx="11779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2420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dirty="0">
                <a:solidFill>
                  <a:srgbClr val="FFFFFF"/>
                </a:solidFill>
                <a:effectLst>
                  <a:glow rad="317500">
                    <a:schemeClr val="bg1">
                      <a:alpha val="90000"/>
                    </a:schemeClr>
                  </a:glow>
                </a:effectLst>
              </a:rPr>
              <a:t>Jesus is the Promised </a:t>
            </a:r>
            <a:br>
              <a:rPr lang="en-US" sz="4000" b="1" dirty="0">
                <a:solidFill>
                  <a:srgbClr val="FFFFFF"/>
                </a:solidFill>
                <a:effectLst>
                  <a:glow rad="317500">
                    <a:schemeClr val="bg1">
                      <a:alpha val="90000"/>
                    </a:schemeClr>
                  </a:glow>
                </a:effectLst>
              </a:rPr>
            </a:br>
            <a:r>
              <a:rPr lang="en-US" sz="4000" b="1" dirty="0">
                <a:solidFill>
                  <a:srgbClr val="FFFFFF"/>
                </a:solidFill>
                <a:effectLst>
                  <a:glow rad="317500">
                    <a:schemeClr val="bg1">
                      <a:alpha val="90000"/>
                    </a:schemeClr>
                  </a:glow>
                </a:effectLst>
              </a:rPr>
              <a:t>Son Of David</a:t>
            </a:r>
            <a:r>
              <a:rPr lang="en-US" b="1" dirty="0">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US" sz="2800" b="1" dirty="0">
                <a:solidFill>
                  <a:srgbClr val="FFFFFF"/>
                </a:solidFill>
                <a:effectLst>
                  <a:glow rad="317500">
                    <a:schemeClr val="bg1">
                      <a:alpha val="90000"/>
                    </a:schemeClr>
                  </a:glow>
                </a:effectLst>
              </a:rPr>
              <a:t>Nine times Jesus is called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son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in Matthew (compared to twice in Mark and Luke and none in John).  David is referred to 59 times in the New Testament (NIV).</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a:solidFill>
                  <a:srgbClr val="FFFFFF"/>
                </a:solidFill>
                <a:effectLst>
                  <a:glow rad="317500">
                    <a:schemeClr val="bg1">
                      <a:alpha val="90000"/>
                    </a:schemeClr>
                  </a:glow>
                </a:effectLst>
              </a:rPr>
              <a:t>Jesus</a:t>
            </a:r>
            <a:r>
              <a:rPr lang="uk-UA"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birthplace, Bethlehem, is recalled as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the city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(Matt. 2:1; 1 Sam. 20:6)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2" descr="jesus-temple-mary"/>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81000" y="1981200"/>
            <a:ext cx="3886200" cy="4648200"/>
          </a:xfrm>
        </p:spPr>
      </p:pic>
      <p:sp>
        <p:nvSpPr>
          <p:cNvPr id="224258" name="Rectangle 3"/>
          <p:cNvSpPr>
            <a:spLocks noGrp="1" noChangeArrowheads="1"/>
          </p:cNvSpPr>
          <p:nvPr>
            <p:ph type="body" sz="half" idx="2"/>
          </p:nvPr>
        </p:nvSpPr>
        <p:spPr>
          <a:xfrm>
            <a:off x="4338638" y="1844675"/>
            <a:ext cx="4697412" cy="5013325"/>
          </a:xfrm>
        </p:spPr>
        <p:txBody>
          <a:bodyPr/>
          <a:lstStyle/>
          <a:p>
            <a:pPr marL="0" indent="0" eaLnBrk="1" hangingPunct="1">
              <a:buFontTx/>
              <a:buNone/>
            </a:pPr>
            <a:r>
              <a:rPr lang="en-US" sz="2800" b="1" dirty="0">
                <a:latin typeface="Arial" charset="0"/>
              </a:rPr>
              <a:t>We see this foreshadowed in the story about Mary and Joseph finding Jesus in the Temple. What does Jesus tell them? Like a dutiful son of David, he replies: </a:t>
            </a:r>
            <a:r>
              <a:rPr lang="en-US" altLang="ja-JP" sz="2800" b="1" dirty="0">
                <a:solidFill>
                  <a:schemeClr val="tx2"/>
                </a:solidFill>
                <a:latin typeface="Arial" charset="0"/>
              </a:rPr>
              <a:t>"Did you not know that I must be in </a:t>
            </a:r>
            <a:r>
              <a:rPr lang="en-US" altLang="ja-JP" sz="2800" b="1" i="1" dirty="0">
                <a:solidFill>
                  <a:schemeClr val="tx2"/>
                </a:solidFill>
                <a:latin typeface="Arial" charset="0"/>
              </a:rPr>
              <a:t>My Father</a:t>
            </a:r>
            <a:r>
              <a:rPr lang="fr-FR" altLang="ja-JP" sz="2800" b="1" i="1" dirty="0">
                <a:solidFill>
                  <a:schemeClr val="tx2"/>
                </a:solidFill>
                <a:latin typeface="Arial" charset="0"/>
              </a:rPr>
              <a:t>'</a:t>
            </a:r>
            <a:r>
              <a:rPr lang="en-US" altLang="ja-JP" sz="2800" b="1" i="1" dirty="0">
                <a:solidFill>
                  <a:schemeClr val="tx2"/>
                </a:solidFill>
                <a:latin typeface="Arial" charset="0"/>
              </a:rPr>
              <a:t>s house</a:t>
            </a:r>
            <a:r>
              <a:rPr lang="en-US" altLang="ja-JP" sz="2800" b="1" dirty="0">
                <a:solidFill>
                  <a:schemeClr val="tx2"/>
                </a:solidFill>
                <a:latin typeface="Arial" charset="0"/>
              </a:rPr>
              <a:t>?"</a:t>
            </a:r>
            <a:r>
              <a:rPr lang="en-US" altLang="ja-JP" sz="2800" b="1" dirty="0">
                <a:latin typeface="Arial" charset="0"/>
              </a:rPr>
              <a:t> </a:t>
            </a:r>
          </a:p>
          <a:p>
            <a:pPr marL="0" indent="0" eaLnBrk="1" hangingPunct="1">
              <a:buFontTx/>
              <a:buNone/>
            </a:pPr>
            <a:r>
              <a:rPr lang="en-US" sz="2800" b="1" dirty="0">
                <a:latin typeface="Arial" charset="0"/>
              </a:rPr>
              <a:t>   </a:t>
            </a:r>
          </a:p>
          <a:p>
            <a:pPr marL="0" indent="0" algn="ctr" eaLnBrk="1" hangingPunct="1">
              <a:buFontTx/>
              <a:buNone/>
            </a:pPr>
            <a:r>
              <a:rPr lang="en-US" sz="2800" b="1" dirty="0">
                <a:latin typeface="Arial" charset="0"/>
              </a:rPr>
              <a:t>   (Luke 2:49)</a:t>
            </a:r>
          </a:p>
        </p:txBody>
      </p:sp>
      <p:sp>
        <p:nvSpPr>
          <p:cNvPr id="224259" name="Rectangle 4"/>
          <p:cNvSpPr>
            <a:spLocks noGrp="1" noChangeArrowheads="1"/>
          </p:cNvSpPr>
          <p:nvPr>
            <p:ph type="title"/>
          </p:nvPr>
        </p:nvSpPr>
        <p:spPr>
          <a:noFill/>
        </p:spPr>
        <p:txBody>
          <a:bodyPr/>
          <a:lstStyle/>
          <a:p>
            <a:pPr algn="ctr" eaLnBrk="1" hangingPunct="1"/>
            <a:r>
              <a:rPr lang="en-US" sz="4000" b="1">
                <a:solidFill>
                  <a:schemeClr val="tx1"/>
                </a:solidFill>
                <a:latin typeface="Arial" charset="0"/>
              </a:rPr>
              <a:t>Jesus is the Promised </a:t>
            </a:r>
            <a:br>
              <a:rPr lang="en-US" sz="4000" b="1">
                <a:solidFill>
                  <a:schemeClr val="tx1"/>
                </a:solidFill>
                <a:latin typeface="Arial" charset="0"/>
              </a:rPr>
            </a:br>
            <a:r>
              <a:rPr lang="en-US" sz="4000" b="1">
                <a:solidFill>
                  <a:schemeClr val="tx1"/>
                </a:solidFill>
                <a:latin typeface="Arial" charset="0"/>
              </a:rPr>
              <a:t>Son of David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4238" y="220663"/>
            <a:ext cx="5689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2" name="Rectangle 2"/>
          <p:cNvSpPr>
            <a:spLocks noGrp="1" noChangeArrowheads="1"/>
          </p:cNvSpPr>
          <p:nvPr>
            <p:ph type="title"/>
          </p:nvPr>
        </p:nvSpPr>
        <p:spPr>
          <a:xfrm>
            <a:off x="228600" y="44450"/>
            <a:ext cx="5711825" cy="1462088"/>
          </a:xfrm>
        </p:spPr>
        <p:txBody>
          <a:bodyPr/>
          <a:lstStyle/>
          <a:p>
            <a:pPr algn="ctr" eaLnBrk="1" hangingPunct="1"/>
            <a:r>
              <a:rPr lang="en-US" sz="4000" b="1">
                <a:solidFill>
                  <a:schemeClr val="tx1"/>
                </a:solidFill>
                <a:latin typeface="Arial" charset="0"/>
              </a:rPr>
              <a:t>Jesus is the Promised </a:t>
            </a:r>
            <a:br>
              <a:rPr lang="en-US" sz="4000" b="1">
                <a:solidFill>
                  <a:schemeClr val="tx1"/>
                </a:solidFill>
                <a:latin typeface="Arial" charset="0"/>
              </a:rPr>
            </a:br>
            <a:r>
              <a:rPr lang="en-US" sz="4000" b="1">
                <a:solidFill>
                  <a:schemeClr val="tx1"/>
                </a:solidFill>
                <a:latin typeface="Arial" charset="0"/>
              </a:rPr>
              <a:t>Son of David</a:t>
            </a:r>
            <a:r>
              <a:rPr lang="en-US" b="1">
                <a:solidFill>
                  <a:schemeClr val="tx1"/>
                </a:solidFill>
                <a:latin typeface="Arial" charset="0"/>
              </a:rPr>
              <a:t> </a:t>
            </a:r>
          </a:p>
        </p:txBody>
      </p:sp>
      <p:sp>
        <p:nvSpPr>
          <p:cNvPr id="225283" name="Rectangle 3"/>
          <p:cNvSpPr txBox="1">
            <a:spLocks noChangeArrowheads="1"/>
          </p:cNvSpPr>
          <p:nvPr/>
        </p:nvSpPr>
        <p:spPr bwMode="auto">
          <a:xfrm>
            <a:off x="179388" y="5157788"/>
            <a:ext cx="7772400" cy="152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lnSpc>
                <a:spcPct val="90000"/>
              </a:lnSpc>
              <a:spcBef>
                <a:spcPct val="20000"/>
              </a:spcBef>
              <a:buClr>
                <a:schemeClr val="hlink"/>
              </a:buClr>
              <a:buFontTx/>
              <a:buChar char="•"/>
            </a:pPr>
            <a:r>
              <a:rPr lang="en-US" sz="2800" b="1">
                <a:solidFill>
                  <a:srgbClr val="FFFFFF"/>
                </a:solidFill>
                <a:latin typeface="Arial" charset="0"/>
                <a:cs typeface="Arial" charset="0"/>
              </a:rPr>
              <a:t>Like the Davidic Messiah, Jesus is called God</a:t>
            </a:r>
            <a:r>
              <a:rPr lang="fr-FR" sz="2800" b="1">
                <a:solidFill>
                  <a:srgbClr val="FFFFFF"/>
                </a:solidFill>
                <a:latin typeface="Arial" charset="0"/>
                <a:cs typeface="Arial" charset="0"/>
              </a:rPr>
              <a:t>'</a:t>
            </a:r>
            <a:r>
              <a:rPr lang="en-US" sz="2800" b="1">
                <a:solidFill>
                  <a:srgbClr val="FFFFFF"/>
                </a:solidFill>
                <a:latin typeface="Arial" charset="0"/>
                <a:cs typeface="Arial" charset="0"/>
              </a:rPr>
              <a:t>s "beloved son" at His baptism (Matthew 3:17; Psalm 2:7). </a:t>
            </a:r>
          </a:p>
          <a:p>
            <a:pPr eaLnBrk="1" hangingPunct="1">
              <a:lnSpc>
                <a:spcPct val="90000"/>
              </a:lnSpc>
              <a:spcBef>
                <a:spcPct val="20000"/>
              </a:spcBef>
              <a:buClr>
                <a:schemeClr val="hlink"/>
              </a:buClr>
            </a:pPr>
            <a:endParaRPr lang="en-US" b="1">
              <a:solidFill>
                <a:srgbClr val="FFFFFF"/>
              </a:solidFill>
              <a:latin typeface="Arial" charset="0"/>
              <a:cs typeface="Arial" charset="0"/>
            </a:endParaRPr>
          </a:p>
        </p:txBody>
      </p:sp>
      <p:sp>
        <p:nvSpPr>
          <p:cNvPr id="225284" name="Rectangle 3"/>
          <p:cNvSpPr>
            <a:spLocks noGrp="1" noChangeArrowheads="1"/>
          </p:cNvSpPr>
          <p:nvPr>
            <p:ph type="body" idx="1"/>
          </p:nvPr>
        </p:nvSpPr>
        <p:spPr>
          <a:xfrm>
            <a:off x="179388" y="1628775"/>
            <a:ext cx="4606925" cy="2960688"/>
          </a:xfrm>
        </p:spPr>
        <p:txBody>
          <a:bodyPr/>
          <a:lstStyle/>
          <a:p>
            <a:pPr eaLnBrk="1" hangingPunct="1">
              <a:lnSpc>
                <a:spcPct val="90000"/>
              </a:lnSpc>
            </a:pPr>
            <a:r>
              <a:rPr lang="en-US" sz="2800" b="1">
                <a:solidFill>
                  <a:srgbClr val="FFFFFF"/>
                </a:solidFill>
                <a:latin typeface="Arial" charset="0"/>
              </a:rPr>
              <a:t>Luke tells us that Joseph and Mary went to "the city of David that is called Bethlehem, because he [Joseph] was of the house and family of David" (Luke 2:4).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5" name="Rectangle 9"/>
          <p:cNvSpPr>
            <a:spLocks noGrp="1" noChangeArrowheads="1"/>
          </p:cNvSpPr>
          <p:nvPr>
            <p:ph type="title"/>
          </p:nvPr>
        </p:nvSpPr>
        <p:spPr>
          <a:noFill/>
        </p:spPr>
        <p:txBody>
          <a:bodyPr/>
          <a:lstStyle/>
          <a:p>
            <a:pPr algn="ctr" eaLnBrk="1" hangingPunct="1"/>
            <a:r>
              <a:rPr lang="en-US">
                <a:solidFill>
                  <a:schemeClr val="tx1"/>
                </a:solidFill>
                <a:latin typeface="Tahoma" charset="0"/>
              </a:rPr>
              <a:t>Jesus is the Promised </a:t>
            </a:r>
            <a:br>
              <a:rPr lang="en-US">
                <a:solidFill>
                  <a:schemeClr val="tx1"/>
                </a:solidFill>
                <a:latin typeface="Tahoma" charset="0"/>
              </a:rPr>
            </a:br>
            <a:r>
              <a:rPr lang="en-US">
                <a:solidFill>
                  <a:schemeClr val="tx1"/>
                </a:solidFill>
                <a:latin typeface="Tahoma" charset="0"/>
              </a:rPr>
              <a:t>Son of David</a:t>
            </a:r>
            <a:endParaRPr lang="en-US" sz="4800">
              <a:latin typeface="Arial Black" charset="0"/>
            </a:endParaRPr>
          </a:p>
        </p:txBody>
      </p:sp>
      <p:pic>
        <p:nvPicPr>
          <p:cNvPr id="226306" name="Picture 11" descr="Jesus%20baptized"/>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81000" y="1981200"/>
            <a:ext cx="4038600" cy="4572000"/>
          </a:xfrm>
        </p:spPr>
      </p:pic>
      <p:sp>
        <p:nvSpPr>
          <p:cNvPr id="306189" name="Rectangle 13"/>
          <p:cNvSpPr>
            <a:spLocks noChangeArrowheads="1"/>
          </p:cNvSpPr>
          <p:nvPr/>
        </p:nvSpPr>
        <p:spPr bwMode="auto">
          <a:xfrm>
            <a:off x="5105400" y="2205038"/>
            <a:ext cx="3498850"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a:solidFill>
                  <a:schemeClr val="tx2"/>
                </a:solidFill>
                <a:latin typeface="Tahoma" charset="0"/>
              </a:rPr>
              <a:t>Matthew 3:17 </a:t>
            </a:r>
          </a:p>
          <a:p>
            <a:pPr algn="ctr"/>
            <a:endParaRPr lang="en-US" sz="3200">
              <a:solidFill>
                <a:schemeClr val="tx2"/>
              </a:solidFill>
              <a:latin typeface="Tahoma" charset="0"/>
            </a:endParaRPr>
          </a:p>
          <a:p>
            <a:pPr algn="ctr"/>
            <a:r>
              <a:rPr lang="en-US" sz="3200">
                <a:solidFill>
                  <a:schemeClr val="tx2"/>
                </a:solidFill>
                <a:latin typeface="Tahoma" charset="0"/>
              </a:rPr>
              <a:t>And a voice from heaven said, "This is my Son, whom I love; with him I am well pleased.</a:t>
            </a:r>
            <a:r>
              <a:rPr lang="en-US" altLang="ja-JP" sz="3200">
                <a:solidFill>
                  <a:schemeClr val="tx2"/>
                </a:solidFill>
                <a:latin typeface="Tahoma" charset="0"/>
              </a:rPr>
              <a:t>"</a:t>
            </a:r>
            <a:endParaRPr lang="en-US" sz="3200">
              <a:solidFill>
                <a:schemeClr val="tx2"/>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Rectangle 3"/>
          <p:cNvSpPr>
            <a:spLocks noGrp="1" noChangeArrowheads="1"/>
          </p:cNvSpPr>
          <p:nvPr>
            <p:ph type="title" idx="4294967295"/>
          </p:nvPr>
        </p:nvSpPr>
        <p:spPr>
          <a:xfrm>
            <a:off x="-5257800" y="0"/>
            <a:ext cx="4953000" cy="6477000"/>
          </a:xfrm>
        </p:spPr>
        <p:txBody>
          <a:bodyPr/>
          <a:lstStyle/>
          <a:p>
            <a:pPr eaLnBrk="1" hangingPunct="1"/>
            <a:r>
              <a:rPr lang="en-US" sz="2400">
                <a:solidFill>
                  <a:schemeClr val="tx1"/>
                </a:solidFill>
                <a:latin typeface="Tahoma" charset="0"/>
              </a:rPr>
              <a:t>The Son of David .</a:t>
            </a:r>
            <a:r>
              <a:rPr lang="en-US">
                <a:solidFill>
                  <a:schemeClr val="tx1"/>
                </a:solidFill>
                <a:latin typeface="Tahoma" charset="0"/>
              </a:rPr>
              <a:t> </a:t>
            </a:r>
          </a:p>
        </p:txBody>
      </p:sp>
      <p:sp>
        <p:nvSpPr>
          <p:cNvPr id="72708" name="Text Box 4"/>
          <p:cNvSpPr txBox="1">
            <a:spLocks noChangeArrowheads="1"/>
          </p:cNvSpPr>
          <p:nvPr/>
        </p:nvSpPr>
        <p:spPr bwMode="auto">
          <a:xfrm>
            <a:off x="5486400" y="533400"/>
            <a:ext cx="3276600"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en-US">
                <a:latin typeface="Tahoma" charset="0"/>
              </a:rPr>
              <a:t>Matt. 21:7-9</a:t>
            </a:r>
          </a:p>
          <a:p>
            <a:pPr algn="ctr">
              <a:spcBef>
                <a:spcPct val="50000"/>
              </a:spcBef>
            </a:pPr>
            <a:r>
              <a:rPr lang="en-US">
                <a:latin typeface="Tahoma" charset="0"/>
              </a:rPr>
              <a:t>…  The crowds that went ahead of him and those that followed shouted, </a:t>
            </a:r>
            <a:r>
              <a:rPr lang="fr-FR" altLang="ja-JP">
                <a:solidFill>
                  <a:schemeClr val="tx2"/>
                </a:solidFill>
                <a:latin typeface="Tahoma" charset="0"/>
              </a:rPr>
              <a:t>'</a:t>
            </a:r>
            <a:r>
              <a:rPr lang="en-US" altLang="ja-JP">
                <a:solidFill>
                  <a:schemeClr val="tx2"/>
                </a:solidFill>
                <a:latin typeface="Tahoma" charset="0"/>
              </a:rPr>
              <a:t>Hosanna to the SON OF DAVID!  Blessed is he who comes in the name of the Lord!  Hosanna in the highest!"</a:t>
            </a:r>
            <a:r>
              <a:rPr lang="en-US" altLang="ja-JP">
                <a:latin typeface="Tahoma" charset="0"/>
              </a:rPr>
              <a:t> </a:t>
            </a:r>
            <a:endParaRPr lang="en-US">
              <a:latin typeface="Tahoma" charset="0"/>
            </a:endParaRPr>
          </a:p>
        </p:txBody>
      </p:sp>
      <p:sp>
        <p:nvSpPr>
          <p:cNvPr id="72710" name="Rectangle 6"/>
          <p:cNvSpPr>
            <a:spLocks noChangeArrowheads="1"/>
          </p:cNvSpPr>
          <p:nvPr/>
        </p:nvSpPr>
        <p:spPr bwMode="auto">
          <a:xfrm>
            <a:off x="0" y="5181600"/>
            <a:ext cx="9067800"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latin typeface="Tahoma" charset="0"/>
              </a:rPr>
              <a:t>Zechariah 9:9 notes that He will enter Jerusalem as a </a:t>
            </a:r>
            <a:r>
              <a:rPr lang="en-US" sz="2400">
                <a:solidFill>
                  <a:schemeClr val="tx2"/>
                </a:solidFill>
                <a:latin typeface="Tahoma" charset="0"/>
              </a:rPr>
              <a:t>KING</a:t>
            </a:r>
            <a:r>
              <a:rPr lang="en-US" sz="2400">
                <a:latin typeface="Tahoma" charset="0"/>
              </a:rPr>
              <a:t>, riding on a donkey.  </a:t>
            </a:r>
            <a:r>
              <a:rPr lang="en-US" altLang="ja-JP" sz="2400">
                <a:latin typeface="Tahoma" charset="0"/>
              </a:rPr>
              <a:t>"Rejoice greatly, O Daughter of Jerusalem!  See, your </a:t>
            </a:r>
            <a:r>
              <a:rPr lang="en-US" altLang="ja-JP" sz="2400">
                <a:solidFill>
                  <a:schemeClr val="tx2"/>
                </a:solidFill>
                <a:latin typeface="Tahoma" charset="0"/>
              </a:rPr>
              <a:t>KING</a:t>
            </a:r>
            <a:r>
              <a:rPr lang="en-US" altLang="ja-JP" sz="2400">
                <a:latin typeface="Tahoma" charset="0"/>
              </a:rPr>
              <a:t> comes to you, righteous and having salvation, gentle and riding on a donkey"</a:t>
            </a:r>
            <a:endParaRPr lang="en-US" sz="2400">
              <a:latin typeface="Tahoma" charset="0"/>
            </a:endParaRPr>
          </a:p>
        </p:txBody>
      </p:sp>
      <p:pic>
        <p:nvPicPr>
          <p:cNvPr id="227332" name="Picture 7" descr="jesus-palm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76200"/>
            <a:ext cx="44958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ox(in)">
                                      <p:cBhvr>
                                        <p:cTn id="7" dur="1000"/>
                                        <p:tgtEl>
                                          <p:spTgt spid="72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box(in)">
                                      <p:cBhvr>
                                        <p:cTn id="12" dur="10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1900</a:t>
              </a:r>
            </a:p>
          </p:txBody>
        </p:sp>
      </p:grpSp>
      <p:sp>
        <p:nvSpPr>
          <p:cNvPr id="145409" name="Rectangle 2"/>
          <p:cNvSpPr>
            <a:spLocks noGrp="1" noChangeArrowheads="1"/>
          </p:cNvSpPr>
          <p:nvPr>
            <p:ph type="title"/>
          </p:nvPr>
        </p:nvSpPr>
        <p:spPr>
          <a:xfrm>
            <a:off x="5861135" y="130632"/>
            <a:ext cx="3233878" cy="2708275"/>
          </a:xfrm>
          <a:effectLst>
            <a:outerShdw blurRad="50800" dist="38100" dir="2700000">
              <a:srgbClr val="000000">
                <a:alpha val="43000"/>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The Demise of Monarchies</a:t>
            </a: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2000</a:t>
                  </a: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1964" r="87295"/>
            <a:stretch/>
          </p:blipFill>
          <p:spPr bwMode="auto">
            <a:xfrm>
              <a:off x="3635896" y="5013176"/>
              <a:ext cx="445368" cy="203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45791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Monarchies Abolished:</a:t>
              </a: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13177"/>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Still Monarchies</a:t>
              </a: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Colonies Which Became Republics Upon Independence</a:t>
              </a: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p>
          </p:txBody>
        </p:sp>
      </p:grpSp>
    </p:spTree>
    <p:extLst>
      <p:ext uri="{BB962C8B-B14F-4D97-AF65-F5344CB8AC3E}">
        <p14:creationId xmlns:p14="http://schemas.microsoft.com/office/powerpoint/2010/main" val="3378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3" name="Rectangle 5"/>
          <p:cNvSpPr>
            <a:spLocks noGrp="1" noChangeArrowheads="1"/>
          </p:cNvSpPr>
          <p:nvPr>
            <p:ph type="title"/>
          </p:nvPr>
        </p:nvSpPr>
        <p:spPr>
          <a:xfrm>
            <a:off x="-38100" y="-26988"/>
            <a:ext cx="9147175" cy="1069976"/>
          </a:xfrm>
        </p:spPr>
        <p:txBody>
          <a:bodyPr/>
          <a:lstStyle/>
          <a:p>
            <a:pPr algn="ctr" eaLnBrk="1" hangingPunct="1"/>
            <a:r>
              <a:rPr lang="en-US">
                <a:solidFill>
                  <a:srgbClr val="FFFFFF"/>
                </a:solidFill>
                <a:latin typeface="Arial" charset="0"/>
              </a:rPr>
              <a:t>The Coming Kingdom of God</a:t>
            </a:r>
          </a:p>
        </p:txBody>
      </p:sp>
      <p:pic>
        <p:nvPicPr>
          <p:cNvPr id="228354" name="Picture 4" descr="Jesus%20teaching%20about%20the%20kingdom"/>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187" t="1535" r="1314" b="3966"/>
          <a:stretch/>
        </p:blipFill>
        <p:spPr>
          <a:xfrm>
            <a:off x="467544" y="1412776"/>
            <a:ext cx="3672408" cy="4392488"/>
          </a:xfrm>
          <a:noFill/>
        </p:spPr>
      </p:pic>
      <p:sp>
        <p:nvSpPr>
          <p:cNvPr id="317449" name="Rectangle 9"/>
          <p:cNvSpPr>
            <a:spLocks noChangeArrowheads="1"/>
          </p:cNvSpPr>
          <p:nvPr/>
        </p:nvSpPr>
        <p:spPr bwMode="auto">
          <a:xfrm>
            <a:off x="4419600" y="1181100"/>
            <a:ext cx="4572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solidFill>
                  <a:srgbClr val="FFFFFF"/>
                </a:solidFill>
                <a:latin typeface="Arial" charset="0"/>
                <a:cs typeface="Arial" charset="0"/>
              </a:rPr>
              <a:t>Then he said to his disciples, "The time is coming when you will long to see one of the days of the Son of Man, but you will not see it.  Men will tell you, </a:t>
            </a:r>
            <a:r>
              <a:rPr lang="fr-FR" sz="2400" b="1">
                <a:solidFill>
                  <a:srgbClr val="FFFFFF"/>
                </a:solidFill>
                <a:latin typeface="Arial" charset="0"/>
                <a:cs typeface="Arial" charset="0"/>
              </a:rPr>
              <a:t>'</a:t>
            </a:r>
            <a:r>
              <a:rPr lang="en-US" sz="2400" b="1">
                <a:solidFill>
                  <a:srgbClr val="FFFFFF"/>
                </a:solidFill>
                <a:latin typeface="Arial" charset="0"/>
                <a:cs typeface="Arial" charset="0"/>
              </a:rPr>
              <a:t>There he is!</a:t>
            </a:r>
            <a:r>
              <a:rPr lang="fr-FR" sz="2400" b="1">
                <a:solidFill>
                  <a:srgbClr val="FFFFFF"/>
                </a:solidFill>
                <a:latin typeface="Arial" charset="0"/>
                <a:cs typeface="Arial" charset="0"/>
              </a:rPr>
              <a:t>'</a:t>
            </a:r>
            <a:r>
              <a:rPr lang="en-US" sz="2400" b="1">
                <a:solidFill>
                  <a:srgbClr val="FFFFFF"/>
                </a:solidFill>
                <a:latin typeface="Arial" charset="0"/>
                <a:cs typeface="Arial" charset="0"/>
              </a:rPr>
              <a:t> or </a:t>
            </a:r>
            <a:r>
              <a:rPr lang="fr-FR" sz="2400" b="1">
                <a:solidFill>
                  <a:srgbClr val="FFFFFF"/>
                </a:solidFill>
                <a:latin typeface="Arial" charset="0"/>
                <a:cs typeface="Arial" charset="0"/>
              </a:rPr>
              <a:t>'</a:t>
            </a:r>
            <a:r>
              <a:rPr lang="en-US" sz="2400" b="1">
                <a:solidFill>
                  <a:srgbClr val="FFFFFF"/>
                </a:solidFill>
                <a:latin typeface="Arial" charset="0"/>
                <a:cs typeface="Arial" charset="0"/>
              </a:rPr>
              <a:t>Here he is!</a:t>
            </a:r>
            <a:r>
              <a:rPr lang="fr-FR" sz="2400" b="1">
                <a:solidFill>
                  <a:srgbClr val="FFFFFF"/>
                </a:solidFill>
                <a:latin typeface="Arial" charset="0"/>
                <a:cs typeface="Arial" charset="0"/>
              </a:rPr>
              <a:t>'</a:t>
            </a:r>
            <a:r>
              <a:rPr lang="en-US" sz="2400" b="1">
                <a:solidFill>
                  <a:srgbClr val="FFFFFF"/>
                </a:solidFill>
                <a:latin typeface="Arial" charset="0"/>
                <a:cs typeface="Arial" charset="0"/>
              </a:rPr>
              <a:t> Do not go running off after them.  For the Son of Man in his day will be like the lightning, which flashes and lights up the sky from one end to the other.  But first he must suffer many things and be rejected by this generation.</a:t>
            </a:r>
          </a:p>
        </p:txBody>
      </p:sp>
      <p:sp>
        <p:nvSpPr>
          <p:cNvPr id="228356" name="TextBox 1"/>
          <p:cNvSpPr txBox="1">
            <a:spLocks noChangeArrowheads="1"/>
          </p:cNvSpPr>
          <p:nvPr/>
        </p:nvSpPr>
        <p:spPr bwMode="auto">
          <a:xfrm>
            <a:off x="144463" y="6021388"/>
            <a:ext cx="4140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en-US" b="1">
                <a:solidFill>
                  <a:srgbClr val="FFFFFF"/>
                </a:solidFill>
                <a:latin typeface="Arial" charset="0"/>
                <a:cs typeface="Arial" charset="0"/>
              </a:rPr>
              <a:t>Luke 17:22-25</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4"/>
          <p:cNvSpPr>
            <a:spLocks noGrp="1" noChangeArrowheads="1"/>
          </p:cNvSpPr>
          <p:nvPr>
            <p:ph type="title"/>
          </p:nvPr>
        </p:nvSpPr>
        <p:spPr>
          <a:xfrm>
            <a:off x="107950" y="228600"/>
            <a:ext cx="4032250" cy="688975"/>
          </a:xfrm>
        </p:spPr>
        <p:txBody>
          <a:bodyPr/>
          <a:lstStyle/>
          <a:p>
            <a:pPr algn="ctr" eaLnBrk="1" hangingPunct="1"/>
            <a:r>
              <a:rPr lang="en-US" sz="4000" b="1">
                <a:solidFill>
                  <a:schemeClr val="tx1"/>
                </a:solidFill>
                <a:latin typeface="Arial" charset="0"/>
              </a:rPr>
              <a:t>King of Kings</a:t>
            </a:r>
          </a:p>
        </p:txBody>
      </p:sp>
      <p:pic>
        <p:nvPicPr>
          <p:cNvPr id="229378" name="Picture 7" descr="jesus_before_pilate"/>
          <p:cNvPicPr>
            <a:picLocks noGrp="1" noChangeAspect="1" noChangeArrowheads="1"/>
          </p:cNvPicPr>
          <p:nvPr>
            <p:ph sz="half" idx="1"/>
          </p:nvPr>
        </p:nvPicPr>
        <p:blipFill rotWithShape="1">
          <a:blip r:embed="rId2">
            <a:extLst>
              <a:ext uri="{28A0092B-C50C-407E-A947-70E740481C1C}">
                <a14:useLocalDpi xmlns:a14="http://schemas.microsoft.com/office/drawing/2010/main"/>
              </a:ext>
            </a:extLst>
          </a:blip>
          <a:srcRect l="5908" t="2076" r="6593" b="8072"/>
          <a:stretch/>
        </p:blipFill>
        <p:spPr>
          <a:xfrm>
            <a:off x="395536" y="1772816"/>
            <a:ext cx="3600400" cy="4176464"/>
          </a:xfrm>
        </p:spPr>
      </p:pic>
      <p:sp>
        <p:nvSpPr>
          <p:cNvPr id="229379" name="Rectangle 10"/>
          <p:cNvSpPr>
            <a:spLocks noChangeArrowheads="1"/>
          </p:cNvSpPr>
          <p:nvPr/>
        </p:nvSpPr>
        <p:spPr bwMode="auto">
          <a:xfrm>
            <a:off x="4267200" y="188913"/>
            <a:ext cx="4800600" cy="637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latin typeface="Arial" charset="0"/>
                <a:cs typeface="Arial" charset="0"/>
              </a:rPr>
              <a:t>Jesus said, "</a:t>
            </a:r>
            <a:r>
              <a:rPr lang="en-US" sz="2400" b="1">
                <a:solidFill>
                  <a:schemeClr val="tx2"/>
                </a:solidFill>
                <a:latin typeface="Arial" charset="0"/>
                <a:cs typeface="Arial" charset="0"/>
              </a:rPr>
              <a:t>My kingdom is not of this world</a:t>
            </a:r>
            <a:r>
              <a:rPr lang="en-US" sz="2400" b="1">
                <a:latin typeface="Arial" charset="0"/>
                <a:cs typeface="Arial" charset="0"/>
              </a:rPr>
              <a:t>. If it were, my servants would fight to prevent my arrest by the Jews. But now </a:t>
            </a:r>
            <a:r>
              <a:rPr lang="en-US" sz="2400" b="1">
                <a:solidFill>
                  <a:schemeClr val="tx2"/>
                </a:solidFill>
                <a:latin typeface="Arial" charset="0"/>
                <a:cs typeface="Arial" charset="0"/>
              </a:rPr>
              <a:t>my kingdom is from another place</a:t>
            </a:r>
            <a:r>
              <a:rPr lang="en-US" sz="2400" b="1">
                <a:latin typeface="Arial" charset="0"/>
                <a:cs typeface="Arial" charset="0"/>
              </a:rPr>
              <a:t>." </a:t>
            </a:r>
          </a:p>
          <a:p>
            <a:pPr algn="ctr"/>
            <a:r>
              <a:rPr lang="en-US" sz="2400" b="1">
                <a:latin typeface="Arial" charset="0"/>
                <a:cs typeface="Arial" charset="0"/>
              </a:rPr>
              <a:t>"You are a king, then!" said Pilate. </a:t>
            </a:r>
          </a:p>
          <a:p>
            <a:pPr algn="ctr"/>
            <a:r>
              <a:rPr lang="en-US" sz="2400" b="1">
                <a:latin typeface="Arial" charset="0"/>
                <a:cs typeface="Arial" charset="0"/>
              </a:rPr>
              <a:t>      Jesus answered, "You are right in saying </a:t>
            </a:r>
            <a:r>
              <a:rPr lang="en-US" sz="2400" b="1">
                <a:solidFill>
                  <a:schemeClr val="tx2"/>
                </a:solidFill>
                <a:latin typeface="Arial" charset="0"/>
                <a:cs typeface="Arial" charset="0"/>
              </a:rPr>
              <a:t>I am a king. In fact, for this reason I was born, and for this I came into the world, to testify to the truth</a:t>
            </a:r>
            <a:r>
              <a:rPr lang="en-US" sz="2400" b="1">
                <a:latin typeface="Arial" charset="0"/>
                <a:cs typeface="Arial" charset="0"/>
              </a:rPr>
              <a:t>. Everyone on the side of truth listens to me." </a:t>
            </a:r>
          </a:p>
          <a:p>
            <a:pPr algn="ctr"/>
            <a:endParaRPr lang="en-US" sz="2400" b="1">
              <a:latin typeface="Arial" charset="0"/>
              <a:cs typeface="Arial" charset="0"/>
            </a:endParaRPr>
          </a:p>
          <a:p>
            <a:pPr algn="ctr"/>
            <a:r>
              <a:rPr lang="en-US" sz="2400" b="1">
                <a:latin typeface="Arial" charset="0"/>
                <a:cs typeface="Arial" charset="0"/>
              </a:rPr>
              <a:t>John 18:36-37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4" descr="jesus-ascension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5867400" cy="6858000"/>
          </a:xfrm>
          <a:noFill/>
        </p:spPr>
      </p:pic>
      <p:sp>
        <p:nvSpPr>
          <p:cNvPr id="304138" name="Text Box 10"/>
          <p:cNvSpPr txBox="1">
            <a:spLocks noChangeArrowheads="1"/>
          </p:cNvSpPr>
          <p:nvPr/>
        </p:nvSpPr>
        <p:spPr bwMode="auto">
          <a:xfrm>
            <a:off x="5795963" y="115888"/>
            <a:ext cx="3348037"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b="1">
                <a:latin typeface="Arial" charset="0"/>
                <a:cs typeface="Arial" charset="0"/>
              </a:rPr>
              <a:t>He was taken up before their very eyes, and a cloud hid him from their sight.</a:t>
            </a:r>
          </a:p>
        </p:txBody>
      </p:sp>
      <p:sp>
        <p:nvSpPr>
          <p:cNvPr id="304139" name="Text Box 11"/>
          <p:cNvSpPr txBox="1">
            <a:spLocks noChangeArrowheads="1"/>
          </p:cNvSpPr>
          <p:nvPr/>
        </p:nvSpPr>
        <p:spPr bwMode="auto">
          <a:xfrm>
            <a:off x="5832475" y="1844675"/>
            <a:ext cx="3275013"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b="1" dirty="0">
                <a:latin typeface="Arial" charset="0"/>
                <a:cs typeface="Arial" charset="0"/>
              </a:rPr>
              <a:t>"</a:t>
            </a:r>
            <a:r>
              <a:rPr lang="en-GB" altLang="ja-JP" b="1" dirty="0">
                <a:latin typeface="Arial" charset="0"/>
                <a:cs typeface="Arial" charset="0"/>
              </a:rPr>
              <a:t>Men of Galilee,</a:t>
            </a:r>
            <a:r>
              <a:rPr lang="en-GB" b="1" dirty="0">
                <a:latin typeface="Arial" charset="0"/>
                <a:cs typeface="Arial" charset="0"/>
              </a:rPr>
              <a:t>"</a:t>
            </a:r>
            <a:r>
              <a:rPr lang="en-GB" altLang="ja-JP" b="1" dirty="0">
                <a:latin typeface="Arial" charset="0"/>
                <a:cs typeface="Arial" charset="0"/>
              </a:rPr>
              <a:t> they said, </a:t>
            </a:r>
            <a:r>
              <a:rPr lang="en-GB" b="1" dirty="0">
                <a:latin typeface="Arial" charset="0"/>
                <a:cs typeface="Arial" charset="0"/>
              </a:rPr>
              <a:t>"</a:t>
            </a:r>
            <a:r>
              <a:rPr lang="en-GB" altLang="ja-JP" b="1" dirty="0">
                <a:latin typeface="Arial" charset="0"/>
                <a:cs typeface="Arial" charset="0"/>
              </a:rPr>
              <a:t>Why do you stand here looking into the sky?  </a:t>
            </a:r>
            <a:r>
              <a:rPr lang="en-GB" altLang="ja-JP" b="1" dirty="0">
                <a:solidFill>
                  <a:schemeClr val="tx2"/>
                </a:solidFill>
                <a:latin typeface="Arial" charset="0"/>
                <a:cs typeface="Arial" charset="0"/>
              </a:rPr>
              <a:t>This same Jesus, who has been taken from you into heaven, will come back in the same way you have seen him go into heaven.</a:t>
            </a:r>
            <a:r>
              <a:rPr lang="en-GB" b="1" dirty="0">
                <a:solidFill>
                  <a:schemeClr val="tx2"/>
                </a:solidFill>
                <a:latin typeface="Arial" charset="0"/>
                <a:cs typeface="Arial" charset="0"/>
              </a:rPr>
              <a:t>"</a:t>
            </a:r>
            <a:endParaRPr lang="en-GB" altLang="ja-JP" b="1" dirty="0">
              <a:solidFill>
                <a:schemeClr val="tx2"/>
              </a:solidFill>
              <a:latin typeface="Arial" charset="0"/>
              <a:cs typeface="Arial" charset="0"/>
            </a:endParaRPr>
          </a:p>
          <a:p>
            <a:pPr algn="ctr" eaLnBrk="1" hangingPunct="1"/>
            <a:endParaRPr lang="en-GB" b="1" dirty="0">
              <a:solidFill>
                <a:schemeClr val="tx2"/>
              </a:solidFill>
              <a:latin typeface="Arial" charset="0"/>
              <a:cs typeface="Arial" charset="0"/>
            </a:endParaRPr>
          </a:p>
          <a:p>
            <a:pPr algn="ctr" eaLnBrk="1" hangingPunct="1"/>
            <a:r>
              <a:rPr lang="en-GB" b="1" dirty="0">
                <a:latin typeface="Arial" charset="0"/>
                <a:cs typeface="Arial" charset="0"/>
              </a:rPr>
              <a:t>Acts 1:9, 11</a:t>
            </a:r>
          </a:p>
        </p:txBody>
      </p:sp>
      <p:sp>
        <p:nvSpPr>
          <p:cNvPr id="304140" name="Rectangle 12"/>
          <p:cNvSpPr>
            <a:spLocks noGrp="1" noChangeArrowheads="1"/>
          </p:cNvSpPr>
          <p:nvPr>
            <p:ph type="title"/>
          </p:nvPr>
        </p:nvSpPr>
        <p:spPr>
          <a:xfrm>
            <a:off x="152400" y="0"/>
            <a:ext cx="3810000" cy="914400"/>
          </a:xfrm>
          <a:effectLst>
            <a:outerShdw blurRad="63500" dist="35921" dir="2700000" algn="ctr" rotWithShape="0">
              <a:srgbClr val="000000">
                <a:alpha val="74998"/>
              </a:srgbClr>
            </a:outerShdw>
          </a:effectLst>
        </p:spPr>
        <p:txBody>
          <a:bodyPr/>
          <a:lstStyle/>
          <a:p>
            <a:pPr eaLnBrk="1" hangingPunct="1">
              <a:defRPr/>
            </a:pPr>
            <a:r>
              <a:rPr lang="en-US" sz="3200">
                <a:latin typeface="Arial Black" charset="0"/>
              </a:rPr>
              <a:t>Acts 1:9, 11</a:t>
            </a:r>
            <a:endParaRPr lang="en-US" sz="3600">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4138"/>
                                        </p:tgtEl>
                                        <p:attrNameLst>
                                          <p:attrName>style.visibility</p:attrName>
                                        </p:attrNameLst>
                                      </p:cBhvr>
                                      <p:to>
                                        <p:strVal val="visible"/>
                                      </p:to>
                                    </p:set>
                                    <p:animEffect transition="in" filter="dissolve">
                                      <p:cBhvr>
                                        <p:cTn id="7" dur="500"/>
                                        <p:tgtEl>
                                          <p:spTgt spid="304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4139"/>
                                        </p:tgtEl>
                                        <p:attrNameLst>
                                          <p:attrName>style.visibility</p:attrName>
                                        </p:attrNameLst>
                                      </p:cBhvr>
                                      <p:to>
                                        <p:strVal val="visible"/>
                                      </p:to>
                                    </p:set>
                                    <p:animEffect transition="in" filter="dissolve">
                                      <p:cBhvr>
                                        <p:cTn id="12" dur="500"/>
                                        <p:tgtEl>
                                          <p:spTgt spid="304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8" grpId="0"/>
      <p:bldP spid="30413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8" name="AutoShape 4" descr="Holy Spirit"/>
          <p:cNvSpPr>
            <a:spLocks noChangeArrowheads="1"/>
          </p:cNvSpPr>
          <p:nvPr/>
        </p:nvSpPr>
        <p:spPr bwMode="auto">
          <a:xfrm rot="-2156148">
            <a:off x="3263900" y="1922463"/>
            <a:ext cx="307975" cy="3660775"/>
          </a:xfrm>
          <a:prstGeom prst="downArrow">
            <a:avLst>
              <a:gd name="adj1" fmla="val 50000"/>
              <a:gd name="adj2" fmla="val 242355"/>
            </a:avLst>
          </a:prstGeom>
          <a:solidFill>
            <a:srgbClr val="FF0000">
              <a:alpha val="50195"/>
            </a:srgbClr>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sp>
        <p:nvSpPr>
          <p:cNvPr id="190471" name="Text Box 7"/>
          <p:cNvSpPr txBox="1">
            <a:spLocks noChangeArrowheads="1"/>
          </p:cNvSpPr>
          <p:nvPr/>
        </p:nvSpPr>
        <p:spPr bwMode="auto">
          <a:xfrm>
            <a:off x="4427538" y="765175"/>
            <a:ext cx="44831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fr-FR" b="1">
                <a:latin typeface="Arial" charset="0"/>
                <a:cs typeface="Arial" charset="0"/>
              </a:rPr>
              <a:t>"</a:t>
            </a:r>
            <a:r>
              <a:rPr lang="en-GB" b="1">
                <a:latin typeface="Arial" charset="0"/>
                <a:cs typeface="Arial" charset="0"/>
              </a:rPr>
              <a:t>Exalted to the right hand of God, he has received from the Father the promised Holy Spirit and has poured out what you now see and hear.  Therefore let all Israel be assured of this: </a:t>
            </a:r>
            <a:r>
              <a:rPr lang="en-GB" b="1">
                <a:solidFill>
                  <a:schemeClr val="tx2"/>
                </a:solidFill>
                <a:latin typeface="Arial" charset="0"/>
                <a:cs typeface="Arial" charset="0"/>
              </a:rPr>
              <a:t>God has made this Jesus, whom you crucified, both Lord and Christ."</a:t>
            </a:r>
          </a:p>
          <a:p>
            <a:pPr algn="ctr" eaLnBrk="1" hangingPunct="1"/>
            <a:endParaRPr lang="en-GB" b="1">
              <a:solidFill>
                <a:schemeClr val="tx2"/>
              </a:solidFill>
              <a:latin typeface="Arial" charset="0"/>
              <a:cs typeface="Arial" charset="0"/>
            </a:endParaRPr>
          </a:p>
          <a:p>
            <a:pPr algn="ctr" eaLnBrk="1" hangingPunct="1"/>
            <a:r>
              <a:rPr lang="en-GB" b="1">
                <a:latin typeface="Arial" charset="0"/>
                <a:cs typeface="Arial" charset="0"/>
              </a:rPr>
              <a:t>Acts 2:33, 36</a:t>
            </a:r>
            <a:endParaRPr lang="en-US" b="1">
              <a:latin typeface="Arial" charset="0"/>
              <a:cs typeface="Arial" charset="0"/>
            </a:endParaRPr>
          </a:p>
        </p:txBody>
      </p:sp>
      <p:sp>
        <p:nvSpPr>
          <p:cNvPr id="190476" name="Text Box 12"/>
          <p:cNvSpPr txBox="1">
            <a:spLocks noChangeArrowheads="1"/>
          </p:cNvSpPr>
          <p:nvPr/>
        </p:nvSpPr>
        <p:spPr bwMode="auto">
          <a:xfrm>
            <a:off x="395288" y="1241425"/>
            <a:ext cx="406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b="1">
                <a:latin typeface="Arial" charset="0"/>
                <a:cs typeface="Arial" charset="0"/>
              </a:rPr>
              <a:t>J</a:t>
            </a:r>
          </a:p>
          <a:p>
            <a:pPr eaLnBrk="1" hangingPunct="1"/>
            <a:r>
              <a:rPr lang="en-GB" b="1">
                <a:latin typeface="Arial" charset="0"/>
                <a:cs typeface="Arial" charset="0"/>
              </a:rPr>
              <a:t>E</a:t>
            </a:r>
          </a:p>
          <a:p>
            <a:pPr eaLnBrk="1" hangingPunct="1"/>
            <a:r>
              <a:rPr lang="en-GB" b="1">
                <a:latin typeface="Arial" charset="0"/>
                <a:cs typeface="Arial" charset="0"/>
              </a:rPr>
              <a:t>S</a:t>
            </a:r>
          </a:p>
          <a:p>
            <a:pPr eaLnBrk="1" hangingPunct="1"/>
            <a:r>
              <a:rPr lang="en-GB" b="1">
                <a:latin typeface="Arial" charset="0"/>
                <a:cs typeface="Arial" charset="0"/>
              </a:rPr>
              <a:t>U</a:t>
            </a:r>
          </a:p>
          <a:p>
            <a:pPr eaLnBrk="1" hangingPunct="1"/>
            <a:r>
              <a:rPr lang="en-GB" b="1">
                <a:latin typeface="Arial" charset="0"/>
                <a:cs typeface="Arial" charset="0"/>
              </a:rPr>
              <a:t>S</a:t>
            </a:r>
          </a:p>
          <a:p>
            <a:pPr eaLnBrk="1" hangingPunct="1"/>
            <a:endParaRPr lang="en-US" b="1">
              <a:latin typeface="Arial" charset="0"/>
              <a:cs typeface="Arial" charset="0"/>
            </a:endParaRPr>
          </a:p>
        </p:txBody>
      </p:sp>
      <p:sp>
        <p:nvSpPr>
          <p:cNvPr id="190480" name="AutoShape 16"/>
          <p:cNvSpPr>
            <a:spLocks noChangeArrowheads="1"/>
          </p:cNvSpPr>
          <p:nvPr/>
        </p:nvSpPr>
        <p:spPr bwMode="auto">
          <a:xfrm rot="10800000">
            <a:off x="1766888" y="2971800"/>
            <a:ext cx="307975" cy="581025"/>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grpSp>
        <p:nvGrpSpPr>
          <p:cNvPr id="231429" name="Group 40"/>
          <p:cNvGrpSpPr>
            <a:grpSpLocks/>
          </p:cNvGrpSpPr>
          <p:nvPr/>
        </p:nvGrpSpPr>
        <p:grpSpPr bwMode="auto">
          <a:xfrm>
            <a:off x="3367088" y="5210175"/>
            <a:ext cx="3125787" cy="1314450"/>
            <a:chOff x="2761" y="3022"/>
            <a:chExt cx="1969" cy="828"/>
          </a:xfrm>
        </p:grpSpPr>
        <p:pic>
          <p:nvPicPr>
            <p:cNvPr id="231440"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1" y="3210"/>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1"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0" y="3100"/>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2"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19" y="3022"/>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3"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8" y="3100"/>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4" name="Picture 1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77" y="3164"/>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5" name="Picture 1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6" y="3045"/>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6" name="Picture 1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5" y="3090"/>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7" name="Picture 2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4" y="3187"/>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8" name="Picture 2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3" y="3112"/>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49" name="Picture 2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2" y="3232"/>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50" name="Picture 2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1" y="3232"/>
              <a:ext cx="17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51" name="Text Box 24"/>
            <p:cNvSpPr txBox="1">
              <a:spLocks noChangeArrowheads="1"/>
            </p:cNvSpPr>
            <p:nvPr/>
          </p:nvSpPr>
          <p:spPr bwMode="auto">
            <a:xfrm>
              <a:off x="3174" y="3559"/>
              <a:ext cx="968"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b="1">
                  <a:latin typeface="Arial" charset="0"/>
                  <a:cs typeface="Arial" charset="0"/>
                </a:rPr>
                <a:t>Disciples</a:t>
              </a:r>
              <a:endParaRPr lang="en-US" b="1">
                <a:latin typeface="Arial" charset="0"/>
                <a:cs typeface="Arial" charset="0"/>
              </a:endParaRPr>
            </a:p>
          </p:txBody>
        </p:sp>
      </p:grpSp>
      <p:sp>
        <p:nvSpPr>
          <p:cNvPr id="190489" name="Text Box 25"/>
          <p:cNvSpPr txBox="1">
            <a:spLocks noChangeArrowheads="1"/>
          </p:cNvSpPr>
          <p:nvPr/>
        </p:nvSpPr>
        <p:spPr bwMode="auto">
          <a:xfrm>
            <a:off x="2635250" y="936625"/>
            <a:ext cx="14620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sz="2800" b="1">
                <a:latin typeface="Arial" charset="0"/>
                <a:cs typeface="Arial" charset="0"/>
              </a:rPr>
              <a:t>Heaven</a:t>
            </a:r>
            <a:endParaRPr lang="en-US" sz="2800" b="1">
              <a:latin typeface="Arial" charset="0"/>
              <a:cs typeface="Arial" charset="0"/>
            </a:endParaRPr>
          </a:p>
        </p:txBody>
      </p:sp>
      <p:pic>
        <p:nvPicPr>
          <p:cNvPr id="190495" name="Picture 31"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9688" y="685800"/>
            <a:ext cx="111601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96" name="Picture 32" descr="crown option A sm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90688" y="1371600"/>
            <a:ext cx="457200"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33" name="Picture 33" descr="crown option A sm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6888" y="3657600"/>
            <a:ext cx="323850" cy="17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500" name="Picture 36" descr="CAAR8D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528888" y="3124200"/>
            <a:ext cx="173355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501" name="Picture 37" descr="CA51XBAM"/>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700088" y="1447800"/>
            <a:ext cx="2819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36" name="Picture 38" descr="CAMPBH8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614488" y="3810000"/>
            <a:ext cx="685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1437" name="Picture 39" descr="SmallWorld"/>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776288" y="4953000"/>
            <a:ext cx="2362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38" name="Rectangle 41"/>
          <p:cNvSpPr>
            <a:spLocks noGrp="1" noChangeArrowheads="1"/>
          </p:cNvSpPr>
          <p:nvPr>
            <p:ph type="title" idx="4294967295"/>
          </p:nvPr>
        </p:nvSpPr>
        <p:spPr>
          <a:xfrm>
            <a:off x="-26988" y="-28575"/>
            <a:ext cx="5535613" cy="765175"/>
          </a:xfrm>
        </p:spPr>
        <p:txBody>
          <a:bodyPr/>
          <a:lstStyle/>
          <a:p>
            <a:pPr algn="ctr" eaLnBrk="1" hangingPunct="1"/>
            <a:r>
              <a:rPr lang="en-US" sz="3600" b="1">
                <a:solidFill>
                  <a:schemeClr val="tx1"/>
                </a:solidFill>
                <a:latin typeface="Arial" charset="0"/>
              </a:rPr>
              <a:t>The Kingdom is at Hand</a:t>
            </a:r>
          </a:p>
        </p:txBody>
      </p:sp>
      <p:sp>
        <p:nvSpPr>
          <p:cNvPr id="231439" name="Text Box 15"/>
          <p:cNvSpPr txBox="1">
            <a:spLocks noChangeArrowheads="1"/>
          </p:cNvSpPr>
          <p:nvPr/>
        </p:nvSpPr>
        <p:spPr bwMode="auto">
          <a:xfrm>
            <a:off x="2376488" y="3429000"/>
            <a:ext cx="406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b="1">
                <a:latin typeface="Arial" charset="0"/>
                <a:cs typeface="Arial" charset="0"/>
              </a:rPr>
              <a:t>J</a:t>
            </a:r>
          </a:p>
          <a:p>
            <a:pPr eaLnBrk="1" hangingPunct="1"/>
            <a:r>
              <a:rPr lang="en-GB" b="1">
                <a:latin typeface="Arial" charset="0"/>
                <a:cs typeface="Arial" charset="0"/>
              </a:rPr>
              <a:t>E</a:t>
            </a:r>
          </a:p>
          <a:p>
            <a:pPr eaLnBrk="1" hangingPunct="1"/>
            <a:r>
              <a:rPr lang="en-GB" b="1">
                <a:latin typeface="Arial" charset="0"/>
                <a:cs typeface="Arial" charset="0"/>
              </a:rPr>
              <a:t>S</a:t>
            </a:r>
          </a:p>
          <a:p>
            <a:pPr eaLnBrk="1" hangingPunct="1"/>
            <a:r>
              <a:rPr lang="en-GB" b="1">
                <a:latin typeface="Arial" charset="0"/>
                <a:cs typeface="Arial" charset="0"/>
              </a:rPr>
              <a:t>U</a:t>
            </a:r>
          </a:p>
          <a:p>
            <a:pPr eaLnBrk="1" hangingPunct="1"/>
            <a:r>
              <a:rPr lang="en-GB" b="1">
                <a:latin typeface="Arial" charset="0"/>
                <a:cs typeface="Arial" charset="0"/>
              </a:rPr>
              <a:t>S</a:t>
            </a:r>
          </a:p>
          <a:p>
            <a:pPr eaLnBrk="1" hangingPunct="1"/>
            <a:endParaRPr lang="en-US" b="1">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0480"/>
                                        </p:tgtEl>
                                        <p:attrNameLst>
                                          <p:attrName>style.visibility</p:attrName>
                                        </p:attrNameLst>
                                      </p:cBhvr>
                                      <p:to>
                                        <p:strVal val="visible"/>
                                      </p:to>
                                    </p:set>
                                    <p:animEffect transition="in" filter="slide(fromBottom)">
                                      <p:cBhvr>
                                        <p:cTn id="7" dur="500"/>
                                        <p:tgtEl>
                                          <p:spTgt spid="190480"/>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190501"/>
                                        </p:tgtEl>
                                        <p:attrNameLst>
                                          <p:attrName>style.visibility</p:attrName>
                                        </p:attrNameLst>
                                      </p:cBhvr>
                                      <p:to>
                                        <p:strVal val="visible"/>
                                      </p:to>
                                    </p:set>
                                    <p:anim calcmode="lin" valueType="num">
                                      <p:cBhvr>
                                        <p:cTn id="11" dur="1000" fill="hold"/>
                                        <p:tgtEl>
                                          <p:spTgt spid="190501"/>
                                        </p:tgtEl>
                                        <p:attrNameLst>
                                          <p:attrName>ppt_w</p:attrName>
                                        </p:attrNameLst>
                                      </p:cBhvr>
                                      <p:tavLst>
                                        <p:tav tm="0">
                                          <p:val>
                                            <p:strVal val="#ppt_w*0.70"/>
                                          </p:val>
                                        </p:tav>
                                        <p:tav tm="100000">
                                          <p:val>
                                            <p:strVal val="#ppt_w"/>
                                          </p:val>
                                        </p:tav>
                                      </p:tavLst>
                                    </p:anim>
                                    <p:anim calcmode="lin" valueType="num">
                                      <p:cBhvr>
                                        <p:cTn id="12" dur="1000" fill="hold"/>
                                        <p:tgtEl>
                                          <p:spTgt spid="190501"/>
                                        </p:tgtEl>
                                        <p:attrNameLst>
                                          <p:attrName>ppt_h</p:attrName>
                                        </p:attrNameLst>
                                      </p:cBhvr>
                                      <p:tavLst>
                                        <p:tav tm="0">
                                          <p:val>
                                            <p:strVal val="#ppt_h"/>
                                          </p:val>
                                        </p:tav>
                                        <p:tav tm="100000">
                                          <p:val>
                                            <p:strVal val="#ppt_h"/>
                                          </p:val>
                                        </p:tav>
                                      </p:tavLst>
                                    </p:anim>
                                    <p:animEffect transition="in" filter="fade">
                                      <p:cBhvr>
                                        <p:cTn id="13" dur="1000"/>
                                        <p:tgtEl>
                                          <p:spTgt spid="19050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90476"/>
                                        </p:tgtEl>
                                        <p:attrNameLst>
                                          <p:attrName>style.visibility</p:attrName>
                                        </p:attrNameLst>
                                      </p:cBhvr>
                                      <p:to>
                                        <p:strVal val="visible"/>
                                      </p:to>
                                    </p:set>
                                    <p:anim calcmode="lin" valueType="num">
                                      <p:cBhvr>
                                        <p:cTn id="16" dur="1000" fill="hold"/>
                                        <p:tgtEl>
                                          <p:spTgt spid="190476"/>
                                        </p:tgtEl>
                                        <p:attrNameLst>
                                          <p:attrName>ppt_w</p:attrName>
                                        </p:attrNameLst>
                                      </p:cBhvr>
                                      <p:tavLst>
                                        <p:tav tm="0">
                                          <p:val>
                                            <p:strVal val="#ppt_w*0.70"/>
                                          </p:val>
                                        </p:tav>
                                        <p:tav tm="100000">
                                          <p:val>
                                            <p:strVal val="#ppt_w"/>
                                          </p:val>
                                        </p:tav>
                                      </p:tavLst>
                                    </p:anim>
                                    <p:anim calcmode="lin" valueType="num">
                                      <p:cBhvr>
                                        <p:cTn id="17" dur="1000" fill="hold"/>
                                        <p:tgtEl>
                                          <p:spTgt spid="190476"/>
                                        </p:tgtEl>
                                        <p:attrNameLst>
                                          <p:attrName>ppt_h</p:attrName>
                                        </p:attrNameLst>
                                      </p:cBhvr>
                                      <p:tavLst>
                                        <p:tav tm="0">
                                          <p:val>
                                            <p:strVal val="#ppt_h"/>
                                          </p:val>
                                        </p:tav>
                                        <p:tav tm="100000">
                                          <p:val>
                                            <p:strVal val="#ppt_h"/>
                                          </p:val>
                                        </p:tav>
                                      </p:tavLst>
                                    </p:anim>
                                    <p:animEffect transition="in" filter="fade">
                                      <p:cBhvr>
                                        <p:cTn id="18" dur="1000"/>
                                        <p:tgtEl>
                                          <p:spTgt spid="1904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0471"/>
                                        </p:tgtEl>
                                        <p:attrNameLst>
                                          <p:attrName>style.visibility</p:attrName>
                                        </p:attrNameLst>
                                      </p:cBhvr>
                                      <p:to>
                                        <p:strVal val="visible"/>
                                      </p:to>
                                    </p:set>
                                    <p:animEffect transition="in" filter="dissolve">
                                      <p:cBhvr>
                                        <p:cTn id="23" dur="500"/>
                                        <p:tgtEl>
                                          <p:spTgt spid="190471"/>
                                        </p:tgtEl>
                                      </p:cBhvr>
                                    </p:animEffect>
                                  </p:childTnLst>
                                </p:cTn>
                              </p:par>
                            </p:childTnLst>
                          </p:cTn>
                        </p:par>
                        <p:par>
                          <p:cTn id="24" fill="hold" nodeType="afterGroup">
                            <p:stCondLst>
                              <p:cond delay="500"/>
                            </p:stCondLst>
                            <p:childTnLst>
                              <p:par>
                                <p:cTn id="25" presetID="6" presetClass="entr" presetSubtype="16" fill="hold" nodeType="afterEffect">
                                  <p:stCondLst>
                                    <p:cond delay="0"/>
                                  </p:stCondLst>
                                  <p:childTnLst>
                                    <p:set>
                                      <p:cBhvr>
                                        <p:cTn id="26" dur="1" fill="hold">
                                          <p:stCondLst>
                                            <p:cond delay="0"/>
                                          </p:stCondLst>
                                        </p:cTn>
                                        <p:tgtEl>
                                          <p:spTgt spid="190496"/>
                                        </p:tgtEl>
                                        <p:attrNameLst>
                                          <p:attrName>style.visibility</p:attrName>
                                        </p:attrNameLst>
                                      </p:cBhvr>
                                      <p:to>
                                        <p:strVal val="visible"/>
                                      </p:to>
                                    </p:set>
                                    <p:animEffect transition="in" filter="circle(in)">
                                      <p:cBhvr>
                                        <p:cTn id="27" dur="2000"/>
                                        <p:tgtEl>
                                          <p:spTgt spid="190496"/>
                                        </p:tgtEl>
                                      </p:cBhvr>
                                    </p:animEffect>
                                  </p:childTnLst>
                                </p:cTn>
                              </p:par>
                              <p:par>
                                <p:cTn id="28" presetID="8" presetClass="entr" presetSubtype="16" fill="hold" nodeType="withEffect">
                                  <p:stCondLst>
                                    <p:cond delay="0"/>
                                  </p:stCondLst>
                                  <p:childTnLst>
                                    <p:set>
                                      <p:cBhvr>
                                        <p:cTn id="29" dur="1" fill="hold">
                                          <p:stCondLst>
                                            <p:cond delay="0"/>
                                          </p:stCondLst>
                                        </p:cTn>
                                        <p:tgtEl>
                                          <p:spTgt spid="190495"/>
                                        </p:tgtEl>
                                        <p:attrNameLst>
                                          <p:attrName>style.visibility</p:attrName>
                                        </p:attrNameLst>
                                      </p:cBhvr>
                                      <p:to>
                                        <p:strVal val="visible"/>
                                      </p:to>
                                    </p:set>
                                    <p:animEffect transition="in" filter="diamond(in)">
                                      <p:cBhvr>
                                        <p:cTn id="30" dur="2000"/>
                                        <p:tgtEl>
                                          <p:spTgt spid="19049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90489"/>
                                        </p:tgtEl>
                                        <p:attrNameLst>
                                          <p:attrName>style.visibility</p:attrName>
                                        </p:attrNameLst>
                                      </p:cBhvr>
                                      <p:to>
                                        <p:strVal val="visible"/>
                                      </p:to>
                                    </p:set>
                                  </p:childTnLst>
                                </p:cTn>
                              </p:par>
                            </p:childTnLst>
                          </p:cTn>
                        </p:par>
                        <p:par>
                          <p:cTn id="33" fill="hold" nodeType="afterGroup">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90468"/>
                                        </p:tgtEl>
                                        <p:attrNameLst>
                                          <p:attrName>style.visibility</p:attrName>
                                        </p:attrNameLst>
                                      </p:cBhvr>
                                      <p:to>
                                        <p:strVal val="visible"/>
                                      </p:to>
                                    </p:set>
                                    <p:animEffect transition="in" filter="wipe(up)">
                                      <p:cBhvr>
                                        <p:cTn id="36" dur="500"/>
                                        <p:tgtEl>
                                          <p:spTgt spid="190468"/>
                                        </p:tgtEl>
                                      </p:cBhvr>
                                    </p:animEffect>
                                  </p:childTnLst>
                                </p:cTn>
                              </p:par>
                            </p:childTnLst>
                          </p:cTn>
                        </p:par>
                        <p:par>
                          <p:cTn id="37" fill="hold" nodeType="afterGroup">
                            <p:stCondLst>
                              <p:cond delay="3000"/>
                            </p:stCondLst>
                            <p:childTnLst>
                              <p:par>
                                <p:cTn id="38" presetID="7" presetClass="entr" presetSubtype="1" fill="hold" nodeType="afterEffect">
                                  <p:stCondLst>
                                    <p:cond delay="0"/>
                                  </p:stCondLst>
                                  <p:childTnLst>
                                    <p:set>
                                      <p:cBhvr>
                                        <p:cTn id="39" dur="1" fill="hold">
                                          <p:stCondLst>
                                            <p:cond delay="0"/>
                                          </p:stCondLst>
                                        </p:cTn>
                                        <p:tgtEl>
                                          <p:spTgt spid="190500"/>
                                        </p:tgtEl>
                                        <p:attrNameLst>
                                          <p:attrName>style.visibility</p:attrName>
                                        </p:attrNameLst>
                                      </p:cBhvr>
                                      <p:to>
                                        <p:strVal val="visible"/>
                                      </p:to>
                                    </p:set>
                                    <p:anim calcmode="lin" valueType="num">
                                      <p:cBhvr additive="base">
                                        <p:cTn id="40" dur="5000" fill="hold"/>
                                        <p:tgtEl>
                                          <p:spTgt spid="190500"/>
                                        </p:tgtEl>
                                        <p:attrNameLst>
                                          <p:attrName>ppt_x</p:attrName>
                                        </p:attrNameLst>
                                      </p:cBhvr>
                                      <p:tavLst>
                                        <p:tav tm="0">
                                          <p:val>
                                            <p:strVal val="#ppt_x"/>
                                          </p:val>
                                        </p:tav>
                                        <p:tav tm="100000">
                                          <p:val>
                                            <p:strVal val="#ppt_x"/>
                                          </p:val>
                                        </p:tav>
                                      </p:tavLst>
                                    </p:anim>
                                    <p:anim calcmode="lin" valueType="num">
                                      <p:cBhvr additive="base">
                                        <p:cTn id="41" dur="5000" fill="hold"/>
                                        <p:tgtEl>
                                          <p:spTgt spid="190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71" grpId="0"/>
      <p:bldP spid="190476" grpId="0"/>
      <p:bldP spid="190480" grpId="0" animBg="1"/>
      <p:bldP spid="190489"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2449" name="Group 30"/>
          <p:cNvGrpSpPr>
            <a:grpSpLocks/>
          </p:cNvGrpSpPr>
          <p:nvPr/>
        </p:nvGrpSpPr>
        <p:grpSpPr bwMode="auto">
          <a:xfrm>
            <a:off x="2743200" y="1143000"/>
            <a:ext cx="3657600" cy="3733800"/>
            <a:chOff x="1728" y="672"/>
            <a:chExt cx="2304" cy="2352"/>
          </a:xfrm>
        </p:grpSpPr>
        <p:pic>
          <p:nvPicPr>
            <p:cNvPr id="232453" name="Picture 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6" y="2458"/>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4"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2" y="2208"/>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5"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8" y="2458"/>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6"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25" y="672"/>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7"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25" y="2554"/>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8"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8" y="1632"/>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9" name="Picture 1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3" y="1680"/>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60" name="Picture 1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51" y="2160"/>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61" name="Picture 1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2" y="1104"/>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62" name="Picture 1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3" y="778"/>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63" name="Picture 1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8" y="816"/>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64" name="Picture 1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2" y="1152"/>
              <a:ext cx="309" cy="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65" name="AutoShape 17"/>
            <p:cNvSpPr>
              <a:spLocks noChangeArrowheads="1"/>
            </p:cNvSpPr>
            <p:nvPr/>
          </p:nvSpPr>
          <p:spPr bwMode="auto">
            <a:xfrm rot="5400000">
              <a:off x="2198" y="1641"/>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6" name="AutoShape 18"/>
            <p:cNvSpPr>
              <a:spLocks noChangeArrowheads="1"/>
            </p:cNvSpPr>
            <p:nvPr/>
          </p:nvSpPr>
          <p:spPr bwMode="auto">
            <a:xfrm rot="-5400000">
              <a:off x="3350" y="1641"/>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7" name="AutoShape 19"/>
            <p:cNvSpPr>
              <a:spLocks noChangeArrowheads="1"/>
            </p:cNvSpPr>
            <p:nvPr/>
          </p:nvSpPr>
          <p:spPr bwMode="auto">
            <a:xfrm rot="7661">
              <a:off x="2783" y="2112"/>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8" name="AutoShape 20"/>
            <p:cNvSpPr>
              <a:spLocks noChangeArrowheads="1"/>
            </p:cNvSpPr>
            <p:nvPr/>
          </p:nvSpPr>
          <p:spPr bwMode="auto">
            <a:xfrm rot="10800000">
              <a:off x="2783" y="1152"/>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9" name="AutoShape 21"/>
            <p:cNvSpPr>
              <a:spLocks noChangeArrowheads="1"/>
            </p:cNvSpPr>
            <p:nvPr/>
          </p:nvSpPr>
          <p:spPr bwMode="auto">
            <a:xfrm rot="-3045582">
              <a:off x="3206" y="1978"/>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0" name="AutoShape 22"/>
            <p:cNvSpPr>
              <a:spLocks noChangeArrowheads="1"/>
            </p:cNvSpPr>
            <p:nvPr/>
          </p:nvSpPr>
          <p:spPr bwMode="auto">
            <a:xfrm rot="2990662">
              <a:off x="2390" y="1978"/>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1" name="AutoShape 23"/>
            <p:cNvSpPr>
              <a:spLocks noChangeArrowheads="1"/>
            </p:cNvSpPr>
            <p:nvPr/>
          </p:nvSpPr>
          <p:spPr bwMode="auto">
            <a:xfrm rot="-8354711">
              <a:off x="3168" y="1344"/>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2" name="AutoShape 24"/>
            <p:cNvSpPr>
              <a:spLocks noChangeArrowheads="1"/>
            </p:cNvSpPr>
            <p:nvPr/>
          </p:nvSpPr>
          <p:spPr bwMode="auto">
            <a:xfrm rot="7871697">
              <a:off x="2390" y="1306"/>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grpSp>
      <p:sp>
        <p:nvSpPr>
          <p:cNvPr id="191513" name="Text Box 25"/>
          <p:cNvSpPr txBox="1">
            <a:spLocks noChangeArrowheads="1"/>
          </p:cNvSpPr>
          <p:nvPr/>
        </p:nvSpPr>
        <p:spPr bwMode="auto">
          <a:xfrm>
            <a:off x="152400" y="5105400"/>
            <a:ext cx="8763000"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b="1" dirty="0">
                <a:latin typeface="Tahoma" charset="0"/>
                <a:cs typeface="Times New Roman" charset="0"/>
              </a:rPr>
              <a:t>For we are the temple of the living God. As God has said, </a:t>
            </a:r>
            <a:r>
              <a:rPr lang="fr-FR" altLang="ja-JP" b="1" dirty="0">
                <a:latin typeface="Tahoma" charset="0"/>
                <a:cs typeface="Times New Roman" charset="0"/>
              </a:rPr>
              <a:t>"</a:t>
            </a:r>
            <a:r>
              <a:rPr lang="en-US" altLang="ja-JP" b="1" dirty="0">
                <a:latin typeface="Tahoma" charset="0"/>
                <a:cs typeface="Times New Roman" charset="0"/>
              </a:rPr>
              <a:t>I will live with them and walk among them, and </a:t>
            </a:r>
          </a:p>
          <a:p>
            <a:pPr algn="ctr" eaLnBrk="1" hangingPunct="1"/>
            <a:r>
              <a:rPr lang="en-US" b="1" dirty="0">
                <a:solidFill>
                  <a:schemeClr val="tx2"/>
                </a:solidFill>
                <a:latin typeface="Tahoma" charset="0"/>
                <a:cs typeface="Times New Roman" charset="0"/>
              </a:rPr>
              <a:t>I will be their God, and they will be my people.</a:t>
            </a:r>
            <a:r>
              <a:rPr lang="fr-FR" altLang="ja-JP" b="1" dirty="0">
                <a:solidFill>
                  <a:schemeClr val="tx2"/>
                </a:solidFill>
                <a:latin typeface="Tahoma" charset="0"/>
                <a:cs typeface="Times New Roman" charset="0"/>
              </a:rPr>
              <a:t>"</a:t>
            </a:r>
            <a:r>
              <a:rPr lang="en-US" altLang="ja-JP" b="1" dirty="0">
                <a:solidFill>
                  <a:schemeClr val="folHlink"/>
                </a:solidFill>
                <a:latin typeface="Tahoma" charset="0"/>
                <a:cs typeface="Times New Roman" charset="0"/>
              </a:rPr>
              <a:t>	</a:t>
            </a:r>
          </a:p>
          <a:p>
            <a:pPr algn="ctr" eaLnBrk="1" hangingPunct="1"/>
            <a:r>
              <a:rPr lang="en-US" b="1" dirty="0">
                <a:latin typeface="Tahoma" charset="0"/>
                <a:cs typeface="Times New Roman" charset="0"/>
              </a:rPr>
              <a:t>2 Corinthians 6:16b</a:t>
            </a:r>
            <a:endParaRPr lang="en-GB" b="1" dirty="0">
              <a:latin typeface="Tahoma" charset="0"/>
              <a:cs typeface="Times New Roman" charset="0"/>
            </a:endParaRPr>
          </a:p>
        </p:txBody>
      </p:sp>
      <p:pic>
        <p:nvPicPr>
          <p:cNvPr id="191517" name="Picture 29" descr="CAAR8D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733800" y="2362200"/>
            <a:ext cx="1733550" cy="139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2" name="Rectangle 34"/>
          <p:cNvSpPr>
            <a:spLocks noGrp="1" noChangeArrowheads="1"/>
          </p:cNvSpPr>
          <p:nvPr>
            <p:ph type="title" idx="4294967295"/>
          </p:nvPr>
        </p:nvSpPr>
        <p:spPr>
          <a:xfrm>
            <a:off x="685800" y="301625"/>
            <a:ext cx="7772400" cy="688975"/>
          </a:xfrm>
        </p:spPr>
        <p:txBody>
          <a:bodyPr/>
          <a:lstStyle/>
          <a:p>
            <a:pPr algn="ctr" eaLnBrk="1" hangingPunct="1"/>
            <a:r>
              <a:rPr lang="en-US" sz="3200" b="1">
                <a:solidFill>
                  <a:schemeClr val="tx1"/>
                </a:solidFill>
                <a:latin typeface="Tahoma" charset="0"/>
              </a:rPr>
              <a:t>God</a:t>
            </a:r>
            <a:r>
              <a:rPr lang="fr-FR" altLang="ja-JP" sz="3200" b="1">
                <a:solidFill>
                  <a:schemeClr val="tx1"/>
                </a:solidFill>
                <a:latin typeface="Tahoma" charset="0"/>
              </a:rPr>
              <a:t>'</a:t>
            </a:r>
            <a:r>
              <a:rPr lang="en-US" altLang="ja-JP" sz="3200" b="1">
                <a:solidFill>
                  <a:schemeClr val="tx1"/>
                </a:solidFill>
                <a:latin typeface="Tahoma" charset="0"/>
              </a:rPr>
              <a:t>s Presence with His People</a:t>
            </a:r>
            <a:endParaRPr lang="en-US" sz="3200">
              <a:solidFill>
                <a:schemeClr val="tx1"/>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1513"/>
                                        </p:tgtEl>
                                        <p:attrNameLst>
                                          <p:attrName>style.visibility</p:attrName>
                                        </p:attrNameLst>
                                      </p:cBhvr>
                                      <p:to>
                                        <p:strVal val="visible"/>
                                      </p:to>
                                    </p:set>
                                    <p:animEffect transition="in" filter="box(in)">
                                      <p:cBhvr>
                                        <p:cTn id="7" dur="500"/>
                                        <p:tgtEl>
                                          <p:spTgt spid="191513"/>
                                        </p:tgtEl>
                                      </p:cBhvr>
                                    </p:animEffect>
                                  </p:childTnLst>
                                </p:cTn>
                              </p:par>
                            </p:childTnLst>
                          </p:cTn>
                        </p:par>
                        <p:par>
                          <p:cTn id="8" fill="hold" nodeType="afterGroup">
                            <p:stCondLst>
                              <p:cond delay="500"/>
                            </p:stCondLst>
                            <p:childTnLst>
                              <p:par>
                                <p:cTn id="9" presetID="7" presetClass="entr" presetSubtype="1" fill="hold" nodeType="afterEffect">
                                  <p:stCondLst>
                                    <p:cond delay="0"/>
                                  </p:stCondLst>
                                  <p:childTnLst>
                                    <p:set>
                                      <p:cBhvr>
                                        <p:cTn id="10" dur="1" fill="hold">
                                          <p:stCondLst>
                                            <p:cond delay="0"/>
                                          </p:stCondLst>
                                        </p:cTn>
                                        <p:tgtEl>
                                          <p:spTgt spid="191517"/>
                                        </p:tgtEl>
                                        <p:attrNameLst>
                                          <p:attrName>style.visibility</p:attrName>
                                        </p:attrNameLst>
                                      </p:cBhvr>
                                      <p:to>
                                        <p:strVal val="visible"/>
                                      </p:to>
                                    </p:set>
                                    <p:anim calcmode="lin" valueType="num">
                                      <p:cBhvr additive="base">
                                        <p:cTn id="11" dur="5000" fill="hold"/>
                                        <p:tgtEl>
                                          <p:spTgt spid="191517"/>
                                        </p:tgtEl>
                                        <p:attrNameLst>
                                          <p:attrName>ppt_x</p:attrName>
                                        </p:attrNameLst>
                                      </p:cBhvr>
                                      <p:tavLst>
                                        <p:tav tm="0">
                                          <p:val>
                                            <p:strVal val="#ppt_x"/>
                                          </p:val>
                                        </p:tav>
                                        <p:tav tm="100000">
                                          <p:val>
                                            <p:strVal val="#ppt_x"/>
                                          </p:val>
                                        </p:tav>
                                      </p:tavLst>
                                    </p:anim>
                                    <p:anim calcmode="lin" valueType="num">
                                      <p:cBhvr additive="base">
                                        <p:cTn id="12" dur="5000" fill="hold"/>
                                        <p:tgtEl>
                                          <p:spTgt spid="191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1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3" name="Line 3"/>
          <p:cNvSpPr>
            <a:spLocks noChangeShapeType="1"/>
          </p:cNvSpPr>
          <p:nvPr/>
        </p:nvSpPr>
        <p:spPr bwMode="auto">
          <a:xfrm flipH="1">
            <a:off x="0" y="3357563"/>
            <a:ext cx="91440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3474" name="Text Box 5"/>
          <p:cNvSpPr txBox="1">
            <a:spLocks noChangeArrowheads="1"/>
          </p:cNvSpPr>
          <p:nvPr/>
        </p:nvSpPr>
        <p:spPr bwMode="auto">
          <a:xfrm>
            <a:off x="5943600" y="1393825"/>
            <a:ext cx="406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GB" b="1">
                <a:latin typeface="Arial" charset="0"/>
                <a:cs typeface="Arial" charset="0"/>
              </a:rPr>
              <a:t>J</a:t>
            </a:r>
          </a:p>
          <a:p>
            <a:pPr eaLnBrk="1" hangingPunct="1"/>
            <a:r>
              <a:rPr lang="en-GB" b="1">
                <a:latin typeface="Arial" charset="0"/>
                <a:cs typeface="Arial" charset="0"/>
              </a:rPr>
              <a:t>E</a:t>
            </a:r>
          </a:p>
          <a:p>
            <a:pPr eaLnBrk="1" hangingPunct="1"/>
            <a:r>
              <a:rPr lang="en-GB" b="1">
                <a:latin typeface="Arial" charset="0"/>
                <a:cs typeface="Arial" charset="0"/>
              </a:rPr>
              <a:t>S</a:t>
            </a:r>
          </a:p>
          <a:p>
            <a:pPr eaLnBrk="1" hangingPunct="1"/>
            <a:r>
              <a:rPr lang="en-GB" b="1">
                <a:latin typeface="Arial" charset="0"/>
                <a:cs typeface="Arial" charset="0"/>
              </a:rPr>
              <a:t>U</a:t>
            </a:r>
          </a:p>
          <a:p>
            <a:pPr eaLnBrk="1" hangingPunct="1"/>
            <a:r>
              <a:rPr lang="en-GB" b="1">
                <a:latin typeface="Arial" charset="0"/>
                <a:cs typeface="Arial" charset="0"/>
              </a:rPr>
              <a:t>S</a:t>
            </a:r>
          </a:p>
          <a:p>
            <a:pPr eaLnBrk="1" hangingPunct="1"/>
            <a:endParaRPr lang="en-US" b="1">
              <a:latin typeface="Arial" charset="0"/>
              <a:cs typeface="Arial" charset="0"/>
            </a:endParaRPr>
          </a:p>
        </p:txBody>
      </p:sp>
      <p:sp>
        <p:nvSpPr>
          <p:cNvPr id="233475" name="AutoShape 6"/>
          <p:cNvSpPr>
            <a:spLocks noChangeArrowheads="1"/>
          </p:cNvSpPr>
          <p:nvPr/>
        </p:nvSpPr>
        <p:spPr bwMode="auto">
          <a:xfrm>
            <a:off x="4267200" y="3657600"/>
            <a:ext cx="307975" cy="581025"/>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sp>
        <p:nvSpPr>
          <p:cNvPr id="266247" name="Text Box 7"/>
          <p:cNvSpPr txBox="1">
            <a:spLocks noChangeArrowheads="1"/>
          </p:cNvSpPr>
          <p:nvPr/>
        </p:nvSpPr>
        <p:spPr bwMode="auto">
          <a:xfrm>
            <a:off x="5583238" y="3505200"/>
            <a:ext cx="3560762"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GB" b="1">
                <a:solidFill>
                  <a:srgbClr val="FFFFFF"/>
                </a:solidFill>
                <a:latin typeface="Arial" charset="0"/>
                <a:cs typeface="Arial" charset="0"/>
              </a:rPr>
              <a:t>And if I go and prepare a place for you, I will come back and take you to be with me that you also may be where I am. </a:t>
            </a:r>
          </a:p>
          <a:p>
            <a:pPr algn="ctr" eaLnBrk="1" hangingPunct="1"/>
            <a:endParaRPr lang="en-GB" b="1">
              <a:solidFill>
                <a:srgbClr val="FFFFFF"/>
              </a:solidFill>
              <a:latin typeface="Arial" charset="0"/>
              <a:cs typeface="Arial" charset="0"/>
            </a:endParaRPr>
          </a:p>
          <a:p>
            <a:pPr algn="ctr" eaLnBrk="1" hangingPunct="1"/>
            <a:r>
              <a:rPr lang="en-GB" b="1">
                <a:solidFill>
                  <a:srgbClr val="FFFFFF"/>
                </a:solidFill>
                <a:latin typeface="Arial" charset="0"/>
                <a:cs typeface="Arial" charset="0"/>
              </a:rPr>
              <a:t>John 14:3</a:t>
            </a:r>
            <a:endParaRPr lang="en-US" b="1">
              <a:solidFill>
                <a:srgbClr val="FFFFFF"/>
              </a:solidFill>
              <a:latin typeface="Arial" charset="0"/>
              <a:cs typeface="Arial" charset="0"/>
            </a:endParaRPr>
          </a:p>
        </p:txBody>
      </p:sp>
      <p:pic>
        <p:nvPicPr>
          <p:cNvPr id="233477" name="Picture 12" descr="World&amp;more peo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0738" y="4411663"/>
            <a:ext cx="2146300"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3478" name="Picture 13" descr="crown option A sm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1676400"/>
            <a:ext cx="400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3479" name="Picture 14" descr="crown option 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7788" y="1122363"/>
            <a:ext cx="957262"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80" name="Rectangle 16"/>
          <p:cNvSpPr>
            <a:spLocks noGrp="1" noChangeArrowheads="1"/>
          </p:cNvSpPr>
          <p:nvPr>
            <p:ph type="title" idx="4294967295"/>
          </p:nvPr>
        </p:nvSpPr>
        <p:spPr>
          <a:xfrm>
            <a:off x="685800" y="301625"/>
            <a:ext cx="7772400" cy="612775"/>
          </a:xfrm>
        </p:spPr>
        <p:txBody>
          <a:bodyPr/>
          <a:lstStyle/>
          <a:p>
            <a:pPr algn="ctr" eaLnBrk="1" hangingPunct="1"/>
            <a:r>
              <a:rPr lang="en-US" sz="3600" b="1">
                <a:solidFill>
                  <a:schemeClr val="tx1"/>
                </a:solidFill>
                <a:latin typeface="Arial" charset="0"/>
              </a:rPr>
              <a:t>The King is in Heaven</a:t>
            </a:r>
          </a:p>
        </p:txBody>
      </p:sp>
      <p:pic>
        <p:nvPicPr>
          <p:cNvPr id="233481" name="Picture 18" descr="CA51XBAM"/>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3276600" y="1828800"/>
            <a:ext cx="259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47"/>
                                        </p:tgtEl>
                                        <p:attrNameLst>
                                          <p:attrName>style.visibility</p:attrName>
                                        </p:attrNameLst>
                                      </p:cBhvr>
                                      <p:to>
                                        <p:strVal val="visible"/>
                                      </p:to>
                                    </p:set>
                                    <p:animEffect transition="in" filter="dissolve">
                                      <p:cBhvr>
                                        <p:cTn id="7"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7" name="Rectangle 5"/>
          <p:cNvSpPr>
            <a:spLocks noGrp="1" noChangeArrowheads="1"/>
          </p:cNvSpPr>
          <p:nvPr>
            <p:ph type="title"/>
          </p:nvPr>
        </p:nvSpPr>
        <p:spPr>
          <a:xfrm>
            <a:off x="609600" y="228600"/>
            <a:ext cx="7772400" cy="765175"/>
          </a:xfrm>
        </p:spPr>
        <p:txBody>
          <a:bodyPr/>
          <a:lstStyle/>
          <a:p>
            <a:pPr algn="ctr" eaLnBrk="1" hangingPunct="1"/>
            <a:r>
              <a:rPr lang="en-US" b="1">
                <a:solidFill>
                  <a:schemeClr val="tx1"/>
                </a:solidFill>
                <a:latin typeface="Arial" charset="0"/>
              </a:rPr>
              <a:t>The Return of the King</a:t>
            </a:r>
          </a:p>
        </p:txBody>
      </p:sp>
      <p:pic>
        <p:nvPicPr>
          <p:cNvPr id="234498" name="Picture 4" descr="Jesus_coming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8600" y="1905000"/>
            <a:ext cx="4953000" cy="4724400"/>
          </a:xfrm>
          <a:noFill/>
        </p:spPr>
      </p:pic>
      <p:sp>
        <p:nvSpPr>
          <p:cNvPr id="234499" name="Rectangle 9"/>
          <p:cNvSpPr>
            <a:spLocks noChangeArrowheads="1"/>
          </p:cNvSpPr>
          <p:nvPr/>
        </p:nvSpPr>
        <p:spPr bwMode="auto">
          <a:xfrm>
            <a:off x="5105400" y="1293813"/>
            <a:ext cx="403860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latin typeface="Arial" charset="0"/>
                <a:cs typeface="Arial" charset="0"/>
              </a:rPr>
              <a:t>"Behold, I am coming soon! My reward is with me, and I will give to everyone according to what he has done.</a:t>
            </a:r>
          </a:p>
          <a:p>
            <a:pPr algn="ctr"/>
            <a:r>
              <a:rPr lang="en-US" sz="2400" b="1">
                <a:latin typeface="Arial" charset="0"/>
                <a:cs typeface="Arial" charset="0"/>
              </a:rPr>
              <a:t>I am the Alpha and the Omega, the First and the Last, the Beginning and the End.</a:t>
            </a:r>
          </a:p>
          <a:p>
            <a:pPr algn="ctr"/>
            <a:r>
              <a:rPr lang="en-US" sz="2400" b="1">
                <a:latin typeface="Arial" charset="0"/>
                <a:cs typeface="Arial" charset="0"/>
              </a:rPr>
              <a:t>... </a:t>
            </a:r>
          </a:p>
          <a:p>
            <a:pPr algn="ctr"/>
            <a:r>
              <a:rPr lang="en-US" sz="2400" b="1">
                <a:solidFill>
                  <a:schemeClr val="tx2"/>
                </a:solidFill>
                <a:latin typeface="Arial" charset="0"/>
                <a:cs typeface="Arial" charset="0"/>
              </a:rPr>
              <a:t>I am the Root and the Offspring of David, and the bright Morning Star</a:t>
            </a:r>
            <a:r>
              <a:rPr lang="en-US" sz="2400" b="1">
                <a:latin typeface="Arial" charset="0"/>
                <a:cs typeface="Arial" charset="0"/>
              </a:rPr>
              <a:t>."</a:t>
            </a:r>
          </a:p>
          <a:p>
            <a:pPr>
              <a:spcBef>
                <a:spcPct val="50000"/>
              </a:spcBef>
            </a:pPr>
            <a:r>
              <a:rPr lang="en-US" sz="2400" b="1">
                <a:latin typeface="Arial" charset="0"/>
                <a:cs typeface="Arial" charset="0"/>
              </a:rPr>
              <a:t>       Rev. 22:12-13, 16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0" y="533400"/>
            <a:ext cx="9045575" cy="609600"/>
          </a:xfrm>
        </p:spPr>
        <p:txBody>
          <a:bodyPr/>
          <a:lstStyle/>
          <a:p>
            <a:pPr algn="ctr" eaLnBrk="1" hangingPunct="1"/>
            <a:r>
              <a:rPr lang="en-US" sz="3600" b="1" dirty="0">
                <a:latin typeface="Arial" panose="020B0604020202020204" pitchFamily="34" charset="0"/>
                <a:ea typeface="ＭＳ Ｐゴシック" charset="0"/>
                <a:cs typeface="Arial" panose="020B0604020202020204" pitchFamily="34" charset="0"/>
              </a:rPr>
              <a:t>A Literal Kingdom for David</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Line</a:t>
            </a:r>
            <a:endParaRPr lang="en-US" dirty="0">
              <a:latin typeface="Arial" panose="020B0604020202020204" pitchFamily="34" charset="0"/>
              <a:ea typeface="ＭＳ Ｐゴシック" charset="0"/>
              <a:cs typeface="Arial" panose="020B0604020202020204" pitchFamily="34" charset="0"/>
            </a:endParaRPr>
          </a:p>
        </p:txBody>
      </p:sp>
      <p:sp>
        <p:nvSpPr>
          <p:cNvPr id="417794" name="Rectangle 4"/>
          <p:cNvSpPr>
            <a:spLocks noChangeArrowheads="1"/>
          </p:cNvSpPr>
          <p:nvPr/>
        </p:nvSpPr>
        <p:spPr bwMode="auto">
          <a:xfrm>
            <a:off x="381000" y="1268760"/>
            <a:ext cx="8763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Ordinary language for </a:t>
            </a:r>
            <a:r>
              <a:rPr kumimoji="0" lang="ru-RU"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a:t>
            </a:r>
            <a:r>
              <a:rPr kumimoji="0" lang="ru-RU"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is used</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Prophets interpreted the kingdom literally</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 interpreted the kingdom literally</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586 BC kingdom overthrown is the same kind</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Davidic Covenant relates only to Israel</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David saw the covenant applying only to Israel</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Portions have been fulfilled literally</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David</a:t>
            </a:r>
            <a:r>
              <a:rPr kumimoji="0" lang="uk-UA"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 throne is not related to Christ</a:t>
            </a:r>
            <a:r>
              <a:rPr kumimoji="0" lang="uk-UA"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 present session in heaven</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Jesus, the 12, and the 70 all offered Israel a literal kingdom (Matt. 3:11; 4;17; 10:7; Luke 10:1, 9)</a:t>
            </a:r>
          </a:p>
        </p:txBody>
      </p:sp>
      <p:sp>
        <p:nvSpPr>
          <p:cNvPr id="417795" name="Text Box 6"/>
          <p:cNvSpPr txBox="1">
            <a:spLocks noChangeArrowheads="1"/>
          </p:cNvSpPr>
          <p:nvPr/>
        </p:nvSpPr>
        <p:spPr bwMode="auto">
          <a:xfrm>
            <a:off x="8221663" y="47625"/>
            <a:ext cx="86934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218c</a:t>
            </a:r>
          </a:p>
        </p:txBody>
      </p:sp>
      <p:sp>
        <p:nvSpPr>
          <p:cNvPr id="2" name="Rectangle 2">
            <a:extLst>
              <a:ext uri="{FF2B5EF4-FFF2-40B4-BE49-F238E27FC236}">
                <a16:creationId xmlns:a16="http://schemas.microsoft.com/office/drawing/2014/main" id="{C7F60038-CEB0-680D-5FE1-E605C2E9F273}"/>
              </a:ext>
            </a:extLst>
          </p:cNvPr>
          <p:cNvSpPr txBox="1">
            <a:spLocks noChangeArrowheads="1"/>
          </p:cNvSpPr>
          <p:nvPr/>
        </p:nvSpPr>
        <p:spPr bwMode="auto">
          <a:xfrm>
            <a:off x="92529" y="6165304"/>
            <a:ext cx="90455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…so Jesus will reign in the future</a:t>
            </a:r>
            <a:endParaRPr kumimoji="0" lang="en-US" sz="4400" b="0" i="1"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7000">
              <a:srgbClr val="FFFF66"/>
            </a:gs>
            <a:gs pos="71000">
              <a:schemeClr val="tx1">
                <a:lumMod val="20000"/>
                <a:lumOff val="80000"/>
              </a:schemeClr>
            </a:gs>
          </a:gsLst>
          <a:lin ang="0" scaled="1"/>
          <a:tileRect/>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E48B45B-821C-98A0-5495-368B638CA026}"/>
              </a:ext>
            </a:extLst>
          </p:cNvPr>
          <p:cNvGrpSpPr/>
          <p:nvPr/>
        </p:nvGrpSpPr>
        <p:grpSpPr>
          <a:xfrm>
            <a:off x="467544" y="5118272"/>
            <a:ext cx="8352928" cy="182914"/>
            <a:chOff x="467544" y="4384016"/>
            <a:chExt cx="7776864" cy="104485"/>
          </a:xfrm>
        </p:grpSpPr>
        <p:cxnSp>
          <p:nvCxnSpPr>
            <p:cNvPr id="4" name="Straight Arrow Connector 3">
              <a:extLst>
                <a:ext uri="{FF2B5EF4-FFF2-40B4-BE49-F238E27FC236}">
                  <a16:creationId xmlns:a16="http://schemas.microsoft.com/office/drawing/2014/main" id="{F9B127BE-F006-D8D2-B944-54B35E1F2824}"/>
                </a:ext>
              </a:extLst>
            </p:cNvPr>
            <p:cNvCxnSpPr>
              <a:cxnSpLocks/>
            </p:cNvCxnSpPr>
            <p:nvPr/>
          </p:nvCxnSpPr>
          <p:spPr bwMode="auto">
            <a:xfrm>
              <a:off x="467544" y="4437112"/>
              <a:ext cx="7776864" cy="0"/>
            </a:xfrm>
            <a:prstGeom prst="straightConnector1">
              <a:avLst/>
            </a:prstGeom>
            <a:solidFill>
              <a:schemeClr val="accent1"/>
            </a:solidFill>
            <a:ln w="288925" cap="sq" cmpd="sng" algn="ctr">
              <a:solidFill>
                <a:srgbClr val="FF32CE"/>
              </a:solidFill>
              <a:prstDash val="solid"/>
              <a:bevel/>
              <a:headEnd type="none" w="med" len="med"/>
              <a:tailEnd type="triangle" w="sm" len="lg"/>
            </a:ln>
            <a:effectLst/>
          </p:spPr>
        </p:cxnSp>
        <p:sp>
          <p:nvSpPr>
            <p:cNvPr id="12" name="Oval 11">
              <a:extLst>
                <a:ext uri="{FF2B5EF4-FFF2-40B4-BE49-F238E27FC236}">
                  <a16:creationId xmlns:a16="http://schemas.microsoft.com/office/drawing/2014/main" id="{D87ACD2E-64B3-CDAC-E9FF-DDCF6BC79EAC}"/>
                </a:ext>
              </a:extLst>
            </p:cNvPr>
            <p:cNvSpPr/>
            <p:nvPr/>
          </p:nvSpPr>
          <p:spPr bwMode="auto">
            <a:xfrm>
              <a:off x="665312" y="4384035"/>
              <a:ext cx="468560" cy="104466"/>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4" name="Oval 13">
              <a:extLst>
                <a:ext uri="{FF2B5EF4-FFF2-40B4-BE49-F238E27FC236}">
                  <a16:creationId xmlns:a16="http://schemas.microsoft.com/office/drawing/2014/main" id="{F03241CB-2F5A-2A32-A42F-9593EC66D182}"/>
                </a:ext>
              </a:extLst>
            </p:cNvPr>
            <p:cNvSpPr/>
            <p:nvPr/>
          </p:nvSpPr>
          <p:spPr bwMode="auto">
            <a:xfrm>
              <a:off x="2479536" y="4384027"/>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5" name="Oval 14">
              <a:extLst>
                <a:ext uri="{FF2B5EF4-FFF2-40B4-BE49-F238E27FC236}">
                  <a16:creationId xmlns:a16="http://schemas.microsoft.com/office/drawing/2014/main" id="{544B8A31-6A02-0C0C-21B6-267D5B7CDED0}"/>
                </a:ext>
              </a:extLst>
            </p:cNvPr>
            <p:cNvSpPr/>
            <p:nvPr/>
          </p:nvSpPr>
          <p:spPr bwMode="auto">
            <a:xfrm>
              <a:off x="3954458" y="4384016"/>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6" name="Oval 15">
              <a:extLst>
                <a:ext uri="{FF2B5EF4-FFF2-40B4-BE49-F238E27FC236}">
                  <a16:creationId xmlns:a16="http://schemas.microsoft.com/office/drawing/2014/main" id="{9C74442E-5EB1-0823-ACF1-DD6922AA53D8}"/>
                </a:ext>
              </a:extLst>
            </p:cNvPr>
            <p:cNvSpPr/>
            <p:nvPr/>
          </p:nvSpPr>
          <p:spPr bwMode="auto">
            <a:xfrm>
              <a:off x="5429381" y="4384033"/>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7" name="Oval 16">
              <a:extLst>
                <a:ext uri="{FF2B5EF4-FFF2-40B4-BE49-F238E27FC236}">
                  <a16:creationId xmlns:a16="http://schemas.microsoft.com/office/drawing/2014/main" id="{057E0DDF-3D19-46F8-6454-7976E243A4DA}"/>
                </a:ext>
              </a:extLst>
            </p:cNvPr>
            <p:cNvSpPr/>
            <p:nvPr/>
          </p:nvSpPr>
          <p:spPr bwMode="auto">
            <a:xfrm>
              <a:off x="6971345" y="4384033"/>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grpSp>
      <p:sp>
        <p:nvSpPr>
          <p:cNvPr id="235522" name="Rectangle 5"/>
          <p:cNvSpPr>
            <a:spLocks noGrp="1" noChangeArrowheads="1"/>
          </p:cNvSpPr>
          <p:nvPr>
            <p:ph type="title" idx="4294967295"/>
          </p:nvPr>
        </p:nvSpPr>
        <p:spPr>
          <a:xfrm>
            <a:off x="0" y="0"/>
            <a:ext cx="9144000" cy="730250"/>
          </a:xfrm>
          <a:gradFill rotWithShape="0">
            <a:gsLst>
              <a:gs pos="0">
                <a:srgbClr val="1D0E9B"/>
              </a:gs>
              <a:gs pos="100000">
                <a:srgbClr val="0D0648"/>
              </a:gs>
            </a:gsLst>
            <a:path path="shape">
              <a:fillToRect l="50000" t="50000" r="50000" b="50000"/>
            </a:path>
          </a:gradFill>
        </p:spPr>
        <p:txBody>
          <a:bodyPr/>
          <a:lstStyle/>
          <a:p>
            <a:pPr algn="ctr" eaLnBrk="1" hangingPunct="1"/>
            <a:r>
              <a:rPr lang="en-US" sz="3200" dirty="0">
                <a:latin typeface="Arial Black" charset="0"/>
              </a:rPr>
              <a:t>Revelation of the Kingdom of God</a:t>
            </a:r>
            <a:endParaRPr lang="en-US" sz="3200" b="1" dirty="0">
              <a:latin typeface="Arial Black" charset="0"/>
            </a:endParaRPr>
          </a:p>
        </p:txBody>
      </p:sp>
      <p:sp>
        <p:nvSpPr>
          <p:cNvPr id="19" name="TextBox 18">
            <a:extLst>
              <a:ext uri="{FF2B5EF4-FFF2-40B4-BE49-F238E27FC236}">
                <a16:creationId xmlns:a16="http://schemas.microsoft.com/office/drawing/2014/main" id="{33DD6D74-31C1-C530-5DE1-1AE100BC248B}"/>
              </a:ext>
            </a:extLst>
          </p:cNvPr>
          <p:cNvSpPr txBox="1"/>
          <p:nvPr/>
        </p:nvSpPr>
        <p:spPr>
          <a:xfrm>
            <a:off x="179512" y="1046832"/>
            <a:ext cx="1368152" cy="769441"/>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charset="0"/>
                <a:ea typeface="ＭＳ Ｐゴシック" charset="0"/>
              </a:rPr>
              <a:t>Eden</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Kingdom is established</a:t>
            </a:r>
          </a:p>
        </p:txBody>
      </p:sp>
      <p:sp>
        <p:nvSpPr>
          <p:cNvPr id="20" name="TextBox 19">
            <a:extLst>
              <a:ext uri="{FF2B5EF4-FFF2-40B4-BE49-F238E27FC236}">
                <a16:creationId xmlns:a16="http://schemas.microsoft.com/office/drawing/2014/main" id="{FB53F127-AA43-8A98-579D-CEC32E34D309}"/>
              </a:ext>
            </a:extLst>
          </p:cNvPr>
          <p:cNvSpPr txBox="1"/>
          <p:nvPr/>
        </p:nvSpPr>
        <p:spPr>
          <a:xfrm>
            <a:off x="2112864" y="4150995"/>
            <a:ext cx="1595040" cy="769441"/>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charset="0"/>
                <a:ea typeface="ＭＳ Ｐゴシック" charset="0"/>
              </a:rPr>
              <a:t>Abraham</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Kingdom is </a:t>
            </a: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promised</a:t>
            </a:r>
          </a:p>
        </p:txBody>
      </p:sp>
      <p:sp>
        <p:nvSpPr>
          <p:cNvPr id="21" name="TextBox 20">
            <a:extLst>
              <a:ext uri="{FF2B5EF4-FFF2-40B4-BE49-F238E27FC236}">
                <a16:creationId xmlns:a16="http://schemas.microsoft.com/office/drawing/2014/main" id="{D9D36F80-0BC2-50C3-4894-23A0A5F43F3A}"/>
              </a:ext>
            </a:extLst>
          </p:cNvPr>
          <p:cNvSpPr txBox="1"/>
          <p:nvPr/>
        </p:nvSpPr>
        <p:spPr>
          <a:xfrm>
            <a:off x="3697040" y="3384377"/>
            <a:ext cx="1595040" cy="769441"/>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charset="0"/>
                <a:ea typeface="ＭＳ Ｐゴシック" charset="0"/>
              </a:rPr>
              <a:t>King David</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Kingdom is </a:t>
            </a: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foreshadowed</a:t>
            </a:r>
          </a:p>
        </p:txBody>
      </p:sp>
      <p:sp>
        <p:nvSpPr>
          <p:cNvPr id="22" name="TextBox 21">
            <a:extLst>
              <a:ext uri="{FF2B5EF4-FFF2-40B4-BE49-F238E27FC236}">
                <a16:creationId xmlns:a16="http://schemas.microsoft.com/office/drawing/2014/main" id="{FE51C221-5AFA-F2A9-363B-70C97433A6AF}"/>
              </a:ext>
            </a:extLst>
          </p:cNvPr>
          <p:cNvSpPr txBox="1"/>
          <p:nvPr/>
        </p:nvSpPr>
        <p:spPr>
          <a:xfrm>
            <a:off x="5292080" y="2132856"/>
            <a:ext cx="1595040" cy="1261884"/>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charset="0"/>
                <a:ea typeface="ＭＳ Ｐゴシック" charset="0"/>
              </a:rPr>
              <a:t>Christ's First Coming</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Kingdom is </a:t>
            </a: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hand"</a:t>
            </a:r>
          </a:p>
        </p:txBody>
      </p:sp>
      <p:sp>
        <p:nvSpPr>
          <p:cNvPr id="23" name="TextBox 22">
            <a:extLst>
              <a:ext uri="{FF2B5EF4-FFF2-40B4-BE49-F238E27FC236}">
                <a16:creationId xmlns:a16="http://schemas.microsoft.com/office/drawing/2014/main" id="{40B61D98-CB4C-F64B-F059-0A5224ECCEE0}"/>
              </a:ext>
            </a:extLst>
          </p:cNvPr>
          <p:cNvSpPr txBox="1"/>
          <p:nvPr/>
        </p:nvSpPr>
        <p:spPr>
          <a:xfrm>
            <a:off x="6887120" y="922355"/>
            <a:ext cx="1595040" cy="1261884"/>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charset="0"/>
                <a:ea typeface="ＭＳ Ｐゴシック" charset="0"/>
              </a:rPr>
              <a:t>Christ's Second Coming</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Kingdom is </a:t>
            </a: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consummated</a:t>
            </a:r>
          </a:p>
        </p:txBody>
      </p:sp>
      <p:sp>
        <p:nvSpPr>
          <p:cNvPr id="24" name="TextBox 23">
            <a:extLst>
              <a:ext uri="{FF2B5EF4-FFF2-40B4-BE49-F238E27FC236}">
                <a16:creationId xmlns:a16="http://schemas.microsoft.com/office/drawing/2014/main" id="{C333A7A4-E110-18FA-707A-0951891243B8}"/>
              </a:ext>
            </a:extLst>
          </p:cNvPr>
          <p:cNvSpPr txBox="1"/>
          <p:nvPr/>
        </p:nvSpPr>
        <p:spPr>
          <a:xfrm>
            <a:off x="359532"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Original Pattern</a:t>
            </a:r>
          </a:p>
        </p:txBody>
      </p:sp>
      <p:sp>
        <p:nvSpPr>
          <p:cNvPr id="25" name="TextBox 24">
            <a:extLst>
              <a:ext uri="{FF2B5EF4-FFF2-40B4-BE49-F238E27FC236}">
                <a16:creationId xmlns:a16="http://schemas.microsoft.com/office/drawing/2014/main" id="{3B597116-8A55-AA8E-EC1A-3E80CBA1D8B6}"/>
              </a:ext>
            </a:extLst>
          </p:cNvPr>
          <p:cNvSpPr txBox="1"/>
          <p:nvPr/>
        </p:nvSpPr>
        <p:spPr>
          <a:xfrm>
            <a:off x="2267744"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First</a:t>
            </a:r>
            <a:b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Phase</a:t>
            </a:r>
          </a:p>
        </p:txBody>
      </p:sp>
      <p:sp>
        <p:nvSpPr>
          <p:cNvPr id="26" name="TextBox 25">
            <a:extLst>
              <a:ext uri="{FF2B5EF4-FFF2-40B4-BE49-F238E27FC236}">
                <a16:creationId xmlns:a16="http://schemas.microsoft.com/office/drawing/2014/main" id="{BD9A6345-B8F3-E2EB-BA19-9253C18BF656}"/>
              </a:ext>
            </a:extLst>
          </p:cNvPr>
          <p:cNvSpPr txBox="1"/>
          <p:nvPr/>
        </p:nvSpPr>
        <p:spPr>
          <a:xfrm>
            <a:off x="3892682"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Second</a:t>
            </a:r>
            <a:b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Phase</a:t>
            </a:r>
          </a:p>
        </p:txBody>
      </p:sp>
      <p:sp>
        <p:nvSpPr>
          <p:cNvPr id="27" name="TextBox 26">
            <a:extLst>
              <a:ext uri="{FF2B5EF4-FFF2-40B4-BE49-F238E27FC236}">
                <a16:creationId xmlns:a16="http://schemas.microsoft.com/office/drawing/2014/main" id="{B0B385A3-FB4A-B7AB-FA54-AD321DE8AF00}"/>
              </a:ext>
            </a:extLst>
          </p:cNvPr>
          <p:cNvSpPr txBox="1"/>
          <p:nvPr/>
        </p:nvSpPr>
        <p:spPr>
          <a:xfrm>
            <a:off x="5544108"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Third</a:t>
            </a:r>
            <a:b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Phase</a:t>
            </a:r>
          </a:p>
        </p:txBody>
      </p:sp>
      <p:sp>
        <p:nvSpPr>
          <p:cNvPr id="28" name="TextBox 27">
            <a:extLst>
              <a:ext uri="{FF2B5EF4-FFF2-40B4-BE49-F238E27FC236}">
                <a16:creationId xmlns:a16="http://schemas.microsoft.com/office/drawing/2014/main" id="{2AADD396-5EB0-C155-DE67-38179745F179}"/>
              </a:ext>
            </a:extLst>
          </p:cNvPr>
          <p:cNvSpPr txBox="1"/>
          <p:nvPr/>
        </p:nvSpPr>
        <p:spPr>
          <a:xfrm>
            <a:off x="7128284"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Final</a:t>
            </a:r>
            <a:b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Black" charset="0"/>
                <a:ea typeface="ＭＳ Ｐゴシック" charset="0"/>
              </a:rPr>
              <a:t>Phase</a:t>
            </a:r>
          </a:p>
        </p:txBody>
      </p:sp>
      <p:sp>
        <p:nvSpPr>
          <p:cNvPr id="29" name="TextBox 28">
            <a:extLst>
              <a:ext uri="{FF2B5EF4-FFF2-40B4-BE49-F238E27FC236}">
                <a16:creationId xmlns:a16="http://schemas.microsoft.com/office/drawing/2014/main" id="{0971B7F7-3BBF-3FB7-FFBE-FBE5CD18DFD4}"/>
              </a:ext>
            </a:extLst>
          </p:cNvPr>
          <p:cNvSpPr txBox="1"/>
          <p:nvPr/>
        </p:nvSpPr>
        <p:spPr>
          <a:xfrm>
            <a:off x="1380239" y="5715253"/>
            <a:ext cx="118813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Black" charset="0"/>
                <a:ea typeface="ＭＳ Ｐゴシック" charset="0"/>
              </a:rPr>
              <a:t>Kingdom handed </a:t>
            </a:r>
            <a:br>
              <a:rPr kumimoji="0" lang="en-US" sz="12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200" b="0" i="0" u="none" strike="noStrike" kern="1200" cap="none" spc="0" normalizeH="0" baseline="0" noProof="0" dirty="0">
                <a:ln>
                  <a:noFill/>
                </a:ln>
                <a:solidFill>
                  <a:srgbClr val="000000"/>
                </a:solidFill>
                <a:effectLst/>
                <a:uLnTx/>
                <a:uFillTx/>
                <a:latin typeface="Arial Black" charset="0"/>
                <a:ea typeface="ＭＳ Ｐゴシック" charset="0"/>
              </a:rPr>
              <a:t>to Satan</a:t>
            </a:r>
            <a:br>
              <a:rPr kumimoji="0" lang="en-US" sz="1200" b="0"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en-US" sz="1200" b="0" i="0" u="none" strike="noStrike" kern="1200" cap="none" spc="0" normalizeH="0" baseline="0" noProof="0" dirty="0">
                <a:ln>
                  <a:noFill/>
                </a:ln>
                <a:solidFill>
                  <a:srgbClr val="000000"/>
                </a:solidFill>
                <a:effectLst/>
                <a:uLnTx/>
                <a:uFillTx/>
                <a:latin typeface="Arial Black" charset="0"/>
                <a:ea typeface="ＭＳ Ｐゴシック" charset="0"/>
              </a:rPr>
              <a:t>2 Cor 4:14</a:t>
            </a:r>
          </a:p>
        </p:txBody>
      </p:sp>
      <p:sp>
        <p:nvSpPr>
          <p:cNvPr id="30" name="TextBox 29">
            <a:extLst>
              <a:ext uri="{FF2B5EF4-FFF2-40B4-BE49-F238E27FC236}">
                <a16:creationId xmlns:a16="http://schemas.microsoft.com/office/drawing/2014/main" id="{DA580965-FA0F-0823-3684-5CB86AB05087}"/>
              </a:ext>
            </a:extLst>
          </p:cNvPr>
          <p:cNvSpPr txBox="1"/>
          <p:nvPr/>
        </p:nvSpPr>
        <p:spPr>
          <a:xfrm rot="5400000">
            <a:off x="-427906" y="3028313"/>
            <a:ext cx="4752521" cy="3693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charset="0"/>
                <a:ea typeface="ＭＳ Ｐゴシック" charset="0"/>
              </a:rPr>
              <a:t>The Fall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25" grpId="0"/>
      <p:bldP spid="26" grpId="0"/>
      <p:bldP spid="27" grpId="0"/>
      <p:bldP spid="28" grpId="0"/>
      <p:bldP spid="29" grpId="0"/>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685800" y="301625"/>
            <a:ext cx="7772400" cy="1182688"/>
          </a:xfrm>
          <a:solidFill>
            <a:schemeClr val="tx2"/>
          </a:solidFill>
        </p:spPr>
        <p:txBody>
          <a:bodyPr/>
          <a:lstStyle/>
          <a:p>
            <a:pPr algn="ctr" eaLnBrk="1" hangingPunct="1"/>
            <a:r>
              <a:rPr lang="en-US" b="1">
                <a:solidFill>
                  <a:schemeClr val="bg1"/>
                </a:solidFill>
                <a:latin typeface="Arial" panose="020B0604020202020204" pitchFamily="34" charset="0"/>
                <a:cs typeface="Arial" panose="020B0604020202020204" pitchFamily="34" charset="0"/>
              </a:rPr>
              <a:t>  Conclusion #1 </a:t>
            </a:r>
          </a:p>
        </p:txBody>
      </p:sp>
      <p:sp>
        <p:nvSpPr>
          <p:cNvPr id="236546" name="Rectangle 3"/>
          <p:cNvSpPr>
            <a:spLocks noGrp="1" noChangeArrowheads="1"/>
          </p:cNvSpPr>
          <p:nvPr>
            <p:ph type="body" idx="1"/>
          </p:nvPr>
        </p:nvSpPr>
        <p:spPr>
          <a:xfrm>
            <a:off x="762000" y="1981200"/>
            <a:ext cx="7696200" cy="4572000"/>
          </a:xfrm>
        </p:spPr>
        <p:txBody>
          <a:bodyPr/>
          <a:lstStyle/>
          <a:p>
            <a:pPr eaLnBrk="1" hangingPunct="1"/>
            <a:r>
              <a:rPr lang="en-US" sz="2800" b="1" dirty="0">
                <a:solidFill>
                  <a:srgbClr val="FFFFFF"/>
                </a:solidFill>
                <a:latin typeface="Arial" panose="020B0604020202020204" pitchFamily="34" charset="0"/>
                <a:cs typeface="Arial" panose="020B0604020202020204" pitchFamily="34" charset="0"/>
              </a:rPr>
              <a:t>The Davidic Covenant promised David an </a:t>
            </a:r>
            <a:r>
              <a:rPr lang="en-US" sz="2800" b="1" dirty="0">
                <a:solidFill>
                  <a:srgbClr val="FFFF00"/>
                </a:solidFill>
                <a:latin typeface="Arial" panose="020B0604020202020204" pitchFamily="34" charset="0"/>
                <a:cs typeface="Arial" panose="020B0604020202020204" pitchFamily="34" charset="0"/>
              </a:rPr>
              <a:t>eternal throne</a:t>
            </a:r>
            <a:r>
              <a:rPr lang="en-US" sz="2800" b="1" dirty="0">
                <a:solidFill>
                  <a:srgbClr val="FFFFFF"/>
                </a:solidFill>
                <a:latin typeface="Arial" panose="020B0604020202020204" pitchFamily="34" charset="0"/>
                <a:cs typeface="Arial" panose="020B0604020202020204" pitchFamily="34" charset="0"/>
              </a:rPr>
              <a:t>. </a:t>
            </a:r>
          </a:p>
          <a:p>
            <a:pPr eaLnBrk="1" hangingPunct="1"/>
            <a:r>
              <a:rPr lang="en-US" sz="2800" b="1" dirty="0">
                <a:solidFill>
                  <a:srgbClr val="FFFFFF"/>
                </a:solidFill>
                <a:latin typeface="Arial" panose="020B0604020202020204" pitchFamily="34" charset="0"/>
                <a:cs typeface="Arial" panose="020B0604020202020204" pitchFamily="34" charset="0"/>
              </a:rPr>
              <a:t>The Messiah, the Eternal King, will reign on David</a:t>
            </a:r>
            <a:r>
              <a:rPr lang="fr-FR" sz="2800" b="1" dirty="0">
                <a:solidFill>
                  <a:srgbClr val="FFFFFF"/>
                </a:solidFill>
                <a:latin typeface="Arial" panose="020B0604020202020204" pitchFamily="34" charset="0"/>
                <a:cs typeface="Arial" panose="020B0604020202020204" pitchFamily="34" charset="0"/>
              </a:rPr>
              <a:t>'</a:t>
            </a:r>
            <a:r>
              <a:rPr lang="en-US" sz="2800" b="1" dirty="0">
                <a:solidFill>
                  <a:srgbClr val="FFFFFF"/>
                </a:solidFill>
                <a:latin typeface="Arial" panose="020B0604020202020204" pitchFamily="34" charset="0"/>
                <a:cs typeface="Arial" panose="020B0604020202020204" pitchFamily="34" charset="0"/>
              </a:rPr>
              <a:t>s throne </a:t>
            </a:r>
            <a:r>
              <a:rPr lang="en-US" altLang="ja-JP" sz="2800" b="1" dirty="0">
                <a:solidFill>
                  <a:srgbClr val="FFFFFF"/>
                </a:solidFill>
                <a:latin typeface="Arial" panose="020B0604020202020204" pitchFamily="34" charset="0"/>
                <a:cs typeface="Arial" panose="020B0604020202020204" pitchFamily="34" charset="0"/>
              </a:rPr>
              <a:t>"forever" </a:t>
            </a:r>
          </a:p>
          <a:p>
            <a:pPr eaLnBrk="1" hangingPunct="1">
              <a:buFontTx/>
              <a:buNone/>
            </a:pPr>
            <a:r>
              <a:rPr lang="en-US" sz="2800" b="1" dirty="0">
                <a:solidFill>
                  <a:srgbClr val="FFFFFF"/>
                </a:solidFill>
                <a:latin typeface="Arial" panose="020B0604020202020204" pitchFamily="34" charset="0"/>
                <a:cs typeface="Arial" panose="020B0604020202020204" pitchFamily="34" charset="0"/>
              </a:rPr>
              <a:t>   (2 Sam 7: 13, 16; 1 Kings 2:45; 9:5; 1 Chron. 22:10; 28:4-7; Jer. 30:9; Ezek. 34:23-25; 37:24-28; Hosea 3:5; Ezek. 34:23-25; 37:24-28; 43:6-9; Dan. 3:5; Amos 9:11-12).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descr="Elvis Chu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28600"/>
            <a:ext cx="8991600" cy="6353175"/>
          </a:xfrm>
        </p:spPr>
      </p:pic>
      <p:sp>
        <p:nvSpPr>
          <p:cNvPr id="147459" name="Rectangle 3"/>
          <p:cNvSpPr>
            <a:spLocks noGrp="1" noChangeArrowheads="1"/>
          </p:cNvSpPr>
          <p:nvPr>
            <p:ph type="title"/>
          </p:nvPr>
        </p:nvSpPr>
        <p:spPr>
          <a:xfrm>
            <a:off x="0" y="5181600"/>
            <a:ext cx="9144000" cy="519113"/>
          </a:xfrm>
          <a:solidFill>
            <a:schemeClr val="tx1"/>
          </a:solidFill>
        </p:spPr>
        <p:txBody>
          <a:bodyPr anchor="t">
            <a:spAutoFit/>
          </a:bodyPr>
          <a:lstStyle/>
          <a:p>
            <a:pPr eaLnBrk="1" hangingPunct="1">
              <a:defRPr/>
            </a:pPr>
            <a:r>
              <a:rPr lang="en-US" sz="2800" b="1">
                <a:solidFill>
                  <a:schemeClr val="bg1"/>
                </a:solidFill>
                <a:latin typeface="Arial" charset="0"/>
                <a:ea typeface="ＭＳ Ｐゴシック" charset="0"/>
                <a:cs typeface="ＭＳ Ｐゴシック" charset="0"/>
              </a:rPr>
              <a:t>The First Presleyterian Church of Elvis the Divine</a:t>
            </a:r>
          </a:p>
        </p:txBody>
      </p:sp>
      <p:sp>
        <p:nvSpPr>
          <p:cNvPr id="4" name="Rectangle 3">
            <a:extLst>
              <a:ext uri="{FF2B5EF4-FFF2-40B4-BE49-F238E27FC236}">
                <a16:creationId xmlns:a16="http://schemas.microsoft.com/office/drawing/2014/main" id="{E6B18BD2-FE44-0F41-8E72-F1E3E3D4034B}"/>
              </a:ext>
            </a:extLst>
          </p:cNvPr>
          <p:cNvSpPr txBox="1">
            <a:spLocks noChangeArrowheads="1"/>
          </p:cNvSpPr>
          <p:nvPr/>
        </p:nvSpPr>
        <p:spPr bwMode="auto">
          <a:xfrm>
            <a:off x="0" y="5706070"/>
            <a:ext cx="9144000" cy="92333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 Rev. Mort </a:t>
            </a:r>
            <a:r>
              <a:rPr kumimoji="0" lang="en-US" sz="1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Fandu</a:t>
            </a: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dressed in Elvis clothing, raises a compass to show the direction of Las Vegas during a ceremony to worship Elvis at Packer Memorial Church at Lehigh University in Bethlehem. Pa.</a:t>
            </a:r>
          </a:p>
        </p:txBody>
      </p:sp>
    </p:spTree>
    <p:extLst>
      <p:ext uri="{BB962C8B-B14F-4D97-AF65-F5344CB8AC3E}">
        <p14:creationId xmlns:p14="http://schemas.microsoft.com/office/powerpoint/2010/main" val="3773559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a:xfrm>
            <a:off x="685800" y="301625"/>
            <a:ext cx="7772400" cy="1111250"/>
          </a:xfrm>
          <a:solidFill>
            <a:schemeClr val="tx2"/>
          </a:solidFill>
        </p:spPr>
        <p:txBody>
          <a:bodyPr/>
          <a:lstStyle/>
          <a:p>
            <a:pPr algn="ctr" eaLnBrk="1" hangingPunct="1"/>
            <a:r>
              <a:rPr lang="en-US" b="1">
                <a:solidFill>
                  <a:schemeClr val="bg1"/>
                </a:solidFill>
                <a:latin typeface="Arial" panose="020B0604020202020204" pitchFamily="34" charset="0"/>
                <a:cs typeface="Arial" panose="020B0604020202020204" pitchFamily="34" charset="0"/>
              </a:rPr>
              <a:t>  Conclusion #2 </a:t>
            </a:r>
          </a:p>
        </p:txBody>
      </p:sp>
      <p:sp>
        <p:nvSpPr>
          <p:cNvPr id="237570" name="Rectangle 3"/>
          <p:cNvSpPr>
            <a:spLocks noGrp="1" noChangeArrowheads="1"/>
          </p:cNvSpPr>
          <p:nvPr>
            <p:ph type="body" idx="1"/>
          </p:nvPr>
        </p:nvSpPr>
        <p:spPr>
          <a:xfrm>
            <a:off x="827584" y="1981200"/>
            <a:ext cx="7935416" cy="4572000"/>
          </a:xfrm>
        </p:spPr>
        <p:txBody>
          <a:bodyPr/>
          <a:lstStyle/>
          <a:p>
            <a:pPr eaLnBrk="1" hangingPunct="1"/>
            <a:r>
              <a:rPr lang="en-US" sz="2800" b="1" dirty="0">
                <a:solidFill>
                  <a:schemeClr val="tx2"/>
                </a:solidFill>
                <a:latin typeface="Arial" panose="020B0604020202020204" pitchFamily="34" charset="0"/>
                <a:cs typeface="Arial" panose="020B0604020202020204" pitchFamily="34" charset="0"/>
              </a:rPr>
              <a:t>Beginning with David</a:t>
            </a:r>
            <a:r>
              <a:rPr lang="fr-FR" sz="2800" b="1" dirty="0">
                <a:solidFill>
                  <a:schemeClr val="tx2"/>
                </a:solidFill>
                <a:latin typeface="Arial" panose="020B0604020202020204" pitchFamily="34" charset="0"/>
                <a:cs typeface="Arial" panose="020B0604020202020204" pitchFamily="34" charset="0"/>
              </a:rPr>
              <a:t>'</a:t>
            </a:r>
            <a:r>
              <a:rPr lang="en-US" sz="2800" b="1" dirty="0">
                <a:solidFill>
                  <a:schemeClr val="tx2"/>
                </a:solidFill>
                <a:latin typeface="Arial" panose="020B0604020202020204" pitchFamily="34" charset="0"/>
                <a:cs typeface="Arial" panose="020B0604020202020204" pitchFamily="34" charset="0"/>
              </a:rPr>
              <a:t>s son Solomon, the kings from David's family did indeed rule, yet most were spiritual and moral failures. </a:t>
            </a:r>
          </a:p>
          <a:p>
            <a:pPr eaLnBrk="1" hangingPunct="1"/>
            <a:r>
              <a:rPr lang="en-US" sz="2800" b="1" dirty="0">
                <a:solidFill>
                  <a:schemeClr val="tx2"/>
                </a:solidFill>
                <a:latin typeface="Arial" panose="020B0604020202020204" pitchFamily="34" charset="0"/>
                <a:cs typeface="Arial" panose="020B0604020202020204" pitchFamily="34" charset="0"/>
              </a:rPr>
              <a:t>But there was a promise that "one," the ultimate son of David, the Anointed One or Messiah, would someday </a:t>
            </a:r>
            <a:r>
              <a:rPr lang="en-US" sz="2800" b="1" dirty="0">
                <a:solidFill>
                  <a:srgbClr val="FFFFFF"/>
                </a:solidFill>
                <a:latin typeface="Arial" panose="020B0604020202020204" pitchFamily="34" charset="0"/>
                <a:cs typeface="Arial" panose="020B0604020202020204" pitchFamily="34" charset="0"/>
              </a:rPr>
              <a:t>come</a:t>
            </a:r>
            <a:r>
              <a:rPr lang="en-US" sz="2800" b="1" dirty="0">
                <a:solidFill>
                  <a:schemeClr val="tx2"/>
                </a:solidFill>
                <a:latin typeface="Arial" panose="020B0604020202020204" pitchFamily="34" charset="0"/>
                <a:cs typeface="Arial" panose="020B0604020202020204" pitchFamily="34" charset="0"/>
              </a:rPr>
              <a:t> and bring in </a:t>
            </a:r>
            <a:r>
              <a:rPr lang="en-US" sz="2800" b="1" dirty="0">
                <a:solidFill>
                  <a:srgbClr val="FFFF00"/>
                </a:solidFill>
                <a:latin typeface="Arial" panose="020B0604020202020204" pitchFamily="34" charset="0"/>
                <a:cs typeface="Arial" panose="020B0604020202020204" pitchFamily="34" charset="0"/>
              </a:rPr>
              <a:t>worldwide peace from His throne in Jerusalem</a:t>
            </a:r>
            <a:r>
              <a:rPr lang="en-US" sz="2800" b="1" dirty="0">
                <a:solidFill>
                  <a:schemeClr val="tx2"/>
                </a:solidFill>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a:xfrm>
            <a:off x="685800" y="301625"/>
            <a:ext cx="7772400" cy="1111250"/>
          </a:xfrm>
          <a:solidFill>
            <a:schemeClr val="tx2"/>
          </a:solidFill>
        </p:spPr>
        <p:txBody>
          <a:bodyPr/>
          <a:lstStyle/>
          <a:p>
            <a:pPr algn="ctr" eaLnBrk="1" hangingPunct="1"/>
            <a:r>
              <a:rPr lang="en-US" b="1">
                <a:solidFill>
                  <a:schemeClr val="bg1"/>
                </a:solidFill>
                <a:latin typeface="Arial" panose="020B0604020202020204" pitchFamily="34" charset="0"/>
                <a:cs typeface="Arial" panose="020B0604020202020204" pitchFamily="34" charset="0"/>
              </a:rPr>
              <a:t>  Conclusion #3 </a:t>
            </a:r>
          </a:p>
        </p:txBody>
      </p:sp>
      <p:sp>
        <p:nvSpPr>
          <p:cNvPr id="238594" name="Rectangle 3"/>
          <p:cNvSpPr>
            <a:spLocks noGrp="1" noChangeArrowheads="1"/>
          </p:cNvSpPr>
          <p:nvPr>
            <p:ph type="body" idx="1"/>
          </p:nvPr>
        </p:nvSpPr>
        <p:spPr>
          <a:xfrm>
            <a:off x="762000" y="1981200"/>
            <a:ext cx="7696200" cy="4572000"/>
          </a:xfrm>
        </p:spPr>
        <p:txBody>
          <a:bodyPr/>
          <a:lstStyle/>
          <a:p>
            <a:pPr eaLnBrk="1" hangingPunct="1">
              <a:lnSpc>
                <a:spcPct val="90000"/>
              </a:lnSpc>
            </a:pPr>
            <a:r>
              <a:rPr lang="en-US" sz="2800" b="1" dirty="0">
                <a:solidFill>
                  <a:srgbClr val="FFFFFF"/>
                </a:solidFill>
                <a:latin typeface="Arial" panose="020B0604020202020204" pitchFamily="34" charset="0"/>
                <a:cs typeface="Arial" panose="020B0604020202020204" pitchFamily="34" charset="0"/>
              </a:rPr>
              <a:t>Jesus was the Promised King, the long-awaited Messiah, the Son of David, who </a:t>
            </a:r>
            <a:r>
              <a:rPr lang="en-US" sz="2800" b="1" dirty="0">
                <a:solidFill>
                  <a:srgbClr val="FFFF00"/>
                </a:solidFill>
                <a:latin typeface="Arial" panose="020B0604020202020204" pitchFamily="34" charset="0"/>
                <a:cs typeface="Arial" panose="020B0604020202020204" pitchFamily="34" charset="0"/>
              </a:rPr>
              <a:t>came to restore the everlasting Kingdom</a:t>
            </a:r>
            <a:r>
              <a:rPr lang="en-US" sz="2800" b="1" dirty="0">
                <a:solidFill>
                  <a:srgbClr val="FFFFFF"/>
                </a:solidFill>
                <a:latin typeface="Arial" panose="020B0604020202020204" pitchFamily="34" charset="0"/>
                <a:cs typeface="Arial" panose="020B0604020202020204" pitchFamily="34" charset="0"/>
              </a:rPr>
              <a:t> promised by God to David (Isaiah 9:6-7; Luke 1: 31-33).          </a:t>
            </a:r>
          </a:p>
          <a:p>
            <a:pPr eaLnBrk="1" hangingPunct="1">
              <a:lnSpc>
                <a:spcPct val="90000"/>
              </a:lnSpc>
            </a:pPr>
            <a:r>
              <a:rPr lang="en-US" sz="2800" b="1" dirty="0">
                <a:solidFill>
                  <a:srgbClr val="FFFFFF"/>
                </a:solidFill>
                <a:latin typeface="Arial" panose="020B0604020202020204" pitchFamily="34" charset="0"/>
                <a:cs typeface="Arial" panose="020B0604020202020204" pitchFamily="34" charset="0"/>
              </a:rPr>
              <a:t>Christ is </a:t>
            </a:r>
            <a:r>
              <a:rPr lang="en-US" sz="2800" b="1" dirty="0">
                <a:solidFill>
                  <a:srgbClr val="FFFF00"/>
                </a:solidFill>
                <a:latin typeface="Arial" panose="020B0604020202020204" pitchFamily="34" charset="0"/>
                <a:cs typeface="Arial" panose="020B0604020202020204" pitchFamily="34" charset="0"/>
              </a:rPr>
              <a:t>building a spiritual temple</a:t>
            </a:r>
            <a:r>
              <a:rPr lang="en-US" sz="2800" b="1" dirty="0">
                <a:solidFill>
                  <a:srgbClr val="FFFFFF"/>
                </a:solidFill>
                <a:latin typeface="Arial" panose="020B0604020202020204" pitchFamily="34" charset="0"/>
                <a:cs typeface="Arial" panose="020B0604020202020204" pitchFamily="34" charset="0"/>
              </a:rPr>
              <a:t> in the hearts of all who believe through the Holy Spirit (Eph. 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1" name="Text Box 3"/>
          <p:cNvSpPr txBox="1">
            <a:spLocks noChangeArrowheads="1"/>
          </p:cNvSpPr>
          <p:nvPr/>
        </p:nvSpPr>
        <p:spPr bwMode="auto">
          <a:xfrm>
            <a:off x="381000" y="281613"/>
            <a:ext cx="8305800" cy="637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465138" indent="-465138">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buFontTx/>
              <a:buChar char="•"/>
            </a:pPr>
            <a:r>
              <a:rPr lang="en-US" b="1" dirty="0">
                <a:latin typeface="Arial" panose="020B0604020202020204" pitchFamily="34" charset="0"/>
                <a:cs typeface="Arial" panose="020B0604020202020204" pitchFamily="34" charset="0"/>
              </a:rPr>
              <a:t>Isaiah 9:6-7 </a:t>
            </a:r>
          </a:p>
          <a:p>
            <a:r>
              <a:rPr lang="en-US" b="1" dirty="0">
                <a:latin typeface="Arial" panose="020B0604020202020204" pitchFamily="34" charset="0"/>
                <a:cs typeface="Arial" panose="020B0604020202020204" pitchFamily="34" charset="0"/>
              </a:rPr>
              <a:t>      He will reign on </a:t>
            </a:r>
            <a:r>
              <a:rPr lang="en-US" b="1" dirty="0">
                <a:solidFill>
                  <a:schemeClr val="tx2"/>
                </a:solidFill>
                <a:latin typeface="Arial" panose="020B0604020202020204" pitchFamily="34" charset="0"/>
                <a:cs typeface="Arial" panose="020B0604020202020204" pitchFamily="34" charset="0"/>
              </a:rPr>
              <a:t>DAVID</a:t>
            </a:r>
            <a:r>
              <a:rPr lang="fr-FR" altLang="ja-JP" b="1" dirty="0">
                <a:solidFill>
                  <a:schemeClr val="tx2"/>
                </a:solidFill>
                <a:latin typeface="Arial" panose="020B0604020202020204" pitchFamily="34" charset="0"/>
                <a:cs typeface="Arial" panose="020B0604020202020204" pitchFamily="34" charset="0"/>
              </a:rPr>
              <a:t>'</a:t>
            </a:r>
            <a:r>
              <a:rPr lang="en-US" altLang="ja-JP" b="1" dirty="0">
                <a:solidFill>
                  <a:schemeClr val="tx2"/>
                </a:solidFill>
                <a:latin typeface="Arial" panose="020B0604020202020204" pitchFamily="34" charset="0"/>
                <a:cs typeface="Arial" panose="020B0604020202020204" pitchFamily="34" charset="0"/>
              </a:rPr>
              <a:t>S THRONE FOREVER</a:t>
            </a:r>
            <a:r>
              <a:rPr lang="en-US" altLang="ja-JP" b="1" dirty="0">
                <a:latin typeface="Arial" panose="020B0604020202020204" pitchFamily="34" charset="0"/>
                <a:cs typeface="Arial" panose="020B0604020202020204" pitchFamily="34" charset="0"/>
              </a:rPr>
              <a:t>. "For to us a child is born, to us </a:t>
            </a:r>
            <a:r>
              <a:rPr lang="en-US" altLang="ja-JP" b="1" dirty="0">
                <a:solidFill>
                  <a:schemeClr val="tx2"/>
                </a:solidFill>
                <a:latin typeface="Arial" panose="020B0604020202020204" pitchFamily="34" charset="0"/>
                <a:cs typeface="Arial" panose="020B0604020202020204" pitchFamily="34" charset="0"/>
              </a:rPr>
              <a:t>A SON</a:t>
            </a:r>
            <a:r>
              <a:rPr lang="en-US" altLang="ja-JP" b="1" dirty="0">
                <a:latin typeface="Arial" panose="020B0604020202020204" pitchFamily="34" charset="0"/>
                <a:cs typeface="Arial" panose="020B0604020202020204" pitchFamily="34" charset="0"/>
              </a:rPr>
              <a:t> is given. ... And he will be called Wonderful Counselor, Mighty God, Everlasting Father, Prince of Peace. ... He will rule on </a:t>
            </a:r>
            <a:r>
              <a:rPr lang="en-US" altLang="ja-JP" b="1" dirty="0">
                <a:solidFill>
                  <a:schemeClr val="tx2"/>
                </a:solidFill>
                <a:latin typeface="Arial" panose="020B0604020202020204" pitchFamily="34" charset="0"/>
                <a:cs typeface="Arial" panose="020B0604020202020204" pitchFamily="34" charset="0"/>
              </a:rPr>
              <a:t>DAVID</a:t>
            </a:r>
            <a:r>
              <a:rPr lang="fr-FR" altLang="ja-JP" b="1" dirty="0">
                <a:solidFill>
                  <a:schemeClr val="tx2"/>
                </a:solidFill>
                <a:latin typeface="Arial" panose="020B0604020202020204" pitchFamily="34" charset="0"/>
                <a:cs typeface="Arial" panose="020B0604020202020204" pitchFamily="34" charset="0"/>
              </a:rPr>
              <a:t>'</a:t>
            </a:r>
            <a:r>
              <a:rPr lang="en-US" altLang="ja-JP" b="1" dirty="0">
                <a:solidFill>
                  <a:schemeClr val="tx2"/>
                </a:solidFill>
                <a:latin typeface="Arial" panose="020B0604020202020204" pitchFamily="34" charset="0"/>
                <a:cs typeface="Arial" panose="020B0604020202020204" pitchFamily="34" charset="0"/>
              </a:rPr>
              <a:t>S THRONE</a:t>
            </a:r>
            <a:r>
              <a:rPr lang="en-US" altLang="ja-JP" b="1" dirty="0">
                <a:latin typeface="Arial" panose="020B0604020202020204" pitchFamily="34" charset="0"/>
                <a:cs typeface="Arial" panose="020B0604020202020204" pitchFamily="34" charset="0"/>
              </a:rPr>
              <a:t> and over </a:t>
            </a:r>
            <a:r>
              <a:rPr lang="en-US" altLang="ja-JP" b="1" dirty="0">
                <a:solidFill>
                  <a:schemeClr val="tx2"/>
                </a:solidFill>
                <a:latin typeface="Arial" panose="020B0604020202020204" pitchFamily="34" charset="0"/>
                <a:cs typeface="Arial" panose="020B0604020202020204" pitchFamily="34" charset="0"/>
              </a:rPr>
              <a:t>HIS KINGDOM</a:t>
            </a:r>
            <a:r>
              <a:rPr lang="en-US" altLang="ja-JP" b="1" dirty="0">
                <a:latin typeface="Arial" panose="020B0604020202020204" pitchFamily="34" charset="0"/>
                <a:cs typeface="Arial" panose="020B0604020202020204" pitchFamily="34" charset="0"/>
              </a:rPr>
              <a:t>, establishing and upholding it with justice and righteousness from that time on and </a:t>
            </a:r>
            <a:r>
              <a:rPr lang="en-US" altLang="ja-JP" b="1" dirty="0">
                <a:solidFill>
                  <a:schemeClr val="tx2"/>
                </a:solidFill>
                <a:latin typeface="Arial" panose="020B0604020202020204" pitchFamily="34" charset="0"/>
                <a:cs typeface="Arial" panose="020B0604020202020204" pitchFamily="34" charset="0"/>
              </a:rPr>
              <a:t>FOREVER</a:t>
            </a:r>
            <a:r>
              <a:rPr lang="en-US" altLang="ja-JP" b="1" dirty="0">
                <a:latin typeface="Arial" panose="020B0604020202020204" pitchFamily="34" charset="0"/>
                <a:cs typeface="Arial" panose="020B0604020202020204" pitchFamily="34" charset="0"/>
              </a:rPr>
              <a:t>"</a:t>
            </a:r>
          </a:p>
          <a:p>
            <a:endParaRPr lang="en-US" b="1" dirty="0">
              <a:latin typeface="Arial" panose="020B0604020202020204" pitchFamily="34" charset="0"/>
              <a:cs typeface="Arial" panose="020B0604020202020204" pitchFamily="34" charset="0"/>
            </a:endParaRPr>
          </a:p>
          <a:p>
            <a:pPr>
              <a:buFontTx/>
              <a:buChar char="•"/>
            </a:pPr>
            <a:r>
              <a:rPr lang="en-US" b="1" dirty="0">
                <a:latin typeface="Arial" panose="020B0604020202020204" pitchFamily="34" charset="0"/>
                <a:cs typeface="Arial" panose="020B0604020202020204" pitchFamily="34" charset="0"/>
              </a:rPr>
              <a:t>Luke 1:31-33 </a:t>
            </a:r>
          </a:p>
          <a:p>
            <a:r>
              <a:rPr lang="en-US" b="1" dirty="0">
                <a:latin typeface="Arial" panose="020B0604020202020204" pitchFamily="34" charset="0"/>
                <a:cs typeface="Arial" panose="020B0604020202020204" pitchFamily="34" charset="0"/>
              </a:rPr>
              <a:t>     And listen! You will become pregnant and will give birth to </a:t>
            </a:r>
            <a:r>
              <a:rPr lang="en-US" b="1" dirty="0">
                <a:solidFill>
                  <a:schemeClr val="tx2"/>
                </a:solidFill>
                <a:latin typeface="Arial" panose="020B0604020202020204" pitchFamily="34" charset="0"/>
                <a:cs typeface="Arial" panose="020B0604020202020204" pitchFamily="34" charset="0"/>
              </a:rPr>
              <a:t>A SON</a:t>
            </a:r>
            <a:r>
              <a:rPr lang="en-US" b="1" dirty="0">
                <a:latin typeface="Arial" panose="020B0604020202020204" pitchFamily="34" charset="0"/>
                <a:cs typeface="Arial" panose="020B0604020202020204" pitchFamily="34" charset="0"/>
              </a:rPr>
              <a:t>, and you shall call His name </a:t>
            </a:r>
            <a:r>
              <a:rPr lang="en-US" b="1" dirty="0">
                <a:solidFill>
                  <a:schemeClr val="tx2"/>
                </a:solidFill>
                <a:latin typeface="Arial" panose="020B0604020202020204" pitchFamily="34" charset="0"/>
                <a:cs typeface="Arial" panose="020B0604020202020204" pitchFamily="34" charset="0"/>
              </a:rPr>
              <a:t>JESUS</a:t>
            </a:r>
            <a:r>
              <a:rPr lang="en-US" b="1" dirty="0">
                <a:latin typeface="Arial" panose="020B0604020202020204" pitchFamily="34" charset="0"/>
                <a:cs typeface="Arial" panose="020B0604020202020204" pitchFamily="34" charset="0"/>
              </a:rPr>
              <a:t>. He will be great (eminent) and will be called the SON of the Most High; and the Lord God will give to Him the </a:t>
            </a:r>
            <a:r>
              <a:rPr lang="en-US" b="1" dirty="0">
                <a:solidFill>
                  <a:schemeClr val="tx2"/>
                </a:solidFill>
                <a:latin typeface="Arial" panose="020B0604020202020204" pitchFamily="34" charset="0"/>
                <a:cs typeface="Arial" panose="020B0604020202020204" pitchFamily="34" charset="0"/>
              </a:rPr>
              <a:t>THRONE</a:t>
            </a:r>
            <a:r>
              <a:rPr lang="en-US" b="1" dirty="0">
                <a:latin typeface="Arial" panose="020B0604020202020204" pitchFamily="34" charset="0"/>
                <a:cs typeface="Arial" panose="020B0604020202020204" pitchFamily="34" charset="0"/>
              </a:rPr>
              <a:t> of His forefather </a:t>
            </a:r>
            <a:r>
              <a:rPr lang="en-US" b="1" dirty="0">
                <a:solidFill>
                  <a:schemeClr val="tx2"/>
                </a:solidFill>
                <a:latin typeface="Arial" panose="020B0604020202020204" pitchFamily="34" charset="0"/>
                <a:cs typeface="Arial" panose="020B0604020202020204" pitchFamily="34" charset="0"/>
              </a:rPr>
              <a:t>DAVID</a:t>
            </a:r>
            <a:r>
              <a:rPr lang="en-US" b="1" dirty="0">
                <a:latin typeface="Arial" panose="020B0604020202020204" pitchFamily="34" charset="0"/>
                <a:cs typeface="Arial" panose="020B0604020202020204" pitchFamily="34" charset="0"/>
              </a:rPr>
              <a:t>,</a:t>
            </a:r>
            <a:r>
              <a:rPr lang="en-US" b="1" dirty="0">
                <a:solidFill>
                  <a:schemeClr val="folHlink"/>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And He will reign over the </a:t>
            </a:r>
            <a:r>
              <a:rPr lang="en-US" b="1" dirty="0">
                <a:solidFill>
                  <a:schemeClr val="tx2"/>
                </a:solidFill>
                <a:latin typeface="Arial" panose="020B0604020202020204" pitchFamily="34" charset="0"/>
                <a:cs typeface="Arial" panose="020B0604020202020204" pitchFamily="34" charset="0"/>
              </a:rPr>
              <a:t>HOUSE OF JACOB</a:t>
            </a:r>
            <a:r>
              <a:rPr lang="en-US" b="1" dirty="0">
                <a:latin typeface="Arial" panose="020B0604020202020204" pitchFamily="34" charset="0"/>
                <a:cs typeface="Arial" panose="020B0604020202020204" pitchFamily="34" charset="0"/>
              </a:rPr>
              <a:t> throughout the ages; and of His reign there will be </a:t>
            </a:r>
            <a:r>
              <a:rPr lang="en-US" b="1" dirty="0">
                <a:solidFill>
                  <a:schemeClr val="tx2"/>
                </a:solidFill>
                <a:latin typeface="Arial" panose="020B0604020202020204" pitchFamily="34" charset="0"/>
                <a:cs typeface="Arial" panose="020B0604020202020204" pitchFamily="34" charset="0"/>
              </a:rPr>
              <a:t>NO END</a:t>
            </a:r>
            <a:r>
              <a:rPr lang="en-US" b="1" dirty="0">
                <a:latin typeface="Arial" panose="020B0604020202020204" pitchFamily="34" charset="0"/>
                <a:cs typeface="Arial" panose="020B0604020202020204" pitchFamily="34" charset="0"/>
              </a:rPr>
              <a:t>.</a:t>
            </a:r>
          </a:p>
        </p:txBody>
      </p:sp>
      <p:sp>
        <p:nvSpPr>
          <p:cNvPr id="240642" name="Rectangle 4"/>
          <p:cNvSpPr>
            <a:spLocks noGrp="1" noChangeArrowheads="1"/>
          </p:cNvSpPr>
          <p:nvPr>
            <p:ph type="title"/>
          </p:nvPr>
        </p:nvSpPr>
        <p:spPr>
          <a:xfrm>
            <a:off x="1371600" y="3048000"/>
            <a:ext cx="7772400" cy="917575"/>
          </a:xfrm>
        </p:spPr>
        <p:txBody>
          <a:bodyPr/>
          <a:lstStyle/>
          <a:p>
            <a:pPr algn="ctr" eaLnBrk="1" hangingPunct="1"/>
            <a:r>
              <a:rPr lang="en-US" sz="4000">
                <a:solidFill>
                  <a:schemeClr val="bg1"/>
                </a:solidFill>
                <a:latin typeface="Tahoma" charset="0"/>
              </a:rPr>
              <a:t>Conclusion(1)</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a:solidFill>
            <a:srgbClr val="660066"/>
          </a:solidFill>
        </p:spPr>
        <p:txBody>
          <a:bodyPr/>
          <a:lstStyle/>
          <a:p>
            <a:pPr algn="ctr" eaLnBrk="1" hangingPunct="1"/>
            <a:r>
              <a:rPr lang="en-US">
                <a:latin typeface="Tahoma" charset="0"/>
              </a:rPr>
              <a:t>Applications</a:t>
            </a:r>
          </a:p>
        </p:txBody>
      </p:sp>
      <p:sp>
        <p:nvSpPr>
          <p:cNvPr id="86019" name="Rectangle 3"/>
          <p:cNvSpPr>
            <a:spLocks noGrp="1" noChangeArrowheads="1"/>
          </p:cNvSpPr>
          <p:nvPr>
            <p:ph type="body" idx="1"/>
          </p:nvPr>
        </p:nvSpPr>
        <p:spPr>
          <a:xfrm>
            <a:off x="685800" y="2051050"/>
            <a:ext cx="7772400" cy="4114800"/>
          </a:xfrm>
        </p:spPr>
        <p:txBody>
          <a:bodyPr/>
          <a:lstStyle/>
          <a:p>
            <a:pPr marL="609600" indent="-609600" eaLnBrk="1" hangingPunct="1">
              <a:buClr>
                <a:schemeClr val="tx1"/>
              </a:buClr>
              <a:buFont typeface="Wingdings" charset="0"/>
              <a:buChar char="n"/>
            </a:pPr>
            <a:r>
              <a:rPr lang="en-US" sz="2800" dirty="0">
                <a:solidFill>
                  <a:srgbClr val="FFFFFF"/>
                </a:solidFill>
                <a:latin typeface="Tahoma" charset="0"/>
              </a:rPr>
              <a:t>Praise God for:</a:t>
            </a:r>
          </a:p>
          <a:p>
            <a:pPr marL="1227138" lvl="1" indent="-533400" eaLnBrk="1" hangingPunct="1">
              <a:buClr>
                <a:schemeClr val="tx1"/>
              </a:buClr>
              <a:buFont typeface="Wingdings" charset="0"/>
              <a:buChar char="n"/>
            </a:pPr>
            <a:r>
              <a:rPr lang="en-US" dirty="0">
                <a:solidFill>
                  <a:srgbClr val="FFFFFF"/>
                </a:solidFill>
                <a:latin typeface="Tahoma" charset="0"/>
                <a:ea typeface="Geneva" charset="0"/>
              </a:rPr>
              <a:t>His wisdom in establishing His plans</a:t>
            </a:r>
          </a:p>
          <a:p>
            <a:pPr marL="1227138" lvl="1" indent="-533400" eaLnBrk="1" hangingPunct="1">
              <a:buClr>
                <a:schemeClr val="tx1"/>
              </a:buClr>
              <a:buFont typeface="Wingdings" charset="0"/>
              <a:buChar char="n"/>
            </a:pPr>
            <a:r>
              <a:rPr lang="en-US" dirty="0">
                <a:solidFill>
                  <a:srgbClr val="FFFFFF"/>
                </a:solidFill>
                <a:latin typeface="Tahoma" charset="0"/>
                <a:ea typeface="Geneva" charset="0"/>
              </a:rPr>
              <a:t>His faithfulness </a:t>
            </a:r>
          </a:p>
          <a:p>
            <a:pPr marL="1227138" lvl="1" indent="-533400" eaLnBrk="1" hangingPunct="1">
              <a:buClr>
                <a:schemeClr val="tx1"/>
              </a:buClr>
              <a:buFont typeface="Wingdings" charset="0"/>
              <a:buChar char="n"/>
            </a:pPr>
            <a:r>
              <a:rPr lang="en-US" dirty="0">
                <a:solidFill>
                  <a:srgbClr val="FFFFFF"/>
                </a:solidFill>
                <a:latin typeface="Tahoma" charset="0"/>
                <a:ea typeface="Geneva" charset="0"/>
              </a:rPr>
              <a:t>His unconditional love</a:t>
            </a:r>
            <a:endParaRPr lang="en-US" sz="2400" dirty="0">
              <a:solidFill>
                <a:srgbClr val="FFFFFF"/>
              </a:solidFill>
              <a:latin typeface="Tahoma" charset="0"/>
              <a:ea typeface="Geneva" charset="0"/>
            </a:endParaRPr>
          </a:p>
          <a:p>
            <a:pPr marL="609600" indent="-609600" eaLnBrk="1" hangingPunct="1">
              <a:buClr>
                <a:schemeClr val="tx1"/>
              </a:buClr>
              <a:buFont typeface="Wingdings" charset="0"/>
              <a:buChar char="n"/>
            </a:pPr>
            <a:r>
              <a:rPr lang="en-US" sz="2800" dirty="0">
                <a:solidFill>
                  <a:srgbClr val="FFFFFF"/>
                </a:solidFill>
                <a:latin typeface="Tahoma" charset="0"/>
              </a:rPr>
              <a:t>God is sovereign over the human race</a:t>
            </a:r>
          </a:p>
          <a:p>
            <a:pPr marL="609600" indent="-609600" eaLnBrk="1" hangingPunct="1">
              <a:buClr>
                <a:schemeClr val="tx1"/>
              </a:buClr>
              <a:buFont typeface="Wingdings" charset="0"/>
              <a:buChar char="n"/>
            </a:pPr>
            <a:r>
              <a:rPr lang="en-US" sz="2800" dirty="0">
                <a:solidFill>
                  <a:srgbClr val="FFFFFF"/>
                </a:solidFill>
                <a:latin typeface="Tahoma" charset="0"/>
              </a:rPr>
              <a:t>God</a:t>
            </a:r>
            <a:r>
              <a:rPr lang="fr-FR" altLang="ja-JP" sz="2800" dirty="0">
                <a:solidFill>
                  <a:srgbClr val="FFFFFF"/>
                </a:solidFill>
                <a:latin typeface="Tahoma" charset="0"/>
              </a:rPr>
              <a:t>'</a:t>
            </a:r>
            <a:r>
              <a:rPr lang="en-US" altLang="ja-JP" sz="2800" dirty="0">
                <a:solidFill>
                  <a:srgbClr val="FFFFFF"/>
                </a:solidFill>
                <a:latin typeface="Tahoma" charset="0"/>
              </a:rPr>
              <a:t>s will is not man</a:t>
            </a:r>
            <a:r>
              <a:rPr lang="fr-FR" altLang="ja-JP" sz="2800" dirty="0">
                <a:solidFill>
                  <a:srgbClr val="FFFFFF"/>
                </a:solidFill>
                <a:latin typeface="Tahoma" charset="0"/>
              </a:rPr>
              <a:t>'</a:t>
            </a:r>
            <a:r>
              <a:rPr lang="en-US" altLang="ja-JP" sz="2800" dirty="0">
                <a:solidFill>
                  <a:srgbClr val="FFFFFF"/>
                </a:solidFill>
                <a:latin typeface="Tahoma" charset="0"/>
              </a:rPr>
              <a:t>s will</a:t>
            </a:r>
          </a:p>
          <a:p>
            <a:pPr marL="609600" indent="-609600" eaLnBrk="1" hangingPunct="1">
              <a:buClr>
                <a:schemeClr val="tx1"/>
              </a:buClr>
              <a:buFont typeface="Wingdings" charset="0"/>
              <a:buChar char="n"/>
            </a:pPr>
            <a:r>
              <a:rPr lang="en-US" sz="2800" dirty="0">
                <a:solidFill>
                  <a:srgbClr val="FFFFFF"/>
                </a:solidFill>
                <a:latin typeface="Tahoma" charset="0"/>
              </a:rPr>
              <a:t>God chooses to dwell in our hearts</a:t>
            </a:r>
            <a:endParaRPr lang="en-US" sz="3600" dirty="0">
              <a:solidFill>
                <a:srgbClr val="FFFFFF"/>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6019">
                                            <p:txEl>
                                              <p:pRg st="4" end="4"/>
                                            </p:txEl>
                                          </p:spTgt>
                                        </p:tgtEl>
                                        <p:attrNameLst>
                                          <p:attrName>style.visibility</p:attrName>
                                        </p:attrNameLst>
                                      </p:cBhvr>
                                      <p:to>
                                        <p:strVal val="visible"/>
                                      </p:to>
                                    </p:set>
                                    <p:anim calcmode="lin" valueType="num">
                                      <p:cBhvr additive="base">
                                        <p:cTn id="31"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6019">
                                            <p:txEl>
                                              <p:pRg st="5" end="5"/>
                                            </p:txEl>
                                          </p:spTgt>
                                        </p:tgtEl>
                                        <p:attrNameLst>
                                          <p:attrName>style.visibility</p:attrName>
                                        </p:attrNameLst>
                                      </p:cBhvr>
                                      <p:to>
                                        <p:strVal val="visible"/>
                                      </p:to>
                                    </p:set>
                                    <p:anim calcmode="lin" valueType="num">
                                      <p:cBhvr additive="base">
                                        <p:cTn id="37" dur="500" fill="hold"/>
                                        <p:tgtEl>
                                          <p:spTgt spid="860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60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86019">
                                            <p:txEl>
                                              <p:pRg st="6" end="6"/>
                                            </p:txEl>
                                          </p:spTgt>
                                        </p:tgtEl>
                                        <p:attrNameLst>
                                          <p:attrName>style.visibility</p:attrName>
                                        </p:attrNameLst>
                                      </p:cBhvr>
                                      <p:to>
                                        <p:strVal val="visible"/>
                                      </p:to>
                                    </p:set>
                                    <p:anim calcmode="lin" valueType="num">
                                      <p:cBhvr additive="base">
                                        <p:cTn id="43" dur="500" fill="hold"/>
                                        <p:tgtEl>
                                          <p:spTgt spid="860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60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a:xfrm>
            <a:off x="609600" y="1219200"/>
            <a:ext cx="7772400" cy="4422775"/>
          </a:xfrm>
        </p:spPr>
        <p:txBody>
          <a:bodyPr/>
          <a:lstStyle/>
          <a:p>
            <a:pPr algn="ctr" eaLnBrk="1" hangingPunct="1"/>
            <a:r>
              <a:rPr lang="en-US">
                <a:solidFill>
                  <a:schemeClr val="tx1"/>
                </a:solidFill>
                <a:latin typeface="Tahoma" charset="0"/>
              </a:rPr>
              <a:t> Issues Relating to the Davidic Covenant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323850" y="50800"/>
            <a:ext cx="8134350" cy="1146175"/>
          </a:xfrm>
          <a:solidFill>
            <a:srgbClr val="0000FF"/>
          </a:solidFill>
        </p:spPr>
        <p:txBody>
          <a:bodyPr/>
          <a:lstStyle/>
          <a:p>
            <a:pPr algn="ctr" eaLnBrk="1" hangingPunct="1"/>
            <a:r>
              <a:rPr lang="en-US" sz="4000" b="1">
                <a:solidFill>
                  <a:srgbClr val="FFFFFF"/>
                </a:solidFill>
                <a:latin typeface="Arial" charset="0"/>
              </a:rPr>
              <a:t> Eschatological Questions</a:t>
            </a:r>
            <a:endParaRPr lang="en-US" sz="3600" b="1">
              <a:solidFill>
                <a:srgbClr val="FFFFFF"/>
              </a:solidFill>
              <a:latin typeface="Arial" charset="0"/>
            </a:endParaRPr>
          </a:p>
        </p:txBody>
      </p:sp>
      <p:sp>
        <p:nvSpPr>
          <p:cNvPr id="322563" name="Rectangle 3"/>
          <p:cNvSpPr>
            <a:spLocks noGrp="1" noChangeArrowheads="1"/>
          </p:cNvSpPr>
          <p:nvPr>
            <p:ph type="body" idx="1"/>
          </p:nvPr>
        </p:nvSpPr>
        <p:spPr>
          <a:xfrm>
            <a:off x="76200" y="1500188"/>
            <a:ext cx="8991600" cy="5357812"/>
          </a:xfrm>
        </p:spPr>
        <p:txBody>
          <a:bodyPr/>
          <a:lstStyle/>
          <a:p>
            <a:pPr eaLnBrk="1" hangingPunct="1">
              <a:lnSpc>
                <a:spcPct val="80000"/>
              </a:lnSpc>
            </a:pPr>
            <a:r>
              <a:rPr lang="en-US" sz="2800" b="1" dirty="0">
                <a:solidFill>
                  <a:srgbClr val="FFFFFF"/>
                </a:solidFill>
                <a:latin typeface="Arial" charset="0"/>
              </a:rPr>
              <a:t>Has the Church replaced Israel as the people of God? </a:t>
            </a:r>
          </a:p>
          <a:p>
            <a:pPr eaLnBrk="1" hangingPunct="1">
              <a:lnSpc>
                <a:spcPct val="80000"/>
              </a:lnSpc>
            </a:pPr>
            <a:r>
              <a:rPr lang="en-US" sz="2800" b="1" dirty="0">
                <a:solidFill>
                  <a:srgbClr val="FFFFFF"/>
                </a:solidFill>
                <a:latin typeface="Arial" charset="0"/>
              </a:rPr>
              <a:t>If so, what then happens to Israel? </a:t>
            </a:r>
          </a:p>
          <a:p>
            <a:pPr eaLnBrk="1" hangingPunct="1">
              <a:lnSpc>
                <a:spcPct val="80000"/>
              </a:lnSpc>
            </a:pPr>
            <a:r>
              <a:rPr lang="en-US" sz="2800" b="1" dirty="0">
                <a:solidFill>
                  <a:srgbClr val="FFFFFF"/>
                </a:solidFill>
                <a:latin typeface="Arial" charset="0"/>
              </a:rPr>
              <a:t>What about all those land promises God made to Israel? </a:t>
            </a:r>
          </a:p>
          <a:p>
            <a:pPr eaLnBrk="1" hangingPunct="1">
              <a:lnSpc>
                <a:spcPct val="80000"/>
              </a:lnSpc>
            </a:pPr>
            <a:r>
              <a:rPr lang="en-US" sz="2800" b="1" dirty="0">
                <a:solidFill>
                  <a:srgbClr val="FFFFFF"/>
                </a:solidFill>
                <a:latin typeface="Arial" charset="0"/>
              </a:rPr>
              <a:t>Does Israel have a future or has the Church replaced Israel? </a:t>
            </a:r>
          </a:p>
          <a:p>
            <a:pPr eaLnBrk="1" hangingPunct="1">
              <a:lnSpc>
                <a:spcPct val="80000"/>
              </a:lnSpc>
            </a:pPr>
            <a:r>
              <a:rPr lang="en-US" sz="2800" b="1" dirty="0">
                <a:solidFill>
                  <a:srgbClr val="FFFFFF"/>
                </a:solidFill>
                <a:latin typeface="Arial" charset="0"/>
              </a:rPr>
              <a:t>Will Israel be reestablished and restored under her Messiah? </a:t>
            </a:r>
          </a:p>
          <a:p>
            <a:pPr eaLnBrk="1" hangingPunct="1">
              <a:lnSpc>
                <a:spcPct val="80000"/>
              </a:lnSpc>
            </a:pPr>
            <a:r>
              <a:rPr lang="en-US" sz="2800" b="1" dirty="0">
                <a:solidFill>
                  <a:srgbClr val="FFFFFF"/>
                </a:solidFill>
                <a:latin typeface="Arial" charset="0"/>
              </a:rPr>
              <a:t>Are all the promises given in the covenants fulfilled or are we still waiting for them to be fulfilled? </a:t>
            </a:r>
          </a:p>
          <a:p>
            <a:pPr eaLnBrk="1" hangingPunct="1">
              <a:lnSpc>
                <a:spcPct val="80000"/>
              </a:lnSpc>
            </a:pPr>
            <a:r>
              <a:rPr lang="en-US" sz="2800" b="1" dirty="0">
                <a:solidFill>
                  <a:srgbClr val="FFFFFF"/>
                </a:solidFill>
                <a:latin typeface="Arial" charset="0"/>
              </a:rPr>
              <a:t>Is the kingdom present or future—or both?</a:t>
            </a:r>
            <a:endParaRPr lang="en-US" sz="9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 calcmode="lin" valueType="num">
                                      <p:cBhvr additive="base">
                                        <p:cTn id="7" dur="1000" fill="hold"/>
                                        <p:tgtEl>
                                          <p:spTgt spid="32256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22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nodeType="clickEffect">
                                  <p:stCondLst>
                                    <p:cond delay="0"/>
                                  </p:stCondLst>
                                  <p:childTnLst>
                                    <p:set>
                                      <p:cBhvr>
                                        <p:cTn id="12" dur="1" fill="hold">
                                          <p:stCondLst>
                                            <p:cond delay="0"/>
                                          </p:stCondLst>
                                        </p:cTn>
                                        <p:tgtEl>
                                          <p:spTgt spid="322563">
                                            <p:txEl>
                                              <p:pRg st="1" end="1"/>
                                            </p:txEl>
                                          </p:spTgt>
                                        </p:tgtEl>
                                        <p:attrNameLst>
                                          <p:attrName>style.visibility</p:attrName>
                                        </p:attrNameLst>
                                      </p:cBhvr>
                                      <p:to>
                                        <p:strVal val="visible"/>
                                      </p:to>
                                    </p:set>
                                    <p:anim calcmode="lin" valueType="num">
                                      <p:cBhvr additive="base">
                                        <p:cTn id="13" dur="1000" fill="hold"/>
                                        <p:tgtEl>
                                          <p:spTgt spid="32256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22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8" fill="hold" nodeType="clickEffect">
                                  <p:stCondLst>
                                    <p:cond delay="0"/>
                                  </p:stCondLst>
                                  <p:childTnLst>
                                    <p:set>
                                      <p:cBhvr>
                                        <p:cTn id="18" dur="1" fill="hold">
                                          <p:stCondLst>
                                            <p:cond delay="0"/>
                                          </p:stCondLst>
                                        </p:cTn>
                                        <p:tgtEl>
                                          <p:spTgt spid="322563">
                                            <p:txEl>
                                              <p:pRg st="2" end="2"/>
                                            </p:txEl>
                                          </p:spTgt>
                                        </p:tgtEl>
                                        <p:attrNameLst>
                                          <p:attrName>style.visibility</p:attrName>
                                        </p:attrNameLst>
                                      </p:cBhvr>
                                      <p:to>
                                        <p:strVal val="visible"/>
                                      </p:to>
                                    </p:set>
                                    <p:anim calcmode="lin" valueType="num">
                                      <p:cBhvr additive="base">
                                        <p:cTn id="19" dur="1000" fill="hold"/>
                                        <p:tgtEl>
                                          <p:spTgt spid="32256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2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8" fill="hold" nodeType="clickEffect">
                                  <p:stCondLst>
                                    <p:cond delay="0"/>
                                  </p:stCondLst>
                                  <p:childTnLst>
                                    <p:set>
                                      <p:cBhvr>
                                        <p:cTn id="24" dur="1" fill="hold">
                                          <p:stCondLst>
                                            <p:cond delay="0"/>
                                          </p:stCondLst>
                                        </p:cTn>
                                        <p:tgtEl>
                                          <p:spTgt spid="322563">
                                            <p:txEl>
                                              <p:pRg st="3" end="3"/>
                                            </p:txEl>
                                          </p:spTgt>
                                        </p:tgtEl>
                                        <p:attrNameLst>
                                          <p:attrName>style.visibility</p:attrName>
                                        </p:attrNameLst>
                                      </p:cBhvr>
                                      <p:to>
                                        <p:strVal val="visible"/>
                                      </p:to>
                                    </p:set>
                                    <p:anim calcmode="lin" valueType="num">
                                      <p:cBhvr additive="base">
                                        <p:cTn id="25" dur="1000" fill="hold"/>
                                        <p:tgtEl>
                                          <p:spTgt spid="32256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225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8" fill="hold" nodeType="clickEffect">
                                  <p:stCondLst>
                                    <p:cond delay="0"/>
                                  </p:stCondLst>
                                  <p:childTnLst>
                                    <p:set>
                                      <p:cBhvr>
                                        <p:cTn id="30" dur="1" fill="hold">
                                          <p:stCondLst>
                                            <p:cond delay="0"/>
                                          </p:stCondLst>
                                        </p:cTn>
                                        <p:tgtEl>
                                          <p:spTgt spid="322563">
                                            <p:txEl>
                                              <p:pRg st="4" end="4"/>
                                            </p:txEl>
                                          </p:spTgt>
                                        </p:tgtEl>
                                        <p:attrNameLst>
                                          <p:attrName>style.visibility</p:attrName>
                                        </p:attrNameLst>
                                      </p:cBhvr>
                                      <p:to>
                                        <p:strVal val="visible"/>
                                      </p:to>
                                    </p:set>
                                    <p:anim calcmode="lin" valueType="num">
                                      <p:cBhvr additive="base">
                                        <p:cTn id="31" dur="1000" fill="hold"/>
                                        <p:tgtEl>
                                          <p:spTgt spid="32256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225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8" fill="hold" nodeType="clickEffect">
                                  <p:stCondLst>
                                    <p:cond delay="0"/>
                                  </p:stCondLst>
                                  <p:childTnLst>
                                    <p:set>
                                      <p:cBhvr>
                                        <p:cTn id="36" dur="1" fill="hold">
                                          <p:stCondLst>
                                            <p:cond delay="0"/>
                                          </p:stCondLst>
                                        </p:cTn>
                                        <p:tgtEl>
                                          <p:spTgt spid="322563">
                                            <p:txEl>
                                              <p:pRg st="5" end="5"/>
                                            </p:txEl>
                                          </p:spTgt>
                                        </p:tgtEl>
                                        <p:attrNameLst>
                                          <p:attrName>style.visibility</p:attrName>
                                        </p:attrNameLst>
                                      </p:cBhvr>
                                      <p:to>
                                        <p:strVal val="visible"/>
                                      </p:to>
                                    </p:set>
                                    <p:anim calcmode="lin" valueType="num">
                                      <p:cBhvr additive="base">
                                        <p:cTn id="37" dur="1000" fill="hold"/>
                                        <p:tgtEl>
                                          <p:spTgt spid="32256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225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8" fill="hold" nodeType="clickEffect">
                                  <p:stCondLst>
                                    <p:cond delay="0"/>
                                  </p:stCondLst>
                                  <p:childTnLst>
                                    <p:set>
                                      <p:cBhvr>
                                        <p:cTn id="42" dur="1" fill="hold">
                                          <p:stCondLst>
                                            <p:cond delay="0"/>
                                          </p:stCondLst>
                                        </p:cTn>
                                        <p:tgtEl>
                                          <p:spTgt spid="322563">
                                            <p:txEl>
                                              <p:pRg st="6" end="6"/>
                                            </p:txEl>
                                          </p:spTgt>
                                        </p:tgtEl>
                                        <p:attrNameLst>
                                          <p:attrName>style.visibility</p:attrName>
                                        </p:attrNameLst>
                                      </p:cBhvr>
                                      <p:to>
                                        <p:strVal val="visible"/>
                                      </p:to>
                                    </p:set>
                                    <p:anim calcmode="lin" valueType="num">
                                      <p:cBhvr additive="base">
                                        <p:cTn id="43" dur="1000" fill="hold"/>
                                        <p:tgtEl>
                                          <p:spTgt spid="32256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2256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533400" y="152400"/>
            <a:ext cx="7772400" cy="762000"/>
          </a:xfrm>
        </p:spPr>
        <p:txBody>
          <a:bodyPr/>
          <a:lstStyle/>
          <a:p>
            <a:pPr algn="ctr" eaLnBrk="1" hangingPunct="1"/>
            <a:r>
              <a:rPr lang="en-US" sz="3200">
                <a:solidFill>
                  <a:schemeClr val="tx1"/>
                </a:solidFill>
                <a:latin typeface="Tahoma" charset="0"/>
              </a:rPr>
              <a:t>Two Major Views</a:t>
            </a:r>
          </a:p>
        </p:txBody>
      </p:sp>
      <p:sp>
        <p:nvSpPr>
          <p:cNvPr id="334851" name="Rectangle 3"/>
          <p:cNvSpPr>
            <a:spLocks noChangeArrowheads="1"/>
          </p:cNvSpPr>
          <p:nvPr/>
        </p:nvSpPr>
        <p:spPr bwMode="auto">
          <a:xfrm>
            <a:off x="2743200" y="4718050"/>
            <a:ext cx="3240088" cy="1822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hlink"/>
              </a:buClr>
            </a:pPr>
            <a:r>
              <a:rPr lang="en-US" sz="2000">
                <a:latin typeface="Tahoma" charset="0"/>
              </a:rPr>
              <a:t>The Church is the new Israel. All promises are realized in the church    (Gal. 3:28-29; Eph. 2:11)</a:t>
            </a:r>
          </a:p>
          <a:p>
            <a:pPr eaLnBrk="1" hangingPunct="1">
              <a:spcBef>
                <a:spcPct val="20000"/>
              </a:spcBef>
              <a:buClr>
                <a:schemeClr val="hlink"/>
              </a:buClr>
            </a:pPr>
            <a:r>
              <a:rPr lang="en-US" sz="2800"/>
              <a:t> </a:t>
            </a:r>
          </a:p>
        </p:txBody>
      </p:sp>
      <p:sp>
        <p:nvSpPr>
          <p:cNvPr id="334852" name="Rectangle 4"/>
          <p:cNvSpPr>
            <a:spLocks noChangeArrowheads="1"/>
          </p:cNvSpPr>
          <p:nvPr/>
        </p:nvSpPr>
        <p:spPr bwMode="auto">
          <a:xfrm>
            <a:off x="2743200" y="1676400"/>
            <a:ext cx="3240088" cy="30416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hlink"/>
              </a:buClr>
            </a:pPr>
            <a:r>
              <a:rPr lang="en-US" sz="2000">
                <a:latin typeface="Tahoma" charset="0"/>
              </a:rPr>
              <a:t>Christ is the fulfillment of the Davidic promise and is reigning at the right hand of God now (Acts 2:30-36; 13:32-33; Psalm 2)</a:t>
            </a:r>
          </a:p>
          <a:p>
            <a:pPr eaLnBrk="1" hangingPunct="1">
              <a:spcBef>
                <a:spcPct val="20000"/>
              </a:spcBef>
              <a:buClr>
                <a:schemeClr val="hlink"/>
              </a:buClr>
            </a:pPr>
            <a:endParaRPr lang="en-US" sz="2000">
              <a:latin typeface="Tahoma" charset="0"/>
            </a:endParaRPr>
          </a:p>
        </p:txBody>
      </p:sp>
      <p:sp>
        <p:nvSpPr>
          <p:cNvPr id="244740" name="Rectangle 5"/>
          <p:cNvSpPr>
            <a:spLocks noChangeArrowheads="1"/>
          </p:cNvSpPr>
          <p:nvPr/>
        </p:nvSpPr>
        <p:spPr bwMode="auto">
          <a:xfrm>
            <a:off x="2743200" y="1066800"/>
            <a:ext cx="3240088"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pPr>
            <a:r>
              <a:rPr lang="en-US" sz="2400">
                <a:solidFill>
                  <a:srgbClr val="FFFF66"/>
                </a:solidFill>
                <a:latin typeface="Tahoma" charset="0"/>
              </a:rPr>
              <a:t>Covenant Theology</a:t>
            </a:r>
            <a:endParaRPr lang="en-US" sz="2400">
              <a:latin typeface="Tahoma" charset="0"/>
            </a:endParaRPr>
          </a:p>
        </p:txBody>
      </p:sp>
      <p:sp>
        <p:nvSpPr>
          <p:cNvPr id="334854" name="Rectangle 6"/>
          <p:cNvSpPr>
            <a:spLocks noChangeArrowheads="1"/>
          </p:cNvSpPr>
          <p:nvPr/>
        </p:nvSpPr>
        <p:spPr bwMode="auto">
          <a:xfrm>
            <a:off x="5983288" y="4718050"/>
            <a:ext cx="2932112" cy="1822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hlink"/>
              </a:buClr>
            </a:pPr>
            <a:r>
              <a:rPr lang="en-US" sz="2000">
                <a:latin typeface="Tahoma" charset="0"/>
              </a:rPr>
              <a:t>The Church has not replaced Israel.  Israel will always have a future (Jeremiah 23:5-8; 31:35-40)</a:t>
            </a:r>
            <a:endParaRPr lang="en-US" sz="2800">
              <a:latin typeface="Tahoma" charset="0"/>
            </a:endParaRPr>
          </a:p>
        </p:txBody>
      </p:sp>
      <p:sp>
        <p:nvSpPr>
          <p:cNvPr id="334855" name="Rectangle 7"/>
          <p:cNvSpPr>
            <a:spLocks noChangeArrowheads="1"/>
          </p:cNvSpPr>
          <p:nvPr/>
        </p:nvSpPr>
        <p:spPr bwMode="auto">
          <a:xfrm>
            <a:off x="228600" y="4718050"/>
            <a:ext cx="2514600" cy="1822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solidFill>
                  <a:srgbClr val="FFFF00"/>
                </a:solidFill>
                <a:latin typeface="Tahoma" charset="0"/>
              </a:rPr>
              <a:t>THE RELATIONSHIP BETWEEN ISRAEL </a:t>
            </a:r>
          </a:p>
          <a:p>
            <a:pPr eaLnBrk="1" hangingPunct="1"/>
            <a:r>
              <a:rPr lang="en-US" sz="2000">
                <a:solidFill>
                  <a:srgbClr val="FFFF00"/>
                </a:solidFill>
                <a:latin typeface="Tahoma" charset="0"/>
              </a:rPr>
              <a:t>AND THE CHURCH</a:t>
            </a:r>
          </a:p>
          <a:p>
            <a:pPr eaLnBrk="1" hangingPunct="1">
              <a:spcBef>
                <a:spcPct val="20000"/>
              </a:spcBef>
              <a:buClr>
                <a:schemeClr val="hlink"/>
              </a:buClr>
            </a:pPr>
            <a:endParaRPr lang="en-US" sz="2000">
              <a:latin typeface="Tahoma" charset="0"/>
            </a:endParaRPr>
          </a:p>
          <a:p>
            <a:pPr eaLnBrk="1" hangingPunct="1">
              <a:spcBef>
                <a:spcPct val="20000"/>
              </a:spcBef>
              <a:buClr>
                <a:schemeClr val="hlink"/>
              </a:buClr>
            </a:pPr>
            <a:endParaRPr lang="en-US" sz="2000">
              <a:latin typeface="Tahoma" charset="0"/>
            </a:endParaRPr>
          </a:p>
        </p:txBody>
      </p:sp>
      <p:sp>
        <p:nvSpPr>
          <p:cNvPr id="334856" name="Rectangle 8"/>
          <p:cNvSpPr>
            <a:spLocks noChangeArrowheads="1"/>
          </p:cNvSpPr>
          <p:nvPr/>
        </p:nvSpPr>
        <p:spPr bwMode="auto">
          <a:xfrm>
            <a:off x="5983288" y="1676400"/>
            <a:ext cx="2932112" cy="30416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hlink"/>
              </a:buClr>
            </a:pPr>
            <a:r>
              <a:rPr lang="en-US" sz="2000">
                <a:latin typeface="Tahoma" charset="0"/>
              </a:rPr>
              <a:t>Christ is seated at the right hand of God, but His Davidic rule will not begin until He sits down on a </a:t>
            </a:r>
            <a:r>
              <a:rPr lang="en-US" sz="2000">
                <a:solidFill>
                  <a:schemeClr val="tx2"/>
                </a:solidFill>
                <a:latin typeface="Tahoma" charset="0"/>
              </a:rPr>
              <a:t>literal </a:t>
            </a:r>
            <a:r>
              <a:rPr lang="en-US" sz="2000">
                <a:latin typeface="Tahoma" charset="0"/>
              </a:rPr>
              <a:t>throne in a </a:t>
            </a:r>
            <a:r>
              <a:rPr lang="en-US" sz="2000">
                <a:solidFill>
                  <a:schemeClr val="tx2"/>
                </a:solidFill>
                <a:latin typeface="Tahoma" charset="0"/>
              </a:rPr>
              <a:t>literal</a:t>
            </a:r>
            <a:r>
              <a:rPr lang="en-US" sz="2000">
                <a:latin typeface="Tahoma" charset="0"/>
              </a:rPr>
              <a:t> Jerusalem on a </a:t>
            </a:r>
            <a:r>
              <a:rPr lang="en-US" sz="2000">
                <a:solidFill>
                  <a:schemeClr val="tx2"/>
                </a:solidFill>
                <a:latin typeface="Tahoma" charset="0"/>
              </a:rPr>
              <a:t>literal</a:t>
            </a:r>
            <a:r>
              <a:rPr lang="en-US" sz="2000">
                <a:latin typeface="Tahoma" charset="0"/>
              </a:rPr>
              <a:t> earth (Luke 1:31-33)</a:t>
            </a:r>
            <a:endParaRPr lang="en-US" sz="2800"/>
          </a:p>
        </p:txBody>
      </p:sp>
      <p:sp>
        <p:nvSpPr>
          <p:cNvPr id="334857" name="Rectangle 9"/>
          <p:cNvSpPr>
            <a:spLocks noChangeArrowheads="1"/>
          </p:cNvSpPr>
          <p:nvPr/>
        </p:nvSpPr>
        <p:spPr bwMode="auto">
          <a:xfrm>
            <a:off x="228600" y="1676400"/>
            <a:ext cx="2514600" cy="30416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chemeClr val="hlink"/>
              </a:buClr>
            </a:pPr>
            <a:r>
              <a:rPr lang="en-US" sz="2000">
                <a:solidFill>
                  <a:srgbClr val="FFFF00"/>
                </a:solidFill>
                <a:latin typeface="Tahoma" charset="0"/>
              </a:rPr>
              <a:t>DAVIDIC THRONE</a:t>
            </a:r>
          </a:p>
          <a:p>
            <a:pPr eaLnBrk="1" hangingPunct="1">
              <a:spcBef>
                <a:spcPct val="20000"/>
              </a:spcBef>
              <a:buClr>
                <a:schemeClr val="hlink"/>
              </a:buClr>
            </a:pPr>
            <a:endParaRPr lang="en-US" sz="2000">
              <a:solidFill>
                <a:srgbClr val="FFFF00"/>
              </a:solidFill>
              <a:latin typeface="Tahoma" charset="0"/>
            </a:endParaRPr>
          </a:p>
        </p:txBody>
      </p:sp>
      <p:sp>
        <p:nvSpPr>
          <p:cNvPr id="244745" name="Rectangle 10"/>
          <p:cNvSpPr>
            <a:spLocks noChangeArrowheads="1"/>
          </p:cNvSpPr>
          <p:nvPr/>
        </p:nvSpPr>
        <p:spPr bwMode="auto">
          <a:xfrm>
            <a:off x="5983288" y="1066800"/>
            <a:ext cx="2932112"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pPr>
            <a:r>
              <a:rPr lang="en-US" sz="2400">
                <a:solidFill>
                  <a:srgbClr val="FFFF66"/>
                </a:solidFill>
                <a:latin typeface="Tahoma" charset="0"/>
              </a:rPr>
              <a:t>Dispensationalism </a:t>
            </a:r>
            <a:endParaRPr lang="en-US" sz="2400">
              <a:latin typeface="Tahoma" charset="0"/>
            </a:endParaRPr>
          </a:p>
        </p:txBody>
      </p:sp>
      <p:sp>
        <p:nvSpPr>
          <p:cNvPr id="244746" name="Rectangle 11"/>
          <p:cNvSpPr>
            <a:spLocks noChangeArrowheads="1"/>
          </p:cNvSpPr>
          <p:nvPr/>
        </p:nvSpPr>
        <p:spPr bwMode="auto">
          <a:xfrm>
            <a:off x="228600" y="1066800"/>
            <a:ext cx="251460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pPr>
            <a:r>
              <a:rPr lang="en-US" sz="2400">
                <a:latin typeface="Tahoma" charset="0"/>
              </a:rPr>
              <a:t>Issues</a:t>
            </a:r>
          </a:p>
        </p:txBody>
      </p:sp>
      <p:sp>
        <p:nvSpPr>
          <p:cNvPr id="244747" name="Line 12"/>
          <p:cNvSpPr>
            <a:spLocks noChangeShapeType="1"/>
          </p:cNvSpPr>
          <p:nvPr/>
        </p:nvSpPr>
        <p:spPr bwMode="auto">
          <a:xfrm>
            <a:off x="228600" y="1066800"/>
            <a:ext cx="86868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48" name="Line 13"/>
          <p:cNvSpPr>
            <a:spLocks noChangeShapeType="1"/>
          </p:cNvSpPr>
          <p:nvPr/>
        </p:nvSpPr>
        <p:spPr bwMode="auto">
          <a:xfrm>
            <a:off x="228600" y="1676400"/>
            <a:ext cx="86868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49" name="Line 14"/>
          <p:cNvSpPr>
            <a:spLocks noChangeShapeType="1"/>
          </p:cNvSpPr>
          <p:nvPr/>
        </p:nvSpPr>
        <p:spPr bwMode="auto">
          <a:xfrm>
            <a:off x="228600" y="4718050"/>
            <a:ext cx="86868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50" name="Line 15"/>
          <p:cNvSpPr>
            <a:spLocks noChangeShapeType="1"/>
          </p:cNvSpPr>
          <p:nvPr/>
        </p:nvSpPr>
        <p:spPr bwMode="auto">
          <a:xfrm>
            <a:off x="228600" y="6540500"/>
            <a:ext cx="86868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51" name="Line 16"/>
          <p:cNvSpPr>
            <a:spLocks noChangeShapeType="1"/>
          </p:cNvSpPr>
          <p:nvPr/>
        </p:nvSpPr>
        <p:spPr bwMode="auto">
          <a:xfrm>
            <a:off x="228600" y="1066800"/>
            <a:ext cx="0" cy="547370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52" name="Line 17"/>
          <p:cNvSpPr>
            <a:spLocks noChangeShapeType="1"/>
          </p:cNvSpPr>
          <p:nvPr/>
        </p:nvSpPr>
        <p:spPr bwMode="auto">
          <a:xfrm>
            <a:off x="2743200" y="1066800"/>
            <a:ext cx="0" cy="54737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53" name="Line 18"/>
          <p:cNvSpPr>
            <a:spLocks noChangeShapeType="1"/>
          </p:cNvSpPr>
          <p:nvPr/>
        </p:nvSpPr>
        <p:spPr bwMode="auto">
          <a:xfrm>
            <a:off x="8915400" y="1066800"/>
            <a:ext cx="0" cy="547370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54" name="Line 19"/>
          <p:cNvSpPr>
            <a:spLocks noChangeShapeType="1"/>
          </p:cNvSpPr>
          <p:nvPr/>
        </p:nvSpPr>
        <p:spPr bwMode="auto">
          <a:xfrm>
            <a:off x="5983288" y="1066800"/>
            <a:ext cx="0" cy="54737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48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485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485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485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5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34851">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348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85800" y="301625"/>
            <a:ext cx="7772400" cy="1039813"/>
          </a:xfrm>
          <a:solidFill>
            <a:srgbClr val="0000FF"/>
          </a:solidFill>
        </p:spPr>
        <p:txBody>
          <a:bodyPr/>
          <a:lstStyle/>
          <a:p>
            <a:pPr algn="ctr" eaLnBrk="1" hangingPunct="1"/>
            <a:r>
              <a:rPr lang="en-US">
                <a:solidFill>
                  <a:srgbClr val="FFFFFF"/>
                </a:solidFill>
                <a:latin typeface="Tahoma" charset="0"/>
              </a:rPr>
              <a:t>What We All Can Agree Upon</a:t>
            </a:r>
          </a:p>
        </p:txBody>
      </p:sp>
      <p:sp>
        <p:nvSpPr>
          <p:cNvPr id="107523" name="Rectangle 3"/>
          <p:cNvSpPr>
            <a:spLocks noGrp="1" noChangeArrowheads="1"/>
          </p:cNvSpPr>
          <p:nvPr>
            <p:ph type="body" idx="1"/>
          </p:nvPr>
        </p:nvSpPr>
        <p:spPr>
          <a:xfrm>
            <a:off x="449263" y="1700213"/>
            <a:ext cx="8659812" cy="4419600"/>
          </a:xfrm>
        </p:spPr>
        <p:txBody>
          <a:bodyPr/>
          <a:lstStyle/>
          <a:p>
            <a:pPr marL="469900" indent="-469900" eaLnBrk="1" hangingPunct="1"/>
            <a:r>
              <a:rPr lang="en-US" sz="2800">
                <a:solidFill>
                  <a:srgbClr val="FFFFFF"/>
                </a:solidFill>
                <a:latin typeface="Tahoma" charset="0"/>
              </a:rPr>
              <a:t>We realize:</a:t>
            </a:r>
          </a:p>
          <a:p>
            <a:pPr marL="908050" lvl="1" indent="-436563" eaLnBrk="1" hangingPunct="1"/>
            <a:r>
              <a:rPr lang="en-US">
                <a:solidFill>
                  <a:srgbClr val="FFFFFF"/>
                </a:solidFill>
                <a:latin typeface="Tahoma" charset="0"/>
                <a:ea typeface="Geneva" charset="0"/>
              </a:rPr>
              <a:t>Jesus really is the fulfillment of OT prophecy.</a:t>
            </a:r>
          </a:p>
          <a:p>
            <a:pPr marL="908050" lvl="1" indent="-436563" eaLnBrk="1" hangingPunct="1"/>
            <a:r>
              <a:rPr lang="en-US">
                <a:solidFill>
                  <a:srgbClr val="FFFFFF"/>
                </a:solidFill>
                <a:latin typeface="Tahoma" charset="0"/>
                <a:ea typeface="Geneva" charset="0"/>
              </a:rPr>
              <a:t>He really is who He claimed to be.</a:t>
            </a:r>
          </a:p>
          <a:p>
            <a:pPr marL="908050" lvl="1" indent="-436563" eaLnBrk="1" hangingPunct="1"/>
            <a:r>
              <a:rPr lang="en-US">
                <a:solidFill>
                  <a:srgbClr val="FFFFFF"/>
                </a:solidFill>
                <a:latin typeface="Tahoma" charset="0"/>
                <a:ea typeface="Geneva" charset="0"/>
              </a:rPr>
              <a:t>His Kingdom will reign and all who believe will be with HIM forever. </a:t>
            </a:r>
          </a:p>
          <a:p>
            <a:pPr marL="908050" lvl="1" indent="-436563" eaLnBrk="1" hangingPunct="1"/>
            <a:r>
              <a:rPr lang="en-US">
                <a:solidFill>
                  <a:srgbClr val="FFFFFF"/>
                </a:solidFill>
                <a:latin typeface="Tahoma" charset="0"/>
                <a:ea typeface="Geneva" charset="0"/>
              </a:rPr>
              <a:t>God is infinite and we are finite so we can</a:t>
            </a:r>
            <a:r>
              <a:rPr lang="fr-FR" altLang="ja-JP">
                <a:solidFill>
                  <a:srgbClr val="FFFFFF"/>
                </a:solidFill>
                <a:latin typeface="Tahoma" charset="0"/>
                <a:ea typeface="Geneva" charset="0"/>
              </a:rPr>
              <a:t>'</a:t>
            </a:r>
            <a:r>
              <a:rPr lang="en-US" altLang="ja-JP">
                <a:solidFill>
                  <a:srgbClr val="FFFFFF"/>
                </a:solidFill>
                <a:latin typeface="Tahoma" charset="0"/>
                <a:ea typeface="Geneva" charset="0"/>
              </a:rPr>
              <a:t>t always explain all the details of how God does things. </a:t>
            </a:r>
          </a:p>
          <a:p>
            <a:pPr marL="469900" indent="-469900" eaLnBrk="1" hangingPunct="1"/>
            <a:r>
              <a:rPr lang="en-US" sz="2800">
                <a:solidFill>
                  <a:srgbClr val="FFFFFF"/>
                </a:solidFill>
                <a:latin typeface="Tahoma" charset="0"/>
              </a:rPr>
              <a:t>May God be praised!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23">
                                            <p:txEl>
                                              <p:pRg st="4" end="4"/>
                                            </p:txEl>
                                          </p:spTgt>
                                        </p:tgtEl>
                                        <p:attrNameLst>
                                          <p:attrName>style.visibility</p:attrName>
                                        </p:attrNameLst>
                                      </p:cBhvr>
                                      <p:to>
                                        <p:strVal val="visible"/>
                                      </p:to>
                                    </p:set>
                                    <p:anim calcmode="lin" valueType="num">
                                      <p:cBhvr additive="base">
                                        <p:cTn id="31"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7523">
                                            <p:txEl>
                                              <p:pRg st="5" end="5"/>
                                            </p:txEl>
                                          </p:spTgt>
                                        </p:tgtEl>
                                        <p:attrNameLst>
                                          <p:attrName>style.visibility</p:attrName>
                                        </p:attrNameLst>
                                      </p:cBhvr>
                                      <p:to>
                                        <p:strVal val="visible"/>
                                      </p:to>
                                    </p:set>
                                    <p:anim calcmode="lin" valueType="num">
                                      <p:cBhvr additive="base">
                                        <p:cTn id="37"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bldLvl="3"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609600" y="1600200"/>
            <a:ext cx="7772400" cy="1462088"/>
          </a:xfrm>
        </p:spPr>
        <p:txBody>
          <a:bodyPr/>
          <a:lstStyle/>
          <a:p>
            <a:pPr algn="ctr" eaLnBrk="1" hangingPunct="1"/>
            <a:r>
              <a:rPr lang="en-US">
                <a:solidFill>
                  <a:schemeClr val="tx1"/>
                </a:solidFill>
                <a:latin typeface="Tahoma" charset="0"/>
              </a:rPr>
              <a:t>What is </a:t>
            </a:r>
            <a:r>
              <a:rPr lang="en-US" sz="8800">
                <a:solidFill>
                  <a:srgbClr val="FFFFFF"/>
                </a:solidFill>
                <a:latin typeface="Tahoma" charset="0"/>
              </a:rPr>
              <a:t>your</a:t>
            </a:r>
            <a:r>
              <a:rPr lang="en-US" sz="8800">
                <a:solidFill>
                  <a:schemeClr val="tx1"/>
                </a:solidFill>
                <a:latin typeface="Tahoma" charset="0"/>
              </a:rPr>
              <a:t> </a:t>
            </a:r>
            <a:r>
              <a:rPr lang="en-US">
                <a:solidFill>
                  <a:schemeClr val="tx1"/>
                </a:solidFill>
                <a:latin typeface="Tahoma" charset="0"/>
              </a:rPr>
              <a:t>response ?</a:t>
            </a:r>
          </a:p>
        </p:txBody>
      </p:sp>
      <p:pic>
        <p:nvPicPr>
          <p:cNvPr id="323588" name="Picture 4" descr="CA23WXIF"/>
          <p:cNvPicPr>
            <a:picLocks noGrp="1" noChangeAspect="1" noChangeArrowheads="1" noCrop="1"/>
          </p:cNvPicPr>
          <p:nvPr>
            <p:ph idx="1"/>
          </p:nvPr>
        </p:nvPicPr>
        <p:blipFill>
          <a:blip r:embed="rId2">
            <a:extLst>
              <a:ext uri="{28A0092B-C50C-407E-A947-70E740481C1C}">
                <a14:useLocalDpi xmlns:a14="http://schemas.microsoft.com/office/drawing/2010/main"/>
              </a:ext>
            </a:extLst>
          </a:blip>
          <a:srcRect/>
          <a:stretch>
            <a:fillRect/>
          </a:stretch>
        </p:blipFill>
        <p:spPr>
          <a:xfrm>
            <a:off x="3886200" y="4038600"/>
            <a:ext cx="1524000" cy="1371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3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1640681" y="3241675"/>
            <a:ext cx="4067970" cy="1298575"/>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3077812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8350260" y="152409"/>
            <a:ext cx="7148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78b</a:t>
            </a:r>
          </a:p>
        </p:txBody>
      </p:sp>
      <p:sp>
        <p:nvSpPr>
          <p:cNvPr id="23556" name="Text Box 4"/>
          <p:cNvSpPr txBox="1">
            <a:spLocks noChangeArrowheads="1"/>
          </p:cNvSpPr>
          <p:nvPr/>
        </p:nvSpPr>
        <p:spPr bwMode="auto">
          <a:xfrm>
            <a:off x="1071563" y="1446234"/>
            <a:ext cx="1562100"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Political</a:t>
            </a:r>
          </a:p>
        </p:txBody>
      </p:sp>
      <p:sp>
        <p:nvSpPr>
          <p:cNvPr id="23557" name="Text Box 5"/>
          <p:cNvSpPr txBox="1">
            <a:spLocks noChangeArrowheads="1"/>
          </p:cNvSpPr>
          <p:nvPr/>
        </p:nvSpPr>
        <p:spPr bwMode="auto">
          <a:xfrm>
            <a:off x="1879621" y="2589234"/>
            <a:ext cx="1641475"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Physical</a:t>
            </a:r>
          </a:p>
        </p:txBody>
      </p:sp>
      <p:sp>
        <p:nvSpPr>
          <p:cNvPr id="23558" name="Text Box 6"/>
          <p:cNvSpPr txBox="1">
            <a:spLocks noChangeArrowheads="1"/>
          </p:cNvSpPr>
          <p:nvPr/>
        </p:nvSpPr>
        <p:spPr bwMode="auto">
          <a:xfrm>
            <a:off x="4640263" y="4572021"/>
            <a:ext cx="2060575" cy="523875"/>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Intellectual</a:t>
            </a:r>
          </a:p>
        </p:txBody>
      </p:sp>
      <p:sp>
        <p:nvSpPr>
          <p:cNvPr id="23559" name="Text Box 7"/>
          <p:cNvSpPr txBox="1">
            <a:spLocks noChangeArrowheads="1"/>
          </p:cNvSpPr>
          <p:nvPr/>
        </p:nvSpPr>
        <p:spPr bwMode="auto">
          <a:xfrm>
            <a:off x="6500834" y="5637234"/>
            <a:ext cx="1622425" cy="522287"/>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Spiritual</a:t>
            </a:r>
          </a:p>
        </p:txBody>
      </p:sp>
      <p:pic>
        <p:nvPicPr>
          <p:cNvPr id="2314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46"/>
            <a:ext cx="4114800"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333750" y="3441701"/>
            <a:ext cx="1920875" cy="522288"/>
          </a:xfrm>
          <a:prstGeom prst="rect">
            <a:avLst/>
          </a:prstGeom>
          <a:solidFill>
            <a:srgbClr val="00040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Emotional</a:t>
            </a:r>
          </a:p>
        </p:txBody>
      </p:sp>
      <p:sp>
        <p:nvSpPr>
          <p:cNvPr id="159754" name="Rectangle 10"/>
          <p:cNvSpPr>
            <a:spLocks noGrp="1" noChangeArrowheads="1"/>
          </p:cNvSpPr>
          <p:nvPr>
            <p:ph type="title" idx="4294967295"/>
          </p:nvPr>
        </p:nvSpPr>
        <p:spPr>
          <a:xfrm>
            <a:off x="76200" y="302177"/>
            <a:ext cx="8229600" cy="1087961"/>
          </a:xfrm>
          <a:solidFill>
            <a:srgbClr val="FFCC66"/>
          </a:solidFill>
        </p:spPr>
        <p:txBody>
          <a:bodyPr>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41" tIns="45671" rIns="91341" bIns="4567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5" name="Group 4"/>
          <p:cNvGrpSpPr/>
          <p:nvPr/>
        </p:nvGrpSpPr>
        <p:grpSpPr>
          <a:xfrm>
            <a:off x="-19587"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1422354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4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grpSp>
        <p:nvGrpSpPr>
          <p:cNvPr id="618499" name="Group 2"/>
          <p:cNvGrpSpPr>
            <a:grpSpLocks/>
          </p:cNvGrpSpPr>
          <p:nvPr/>
        </p:nvGrpSpPr>
        <p:grpSpPr bwMode="auto">
          <a:xfrm>
            <a:off x="4114800" y="0"/>
            <a:ext cx="4341813" cy="6856413"/>
            <a:chOff x="2592" y="0"/>
            <a:chExt cx="2735" cy="4319"/>
          </a:xfrm>
        </p:grpSpPr>
        <p:sp>
          <p:nvSpPr>
            <p:cNvPr id="618543" name="Rectangle 3"/>
            <p:cNvSpPr>
              <a:spLocks noChangeArrowheads="1"/>
            </p:cNvSpPr>
            <p:nvPr/>
          </p:nvSpPr>
          <p:spPr bwMode="auto">
            <a:xfrm>
              <a:off x="2592" y="3600"/>
              <a:ext cx="2016" cy="72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8544" name="Rectangle 4"/>
            <p:cNvSpPr>
              <a:spLocks noChangeArrowheads="1"/>
            </p:cNvSpPr>
            <p:nvPr/>
          </p:nvSpPr>
          <p:spPr bwMode="auto">
            <a:xfrm>
              <a:off x="2592" y="0"/>
              <a:ext cx="2112" cy="100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8545" name="Rectangle 5"/>
            <p:cNvSpPr>
              <a:spLocks noChangeArrowheads="1"/>
            </p:cNvSpPr>
            <p:nvPr/>
          </p:nvSpPr>
          <p:spPr bwMode="auto">
            <a:xfrm>
              <a:off x="4272" y="960"/>
              <a:ext cx="1056" cy="264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618500" name="Oval 6"/>
          <p:cNvSpPr>
            <a:spLocks noChangeArrowheads="1"/>
          </p:cNvSpPr>
          <p:nvPr/>
        </p:nvSpPr>
        <p:spPr bwMode="auto">
          <a:xfrm>
            <a:off x="6705600" y="76200"/>
            <a:ext cx="914400" cy="914400"/>
          </a:xfrm>
          <a:prstGeom prst="ellipse">
            <a:avLst/>
          </a:prstGeom>
          <a:solidFill>
            <a:srgbClr val="3333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7655"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02" name="Rectangle 8"/>
          <p:cNvSpPr>
            <a:spLocks noChangeArrowheads="1"/>
          </p:cNvSpPr>
          <p:nvPr/>
        </p:nvSpPr>
        <p:spPr bwMode="auto">
          <a:xfrm>
            <a:off x="752475" y="0"/>
            <a:ext cx="224472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 Kingdom</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(everything inside and outside the circle)</a:t>
            </a:r>
          </a:p>
        </p:txBody>
      </p:sp>
      <p:sp>
        <p:nvSpPr>
          <p:cNvPr id="618503"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Spiritual</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Kingdom</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(saved</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people)</a:t>
            </a:r>
          </a:p>
        </p:txBody>
      </p:sp>
      <p:sp>
        <p:nvSpPr>
          <p:cNvPr id="618504" name="Rectangle 10"/>
          <p:cNvSpPr>
            <a:spLocks noChangeArrowheads="1"/>
          </p:cNvSpPr>
          <p:nvPr/>
        </p:nvSpPr>
        <p:spPr bwMode="auto">
          <a:xfrm>
            <a:off x="2757488" y="1752600"/>
            <a:ext cx="1143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Unsaved Before Christ</a:t>
            </a:r>
          </a:p>
        </p:txBody>
      </p:sp>
      <p:sp>
        <p:nvSpPr>
          <p:cNvPr id="618505" name="Rectangle 11"/>
          <p:cNvSpPr>
            <a:spLocks noChangeArrowheads="1"/>
          </p:cNvSpPr>
          <p:nvPr/>
        </p:nvSpPr>
        <p:spPr bwMode="auto">
          <a:xfrm>
            <a:off x="2732088" y="2971800"/>
            <a:ext cx="1220787"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Present</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Unbelievers</a:t>
            </a:r>
          </a:p>
        </p:txBody>
      </p:sp>
      <p:sp>
        <p:nvSpPr>
          <p:cNvPr id="27660" name="Rectangle 12"/>
          <p:cNvSpPr>
            <a:spLocks noChangeArrowheads="1"/>
          </p:cNvSpPr>
          <p:nvPr/>
        </p:nvSpPr>
        <p:spPr bwMode="auto">
          <a:xfrm>
            <a:off x="62136"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07" name="Rectangle 13"/>
          <p:cNvSpPr>
            <a:spLocks noChangeArrowheads="1"/>
          </p:cNvSpPr>
          <p:nvPr/>
        </p:nvSpPr>
        <p:spPr bwMode="auto">
          <a:xfrm>
            <a:off x="2697163" y="4329113"/>
            <a:ext cx="1265237"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Millennial</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Unbelievers</a:t>
            </a:r>
          </a:p>
        </p:txBody>
      </p:sp>
      <p:sp>
        <p:nvSpPr>
          <p:cNvPr id="27662"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3"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4"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5"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6"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7" name="Rectangle 19"/>
          <p:cNvSpPr>
            <a:spLocks noChangeArrowheads="1"/>
          </p:cNvSpPr>
          <p:nvPr/>
        </p:nvSpPr>
        <p:spPr bwMode="auto">
          <a:xfrm>
            <a:off x="4089400" y="1600200"/>
            <a:ext cx="2692400" cy="4114800"/>
          </a:xfrm>
          <a:prstGeom prst="rect">
            <a:avLst/>
          </a:prstGeom>
          <a:solidFill>
            <a:srgbClr val="0000FF"/>
          </a:solidFill>
          <a:ln w="9525">
            <a:noFill/>
            <a:round/>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8"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69"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16" name="Rectangle 22"/>
          <p:cNvSpPr>
            <a:spLocks noChangeArrowheads="1"/>
          </p:cNvSpPr>
          <p:nvPr/>
        </p:nvSpPr>
        <p:spPr bwMode="auto">
          <a:xfrm>
            <a:off x="4648200" y="2971800"/>
            <a:ext cx="124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a:t>
            </a:r>
          </a:p>
        </p:txBody>
      </p:sp>
      <p:sp>
        <p:nvSpPr>
          <p:cNvPr id="618517" name="Rectangle 23"/>
          <p:cNvSpPr>
            <a:spLocks noChangeArrowheads="1"/>
          </p:cNvSpPr>
          <p:nvPr/>
        </p:nvSpPr>
        <p:spPr bwMode="auto">
          <a:xfrm>
            <a:off x="4495800" y="4321175"/>
            <a:ext cx="15240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Millennial</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Believers</a:t>
            </a:r>
          </a:p>
        </p:txBody>
      </p:sp>
      <p:sp>
        <p:nvSpPr>
          <p:cNvPr id="618518" name="Rectangle 24"/>
          <p:cNvSpPr>
            <a:spLocks noChangeArrowheads="1"/>
          </p:cNvSpPr>
          <p:nvPr/>
        </p:nvSpPr>
        <p:spPr bwMode="auto">
          <a:xfrm>
            <a:off x="5029200" y="1676400"/>
            <a:ext cx="1905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Theocracy &amp; Monarchy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(OT Saints under Law in Israel)</a:t>
            </a:r>
          </a:p>
        </p:txBody>
      </p:sp>
      <p:sp>
        <p:nvSpPr>
          <p:cNvPr id="27673"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74"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75"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76" name="Line 28"/>
          <p:cNvSpPr>
            <a:spLocks noChangeShapeType="1"/>
          </p:cNvSpPr>
          <p:nvPr/>
        </p:nvSpPr>
        <p:spPr bwMode="auto">
          <a:xfrm flipV="1">
            <a:off x="42672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77"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24" name="Rectangle 30"/>
          <p:cNvSpPr>
            <a:spLocks noChangeArrowheads="1"/>
          </p:cNvSpPr>
          <p:nvPr/>
        </p:nvSpPr>
        <p:spPr bwMode="auto">
          <a:xfrm>
            <a:off x="4130675" y="1752600"/>
            <a:ext cx="808038"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Saints prior to Moses</a:t>
            </a:r>
          </a:p>
        </p:txBody>
      </p:sp>
      <p:sp>
        <p:nvSpPr>
          <p:cNvPr id="27679"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7680" name="Rectangle 32"/>
          <p:cNvSpPr>
            <a:spLocks noChangeArrowheads="1"/>
          </p:cNvSpPr>
          <p:nvPr/>
        </p:nvSpPr>
        <p:spPr bwMode="auto">
          <a:xfrm>
            <a:off x="228600" y="838200"/>
            <a:ext cx="1312863" cy="1235075"/>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27" name="AutoShape 33"/>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Millennial Kingdom</a:t>
            </a:r>
          </a:p>
        </p:txBody>
      </p:sp>
      <p:sp>
        <p:nvSpPr>
          <p:cNvPr id="618528" name="Rectangle 34"/>
          <p:cNvSpPr>
            <a:spLocks noChangeArrowheads="1"/>
          </p:cNvSpPr>
          <p:nvPr/>
        </p:nvSpPr>
        <p:spPr bwMode="auto">
          <a:xfrm>
            <a:off x="2601913" y="5030788"/>
            <a:ext cx="14001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Second Death</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(Hell)</a:t>
            </a:r>
          </a:p>
        </p:txBody>
      </p:sp>
      <p:sp>
        <p:nvSpPr>
          <p:cNvPr id="618529" name="Rectangle 35"/>
          <p:cNvSpPr>
            <a:spLocks noChangeArrowheads="1"/>
          </p:cNvSpPr>
          <p:nvPr/>
        </p:nvSpPr>
        <p:spPr bwMode="auto">
          <a:xfrm>
            <a:off x="4495800" y="5030788"/>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Eternal Life</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(Heaven)</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30" name="Text Box 36"/>
          <p:cNvSpPr txBox="1">
            <a:spLocks noChangeArrowheads="1"/>
          </p:cNvSpPr>
          <p:nvPr/>
        </p:nvSpPr>
        <p:spPr bwMode="auto">
          <a:xfrm>
            <a:off x="1527175" y="2187575"/>
            <a:ext cx="1143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Kingdom of Darkness</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700" b="1" i="0" u="none" strike="noStrike" kern="1200" cap="none" spc="0" normalizeH="0" baseline="0" noProof="0">
                <a:ln>
                  <a:noFill/>
                </a:ln>
                <a:solidFill>
                  <a:srgbClr val="FFFFFF"/>
                </a:solidFill>
                <a:effectLst/>
                <a:uLnTx/>
                <a:uFillTx/>
                <a:latin typeface="Arial" charset="0"/>
                <a:ea typeface="ＭＳ Ｐゴシック" charset="0"/>
                <a:cs typeface="Arial" charset="0"/>
              </a:rPr>
              <a:t>(shaded area of all ages with unsaved people and demons)</a:t>
            </a:r>
            <a:r>
              <a:rPr kumimoji="0" lang="en-US" sz="17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GB" sz="17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31" name="Rectangle 37"/>
          <p:cNvSpPr>
            <a:spLocks noChangeArrowheads="1"/>
          </p:cNvSpPr>
          <p:nvPr/>
        </p:nvSpPr>
        <p:spPr bwMode="auto">
          <a:xfrm>
            <a:off x="304800" y="914400"/>
            <a:ext cx="1143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 People</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(saved and unsaved all in the box)</a:t>
            </a:r>
          </a:p>
        </p:txBody>
      </p:sp>
      <p:sp>
        <p:nvSpPr>
          <p:cNvPr id="618532" name="Text Box 38"/>
          <p:cNvSpPr txBox="1">
            <a:spLocks noChangeArrowheads="1"/>
          </p:cNvSpPr>
          <p:nvPr/>
        </p:nvSpPr>
        <p:spPr bwMode="auto">
          <a:xfrm>
            <a:off x="8277225" y="44450"/>
            <a:ext cx="866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461a</a:t>
            </a:r>
          </a:p>
        </p:txBody>
      </p:sp>
      <p:sp>
        <p:nvSpPr>
          <p:cNvPr id="618533" name="Text Box 39"/>
          <p:cNvSpPr txBox="1">
            <a:spLocks noChangeArrowheads="1"/>
          </p:cNvSpPr>
          <p:nvPr/>
        </p:nvSpPr>
        <p:spPr bwMode="auto">
          <a:xfrm>
            <a:off x="6629400" y="4724400"/>
            <a:ext cx="2514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a:ln>
                  <a:noFill/>
                </a:ln>
                <a:solidFill>
                  <a:srgbClr val="FFFF66"/>
                </a:solidFill>
                <a:effectLst/>
                <a:uLnTx/>
                <a:uFillTx/>
                <a:latin typeface="Arial" charset="0"/>
                <a:ea typeface="ＭＳ Ｐゴシック" charset="0"/>
                <a:cs typeface="Arial" charset="0"/>
              </a:rPr>
              <a:t>The Kingdom Diagrammed</a:t>
            </a:r>
          </a:p>
        </p:txBody>
      </p:sp>
      <p:sp>
        <p:nvSpPr>
          <p:cNvPr id="618534" name="Rectangle 40"/>
          <p:cNvSpPr>
            <a:spLocks noChangeArrowheads="1"/>
          </p:cNvSpPr>
          <p:nvPr/>
        </p:nvSpPr>
        <p:spPr bwMode="auto">
          <a:xfrm>
            <a:off x="6735763" y="228600"/>
            <a:ext cx="808037"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Living Beings</a:t>
            </a:r>
          </a:p>
        </p:txBody>
      </p:sp>
      <p:sp>
        <p:nvSpPr>
          <p:cNvPr id="618535" name="Rectangle 41"/>
          <p:cNvSpPr>
            <a:spLocks noChangeArrowheads="1"/>
          </p:cNvSpPr>
          <p:nvPr/>
        </p:nvSpPr>
        <p:spPr bwMode="auto">
          <a:xfrm>
            <a:off x="2697163" y="3665538"/>
            <a:ext cx="1265237"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Unbelievers</a:t>
            </a:r>
          </a:p>
        </p:txBody>
      </p:sp>
      <p:sp>
        <p:nvSpPr>
          <p:cNvPr id="618536" name="Rectangle 42"/>
          <p:cNvSpPr>
            <a:spLocks noChangeArrowheads="1"/>
          </p:cNvSpPr>
          <p:nvPr/>
        </p:nvSpPr>
        <p:spPr bwMode="auto">
          <a:xfrm>
            <a:off x="4495800" y="3657600"/>
            <a:ext cx="15240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Believers</a:t>
            </a:r>
          </a:p>
        </p:txBody>
      </p:sp>
      <p:sp>
        <p:nvSpPr>
          <p:cNvPr id="27691"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38" name="AutoShape 44"/>
          <p:cNvSpPr>
            <a:spLocks/>
          </p:cNvSpPr>
          <p:nvPr/>
        </p:nvSpPr>
        <p:spPr bwMode="auto">
          <a:xfrm>
            <a:off x="228600" y="5943600"/>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Mystery Form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of the Kingdom</a:t>
            </a:r>
          </a:p>
        </p:txBody>
      </p:sp>
      <p:sp>
        <p:nvSpPr>
          <p:cNvPr id="27693"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40" name="Rectangle 46"/>
          <p:cNvSpPr>
            <a:spLocks noChangeArrowheads="1"/>
          </p:cNvSpPr>
          <p:nvPr/>
        </p:nvSpPr>
        <p:spPr bwMode="auto">
          <a:xfrm>
            <a:off x="6934200" y="2971800"/>
            <a:ext cx="914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Angels</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&amp; Animals</a:t>
            </a:r>
          </a:p>
        </p:txBody>
      </p:sp>
      <p:sp>
        <p:nvSpPr>
          <p:cNvPr id="27695"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18542" name="TextBox 1"/>
          <p:cNvSpPr txBox="1">
            <a:spLocks noChangeArrowheads="1"/>
          </p:cNvSpPr>
          <p:nvPr/>
        </p:nvSpPr>
        <p:spPr bwMode="auto">
          <a:xfrm>
            <a:off x="-1066800" y="184467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Rectangular Callout 1">
            <a:extLst>
              <a:ext uri="{FF2B5EF4-FFF2-40B4-BE49-F238E27FC236}">
                <a16:creationId xmlns:a16="http://schemas.microsoft.com/office/drawing/2014/main" id="{71FE3ACD-5937-F646-B925-353A3A6069AF}"/>
              </a:ext>
            </a:extLst>
          </p:cNvPr>
          <p:cNvSpPr/>
          <p:nvPr/>
        </p:nvSpPr>
        <p:spPr bwMode="auto">
          <a:xfrm>
            <a:off x="6826548" y="4025118"/>
            <a:ext cx="1847552" cy="734987"/>
          </a:xfrm>
          <a:prstGeom prst="wedgeRectCallout">
            <a:avLst>
              <a:gd name="adj1" fmla="val -108308"/>
              <a:gd name="adj2" fmla="val 3067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128"/>
                <a:cs typeface="+mn-cs"/>
              </a:rPr>
              <a:t>Isaiah’s focus</a:t>
            </a:r>
          </a:p>
        </p:txBody>
      </p:sp>
    </p:spTree>
    <p:extLst>
      <p:ext uri="{BB962C8B-B14F-4D97-AF65-F5344CB8AC3E}">
        <p14:creationId xmlns:p14="http://schemas.microsoft.com/office/powerpoint/2010/main" val="2119614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2004:Templates:Presentations:Designs:Starfish</Template>
  <TotalTime>7083</TotalTime>
  <Words>8588</Words>
  <Application>Microsoft Macintosh PowerPoint</Application>
  <PresentationFormat>On-screen Show (4:3)</PresentationFormat>
  <Paragraphs>959</Paragraphs>
  <Slides>81</Slides>
  <Notes>34</Notes>
  <HiddenSlides>0</HiddenSlides>
  <MMClips>0</MMClips>
  <ScaleCrop>false</ScaleCrop>
  <HeadingPairs>
    <vt:vector size="8" baseType="variant">
      <vt:variant>
        <vt:lpstr>Fonts Used</vt:lpstr>
      </vt:variant>
      <vt:variant>
        <vt:i4>14</vt:i4>
      </vt:variant>
      <vt:variant>
        <vt:lpstr>Theme</vt:lpstr>
      </vt:variant>
      <vt:variant>
        <vt:i4>15</vt:i4>
      </vt:variant>
      <vt:variant>
        <vt:lpstr>Embedded OLE Servers</vt:lpstr>
      </vt:variant>
      <vt:variant>
        <vt:i4>1</vt:i4>
      </vt:variant>
      <vt:variant>
        <vt:lpstr>Slide Titles</vt:lpstr>
      </vt:variant>
      <vt:variant>
        <vt:i4>81</vt:i4>
      </vt:variant>
    </vt:vector>
  </HeadingPairs>
  <TitlesOfParts>
    <vt:vector size="111" baseType="lpstr">
      <vt:lpstr>Kosher-Normal</vt:lpstr>
      <vt:lpstr>Nadianne</vt:lpstr>
      <vt:lpstr>Arial</vt:lpstr>
      <vt:lpstr>Arial Black</vt:lpstr>
      <vt:lpstr>Braggadocio</vt:lpstr>
      <vt:lpstr>Calibri</vt:lpstr>
      <vt:lpstr>Comic Sans MS</vt:lpstr>
      <vt:lpstr>Copperplate Gothic Bold</vt:lpstr>
      <vt:lpstr>Helvetica</vt:lpstr>
      <vt:lpstr>Impact</vt:lpstr>
      <vt:lpstr>Monotype Sorts</vt:lpstr>
      <vt:lpstr>Tahoma</vt:lpstr>
      <vt:lpstr>Times New Roman</vt:lpstr>
      <vt:lpstr>Wingdings</vt:lpstr>
      <vt:lpstr>Fireworks</vt:lpstr>
      <vt:lpstr>2_Default Design</vt:lpstr>
      <vt:lpstr>Default Design</vt:lpstr>
      <vt:lpstr>5_Default Design</vt:lpstr>
      <vt:lpstr>2_blstripc.ppt - Blue Stripes</vt:lpstr>
      <vt:lpstr>3_Orbit</vt:lpstr>
      <vt:lpstr>10_Office Theme</vt:lpstr>
      <vt:lpstr>8_Default Design</vt:lpstr>
      <vt:lpstr>20_Default Design</vt:lpstr>
      <vt:lpstr>2_Fireworks</vt:lpstr>
      <vt:lpstr>49_Blank Presentation</vt:lpstr>
      <vt:lpstr>3_Fireworks</vt:lpstr>
      <vt:lpstr>2_Bold Stripes</vt:lpstr>
      <vt:lpstr>32_Default Design</vt:lpstr>
      <vt:lpstr>56_Default Design</vt:lpstr>
      <vt:lpstr>Microsoft ClipArt Gallery</vt:lpstr>
      <vt:lpstr>THE  DAVIDIC COVENANT</vt:lpstr>
      <vt:lpstr>Who to Celebrate?</vt:lpstr>
      <vt:lpstr>In your small group…</vt:lpstr>
      <vt:lpstr>Monarchies in 1900</vt:lpstr>
      <vt:lpstr>Monarchies in 2000</vt:lpstr>
      <vt:lpstr>The Demise of Monarchies</vt:lpstr>
      <vt:lpstr>The First Presleyterian Church of Elvis the Divine</vt:lpstr>
      <vt:lpstr>What Kind of Kingdom Did Isaiah  (and Matthew) Envision? </vt:lpstr>
      <vt:lpstr>PowerPoint Presentation</vt:lpstr>
      <vt:lpstr>The Acrostic Bible by Barry Huddleston</vt:lpstr>
      <vt:lpstr>The Big Question</vt:lpstr>
      <vt:lpstr>The Big Idea</vt:lpstr>
      <vt:lpstr>KEY VERSE:  2 Samuel 7:12-13</vt:lpstr>
      <vt:lpstr>COVENANT KINDNESS TOWARDS  DAVID'S DYNASTY</vt:lpstr>
      <vt:lpstr>Covenants of Promise</vt:lpstr>
      <vt:lpstr>Covenants of Promise</vt:lpstr>
      <vt:lpstr>Promises of the Davidic Covenant</vt:lpstr>
      <vt:lpstr>Promises of the Davidic Covenant</vt:lpstr>
      <vt:lpstr>God is King</vt:lpstr>
      <vt:lpstr>God is Creator</vt:lpstr>
      <vt:lpstr>The Kingdom is Established</vt:lpstr>
      <vt:lpstr>The Fall</vt:lpstr>
      <vt:lpstr>The Kingdom is Ruined</vt:lpstr>
      <vt:lpstr>God's Plan</vt:lpstr>
      <vt:lpstr> How is God accomplishing His plan?</vt:lpstr>
      <vt:lpstr>What is a Covenant ?</vt:lpstr>
      <vt:lpstr>The Kingdom is Promised Abrahamic Covenant</vt:lpstr>
      <vt:lpstr>How does  the Abrahamic Covenant relate to David?</vt:lpstr>
      <vt:lpstr>Kingdom &amp; Covenants Timeline</vt:lpstr>
      <vt:lpstr>The Promised Seed </vt:lpstr>
      <vt:lpstr>The Lineage  of   David</vt:lpstr>
      <vt:lpstr>The Rise of  the Kingdom</vt:lpstr>
      <vt:lpstr>The Ark is brought to Jerusalem</vt:lpstr>
      <vt:lpstr>David wanted to build a temple</vt:lpstr>
      <vt:lpstr>David's House:  "I want to build a house for you…" </vt:lpstr>
      <vt:lpstr>But who would build the Temple ?</vt:lpstr>
      <vt:lpstr>Davidic Covenant</vt:lpstr>
      <vt:lpstr>The Davidic Covenant is…</vt:lpstr>
      <vt:lpstr>Davidic Covenant</vt:lpstr>
      <vt:lpstr>Davidic Covenant</vt:lpstr>
      <vt:lpstr>Sons</vt:lpstr>
      <vt:lpstr>Throne</vt:lpstr>
      <vt:lpstr>Kingdom</vt:lpstr>
      <vt:lpstr>The Kingdom is foreshadowed</vt:lpstr>
      <vt:lpstr>The Kingdom is foreshadowed</vt:lpstr>
      <vt:lpstr>The Kingdom is foreshadowed</vt:lpstr>
      <vt:lpstr>The Kingdom is foreshadowed</vt:lpstr>
      <vt:lpstr>The Kingdom Declines</vt:lpstr>
      <vt:lpstr>Jerusalem Burned</vt:lpstr>
      <vt:lpstr>A Promise of Eternal Kingdom</vt:lpstr>
      <vt:lpstr>Still Waiting</vt:lpstr>
      <vt:lpstr>How does the Davidic Covenant relate to Jesus?</vt:lpstr>
      <vt:lpstr>What would be the Messiah's lineage?</vt:lpstr>
      <vt:lpstr>The Kingdom in Matthew 1</vt:lpstr>
      <vt:lpstr>Jesus is the Promised  Son Of David </vt:lpstr>
      <vt:lpstr>Jesus is the Promised  Son of David</vt:lpstr>
      <vt:lpstr>Jesus is the Promised  Son of David </vt:lpstr>
      <vt:lpstr>Jesus is the Promised  Son of David</vt:lpstr>
      <vt:lpstr>The Son of David . </vt:lpstr>
      <vt:lpstr>The Coming Kingdom of God</vt:lpstr>
      <vt:lpstr>King of Kings</vt:lpstr>
      <vt:lpstr>Acts 1:9, 11</vt:lpstr>
      <vt:lpstr>The Kingdom is at Hand</vt:lpstr>
      <vt:lpstr>God's Presence with His People</vt:lpstr>
      <vt:lpstr>The King is in Heaven</vt:lpstr>
      <vt:lpstr>The Return of the King</vt:lpstr>
      <vt:lpstr>A Literal Kingdom for David's Line</vt:lpstr>
      <vt:lpstr>Revelation of the Kingdom of God</vt:lpstr>
      <vt:lpstr>  Conclusion #1 </vt:lpstr>
      <vt:lpstr>  Conclusion #2 </vt:lpstr>
      <vt:lpstr>  Conclusion #3 </vt:lpstr>
      <vt:lpstr>Conclusion(1)</vt:lpstr>
      <vt:lpstr>Applications</vt:lpstr>
      <vt:lpstr> Issues Relating to the Davidic Covenant </vt:lpstr>
      <vt:lpstr> Eschatological Questions</vt:lpstr>
      <vt:lpstr>Two Major Views</vt:lpstr>
      <vt:lpstr>What We All Can Agree Upon</vt:lpstr>
      <vt:lpstr>What is your response ?</vt:lpstr>
      <vt:lpstr>Kingdom &amp; Covenants Timeline</vt:lpstr>
      <vt:lpstr>PowerPoint Presentation</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Wu</dc:creator>
  <cp:lastModifiedBy>Rick Griffith</cp:lastModifiedBy>
  <cp:revision>444</cp:revision>
  <dcterms:created xsi:type="dcterms:W3CDTF">2005-08-25T07:58:19Z</dcterms:created>
  <dcterms:modified xsi:type="dcterms:W3CDTF">2023-08-11T08:21:52Z</dcterms:modified>
</cp:coreProperties>
</file>