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4.xml" ContentType="application/vnd.openxmlformats-officedocument.theme+xml"/>
  <Override PartName="/ppt/theme/themeOverride1.xml" ContentType="application/vnd.openxmlformats-officedocument.themeOverrid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7.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8.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4.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5.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6.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1.xml" ContentType="application/vnd.openxmlformats-officedocument.presentationml.tags+xml"/>
  <Override PartName="/ppt/notesSlides/notesSlide90.xml" ContentType="application/vnd.openxmlformats-officedocument.presentationml.notesSlide+xml"/>
  <Override PartName="/ppt/tags/tag2.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7.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18.xml" ContentType="application/vnd.openxmlformats-officedocument.themeOverride+xml"/>
  <Override PartName="/ppt/notesSlides/notesSlide100.xml" ContentType="application/vnd.openxmlformats-officedocument.presentationml.notesSlide+xml"/>
  <Override PartName="/ppt/tags/tag3.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media/audio1.bin" ContentType="audio/unknown"/>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4123" r:id="rId3"/>
    <p:sldMasterId id="2147484311" r:id="rId4"/>
    <p:sldMasterId id="2147484432" r:id="rId5"/>
    <p:sldMasterId id="2147484716" r:id="rId6"/>
    <p:sldMasterId id="2147484729" r:id="rId7"/>
    <p:sldMasterId id="2147484742" r:id="rId8"/>
    <p:sldMasterId id="2147484754" r:id="rId9"/>
    <p:sldMasterId id="2147484999" r:id="rId10"/>
    <p:sldMasterId id="2147485777" r:id="rId11"/>
    <p:sldMasterId id="2147485789" r:id="rId12"/>
    <p:sldMasterId id="2147485801" r:id="rId13"/>
    <p:sldMasterId id="2147485803" r:id="rId14"/>
    <p:sldMasterId id="2147486167" r:id="rId15"/>
    <p:sldMasterId id="2147486183" r:id="rId16"/>
    <p:sldMasterId id="2147486199" r:id="rId17"/>
    <p:sldMasterId id="2147486288" r:id="rId18"/>
    <p:sldMasterId id="2147486300" r:id="rId19"/>
    <p:sldMasterId id="2147486313" r:id="rId20"/>
    <p:sldMasterId id="2147486325" r:id="rId21"/>
    <p:sldMasterId id="2147486337" r:id="rId22"/>
    <p:sldMasterId id="2147486349" r:id="rId23"/>
    <p:sldMasterId id="2147486361" r:id="rId24"/>
    <p:sldMasterId id="2147486373" r:id="rId25"/>
    <p:sldMasterId id="2147486389" r:id="rId26"/>
    <p:sldMasterId id="2147486401" r:id="rId27"/>
    <p:sldMasterId id="2147486413" r:id="rId28"/>
    <p:sldMasterId id="2147486415" r:id="rId29"/>
    <p:sldMasterId id="2147486429" r:id="rId30"/>
    <p:sldMasterId id="2147486443" r:id="rId31"/>
    <p:sldMasterId id="2147486455" r:id="rId32"/>
    <p:sldMasterId id="2147486468" r:id="rId33"/>
    <p:sldMasterId id="2147486481" r:id="rId34"/>
    <p:sldMasterId id="2147486493" r:id="rId35"/>
    <p:sldMasterId id="2147486505" r:id="rId36"/>
    <p:sldMasterId id="2147486519" r:id="rId37"/>
    <p:sldMasterId id="2147486531" r:id="rId38"/>
    <p:sldMasterId id="2147486545" r:id="rId39"/>
  </p:sldMasterIdLst>
  <p:notesMasterIdLst>
    <p:notesMasterId r:id="rId265"/>
  </p:notesMasterIdLst>
  <p:sldIdLst>
    <p:sldId id="1339" r:id="rId40"/>
    <p:sldId id="1340" r:id="rId41"/>
    <p:sldId id="1341" r:id="rId42"/>
    <p:sldId id="1342" r:id="rId43"/>
    <p:sldId id="1343" r:id="rId44"/>
    <p:sldId id="1344" r:id="rId45"/>
    <p:sldId id="1345" r:id="rId46"/>
    <p:sldId id="1346" r:id="rId47"/>
    <p:sldId id="1347" r:id="rId48"/>
    <p:sldId id="1348" r:id="rId49"/>
    <p:sldId id="1349" r:id="rId50"/>
    <p:sldId id="1350" r:id="rId51"/>
    <p:sldId id="1351" r:id="rId52"/>
    <p:sldId id="1352" r:id="rId53"/>
    <p:sldId id="1353" r:id="rId54"/>
    <p:sldId id="1354" r:id="rId55"/>
    <p:sldId id="1355" r:id="rId56"/>
    <p:sldId id="1356" r:id="rId57"/>
    <p:sldId id="1357" r:id="rId58"/>
    <p:sldId id="495" r:id="rId59"/>
    <p:sldId id="376" r:id="rId60"/>
    <p:sldId id="284" r:id="rId61"/>
    <p:sldId id="294" r:id="rId62"/>
    <p:sldId id="295" r:id="rId63"/>
    <p:sldId id="296" r:id="rId64"/>
    <p:sldId id="297" r:id="rId65"/>
    <p:sldId id="298" r:id="rId66"/>
    <p:sldId id="256" r:id="rId67"/>
    <p:sldId id="311" r:id="rId68"/>
    <p:sldId id="543" r:id="rId69"/>
    <p:sldId id="544" r:id="rId70"/>
    <p:sldId id="441" r:id="rId71"/>
    <p:sldId id="502" r:id="rId72"/>
    <p:sldId id="492" r:id="rId73"/>
    <p:sldId id="493" r:id="rId74"/>
    <p:sldId id="496" r:id="rId75"/>
    <p:sldId id="464" r:id="rId76"/>
    <p:sldId id="444" r:id="rId77"/>
    <p:sldId id="445" r:id="rId78"/>
    <p:sldId id="744" r:id="rId79"/>
    <p:sldId id="745" r:id="rId80"/>
    <p:sldId id="731" r:id="rId81"/>
    <p:sldId id="500" r:id="rId82"/>
    <p:sldId id="501" r:id="rId83"/>
    <p:sldId id="489" r:id="rId84"/>
    <p:sldId id="490" r:id="rId85"/>
    <p:sldId id="503" r:id="rId86"/>
    <p:sldId id="510" r:id="rId87"/>
    <p:sldId id="511" r:id="rId88"/>
    <p:sldId id="551" r:id="rId89"/>
    <p:sldId id="491" r:id="rId90"/>
    <p:sldId id="401" r:id="rId91"/>
    <p:sldId id="266" r:id="rId92"/>
    <p:sldId id="397" r:id="rId93"/>
    <p:sldId id="398" r:id="rId94"/>
    <p:sldId id="267" r:id="rId95"/>
    <p:sldId id="399" r:id="rId96"/>
    <p:sldId id="400" r:id="rId97"/>
    <p:sldId id="402" r:id="rId98"/>
    <p:sldId id="299" r:id="rId99"/>
    <p:sldId id="403" r:id="rId100"/>
    <p:sldId id="300" r:id="rId101"/>
    <p:sldId id="404" r:id="rId102"/>
    <p:sldId id="537" r:id="rId103"/>
    <p:sldId id="405" r:id="rId104"/>
    <p:sldId id="334" r:id="rId105"/>
    <p:sldId id="375" r:id="rId106"/>
    <p:sldId id="372" r:id="rId107"/>
    <p:sldId id="373" r:id="rId108"/>
    <p:sldId id="374" r:id="rId109"/>
    <p:sldId id="326" r:id="rId110"/>
    <p:sldId id="406" r:id="rId111"/>
    <p:sldId id="280" r:id="rId112"/>
    <p:sldId id="439" r:id="rId113"/>
    <p:sldId id="407" r:id="rId114"/>
    <p:sldId id="287" r:id="rId115"/>
    <p:sldId id="286" r:id="rId116"/>
    <p:sldId id="272" r:id="rId117"/>
    <p:sldId id="313" r:id="rId118"/>
    <p:sldId id="314" r:id="rId119"/>
    <p:sldId id="4030" r:id="rId120"/>
    <p:sldId id="337" r:id="rId121"/>
    <p:sldId id="387" r:id="rId122"/>
    <p:sldId id="571" r:id="rId123"/>
    <p:sldId id="339" r:id="rId124"/>
    <p:sldId id="348" r:id="rId125"/>
    <p:sldId id="319" r:id="rId126"/>
    <p:sldId id="340" r:id="rId127"/>
    <p:sldId id="341" r:id="rId128"/>
    <p:sldId id="382" r:id="rId129"/>
    <p:sldId id="383" r:id="rId130"/>
    <p:sldId id="4029" r:id="rId131"/>
    <p:sldId id="385" r:id="rId132"/>
    <p:sldId id="342" r:id="rId133"/>
    <p:sldId id="344" r:id="rId134"/>
    <p:sldId id="4024" r:id="rId135"/>
    <p:sldId id="321" r:id="rId136"/>
    <p:sldId id="5479" r:id="rId137"/>
    <p:sldId id="347" r:id="rId138"/>
    <p:sldId id="4026" r:id="rId139"/>
    <p:sldId id="346" r:id="rId140"/>
    <p:sldId id="386" r:id="rId141"/>
    <p:sldId id="408" r:id="rId142"/>
    <p:sldId id="545" r:id="rId143"/>
    <p:sldId id="281" r:id="rId144"/>
    <p:sldId id="409" r:id="rId145"/>
    <p:sldId id="328" r:id="rId146"/>
    <p:sldId id="410" r:id="rId147"/>
    <p:sldId id="546" r:id="rId148"/>
    <p:sldId id="318" r:id="rId149"/>
    <p:sldId id="527" r:id="rId150"/>
    <p:sldId id="534" r:id="rId151"/>
    <p:sldId id="530" r:id="rId152"/>
    <p:sldId id="531" r:id="rId153"/>
    <p:sldId id="532" r:id="rId154"/>
    <p:sldId id="529" r:id="rId155"/>
    <p:sldId id="535" r:id="rId156"/>
    <p:sldId id="552" r:id="rId157"/>
    <p:sldId id="533" r:id="rId158"/>
    <p:sldId id="411" r:id="rId159"/>
    <p:sldId id="379" r:id="rId160"/>
    <p:sldId id="368" r:id="rId161"/>
    <p:sldId id="274" r:id="rId162"/>
    <p:sldId id="369" r:id="rId163"/>
    <p:sldId id="371" r:id="rId164"/>
    <p:sldId id="370" r:id="rId165"/>
    <p:sldId id="276" r:id="rId166"/>
    <p:sldId id="359" r:id="rId167"/>
    <p:sldId id="5483" r:id="rId168"/>
    <p:sldId id="747" r:id="rId169"/>
    <p:sldId id="748" r:id="rId170"/>
    <p:sldId id="5482" r:id="rId171"/>
    <p:sldId id="358" r:id="rId172"/>
    <p:sldId id="273" r:id="rId173"/>
    <p:sldId id="412" r:id="rId174"/>
    <p:sldId id="355" r:id="rId175"/>
    <p:sldId id="357" r:id="rId176"/>
    <p:sldId id="356" r:id="rId177"/>
    <p:sldId id="275" r:id="rId178"/>
    <p:sldId id="746" r:id="rId179"/>
    <p:sldId id="380" r:id="rId180"/>
    <p:sldId id="413" r:id="rId181"/>
    <p:sldId id="351" r:id="rId182"/>
    <p:sldId id="350" r:id="rId183"/>
    <p:sldId id="352" r:id="rId184"/>
    <p:sldId id="354" r:id="rId185"/>
    <p:sldId id="438" r:id="rId186"/>
    <p:sldId id="353" r:id="rId187"/>
    <p:sldId id="414" r:id="rId188"/>
    <p:sldId id="547" r:id="rId189"/>
    <p:sldId id="415" r:id="rId190"/>
    <p:sldId id="301" r:id="rId191"/>
    <p:sldId id="303" r:id="rId192"/>
    <p:sldId id="377" r:id="rId193"/>
    <p:sldId id="378" r:id="rId194"/>
    <p:sldId id="307" r:id="rId195"/>
    <p:sldId id="364" r:id="rId196"/>
    <p:sldId id="416" r:id="rId197"/>
    <p:sldId id="360" r:id="rId198"/>
    <p:sldId id="417" r:id="rId199"/>
    <p:sldId id="554" r:id="rId200"/>
    <p:sldId id="555" r:id="rId201"/>
    <p:sldId id="418" r:id="rId202"/>
    <p:sldId id="363" r:id="rId203"/>
    <p:sldId id="306" r:id="rId204"/>
    <p:sldId id="365" r:id="rId205"/>
    <p:sldId id="556" r:id="rId206"/>
    <p:sldId id="557" r:id="rId207"/>
    <p:sldId id="558" r:id="rId208"/>
    <p:sldId id="559" r:id="rId209"/>
    <p:sldId id="560" r:id="rId210"/>
    <p:sldId id="561" r:id="rId211"/>
    <p:sldId id="308" r:id="rId212"/>
    <p:sldId id="4027" r:id="rId213"/>
    <p:sldId id="4028" r:id="rId214"/>
    <p:sldId id="422" r:id="rId215"/>
    <p:sldId id="381" r:id="rId216"/>
    <p:sldId id="423" r:id="rId217"/>
    <p:sldId id="367" r:id="rId218"/>
    <p:sldId id="257" r:id="rId219"/>
    <p:sldId id="440" r:id="rId220"/>
    <p:sldId id="424" r:id="rId221"/>
    <p:sldId id="566" r:id="rId222"/>
    <p:sldId id="562" r:id="rId223"/>
    <p:sldId id="563" r:id="rId224"/>
    <p:sldId id="564" r:id="rId225"/>
    <p:sldId id="565" r:id="rId226"/>
    <p:sldId id="567" r:id="rId227"/>
    <p:sldId id="521" r:id="rId228"/>
    <p:sldId id="572" r:id="rId229"/>
    <p:sldId id="525" r:id="rId230"/>
    <p:sldId id="526" r:id="rId231"/>
    <p:sldId id="523" r:id="rId232"/>
    <p:sldId id="524" r:id="rId233"/>
    <p:sldId id="516" r:id="rId234"/>
    <p:sldId id="5480" r:id="rId235"/>
    <p:sldId id="553" r:id="rId236"/>
    <p:sldId id="518" r:id="rId237"/>
    <p:sldId id="519" r:id="rId238"/>
    <p:sldId id="5481" r:id="rId239"/>
    <p:sldId id="504" r:id="rId240"/>
    <p:sldId id="505" r:id="rId241"/>
    <p:sldId id="506" r:id="rId242"/>
    <p:sldId id="507" r:id="rId243"/>
    <p:sldId id="508" r:id="rId244"/>
    <p:sldId id="509" r:id="rId245"/>
    <p:sldId id="538" r:id="rId246"/>
    <p:sldId id="539" r:id="rId247"/>
    <p:sldId id="540" r:id="rId248"/>
    <p:sldId id="541" r:id="rId249"/>
    <p:sldId id="542" r:id="rId250"/>
    <p:sldId id="515" r:id="rId251"/>
    <p:sldId id="514" r:id="rId252"/>
    <p:sldId id="310" r:id="rId253"/>
    <p:sldId id="265" r:id="rId254"/>
    <p:sldId id="260" r:id="rId255"/>
    <p:sldId id="268" r:id="rId256"/>
    <p:sldId id="270" r:id="rId257"/>
    <p:sldId id="271" r:id="rId258"/>
    <p:sldId id="309" r:id="rId259"/>
    <p:sldId id="315" r:id="rId260"/>
    <p:sldId id="316" r:id="rId261"/>
    <p:sldId id="468" r:id="rId262"/>
    <p:sldId id="388" r:id="rId263"/>
    <p:sldId id="333" r:id="rId26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C3C8811E-92FA-9D45-A9C1-C6430580F42A}">
          <p14:sldIdLst>
            <p14:sldId id="1339"/>
            <p14:sldId id="1340"/>
            <p14:sldId id="1341"/>
            <p14:sldId id="1342"/>
            <p14:sldId id="1343"/>
            <p14:sldId id="1344"/>
            <p14:sldId id="1345"/>
            <p14:sldId id="1346"/>
            <p14:sldId id="1347"/>
            <p14:sldId id="1348"/>
            <p14:sldId id="1349"/>
            <p14:sldId id="1350"/>
            <p14:sldId id="1351"/>
            <p14:sldId id="1352"/>
            <p14:sldId id="1353"/>
            <p14:sldId id="1354"/>
            <p14:sldId id="1355"/>
            <p14:sldId id="1356"/>
            <p14:sldId id="1357"/>
            <p14:sldId id="495"/>
          </p14:sldIdLst>
        </p14:section>
        <p14:section name="Introduction" id="{0653D0B7-0BDA-2740-BAC8-D316B02222FD}">
          <p14:sldIdLst>
            <p14:sldId id="376"/>
            <p14:sldId id="284"/>
            <p14:sldId id="294"/>
            <p14:sldId id="295"/>
            <p14:sldId id="296"/>
            <p14:sldId id="297"/>
            <p14:sldId id="298"/>
            <p14:sldId id="256"/>
            <p14:sldId id="311"/>
            <p14:sldId id="543"/>
            <p14:sldId id="544"/>
          </p14:sldIdLst>
        </p14:section>
        <p14:section name="Sermon" id="{46440329-ED01-5946-A37C-CF46B3DB83F8}">
          <p14:sldIdLst>
            <p14:sldId id="441"/>
            <p14:sldId id="502"/>
            <p14:sldId id="492"/>
            <p14:sldId id="493"/>
            <p14:sldId id="496"/>
            <p14:sldId id="464"/>
            <p14:sldId id="444"/>
            <p14:sldId id="445"/>
            <p14:sldId id="744"/>
            <p14:sldId id="745"/>
            <p14:sldId id="731"/>
            <p14:sldId id="500"/>
            <p14:sldId id="501"/>
            <p14:sldId id="489"/>
            <p14:sldId id="490"/>
            <p14:sldId id="503"/>
            <p14:sldId id="510"/>
            <p14:sldId id="511"/>
            <p14:sldId id="551"/>
            <p14:sldId id="491"/>
          </p14:sldIdLst>
        </p14:section>
        <p14:section name="Chapters" id="{16500CC5-A48C-2449-B5A9-4F4CAABFEB42}">
          <p14:sldIdLst>
            <p14:sldId id="401"/>
            <p14:sldId id="266"/>
            <p14:sldId id="397"/>
            <p14:sldId id="398"/>
            <p14:sldId id="267"/>
            <p14:sldId id="399"/>
            <p14:sldId id="400"/>
            <p14:sldId id="402"/>
            <p14:sldId id="299"/>
            <p14:sldId id="403"/>
            <p14:sldId id="300"/>
            <p14:sldId id="404"/>
            <p14:sldId id="537"/>
            <p14:sldId id="405"/>
            <p14:sldId id="334"/>
            <p14:sldId id="375"/>
            <p14:sldId id="372"/>
            <p14:sldId id="373"/>
            <p14:sldId id="374"/>
            <p14:sldId id="326"/>
            <p14:sldId id="406"/>
            <p14:sldId id="280"/>
            <p14:sldId id="439"/>
            <p14:sldId id="407"/>
            <p14:sldId id="287"/>
            <p14:sldId id="286"/>
            <p14:sldId id="272"/>
            <p14:sldId id="313"/>
            <p14:sldId id="314"/>
            <p14:sldId id="4030"/>
            <p14:sldId id="337"/>
            <p14:sldId id="387"/>
            <p14:sldId id="571"/>
            <p14:sldId id="339"/>
            <p14:sldId id="348"/>
            <p14:sldId id="319"/>
            <p14:sldId id="340"/>
            <p14:sldId id="341"/>
            <p14:sldId id="382"/>
            <p14:sldId id="383"/>
            <p14:sldId id="4029"/>
            <p14:sldId id="385"/>
            <p14:sldId id="342"/>
            <p14:sldId id="344"/>
            <p14:sldId id="4024"/>
            <p14:sldId id="321"/>
            <p14:sldId id="5479"/>
            <p14:sldId id="347"/>
            <p14:sldId id="4026"/>
            <p14:sldId id="346"/>
            <p14:sldId id="386"/>
            <p14:sldId id="408"/>
            <p14:sldId id="545"/>
            <p14:sldId id="281"/>
            <p14:sldId id="409"/>
            <p14:sldId id="328"/>
            <p14:sldId id="410"/>
            <p14:sldId id="546"/>
            <p14:sldId id="318"/>
            <p14:sldId id="527"/>
            <p14:sldId id="534"/>
            <p14:sldId id="530"/>
            <p14:sldId id="531"/>
            <p14:sldId id="532"/>
            <p14:sldId id="529"/>
            <p14:sldId id="535"/>
            <p14:sldId id="552"/>
            <p14:sldId id="533"/>
            <p14:sldId id="411"/>
            <p14:sldId id="379"/>
            <p14:sldId id="368"/>
            <p14:sldId id="274"/>
            <p14:sldId id="369"/>
            <p14:sldId id="371"/>
            <p14:sldId id="370"/>
            <p14:sldId id="276"/>
            <p14:sldId id="359"/>
            <p14:sldId id="5483"/>
            <p14:sldId id="747"/>
            <p14:sldId id="748"/>
            <p14:sldId id="5482"/>
            <p14:sldId id="358"/>
            <p14:sldId id="273"/>
            <p14:sldId id="412"/>
            <p14:sldId id="355"/>
            <p14:sldId id="357"/>
            <p14:sldId id="356"/>
            <p14:sldId id="275"/>
            <p14:sldId id="746"/>
            <p14:sldId id="380"/>
            <p14:sldId id="413"/>
            <p14:sldId id="351"/>
            <p14:sldId id="350"/>
            <p14:sldId id="352"/>
            <p14:sldId id="354"/>
            <p14:sldId id="438"/>
            <p14:sldId id="353"/>
            <p14:sldId id="414"/>
            <p14:sldId id="547"/>
            <p14:sldId id="415"/>
            <p14:sldId id="301"/>
            <p14:sldId id="303"/>
            <p14:sldId id="377"/>
            <p14:sldId id="378"/>
            <p14:sldId id="307"/>
            <p14:sldId id="364"/>
            <p14:sldId id="416"/>
            <p14:sldId id="360"/>
            <p14:sldId id="417"/>
            <p14:sldId id="554"/>
            <p14:sldId id="555"/>
            <p14:sldId id="418"/>
            <p14:sldId id="363"/>
            <p14:sldId id="306"/>
            <p14:sldId id="365"/>
            <p14:sldId id="556"/>
            <p14:sldId id="557"/>
            <p14:sldId id="558"/>
            <p14:sldId id="559"/>
            <p14:sldId id="560"/>
            <p14:sldId id="561"/>
            <p14:sldId id="308"/>
            <p14:sldId id="4027"/>
            <p14:sldId id="4028"/>
            <p14:sldId id="422"/>
            <p14:sldId id="381"/>
            <p14:sldId id="423"/>
            <p14:sldId id="367"/>
            <p14:sldId id="257"/>
            <p14:sldId id="440"/>
            <p14:sldId id="424"/>
            <p14:sldId id="566"/>
            <p14:sldId id="562"/>
            <p14:sldId id="563"/>
            <p14:sldId id="564"/>
            <p14:sldId id="565"/>
            <p14:sldId id="567"/>
            <p14:sldId id="521"/>
            <p14:sldId id="572"/>
            <p14:sldId id="525"/>
            <p14:sldId id="526"/>
            <p14:sldId id="523"/>
            <p14:sldId id="524"/>
          </p14:sldIdLst>
        </p14:section>
        <p14:section name="Conclusion" id="{F6E8159A-DBE4-8D42-9E5B-C4C26D61FA67}">
          <p14:sldIdLst>
            <p14:sldId id="516"/>
            <p14:sldId id="5480"/>
            <p14:sldId id="553"/>
            <p14:sldId id="518"/>
            <p14:sldId id="519"/>
            <p14:sldId id="5481"/>
            <p14:sldId id="504"/>
            <p14:sldId id="505"/>
            <p14:sldId id="506"/>
            <p14:sldId id="507"/>
            <p14:sldId id="508"/>
            <p14:sldId id="509"/>
            <p14:sldId id="538"/>
            <p14:sldId id="539"/>
            <p14:sldId id="540"/>
            <p14:sldId id="541"/>
            <p14:sldId id="542"/>
            <p14:sldId id="515"/>
            <p14:sldId id="514"/>
          </p14:sldIdLst>
        </p14:section>
        <p14:section name="Supplements" id="{7BE922E2-6BDB-9549-8DA5-17BEE5F1134C}">
          <p14:sldIdLst>
            <p14:sldId id="310"/>
            <p14:sldId id="265"/>
            <p14:sldId id="260"/>
            <p14:sldId id="268"/>
            <p14:sldId id="270"/>
            <p14:sldId id="271"/>
            <p14:sldId id="309"/>
            <p14:sldId id="315"/>
            <p14:sldId id="316"/>
            <p14:sldId id="468"/>
            <p14:sldId id="388"/>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60046"/>
    <a:srgbClr val="FF0000"/>
    <a:srgbClr val="66FFFF"/>
    <a:srgbClr val="FC4F02"/>
    <a:srgbClr val="003300"/>
    <a:srgbClr val="000099"/>
    <a:srgbClr val="FFFF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24" autoAdjust="0"/>
    <p:restoredTop sz="74070" autoAdjust="0"/>
  </p:normalViewPr>
  <p:slideViewPr>
    <p:cSldViewPr>
      <p:cViewPr varScale="1">
        <p:scale>
          <a:sx n="81" d="100"/>
          <a:sy n="81" d="100"/>
        </p:scale>
        <p:origin x="184" y="872"/>
      </p:cViewPr>
      <p:guideLst>
        <p:guide orient="horz" pos="2160"/>
        <p:guide pos="2880"/>
      </p:guideLst>
    </p:cSldViewPr>
  </p:slideViewPr>
  <p:outlineViewPr>
    <p:cViewPr>
      <p:scale>
        <a:sx n="33" d="100"/>
        <a:sy n="33" d="100"/>
      </p:scale>
      <p:origin x="0" y="1256"/>
    </p:cViewPr>
  </p:outlineViewPr>
  <p:notesTextViewPr>
    <p:cViewPr>
      <p:scale>
        <a:sx n="155" d="100"/>
        <a:sy n="155" d="100"/>
      </p:scale>
      <p:origin x="0" y="0"/>
    </p:cViewPr>
  </p:notesTextViewPr>
  <p:sorterViewPr>
    <p:cViewPr>
      <p:scale>
        <a:sx n="50" d="100"/>
        <a:sy n="50" d="100"/>
      </p:scale>
      <p:origin x="0" y="208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16" Type="http://schemas.openxmlformats.org/officeDocument/2006/relationships/slide" Target="slides/slide177.xml"/><Relationship Id="rId237" Type="http://schemas.openxmlformats.org/officeDocument/2006/relationships/slide" Target="slides/slide198.xml"/><Relationship Id="rId258" Type="http://schemas.openxmlformats.org/officeDocument/2006/relationships/slide" Target="slides/slide219.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227" Type="http://schemas.openxmlformats.org/officeDocument/2006/relationships/slide" Target="slides/slide188.xml"/><Relationship Id="rId248" Type="http://schemas.openxmlformats.org/officeDocument/2006/relationships/slide" Target="slides/slide209.xml"/><Relationship Id="rId269"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slide" Target="slides/slide178.xml"/><Relationship Id="rId6" Type="http://schemas.openxmlformats.org/officeDocument/2006/relationships/slideMaster" Target="slideMasters/slideMaster6.xml"/><Relationship Id="rId238" Type="http://schemas.openxmlformats.org/officeDocument/2006/relationships/slide" Target="slides/slide199.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228" Type="http://schemas.openxmlformats.org/officeDocument/2006/relationships/slide" Target="slides/slide189.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notesMaster" Target="notesMasters/notesMaster1.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viewProps" Target="viewProps.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607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8C7BE9E0-2496-5846-B874-2AB31239707C}" type="slidenum">
              <a:rPr lang="en-US"/>
              <a:pPr>
                <a:defRPr/>
              </a:pPr>
              <a:t>‹#›</a:t>
            </a:fld>
            <a:endParaRPr lang="en-US"/>
          </a:p>
        </p:txBody>
      </p:sp>
    </p:spTree>
    <p:extLst>
      <p:ext uri="{BB962C8B-B14F-4D97-AF65-F5344CB8AC3E}">
        <p14:creationId xmlns:p14="http://schemas.microsoft.com/office/powerpoint/2010/main" val="2215394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83.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ferrelljenkins.wordpress.com/2010/08/18/araunahs-threshing-floor/" TargetMode="External"/><Relationship Id="rId2" Type="http://schemas.openxmlformats.org/officeDocument/2006/relationships/slide" Target="../slides/slide188.xml"/><Relationship Id="rId1" Type="http://schemas.openxmlformats.org/officeDocument/2006/relationships/notesMaster" Target="../notesMasters/notesMaster1.xml"/><Relationship Id="rId4" Type="http://schemas.openxmlformats.org/officeDocument/2006/relationships/hyperlink" Target="https://ferrelljenkins.wordpress.com/2010/08/18/araunahs-threshing-floor/#comments"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8" Type="http://schemas.openxmlformats.org/officeDocument/2006/relationships/hyperlink" Target="http://annomundi.com/history/bryant.htm" TargetMode="External"/><Relationship Id="rId3" Type="http://schemas.openxmlformats.org/officeDocument/2006/relationships/hyperlink" Target="http://annomundi.com/mike.htm" TargetMode="External"/><Relationship Id="rId7" Type="http://schemas.openxmlformats.org/officeDocument/2006/relationships/hyperlink" Target="http://annomundi.com/bible/jesus_centre_of_history.htm#world_english_bible" TargetMode="External"/><Relationship Id="rId2" Type="http://schemas.openxmlformats.org/officeDocument/2006/relationships/slide" Target="../slides/slide190.xml"/><Relationship Id="rId1" Type="http://schemas.openxmlformats.org/officeDocument/2006/relationships/notesMaster" Target="../notesMasters/notesMaster1.xml"/><Relationship Id="rId6" Type="http://schemas.openxmlformats.org/officeDocument/2006/relationships/hyperlink" Target="http://annomundi.com/bible/impossible_theology.htm" TargetMode="External"/><Relationship Id="rId5" Type="http://schemas.openxmlformats.org/officeDocument/2006/relationships/hyperlink" Target="http://annomundi.com/bible/jesus_centre_of_history.htm#bryant" TargetMode="External"/><Relationship Id="rId4" Type="http://schemas.openxmlformats.org/officeDocument/2006/relationships/hyperlink" Target="http://annomundi.com/bible/jesus_centre_of_history.htm"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umcdiscipleship.org/resources/history-of-hymns-introduction" TargetMode="External"/><Relationship Id="rId2" Type="http://schemas.openxmlformats.org/officeDocument/2006/relationships/slide" Target="../slides/slide207.xml"/><Relationship Id="rId1" Type="http://schemas.openxmlformats.org/officeDocument/2006/relationships/notesMaster" Target="../notesMasters/notesMaster1.xml"/><Relationship Id="rId4" Type="http://schemas.openxmlformats.org/officeDocument/2006/relationships/hyperlink" Target="https://www.crossway.org/authors/gregory-forster/"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5.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2 Samuel, we finally arrive at King David to which 1 Samuel was pointing.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b="1" kern="1200" baseline="30000">
                <a:solidFill>
                  <a:schemeClr val="tx1"/>
                </a:solidFill>
                <a:effectLst/>
                <a:latin typeface="Arial" pitchFamily="-111" charset="0"/>
                <a:ea typeface="ＭＳ Ｐゴシック" pitchFamily="-112" charset="-128"/>
                <a:cs typeface="ＭＳ Ｐゴシック" pitchFamily="-112" charset="-128"/>
              </a:rPr>
              <a:t>10</a:t>
            </a:r>
            <a:r>
              <a:rPr lang="en-US" sz="1200" kern="1200">
                <a:solidFill>
                  <a:schemeClr val="tx1"/>
                </a:solidFill>
                <a:effectLst/>
                <a:latin typeface="Arial" pitchFamily="-111" charset="0"/>
                <a:ea typeface="ＭＳ Ｐゴシック" pitchFamily="-112" charset="-128"/>
                <a:cs typeface="ＭＳ Ｐゴシック" pitchFamily="-112" charset="-128"/>
              </a:rPr>
              <a:t> The scepter will not depart from Judah,</a:t>
            </a:r>
          </a:p>
          <a:p>
            <a:r>
              <a:rPr lang="en-US" sz="1200" kern="1200">
                <a:solidFill>
                  <a:schemeClr val="tx1"/>
                </a:solidFill>
                <a:effectLst/>
                <a:latin typeface="Arial" pitchFamily="-111" charset="0"/>
                <a:ea typeface="ＭＳ Ｐゴシック" pitchFamily="-112" charset="-128"/>
                <a:cs typeface="ＭＳ Ｐゴシック" pitchFamily="-112" charset="-128"/>
              </a:rPr>
              <a:t>nor the ruler’s staff from his descendants,</a:t>
            </a:r>
          </a:p>
          <a:p>
            <a:r>
              <a:rPr lang="en-US" sz="1200" kern="1200">
                <a:solidFill>
                  <a:schemeClr val="tx1"/>
                </a:solidFill>
                <a:effectLst/>
                <a:latin typeface="Arial" pitchFamily="-111" charset="0"/>
                <a:ea typeface="ＭＳ Ｐゴシック" pitchFamily="-112" charset="-128"/>
                <a:cs typeface="ＭＳ Ｐゴシック" pitchFamily="-112" charset="-128"/>
              </a:rPr>
              <a:t>until the coming of the one to whom it belongs, the one whom all nations will honor.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a:t>
            </a:fld>
            <a:endParaRPr lang="en-US"/>
          </a:p>
        </p:txBody>
      </p:sp>
    </p:spTree>
    <p:extLst>
      <p:ext uri="{BB962C8B-B14F-4D97-AF65-F5344CB8AC3E}">
        <p14:creationId xmlns:p14="http://schemas.microsoft.com/office/powerpoint/2010/main" val="158215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turning point of the book is chapter 11. After this, David experiences the results of his sins in his family and kingdom.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8930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David’s sin in the the matter of taking a census of the people of Israel, and his acknowledgment of the sin, he was told by Gad to build an altar (2 Samuel 24:1-10). The instructions are specific.</a:t>
            </a:r>
          </a:p>
          <a:p>
            <a:r>
              <a:rPr lang="en-US" dirty="0"/>
              <a:t>And Gad came that day to David and said to him, “Go up, raise an altar to the LORD on the threshing floor of Araunah the Jebusite.” So David went up at Gad’s word, as the LORD commanded. (2 Samuel 24:18-19 ESV)</a:t>
            </a:r>
          </a:p>
          <a:p>
            <a:r>
              <a:rPr lang="en-US" dirty="0"/>
              <a:t>Araunah was gracious in his offer to allow David to take any of his property needed — the oxen, the threshing sledge, and the yokes of the oxen for the wood. He said, “All this, O king, Araunah gives to the king.”</a:t>
            </a:r>
          </a:p>
          <a:p>
            <a:r>
              <a:rPr lang="en-US" dirty="0"/>
              <a:t>David’s reply is one of those memorable statements of Scripture.</a:t>
            </a:r>
          </a:p>
          <a:p>
            <a:r>
              <a:rPr lang="en-US" dirty="0"/>
              <a:t>But the king said to Araunah, “No, but I will buy it from you for a price. I will not offer burnt offerings to the LORD my God that cost me nothing.” So David bought the threshing floor and the oxen for fifty shekels of silver. (2 Samuel 24:24 ESV)</a:t>
            </a:r>
          </a:p>
          <a:p>
            <a:r>
              <a:rPr lang="en-US" dirty="0"/>
              <a:t>Artist </a:t>
            </a:r>
            <a:r>
              <a:rPr lang="en-US" dirty="0" err="1"/>
              <a:t>Balage</a:t>
            </a:r>
            <a:r>
              <a:rPr lang="en-US" dirty="0"/>
              <a:t> Balogh has provided us a beautiful illustration of the threshing floor of Araunah [above] on what we later know to be Mount Moriah. See more of his work at </a:t>
            </a:r>
            <a:r>
              <a:rPr lang="en-US" dirty="0">
                <a:hlinkClick r:id="rId3" tooltip="Archaeology Illustrated"/>
              </a:rPr>
              <a:t>Archaeology Illustrated</a:t>
            </a:r>
            <a:r>
              <a:rPr lang="en-US" dirty="0"/>
              <a:t>.</a:t>
            </a:r>
          </a:p>
          <a:p>
            <a:r>
              <a:rPr lang="en-US" dirty="0"/>
              <a:t>It is generally understood that this is the place where Abraham came to offer Isaac, in the mount of the LORD three days from Beersheba  (Genesis 22:4, 14). It is where Solomon began to build the temple in 966 B.C.</a:t>
            </a:r>
          </a:p>
          <a:p>
            <a:r>
              <a:rPr lang="en-US" dirty="0"/>
              <a:t>Then Solomon began to build the house of the LORD in Jerusalem on Mount Moriah, where the LORD had appeared to David his father, at the place that David had appointed, on the threshing floor of </a:t>
            </a:r>
            <a:r>
              <a:rPr lang="en-US" dirty="0" err="1"/>
              <a:t>Ornan</a:t>
            </a:r>
            <a:r>
              <a:rPr lang="en-US" dirty="0"/>
              <a:t> the Jebusite. (2 Chronicles 3:1 ESV)."</a:t>
            </a:r>
          </a:p>
          <a:p>
            <a:endParaRPr lang="en-US" dirty="0"/>
          </a:p>
          <a:p>
            <a:r>
              <a:rPr lang="en-US" b="1" dirty="0" err="1"/>
              <a:t>Araunah’s</a:t>
            </a:r>
            <a:r>
              <a:rPr lang="en-US" b="1" dirty="0"/>
              <a:t> threshing floor</a:t>
            </a:r>
          </a:p>
          <a:p>
            <a:r>
              <a:rPr lang="en-US" dirty="0"/>
              <a:t>Posted on </a:t>
            </a:r>
            <a:r>
              <a:rPr lang="en-US" dirty="0">
                <a:hlinkClick r:id="rId4" tooltip="7:20 am"/>
              </a:rPr>
              <a:t>August 18, 2010</a:t>
            </a:r>
            <a:r>
              <a:rPr lang="en-US" dirty="0"/>
              <a:t> | </a:t>
            </a:r>
            <a:r>
              <a:rPr lang="en-US" dirty="0">
                <a:hlinkClick r:id="rId5"/>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183</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And the Temple Mount itself…47 acres of unending international intrigue, strife and dispute…currently controlled by local Moslem authorities.  The octagonal Dome of the Rock has occupied this site for 1,400 years!  Now…</a:t>
            </a:r>
          </a:p>
          <a:p>
            <a:r>
              <a:rPr lang="en-US" b="0" dirty="0">
                <a:latin typeface="Times" charset="0"/>
                <a:ea typeface="ＭＳ Ｐゴシック" charset="0"/>
                <a:cs typeface="ＭＳ Ｐゴシック" charset="0"/>
              </a:rPr>
              <a:t>////	Imagine this place without the Dome of the Rock…3,000 years ago, on the top of Mount Moriah…the same Moriah where Abraham had taken Isaac for sacrifice a thousand years earlier than that.  </a:t>
            </a:r>
          </a:p>
          <a:p>
            <a:r>
              <a:rPr lang="en-US" b="0" dirty="0">
                <a:latin typeface="Times" charset="0"/>
                <a:ea typeface="ＭＳ Ｐゴシック" charset="0"/>
                <a:cs typeface="ＭＳ Ｐゴシック" charset="0"/>
              </a:rPr>
              <a:t>////	In David</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time, it had become a threshing floor owned by a man named Araunah.  </a:t>
            </a:r>
          </a:p>
          <a:p>
            <a:r>
              <a:rPr lang="en-US" b="0" dirty="0">
                <a:latin typeface="Times" charset="0"/>
                <a:ea typeface="ＭＳ Ｐゴシック" charset="0"/>
                <a:cs typeface="ＭＳ Ｐゴシック" charset="0"/>
              </a:rPr>
              <a:t>////	David bought that threshing floor from Araunah – similar to this one – on which to build a great worship center…because ever since the time of Moses…</a:t>
            </a:r>
          </a:p>
          <a:p>
            <a:r>
              <a:rPr lang="en-US" b="0" dirty="0">
                <a:latin typeface="Times" charset="0"/>
                <a:ea typeface="ＭＳ Ｐゴシック" charset="0"/>
                <a:cs typeface="ＭＳ Ｐゴシック" charset="0"/>
              </a:rPr>
              <a:t>////	…the old tabernacle, housing the sacred Ark of the Covenant, had existed in the fierce winds of the desert.  David wanted to see the Furniture of the Lord protected in a fine building…</a:t>
            </a:r>
          </a:p>
          <a:p>
            <a:r>
              <a:rPr lang="en-US" b="0" dirty="0">
                <a:latin typeface="Times" charset="0"/>
                <a:ea typeface="ＭＳ Ｐゴシック" charset="0"/>
                <a:cs typeface="ＭＳ Ｐゴシック" charset="0"/>
              </a:rPr>
              <a:t>////	…such as a great Temple to the Lord there on Mount Moriah.</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 David planned the Temple and brought supplies into town to build it.  However, God did not allow David to erect it because he had spilled human blood.  </a:t>
            </a:r>
          </a:p>
          <a:p>
            <a:r>
              <a:rPr lang="en-US" b="0" dirty="0">
                <a:latin typeface="Times" charset="0"/>
                <a:ea typeface="ＭＳ Ｐゴシック" charset="0"/>
                <a:cs typeface="ＭＳ Ｐゴシック" charset="0"/>
              </a:rPr>
              <a:t>////	It then became an assignment from God that David</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son, Solomon, should build the First Temple.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temple was destroyed by the Babylonians in 586 B.C., but rebuilt under the leadership of Joshua and Zerubbabel after the return from Babylonian exile (520-516 B.C.). Herod the Great basically built a new temple during his reign.</a:t>
            </a:r>
          </a:p>
          <a:p>
            <a:r>
              <a:rPr lang="en-US" dirty="0"/>
              <a:t>The Romans destroyed Jerusalem, including the temple, in A.D. 70. Centuries later, between 687 and 691, the </a:t>
            </a:r>
            <a:r>
              <a:rPr lang="en-US" i="1" dirty="0" err="1"/>
              <a:t>Qubbet</a:t>
            </a:r>
            <a:r>
              <a:rPr lang="en-US" i="1" dirty="0"/>
              <a:t> es </a:t>
            </a:r>
            <a:r>
              <a:rPr lang="en-US" i="1" dirty="0" err="1"/>
              <a:t>Sakhra</a:t>
            </a:r>
            <a:r>
              <a:rPr lang="en-US" dirty="0"/>
              <a:t>, (Dome of the Rock) was built on the orders of the </a:t>
            </a:r>
            <a:r>
              <a:rPr lang="en-US" dirty="0" err="1"/>
              <a:t>Ommayad</a:t>
            </a:r>
            <a:r>
              <a:rPr lang="en-US" dirty="0"/>
              <a:t> caliph, Abd </a:t>
            </a:r>
            <a:r>
              <a:rPr lang="en-US" dirty="0" err="1"/>
              <a:t>el</a:t>
            </a:r>
            <a:r>
              <a:rPr lang="en-US" dirty="0"/>
              <a:t> Malik. The building has been restored numerous times, but “the monument has preserved its original majestic proportions and harmonious design” (</a:t>
            </a:r>
            <a:r>
              <a:rPr lang="en-US" i="1" dirty="0"/>
              <a:t>The Middle East</a:t>
            </a:r>
            <a:r>
              <a:rPr lang="en-US" dirty="0"/>
              <a:t>, Hachette, 1966).</a:t>
            </a:r>
          </a:p>
          <a:p>
            <a:r>
              <a:rPr lang="en-US" dirty="0"/>
              <a:t>The association of this site with both Abraham and David ties together two of the great texts of the Old Testament (Genesis 12; 2 Samuel 7) and makes it especially significant for those who believe the Bible."</a:t>
            </a:r>
          </a:p>
          <a:p>
            <a:endParaRPr lang="en-US" dirty="0"/>
          </a:p>
          <a:p>
            <a:r>
              <a:rPr lang="en-US" b="1" dirty="0" err="1"/>
              <a:t>Araunah’s</a:t>
            </a:r>
            <a:r>
              <a:rPr lang="en-US" b="1" dirty="0"/>
              <a:t> threshing floor</a:t>
            </a:r>
          </a:p>
          <a:p>
            <a:r>
              <a:rPr lang="en-US" dirty="0"/>
              <a:t>Posted on </a:t>
            </a:r>
            <a:r>
              <a:rPr lang="en-US" dirty="0">
                <a:hlinkClick r:id="rId3" tooltip="7:20 am"/>
              </a:rPr>
              <a:t>August 18, 2010</a:t>
            </a:r>
            <a:r>
              <a:rPr lang="en-US" dirty="0"/>
              <a:t> | </a:t>
            </a:r>
            <a:r>
              <a:rPr lang="en-US" dirty="0">
                <a:hlinkClick r:id="rId4"/>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188</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seem to understand horizontal discipline better than vertical discipline. </a:t>
            </a:r>
          </a:p>
          <a:p>
            <a:r>
              <a:rPr lang="en-US" dirty="0"/>
              <a:t>We can see how valuable it is for a mother or father to discipline their children—that’s a horizontal discipline on a human level.</a:t>
            </a:r>
          </a:p>
          <a:p>
            <a:r>
              <a:rPr lang="en-US" dirty="0"/>
              <a:t>However, we seem to struggle with giving this same privilege to the God who knows best how to discipline us! </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central to history despite God's discipline.</a:t>
            </a:r>
            <a:r>
              <a:rPr lang="en-SG" dirty="0">
                <a:effectLst/>
              </a:rPr>
              <a:t> </a:t>
            </a:r>
            <a:r>
              <a:rPr lang="en-US" dirty="0"/>
              <a:t>After creating the world</a:t>
            </a:r>
            <a:r>
              <a:rPr lang="en-US" baseline="0" dirty="0"/>
              <a:t> and Eden where people were immortal, God disciplined man in the fall but humans still had longevity of life before the Flood. That longevity will return in the Millennium after the Second Coming of Christ where God's Final Judgment will occur, restoring man's rule in the New Heaven and New Earth. In the middle are kingdoms opposing God—the Kingdom of Nimrod reappearing as the Kingdom of Antichrist in the Tribulation. Even more central is God's judgment at Babel dispersing people, but God's kindness will undo that dispersion in his regathering all who believe in him at the Rapture! At the very heart of history is Jesus, though, preceded by the prophecies of the patriarchs, Law, and prophets and fulfilled in our Church age where we proclaim him among the nations!</a:t>
            </a:r>
            <a:endParaRPr lang="en-US" dirty="0"/>
          </a:p>
          <a:p>
            <a:r>
              <a:rPr lang="en-US" dirty="0"/>
              <a:t>_____________</a:t>
            </a:r>
          </a:p>
          <a:p>
            <a:r>
              <a:rPr lang="en-US" b="1" dirty="0"/>
              <a:t>Jesus at the Centre of History</a:t>
            </a:r>
          </a:p>
          <a:p>
            <a:r>
              <a:rPr lang="en-US" dirty="0">
                <a:hlinkClick r:id="rId3"/>
              </a:rPr>
              <a:t>Mike Gascoigne</a:t>
            </a:r>
            <a:endParaRPr lang="en-US" dirty="0"/>
          </a:p>
          <a:p>
            <a:r>
              <a:rPr lang="en-US" b="1" dirty="0"/>
              <a:t>Copyright 2005</a:t>
            </a:r>
          </a:p>
          <a:p>
            <a:r>
              <a:rPr lang="en-US" b="1" dirty="0"/>
              <a:t>http://</a:t>
            </a:r>
            <a:r>
              <a:rPr lang="en-US" b="1" dirty="0" err="1"/>
              <a:t>annomundi.com</a:t>
            </a:r>
            <a:r>
              <a:rPr lang="en-US" b="1" dirty="0"/>
              <a:t>/bible/</a:t>
            </a:r>
            <a:r>
              <a:rPr lang="en-US" b="1" dirty="0" err="1"/>
              <a:t>jesus_centre_of_history.htm</a:t>
            </a:r>
            <a:r>
              <a:rPr lang="en-US" b="1" dirty="0"/>
              <a:t>#</a:t>
            </a:r>
          </a:p>
          <a:p>
            <a:r>
              <a:rPr lang="en-US" b="1" dirty="0"/>
              <a:t>Accessed 24 Dec 2017</a:t>
            </a:r>
          </a:p>
          <a:p>
            <a:endParaRPr lang="en-US" b="1" dirty="0"/>
          </a:p>
          <a:p>
            <a:r>
              <a:rPr lang="en-US" b="1" dirty="0"/>
              <a:t>"After the Fall, things got worse and worse. Jesus came to turn history around, so that the end-time events resemble the events of the ancient world, but in reverse order. For believers, things get better and better, but for unbelievers, it continues to get worse and worse.</a:t>
            </a:r>
          </a:p>
          <a:p>
            <a:r>
              <a:rPr lang="en-US" dirty="0"/>
              <a:t>For a printable version of this time chart in landscape orientation, see the </a:t>
            </a:r>
            <a:r>
              <a:rPr lang="en-US" dirty="0">
                <a:hlinkClick r:id="rId4"/>
              </a:rPr>
              <a:t>Acrobat PDF file (120K)</a:t>
            </a:r>
            <a:r>
              <a:rPr lang="en-US" dirty="0"/>
              <a:t>.</a:t>
            </a:r>
          </a:p>
          <a:p>
            <a:r>
              <a:rPr lang="en-US" b="1" dirty="0"/>
              <a:t>The Ancient World</a:t>
            </a:r>
          </a:p>
          <a:p>
            <a:r>
              <a:rPr lang="en-US" dirty="0"/>
              <a:t>In the beginning, God created a perfect world where there was no death, destruction, or suffering. The first two occupants, Adam and Eve, were to live forever, but only if they were obedient to God. They disobeyed and lost their immortality, but they still lived for a long time, and so did their descendants, almost up to a thousand years. However, successive generations fell into great levels of decadence, with increasing violence, until God destroyed all air-breathing life in a great Flood, except for Noah, his wife, his three sons and their wives, and the animals they brought with them into the Ark. After the Flood, the lifespans of successive generations became shorter and shorter, until they reached the levels they are now, where hardly anyone reaches the age of 100. The shortened lifespan could be the result of exposure to radiation from space, after the collapse of the water vapour canopy, if this is a correct interpretation of the physical causes of the Flood. Alternatively, it could be the consequence of the genetic bottleneck that occurred when the population of the world was reduced to only eight people, and then they began to multiply again.</a:t>
            </a:r>
          </a:p>
          <a:p>
            <a:r>
              <a:rPr lang="en-US" dirty="0"/>
              <a:t>The salutary lesson of the Flood seems to have been lost on the descendants of Noah, who continued to invent new forms of rebellion. They were supposed to multiply and disperse and re-populate the earth, but they remained in Babylon under the dictatorship of Nimrod, and they built a tower as a centre of idolatrous worship. There were some who instigated the rebellion and others who reluctantly endured it, but their personal preferences counted for little because they were under a dictatorship and there was no-one who could stand up to Nimrod. Then the Lord intervened and scattered them, confusing their languages so that they couldn't understand each other, and the dispersal from Babylon became the starting point for the history of the nations as we know them today.</a:t>
            </a:r>
          </a:p>
          <a:p>
            <a:r>
              <a:rPr lang="en-US" dirty="0"/>
              <a:t>The story so far is covered in the first eleven chapters of Genesis, although the supporters of the rebellion were still at war with the surrounding nations during the time of Abraham, when there was the battle of four kings against five (Gen. 14:1-9). This continuing warfare is thought by mythographers (</a:t>
            </a:r>
            <a:r>
              <a:rPr lang="en-US" dirty="0">
                <a:hlinkClick r:id="rId5"/>
              </a:rPr>
              <a:t>1</a:t>
            </a:r>
            <a:r>
              <a:rPr lang="en-US" dirty="0"/>
              <a:t>) to be the historical basis of the Titanic wars of Greek mythology.</a:t>
            </a:r>
          </a:p>
          <a:p>
            <a:r>
              <a:rPr lang="en-US" b="1" dirty="0"/>
              <a:t>From the Patriarchs to the Present Time</a:t>
            </a:r>
          </a:p>
          <a:p>
            <a:r>
              <a:rPr lang="en-US" dirty="0"/>
              <a:t>Most of the Bible, from Genesis 12 onwards, is about the central portion of the time chart which includes Abraham and the patriarchs of Israel, the law and the prophets, the coming of Jesus and the establishment of the early church with the objective to follow the Great Commission to preach the Gospel to all the world. Since that time, the church has followed its Commission with a greater or lesser degree of enthusiasm, and there is a history that leaves much to be desired, but the eventual result is that the Commission has been largely fulfilled, and the Gospel is known with a greater or lesser degree of understanding all over the world. This would have been achieved earlier if the message had not been distorted into all sorts of social and political variants during a long period known as the "dark ages", when the Bible was available only to the privileged clergy and was hidden from the common people. The process of restoration began with the Renaissance and the invention of the printing press, and the Greek New Testament of Erasmus which was distributed to people all over Europe who had sufficient education to read it. Then the Bible, both Old and New Testaments, was translated into English, German and many other languages spoken by the common people, an event that was opposed by the established church and created many martyrs. Nevertheless, the Reformation had become unstoppable and led to a period of world mission, with the result that there is hardly a place in the world where the name of Christ is not known, and the Bible is either found on the open market or is obstructed by governments who fear it. It's hard to obstruct the Gospel these days, because people in the remotest areas of the world can hear it preached on short-wave radio. They can also read the Bible on the Internet, where the infrastructure exists, and it's becoming increasingly difficult for obstructive governments to make excuses to their people, and deny the Internet to those who need it for business purposes. The Gospel is available almost everywhere to people who want to find it, and the enthusiasm is often greatest in the places where it has been obstructed. Jesus didn't say that everybody has to believe the Gospel before he returns. He only said it has to be preached everywhere, and to a large extent, this has been done, so what happens next? </a:t>
            </a:r>
          </a:p>
          <a:p>
            <a:r>
              <a:rPr lang="en-US" b="1" dirty="0"/>
              <a:t>The End Times</a:t>
            </a:r>
          </a:p>
          <a:p>
            <a:r>
              <a:rPr lang="en-US" dirty="0"/>
              <a:t>Jesus is at the centre of history, and the work of salvation is much more than what is anticipated by many Christians who believe that their personal destiny is in a place called "heaven". They only have a vague idea about what happens there, and they possibly imagine that they will sit on a cloud playing a harp for all eternity. They don't make any serious attempt to find out what the Bible teaches about life after death, and instead they tend to emphasise the work of Christ in their lives here and now, as their previously messed up lives are sorted out by their faith in Christ.</a:t>
            </a:r>
          </a:p>
          <a:p>
            <a:r>
              <a:rPr lang="en-US" dirty="0"/>
              <a:t>The term "heaven", in its most general sense in the New Testament, refers to the spiritual state of the believer who dwells in the presence of God. Our actual destination is not in an ethereal vapour-like space in the clouds, but right here on earth. But it won't be the earth as it is now. Instead it will be a new creation, known as the New Heaven and New Earth, with the perfect conditions of Eden fully restored, and with no possibility of getting it messed up because there will be no Devil. </a:t>
            </a:r>
          </a:p>
          <a:p>
            <a:r>
              <a:rPr lang="en-US" dirty="0"/>
              <a:t>The New Heaven and New Earth will not come into existence all at once. Instead, history will be rolled back in stages. There will be a world dictator known as the Antichrist, the New Testament version of Nimrod. But before he begins his reign, there will be the sudden disappearance of Christians from the earth, an event that Jesus compared with the Flood:</a:t>
            </a:r>
          </a:p>
          <a:p>
            <a:r>
              <a:rPr lang="en-US" i="1" dirty="0"/>
              <a:t>But as the days of Noe were, so shall also the coming of the Son of man be. For as in the days that were before the flood they were eating and drinking, marrying and giving in marriage, until the day that Noe entered into the ark, and knew not until the flood came, and took them all away; so shall also the coming of the Son of man be.</a:t>
            </a:r>
            <a:r>
              <a:rPr lang="en-US" dirty="0"/>
              <a:t> (Matt. 24:37-39)</a:t>
            </a:r>
          </a:p>
          <a:p>
            <a:r>
              <a:rPr lang="en-US" dirty="0"/>
              <a:t>The Rapture can be identified in the book of Revelation by the complete absence of the church after the letters to the seven churches are completed in Chapter three. Then in Chapters 4 and 5 there is the vision of heaven and the book with seven seals that only Christ can open. The end-time events, whether good or evil, can only happen by divine permission, and in Chapter 6 we see the four horsemen of the Apocalypse being released upon the world. The first is the Antichrist, riding a white horse, and he is followed by his three companions representing war, famine and death. From that point onwards, the book of Revelation is primarily concerned with the tribulation period until the true Christ appears, riding a white horse in Chapter 19.</a:t>
            </a:r>
          </a:p>
          <a:p>
            <a:r>
              <a:rPr lang="en-US" dirty="0"/>
              <a:t>There are disagreements among theologians about the order of events, with some saying that the rapture comes before the tribulation, and others saying it comes afterwards, and others saying it comes in the middle of the tribulation. My reasons for a pre-tribulation rapture are given in my book </a:t>
            </a:r>
            <a:r>
              <a:rPr lang="en-US" dirty="0">
                <a:hlinkClick r:id="rId6"/>
              </a:rPr>
              <a:t>Impossible Theology: The Christian Evolutionist Dilemma</a:t>
            </a:r>
            <a:r>
              <a:rPr lang="en-US" dirty="0"/>
              <a:t>, but for the purpose of this discussion it is sufficient to have the rapture and tribulation as related events occurring within the same general time period.</a:t>
            </a:r>
          </a:p>
          <a:p>
            <a:r>
              <a:rPr lang="en-US" dirty="0"/>
              <a:t>In the ancient world there was the Flood followed by Nimrod's rebellion, and in the end-time events we have the rapture and the reign of Antichrist. The rebellion of Nimrod came to an end when God scattered the people and confused their languages. The reign of Antichrist will come to an end when Christ returns with his raptured saints and establishes his millennial kingdom.</a:t>
            </a:r>
          </a:p>
          <a:p>
            <a:r>
              <a:rPr lang="en-US" dirty="0"/>
              <a:t>During the millennium there will be a state of near-perfect conditions, where Satan is bound and evil is restrained. Nature will be at peace, and people will live for a long time. </a:t>
            </a:r>
          </a:p>
          <a:p>
            <a:r>
              <a:rPr lang="en-US" i="1" dirty="0"/>
              <a:t>The wolf will live with the lamb, and the leopard will lie down with the young goat; The calf, the young lion, and the fattened calf together; and a little child will lead them. The cow and the bear will graze. Their young ones will lie down together. The lion will eat straw like the ox. The nursing child will play near a cobra’s hole, and the weaned child will put his hand on the viper’s den. They will not hurt nor destroy in all my holy mountain; for the earth will be full of the knowledge of Yahweh, as the waters cover the sea.</a:t>
            </a:r>
            <a:r>
              <a:rPr lang="en-US" dirty="0"/>
              <a:t> (Isaiah 11:6-9, World English Bible (</a:t>
            </a:r>
            <a:r>
              <a:rPr lang="en-US" dirty="0">
                <a:hlinkClick r:id="rId7"/>
              </a:rPr>
              <a:t>2</a:t>
            </a:r>
            <a:r>
              <a:rPr lang="en-US" dirty="0"/>
              <a:t>)).</a:t>
            </a:r>
          </a:p>
          <a:p>
            <a:r>
              <a:rPr lang="en-US" i="1" dirty="0"/>
              <a:t>There shall be no more thence an infant of days, nor an old man that hath not filled his days: for the child shall die an hundred years old; but the sinner being an hundred years old shall be accursed.</a:t>
            </a:r>
            <a:r>
              <a:rPr lang="en-US" dirty="0"/>
              <a:t> (Isaiah 65:20).</a:t>
            </a:r>
          </a:p>
          <a:p>
            <a:r>
              <a:rPr lang="en-US" dirty="0"/>
              <a:t>These conditions can be compared with the pre-Flood world, where people lived for almost a thousand years, and as far as we can tell, both humans and animals were vegetarian. All living creatures were originally given a vegetarian diet:</a:t>
            </a:r>
          </a:p>
          <a:p>
            <a:r>
              <a:rPr lang="en-US" i="1" dirty="0"/>
              <a:t>God created man in his own image... God said, "Behold, I have given you every herb yielding seed, which is on the surface of all the earth, and every tree, which bears fruit yielding seed. It will be your food. To every animal of the earth, and to every bird of the sky, and to everything that creeps on the earth, in which there is life, I have given every green herb for food;" and it was so.</a:t>
            </a:r>
            <a:r>
              <a:rPr lang="en-US" dirty="0"/>
              <a:t> (Gen. 1:27-30, World English Bible).</a:t>
            </a:r>
          </a:p>
          <a:p>
            <a:r>
              <a:rPr lang="en-US" dirty="0"/>
              <a:t>It isn't clear at what point the animals became </a:t>
            </a:r>
            <a:r>
              <a:rPr lang="en-US" dirty="0" err="1"/>
              <a:t>carniverous</a:t>
            </a:r>
            <a:r>
              <a:rPr lang="en-US" dirty="0"/>
              <a:t>, but humans were not specifically permitted to eat meat until after the Flood:</a:t>
            </a:r>
          </a:p>
          <a:p>
            <a:r>
              <a:rPr lang="en-US" i="1" dirty="0"/>
              <a:t>And God blessed Noah and his sons, and said unto them, Be fruitful, and multiply, and replenish the earth. And the fear of you and the dread of you shall be upon every beast of the earth, and upon every fowl of the air, upon all that </a:t>
            </a:r>
            <a:r>
              <a:rPr lang="en-US" i="1" dirty="0" err="1"/>
              <a:t>moveth</a:t>
            </a:r>
            <a:r>
              <a:rPr lang="en-US" i="1" dirty="0"/>
              <a:t> upon the earth, and upon all the fishes of the sea; into your hand are they delivered. Every moving thing that </a:t>
            </a:r>
            <a:r>
              <a:rPr lang="en-US" i="1" dirty="0" err="1"/>
              <a:t>liveth</a:t>
            </a:r>
            <a:r>
              <a:rPr lang="en-US" i="1" dirty="0"/>
              <a:t> shall be meat for you; even as the green herb have I given you all things. But flesh with the life thereof, which is the blood thereof, shall ye not eat.</a:t>
            </a:r>
            <a:r>
              <a:rPr lang="en-US" dirty="0"/>
              <a:t> (Gen. 9:1-4).</a:t>
            </a:r>
          </a:p>
          <a:p>
            <a:r>
              <a:rPr lang="en-US" dirty="0"/>
              <a:t>This passage marks a change in the behaviour of animals, as they began to live in fear of man and his newly </a:t>
            </a:r>
            <a:r>
              <a:rPr lang="en-US" dirty="0" err="1"/>
              <a:t>aquired</a:t>
            </a:r>
            <a:r>
              <a:rPr lang="en-US" dirty="0"/>
              <a:t> </a:t>
            </a:r>
            <a:r>
              <a:rPr lang="en-US" dirty="0" err="1"/>
              <a:t>carniverous</a:t>
            </a:r>
            <a:r>
              <a:rPr lang="en-US" dirty="0"/>
              <a:t> diet. The reasons for the change of diet are not given, but it was probably because of the changed climate of the world, where protein-rich vegetables were no longer available in abundance. In that case, there would be sufficient reason for some of the animals also to become </a:t>
            </a:r>
            <a:r>
              <a:rPr lang="en-US" dirty="0" err="1"/>
              <a:t>carniverous</a:t>
            </a:r>
            <a:r>
              <a:rPr lang="en-US" dirty="0"/>
              <a:t>, and if this is the point where they abandoned their vegetarian diet, it means there was peace among the animals during the entire pre-Flood period.</a:t>
            </a:r>
          </a:p>
          <a:p>
            <a:r>
              <a:rPr lang="en-US" dirty="0"/>
              <a:t>Taking all this together, we have peace among the animals, and great longevity among humans, so that the pre-Flood period can be compared with the millennium. Christ comes and overthrows the Antichrist, establishing his millennial kingdom and restoring the world to the pre-Flood conditions, but the work of restoration is not yet finished.</a:t>
            </a:r>
          </a:p>
          <a:p>
            <a:r>
              <a:rPr lang="en-US" dirty="0"/>
              <a:t>At the end of the millennium, Satan is loosed from his pit and leads the nations in rebellion against Christ and his saints, but is defeated and thrown into the lake of fire, and then there is the resurrection of unbelievers for the Final Judgement (Rev. 20:7-15).</a:t>
            </a:r>
          </a:p>
          <a:p>
            <a:r>
              <a:rPr lang="en-US" dirty="0"/>
              <a:t>At this point the problem of sin has been finally dealt with, and it is time to create a New Heaven and New Earth, and a New Jerusalem where there is the Tree of Life. The conditions of Eden are fully restored and the saints will live there with Christ for ever. (Rev. 21 and 22).</a:t>
            </a:r>
          </a:p>
          <a:p>
            <a:r>
              <a:rPr lang="en-US" dirty="0"/>
              <a:t>The entire scenario shows the justice and mercy of God, who created the world in a state of perfection, but with the opportunity for evil to proliferate. He then deals with Satan and his followers, the perpetrators of evil, in the presence of all the angels, and restores the world to its perfect state. This time there will be no Satan to mess it up, and the perfect world will continue for ever.</a:t>
            </a:r>
          </a:p>
          <a:p>
            <a:r>
              <a:rPr lang="en-US" dirty="0"/>
              <a:t>So we see that the hope of the believer is not to sit on a cloud for all eternity playing a harp, a prospect that seems utterly unappealing. The purpose of the resurrection is to return us to this world and see it restored to perfection. Christ is at the centre of history, and his crucifixion and resurrection marks the point where the errors of history are rolled backwards, in the reverse order in which they occurred. We are presently in a transition period known as the "Church Age", where the Gospel is to be preached to all the world, and then Christ will return, and we have to be ready because he will come at a time when we do not expect him.</a:t>
            </a:r>
          </a:p>
          <a:p>
            <a:r>
              <a:rPr lang="en-US" b="1" dirty="0"/>
              <a:t>Notes and References</a:t>
            </a:r>
          </a:p>
          <a:p>
            <a:r>
              <a:rPr lang="en-US" dirty="0"/>
              <a:t>1. See for example: Bryant, J., </a:t>
            </a:r>
            <a:r>
              <a:rPr lang="en-US" dirty="0">
                <a:hlinkClick r:id="rId8"/>
              </a:rPr>
              <a:t>A New System or an Analysis of Ancient Mythology</a:t>
            </a:r>
            <a:r>
              <a:rPr lang="en-US" dirty="0"/>
              <a:t>, 3rd edition, 1807. The war at the time of Abraham is described in vol.6, pp.189-208, </a:t>
            </a:r>
            <a:r>
              <a:rPr lang="en-US" i="1" dirty="0"/>
              <a:t>Some Farther Account of the Arabians who Resided in Egypt</a:t>
            </a:r>
            <a:r>
              <a:rPr lang="en-US" dirty="0"/>
              <a:t>. This section is only in the 6-volume edition, not the earlier 3-volume edition published in 1776. Mythography is the practice of relating mythology to real historical events, and is sometimes known as </a:t>
            </a:r>
            <a:r>
              <a:rPr lang="en-US" i="1" dirty="0"/>
              <a:t>Euhemerism</a:t>
            </a:r>
            <a:r>
              <a:rPr lang="en-US" dirty="0"/>
              <a:t>, based on the philosopher </a:t>
            </a:r>
            <a:r>
              <a:rPr lang="en-US" dirty="0" err="1"/>
              <a:t>Euhemerus</a:t>
            </a:r>
            <a:r>
              <a:rPr lang="en-US" dirty="0"/>
              <a:t> who believed that all the gods were deified kings.</a:t>
            </a:r>
          </a:p>
          <a:p>
            <a:r>
              <a:rPr lang="en-US" dirty="0"/>
              <a:t>2. I have used the </a:t>
            </a:r>
            <a:r>
              <a:rPr lang="en-US" dirty="0">
                <a:hlinkClick r:id="rId7"/>
              </a:rPr>
              <a:t>World English Bible</a:t>
            </a:r>
            <a:r>
              <a:rPr lang="en-US" dirty="0"/>
              <a:t> on some occasions where the antiquated language of the King James </a:t>
            </a:r>
            <a:r>
              <a:rPr lang="en-US" dirty="0" err="1"/>
              <a:t>Authorised</a:t>
            </a:r>
            <a:r>
              <a:rPr lang="en-US" dirty="0"/>
              <a:t> Version might not make sense to modern readers."</a:t>
            </a:r>
          </a:p>
          <a:p>
            <a:endParaRPr lang="en-US" dirty="0"/>
          </a:p>
        </p:txBody>
      </p:sp>
    </p:spTree>
    <p:extLst>
      <p:ext uri="{BB962C8B-B14F-4D97-AF65-F5344CB8AC3E}">
        <p14:creationId xmlns:p14="http://schemas.microsoft.com/office/powerpoint/2010/main" val="36988329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pitchFamily="-112" charset="-128"/>
                <a:cs typeface="ＭＳ Ｐゴシック" pitchFamily="-112" charset="-128"/>
              </a:rPr>
              <a:t>So God’s kindness gives us leaders and discipline as he did for Israel regarding David. But how does all this kindness </a:t>
            </a:r>
            <a:r>
              <a:rPr lang="en-US" sz="1200" i="1" kern="1200" dirty="0">
                <a:solidFill>
                  <a:schemeClr val="tx1"/>
                </a:solidFill>
                <a:effectLst/>
                <a:latin typeface="Arial" pitchFamily="-111" charset="0"/>
                <a:ea typeface="ＭＳ Ｐゴシック" pitchFamily="-112" charset="-128"/>
                <a:cs typeface="ＭＳ Ｐゴシック" pitchFamily="-112" charset="-128"/>
              </a:rPr>
              <a:t>to</a:t>
            </a:r>
            <a:r>
              <a:rPr lang="en-US" sz="1200" kern="1200" dirty="0">
                <a:solidFill>
                  <a:schemeClr val="tx1"/>
                </a:solidFill>
                <a:effectLst/>
                <a:latin typeface="Arial" pitchFamily="-111" charset="0"/>
                <a:ea typeface="ＭＳ Ｐゴシック" pitchFamily="-112" charset="-128"/>
                <a:cs typeface="ＭＳ Ｐゴシック" pitchFamily="-112" charset="-128"/>
              </a:rPr>
              <a:t> David and </a:t>
            </a:r>
            <a:r>
              <a:rPr lang="en-US" sz="1200" i="1" kern="1200" dirty="0">
                <a:solidFill>
                  <a:schemeClr val="tx1"/>
                </a:solidFill>
                <a:effectLst/>
                <a:latin typeface="Arial" pitchFamily="-111" charset="0"/>
                <a:ea typeface="ＭＳ Ｐゴシック" pitchFamily="-112" charset="-128"/>
                <a:cs typeface="ＭＳ Ｐゴシック" pitchFamily="-112" charset="-128"/>
              </a:rPr>
              <a:t>from</a:t>
            </a:r>
            <a:r>
              <a:rPr lang="en-US" sz="1200" kern="1200" dirty="0">
                <a:solidFill>
                  <a:schemeClr val="tx1"/>
                </a:solidFill>
                <a:effectLst/>
                <a:latin typeface="Arial" pitchFamily="-111" charset="0"/>
                <a:ea typeface="ＭＳ Ｐゴシック" pitchFamily="-112" charset="-128"/>
                <a:cs typeface="ＭＳ Ｐゴシック" pitchFamily="-112" charset="-128"/>
              </a:rPr>
              <a:t> David relate to Jesus? Well, connecting the dots between the OT and NT, we see that…</a:t>
            </a:r>
            <a:r>
              <a:rPr lang="en-SG" dirty="0">
                <a:effectLst/>
              </a:rPr>
              <a:t> </a:t>
            </a:r>
          </a:p>
          <a:p>
            <a:r>
              <a:rPr lang="en-US" sz="1200" kern="1200" dirty="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dirty="0">
              <a:solidFill>
                <a:schemeClr val="tx1"/>
              </a:solidFill>
              <a:effectLst/>
              <a:latin typeface="Arial" pitchFamily="-111" charset="0"/>
              <a:ea typeface="ＭＳ Ｐゴシック" pitchFamily="-112" charset="-128"/>
              <a:cs typeface="ＭＳ Ｐゴシック" pitchFamily="-112" charset="-128"/>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dirty="0">
                <a:effectLst/>
              </a:rPr>
              <a:t> </a:t>
            </a:r>
            <a:endParaRPr lang="en-US" dirty="0"/>
          </a:p>
          <a:p>
            <a:endParaRPr lang="en-US" dirty="0"/>
          </a:p>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Jesus parallels David in many remarkable ways!</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emphasizes the joy of David's initial reign up through chapter 10. The sad reality of 2 Samuel 11 brought much turmoil to his life afterwards, but God kept his covenant promises throughout David's reign.</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11</a:t>
            </a:fld>
            <a:endParaRPr lang="en-US"/>
          </a:p>
        </p:txBody>
      </p:sp>
    </p:spTree>
    <p:extLst>
      <p:ext uri="{BB962C8B-B14F-4D97-AF65-F5344CB8AC3E}">
        <p14:creationId xmlns:p14="http://schemas.microsoft.com/office/powerpoint/2010/main" val="16433508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what ways does the Lord exemplify compassion to us so we can pass this compassion on?</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has always been sovereign over the world. He has even set up kings and put down kings, as noted in the book of Daniel. He has not yet ruled on an earthly throne through the One who took on flesh in the lineage of David. But he will certainly do it!</a:t>
            </a:r>
            <a:endParaRPr lang="en-US" dirty="0">
              <a:cs typeface="ＭＳ Ｐゴシック" charset="0"/>
            </a:endParaRPr>
          </a:p>
        </p:txBody>
      </p:sp>
    </p:spTree>
    <p:extLst>
      <p:ext uri="{BB962C8B-B14F-4D97-AF65-F5344CB8AC3E}">
        <p14:creationId xmlns:p14="http://schemas.microsoft.com/office/powerpoint/2010/main" val="21550144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Times New Roman" panose="02020603050405020304" pitchFamily="18" charset="0"/>
              </a:rPr>
              <a:t>The LORD blesses us with inconveniences to turn us back to him.</a:t>
            </a:r>
            <a:r>
              <a:rPr lang="en-US" dirty="0">
                <a:effectLst/>
              </a:rPr>
              <a:t> </a:t>
            </a:r>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dirty="0">
              <a:solidFill>
                <a:schemeClr val="tx1"/>
              </a:solidFill>
              <a:effectLst/>
              <a:latin typeface="Arial" pitchFamily="-111" charset="0"/>
              <a:ea typeface="ＭＳ Ｐゴシック" pitchFamily="-112" charset="-128"/>
              <a:cs typeface="ＭＳ Ｐゴシック" pitchFamily="-112" charset="-128"/>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dirty="0">
                <a:effectLst/>
              </a:rPr>
              <a:t> </a:t>
            </a:r>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Kindness is meant to be shared, so first accept God's kindness offered to you in Jesus, the ultimate descendant of David promised in 2 Samuel 7 who will reign in the days ahead.</a:t>
            </a:r>
          </a:p>
          <a:p>
            <a:r>
              <a:rPr lang="en-US" dirty="0">
                <a:cs typeface="ＭＳ Ｐゴシック" charset="0"/>
              </a:rPr>
              <a:t>But then, as a recipient of God's kindness, live for others. Do what you do TODAY to lift other people up rather live for your own pursuits. </a:t>
            </a:r>
          </a:p>
        </p:txBody>
      </p:sp>
    </p:spTree>
    <p:extLst>
      <p:ext uri="{BB962C8B-B14F-4D97-AF65-F5344CB8AC3E}">
        <p14:creationId xmlns:p14="http://schemas.microsoft.com/office/powerpoint/2010/main" val="24998745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t>Even</a:t>
            </a:r>
            <a:r>
              <a:rPr lang="en-US" b="0" baseline="0" dirty="0"/>
              <a:t> in Bethlehem itself, a </a:t>
            </a:r>
            <a:r>
              <a:rPr lang="en-US" b="0" dirty="0"/>
              <a:t>Baptist church that backs Israel is troubled by the Palestinian Authority.</a:t>
            </a:r>
          </a:p>
          <a:p>
            <a:r>
              <a:rPr lang="en-US" b="0" i="1" dirty="0"/>
              <a:t>The First Baptist Church in Bethlehem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1" dirty="0"/>
              <a:t>"</a:t>
            </a:r>
            <a:r>
              <a:rPr lang="mr-IN" b="0" i="1" dirty="0"/>
              <a:t>…</a:t>
            </a:r>
            <a:r>
              <a:rPr lang="en-US" b="0" dirty="0"/>
              <a:t>was told that the Palestinian Authority no longer considers them legitimate and will no longer accept any paperwork from them, such as baptismal or wedding certificates. Obviously, this remains a matter of grave concern, and appears to be a serious infringement of religious freedom</a:t>
            </a:r>
            <a:r>
              <a:rPr lang="mr-IN" b="0" dirty="0"/>
              <a:t>…</a:t>
            </a:r>
            <a:r>
              <a:rPr lang="en-US" b="0" dirty="0"/>
              <a:t>." (Rabbi Russ Resnik March 15, 2012, at 11:21 pm)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glow rad="127000">
                    <a:schemeClr val="tx1"/>
                  </a:glow>
                </a:effectLst>
                <a:latin typeface="Arial" charset="0"/>
                <a:ea typeface="ＭＳ Ｐゴシック" charset="0"/>
                <a:cs typeface="ＭＳ Ｐゴシック" charset="0"/>
              </a:rPr>
              <a:t>Pastor Khoury faced Sharia Laws, for supporting the "little Satan" (Israel) and not living in submission to Islam.</a:t>
            </a:r>
            <a:endParaRPr lang="en-US" b="0" dirty="0"/>
          </a:p>
          <a:p>
            <a:endParaRPr lang="en-US" b="0" dirty="0"/>
          </a:p>
          <a:p>
            <a:r>
              <a:rPr lang="en-US" b="0" dirty="0"/>
              <a:t>14 March 2012</a:t>
            </a:r>
          </a:p>
          <a:p>
            <a:r>
              <a:rPr lang="en-US" b="0" dirty="0"/>
              <a:t>https://</a:t>
            </a:r>
            <a:r>
              <a:rPr lang="en-US" b="0" dirty="0" err="1"/>
              <a:t>ivarfjeld.com</a:t>
            </a:r>
            <a:r>
              <a:rPr lang="en-US" b="0"/>
              <a:t>/2012/03/14/baptist-church-that-backs-israel-shuttered-by-palestinian-authority/</a:t>
            </a:r>
            <a:endParaRPr lang="en-US" b="0"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kindness of this man moved him to rescue the kittens that their mother swimming behind him could not save.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world certainly needs more kindness, which is one of God's key attributes and one of the most prominent in the book of 2 Samuel.</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Show compassion over competition.</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Sometimes we show kindness simply by listening and praying for someone.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Better to exercise your heart for others than for yourself!</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Let your heart show in your hands.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“Joy to the World” was not written as a Christmas carol? In its original form, it had nothing to do with Christmas. It wasn’t even written to be a song.</a:t>
            </a:r>
          </a:p>
          <a:p>
            <a:r>
              <a:rPr lang="en-US" dirty="0"/>
              <a:t>“Joy to the world” is perhaps an unlikely popular Christmas hymn. First of all, it is based on a psalm, and, second, it celebrates Christ’s second coming much more than the first. This favorite Christmas hymn is the result of a collaboration of at least three people and draws its initial inspiration not from the Christmas narrative in Luke 2, but from Psalm 98.</a:t>
            </a:r>
          </a:p>
          <a:p>
            <a:r>
              <a:rPr lang="en-US" dirty="0"/>
              <a:t>___________</a:t>
            </a:r>
          </a:p>
          <a:p>
            <a:endParaRPr lang="en-US" dirty="0"/>
          </a:p>
          <a:p>
            <a:r>
              <a:rPr lang="en-US" b="1" dirty="0"/>
              <a:t>Text of:</a:t>
            </a:r>
          </a:p>
          <a:p>
            <a:r>
              <a:rPr lang="en-US" b="1" dirty="0"/>
              <a:t>History of Hymns: “Joy to the World” </a:t>
            </a:r>
          </a:p>
          <a:p>
            <a:r>
              <a:rPr lang="en-US" dirty="0"/>
              <a:t>by </a:t>
            </a:r>
            <a:r>
              <a:rPr lang="en-US" dirty="0">
                <a:hlinkClick r:id="rId3"/>
              </a:rPr>
              <a:t>C. Michael Hawn</a:t>
            </a:r>
            <a:endParaRPr lang="en-US" dirty="0"/>
          </a:p>
          <a:p>
            <a:r>
              <a:rPr lang="en-US" dirty="0"/>
              <a:t>https://</a:t>
            </a:r>
            <a:r>
              <a:rPr lang="en-US" dirty="0" err="1"/>
              <a:t>www.umcdiscipleship.org</a:t>
            </a:r>
            <a:r>
              <a:rPr lang="en-US" dirty="0"/>
              <a:t>/resources/history-of-hymns-joy-to-the-world</a:t>
            </a:r>
          </a:p>
          <a:p>
            <a:r>
              <a:rPr lang="en-US" dirty="0"/>
              <a:t>Accessed 24 Dec 2017</a:t>
            </a:r>
          </a:p>
          <a:p>
            <a:endParaRPr lang="en-US" dirty="0"/>
          </a:p>
          <a:p>
            <a:r>
              <a:rPr lang="en-US" dirty="0"/>
              <a:t>___</a:t>
            </a:r>
          </a:p>
          <a:p>
            <a:r>
              <a:rPr lang="en-US" dirty="0"/>
              <a:t>First paragraph above from:</a:t>
            </a:r>
          </a:p>
          <a:p>
            <a:r>
              <a:rPr lang="en-US" b="1" dirty="0"/>
              <a:t>A Brief History of "Joy to the World"</a:t>
            </a:r>
          </a:p>
          <a:p>
            <a:r>
              <a:rPr lang="en-US" dirty="0"/>
              <a:t>December 21, 2015 by: </a:t>
            </a:r>
            <a:r>
              <a:rPr lang="en-US" dirty="0">
                <a:hlinkClick r:id="rId4"/>
              </a:rPr>
              <a:t>Greg Forster</a:t>
            </a:r>
            <a:r>
              <a:rPr lang="en-US" dirty="0"/>
              <a:t> </a:t>
            </a:r>
          </a:p>
          <a:p>
            <a:r>
              <a:rPr lang="en-US" dirty="0"/>
              <a:t>https://</a:t>
            </a:r>
            <a:r>
              <a:rPr lang="en-US" dirty="0" err="1"/>
              <a:t>www.crossway.org</a:t>
            </a:r>
            <a:r>
              <a:rPr lang="en-US" dirty="0"/>
              <a:t>/articles/a-brief-history-of-joy-to-the-world/</a:t>
            </a:r>
          </a:p>
          <a:p>
            <a:endParaRPr lang="en-US" dirty="0"/>
          </a:p>
          <a:p>
            <a:r>
              <a:rPr lang="en-US" dirty="0"/>
              <a:t>The following slides from Hawn's work above</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207</a:t>
            </a:fld>
            <a:endParaRPr lang="en-US"/>
          </a:p>
        </p:txBody>
      </p:sp>
    </p:spTree>
    <p:extLst>
      <p:ext uri="{BB962C8B-B14F-4D97-AF65-F5344CB8AC3E}">
        <p14:creationId xmlns:p14="http://schemas.microsoft.com/office/powerpoint/2010/main" val="27135432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8E38D5-C37B-AC4C-8B05-1738EA0F5E88}" type="slidenum">
              <a:rPr lang="en-US" sz="1200">
                <a:solidFill>
                  <a:prstClr val="black"/>
                </a:solidFill>
              </a:rPr>
              <a:pPr eaLnBrk="1" hangingPunct="1"/>
              <a:t>208</a:t>
            </a:fld>
            <a:endParaRPr 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The first collaborator was the English poet and dissenting clergyman, Isaac Watts (1674-1748)</a:t>
            </a:r>
            <a:r>
              <a:rPr lang="mr-IN" dirty="0"/>
              <a:t>…</a:t>
            </a:r>
            <a:endParaRPr lang="en-US" dirty="0"/>
          </a:p>
          <a:p>
            <a:r>
              <a:rPr lang="en-US" dirty="0"/>
              <a:t>A comparison between Watts’s psalm paraphrase and the original verses in the King James translation of Psalm 98:4-9 demonstrates considerable freedom:</a:t>
            </a:r>
          </a:p>
          <a:p>
            <a:r>
              <a:rPr lang="en-US" dirty="0"/>
              <a:t>“Make a joyful noise unto the Lord, all the earth: make a loud noise, and rejoice, and sing praise. Sing unto the Lord with the harp; with the harp, and the voice of a psalm.  With trumpets and sound of cornet make a joyful noise before the Lord, the King. Let the sea roar, and the fullness thereof; the world, and they that dwell therein. Let the floods clap their hands</a:t>
            </a:r>
            <a:r>
              <a:rPr lang="mr-IN" dirty="0"/>
              <a:t>…</a:t>
            </a:r>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a:t>
            </a:r>
            <a:r>
              <a:rPr lang="mr-IN" dirty="0"/>
              <a:t>…</a:t>
            </a:r>
            <a:r>
              <a:rPr lang="en-US" dirty="0"/>
              <a:t>” (KJV)</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209</a:t>
            </a:fld>
            <a:endParaRPr lang="en-US"/>
          </a:p>
        </p:txBody>
      </p:sp>
    </p:spTree>
    <p:extLst>
      <p:ext uri="{BB962C8B-B14F-4D97-AF65-F5344CB8AC3E}">
        <p14:creationId xmlns:p14="http://schemas.microsoft.com/office/powerpoint/2010/main" val="32354754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Curiously, stanza three is the exception. It is not based on Psalm 98 and is sometimes omitted:</a:t>
            </a:r>
          </a:p>
          <a:p>
            <a:r>
              <a:rPr lang="en-US" i="1" dirty="0"/>
              <a:t>No more let sins and sorrows grow,</a:t>
            </a:r>
            <a:br>
              <a:rPr lang="en-US" i="1" dirty="0"/>
            </a:br>
            <a:r>
              <a:rPr lang="en-US" i="1" dirty="0"/>
              <a:t>Nor thorns infest the ground;</a:t>
            </a:r>
            <a:br>
              <a:rPr lang="en-US" i="1" dirty="0"/>
            </a:br>
            <a:r>
              <a:rPr lang="en-US" i="1" dirty="0"/>
              <a:t>He comes to make his blessings flow</a:t>
            </a:r>
            <a:br>
              <a:rPr lang="en-US" i="1" dirty="0"/>
            </a:br>
            <a:r>
              <a:rPr lang="en-US" i="1" dirty="0"/>
              <a:t>Far as the curse is found.</a:t>
            </a:r>
            <a:endParaRPr lang="en-US" dirty="0"/>
          </a:p>
          <a:p>
            <a:r>
              <a:rPr lang="en-US" dirty="0"/>
              <a:t>The “curse” is a reference to Genesis 3:17 when God says to Adam following the eating of the apple from the tree, “Thou shalt not eat of it: cursed is the ground for thy sake; in sorrow shalt thou eat of it all the days of thy life.” (KJV) As a part of “five-point Calvinism,” the “total depravity of man”, the curse is a significant part of classic Reformed theology, Isaac Watts’ theological perspective.</a:t>
            </a:r>
          </a:p>
          <a:p>
            <a:r>
              <a:rPr lang="en-US" dirty="0"/>
              <a:t>______________</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210</a:t>
            </a:fld>
            <a:endParaRPr lang="en-US"/>
          </a:p>
        </p:txBody>
      </p:sp>
    </p:spTree>
    <p:extLst>
      <p:ext uri="{BB962C8B-B14F-4D97-AF65-F5344CB8AC3E}">
        <p14:creationId xmlns:p14="http://schemas.microsoft.com/office/powerpoint/2010/main" val="25984554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  Before the Lord; for he cometh to judge the earth: with righteousness shall he judge the world, and the people with equity.” (KJV)</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211</a:t>
            </a:fld>
            <a:endParaRPr lang="en-US"/>
          </a:p>
        </p:txBody>
      </p:sp>
    </p:spTree>
    <p:extLst>
      <p:ext uri="{BB962C8B-B14F-4D97-AF65-F5344CB8AC3E}">
        <p14:creationId xmlns:p14="http://schemas.microsoft.com/office/powerpoint/2010/main" val="37388800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Everyone has experienced rejection of some sort. Haven't you?</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The 4</a:t>
            </a:r>
            <a:r>
              <a:rPr lang="en-US" baseline="30000" dirty="0">
                <a:latin typeface="Arial" charset="0"/>
                <a:cs typeface="ＭＳ Ｐゴシック" charset="0"/>
              </a:rPr>
              <a:t>th</a:t>
            </a:r>
            <a:r>
              <a:rPr lang="en-US" dirty="0">
                <a:latin typeface="Arial" charset="0"/>
                <a:cs typeface="ＭＳ Ｐゴシック" charset="0"/>
              </a:rPr>
              <a:t> century Christian exegete Jerome who wrote the Latin Vulgate noted the connection between Samuel and Kings by combining them into four segments that all spoke of kingship, starting with Saul and ending with Zedekiah. Thus, he named them 1 Kingdoms, 2 Kingdoms, 3 Kingdoms, and 4 Kingdoms.</a:t>
            </a: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Common-296</a:t>
            </a:r>
          </a:p>
          <a:p>
            <a:pPr eaLnBrk="1" hangingPunct="1"/>
            <a:r>
              <a:rPr lang="en-US" dirty="0">
                <a:latin typeface="Arial" charset="0"/>
                <a:cs typeface="ＭＳ Ｐゴシック" charset="0"/>
              </a:rPr>
              <a:t>OS-09-1Sam-216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charset="0"/>
                <a:cs typeface="ＭＳ Ｐゴシック" charset="0"/>
              </a:rPr>
              <a:t>OS-10-2Sam-221</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65, 102</a:t>
            </a:r>
          </a:p>
          <a:p>
            <a:pPr eaLnBrk="1" hangingPunct="1"/>
            <a:r>
              <a:rPr lang="en-US" dirty="0">
                <a:latin typeface="Arial" charset="0"/>
                <a:cs typeface="ＭＳ Ｐゴシック" charset="0"/>
              </a:rPr>
              <a:t>OS-13-1Chron-221</a:t>
            </a:r>
          </a:p>
          <a:p>
            <a:pPr eaLnBrk="1" hangingPunct="1"/>
            <a:r>
              <a:rPr lang="en-US">
                <a:latin typeface="Arial" charset="0"/>
                <a:cs typeface="ＭＳ Ｐゴシック" charset="0"/>
              </a:rPr>
              <a:t>OS-14-2Chron-39</a:t>
            </a:r>
            <a:endParaRPr lang="en-US" dirty="0">
              <a:latin typeface="Arial" charset="0"/>
              <a:cs typeface="ＭＳ Ｐゴシック" charset="0"/>
            </a:endParaRPr>
          </a:p>
        </p:txBody>
      </p:sp>
    </p:spTree>
    <p:extLst>
      <p:ext uri="{BB962C8B-B14F-4D97-AF65-F5344CB8AC3E}">
        <p14:creationId xmlns:p14="http://schemas.microsoft.com/office/powerpoint/2010/main" val="37671176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examples of benevolence does the Lord show that we should imitate?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Times New Roman" panose="02020603050405020304" pitchFamily="18" charset="0"/>
              </a:rPr>
              <a:t>The LORD blesses us with inconveniences to turn us back to him.</a:t>
            </a:r>
            <a:r>
              <a:rPr lang="en-US"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rule of David pictures the rule of Jesus, who will sit on the throne of David in Jerusalem after his return. </a:t>
            </a:r>
          </a:p>
          <a:p>
            <a:endParaRPr lang="en-US" dirty="0"/>
          </a:p>
          <a:p>
            <a:r>
              <a:rPr lang="en-US" dirty="0"/>
              <a:t>Anointing happened for prophets, priest, and kings.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111" charset="0"/>
                <a:ea typeface="ＭＳ Ｐゴシック" pitchFamily="-112" charset="-128"/>
                <a:cs typeface="ＭＳ Ｐゴシック" pitchFamily="-112" charset="-128"/>
              </a:rPr>
              <a:t>1 Ki 19:16 Then anoint Jehu grandson of Nimshi</a:t>
            </a:r>
            <a:r>
              <a:rPr lang="en-US" sz="1200" kern="1200" baseline="30000">
                <a:solidFill>
                  <a:schemeClr val="tx1"/>
                </a:solidFill>
                <a:effectLst/>
                <a:latin typeface="Arial" pitchFamily="-111" charset="0"/>
                <a:ea typeface="ＭＳ Ｐゴシック" pitchFamily="-112" charset="-128"/>
                <a:cs typeface="ＭＳ Ｐゴシック" pitchFamily="-112" charset="-128"/>
              </a:rPr>
              <a:t>a</a:t>
            </a:r>
            <a:r>
              <a:rPr lang="en-US" sz="1200" kern="1200">
                <a:solidFill>
                  <a:schemeClr val="tx1"/>
                </a:solidFill>
                <a:effectLst/>
                <a:latin typeface="Arial" pitchFamily="-111" charset="0"/>
                <a:ea typeface="ＭＳ Ｐゴシック" pitchFamily="-112" charset="-128"/>
                <a:cs typeface="ＭＳ Ｐゴシック" pitchFamily="-112" charset="-128"/>
              </a:rPr>
              <a:t> to be king of Israel, and anoint Elisha son of Shaphat from the town of Abel-meholah to replace you as my prophet.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pitchFamily="-111" charset="0"/>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111" charset="0"/>
                <a:ea typeface="ＭＳ Ｐゴシック" pitchFamily="-112" charset="-128"/>
                <a:cs typeface="ＭＳ Ｐゴシック" pitchFamily="-112" charset="-128"/>
              </a:rPr>
              <a:t>Ps 105:15</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has always been sovereign over the world. He has even set up kings and put down kings, as noted in the book of Daniel. He has not yet ruled on an earthly throne through the One who took on flesh in the lineage of David. But he will certainly do it!</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Kindness is meant to be shared, so first accept God's kindness offered to you in Jesus, the ultimate descendant of David promised in 2 Samuel 7 who will reign in the days ahead.</a:t>
            </a:r>
          </a:p>
          <a:p>
            <a:r>
              <a:rPr lang="en-US" dirty="0">
                <a:cs typeface="ＭＳ Ｐゴシック" charset="0"/>
              </a:rPr>
              <a:t>But then, as a recipient of God's kindness, live for others. Do what you do TODAY to lift other people up rather live for your own pursuits.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Covenant means promise. Promise means covenant.</a:t>
            </a:r>
          </a:p>
          <a:p>
            <a:r>
              <a:rPr lang="en-US" dirty="0"/>
              <a:t>We have already seen God's promises to people in earlier books:</a:t>
            </a:r>
          </a:p>
          <a:p>
            <a:r>
              <a:rPr lang="en-US" dirty="0"/>
              <a:t>Genesis 9 had the covenant with Noah.</a:t>
            </a:r>
          </a:p>
          <a:p>
            <a:r>
              <a:rPr lang="en-US" dirty="0"/>
              <a:t>Exodus 19–24 showed Israel agreeing to God establish the Mosaic covenant.</a:t>
            </a:r>
          </a:p>
          <a:p>
            <a:r>
              <a:rPr lang="en-US" dirty="0"/>
              <a:t>Deuteronomy 30:1-10 promises the land covenant</a:t>
            </a:r>
          </a:p>
          <a:p>
            <a:r>
              <a:rPr lang="en-US" dirty="0"/>
              <a:t>Now we see another unconditional promise from God.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F34AA-D764-4741-84DB-D9353FFDBAC4}" type="slidenum">
              <a:rPr lang="en-US" sz="1200" b="1">
                <a:solidFill>
                  <a:srgbClr val="000000"/>
                </a:solidFill>
                <a:latin typeface="Times New Roman" charset="0"/>
              </a:rPr>
              <a:pPr eaLnBrk="1" hangingPunct="1"/>
              <a:t>21</a:t>
            </a:fld>
            <a:endParaRPr lang="en-US" sz="1200" b="1">
              <a:solidFill>
                <a:srgbClr val="000000"/>
              </a:solidFill>
              <a:latin typeface="Times New Roman" charset="0"/>
            </a:endParaRPr>
          </a:p>
        </p:txBody>
      </p:sp>
      <p:sp>
        <p:nvSpPr>
          <p:cNvPr id="163842"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6738AB-B736-3147-B8B0-F07315F153F6}" type="slidenum">
              <a:rPr lang="en-US" sz="1200">
                <a:solidFill>
                  <a:prstClr val="black"/>
                </a:solidFill>
              </a:rPr>
              <a:pPr eaLnBrk="1" hangingPunct="1"/>
              <a:t>30</a:t>
            </a:fld>
            <a:endParaRPr lang="en-US" sz="1200">
              <a:solidFill>
                <a:prstClr val="black"/>
              </a:solidFill>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598844-F58C-234B-8229-D6B9BFADA46E}" type="slidenum">
              <a:rPr lang="en-US" sz="1200">
                <a:solidFill>
                  <a:prstClr val="black"/>
                </a:solidFill>
              </a:rPr>
              <a:pPr eaLnBrk="1" hangingPunct="1"/>
              <a:t>31</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our service today!</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33</a:t>
            </a:fld>
            <a:endParaRPr lang="en-US"/>
          </a:p>
        </p:txBody>
      </p:sp>
    </p:spTree>
    <p:extLst>
      <p:ext uri="{BB962C8B-B14F-4D97-AF65-F5344CB8AC3E}">
        <p14:creationId xmlns:p14="http://schemas.microsoft.com/office/powerpoint/2010/main" val="2257331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One of my good friends wrote this week, “Isn't December a strange month?  Well, at least I think it is.  Doesn't it seem like more people die in December than any other time of year?  According to an article in </a:t>
            </a:r>
            <a:r>
              <a:rPr lang="en-US" sz="1200" i="1" kern="1200" dirty="0">
                <a:solidFill>
                  <a:schemeClr val="tx1"/>
                </a:solidFill>
                <a:effectLst/>
                <a:latin typeface="Arial" pitchFamily="-111" charset="0"/>
                <a:ea typeface="ＭＳ Ｐゴシック" pitchFamily="-112" charset="-128"/>
                <a:cs typeface="ＭＳ Ｐゴシック" pitchFamily="-112" charset="-128"/>
              </a:rPr>
              <a:t>Consumer News</a:t>
            </a:r>
            <a:r>
              <a:rPr lang="en-US" sz="1200" kern="1200" dirty="0">
                <a:solidFill>
                  <a:schemeClr val="tx1"/>
                </a:solidFill>
                <a:effectLst/>
                <a:latin typeface="Arial" pitchFamily="-111" charset="0"/>
                <a:ea typeface="ＭＳ Ｐゴシック" pitchFamily="-112" charset="-128"/>
                <a:cs typeface="ＭＳ Ｐゴシック" pitchFamily="-112" charset="-128"/>
              </a:rPr>
              <a:t> (2013)</a:t>
            </a:r>
            <a:r>
              <a:rPr lang="mr-IN" sz="1200" kern="1200" dirty="0">
                <a:solidFill>
                  <a:schemeClr val="tx1"/>
                </a:solidFill>
                <a:effectLst/>
                <a:latin typeface="Arial" pitchFamily="-111" charset="0"/>
                <a:ea typeface="ＭＳ Ｐゴシック" pitchFamily="-112" charset="-128"/>
                <a:cs typeface="ＭＳ Ｐゴシック" pitchFamily="-112" charset="-128"/>
              </a:rPr>
              <a:t>…</a:t>
            </a:r>
            <a:r>
              <a:rPr lang="en-SG" dirty="0">
                <a:effectLst/>
              </a:rPr>
              <a:t> </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"Christmas Day actually </a:t>
            </a:r>
            <a:r>
              <a:rPr lang="en-US" sz="1200" i="1" kern="1200" dirty="0">
                <a:solidFill>
                  <a:schemeClr val="tx1"/>
                </a:solidFill>
                <a:effectLst/>
                <a:latin typeface="Arial" pitchFamily="-111" charset="0"/>
                <a:ea typeface="ＭＳ Ｐゴシック" pitchFamily="-112" charset="-128"/>
                <a:cs typeface="ＭＳ Ｐゴシック" pitchFamily="-112" charset="-128"/>
              </a:rPr>
              <a:t>does</a:t>
            </a:r>
            <a:r>
              <a:rPr lang="en-US" sz="1200" kern="1200" dirty="0">
                <a:solidFill>
                  <a:schemeClr val="tx1"/>
                </a:solidFill>
                <a:effectLst/>
                <a:latin typeface="Arial" pitchFamily="-111" charset="0"/>
                <a:ea typeface="ＭＳ Ｐゴシック" pitchFamily="-112" charset="-128"/>
                <a:cs typeface="ＭＳ Ｐゴシック" pitchFamily="-112" charset="-128"/>
              </a:rPr>
              <a:t> have more deaths than any other day of the year.  Wow.  How strange that what should be the most joyful of all days would also be the saddest for many. One theory is that the expectation of joy and cheer exaggerates the reality of darkness and depression for those who feel they have little reason to celebrate.  May it not be so for those who have made the Babe of Bethlehem's manger the Source of their salvation.  May we also be reminded that, in the midst of our </a:t>
            </a:r>
            <a:r>
              <a:rPr lang="en-US" sz="1200" i="1" kern="1200" dirty="0">
                <a:solidFill>
                  <a:schemeClr val="tx1"/>
                </a:solidFill>
                <a:effectLst/>
                <a:latin typeface="Arial" pitchFamily="-111" charset="0"/>
                <a:ea typeface="ＭＳ Ｐゴシック" pitchFamily="-112" charset="-128"/>
                <a:cs typeface="ＭＳ Ｐゴシック" pitchFamily="-112" charset="-128"/>
              </a:rPr>
              <a:t>great joy</a:t>
            </a:r>
            <a:r>
              <a:rPr lang="en-US" sz="1200" kern="1200" dirty="0">
                <a:solidFill>
                  <a:schemeClr val="tx1"/>
                </a:solidFill>
                <a:effectLst/>
                <a:latin typeface="Arial" pitchFamily="-111" charset="0"/>
                <a:ea typeface="ＭＳ Ｐゴシック" pitchFamily="-112" charset="-128"/>
                <a:cs typeface="ＭＳ Ｐゴシック" pitchFamily="-112" charset="-128"/>
              </a:rPr>
              <a:t> others around us may be suffering; let's be His arms and hands to them.”—Dr. Joe Hale, NICS</a:t>
            </a:r>
            <a:r>
              <a:rPr lang="en-SG" dirty="0">
                <a:effectLst/>
              </a:rPr>
              <a:t> </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People need kindness</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dirty="0">
                <a:effectLst/>
              </a:rPr>
              <a:t> </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dirty="0">
                <a:effectLst/>
              </a:rPr>
              <a:t> </a:t>
            </a:r>
            <a:endParaRPr lang="en-US" dirty="0"/>
          </a:p>
          <a:p>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receives undeserved favor from God's own good will in 2 Samuel. </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3</a:t>
            </a:fld>
            <a:endParaRPr lang="en-US"/>
          </a:p>
        </p:txBody>
      </p:sp>
    </p:spTree>
    <p:extLst>
      <p:ext uri="{BB962C8B-B14F-4D97-AF65-F5344CB8AC3E}">
        <p14:creationId xmlns:p14="http://schemas.microsoft.com/office/powerpoint/2010/main" val="2359615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dirty="0">
                <a:effectLst/>
              </a:rPr>
              <a:t> </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first transition of national leadership from Eli</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to Samuel marked the end of judges</a:t>
            </a:r>
            <a:r>
              <a:rPr lang="en-US" sz="1200" kern="1200" baseline="0" dirty="0">
                <a:solidFill>
                  <a:schemeClr val="tx1"/>
                </a:solidFill>
                <a:effectLst/>
                <a:latin typeface="Arial"/>
                <a:ea typeface="ＭＳ Ｐゴシック" charset="-128"/>
                <a:cs typeface="Arial"/>
              </a:rPr>
              <a:t> with Samuel as the last judge</a:t>
            </a:r>
            <a:r>
              <a:rPr lang="en-US" sz="1200" kern="1200" dirty="0">
                <a:solidFill>
                  <a:schemeClr val="tx1"/>
                </a:solidFill>
                <a:effectLst/>
                <a:latin typeface="Arial"/>
                <a:ea typeface="ＭＳ Ｐゴシック" charset="-128"/>
                <a:cs typeface="Arial"/>
              </a:rPr>
              <a:t> (1 Sam 1–7).</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9271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30007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transition from Saul to David marked the quick end of the kingship in the line of Benjamin to the line of Judah as David is anointed king (2 Sam 16–31). </a:t>
            </a:r>
            <a:r>
              <a:rPr lang="en-US" sz="1800" dirty="0">
                <a:effectLst/>
                <a:latin typeface="Arial" panose="020B0604020202020204" pitchFamily="34" charset="0"/>
                <a:ea typeface="Times New Roman" panose="02020603050405020304" pitchFamily="18" charset="0"/>
              </a:rPr>
              <a:t>By the time we get to 2 Samuel, Saul has just died but David hasn’t been crowned king yet</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42</a:t>
            </a:fld>
            <a:endParaRPr lang="en-US"/>
          </a:p>
        </p:txBody>
      </p:sp>
    </p:spTree>
    <p:extLst>
      <p:ext uri="{BB962C8B-B14F-4D97-AF65-F5344CB8AC3E}">
        <p14:creationId xmlns:p14="http://schemas.microsoft.com/office/powerpoint/2010/main" val="77481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Saul dies a tragic death in the final chapter of 1 Samuel, so what will David do? Will he rejoice that his enemy who pursued him for ten years finally meets his end?  </a:t>
            </a:r>
            <a:r>
              <a:rPr lang="en-US" sz="1800" dirty="0">
                <a:effectLst/>
                <a:latin typeface="Arial" panose="020B0604020202020204" pitchFamily="34" charset="0"/>
                <a:ea typeface="Times New Roman" panose="02020603050405020304" pitchFamily="18" charset="0"/>
              </a:rPr>
              <a:t>Saul is now out of the way—so how will David respond?</a:t>
            </a:r>
            <a:r>
              <a:rPr lang="en-US" dirty="0">
                <a:effectLst/>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How God works in the story of 2 Samuel is the prequel to the Christmas story.</a:t>
            </a:r>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44</a:t>
            </a:fld>
            <a:endParaRPr lang="en-US"/>
          </a:p>
        </p:txBody>
      </p:sp>
    </p:spTree>
    <p:extLst>
      <p:ext uri="{BB962C8B-B14F-4D97-AF65-F5344CB8AC3E}">
        <p14:creationId xmlns:p14="http://schemas.microsoft.com/office/powerpoint/2010/main" val="3562266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millennium after David lived, wise men in the east would see a star above David's city.</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45</a:t>
            </a:fld>
            <a:endParaRPr lang="en-US"/>
          </a:p>
        </p:txBody>
      </p:sp>
    </p:spTree>
    <p:extLst>
      <p:ext uri="{BB962C8B-B14F-4D97-AF65-F5344CB8AC3E}">
        <p14:creationId xmlns:p14="http://schemas.microsoft.com/office/powerpoint/2010/main" val="4254161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would conclude that God was telling them to follow that star to worship David's descendent who would also be the king od the Jews.</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46</a:t>
            </a:fld>
            <a:endParaRPr lang="en-US"/>
          </a:p>
        </p:txBody>
      </p:sp>
    </p:spTree>
    <p:extLst>
      <p:ext uri="{BB962C8B-B14F-4D97-AF65-F5344CB8AC3E}">
        <p14:creationId xmlns:p14="http://schemas.microsoft.com/office/powerpoint/2010/main" val="2295169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examples of benevolence does the Lord show that we should imitate?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key concern of any king in ancient and modern days is for the next generation—thus the need for sons. </a:t>
            </a:r>
          </a:p>
          <a:p>
            <a:r>
              <a:rPr lang="en-US" dirty="0"/>
              <a:t>God assured David of not simply one generation after him to build a temple—but actually and eternal dynasty of kings!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examples of benevolence does the Lord show that we should imitate?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LORD directed his covenant nation through David’s monarchy that would last forever!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reigned over Judah at Hebron after Saul's death and trusted God to prepare the entire kingdom without force (2 Sam 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52</a:t>
            </a:fld>
            <a:endParaRPr lang="en-US"/>
          </a:p>
        </p:txBody>
      </p:sp>
    </p:spTree>
    <p:extLst>
      <p:ext uri="{BB962C8B-B14F-4D97-AF65-F5344CB8AC3E}">
        <p14:creationId xmlns:p14="http://schemas.microsoft.com/office/powerpoint/2010/main" val="872245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a:t>
            </a:r>
            <a:r>
              <a:rPr lang="en-US" sz="1200" kern="1200" baseline="0" dirty="0">
                <a:solidFill>
                  <a:schemeClr val="tx1"/>
                </a:solidFill>
                <a:effectLst/>
                <a:latin typeface="Arial" pitchFamily="-111" charset="0"/>
                <a:ea typeface="ＭＳ Ｐゴシック" pitchFamily="-112" charset="-128"/>
                <a:cs typeface="ＭＳ Ｐゴシック" pitchFamily="-112" charset="-128"/>
              </a:rPr>
              <a:t> rule </a:t>
            </a:r>
            <a:r>
              <a:rPr lang="en-US" sz="1200" kern="1200" dirty="0">
                <a:solidFill>
                  <a:schemeClr val="tx1"/>
                </a:solidFill>
                <a:effectLst/>
                <a:latin typeface="Arial" pitchFamily="-111" charset="0"/>
                <a:ea typeface="ＭＳ Ｐゴシック" pitchFamily="-112" charset="-128"/>
                <a:cs typeface="ＭＳ Ｐゴシック" pitchFamily="-112" charset="-128"/>
              </a:rPr>
              <a:t>over Judah at Hebron is a test of faith because he refuses to seize the kingdom by force (2 Sam 1–4).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53</a:t>
            </a:fld>
            <a:endParaRPr lang="en-US"/>
          </a:p>
        </p:txBody>
      </p:sp>
    </p:spTree>
    <p:extLst>
      <p:ext uri="{BB962C8B-B14F-4D97-AF65-F5344CB8AC3E}">
        <p14:creationId xmlns:p14="http://schemas.microsoft.com/office/powerpoint/2010/main" val="2011152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Saul is out of the way now, but will David change his leadership style</a:t>
            </a:r>
            <a:r>
              <a:rPr lang="en-US" baseline="0" dirty="0"/>
              <a:t> to become one who seizes power?</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54</a:t>
            </a:fld>
            <a:endParaRPr lang="en-US"/>
          </a:p>
        </p:txBody>
      </p:sp>
    </p:spTree>
    <p:extLst>
      <p:ext uri="{BB962C8B-B14F-4D97-AF65-F5344CB8AC3E}">
        <p14:creationId xmlns:p14="http://schemas.microsoft.com/office/powerpoint/2010/main" val="1802183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the messenger of Saul's death lies to David by saying that he killed Saul. David then kills the messenger to show that he would not grasp for power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55</a:t>
            </a:fld>
            <a:endParaRPr lang="en-US"/>
          </a:p>
        </p:txBody>
      </p:sp>
    </p:spTree>
    <p:extLst>
      <p:ext uri="{BB962C8B-B14F-4D97-AF65-F5344CB8AC3E}">
        <p14:creationId xmlns:p14="http://schemas.microsoft.com/office/powerpoint/2010/main" val="2044959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even places a curse on the place of Saul's death in northern</a:t>
            </a:r>
            <a:r>
              <a:rPr lang="en-US" baseline="0" dirty="0"/>
              <a:t> Israel at Mount Gilboa. To this day it has little or no vegetation! </a:t>
            </a:r>
          </a:p>
          <a:p>
            <a:r>
              <a:rPr lang="en-US" baseline="0" dirty="0"/>
              <a:t>"M</a:t>
            </a:r>
            <a:r>
              <a:rPr lang="en-US" dirty="0"/>
              <a:t>ost of east side of Mt. Gilboa looks barren, although modern foresting added green colors to some parts of this side of the mountain"</a:t>
            </a:r>
            <a:r>
              <a:rPr lang="en-US" baseline="0" dirty="0"/>
              <a:t> </a:t>
            </a:r>
          </a:p>
          <a:p>
            <a:endParaRPr lang="en-US" baseline="0" dirty="0"/>
          </a:p>
          <a:p>
            <a:r>
              <a:rPr lang="en-US" baseline="0" dirty="0"/>
              <a:t>("Saul's Shoulder," http://</a:t>
            </a:r>
            <a:r>
              <a:rPr lang="en-US" baseline="0" dirty="0" err="1"/>
              <a:t>www.biblewalks.com</a:t>
            </a:r>
            <a:r>
              <a:rPr lang="en-US" baseline="0" dirty="0"/>
              <a:t>/Sites/</a:t>
            </a:r>
            <a:r>
              <a:rPr lang="en-US" baseline="0" dirty="0" err="1"/>
              <a:t>SaulShoulder.html</a:t>
            </a:r>
            <a:r>
              <a:rPr lang="en-US" baseline="0" dirty="0"/>
              <a:t> accessed 23 Dec 2017).</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58</a:t>
            </a:fld>
            <a:endParaRPr lang="en-US"/>
          </a:p>
        </p:txBody>
      </p:sp>
    </p:spTree>
    <p:extLst>
      <p:ext uri="{BB962C8B-B14F-4D97-AF65-F5344CB8AC3E}">
        <p14:creationId xmlns:p14="http://schemas.microsoft.com/office/powerpoint/2010/main" val="1173583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60</a:t>
            </a:fld>
            <a:endParaRPr lang="en-US"/>
          </a:p>
        </p:txBody>
      </p:sp>
    </p:spTree>
    <p:extLst>
      <p:ext uri="{BB962C8B-B14F-4D97-AF65-F5344CB8AC3E}">
        <p14:creationId xmlns:p14="http://schemas.microsoft.com/office/powerpoint/2010/main" val="3934678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refused to take the kingdom by force but trusted God to judge rivals to his throne (2:12–4:12). </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61</a:t>
            </a:fld>
            <a:endParaRPr lang="en-US"/>
          </a:p>
        </p:txBody>
      </p:sp>
    </p:spTree>
    <p:extLst>
      <p:ext uri="{BB962C8B-B14F-4D97-AF65-F5344CB8AC3E}">
        <p14:creationId xmlns:p14="http://schemas.microsoft.com/office/powerpoint/2010/main" val="99994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unconditional covenant, but this does not mean that it has no conditional element. </a:t>
            </a:r>
          </a:p>
          <a:p>
            <a:r>
              <a:rPr lang="en-US" dirty="0"/>
              <a:t>It is unconditional in the sense that all kings of Jerusalem into eternity would be related to David.</a:t>
            </a:r>
          </a:p>
          <a:p>
            <a:r>
              <a:rPr lang="en-US" dirty="0"/>
              <a:t>But it also included discipline. This is best explained in the contrast that God gives in 2 Samuel 7:14-16 (NIV)…</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"I will be his father, and he will be my son. When he does wrong, I will punish him with the rod of men, with floggings inflicted by men.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But my love will never be taken away from him, as I took it away from Saul, whom I removed from before you. </a:t>
            </a:r>
            <a:r>
              <a:rPr lang="en-US" dirty="0">
                <a:solidFill>
                  <a:srgbClr val="006699"/>
                </a:solidFill>
                <a:effectLst/>
                <a:latin typeface="Arial" panose="020B0604020202020204" pitchFamily="34" charset="0"/>
              </a:rPr>
              <a:t>16</a:t>
            </a:r>
            <a:r>
              <a:rPr lang="en-US" dirty="0">
                <a:effectLst/>
                <a:latin typeface="Arial" panose="020B0604020202020204" pitchFamily="34" charset="0"/>
              </a:rPr>
              <a:t> Your house and your kingdom will endure forever before me; your throne will be established forever."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5</a:t>
            </a:fld>
            <a:endParaRPr lang="en-US"/>
          </a:p>
        </p:txBody>
      </p:sp>
    </p:spTree>
    <p:extLst>
      <p:ext uri="{BB962C8B-B14F-4D97-AF65-F5344CB8AC3E}">
        <p14:creationId xmlns:p14="http://schemas.microsoft.com/office/powerpoint/2010/main" val="177382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62</a:t>
            </a:fld>
            <a:endParaRPr lang="en-US"/>
          </a:p>
        </p:txBody>
      </p:sp>
    </p:spTree>
    <p:extLst>
      <p:ext uri="{BB962C8B-B14F-4D97-AF65-F5344CB8AC3E}">
        <p14:creationId xmlns:p14="http://schemas.microsoft.com/office/powerpoint/2010/main" val="1628557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65</a:t>
            </a:fld>
            <a:endParaRPr lang="en-US"/>
          </a:p>
        </p:txBody>
      </p:sp>
    </p:spTree>
    <p:extLst>
      <p:ext uri="{BB962C8B-B14F-4D97-AF65-F5344CB8AC3E}">
        <p14:creationId xmlns:p14="http://schemas.microsoft.com/office/powerpoint/2010/main" val="1408099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66</a:t>
            </a:fld>
            <a:endParaRPr lang="en-US"/>
          </a:p>
        </p:txBody>
      </p:sp>
    </p:spTree>
    <p:extLst>
      <p:ext uri="{BB962C8B-B14F-4D97-AF65-F5344CB8AC3E}">
        <p14:creationId xmlns:p14="http://schemas.microsoft.com/office/powerpoint/2010/main" val="3385127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67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35CBC30-6502-9F4D-92A3-B8DD6C517AF6}" type="slidenum">
              <a:rPr lang="en-US" sz="1200">
                <a:solidFill>
                  <a:srgbClr val="000000"/>
                </a:solidFill>
              </a:rPr>
              <a:pPr algn="r" eaLnBrk="1" hangingPunct="1"/>
              <a:t>68</a:t>
            </a:fld>
            <a:endParaRPr lang="en-US" sz="1200">
              <a:solidFill>
                <a:srgbClr val="000000"/>
              </a:solidFill>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rPr>
              <a:pPr eaLnBrk="1" hangingPunct="1"/>
              <a:t>69</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God has the right to choose which people He wants to use to bless the rest. He chose to raise up David's line to bless the rest of us! Let's look deeper now to see how he has done it and will do </a:t>
            </a:r>
            <a:r>
              <a:rPr lang="en-US" dirty="0" err="1">
                <a:cs typeface="ＭＳ Ｐゴシック" charset="0"/>
              </a:rPr>
              <a:t>it.l</a:t>
            </a:r>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Covenant-14</a:t>
            </a:r>
          </a:p>
          <a:p>
            <a:pPr eaLnBrk="1" hangingPunct="1"/>
            <a:r>
              <a:rPr lang="en-US" dirty="0">
                <a:cs typeface="ＭＳ Ｐゴシック" charset="0"/>
              </a:rPr>
              <a:t>OS-10-2Samuel-78</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78</a:t>
            </a:fld>
            <a:endParaRPr lang="en-US"/>
          </a:p>
        </p:txBody>
      </p:sp>
    </p:spTree>
    <p:extLst>
      <p:ext uri="{BB962C8B-B14F-4D97-AF65-F5344CB8AC3E}">
        <p14:creationId xmlns:p14="http://schemas.microsoft.com/office/powerpoint/2010/main" val="2698390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OS-12-2Sam-79</a:t>
            </a:r>
          </a:p>
          <a:p>
            <a:r>
              <a:rPr lang="en-US" dirty="0"/>
              <a:t>OS-29-Joel-123</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79</a:t>
            </a:fld>
            <a:endParaRPr lang="en-US"/>
          </a:p>
        </p:txBody>
      </p:sp>
    </p:spTree>
    <p:extLst>
      <p:ext uri="{BB962C8B-B14F-4D97-AF65-F5344CB8AC3E}">
        <p14:creationId xmlns:p14="http://schemas.microsoft.com/office/powerpoint/2010/main" val="2130816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Jacob predicted that "the scepter would not depart from Judah" (Gen 49:10), so the kingly line would come from Judah and never be transferred to any other line.</a:t>
            </a:r>
          </a:p>
          <a:p>
            <a:pPr eaLnBrk="1" hangingPunct="1"/>
            <a:r>
              <a:rPr lang="en-US" dirty="0">
                <a:cs typeface="ＭＳ Ｐゴシック" charset="0"/>
              </a:rPr>
              <a:t>___________________</a:t>
            </a:r>
          </a:p>
          <a:p>
            <a:pPr eaLnBrk="1" hangingPunct="1"/>
            <a:r>
              <a:rPr lang="en-US" dirty="0">
                <a:cs typeface="ＭＳ Ｐゴシック" charset="0"/>
              </a:rPr>
              <a:t>OS-10-Davidic Covenant-30</a:t>
            </a:r>
          </a:p>
          <a:p>
            <a:pPr eaLnBrk="1" hangingPunct="1"/>
            <a:r>
              <a:rPr lang="en-US" dirty="0">
                <a:cs typeface="ＭＳ Ｐゴシック" charset="0"/>
              </a:rPr>
              <a:t>OS-10-2Samuel-81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961074-C92E-4143-9A7F-7554A33EEF6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69469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652B8-5046-7C4E-9EB8-FD03EDE59E2D}" type="slidenum">
              <a:rPr lang="en-US" sz="1200">
                <a:solidFill>
                  <a:srgbClr val="000000"/>
                </a:solidFill>
              </a:rPr>
              <a:pPr eaLnBrk="1" hangingPunct="1"/>
              <a:t>83</a:t>
            </a:fld>
            <a:endParaRPr lang="en-US" sz="1200">
              <a:solidFill>
                <a:srgbClr val="000000"/>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makes many mistakes in 2 Samuel, but none of them can undo God's promise of an eternal throne. </a:t>
            </a:r>
          </a:p>
          <a:p>
            <a:r>
              <a:rPr lang="en-US" dirty="0"/>
              <a:t>David does not try to protect his throne by force but finds God's protection until he lives to a ripe, old age.</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6</a:t>
            </a:fld>
            <a:endParaRPr lang="en-US"/>
          </a:p>
        </p:txBody>
      </p:sp>
    </p:spTree>
    <p:extLst>
      <p:ext uri="{BB962C8B-B14F-4D97-AF65-F5344CB8AC3E}">
        <p14:creationId xmlns:p14="http://schemas.microsoft.com/office/powerpoint/2010/main" val="2032157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David envisioned building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Covenant-35</a:t>
            </a:r>
          </a:p>
          <a:p>
            <a:pPr eaLnBrk="1" hangingPunct="1"/>
            <a:r>
              <a:rPr lang="en-US" dirty="0">
                <a:cs typeface="ＭＳ Ｐゴシック" charset="0"/>
              </a:rPr>
              <a:t>OS-10-2Samuel-84</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84</a:t>
            </a:fld>
            <a:endParaRPr lang="en-US"/>
          </a:p>
        </p:txBody>
      </p:sp>
    </p:spTree>
    <p:extLst>
      <p:ext uri="{BB962C8B-B14F-4D97-AF65-F5344CB8AC3E}">
        <p14:creationId xmlns:p14="http://schemas.microsoft.com/office/powerpoint/2010/main" val="1455095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It was not immediately clear to David who would build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Covenant-36</a:t>
            </a:r>
          </a:p>
          <a:p>
            <a:pPr eaLnBrk="1" hangingPunct="1"/>
            <a:r>
              <a:rPr lang="en-US" dirty="0">
                <a:cs typeface="ＭＳ Ｐゴシック" charset="0"/>
              </a:rPr>
              <a:t>OS-10-2Samuel-85</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85</a:t>
            </a:fld>
            <a:endParaRPr lang="en-US"/>
          </a:p>
        </p:txBody>
      </p:sp>
    </p:spTree>
    <p:extLst>
      <p:ext uri="{BB962C8B-B14F-4D97-AF65-F5344CB8AC3E}">
        <p14:creationId xmlns:p14="http://schemas.microsoft.com/office/powerpoint/2010/main" val="1145586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eternal promise from God.</a:t>
            </a:r>
          </a:p>
          <a:p>
            <a:r>
              <a:rPr lang="en-US" dirty="0"/>
              <a:t>______________</a:t>
            </a:r>
          </a:p>
          <a:p>
            <a:r>
              <a:rPr lang="en-US" dirty="0"/>
              <a:t>Common-283</a:t>
            </a:r>
          </a:p>
          <a:p>
            <a:r>
              <a:rPr lang="en-US" dirty="0"/>
              <a:t>OS-10-2 Samuel-86</a:t>
            </a:r>
          </a:p>
          <a:p>
            <a:pPr eaLnBrk="1" hangingPunct="1">
              <a:spcBef>
                <a:spcPct val="0"/>
              </a:spcBef>
            </a:pPr>
            <a:r>
              <a:rPr lang="en-US" b="0" dirty="0">
                <a:latin typeface="Arial" charset="0"/>
                <a:ea typeface="ＭＳ Ｐゴシック" charset="0"/>
                <a:cs typeface="ＭＳ Ｐゴシック" charset="0"/>
              </a:rPr>
              <a:t>NS-01-Matt1-14-slide 131</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86</a:t>
            </a:fld>
            <a:endParaRPr lang="en-US"/>
          </a:p>
        </p:txBody>
      </p:sp>
    </p:spTree>
    <p:extLst>
      <p:ext uri="{BB962C8B-B14F-4D97-AF65-F5344CB8AC3E}">
        <p14:creationId xmlns:p14="http://schemas.microsoft.com/office/powerpoint/2010/main" val="1893295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With your study partner(s), list as many promises as you can that God gave to David in these five verses.</a:t>
            </a:r>
          </a:p>
          <a:p>
            <a:pPr eaLnBrk="1" hangingPunct="1"/>
            <a:r>
              <a:rPr lang="en-US" dirty="0">
                <a:cs typeface="ＭＳ Ｐゴシック" charset="0"/>
              </a:rPr>
              <a:t>___________________</a:t>
            </a:r>
          </a:p>
          <a:p>
            <a:pPr eaLnBrk="1" hangingPunct="1"/>
            <a:r>
              <a:rPr lang="en-US" dirty="0">
                <a:cs typeface="ＭＳ Ｐゴシック" charset="0"/>
              </a:rPr>
              <a:t>OS-10-Davidic Covenant-04</a:t>
            </a:r>
          </a:p>
          <a:p>
            <a:pPr eaLnBrk="1" hangingPunct="1"/>
            <a:r>
              <a:rPr lang="en-US" dirty="0">
                <a:cs typeface="ＭＳ Ｐゴシック" charset="0"/>
              </a:rPr>
              <a:t>OS-10-2Samuel-87</a:t>
            </a:r>
          </a:p>
          <a:p>
            <a:pPr eaLnBrk="1" hangingPunct="1"/>
            <a:r>
              <a:rPr lang="en-US" dirty="0">
                <a:cs typeface="ＭＳ Ｐゴシック" charset="0"/>
              </a:rPr>
              <a:t>NS-01-Matt1-14-slide 158</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87</a:t>
            </a:fld>
            <a:endParaRPr lang="en-US"/>
          </a:p>
        </p:txBody>
      </p:sp>
    </p:spTree>
    <p:extLst>
      <p:ext uri="{BB962C8B-B14F-4D97-AF65-F5344CB8AC3E}">
        <p14:creationId xmlns:p14="http://schemas.microsoft.com/office/powerpoint/2010/main" val="164463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6BC28-3DFE-D94A-AB8C-755ECC875BDC}" type="slidenum">
              <a:rPr lang="en-US" sz="1200">
                <a:solidFill>
                  <a:srgbClr val="000000"/>
                </a:solidFill>
              </a:rPr>
              <a:pPr eaLnBrk="1" hangingPunct="1"/>
              <a:t>90</a:t>
            </a:fld>
            <a:endParaRPr lang="en-US" sz="1200">
              <a:solidFill>
                <a:srgbClr val="000000"/>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a:p>
            <a:pPr algn="just" rtl="0"/>
            <a:r>
              <a:rPr lang="en-US" b="0" dirty="0">
                <a:latin typeface="Times" charset="0"/>
              </a:rPr>
              <a:t>_________</a:t>
            </a:r>
          </a:p>
          <a:p>
            <a:pPr algn="just" rtl="0"/>
            <a:r>
              <a:rPr lang="en-US" b="0" dirty="0">
                <a:latin typeface="Times" charset="0"/>
              </a:rPr>
              <a:t>Common-163</a:t>
            </a:r>
          </a:p>
          <a:p>
            <a:pPr algn="just" rtl="0"/>
            <a:r>
              <a:rPr lang="en-US" b="0" dirty="0">
                <a:latin typeface="Times" charset="0"/>
              </a:rPr>
              <a:t>BB-3B-Abraham-Joseph-18</a:t>
            </a:r>
          </a:p>
          <a:p>
            <a:pPr algn="just" rtl="0"/>
            <a:r>
              <a:rPr lang="en-US" b="0" dirty="0">
                <a:latin typeface="Times" charset="0"/>
              </a:rPr>
              <a:t>OS-01-Gen4-20-slide 215</a:t>
            </a:r>
          </a:p>
          <a:p>
            <a:pPr algn="just" rtl="0"/>
            <a:r>
              <a:rPr lang="en-US" b="0" dirty="0">
                <a:latin typeface="Times" charset="0"/>
              </a:rPr>
              <a:t>OS-10-2Samuel-90</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46B5F1-7DF5-3243-B587-A781B2B141DD}" type="slidenum">
              <a:rPr lang="en-US" sz="1200">
                <a:solidFill>
                  <a:srgbClr val="000000"/>
                </a:solidFill>
              </a:rPr>
              <a:pPr eaLnBrk="1" hangingPunct="1"/>
              <a:t>91</a:t>
            </a:fld>
            <a:endParaRPr lang="en-US" sz="1200">
              <a:solidFill>
                <a:srgbClr val="000000"/>
              </a:solidFill>
            </a:endParaRPr>
          </a:p>
        </p:txBody>
      </p:sp>
      <p:sp>
        <p:nvSpPr>
          <p:cNvPr id="420866" name="Rectangle 2"/>
          <p:cNvSpPr>
            <a:spLocks noGrp="1" noRot="1" noChangeAspect="1" noChangeArrowheads="1"/>
          </p:cNvSpPr>
          <p:nvPr>
            <p:ph type="sldImg"/>
          </p:nvPr>
        </p:nvSpPr>
        <p:spPr>
          <a:xfrm>
            <a:off x="1130300" y="674688"/>
            <a:ext cx="4597400" cy="3448050"/>
          </a:xfrm>
          <a:solidFill>
            <a:srgbClr val="FFFFFF"/>
          </a:solidFill>
          <a:ln/>
        </p:spPr>
      </p:sp>
      <p:sp>
        <p:nvSpPr>
          <p:cNvPr id="420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US" b="0" dirty="0">
                <a:latin typeface="Times" charset="0"/>
              </a:rPr>
              <a:t>Now...to the basic outline of the promise...L-S-B-...for LAND, SEED, and BLESSING...we can also add these basic concepts...three additional ideas that describe the characteristics of that Abrahamic Promise...</a:t>
            </a:r>
          </a:p>
          <a:p>
            <a:r>
              <a:rPr lang="en-US" b="0" dirty="0">
                <a:latin typeface="Times" charset="0"/>
              </a:rPr>
              <a:t>////	First…that great promise was -- and is -- LITERAL in that the words mean exactly what they say.</a:t>
            </a:r>
          </a:p>
          <a:p>
            <a:r>
              <a:rPr lang="en-US" b="0" dirty="0">
                <a:latin typeface="Times" charset="0"/>
              </a:rPr>
              <a:t>////	It is also ETERNAL, an unending arrangement, guaranteed by the maker of the contract, God Himself.  And finally...</a:t>
            </a:r>
          </a:p>
          <a:p>
            <a:r>
              <a:rPr lang="en-US" b="0" dirty="0">
                <a:latin typeface="Times" charset="0"/>
              </a:rPr>
              <a:t>////	It is UNCONDITIONAL...indicating that no matter what Abraham or his descendants might do in the future, God would, in time…REPEAT: IN TIME…fulfill every element of His promises.</a:t>
            </a:r>
          </a:p>
          <a:p>
            <a:r>
              <a:rPr lang="en-US" b="0" dirty="0">
                <a:latin typeface="Times" charset="0"/>
              </a:rPr>
              <a:t>As we move farther through this story, we</a:t>
            </a:r>
            <a:r>
              <a:rPr lang="fr-FR" b="0" dirty="0">
                <a:latin typeface="Times" charset="0"/>
              </a:rPr>
              <a:t>'</a:t>
            </a:r>
            <a:r>
              <a:rPr lang="en-US" b="0" dirty="0" err="1">
                <a:latin typeface="Times" charset="0"/>
              </a:rPr>
              <a:t>ll</a:t>
            </a:r>
            <a:r>
              <a:rPr lang="en-US" b="0" dirty="0">
                <a:latin typeface="Times" charset="0"/>
              </a:rPr>
              <a:t> come to see how the entire Bible is built on that set of unconditional and foundational promises.... soon to become a legal contract between God and his friend, Abraham.</a:t>
            </a:r>
          </a:p>
          <a:p>
            <a:pPr algn="just" rtl="0"/>
            <a:r>
              <a:rPr lang="en-US" b="0" dirty="0">
                <a:latin typeface="Times" charset="0"/>
              </a:rPr>
              <a:t>_________</a:t>
            </a:r>
          </a:p>
          <a:p>
            <a:pPr algn="just" rtl="0"/>
            <a:r>
              <a:rPr lang="en-US" b="0" dirty="0">
                <a:latin typeface="Times" charset="0"/>
              </a:rPr>
              <a:t>Common-285</a:t>
            </a:r>
          </a:p>
          <a:p>
            <a:pPr algn="just" rtl="0"/>
            <a:r>
              <a:rPr lang="en-US" b="0" dirty="0">
                <a:latin typeface="Times" charset="0"/>
              </a:rPr>
              <a:t>BB-3B-Abraham-Joseph-20</a:t>
            </a:r>
          </a:p>
          <a:p>
            <a:pPr algn="just" rtl="0"/>
            <a:r>
              <a:rPr lang="en-US" b="0" dirty="0">
                <a:latin typeface="Times" charset="0"/>
              </a:rPr>
              <a:t>OS-10-2Samuel-92</a:t>
            </a:r>
          </a:p>
          <a:p>
            <a:endParaRPr lang="en-US" b="0" dirty="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A8FCB9-98D6-4342-B05E-D989F975D45E}" type="slidenum">
              <a:rPr lang="en-US" sz="1200">
                <a:solidFill>
                  <a:srgbClr val="000000"/>
                </a:solidFill>
              </a:rPr>
              <a:pPr eaLnBrk="1" hangingPunct="1"/>
              <a:t>93</a:t>
            </a:fld>
            <a:endParaRPr lang="en-US" sz="1200">
              <a:solidFill>
                <a:srgbClr val="000000"/>
              </a:solidFill>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a:p>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We have already seen how the Abrahamic Covenant is fleshed out further in three other OT covenants. </a:t>
            </a:r>
          </a:p>
          <a:p>
            <a:r>
              <a:rPr lang="en-US" altLang="en-US" dirty="0">
                <a:latin typeface="Arial" pitchFamily="34" charset="0"/>
                <a:ea typeface="ＭＳ Ｐゴシック" pitchFamily="34" charset="-128"/>
              </a:rPr>
              <a:t>Covenant is also prominent in the very names of the Old Testament (Old Covenant) and New Testament (New Covenant).</a:t>
            </a:r>
          </a:p>
          <a:p>
            <a:r>
              <a:rPr lang="en-US" altLang="en-US"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r>
              <a:rPr lang="en-US" altLang="zh-CN" dirty="0">
                <a:latin typeface="Arial" panose="020B0604020202020204" pitchFamily="34" charset="0"/>
                <a:ea typeface="ＭＳ Ｐゴシック" charset="0"/>
                <a:cs typeface="Arial" panose="020B0604020202020204" pitchFamily="34" charset="0"/>
              </a:rPr>
              <a:t>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Common-171</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Theology-54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endParaRPr lang="en-US" dirty="0">
              <a:latin typeface="Arial" charset="0"/>
              <a:ea typeface="ＭＳ Ｐゴシック" charset="0"/>
              <a:cs typeface="ＭＳ Ｐゴシック" charset="0"/>
            </a:endParaRPr>
          </a:p>
          <a:p>
            <a:r>
              <a:rPr lang="en-US" dirty="0"/>
              <a:t>OS-10-2Sam-93</a:t>
            </a:r>
          </a:p>
          <a:p>
            <a:r>
              <a:rPr lang="en-US" dirty="0"/>
              <a:t>OS-29-Joel-122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All Christians agree that the Davidic Covenant finds its fulfillment in Jesus, though how and when this happens is debated.</a:t>
            </a:r>
          </a:p>
          <a:p>
            <a:pPr eaLnBrk="1" hangingPunct="1"/>
            <a:r>
              <a:rPr lang="en-US" dirty="0">
                <a:cs typeface="ＭＳ Ｐゴシック" charset="0"/>
              </a:rPr>
              <a:t>___________________</a:t>
            </a:r>
          </a:p>
          <a:p>
            <a:pPr eaLnBrk="1" hangingPunct="1"/>
            <a:r>
              <a:rPr lang="en-US" dirty="0">
                <a:cs typeface="ＭＳ Ｐゴシック" charset="0"/>
              </a:rPr>
              <a:t>OS-10-Davidic Covenant-54</a:t>
            </a:r>
          </a:p>
          <a:p>
            <a:pPr eaLnBrk="1" hangingPunct="1"/>
            <a:r>
              <a:rPr lang="en-US" dirty="0">
                <a:cs typeface="ＭＳ Ｐゴシック" charset="0"/>
              </a:rPr>
              <a:t>OS-10-2Samuel-95</a:t>
            </a:r>
          </a:p>
          <a:p>
            <a:pPr eaLnBrk="1" hangingPunct="1"/>
            <a:r>
              <a:rPr lang="en-US" dirty="0">
                <a:cs typeface="ＭＳ Ｐゴシック" charset="0"/>
              </a:rPr>
              <a:t>NS-01-Matt1-14-slide 163</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95</a:t>
            </a:fld>
            <a:endParaRPr lang="en-US"/>
          </a:p>
        </p:txBody>
      </p:sp>
    </p:spTree>
    <p:extLst>
      <p:ext uri="{BB962C8B-B14F-4D97-AF65-F5344CB8AC3E}">
        <p14:creationId xmlns:p14="http://schemas.microsoft.com/office/powerpoint/2010/main" val="3812301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NS-09-Gal-125-p9g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296469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11 records David's horrendous sins of adultery with Bathsheba and murder of Uriah. This sets in order God's discipline but never threatens God's promise of and eternal throne for David's family. </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a:t>
            </a:fld>
            <a:endParaRPr lang="en-US"/>
          </a:p>
        </p:txBody>
      </p:sp>
    </p:spTree>
    <p:extLst>
      <p:ext uri="{BB962C8B-B14F-4D97-AF65-F5344CB8AC3E}">
        <p14:creationId xmlns:p14="http://schemas.microsoft.com/office/powerpoint/2010/main" val="293803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Here is one way to sum up God's promises to David.</a:t>
            </a:r>
          </a:p>
          <a:p>
            <a:pPr eaLnBrk="1" hangingPunct="1"/>
            <a:r>
              <a:rPr lang="en-US" dirty="0">
                <a:cs typeface="ＭＳ Ｐゴシック" charset="0"/>
              </a:rPr>
              <a:t>___________________</a:t>
            </a:r>
          </a:p>
          <a:p>
            <a:pPr eaLnBrk="1" hangingPunct="1"/>
            <a:r>
              <a:rPr lang="en-US" dirty="0">
                <a:cs typeface="ＭＳ Ｐゴシック" charset="0"/>
              </a:rPr>
              <a:t>OS-10-Davidic Covenant-18</a:t>
            </a:r>
          </a:p>
          <a:p>
            <a:pPr eaLnBrk="1" hangingPunct="1"/>
            <a:r>
              <a:rPr lang="en-US" dirty="0">
                <a:cs typeface="ＭＳ Ｐゴシック" charset="0"/>
              </a:rPr>
              <a:t>OS-10-2Samuel-97</a:t>
            </a:r>
          </a:p>
          <a:p>
            <a:pPr eaLnBrk="1" hangingPunct="1"/>
            <a:r>
              <a:rPr lang="en-US" dirty="0">
                <a:cs typeface="ＭＳ Ｐゴシック" charset="0"/>
              </a:rPr>
              <a:t>NS-01-Matt1-14-slide 160</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97</a:t>
            </a:fld>
            <a:endParaRPr lang="en-US"/>
          </a:p>
        </p:txBody>
      </p:sp>
    </p:spTree>
    <p:extLst>
      <p:ext uri="{BB962C8B-B14F-4D97-AF65-F5344CB8AC3E}">
        <p14:creationId xmlns:p14="http://schemas.microsoft.com/office/powerpoint/2010/main" val="2803961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9DF6E2F4-38F9-0648-A034-021A683CB4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God showed Jacob nearly 2000 years before the birth of Jesus that the Messiah would come from Judah in the south of Israel. Royalty in the image of a lion, a scepter, and a ruler's staff all point to Jesus, who will receive worldwide honor and worship.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Common-177</a:t>
            </a:r>
          </a:p>
          <a:p>
            <a:pPr eaLnBrk="1" hangingPunct="1"/>
            <a:r>
              <a:rPr lang="en-US" dirty="0">
                <a:latin typeface="Times New Roman" charset="0"/>
                <a:cs typeface="Geneva" charset="0"/>
              </a:rPr>
              <a:t>OS-01-Gen37-50-slide 275</a:t>
            </a:r>
          </a:p>
          <a:p>
            <a:pPr eaLnBrk="1" hangingPunct="1"/>
            <a:r>
              <a:rPr lang="en-US" altLang="zh-CN" dirty="0">
                <a:latin typeface="Times New Roman" charset="0"/>
                <a:ea typeface="ＭＳ Ｐゴシック" charset="0"/>
                <a:cs typeface="ＭＳ Ｐゴシック" charset="0"/>
              </a:rPr>
              <a:t>OS-10-2Sam-98</a:t>
            </a:r>
            <a:endParaRPr lang="zh-CN" altLang="en-US" dirty="0">
              <a:latin typeface="Times New Roman" charset="0"/>
              <a:ea typeface="ＭＳ Ｐゴシック" charset="0"/>
              <a:cs typeface="ＭＳ Ｐゴシック" charset="0"/>
            </a:endParaRPr>
          </a:p>
          <a:p>
            <a:pPr eaLnBrk="1" hangingPunct="1"/>
            <a:r>
              <a:rPr lang="en-US" dirty="0">
                <a:latin typeface="Arial" charset="0"/>
              </a:rPr>
              <a:t>NS-01-Matt1-14-slide 71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CF5A4-FF8C-F241-8023-6BCFC49020D2}"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Covenant-53</a:t>
            </a:r>
          </a:p>
          <a:p>
            <a:pPr eaLnBrk="1" hangingPunct="1"/>
            <a:r>
              <a:rPr lang="en-US" dirty="0">
                <a:cs typeface="ＭＳ Ｐゴシック" charset="0"/>
              </a:rPr>
              <a:t>OS-10-2Samuel-99</a:t>
            </a:r>
          </a:p>
          <a:p>
            <a:pPr eaLnBrk="1" hangingPunct="1"/>
            <a:r>
              <a:rPr lang="en-US" dirty="0">
                <a:cs typeface="ＭＳ Ｐゴシック" charset="0"/>
              </a:rPr>
              <a:t>NS-01-Matt1-14-slide 161</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a:t>
            </a:r>
            <a:r>
              <a:rPr lang="en-US" dirty="0" err="1"/>
              <a:t>Pedaiah</a:t>
            </a:r>
            <a:r>
              <a:rPr lang="en-US" dirty="0"/>
              <a:t>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err="1">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err="1">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(Ezra 3:2, 8; 5:2; Neh. 12:1; Hag. 1:12, 14; 2:2, 23; Matt. 1:12; Luke 3:27). Since Shealtiel and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were brothers (1 Chron. 3:17-18) the best solution seems to be that Shealtiel died early on and his role of dynastic succession was assumed by his younger brother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Common-284</a:t>
            </a:r>
          </a:p>
          <a:p>
            <a:r>
              <a:rPr lang="en-US" dirty="0"/>
              <a:t>OS-10-2Sam-100</a:t>
            </a:r>
          </a:p>
          <a:p>
            <a:r>
              <a:rPr lang="en-US" dirty="0"/>
              <a:t>OS-13-1Chron-81</a:t>
            </a:r>
          </a:p>
          <a:p>
            <a:r>
              <a:rPr lang="en-US" dirty="0"/>
              <a:t>NS-01-Matt1-14—slide 161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31536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93E7F-0DE1-9744-81E8-0ACACD72EE1E}" type="slidenum">
              <a:rPr lang="en-GB" sz="1200">
                <a:solidFill>
                  <a:srgbClr val="FFFFFF"/>
                </a:solidFill>
                <a:latin typeface="Comic Sans MS" charset="0"/>
              </a:rPr>
              <a:pPr eaLnBrk="1" hangingPunct="1"/>
              <a:t>101</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D755D5-D0A9-BB47-B25C-86AF3C0BE3EF}" type="slidenum">
              <a:rPr lang="en-US" sz="1200">
                <a:solidFill>
                  <a:srgbClr val="000000"/>
                </a:solidFill>
              </a:rPr>
              <a:pPr eaLnBrk="1" hangingPunct="1"/>
              <a:t>102</a:t>
            </a:fld>
            <a:endParaRPr lang="en-US" sz="1200">
              <a:solidFill>
                <a:srgbClr val="000000"/>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Knowing the nature of the kingdom first will help us discern when it will take place. If it is only a spiritual kingdom, then we will be led to think that it occurs now, though only partially, since most people still do not submit to the Lord. But suppose it is both a spiritual and political kingdom. In that case, it is in the future, for it should be evident to all that Jesus is not exercising his political rule on this rebellious planet. </a:t>
            </a:r>
          </a:p>
          <a:p>
            <a:pPr eaLnBrk="1" hangingPunct="1"/>
            <a:r>
              <a:rPr lang="en-US" sz="1200" b="0" dirty="0">
                <a:solidFill>
                  <a:srgbClr val="FFFFFF"/>
                </a:solidFill>
                <a:latin typeface="Arial" charset="0"/>
                <a:ea typeface="ＭＳ Ｐゴシック" charset="0"/>
              </a:rPr>
              <a:t>• These factors lead us to believe that Jesus will rule after his return rather than right now.</a:t>
            </a:r>
          </a:p>
          <a:p>
            <a:r>
              <a:rPr lang="en-US" dirty="0"/>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Common-</a:t>
            </a:r>
            <a:r>
              <a:rPr lang="en-US" b="0" dirty="0">
                <a:latin typeface="Arial" charset="0"/>
                <a:ea typeface="ＭＳ Ｐゴシック" charset="0"/>
              </a:rPr>
              <a:t>494</a:t>
            </a:r>
            <a:endParaRPr lang="en-US" dirty="0"/>
          </a:p>
          <a:p>
            <a:r>
              <a:rPr lang="en-US" dirty="0"/>
              <a:t>OS-10-Davidic Covenant-67</a:t>
            </a:r>
          </a:p>
          <a:p>
            <a:r>
              <a:rPr lang="en-US" dirty="0"/>
              <a:t>OS-10-2Samuel-102</a:t>
            </a:r>
          </a:p>
          <a:p>
            <a:r>
              <a:rPr lang="en-US" dirty="0"/>
              <a:t>NS-01-Matt1-14—slide 166</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boundary</a:t>
            </a:r>
            <a:r>
              <a:rPr lang="en-US" sz="1200" kern="1200" dirty="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dirty="0">
                <a:effectLst/>
              </a:rPr>
              <a:t> </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honored Jonathan's son Mephibosheth as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son</a:t>
            </a:r>
            <a:r>
              <a:rPr lang="en-US" sz="1200" kern="1200" dirty="0">
                <a:solidFill>
                  <a:schemeClr val="tx1"/>
                </a:solidFill>
                <a:effectLst/>
                <a:latin typeface="Arial" pitchFamily="-111" charset="0"/>
                <a:ea typeface="ＭＳ Ｐゴシック" pitchFamily="-112" charset="-128"/>
                <a:cs typeface="ＭＳ Ｐゴシック" pitchFamily="-112" charset="-128"/>
              </a:rPr>
              <a:t> to show loyalty to Saul (2 Sam 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106</a:t>
            </a:fld>
            <a:endParaRPr lang="en-US"/>
          </a:p>
        </p:txBody>
      </p:sp>
    </p:spTree>
    <p:extLst>
      <p:ext uri="{BB962C8B-B14F-4D97-AF65-F5344CB8AC3E}">
        <p14:creationId xmlns:p14="http://schemas.microsoft.com/office/powerpoint/2010/main" val="39942868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 victory over ungrateful Ammon and Syria acquired them as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vassals</a:t>
            </a:r>
            <a:r>
              <a:rPr lang="en-US" sz="1200" kern="1200" dirty="0">
                <a:solidFill>
                  <a:schemeClr val="tx1"/>
                </a:solidFill>
                <a:effectLst/>
                <a:latin typeface="Arial" pitchFamily="-111" charset="0"/>
                <a:ea typeface="ＭＳ Ｐゴシック" pitchFamily="-112" charset="-128"/>
                <a:cs typeface="ＭＳ Ｐゴシック" pitchFamily="-112" charset="-128"/>
              </a:rPr>
              <a:t> (2 Sam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108</a:t>
            </a:fld>
            <a:endParaRPr lang="en-US"/>
          </a:p>
        </p:txBody>
      </p:sp>
    </p:spTree>
    <p:extLst>
      <p:ext uri="{BB962C8B-B14F-4D97-AF65-F5344CB8AC3E}">
        <p14:creationId xmlns:p14="http://schemas.microsoft.com/office/powerpoint/2010/main" val="7441884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responsible shepherd sacrificially guards the flock from enemies and feeds the flock to sustain these helpless sheep. As David protected Israel and fed the people with God's Word, so Jesus protects believers from Satan and instructs us through his Word.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2Sam. 5:1</a:t>
            </a:r>
            <a:r>
              <a:rPr lang="en-US" dirty="0">
                <a:effectLst/>
                <a:latin typeface="Lucida Grande" panose="020B0600040502020204" pitchFamily="34" charset="0"/>
              </a:rPr>
              <a:t>    Then all the tribes of Israel went to David at Hebron and told him, “We are your own flesh and blood.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In the past, when Saul was our king, you were the one who really led the forces of Israel. And the LORD told you, ‘You will be the shepherd of my people Israel. You will be Israel’s leader.’”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a:t>
            </a:fld>
            <a:endParaRPr lang="en-US"/>
          </a:p>
        </p:txBody>
      </p:sp>
    </p:spTree>
    <p:extLst>
      <p:ext uri="{BB962C8B-B14F-4D97-AF65-F5344CB8AC3E}">
        <p14:creationId xmlns:p14="http://schemas.microsoft.com/office/powerpoint/2010/main" val="10250331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LORD shows us his compassion in placing the crown on Jesus.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But how are we doing at being in control? Just look at the world we live in where we seize control! If you haven’t noticed, it’s a mess.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dirty="0">
                <a:effectLst/>
              </a:rPr>
              <a:t> </a:t>
            </a:r>
            <a:endParaRPr lang="en-US" dirty="0"/>
          </a:p>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How are we doing with rule from Rome</a:t>
            </a:r>
            <a:r>
              <a:rPr lang="en-US" baseline="0" dirty="0"/>
              <a:t> now like there was in the first century?</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dirty="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dirty="0">
                <a:effectLst/>
              </a:rPr>
              <a:t> </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what ways does the Lord exemplify compassion to us so we can pass this compassion 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dirty="0">
                <a:effectLst/>
              </a:rPr>
              <a:t> </a:t>
            </a:r>
            <a:endParaRPr lang="en-US" dirty="0"/>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a:lnSpc>
                <a:spcPct val="80000"/>
              </a:lnSpc>
            </a:pPr>
            <a:r>
              <a:rPr lang="en-US" altLang="en-US" dirty="0"/>
              <a:t>You can visit the location of Uriah's death in Raboth Ammon today at the Amman Citadel (credit: Dr Rick Griffith, </a:t>
            </a:r>
            <a:r>
              <a:rPr lang="en-US" altLang="en-US" dirty="0" err="1"/>
              <a:t>BibleStudyDownloads.org</a:t>
            </a:r>
            <a:r>
              <a:rPr lang="en-US" altLang="en-US" dirty="0"/>
              <a:t>).</a:t>
            </a:r>
          </a:p>
        </p:txBody>
      </p:sp>
    </p:spTree>
    <p:extLst>
      <p:ext uri="{BB962C8B-B14F-4D97-AF65-F5344CB8AC3E}">
        <p14:creationId xmlns:p14="http://schemas.microsoft.com/office/powerpoint/2010/main" val="125046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OT trait prophesied of Messiah is his kingship. In the OT, this begins with David and eventually leads to Jesus Christ 1000 year later.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a:t>
            </a:fld>
            <a:endParaRPr lang="en-US"/>
          </a:p>
        </p:txBody>
      </p:sp>
    </p:spTree>
    <p:extLst>
      <p:ext uri="{BB962C8B-B14F-4D97-AF65-F5344CB8AC3E}">
        <p14:creationId xmlns:p14="http://schemas.microsoft.com/office/powerpoint/2010/main" val="11529962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marL="228600" indent="-228600" algn="l"/>
            <a:r>
              <a:rPr lang="en-US" altLang="en-US" dirty="0"/>
              <a:t>The wall overlooking the area of Uriah’s attack is part of an Islamic palace complex (credit: Dr Todd Bolen, </a:t>
            </a:r>
            <a:r>
              <a:rPr lang="en-US" altLang="en-US" dirty="0" err="1"/>
              <a:t>BiblePlaces.com</a:t>
            </a:r>
            <a:r>
              <a:rPr lang="en-US" altLang="en-US" dirty="0"/>
              <a:t>).</a:t>
            </a:r>
          </a:p>
        </p:txBody>
      </p:sp>
    </p:spTree>
    <p:extLst>
      <p:ext uri="{BB962C8B-B14F-4D97-AF65-F5344CB8AC3E}">
        <p14:creationId xmlns:p14="http://schemas.microsoft.com/office/powerpoint/2010/main" val="13958115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35A1AB-A524-5047-A7EF-96E685520D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D1AA5F24-5BBE-3840-8F38-3F742E0B6ED0}"/>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07B08AC9-268F-A646-B62D-D23B1EC925D9}"/>
              </a:ext>
            </a:extLst>
          </p:cNvPr>
          <p:cNvSpPr>
            <a:spLocks noGrp="1" noChangeArrowheads="1"/>
          </p:cNvSpPr>
          <p:nvPr>
            <p:ph type="body" idx="1"/>
          </p:nvPr>
        </p:nvSpPr>
        <p:spPr/>
        <p:txBody>
          <a:bodyPr/>
          <a:lstStyle/>
          <a:p>
            <a:pPr>
              <a:lnSpc>
                <a:spcPct val="80000"/>
              </a:lnSpc>
            </a:pPr>
            <a:r>
              <a:rPr lang="en-US" altLang="en-US" dirty="0"/>
              <a:t>The acropolis is surrounded by deep wadis (valleys) on three sides.  The north side was not so protected and thus was the most vulnerable to attack.  It is likely that David’s men concentrated their campaign against the city at this point, and perhaps it was here that Uriah was killed at David’s order (credit: Dr Todd Bolen, </a:t>
            </a:r>
            <a:r>
              <a:rPr lang="en-US" altLang="en-US" dirty="0" err="1"/>
              <a:t>BiblePlaces.com</a:t>
            </a:r>
            <a:r>
              <a:rPr lang="en-US" altLang="en-US" dirty="0"/>
              <a:t>).</a:t>
            </a:r>
          </a:p>
          <a:p>
            <a:pPr>
              <a:lnSpc>
                <a:spcPct val="80000"/>
              </a:lnSpc>
            </a:pPr>
            <a:endParaRPr lang="en-US" altLang="en-US" dirty="0"/>
          </a:p>
        </p:txBody>
      </p:sp>
    </p:spTree>
    <p:extLst>
      <p:ext uri="{BB962C8B-B14F-4D97-AF65-F5344CB8AC3E}">
        <p14:creationId xmlns:p14="http://schemas.microsoft.com/office/powerpoint/2010/main" val="21228280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692F8-97A0-8C3E-DEA8-AE7F6348072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4B9320E-40AD-16EA-843D-0AF1AC73DA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C273FE1C-B6C7-F0F8-6D11-1836A6CD90B7}"/>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E42442FD-A08D-4866-E506-52ED668DCD30}"/>
              </a:ext>
            </a:extLst>
          </p:cNvPr>
          <p:cNvSpPr>
            <a:spLocks noGrp="1" noChangeArrowheads="1"/>
          </p:cNvSpPr>
          <p:nvPr>
            <p:ph type="body" idx="1"/>
          </p:nvPr>
        </p:nvSpPr>
        <p:spPr/>
        <p:txBody>
          <a:bodyPr/>
          <a:lstStyle/>
          <a:p>
            <a:pPr>
              <a:lnSpc>
                <a:spcPct val="80000"/>
              </a:lnSpc>
            </a:pPr>
            <a:r>
              <a:rPr lang="en-US" altLang="en-US" dirty="0"/>
              <a:t>An alternate location for Uriah's death is the longer western side of the citadel (credit: Dr Rick Griffith, </a:t>
            </a:r>
            <a:r>
              <a:rPr lang="en-US" altLang="en-US" dirty="0" err="1"/>
              <a:t>BibleStudyDownloads.org</a:t>
            </a:r>
            <a:r>
              <a:rPr lang="en-US" altLang="en-US" dirty="0"/>
              <a:t>).</a:t>
            </a:r>
          </a:p>
          <a:p>
            <a:pPr>
              <a:lnSpc>
                <a:spcPct val="80000"/>
              </a:lnSpc>
            </a:pPr>
            <a:endParaRPr lang="en-US" altLang="en-US" dirty="0"/>
          </a:p>
        </p:txBody>
      </p:sp>
    </p:spTree>
    <p:extLst>
      <p:ext uri="{BB962C8B-B14F-4D97-AF65-F5344CB8AC3E}">
        <p14:creationId xmlns:p14="http://schemas.microsoft.com/office/powerpoint/2010/main" val="30094681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 political troubles from Absalom and Sheba's rebellions actually removed Absalom as a rival to David’s throne (2 Sam 15–20).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152</a:t>
            </a:fld>
            <a:endParaRPr lang="en-US"/>
          </a:p>
        </p:txBody>
      </p:sp>
    </p:spTree>
    <p:extLst>
      <p:ext uri="{BB962C8B-B14F-4D97-AF65-F5344CB8AC3E}">
        <p14:creationId xmlns:p14="http://schemas.microsoft.com/office/powerpoint/2010/main" val="2719353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153</a:t>
            </a:fld>
            <a:endParaRPr lang="en-US"/>
          </a:p>
        </p:txBody>
      </p:sp>
    </p:spTree>
    <p:extLst>
      <p:ext uri="{BB962C8B-B14F-4D97-AF65-F5344CB8AC3E}">
        <p14:creationId xmlns:p14="http://schemas.microsoft.com/office/powerpoint/2010/main" val="1377553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156</a:t>
            </a:fld>
            <a:endParaRPr lang="en-US"/>
          </a:p>
        </p:txBody>
      </p:sp>
    </p:spTree>
    <p:extLst>
      <p:ext uri="{BB962C8B-B14F-4D97-AF65-F5344CB8AC3E}">
        <p14:creationId xmlns:p14="http://schemas.microsoft.com/office/powerpoint/2010/main" val="33274728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_______</a:t>
            </a:r>
          </a:p>
          <a:p>
            <a:r>
              <a:rPr lang="en-US" dirty="0"/>
              <a:t>Common-289</a:t>
            </a:r>
          </a:p>
          <a:p>
            <a:r>
              <a:rPr lang="en-US" dirty="0"/>
              <a:t>OS-10-2 Samuel-166</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An appendix of David's failures and successes in his final years proves God blessed his line while punishing sin (2 Sam 21–24).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173</a:t>
            </a:fld>
            <a:endParaRPr lang="en-US"/>
          </a:p>
        </p:txBody>
      </p:sp>
    </p:spTree>
    <p:extLst>
      <p:ext uri="{BB962C8B-B14F-4D97-AF65-F5344CB8AC3E}">
        <p14:creationId xmlns:p14="http://schemas.microsoft.com/office/powerpoint/2010/main" val="33158349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this photo taken Wednesday Aug. 24, 2011, is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0979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824124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DAA1B6-2A73-074F-8648-E654DD0FA4E4}" type="slidenum">
              <a:rPr lang="en-US"/>
              <a:pPr>
                <a:defRPr/>
              </a:pPr>
              <a:t>‹#›</a:t>
            </a:fld>
            <a:endParaRPr lang="en-US"/>
          </a:p>
        </p:txBody>
      </p:sp>
    </p:spTree>
    <p:extLst>
      <p:ext uri="{BB962C8B-B14F-4D97-AF65-F5344CB8AC3E}">
        <p14:creationId xmlns:p14="http://schemas.microsoft.com/office/powerpoint/2010/main" val="1417284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274825-207F-6C44-8361-A68C2105A8DF}" type="slidenum">
              <a:rPr lang="en-US"/>
              <a:pPr>
                <a:defRPr/>
              </a:pPr>
              <a:t>‹#›</a:t>
            </a:fld>
            <a:endParaRPr lang="en-US"/>
          </a:p>
        </p:txBody>
      </p:sp>
    </p:spTree>
    <p:extLst>
      <p:ext uri="{BB962C8B-B14F-4D97-AF65-F5344CB8AC3E}">
        <p14:creationId xmlns:p14="http://schemas.microsoft.com/office/powerpoint/2010/main" val="13488425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F8CE8DB-809A-AA45-9042-2F1B4F7931A5}" type="slidenum">
              <a:rPr lang="en-US"/>
              <a:pPr>
                <a:defRPr/>
              </a:pPr>
              <a:t>‹#›</a:t>
            </a:fld>
            <a:endParaRPr lang="en-US"/>
          </a:p>
        </p:txBody>
      </p:sp>
    </p:spTree>
    <p:extLst>
      <p:ext uri="{BB962C8B-B14F-4D97-AF65-F5344CB8AC3E}">
        <p14:creationId xmlns:p14="http://schemas.microsoft.com/office/powerpoint/2010/main" val="4246998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C63A8C-ACD8-C743-8E98-FE20509023AC}" type="slidenum">
              <a:rPr lang="en-US"/>
              <a:pPr>
                <a:defRPr/>
              </a:pPr>
              <a:t>‹#›</a:t>
            </a:fld>
            <a:endParaRPr lang="en-US"/>
          </a:p>
        </p:txBody>
      </p:sp>
    </p:spTree>
    <p:extLst>
      <p:ext uri="{BB962C8B-B14F-4D97-AF65-F5344CB8AC3E}">
        <p14:creationId xmlns:p14="http://schemas.microsoft.com/office/powerpoint/2010/main" val="32296842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430751C-3047-944D-B65C-E1ADC0C1F4EF}" type="slidenum">
              <a:rPr lang="en-US"/>
              <a:pPr>
                <a:defRPr/>
              </a:pPr>
              <a:t>‹#›</a:t>
            </a:fld>
            <a:endParaRPr lang="en-US"/>
          </a:p>
        </p:txBody>
      </p:sp>
    </p:spTree>
    <p:extLst>
      <p:ext uri="{BB962C8B-B14F-4D97-AF65-F5344CB8AC3E}">
        <p14:creationId xmlns:p14="http://schemas.microsoft.com/office/powerpoint/2010/main" val="10454799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7ED3F1-D072-A44B-B748-BBCEC89B3D0E}" type="slidenum">
              <a:rPr lang="en-US"/>
              <a:pPr>
                <a:defRPr/>
              </a:pPr>
              <a:t>‹#›</a:t>
            </a:fld>
            <a:endParaRPr lang="en-US"/>
          </a:p>
        </p:txBody>
      </p:sp>
    </p:spTree>
    <p:extLst>
      <p:ext uri="{BB962C8B-B14F-4D97-AF65-F5344CB8AC3E}">
        <p14:creationId xmlns:p14="http://schemas.microsoft.com/office/powerpoint/2010/main" val="18192067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59358-422E-4A46-9E4E-0FAAF25511C1}" type="slidenum">
              <a:rPr lang="en-US"/>
              <a:pPr>
                <a:defRPr/>
              </a:pPr>
              <a:t>‹#›</a:t>
            </a:fld>
            <a:endParaRPr lang="en-US"/>
          </a:p>
        </p:txBody>
      </p:sp>
    </p:spTree>
    <p:extLst>
      <p:ext uri="{BB962C8B-B14F-4D97-AF65-F5344CB8AC3E}">
        <p14:creationId xmlns:p14="http://schemas.microsoft.com/office/powerpoint/2010/main" val="27869930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3131FDF-85B8-5C4A-8DA6-D4466C3A0418}" type="slidenum">
              <a:rPr lang="en-US"/>
              <a:pPr>
                <a:defRPr/>
              </a:pPr>
              <a:t>‹#›</a:t>
            </a:fld>
            <a:endParaRPr lang="en-US"/>
          </a:p>
        </p:txBody>
      </p:sp>
    </p:spTree>
    <p:extLst>
      <p:ext uri="{BB962C8B-B14F-4D97-AF65-F5344CB8AC3E}">
        <p14:creationId xmlns:p14="http://schemas.microsoft.com/office/powerpoint/2010/main" val="28959107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4F4C4B9-23DB-5841-98FD-67290D951E12}" type="slidenum">
              <a:rPr lang="en-US"/>
              <a:pPr>
                <a:defRPr/>
              </a:pPr>
              <a:t>‹#›</a:t>
            </a:fld>
            <a:endParaRPr lang="en-US"/>
          </a:p>
        </p:txBody>
      </p:sp>
    </p:spTree>
    <p:extLst>
      <p:ext uri="{BB962C8B-B14F-4D97-AF65-F5344CB8AC3E}">
        <p14:creationId xmlns:p14="http://schemas.microsoft.com/office/powerpoint/2010/main" val="478065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a:lvl1pPr>
          </a:lstStyle>
          <a:p>
            <a:pPr>
              <a:defRPr/>
            </a:pPr>
            <a:fld id="{5537345C-7D26-4941-8C96-7E0D280EC5D6}" type="slidenum">
              <a:rPr lang="en-US"/>
              <a:pPr>
                <a:defRPr/>
              </a:pPr>
              <a:t>‹#›</a:t>
            </a:fld>
            <a:endParaRPr lang="en-US"/>
          </a:p>
        </p:txBody>
      </p:sp>
    </p:spTree>
    <p:extLst>
      <p:ext uri="{BB962C8B-B14F-4D97-AF65-F5344CB8AC3E}">
        <p14:creationId xmlns:p14="http://schemas.microsoft.com/office/powerpoint/2010/main" val="248722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3256602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3DA8350-DF2B-C141-81EA-55EC5A035E0B}" type="slidenum">
              <a:rPr lang="en-US"/>
              <a:pPr>
                <a:defRPr/>
              </a:pPr>
              <a:t>‹#›</a:t>
            </a:fld>
            <a:endParaRPr lang="en-US"/>
          </a:p>
        </p:txBody>
      </p:sp>
    </p:spTree>
    <p:extLst>
      <p:ext uri="{BB962C8B-B14F-4D97-AF65-F5344CB8AC3E}">
        <p14:creationId xmlns:p14="http://schemas.microsoft.com/office/powerpoint/2010/main" val="12384991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4B61EC-4F2E-4847-AF4D-B6C3FE966F60}" type="slidenum">
              <a:rPr lang="en-US"/>
              <a:pPr>
                <a:defRPr/>
              </a:pPr>
              <a:t>‹#›</a:t>
            </a:fld>
            <a:endParaRPr lang="en-US"/>
          </a:p>
        </p:txBody>
      </p:sp>
    </p:spTree>
    <p:extLst>
      <p:ext uri="{BB962C8B-B14F-4D97-AF65-F5344CB8AC3E}">
        <p14:creationId xmlns:p14="http://schemas.microsoft.com/office/powerpoint/2010/main" val="8368633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75DC40B-FBFC-164E-AEC5-3E67709A3B20}" type="slidenum">
              <a:rPr lang="en-US"/>
              <a:pPr>
                <a:defRPr/>
              </a:pPr>
              <a:t>‹#›</a:t>
            </a:fld>
            <a:endParaRPr lang="en-US"/>
          </a:p>
        </p:txBody>
      </p:sp>
    </p:spTree>
    <p:extLst>
      <p:ext uri="{BB962C8B-B14F-4D97-AF65-F5344CB8AC3E}">
        <p14:creationId xmlns:p14="http://schemas.microsoft.com/office/powerpoint/2010/main" val="3749463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93CF3009-D9D4-014E-A197-D0EC570AF508}" type="slidenum">
              <a:rPr lang="en-US"/>
              <a:pPr>
                <a:defRPr/>
              </a:pPr>
              <a:t>‹#›</a:t>
            </a:fld>
            <a:endParaRPr lang="en-US"/>
          </a:p>
        </p:txBody>
      </p:sp>
    </p:spTree>
    <p:extLst>
      <p:ext uri="{BB962C8B-B14F-4D97-AF65-F5344CB8AC3E}">
        <p14:creationId xmlns:p14="http://schemas.microsoft.com/office/powerpoint/2010/main" val="261202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23C0FBA6-C6CB-D34D-A288-C0A427A418CB}" type="slidenum">
              <a:rPr lang="en-US"/>
              <a:pPr>
                <a:defRPr/>
              </a:pPr>
              <a:t>‹#›</a:t>
            </a:fld>
            <a:endParaRPr lang="en-US"/>
          </a:p>
        </p:txBody>
      </p:sp>
    </p:spTree>
    <p:extLst>
      <p:ext uri="{BB962C8B-B14F-4D97-AF65-F5344CB8AC3E}">
        <p14:creationId xmlns:p14="http://schemas.microsoft.com/office/powerpoint/2010/main" val="26278769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FEF7181-FE38-9941-B2E4-26A0C343D345}" type="slidenum">
              <a:rPr lang="en-US"/>
              <a:pPr>
                <a:defRPr/>
              </a:pPr>
              <a:t>‹#›</a:t>
            </a:fld>
            <a:endParaRPr lang="en-US"/>
          </a:p>
        </p:txBody>
      </p:sp>
    </p:spTree>
    <p:extLst>
      <p:ext uri="{BB962C8B-B14F-4D97-AF65-F5344CB8AC3E}">
        <p14:creationId xmlns:p14="http://schemas.microsoft.com/office/powerpoint/2010/main" val="37868233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9B90672-CEC1-984C-B2F9-42D583A2F682}" type="slidenum">
              <a:rPr lang="en-US"/>
              <a:pPr>
                <a:defRPr/>
              </a:pPr>
              <a:t>‹#›</a:t>
            </a:fld>
            <a:endParaRPr lang="en-US"/>
          </a:p>
        </p:txBody>
      </p:sp>
    </p:spTree>
    <p:extLst>
      <p:ext uri="{BB962C8B-B14F-4D97-AF65-F5344CB8AC3E}">
        <p14:creationId xmlns:p14="http://schemas.microsoft.com/office/powerpoint/2010/main" val="14093074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072999D0-BAB4-2B43-8B83-0D6E238AE391}" type="slidenum">
              <a:rPr lang="en-US"/>
              <a:pPr>
                <a:defRPr/>
              </a:pPr>
              <a:t>‹#›</a:t>
            </a:fld>
            <a:endParaRPr lang="en-US"/>
          </a:p>
        </p:txBody>
      </p:sp>
    </p:spTree>
    <p:extLst>
      <p:ext uri="{BB962C8B-B14F-4D97-AF65-F5344CB8AC3E}">
        <p14:creationId xmlns:p14="http://schemas.microsoft.com/office/powerpoint/2010/main" val="17256823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3777A2C-8BBC-9643-8D48-AF81020FA90E}" type="slidenum">
              <a:rPr lang="en-US"/>
              <a:pPr>
                <a:defRPr/>
              </a:pPr>
              <a:t>‹#›</a:t>
            </a:fld>
            <a:endParaRPr lang="en-US"/>
          </a:p>
        </p:txBody>
      </p:sp>
    </p:spTree>
    <p:extLst>
      <p:ext uri="{BB962C8B-B14F-4D97-AF65-F5344CB8AC3E}">
        <p14:creationId xmlns:p14="http://schemas.microsoft.com/office/powerpoint/2010/main" val="25513146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4ADB604-A779-D641-9EF7-4F06E1E279FA}" type="slidenum">
              <a:rPr lang="en-US"/>
              <a:pPr>
                <a:defRPr/>
              </a:pPr>
              <a:t>‹#›</a:t>
            </a:fld>
            <a:endParaRPr lang="en-US"/>
          </a:p>
        </p:txBody>
      </p:sp>
    </p:spTree>
    <p:extLst>
      <p:ext uri="{BB962C8B-B14F-4D97-AF65-F5344CB8AC3E}">
        <p14:creationId xmlns:p14="http://schemas.microsoft.com/office/powerpoint/2010/main" val="3580118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4111766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EC6DFFD-32D8-004D-86AF-4CF326D191B5}" type="slidenum">
              <a:rPr lang="en-US"/>
              <a:pPr>
                <a:defRPr/>
              </a:pPr>
              <a:t>‹#›</a:t>
            </a:fld>
            <a:endParaRPr lang="en-US"/>
          </a:p>
        </p:txBody>
      </p:sp>
    </p:spTree>
    <p:extLst>
      <p:ext uri="{BB962C8B-B14F-4D97-AF65-F5344CB8AC3E}">
        <p14:creationId xmlns:p14="http://schemas.microsoft.com/office/powerpoint/2010/main" val="24212507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3307880"/>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704931"/>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856320"/>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859118"/>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327853"/>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74713663"/>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57758"/>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0526075"/>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3389943"/>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pPr>
                <a:defRPr/>
              </a:pPr>
              <a:t>‹#›</a:t>
            </a:fld>
            <a:endParaRPr lang="en-US"/>
          </a:p>
        </p:txBody>
      </p:sp>
    </p:spTree>
    <p:extLst>
      <p:ext uri="{BB962C8B-B14F-4D97-AF65-F5344CB8AC3E}">
        <p14:creationId xmlns:p14="http://schemas.microsoft.com/office/powerpoint/2010/main" val="3728621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318569"/>
      </p:ext>
    </p:extLst>
  </p:cSld>
  <p:clrMapOvr>
    <a:masterClrMapping/>
  </p:clrMapOvr>
  <p:transitio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759946"/>
      </p:ext>
    </p:extLst>
  </p:cSld>
  <p:clrMapOvr>
    <a:masterClrMapping/>
  </p:clrMapOvr>
  <p:transitio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097CF261-2D5D-6F48-BBD8-91807B40F52E}" type="slidenum">
              <a:rPr lang="en-US"/>
              <a:pPr>
                <a:defRPr/>
              </a:pPr>
              <a:t>‹#›</a:t>
            </a:fld>
            <a:endParaRPr lang="en-US"/>
          </a:p>
        </p:txBody>
      </p:sp>
    </p:spTree>
    <p:extLst>
      <p:ext uri="{BB962C8B-B14F-4D97-AF65-F5344CB8AC3E}">
        <p14:creationId xmlns:p14="http://schemas.microsoft.com/office/powerpoint/2010/main" val="2338135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B9824D9-7BA5-CF42-83A1-2C4255E6D280}" type="slidenum">
              <a:rPr lang="en-US"/>
              <a:pPr>
                <a:defRPr/>
              </a:pPr>
              <a:t>‹#›</a:t>
            </a:fld>
            <a:endParaRPr lang="en-US"/>
          </a:p>
        </p:txBody>
      </p:sp>
    </p:spTree>
    <p:extLst>
      <p:ext uri="{BB962C8B-B14F-4D97-AF65-F5344CB8AC3E}">
        <p14:creationId xmlns:p14="http://schemas.microsoft.com/office/powerpoint/2010/main" val="26647960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ECF449AA-194E-6444-9D1A-CFB6DD82D980}" type="slidenum">
              <a:rPr lang="en-US"/>
              <a:pPr>
                <a:defRPr/>
              </a:pPr>
              <a:t>‹#›</a:t>
            </a:fld>
            <a:endParaRPr lang="en-US"/>
          </a:p>
        </p:txBody>
      </p:sp>
    </p:spTree>
    <p:extLst>
      <p:ext uri="{BB962C8B-B14F-4D97-AF65-F5344CB8AC3E}">
        <p14:creationId xmlns:p14="http://schemas.microsoft.com/office/powerpoint/2010/main" val="41467548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CF372176-3AF5-2945-9B0B-3C141429363B}" type="slidenum">
              <a:rPr lang="en-US"/>
              <a:pPr>
                <a:defRPr/>
              </a:pPr>
              <a:t>‹#›</a:t>
            </a:fld>
            <a:endParaRPr lang="en-US"/>
          </a:p>
        </p:txBody>
      </p:sp>
    </p:spTree>
    <p:extLst>
      <p:ext uri="{BB962C8B-B14F-4D97-AF65-F5344CB8AC3E}">
        <p14:creationId xmlns:p14="http://schemas.microsoft.com/office/powerpoint/2010/main" val="25721327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9F457A52-2488-724A-B06E-5FA37FF0A7F7}" type="slidenum">
              <a:rPr lang="en-US"/>
              <a:pPr>
                <a:defRPr/>
              </a:pPr>
              <a:t>‹#›</a:t>
            </a:fld>
            <a:endParaRPr lang="en-US"/>
          </a:p>
        </p:txBody>
      </p:sp>
    </p:spTree>
    <p:extLst>
      <p:ext uri="{BB962C8B-B14F-4D97-AF65-F5344CB8AC3E}">
        <p14:creationId xmlns:p14="http://schemas.microsoft.com/office/powerpoint/2010/main" val="1989275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605863E7-A73B-E841-8F7C-CC97D97BF6EC}" type="slidenum">
              <a:rPr lang="en-US"/>
              <a:pPr>
                <a:defRPr/>
              </a:pPr>
              <a:t>‹#›</a:t>
            </a:fld>
            <a:endParaRPr lang="en-US"/>
          </a:p>
        </p:txBody>
      </p:sp>
    </p:spTree>
    <p:extLst>
      <p:ext uri="{BB962C8B-B14F-4D97-AF65-F5344CB8AC3E}">
        <p14:creationId xmlns:p14="http://schemas.microsoft.com/office/powerpoint/2010/main" val="25247594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80390BF3-A95B-0349-8AC0-E92CDB33825E}" type="slidenum">
              <a:rPr lang="en-US"/>
              <a:pPr>
                <a:defRPr/>
              </a:pPr>
              <a:t>‹#›</a:t>
            </a:fld>
            <a:endParaRPr lang="en-US"/>
          </a:p>
        </p:txBody>
      </p:sp>
    </p:spTree>
    <p:extLst>
      <p:ext uri="{BB962C8B-B14F-4D97-AF65-F5344CB8AC3E}">
        <p14:creationId xmlns:p14="http://schemas.microsoft.com/office/powerpoint/2010/main" val="37166038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C5F02E40-401E-654A-863C-78B9834FCC2D}" type="slidenum">
              <a:rPr lang="en-US"/>
              <a:pPr>
                <a:defRPr/>
              </a:pPr>
              <a:t>‹#›</a:t>
            </a:fld>
            <a:endParaRPr lang="en-US"/>
          </a:p>
        </p:txBody>
      </p:sp>
    </p:spTree>
    <p:extLst>
      <p:ext uri="{BB962C8B-B14F-4D97-AF65-F5344CB8AC3E}">
        <p14:creationId xmlns:p14="http://schemas.microsoft.com/office/powerpoint/2010/main" val="2698460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pPr>
                <a:defRPr/>
              </a:pPr>
              <a:t>‹#›</a:t>
            </a:fld>
            <a:endParaRPr lang="en-US"/>
          </a:p>
        </p:txBody>
      </p:sp>
    </p:spTree>
    <p:extLst>
      <p:ext uri="{BB962C8B-B14F-4D97-AF65-F5344CB8AC3E}">
        <p14:creationId xmlns:p14="http://schemas.microsoft.com/office/powerpoint/2010/main" val="200561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DB8484E9-177C-C141-BE6B-02B9ABC50133}" type="slidenum">
              <a:rPr lang="en-US"/>
              <a:pPr>
                <a:defRPr/>
              </a:pPr>
              <a:t>‹#›</a:t>
            </a:fld>
            <a:endParaRPr lang="en-US"/>
          </a:p>
        </p:txBody>
      </p:sp>
    </p:spTree>
    <p:extLst>
      <p:ext uri="{BB962C8B-B14F-4D97-AF65-F5344CB8AC3E}">
        <p14:creationId xmlns:p14="http://schemas.microsoft.com/office/powerpoint/2010/main" val="10427354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3621164-51C5-7442-A40F-530D9A44C036}" type="slidenum">
              <a:rPr lang="en-US"/>
              <a:pPr>
                <a:defRPr/>
              </a:pPr>
              <a:t>‹#›</a:t>
            </a:fld>
            <a:endParaRPr lang="en-US"/>
          </a:p>
        </p:txBody>
      </p:sp>
    </p:spTree>
    <p:extLst>
      <p:ext uri="{BB962C8B-B14F-4D97-AF65-F5344CB8AC3E}">
        <p14:creationId xmlns:p14="http://schemas.microsoft.com/office/powerpoint/2010/main" val="19489753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29178EF-8A55-9B44-BB41-E1EF82C38AAC}" type="slidenum">
              <a:rPr lang="en-US"/>
              <a:pPr>
                <a:defRPr/>
              </a:pPr>
              <a:t>‹#›</a:t>
            </a:fld>
            <a:endParaRPr lang="en-US"/>
          </a:p>
        </p:txBody>
      </p:sp>
    </p:spTree>
    <p:extLst>
      <p:ext uri="{BB962C8B-B14F-4D97-AF65-F5344CB8AC3E}">
        <p14:creationId xmlns:p14="http://schemas.microsoft.com/office/powerpoint/2010/main" val="25940931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2836502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031DA4E-A749-2743-9F8F-DD5103B4830E}" type="slidenum">
              <a:rPr lang="en-US"/>
              <a:pPr>
                <a:defRPr/>
              </a:pPr>
              <a:t>‹#›</a:t>
            </a:fld>
            <a:endParaRPr lang="en-US"/>
          </a:p>
        </p:txBody>
      </p:sp>
    </p:spTree>
    <p:extLst>
      <p:ext uri="{BB962C8B-B14F-4D97-AF65-F5344CB8AC3E}">
        <p14:creationId xmlns:p14="http://schemas.microsoft.com/office/powerpoint/2010/main" val="89549726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7885D2-2784-5448-B786-840EFAB7CE1F}" type="slidenum">
              <a:rPr lang="en-US"/>
              <a:pPr>
                <a:defRPr/>
              </a:pPr>
              <a:t>‹#›</a:t>
            </a:fld>
            <a:endParaRPr lang="en-US"/>
          </a:p>
        </p:txBody>
      </p:sp>
    </p:spTree>
    <p:extLst>
      <p:ext uri="{BB962C8B-B14F-4D97-AF65-F5344CB8AC3E}">
        <p14:creationId xmlns:p14="http://schemas.microsoft.com/office/powerpoint/2010/main" val="424255612"/>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FD63A3-EBC4-9643-A94A-7D1F47013FAF}" type="slidenum">
              <a:rPr lang="en-US"/>
              <a:pPr>
                <a:defRPr/>
              </a:pPr>
              <a:t>‹#›</a:t>
            </a:fld>
            <a:endParaRPr lang="en-US"/>
          </a:p>
        </p:txBody>
      </p:sp>
    </p:spTree>
    <p:extLst>
      <p:ext uri="{BB962C8B-B14F-4D97-AF65-F5344CB8AC3E}">
        <p14:creationId xmlns:p14="http://schemas.microsoft.com/office/powerpoint/2010/main" val="3369686019"/>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0CE4647-F634-7143-A5D7-3F44B0341C52}" type="slidenum">
              <a:rPr lang="en-US"/>
              <a:pPr>
                <a:defRPr/>
              </a:pPr>
              <a:t>‹#›</a:t>
            </a:fld>
            <a:endParaRPr lang="en-US"/>
          </a:p>
        </p:txBody>
      </p:sp>
    </p:spTree>
    <p:extLst>
      <p:ext uri="{BB962C8B-B14F-4D97-AF65-F5344CB8AC3E}">
        <p14:creationId xmlns:p14="http://schemas.microsoft.com/office/powerpoint/2010/main" val="382715310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041825C-07E3-CB46-8574-19564790E781}" type="slidenum">
              <a:rPr lang="en-US"/>
              <a:pPr>
                <a:defRPr/>
              </a:pPr>
              <a:t>‹#›</a:t>
            </a:fld>
            <a:endParaRPr lang="en-US"/>
          </a:p>
        </p:txBody>
      </p:sp>
    </p:spTree>
    <p:extLst>
      <p:ext uri="{BB962C8B-B14F-4D97-AF65-F5344CB8AC3E}">
        <p14:creationId xmlns:p14="http://schemas.microsoft.com/office/powerpoint/2010/main" val="2793697170"/>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9A790B9-D0C2-AA42-820E-E6EECF88B36F}" type="slidenum">
              <a:rPr lang="en-US"/>
              <a:pPr>
                <a:defRPr/>
              </a:pPr>
              <a:t>‹#›</a:t>
            </a:fld>
            <a:endParaRPr lang="en-US"/>
          </a:p>
        </p:txBody>
      </p:sp>
    </p:spTree>
    <p:extLst>
      <p:ext uri="{BB962C8B-B14F-4D97-AF65-F5344CB8AC3E}">
        <p14:creationId xmlns:p14="http://schemas.microsoft.com/office/powerpoint/2010/main" val="12974896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pPr>
                <a:defRPr/>
              </a:pPr>
              <a:t>‹#›</a:t>
            </a:fld>
            <a:endParaRPr lang="en-US"/>
          </a:p>
        </p:txBody>
      </p:sp>
    </p:spTree>
    <p:extLst>
      <p:ext uri="{BB962C8B-B14F-4D97-AF65-F5344CB8AC3E}">
        <p14:creationId xmlns:p14="http://schemas.microsoft.com/office/powerpoint/2010/main" val="3342173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9D0144-3A7D-1342-B240-A9F04226A62B}" type="slidenum">
              <a:rPr lang="en-US"/>
              <a:pPr>
                <a:defRPr/>
              </a:pPr>
              <a:t>‹#›</a:t>
            </a:fld>
            <a:endParaRPr lang="en-US"/>
          </a:p>
        </p:txBody>
      </p:sp>
    </p:spTree>
    <p:extLst>
      <p:ext uri="{BB962C8B-B14F-4D97-AF65-F5344CB8AC3E}">
        <p14:creationId xmlns:p14="http://schemas.microsoft.com/office/powerpoint/2010/main" val="6984171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A58A49C-1875-4947-97F8-A78507D62DB4}" type="slidenum">
              <a:rPr lang="en-US"/>
              <a:pPr>
                <a:defRPr/>
              </a:pPr>
              <a:t>‹#›</a:t>
            </a:fld>
            <a:endParaRPr lang="en-US"/>
          </a:p>
        </p:txBody>
      </p:sp>
    </p:spTree>
    <p:extLst>
      <p:ext uri="{BB962C8B-B14F-4D97-AF65-F5344CB8AC3E}">
        <p14:creationId xmlns:p14="http://schemas.microsoft.com/office/powerpoint/2010/main" val="4022712481"/>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23E90E5-9567-F24F-AE9E-9D761E03C3CD}" type="slidenum">
              <a:rPr lang="en-US"/>
              <a:pPr>
                <a:defRPr/>
              </a:pPr>
              <a:t>‹#›</a:t>
            </a:fld>
            <a:endParaRPr lang="en-US"/>
          </a:p>
        </p:txBody>
      </p:sp>
    </p:spTree>
    <p:extLst>
      <p:ext uri="{BB962C8B-B14F-4D97-AF65-F5344CB8AC3E}">
        <p14:creationId xmlns:p14="http://schemas.microsoft.com/office/powerpoint/2010/main" val="3489067634"/>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68E441-58D8-DE48-8A7F-190DBEE91A3C}" type="slidenum">
              <a:rPr lang="en-US"/>
              <a:pPr>
                <a:defRPr/>
              </a:pPr>
              <a:t>‹#›</a:t>
            </a:fld>
            <a:endParaRPr lang="en-US"/>
          </a:p>
        </p:txBody>
      </p:sp>
    </p:spTree>
    <p:extLst>
      <p:ext uri="{BB962C8B-B14F-4D97-AF65-F5344CB8AC3E}">
        <p14:creationId xmlns:p14="http://schemas.microsoft.com/office/powerpoint/2010/main" val="2576101021"/>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B94F5-9B11-394E-89A0-B8F96C4C7C41}" type="slidenum">
              <a:rPr lang="en-US"/>
              <a:pPr>
                <a:defRPr/>
              </a:pPr>
              <a:t>‹#›</a:t>
            </a:fld>
            <a:endParaRPr lang="en-US"/>
          </a:p>
        </p:txBody>
      </p:sp>
    </p:spTree>
    <p:extLst>
      <p:ext uri="{BB962C8B-B14F-4D97-AF65-F5344CB8AC3E}">
        <p14:creationId xmlns:p14="http://schemas.microsoft.com/office/powerpoint/2010/main" val="2311204193"/>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F6A7A0C-D87B-9144-B99C-788C02F59497}" type="slidenum">
              <a:rPr lang="en-US"/>
              <a:pPr>
                <a:defRPr/>
              </a:pPr>
              <a:t>‹#›</a:t>
            </a:fld>
            <a:endParaRPr lang="en-US"/>
          </a:p>
        </p:txBody>
      </p:sp>
    </p:spTree>
    <p:extLst>
      <p:ext uri="{BB962C8B-B14F-4D97-AF65-F5344CB8AC3E}">
        <p14:creationId xmlns:p14="http://schemas.microsoft.com/office/powerpoint/2010/main" val="158316672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5105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0501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13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825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pPr>
                <a:defRPr/>
              </a:pPr>
              <a:t>‹#›</a:t>
            </a:fld>
            <a:endParaRPr lang="en-US"/>
          </a:p>
        </p:txBody>
      </p:sp>
    </p:spTree>
    <p:extLst>
      <p:ext uri="{BB962C8B-B14F-4D97-AF65-F5344CB8AC3E}">
        <p14:creationId xmlns:p14="http://schemas.microsoft.com/office/powerpoint/2010/main" val="552906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6089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463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087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062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8502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9522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718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6140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6600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0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pPr>
                <a:defRPr/>
              </a:pPr>
              <a:t>‹#›</a:t>
            </a:fld>
            <a:endParaRPr lang="en-US"/>
          </a:p>
        </p:txBody>
      </p:sp>
    </p:spTree>
    <p:extLst>
      <p:ext uri="{BB962C8B-B14F-4D97-AF65-F5344CB8AC3E}">
        <p14:creationId xmlns:p14="http://schemas.microsoft.com/office/powerpoint/2010/main" val="29333070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81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4855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075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6091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226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9922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6313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2706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609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305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pPr>
                <a:defRPr/>
              </a:pPr>
              <a:t>‹#›</a:t>
            </a:fld>
            <a:endParaRPr lang="en-US"/>
          </a:p>
        </p:txBody>
      </p:sp>
    </p:spTree>
    <p:extLst>
      <p:ext uri="{BB962C8B-B14F-4D97-AF65-F5344CB8AC3E}">
        <p14:creationId xmlns:p14="http://schemas.microsoft.com/office/powerpoint/2010/main" val="1751119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9798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3089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9160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362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365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7955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72872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46687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11199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4234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pPr>
                <a:defRPr/>
              </a:pPr>
              <a:t>‹#›</a:t>
            </a:fld>
            <a:endParaRPr lang="en-US"/>
          </a:p>
        </p:txBody>
      </p:sp>
    </p:spTree>
    <p:extLst>
      <p:ext uri="{BB962C8B-B14F-4D97-AF65-F5344CB8AC3E}">
        <p14:creationId xmlns:p14="http://schemas.microsoft.com/office/powerpoint/2010/main" val="343284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0773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634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36378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05488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93321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9252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36136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A6A64-F078-7943-8DE5-3FD767FADF8F}"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D52A5D-3FC0-7946-A5F3-E415EF896A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68483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6A7C56-9818-2942-B4F2-8D09FE4B4F90}"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A6A296-6A88-AF4F-9727-DBC825E1823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9201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A8A32D-E1C4-C34E-8263-ED8DAA4BE74E}"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F9EE2-932C-BF45-A491-F00C9E102D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568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53895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pPr>
                <a:defRPr/>
              </a:pPr>
              <a:t>‹#›</a:t>
            </a:fld>
            <a:endParaRPr lang="en-US"/>
          </a:p>
        </p:txBody>
      </p:sp>
    </p:spTree>
    <p:extLst>
      <p:ext uri="{BB962C8B-B14F-4D97-AF65-F5344CB8AC3E}">
        <p14:creationId xmlns:p14="http://schemas.microsoft.com/office/powerpoint/2010/main" val="1485899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49E1DA-54E5-2D46-9E29-42D934F88B26}"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EC202-5C24-5C4F-BE54-B5AA7939EC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6876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DBFA27-0E0F-A642-BF26-41CA06EAC8C3}"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A48151A-01F6-3C42-A894-DA8074D976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2340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FC2EB0-BACD-7346-A3AF-FE64D03A580A}"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D75CC3F-391E-5E42-971A-13FAB686C4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8105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1415F0-4864-8B45-BDCB-06AF2F6C91D8}"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BF5367F-8B77-6B40-B736-8D8B9D52F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31113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8D03DF-554B-DA41-84ED-E619462FF4FC}"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F4BEDD-423B-DC48-BEF4-0743739A45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35442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9970C-028F-5A4C-ACAF-DB3CBB89CF35}"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E633DC3-A48B-314A-8BF3-3F757D46A02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9136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309913-6935-8844-BB0B-DCE860F802BE}"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393A25-DB22-1748-A47F-3EE1A64B9DF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2298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FFFE57-6A65-0241-B6C6-2BB3F35E401A}"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938EBC-2234-F940-A21C-678C26A55E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1575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1034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334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pPr>
                <a:defRPr/>
              </a:pPr>
              <a:t>‹#›</a:t>
            </a:fld>
            <a:endParaRPr lang="en-US"/>
          </a:p>
        </p:txBody>
      </p:sp>
    </p:spTree>
    <p:extLst>
      <p:ext uri="{BB962C8B-B14F-4D97-AF65-F5344CB8AC3E}">
        <p14:creationId xmlns:p14="http://schemas.microsoft.com/office/powerpoint/2010/main" val="41496340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3656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392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7640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338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3703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4657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7543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13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523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650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pPr>
                <a:defRPr/>
              </a:pPr>
              <a:t>‹#›</a:t>
            </a:fld>
            <a:endParaRPr lang="en-US"/>
          </a:p>
        </p:txBody>
      </p:sp>
    </p:spTree>
    <p:extLst>
      <p:ext uri="{BB962C8B-B14F-4D97-AF65-F5344CB8AC3E}">
        <p14:creationId xmlns:p14="http://schemas.microsoft.com/office/powerpoint/2010/main" val="355784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20734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6380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37318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257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27724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10339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88381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6612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37934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8571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pPr>
                <a:defRPr/>
              </a:pPr>
              <a:t>‹#›</a:t>
            </a:fld>
            <a:endParaRPr lang="en-US"/>
          </a:p>
        </p:txBody>
      </p:sp>
    </p:spTree>
    <p:extLst>
      <p:ext uri="{BB962C8B-B14F-4D97-AF65-F5344CB8AC3E}">
        <p14:creationId xmlns:p14="http://schemas.microsoft.com/office/powerpoint/2010/main" val="25538158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27738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9481C97-012E-6B43-A498-C8C29EEA85C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06281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191C9F5-0548-664D-9E3C-20714B9669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7116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F0F83765-2357-6446-B5ED-46C1CF7F687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16129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54E543F-D123-0C44-B931-98DC7D099C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0649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6390C22-ACE6-D146-BE73-048CF6CC6B0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64802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111DF238-05B3-B242-90BC-18CC238727E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7558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F2AC96F-98F6-9E49-BFCD-AFE6221276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35535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459ABEB2-98B1-1847-8E3B-F6C158DC60D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5971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04BA778-B90C-5A41-A3C0-3F667E30EEC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015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10150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9CA1F7D-3054-4A42-8BD9-E1D96CF8111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5398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A6B1B6E-9651-D047-954C-B3788D8204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90323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514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8194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5452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5246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3963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885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1346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962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0121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9200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4775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25401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964954526"/>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20670504"/>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463889588"/>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35482421"/>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59563411"/>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516852439"/>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4224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2068694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8377292"/>
      </p:ext>
    </p:extLst>
  </p:cSld>
  <p:clrMapOvr>
    <a:masterClrMapping/>
  </p:clrMapOvr>
  <p:transition spd="med">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034234227"/>
      </p:ext>
    </p:extLst>
  </p:cSld>
  <p:clrMapOvr>
    <a:masterClrMapping/>
  </p:clrMapOvr>
  <p:transitio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79979228"/>
      </p:ext>
    </p:extLst>
  </p:cSld>
  <p:clrMapOvr>
    <a:masterClrMapping/>
  </p:clrMapOvr>
  <p:transitio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82871658"/>
      </p:ext>
    </p:extLst>
  </p:cSld>
  <p:clrMapOvr>
    <a:masterClrMapping/>
  </p:clrMapOvr>
  <p:transitio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03325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08198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78342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5392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07141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7914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616313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946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04744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64879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3091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3325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19343297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6349196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18179889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97205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69881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8969727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12464830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12652635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7081565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11297888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6291558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5448891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5542037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16559996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1024951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142884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17777078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1013433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2595756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4249508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35014436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34394524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41263210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16279378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39311572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1270530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182976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58531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2569624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8330513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6FF0C2-F5DB-B245-810F-622A64CB6878}"/>
              </a:ext>
            </a:extLst>
          </p:cNvPr>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75" name="Rectangle 3">
            <a:extLst>
              <a:ext uri="{FF2B5EF4-FFF2-40B4-BE49-F238E27FC236}">
                <a16:creationId xmlns:a16="http://schemas.microsoft.com/office/drawing/2014/main" id="{A57AB222-F973-7D4B-A3F6-5E754CCA6183}"/>
              </a:ext>
            </a:extLst>
          </p:cNvPr>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a:lvl1pPr>
          </a:lstStyle>
          <a:p>
            <a:pPr lvl="0"/>
            <a:r>
              <a:rPr lang="en-US" altLang="en-US" noProof="0"/>
              <a:t>Click to edit Master title style</a:t>
            </a:r>
          </a:p>
        </p:txBody>
      </p:sp>
      <p:sp>
        <p:nvSpPr>
          <p:cNvPr id="3076" name="Rectangle 4">
            <a:extLst>
              <a:ext uri="{FF2B5EF4-FFF2-40B4-BE49-F238E27FC236}">
                <a16:creationId xmlns:a16="http://schemas.microsoft.com/office/drawing/2014/main" id="{C5F98A9D-82C4-7348-AB6B-74F5287AF1C0}"/>
              </a:ext>
            </a:extLst>
          </p:cNvPr>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altLang="en-US" noProof="0"/>
              <a:t>Click to edit Master subtitle style</a:t>
            </a:r>
          </a:p>
        </p:txBody>
      </p:sp>
      <p:sp>
        <p:nvSpPr>
          <p:cNvPr id="3077" name="Rectangle 5">
            <a:extLst>
              <a:ext uri="{FF2B5EF4-FFF2-40B4-BE49-F238E27FC236}">
                <a16:creationId xmlns:a16="http://schemas.microsoft.com/office/drawing/2014/main" id="{08719521-82AD-6E42-8F58-F72D5684A9E3}"/>
              </a:ext>
            </a:extLst>
          </p:cNvPr>
          <p:cNvSpPr>
            <a:spLocks noGrp="1" noChangeArrowheads="1"/>
          </p:cNvSpPr>
          <p:nvPr>
            <p:ph type="dt" sz="half" idx="2"/>
          </p:nvPr>
        </p:nvSpPr>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2F07789A-9FEE-9747-A480-F1FB7F754992}"/>
              </a:ext>
            </a:extLst>
          </p:cNvPr>
          <p:cNvSpPr>
            <a:spLocks noGrp="1" noChangeArrowheads="1"/>
          </p:cNvSpPr>
          <p:nvPr>
            <p:ph type="ftr" sz="quarter" idx="3"/>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id="{0A7E7A91-0F6F-2042-98B8-84BB6A6E87DD}"/>
              </a:ext>
            </a:extLst>
          </p:cNvPr>
          <p:cNvSpPr>
            <a:spLocks noGrp="1" noChangeArrowheads="1"/>
          </p:cNvSpPr>
          <p:nvPr>
            <p:ph type="sldNum" sz="quarter" idx="4"/>
          </p:nvPr>
        </p:nvSpPr>
        <p:spPr/>
        <p:txBody>
          <a:bodyPr/>
          <a:lstStyle>
            <a:lvl1pPr>
              <a:defRPr/>
            </a:lvl1pPr>
          </a:lstStyle>
          <a:p>
            <a:fld id="{A1283BF8-D75C-394D-A548-4BA1E05C1D9B}" type="slidenum">
              <a:rPr lang="en-US" altLang="en-US"/>
              <a:pPr/>
              <a:t>‹#›</a:t>
            </a:fld>
            <a:endParaRPr lang="en-US" altLang="en-US"/>
          </a:p>
        </p:txBody>
      </p:sp>
      <p:sp>
        <p:nvSpPr>
          <p:cNvPr id="3080" name="Rectangle 8">
            <a:extLst>
              <a:ext uri="{FF2B5EF4-FFF2-40B4-BE49-F238E27FC236}">
                <a16:creationId xmlns:a16="http://schemas.microsoft.com/office/drawing/2014/main" id="{8FF5F080-960B-B945-B6F8-366A3BA0501B}"/>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81" name="Freeform 9">
            <a:extLst>
              <a:ext uri="{FF2B5EF4-FFF2-40B4-BE49-F238E27FC236}">
                <a16:creationId xmlns:a16="http://schemas.microsoft.com/office/drawing/2014/main" id="{47878793-9BA8-EC4D-AC11-DBCC49D1D7FB}"/>
              </a:ext>
            </a:extLst>
          </p:cNvPr>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F3F11C81-AF69-8A42-B22D-5A81E4C750E0}"/>
              </a:ext>
            </a:extLst>
          </p:cNvPr>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a:extLst>
              <a:ext uri="{FF2B5EF4-FFF2-40B4-BE49-F238E27FC236}">
                <a16:creationId xmlns:a16="http://schemas.microsoft.com/office/drawing/2014/main" id="{597DF8BD-929A-3843-BCAA-2B99BB5ED7DF}"/>
              </a:ext>
            </a:extLst>
          </p:cNvPr>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Freeform 12">
            <a:extLst>
              <a:ext uri="{FF2B5EF4-FFF2-40B4-BE49-F238E27FC236}">
                <a16:creationId xmlns:a16="http://schemas.microsoft.com/office/drawing/2014/main" id="{E733872E-9A1C-2C40-9696-5B585A0C84DC}"/>
              </a:ext>
            </a:extLst>
          </p:cNvPr>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5" name="Freeform 13">
            <a:extLst>
              <a:ext uri="{FF2B5EF4-FFF2-40B4-BE49-F238E27FC236}">
                <a16:creationId xmlns:a16="http://schemas.microsoft.com/office/drawing/2014/main" id="{664A5A18-B250-9E46-9751-5EC45E4AE44C}"/>
              </a:ext>
            </a:extLst>
          </p:cNvPr>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Line 14">
            <a:extLst>
              <a:ext uri="{FF2B5EF4-FFF2-40B4-BE49-F238E27FC236}">
                <a16:creationId xmlns:a16="http://schemas.microsoft.com/office/drawing/2014/main" id="{B7353DEE-6DB5-EC46-ABCE-DF2D5D33ACCE}"/>
              </a:ext>
            </a:extLst>
          </p:cNvPr>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Freeform 15">
            <a:extLst>
              <a:ext uri="{FF2B5EF4-FFF2-40B4-BE49-F238E27FC236}">
                <a16:creationId xmlns:a16="http://schemas.microsoft.com/office/drawing/2014/main" id="{D2F33EDF-6264-A54D-9433-E1818420B8A7}"/>
              </a:ext>
            </a:extLst>
          </p:cNvPr>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Freeform 16">
            <a:extLst>
              <a:ext uri="{FF2B5EF4-FFF2-40B4-BE49-F238E27FC236}">
                <a16:creationId xmlns:a16="http://schemas.microsoft.com/office/drawing/2014/main" id="{916E370D-F4D1-4F4F-BED2-C043F412BF0A}"/>
              </a:ext>
            </a:extLst>
          </p:cNvPr>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a:extLst>
              <a:ext uri="{FF2B5EF4-FFF2-40B4-BE49-F238E27FC236}">
                <a16:creationId xmlns:a16="http://schemas.microsoft.com/office/drawing/2014/main" id="{831714BA-C81E-1D4D-964B-770966B7CDA8}"/>
              </a:ext>
            </a:extLst>
          </p:cNvPr>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Freeform 18">
            <a:extLst>
              <a:ext uri="{FF2B5EF4-FFF2-40B4-BE49-F238E27FC236}">
                <a16:creationId xmlns:a16="http://schemas.microsoft.com/office/drawing/2014/main" id="{14774EF9-299B-E140-837A-BE208B3C69B8}"/>
              </a:ext>
            </a:extLst>
          </p:cNvPr>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Freeform 19">
            <a:extLst>
              <a:ext uri="{FF2B5EF4-FFF2-40B4-BE49-F238E27FC236}">
                <a16:creationId xmlns:a16="http://schemas.microsoft.com/office/drawing/2014/main" id="{58C87D36-681D-FF4B-A94A-06E6870B0CF3}"/>
              </a:ext>
            </a:extLst>
          </p:cNvPr>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Line 20">
            <a:extLst>
              <a:ext uri="{FF2B5EF4-FFF2-40B4-BE49-F238E27FC236}">
                <a16:creationId xmlns:a16="http://schemas.microsoft.com/office/drawing/2014/main" id="{423347E5-28BC-7F41-87AE-149009982B71}"/>
              </a:ext>
            </a:extLst>
          </p:cNvPr>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010540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F6F-0AD4-7C46-8174-EEBF3EE32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A8F83-2A4F-6145-A129-A5E72277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636C-2E2C-1241-8C1A-7F6589706C9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95D74C-F364-9442-BBC8-3596411C3D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AD54C8-46E3-F74F-B8AF-0A93DE5BC5BA}"/>
              </a:ext>
            </a:extLst>
          </p:cNvPr>
          <p:cNvSpPr>
            <a:spLocks noGrp="1"/>
          </p:cNvSpPr>
          <p:nvPr>
            <p:ph type="sldNum" sz="quarter" idx="12"/>
          </p:nvPr>
        </p:nvSpPr>
        <p:spPr/>
        <p:txBody>
          <a:bodyPr/>
          <a:lstStyle>
            <a:lvl1pPr>
              <a:defRPr/>
            </a:lvl1pPr>
          </a:lstStyle>
          <a:p>
            <a:fld id="{9032CDE4-859D-E548-B8B8-1F5DD72E7237}" type="slidenum">
              <a:rPr lang="en-US" altLang="en-US"/>
              <a:pPr/>
              <a:t>‹#›</a:t>
            </a:fld>
            <a:endParaRPr lang="en-US" altLang="en-US"/>
          </a:p>
        </p:txBody>
      </p:sp>
    </p:spTree>
    <p:extLst>
      <p:ext uri="{BB962C8B-B14F-4D97-AF65-F5344CB8AC3E}">
        <p14:creationId xmlns:p14="http://schemas.microsoft.com/office/powerpoint/2010/main" val="37376531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57B9-BBAB-8E4B-A94B-D2BD3AEA803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605DF-151B-8742-8FA3-DA70D76F7F6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D54AFA7-B8B5-DE4F-AF1E-437189E95F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43FD2F-E607-2C4E-BF62-E5211C5CDF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F5CE11-288F-6C43-84E2-BD0DF32C97AC}"/>
              </a:ext>
            </a:extLst>
          </p:cNvPr>
          <p:cNvSpPr>
            <a:spLocks noGrp="1"/>
          </p:cNvSpPr>
          <p:nvPr>
            <p:ph type="sldNum" sz="quarter" idx="12"/>
          </p:nvPr>
        </p:nvSpPr>
        <p:spPr/>
        <p:txBody>
          <a:bodyPr/>
          <a:lstStyle>
            <a:lvl1pPr>
              <a:defRPr/>
            </a:lvl1pPr>
          </a:lstStyle>
          <a:p>
            <a:fld id="{ED5ECE29-D321-2C49-AA00-5FC25D2FABCE}" type="slidenum">
              <a:rPr lang="en-US" altLang="en-US"/>
              <a:pPr/>
              <a:t>‹#›</a:t>
            </a:fld>
            <a:endParaRPr lang="en-US" altLang="en-US"/>
          </a:p>
        </p:txBody>
      </p:sp>
    </p:spTree>
    <p:extLst>
      <p:ext uri="{BB962C8B-B14F-4D97-AF65-F5344CB8AC3E}">
        <p14:creationId xmlns:p14="http://schemas.microsoft.com/office/powerpoint/2010/main" val="8175950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14D3-C0BC-8246-9681-9115AA516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14A5D-531D-1746-AFD3-C145CD34633F}"/>
              </a:ext>
            </a:extLst>
          </p:cNvPr>
          <p:cNvSpPr>
            <a:spLocks noGrp="1"/>
          </p:cNvSpPr>
          <p:nvPr>
            <p:ph sz="half" idx="1"/>
          </p:nvPr>
        </p:nvSpPr>
        <p:spPr>
          <a:xfrm>
            <a:off x="685800" y="977900"/>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96767-F670-A441-ADAE-4DC931A46142}"/>
              </a:ext>
            </a:extLst>
          </p:cNvPr>
          <p:cNvSpPr>
            <a:spLocks noGrp="1"/>
          </p:cNvSpPr>
          <p:nvPr>
            <p:ph sz="half" idx="2"/>
          </p:nvPr>
        </p:nvSpPr>
        <p:spPr>
          <a:xfrm>
            <a:off x="4648200" y="977900"/>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94286-43B8-4D4C-935E-2C6B65D7049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505C93-A6B4-5947-B79A-3D3721FEBC7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5B0F6EE-7810-3C40-882C-3D5A2EADA952}"/>
              </a:ext>
            </a:extLst>
          </p:cNvPr>
          <p:cNvSpPr>
            <a:spLocks noGrp="1"/>
          </p:cNvSpPr>
          <p:nvPr>
            <p:ph type="sldNum" sz="quarter" idx="12"/>
          </p:nvPr>
        </p:nvSpPr>
        <p:spPr/>
        <p:txBody>
          <a:bodyPr/>
          <a:lstStyle>
            <a:lvl1pPr>
              <a:defRPr/>
            </a:lvl1pPr>
          </a:lstStyle>
          <a:p>
            <a:fld id="{B86558F5-AFB6-A547-BF32-3BFAC550B9A8}" type="slidenum">
              <a:rPr lang="en-US" altLang="en-US"/>
              <a:pPr/>
              <a:t>‹#›</a:t>
            </a:fld>
            <a:endParaRPr lang="en-US" altLang="en-US"/>
          </a:p>
        </p:txBody>
      </p:sp>
    </p:spTree>
    <p:extLst>
      <p:ext uri="{BB962C8B-B14F-4D97-AF65-F5344CB8AC3E}">
        <p14:creationId xmlns:p14="http://schemas.microsoft.com/office/powerpoint/2010/main" val="26877779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E57B-C831-4D43-85F3-CD8BB26FECF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DD21-6677-064A-95FF-47F4790573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134C1-097E-8B48-BC3D-DAC7D6ACDC3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6962D0-C67E-C041-A8BF-A3A858CCF69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A295-2B3D-864B-905E-FDB9F536450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071B7-F450-7C45-8143-C7F24198A24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1AC42BB-3DFE-AC4F-9010-2D8F4612BC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7B727B2-5423-024E-9124-24038785471C}"/>
              </a:ext>
            </a:extLst>
          </p:cNvPr>
          <p:cNvSpPr>
            <a:spLocks noGrp="1"/>
          </p:cNvSpPr>
          <p:nvPr>
            <p:ph type="sldNum" sz="quarter" idx="12"/>
          </p:nvPr>
        </p:nvSpPr>
        <p:spPr/>
        <p:txBody>
          <a:bodyPr/>
          <a:lstStyle>
            <a:lvl1pPr>
              <a:defRPr/>
            </a:lvl1pPr>
          </a:lstStyle>
          <a:p>
            <a:fld id="{C38ED146-C97A-CE41-B6C2-1E3E37ACD56F}" type="slidenum">
              <a:rPr lang="en-US" altLang="en-US"/>
              <a:pPr/>
              <a:t>‹#›</a:t>
            </a:fld>
            <a:endParaRPr lang="en-US" altLang="en-US"/>
          </a:p>
        </p:txBody>
      </p:sp>
    </p:spTree>
    <p:extLst>
      <p:ext uri="{BB962C8B-B14F-4D97-AF65-F5344CB8AC3E}">
        <p14:creationId xmlns:p14="http://schemas.microsoft.com/office/powerpoint/2010/main" val="22157825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87E1-DAA6-2446-9CE4-D2358F0E0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87000-6FDC-9B4C-B5CD-D01015FECB0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8EF3D1-DA96-B146-9D32-F4FE5139878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997BE0E-149C-024F-8CE4-194283A13C2A}"/>
              </a:ext>
            </a:extLst>
          </p:cNvPr>
          <p:cNvSpPr>
            <a:spLocks noGrp="1"/>
          </p:cNvSpPr>
          <p:nvPr>
            <p:ph type="sldNum" sz="quarter" idx="12"/>
          </p:nvPr>
        </p:nvSpPr>
        <p:spPr/>
        <p:txBody>
          <a:bodyPr/>
          <a:lstStyle>
            <a:lvl1pPr>
              <a:defRPr/>
            </a:lvl1pPr>
          </a:lstStyle>
          <a:p>
            <a:fld id="{2736BA79-F848-F745-93F9-4F303B6125D5}" type="slidenum">
              <a:rPr lang="en-US" altLang="en-US"/>
              <a:pPr/>
              <a:t>‹#›</a:t>
            </a:fld>
            <a:endParaRPr lang="en-US" altLang="en-US"/>
          </a:p>
        </p:txBody>
      </p:sp>
    </p:spTree>
    <p:extLst>
      <p:ext uri="{BB962C8B-B14F-4D97-AF65-F5344CB8AC3E}">
        <p14:creationId xmlns:p14="http://schemas.microsoft.com/office/powerpoint/2010/main" val="9643784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E3A5E-AC96-014A-9244-BB760A31849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CBF06D5-6119-8444-AAF3-636DDC53A2B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72A504-E187-9848-849C-C10FDDF70B0E}"/>
              </a:ext>
            </a:extLst>
          </p:cNvPr>
          <p:cNvSpPr>
            <a:spLocks noGrp="1"/>
          </p:cNvSpPr>
          <p:nvPr>
            <p:ph type="sldNum" sz="quarter" idx="12"/>
          </p:nvPr>
        </p:nvSpPr>
        <p:spPr/>
        <p:txBody>
          <a:bodyPr/>
          <a:lstStyle>
            <a:lvl1pPr>
              <a:defRPr/>
            </a:lvl1pPr>
          </a:lstStyle>
          <a:p>
            <a:fld id="{CF026C62-93D2-0547-BF7F-2694F729D647}" type="slidenum">
              <a:rPr lang="en-US" altLang="en-US"/>
              <a:pPr/>
              <a:t>‹#›</a:t>
            </a:fld>
            <a:endParaRPr lang="en-US" altLang="en-US"/>
          </a:p>
        </p:txBody>
      </p:sp>
    </p:spTree>
    <p:extLst>
      <p:ext uri="{BB962C8B-B14F-4D97-AF65-F5344CB8AC3E}">
        <p14:creationId xmlns:p14="http://schemas.microsoft.com/office/powerpoint/2010/main" val="16649025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33C-9367-3148-ACFE-D1B8514A45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AA2DF-3E96-DF44-9C8D-302A62008BF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DA5D9-4E6A-B14D-83EA-B9F982DE190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AA852-B4B4-584A-B73B-C54D6EC9CC5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5A9C05C-3798-364A-9F56-261C664C969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9F973E-E972-1C41-80CB-4CEF299D9BF4}"/>
              </a:ext>
            </a:extLst>
          </p:cNvPr>
          <p:cNvSpPr>
            <a:spLocks noGrp="1"/>
          </p:cNvSpPr>
          <p:nvPr>
            <p:ph type="sldNum" sz="quarter" idx="12"/>
          </p:nvPr>
        </p:nvSpPr>
        <p:spPr/>
        <p:txBody>
          <a:bodyPr/>
          <a:lstStyle>
            <a:lvl1pPr>
              <a:defRPr/>
            </a:lvl1pPr>
          </a:lstStyle>
          <a:p>
            <a:fld id="{9D0D5B34-DD9F-4846-A764-CFCD81519D41}" type="slidenum">
              <a:rPr lang="en-US" altLang="en-US"/>
              <a:pPr/>
              <a:t>‹#›</a:t>
            </a:fld>
            <a:endParaRPr lang="en-US" altLang="en-US"/>
          </a:p>
        </p:txBody>
      </p:sp>
    </p:spTree>
    <p:extLst>
      <p:ext uri="{BB962C8B-B14F-4D97-AF65-F5344CB8AC3E}">
        <p14:creationId xmlns:p14="http://schemas.microsoft.com/office/powerpoint/2010/main" val="19332906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65CC-FF11-D041-9FD0-2B602FEC9CF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1F34A-0D0B-FF44-87F6-97D664F5C43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60AD61-45FE-C24B-A4C5-D246FDC082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8879F-5F2A-8B40-9C23-2B40EA8334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D91A909-E96D-3D48-BFC7-2EB2B1997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F2513-4CE1-5240-95B9-C4FBF00FE75C}"/>
              </a:ext>
            </a:extLst>
          </p:cNvPr>
          <p:cNvSpPr>
            <a:spLocks noGrp="1"/>
          </p:cNvSpPr>
          <p:nvPr>
            <p:ph type="sldNum" sz="quarter" idx="12"/>
          </p:nvPr>
        </p:nvSpPr>
        <p:spPr/>
        <p:txBody>
          <a:bodyPr/>
          <a:lstStyle>
            <a:lvl1pPr>
              <a:defRPr/>
            </a:lvl1pPr>
          </a:lstStyle>
          <a:p>
            <a:fld id="{43F81C23-2CD6-AC43-8B91-2C8554EE2B35}" type="slidenum">
              <a:rPr lang="en-US" altLang="en-US"/>
              <a:pPr/>
              <a:t>‹#›</a:t>
            </a:fld>
            <a:endParaRPr lang="en-US" altLang="en-US"/>
          </a:p>
        </p:txBody>
      </p:sp>
    </p:spTree>
    <p:extLst>
      <p:ext uri="{BB962C8B-B14F-4D97-AF65-F5344CB8AC3E}">
        <p14:creationId xmlns:p14="http://schemas.microsoft.com/office/powerpoint/2010/main" val="3367073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396070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E948-A0B3-044A-A02B-188ABED4A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86894-88F6-9D48-9413-609411261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DF303-9174-7F40-8392-1C36F4ED6C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99B765-4979-5D4A-A883-ECDC7E36DB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996247-11E5-E04C-BCC8-9443E482BE6D}"/>
              </a:ext>
            </a:extLst>
          </p:cNvPr>
          <p:cNvSpPr>
            <a:spLocks noGrp="1"/>
          </p:cNvSpPr>
          <p:nvPr>
            <p:ph type="sldNum" sz="quarter" idx="12"/>
          </p:nvPr>
        </p:nvSpPr>
        <p:spPr/>
        <p:txBody>
          <a:bodyPr/>
          <a:lstStyle>
            <a:lvl1pPr>
              <a:defRPr/>
            </a:lvl1pPr>
          </a:lstStyle>
          <a:p>
            <a:fld id="{C97DEC0B-B569-5346-AFCC-7EC0F4F854F9}" type="slidenum">
              <a:rPr lang="en-US" altLang="en-US"/>
              <a:pPr/>
              <a:t>‹#›</a:t>
            </a:fld>
            <a:endParaRPr lang="en-US" altLang="en-US"/>
          </a:p>
        </p:txBody>
      </p:sp>
    </p:spTree>
    <p:extLst>
      <p:ext uri="{BB962C8B-B14F-4D97-AF65-F5344CB8AC3E}">
        <p14:creationId xmlns:p14="http://schemas.microsoft.com/office/powerpoint/2010/main" val="5094231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2330F-0745-AF4B-B370-F7CB0BB4A907}"/>
              </a:ext>
            </a:extLst>
          </p:cNvPr>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6FEEE-EA3E-3847-9734-B00B42BAB6FB}"/>
              </a:ext>
            </a:extLst>
          </p:cNvPr>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3E452-74A2-2646-B1B4-42C39C3249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A6D51-8002-794F-9893-441CFAD1D3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7797F4-EA11-0649-90E0-2A4A7A9AEECB}"/>
              </a:ext>
            </a:extLst>
          </p:cNvPr>
          <p:cNvSpPr>
            <a:spLocks noGrp="1"/>
          </p:cNvSpPr>
          <p:nvPr>
            <p:ph type="sldNum" sz="quarter" idx="12"/>
          </p:nvPr>
        </p:nvSpPr>
        <p:spPr/>
        <p:txBody>
          <a:bodyPr/>
          <a:lstStyle>
            <a:lvl1pPr>
              <a:defRPr/>
            </a:lvl1pPr>
          </a:lstStyle>
          <a:p>
            <a:fld id="{3F7D6177-DA83-654E-A450-0580EA3DEF92}" type="slidenum">
              <a:rPr lang="en-US" altLang="en-US"/>
              <a:pPr/>
              <a:t>‹#›</a:t>
            </a:fld>
            <a:endParaRPr lang="en-US" altLang="en-US"/>
          </a:p>
        </p:txBody>
      </p:sp>
    </p:spTree>
    <p:extLst>
      <p:ext uri="{BB962C8B-B14F-4D97-AF65-F5344CB8AC3E}">
        <p14:creationId xmlns:p14="http://schemas.microsoft.com/office/powerpoint/2010/main" val="32198711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1997026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15654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333087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656396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38814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7454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287658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7887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5165830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00871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686822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542149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61237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17236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6460998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65193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564931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621992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3718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7061283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868836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861226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10132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113844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649894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6272401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607071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916064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353320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3595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87853737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22350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76706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099789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9/29/25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83767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9/29/25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32490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9/29/25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471937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777675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6802266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98276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7653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434359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04324787"/>
      </p:ext>
    </p:extLst>
  </p:cSld>
  <p:clrMapOvr>
    <a:masterClrMapping/>
  </p:clrMapOvr>
  <p:transitio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592161"/>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8017727"/>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696262"/>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637703"/>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60648140"/>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425362"/>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199151"/>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9758013"/>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53379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71968210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709148"/>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89781678"/>
      </p:ext>
    </p:extLst>
  </p:cSld>
  <p:clrMapOvr>
    <a:masterClrMapping/>
  </p:clrMapOvr>
  <p:transition spd="med">
    <p:cu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286267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204774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359394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7663539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932346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5025387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8376775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014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423515864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4623093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450172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1271153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39801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29/09/2025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38383923"/>
      </p:ext>
    </p:extLst>
  </p:cSld>
  <p:clrMapOvr>
    <a:overrideClrMapping bg1="dk1" tx1="lt1" bg2="dk2" tx2="lt2" accent1="accent1" accent2="accent2" accent3="accent3" accent4="accent4" accent5="accent5" accent6="accent6" hlink="hlink" folHlink="folHlink"/>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29/09/2025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9582548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29/09/2025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02764947"/>
      </p:ext>
    </p:extLst>
  </p:cSld>
  <p:clrMapOvr>
    <a:overrideClrMapping bg1="lt1" tx1="dk1" bg2="lt2" tx2="dk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29/09/2025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4099706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29/09/2025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412417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29/09/2025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269637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768065033"/>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29/09/2025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8361968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29/09/2025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98321338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29/09/2025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8740975"/>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29/09/2025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7752224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29/09/2025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351151866"/>
      </p:ext>
    </p:extLst>
  </p:cSld>
  <p:clrMapOvr>
    <a:overrideClrMapping bg1="lt1" tx1="dk1" bg2="lt2" tx2="dk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0004440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6499682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8206716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099956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47059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13873239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059872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21455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258166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325659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3962370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7665120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876214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483230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78311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7424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146972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670865005"/>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4461625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471068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98339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131803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194850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2520189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970229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6076002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1441944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79005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2318714300"/>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713279"/>
      </p:ext>
    </p:extLst>
  </p:cSld>
  <p:clrMapOvr>
    <a:masterClrMapping/>
  </p:clrMapOvr>
  <p:transition spd="slow">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38172"/>
      </p:ext>
    </p:extLst>
  </p:cSld>
  <p:clrMapOvr>
    <a:masterClrMapping/>
  </p:clrMapOvr>
  <p:transition spd="slow">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442497"/>
      </p:ext>
    </p:extLst>
  </p:cSld>
  <p:clrMapOvr>
    <a:masterClrMapping/>
  </p:clrMapOvr>
  <p:transition spd="slow">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804652"/>
      </p:ext>
    </p:extLst>
  </p:cSld>
  <p:clrMapOvr>
    <a:masterClrMapping/>
  </p:clrMapOvr>
  <p:transition spd="slow">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14564742"/>
      </p:ext>
    </p:extLst>
  </p:cSld>
  <p:clrMapOvr>
    <a:masterClrMapping/>
  </p:clrMapOvr>
  <p:transition spd="slow">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349131"/>
      </p:ext>
    </p:extLst>
  </p:cSld>
  <p:clrMapOvr>
    <a:masterClrMapping/>
  </p:clrMapOvr>
  <p:transition spd="slow">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9095053"/>
      </p:ext>
    </p:extLst>
  </p:cSld>
  <p:clrMapOvr>
    <a:masterClrMapping/>
  </p:clrMapOvr>
  <p:transition spd="slow">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3685694"/>
      </p:ext>
    </p:extLst>
  </p:cSld>
  <p:clrMapOvr>
    <a:masterClrMapping/>
  </p:clrMapOvr>
  <p:transition spd="slow">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887237"/>
      </p:ext>
    </p:extLst>
  </p:cSld>
  <p:clrMapOvr>
    <a:masterClrMapping/>
  </p:clrMapOvr>
  <p:transition spd="slow">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41594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134732096"/>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163 h 504"/>
                        <a:gd name="T2" fmla="*/ 252 w 2736"/>
                        <a:gd name="T3" fmla="*/ 54 h 504"/>
                        <a:gd name="T4" fmla="*/ 517 w 2736"/>
                        <a:gd name="T5" fmla="*/ 8 h 504"/>
                        <a:gd name="T6" fmla="*/ 796 w 2736"/>
                        <a:gd name="T7" fmla="*/ 8 h 504"/>
                        <a:gd name="T8" fmla="*/ 791 w 2736"/>
                        <a:gd name="T9" fmla="*/ 34 h 504"/>
                        <a:gd name="T10" fmla="*/ 514 w 2736"/>
                        <a:gd name="T11" fmla="*/ 34 h 504"/>
                        <a:gd name="T12" fmla="*/ 190 w 2736"/>
                        <a:gd name="T13" fmla="*/ 94 h 504"/>
                        <a:gd name="T14" fmla="*/ 0 w 2736"/>
                        <a:gd name="T15" fmla="*/ 16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41 h 504"/>
                        <a:gd name="T2" fmla="*/ 116 w 2736"/>
                        <a:gd name="T3" fmla="*/ 14 h 504"/>
                        <a:gd name="T4" fmla="*/ 240 w 2736"/>
                        <a:gd name="T5" fmla="*/ 2 h 504"/>
                        <a:gd name="T6" fmla="*/ 369 w 2736"/>
                        <a:gd name="T7" fmla="*/ 2 h 504"/>
                        <a:gd name="T8" fmla="*/ 367 w 2736"/>
                        <a:gd name="T9" fmla="*/ 8 h 504"/>
                        <a:gd name="T10" fmla="*/ 238 w 2736"/>
                        <a:gd name="T11" fmla="*/ 8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38 w 1769"/>
                        <a:gd name="T3" fmla="*/ 4 h 791"/>
                        <a:gd name="T4" fmla="*/ 90 w 1769"/>
                        <a:gd name="T5" fmla="*/ 16 h 791"/>
                        <a:gd name="T6" fmla="*/ 125 w 1769"/>
                        <a:gd name="T7" fmla="*/ 35 h 791"/>
                        <a:gd name="T8" fmla="*/ 136 w 1769"/>
                        <a:gd name="T9" fmla="*/ 49 h 791"/>
                        <a:gd name="T10" fmla="*/ 131 w 1769"/>
                        <a:gd name="T11" fmla="*/ 64 h 791"/>
                        <a:gd name="T12" fmla="*/ 123 w 1769"/>
                        <a:gd name="T13" fmla="*/ 51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2 h 791"/>
                        <a:gd name="T2" fmla="*/ 70 w 1769"/>
                        <a:gd name="T3" fmla="*/ 14 h 791"/>
                        <a:gd name="T4" fmla="*/ 166 w 1769"/>
                        <a:gd name="T5" fmla="*/ 48 h 791"/>
                        <a:gd name="T6" fmla="*/ 231 w 1769"/>
                        <a:gd name="T7" fmla="*/ 103 h 791"/>
                        <a:gd name="T8" fmla="*/ 252 w 1769"/>
                        <a:gd name="T9" fmla="*/ 145 h 791"/>
                        <a:gd name="T10" fmla="*/ 242 w 1769"/>
                        <a:gd name="T11" fmla="*/ 187 h 791"/>
                        <a:gd name="T12" fmla="*/ 228 w 1769"/>
                        <a:gd name="T13" fmla="*/ 151 h 791"/>
                        <a:gd name="T14" fmla="*/ 199 w 1769"/>
                        <a:gd name="T15" fmla="*/ 108 h 791"/>
                        <a:gd name="T16" fmla="*/ 159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166 h 504"/>
                        <a:gd name="T2" fmla="*/ 252 w 2736"/>
                        <a:gd name="T3" fmla="*/ 55 h 504"/>
                        <a:gd name="T4" fmla="*/ 517 w 2736"/>
                        <a:gd name="T5" fmla="*/ 8 h 504"/>
                        <a:gd name="T6" fmla="*/ 796 w 2736"/>
                        <a:gd name="T7" fmla="*/ 8 h 504"/>
                        <a:gd name="T8" fmla="*/ 791 w 2736"/>
                        <a:gd name="T9" fmla="*/ 34 h 504"/>
                        <a:gd name="T10" fmla="*/ 514 w 2736"/>
                        <a:gd name="T11" fmla="*/ 34 h 504"/>
                        <a:gd name="T12" fmla="*/ 190 w 2736"/>
                        <a:gd name="T13" fmla="*/ 96 h 504"/>
                        <a:gd name="T14" fmla="*/ 0 w 2736"/>
                        <a:gd name="T15" fmla="*/ 1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41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38 w 1769"/>
                        <a:gd name="T3" fmla="*/ 4 h 791"/>
                        <a:gd name="T4" fmla="*/ 90 w 1769"/>
                        <a:gd name="T5" fmla="*/ 17 h 791"/>
                        <a:gd name="T6" fmla="*/ 125 w 1769"/>
                        <a:gd name="T7" fmla="*/ 36 h 791"/>
                        <a:gd name="T8" fmla="*/ 136 w 1769"/>
                        <a:gd name="T9" fmla="*/ 50 h 791"/>
                        <a:gd name="T10" fmla="*/ 131 w 1769"/>
                        <a:gd name="T11" fmla="*/ 65 h 791"/>
                        <a:gd name="T12" fmla="*/ 123 w 1769"/>
                        <a:gd name="T13" fmla="*/ 52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39 h 504"/>
                        <a:gd name="T2" fmla="*/ 83 w 2736"/>
                        <a:gd name="T3" fmla="*/ 13 h 504"/>
                        <a:gd name="T4" fmla="*/ 170 w 2736"/>
                        <a:gd name="T5" fmla="*/ 2 h 504"/>
                        <a:gd name="T6" fmla="*/ 262 w 2736"/>
                        <a:gd name="T7" fmla="*/ 2 h 504"/>
                        <a:gd name="T8" fmla="*/ 260 w 2736"/>
                        <a:gd name="T9" fmla="*/ 8 h 504"/>
                        <a:gd name="T10" fmla="*/ 169 w 2736"/>
                        <a:gd name="T11" fmla="*/ 8 h 504"/>
                        <a:gd name="T12" fmla="*/ 6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27 w 1769"/>
                        <a:gd name="T3" fmla="*/ 4 h 791"/>
                        <a:gd name="T4" fmla="*/ 63 w 1769"/>
                        <a:gd name="T5" fmla="*/ 16 h 791"/>
                        <a:gd name="T6" fmla="*/ 88 w 1769"/>
                        <a:gd name="T7" fmla="*/ 34 h 791"/>
                        <a:gd name="T8" fmla="*/ 96 w 1769"/>
                        <a:gd name="T9" fmla="*/ 48 h 791"/>
                        <a:gd name="T10" fmla="*/ 93 w 1769"/>
                        <a:gd name="T11" fmla="*/ 62 h 791"/>
                        <a:gd name="T12" fmla="*/ 87 w 1769"/>
                        <a:gd name="T13" fmla="*/ 50 h 791"/>
                        <a:gd name="T14" fmla="*/ 76 w 1769"/>
                        <a:gd name="T15" fmla="*/ 36 h 791"/>
                        <a:gd name="T16" fmla="*/ 61 w 1769"/>
                        <a:gd name="T17" fmla="*/ 23 h 791"/>
                        <a:gd name="T18" fmla="*/ 3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39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18 w 1769"/>
                        <a:gd name="T3" fmla="*/ 4 h 791"/>
                        <a:gd name="T4" fmla="*/ 43 w 1769"/>
                        <a:gd name="T5" fmla="*/ 15 h 791"/>
                        <a:gd name="T6" fmla="*/ 60 w 1769"/>
                        <a:gd name="T7" fmla="*/ 34 h 791"/>
                        <a:gd name="T8" fmla="*/ 65 w 1769"/>
                        <a:gd name="T9" fmla="*/ 47 h 791"/>
                        <a:gd name="T10" fmla="*/ 63 w 1769"/>
                        <a:gd name="T11" fmla="*/ 62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39 h 504"/>
                        <a:gd name="T2" fmla="*/ 50 w 2736"/>
                        <a:gd name="T3" fmla="*/ 13 h 504"/>
                        <a:gd name="T4" fmla="*/ 104 w 2736"/>
                        <a:gd name="T5" fmla="*/ 2 h 504"/>
                        <a:gd name="T6" fmla="*/ 159 w 2736"/>
                        <a:gd name="T7" fmla="*/ 2 h 504"/>
                        <a:gd name="T8" fmla="*/ 159 w 2736"/>
                        <a:gd name="T9" fmla="*/ 8 h 504"/>
                        <a:gd name="T10" fmla="*/ 103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25 w 1769"/>
                        <a:gd name="T3" fmla="*/ 4 h 791"/>
                        <a:gd name="T4" fmla="*/ 61 w 1769"/>
                        <a:gd name="T5" fmla="*/ 16 h 791"/>
                        <a:gd name="T6" fmla="*/ 85 w 1769"/>
                        <a:gd name="T7" fmla="*/ 34 h 791"/>
                        <a:gd name="T8" fmla="*/ 93 w 1769"/>
                        <a:gd name="T9" fmla="*/ 48 h 791"/>
                        <a:gd name="T10" fmla="*/ 89 w 1769"/>
                        <a:gd name="T11" fmla="*/ 62 h 791"/>
                        <a:gd name="T12" fmla="*/ 84 w 1769"/>
                        <a:gd name="T13" fmla="*/ 50 h 791"/>
                        <a:gd name="T14" fmla="*/ 73 w 1769"/>
                        <a:gd name="T15" fmla="*/ 36 h 791"/>
                        <a:gd name="T16" fmla="*/ 58 w 1769"/>
                        <a:gd name="T17" fmla="*/ 23 h 791"/>
                        <a:gd name="T18" fmla="*/ 31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12 h 504"/>
                      <a:gd name="T2" fmla="*/ 46 w 2736"/>
                      <a:gd name="T3" fmla="*/ 4 h 504"/>
                      <a:gd name="T4" fmla="*/ 94 w 2736"/>
                      <a:gd name="T5" fmla="*/ 1 h 504"/>
                      <a:gd name="T6" fmla="*/ 144 w 2736"/>
                      <a:gd name="T7" fmla="*/ 1 h 504"/>
                      <a:gd name="T8" fmla="*/ 144 w 2736"/>
                      <a:gd name="T9" fmla="*/ 2 h 504"/>
                      <a:gd name="T10" fmla="*/ 93 w 2736"/>
                      <a:gd name="T11" fmla="*/ 2 h 504"/>
                      <a:gd name="T12" fmla="*/ 35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15 w 1769"/>
                      <a:gd name="T3" fmla="*/ 1 h 791"/>
                      <a:gd name="T4" fmla="*/ 35 w 1769"/>
                      <a:gd name="T5" fmla="*/ 5 h 791"/>
                      <a:gd name="T6" fmla="*/ 49 w 1769"/>
                      <a:gd name="T7" fmla="*/ 10 h 791"/>
                      <a:gd name="T8" fmla="*/ 53 w 1769"/>
                      <a:gd name="T9" fmla="*/ 15 h 791"/>
                      <a:gd name="T10" fmla="*/ 51 w 1769"/>
                      <a:gd name="T11" fmla="*/ 19 h 791"/>
                      <a:gd name="T12" fmla="*/ 48 w 1769"/>
                      <a:gd name="T13" fmla="*/ 15 h 791"/>
                      <a:gd name="T14" fmla="*/ 42 w 1769"/>
                      <a:gd name="T15" fmla="*/ 11 h 791"/>
                      <a:gd name="T16" fmla="*/ 34 w 1769"/>
                      <a:gd name="T17" fmla="*/ 7 h 791"/>
                      <a:gd name="T18" fmla="*/ 17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24 h 504"/>
                        <a:gd name="T2" fmla="*/ 50 w 2736"/>
                        <a:gd name="T3" fmla="*/ 8 h 504"/>
                        <a:gd name="T4" fmla="*/ 104 w 2736"/>
                        <a:gd name="T5" fmla="*/ 1 h 504"/>
                        <a:gd name="T6" fmla="*/ 160 w 2736"/>
                        <a:gd name="T7" fmla="*/ 1 h 504"/>
                        <a:gd name="T8" fmla="*/ 159 w 2736"/>
                        <a:gd name="T9" fmla="*/ 5 h 504"/>
                        <a:gd name="T10" fmla="*/ 103 w 2736"/>
                        <a:gd name="T11" fmla="*/ 5 h 504"/>
                        <a:gd name="T12" fmla="*/ 38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78 h 504"/>
                        <a:gd name="T2" fmla="*/ 65 w 2736"/>
                        <a:gd name="T3" fmla="*/ 26 h 504"/>
                        <a:gd name="T4" fmla="*/ 134 w 2736"/>
                        <a:gd name="T5" fmla="*/ 4 h 504"/>
                        <a:gd name="T6" fmla="*/ 206 w 2736"/>
                        <a:gd name="T7" fmla="*/ 4 h 504"/>
                        <a:gd name="T8" fmla="*/ 205 w 2736"/>
                        <a:gd name="T9" fmla="*/ 16 h 504"/>
                        <a:gd name="T10" fmla="*/ 133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21 w 1769"/>
                        <a:gd name="T3" fmla="*/ 9 h 791"/>
                        <a:gd name="T4" fmla="*/ 50 w 1769"/>
                        <a:gd name="T5" fmla="*/ 30 h 791"/>
                        <a:gd name="T6" fmla="*/ 70 w 1769"/>
                        <a:gd name="T7" fmla="*/ 66 h 791"/>
                        <a:gd name="T8" fmla="*/ 76 w 1769"/>
                        <a:gd name="T9" fmla="*/ 93 h 791"/>
                        <a:gd name="T10" fmla="*/ 73 w 1769"/>
                        <a:gd name="T11" fmla="*/ 120 h 791"/>
                        <a:gd name="T12" fmla="*/ 69 w 1769"/>
                        <a:gd name="T13" fmla="*/ 97 h 791"/>
                        <a:gd name="T14" fmla="*/ 60 w 1769"/>
                        <a:gd name="T15" fmla="*/ 70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12 w 1769"/>
                        <a:gd name="T3" fmla="*/ 0 h 791"/>
                        <a:gd name="T4" fmla="*/ 28 w 1769"/>
                        <a:gd name="T5" fmla="*/ 1 h 791"/>
                        <a:gd name="T6" fmla="*/ 39 w 1769"/>
                        <a:gd name="T7" fmla="*/ 2 h 791"/>
                        <a:gd name="T8" fmla="*/ 43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118 h 504"/>
                        <a:gd name="T2" fmla="*/ 171 w 2736"/>
                        <a:gd name="T3" fmla="*/ 39 h 504"/>
                        <a:gd name="T4" fmla="*/ 352 w 2736"/>
                        <a:gd name="T5" fmla="*/ 6 h 504"/>
                        <a:gd name="T6" fmla="*/ 542 w 2736"/>
                        <a:gd name="T7" fmla="*/ 6 h 504"/>
                        <a:gd name="T8" fmla="*/ 539 w 2736"/>
                        <a:gd name="T9" fmla="*/ 24 h 504"/>
                        <a:gd name="T10" fmla="*/ 349 w 2736"/>
                        <a:gd name="T11" fmla="*/ 24 h 504"/>
                        <a:gd name="T12" fmla="*/ 129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2 h 791"/>
                        <a:gd name="T2" fmla="*/ 55 w 1769"/>
                        <a:gd name="T3" fmla="*/ 14 h 791"/>
                        <a:gd name="T4" fmla="*/ 131 w 1769"/>
                        <a:gd name="T5" fmla="*/ 48 h 791"/>
                        <a:gd name="T6" fmla="*/ 182 w 1769"/>
                        <a:gd name="T7" fmla="*/ 103 h 791"/>
                        <a:gd name="T8" fmla="*/ 199 w 1769"/>
                        <a:gd name="T9" fmla="*/ 145 h 791"/>
                        <a:gd name="T10" fmla="*/ 191 w 1769"/>
                        <a:gd name="T11" fmla="*/ 187 h 791"/>
                        <a:gd name="T12" fmla="*/ 180 w 1769"/>
                        <a:gd name="T13" fmla="*/ 151 h 791"/>
                        <a:gd name="T14" fmla="*/ 157 w 1769"/>
                        <a:gd name="T15" fmla="*/ 108 h 791"/>
                        <a:gd name="T16" fmla="*/ 126 w 1769"/>
                        <a:gd name="T17" fmla="*/ 70 h 791"/>
                        <a:gd name="T18" fmla="*/ 66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108 h 504"/>
                        <a:gd name="T2" fmla="*/ 211 w 2736"/>
                        <a:gd name="T3" fmla="*/ 36 h 504"/>
                        <a:gd name="T4" fmla="*/ 435 w 2736"/>
                        <a:gd name="T5" fmla="*/ 5 h 504"/>
                        <a:gd name="T6" fmla="*/ 669 w 2736"/>
                        <a:gd name="T7" fmla="*/ 5 h 504"/>
                        <a:gd name="T8" fmla="*/ 665 w 2736"/>
                        <a:gd name="T9" fmla="*/ 22 h 504"/>
                        <a:gd name="T10" fmla="*/ 432 w 2736"/>
                        <a:gd name="T11" fmla="*/ 22 h 504"/>
                        <a:gd name="T12" fmla="*/ 160 w 2736"/>
                        <a:gd name="T13" fmla="*/ 62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2 h 791"/>
                        <a:gd name="T2" fmla="*/ 68 w 1769"/>
                        <a:gd name="T3" fmla="*/ 12 h 791"/>
                        <a:gd name="T4" fmla="*/ 161 w 1769"/>
                        <a:gd name="T5" fmla="*/ 43 h 791"/>
                        <a:gd name="T6" fmla="*/ 225 w 1769"/>
                        <a:gd name="T7" fmla="*/ 92 h 791"/>
                        <a:gd name="T8" fmla="*/ 245 w 1769"/>
                        <a:gd name="T9" fmla="*/ 130 h 791"/>
                        <a:gd name="T10" fmla="*/ 236 w 1769"/>
                        <a:gd name="T11" fmla="*/ 169 h 791"/>
                        <a:gd name="T12" fmla="*/ 222 w 1769"/>
                        <a:gd name="T13" fmla="*/ 135 h 791"/>
                        <a:gd name="T14" fmla="*/ 194 w 1769"/>
                        <a:gd name="T15" fmla="*/ 97 h 791"/>
                        <a:gd name="T16" fmla="*/ 155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2 h 791"/>
                        <a:gd name="T2" fmla="*/ 60 w 1769"/>
                        <a:gd name="T3" fmla="*/ 12 h 791"/>
                        <a:gd name="T4" fmla="*/ 144 w 1769"/>
                        <a:gd name="T5" fmla="*/ 41 h 791"/>
                        <a:gd name="T6" fmla="*/ 201 w 1769"/>
                        <a:gd name="T7" fmla="*/ 89 h 791"/>
                        <a:gd name="T8" fmla="*/ 219 w 1769"/>
                        <a:gd name="T9" fmla="*/ 126 h 791"/>
                        <a:gd name="T10" fmla="*/ 211 w 1769"/>
                        <a:gd name="T11" fmla="*/ 163 h 791"/>
                        <a:gd name="T12" fmla="*/ 198 w 1769"/>
                        <a:gd name="T13" fmla="*/ 131 h 791"/>
                        <a:gd name="T14" fmla="*/ 173 w 1769"/>
                        <a:gd name="T15" fmla="*/ 94 h 791"/>
                        <a:gd name="T16" fmla="*/ 138 w 1769"/>
                        <a:gd name="T17" fmla="*/ 62 h 791"/>
                        <a:gd name="T18" fmla="*/ 72 w 1769"/>
                        <a:gd name="T19" fmla="*/ 31 h 791"/>
                        <a:gd name="T20" fmla="*/ 0 w 1769"/>
                        <a:gd name="T21" fmla="*/ 16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59 h 504"/>
                        <a:gd name="T2" fmla="*/ 173 w 2736"/>
                        <a:gd name="T3" fmla="*/ 20 h 504"/>
                        <a:gd name="T4" fmla="*/ 356 w 2736"/>
                        <a:gd name="T5" fmla="*/ 3 h 504"/>
                        <a:gd name="T6" fmla="*/ 547 w 2736"/>
                        <a:gd name="T7" fmla="*/ 3 h 504"/>
                        <a:gd name="T8" fmla="*/ 544 w 2736"/>
                        <a:gd name="T9" fmla="*/ 12 h 504"/>
                        <a:gd name="T10" fmla="*/ 353 w 2736"/>
                        <a:gd name="T11" fmla="*/ 12 h 504"/>
                        <a:gd name="T12" fmla="*/ 130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1 h 791"/>
                        <a:gd name="T2" fmla="*/ 56 w 1769"/>
                        <a:gd name="T3" fmla="*/ 6 h 791"/>
                        <a:gd name="T4" fmla="*/ 133 w 1769"/>
                        <a:gd name="T5" fmla="*/ 23 h 791"/>
                        <a:gd name="T6" fmla="*/ 185 w 1769"/>
                        <a:gd name="T7" fmla="*/ 50 h 791"/>
                        <a:gd name="T8" fmla="*/ 201 w 1769"/>
                        <a:gd name="T9" fmla="*/ 71 h 791"/>
                        <a:gd name="T10" fmla="*/ 193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59 h 504"/>
                        <a:gd name="T2" fmla="*/ 134 w 2736"/>
                        <a:gd name="T3" fmla="*/ 20 h 504"/>
                        <a:gd name="T4" fmla="*/ 276 w 2736"/>
                        <a:gd name="T5" fmla="*/ 3 h 504"/>
                        <a:gd name="T6" fmla="*/ 425 w 2736"/>
                        <a:gd name="T7" fmla="*/ 3 h 504"/>
                        <a:gd name="T8" fmla="*/ 423 w 2736"/>
                        <a:gd name="T9" fmla="*/ 12 h 504"/>
                        <a:gd name="T10" fmla="*/ 274 w 2736"/>
                        <a:gd name="T11" fmla="*/ 12 h 504"/>
                        <a:gd name="T12" fmla="*/ 102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1 h 791"/>
                        <a:gd name="T2" fmla="*/ 43 w 1769"/>
                        <a:gd name="T3" fmla="*/ 6 h 791"/>
                        <a:gd name="T4" fmla="*/ 103 w 1769"/>
                        <a:gd name="T5" fmla="*/ 23 h 791"/>
                        <a:gd name="T6" fmla="*/ 143 w 1769"/>
                        <a:gd name="T7" fmla="*/ 50 h 791"/>
                        <a:gd name="T8" fmla="*/ 156 w 1769"/>
                        <a:gd name="T9" fmla="*/ 70 h 791"/>
                        <a:gd name="T10" fmla="*/ 150 w 1769"/>
                        <a:gd name="T11" fmla="*/ 91 h 791"/>
                        <a:gd name="T12" fmla="*/ 142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26 h 504"/>
                        <a:gd name="T2" fmla="*/ 125 w 2736"/>
                        <a:gd name="T3" fmla="*/ 9 h 504"/>
                        <a:gd name="T4" fmla="*/ 257 w 2736"/>
                        <a:gd name="T5" fmla="*/ 1 h 504"/>
                        <a:gd name="T6" fmla="*/ 397 w 2736"/>
                        <a:gd name="T7" fmla="*/ 1 h 504"/>
                        <a:gd name="T8" fmla="*/ 394 w 2736"/>
                        <a:gd name="T9" fmla="*/ 5 h 504"/>
                        <a:gd name="T10" fmla="*/ 255 w 2736"/>
                        <a:gd name="T11" fmla="*/ 5 h 504"/>
                        <a:gd name="T12" fmla="*/ 95 w 2736"/>
                        <a:gd name="T13" fmla="*/ 15 h 504"/>
                        <a:gd name="T14" fmla="*/ 0 w 2736"/>
                        <a:gd name="T15" fmla="*/ 2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40 w 1769"/>
                        <a:gd name="T3" fmla="*/ 3 h 791"/>
                        <a:gd name="T4" fmla="*/ 96 w 1769"/>
                        <a:gd name="T5" fmla="*/ 10 h 791"/>
                        <a:gd name="T6" fmla="*/ 133 w 1769"/>
                        <a:gd name="T7" fmla="*/ 22 h 791"/>
                        <a:gd name="T8" fmla="*/ 145 w 1769"/>
                        <a:gd name="T9" fmla="*/ 32 h 791"/>
                        <a:gd name="T10" fmla="*/ 140 w 1769"/>
                        <a:gd name="T11" fmla="*/ 41 h 791"/>
                        <a:gd name="T12" fmla="*/ 132 w 1769"/>
                        <a:gd name="T13" fmla="*/ 33 h 791"/>
                        <a:gd name="T14" fmla="*/ 115 w 1769"/>
                        <a:gd name="T15" fmla="*/ 23 h 791"/>
                        <a:gd name="T16" fmla="*/ 92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1 w 36729"/>
                      <a:gd name="T1" fmla="*/ 1 h 21600"/>
                      <a:gd name="T2" fmla="*/ 0 w 36729"/>
                      <a:gd name="T3" fmla="*/ 1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1 w 30473"/>
                      <a:gd name="T3" fmla="*/ 3 h 22305"/>
                      <a:gd name="T4" fmla="*/ 0 w 30473"/>
                      <a:gd name="T5" fmla="*/ 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1 h 22305"/>
                      <a:gd name="T2" fmla="*/ 1 w 36830"/>
                      <a:gd name="T3" fmla="*/ 3 h 22305"/>
                      <a:gd name="T4" fmla="*/ 0 w 36830"/>
                      <a:gd name="T5" fmla="*/ 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1 h 21600"/>
                      <a:gd name="T2" fmla="*/ 0 w 31881"/>
                      <a:gd name="T3" fmla="*/ 1 h 21600"/>
                      <a:gd name="T4" fmla="*/ 0 w 31881"/>
                      <a:gd name="T5" fmla="*/ 3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1 h 21600"/>
                      <a:gd name="T2" fmla="*/ 0 w 31146"/>
                      <a:gd name="T3" fmla="*/ 1 h 21600"/>
                      <a:gd name="T4" fmla="*/ 0 w 31146"/>
                      <a:gd name="T5" fmla="*/ 3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7 h 2368"/>
                      <a:gd name="T2" fmla="*/ 37 w 776"/>
                      <a:gd name="T3" fmla="*/ 4 h 2368"/>
                      <a:gd name="T4" fmla="*/ 15 w 776"/>
                      <a:gd name="T5" fmla="*/ 42 h 2368"/>
                      <a:gd name="T6" fmla="*/ 52 w 776"/>
                      <a:gd name="T7" fmla="*/ 42 h 2368"/>
                      <a:gd name="T8" fmla="*/ 30 w 776"/>
                      <a:gd name="T9" fmla="*/ 81 h 2368"/>
                      <a:gd name="T10" fmla="*/ 60 w 776"/>
                      <a:gd name="T11" fmla="*/ 94 h 2368"/>
                      <a:gd name="T12" fmla="*/ 45 w 776"/>
                      <a:gd name="T13" fmla="*/ 119 h 2368"/>
                      <a:gd name="T14" fmla="*/ 75 w 776"/>
                      <a:gd name="T15" fmla="*/ 132 h 2368"/>
                      <a:gd name="T16" fmla="*/ 60 w 776"/>
                      <a:gd name="T17" fmla="*/ 158 h 2368"/>
                      <a:gd name="T18" fmla="*/ 82 w 776"/>
                      <a:gd name="T19" fmla="*/ 171 h 2368"/>
                      <a:gd name="T20" fmla="*/ 75 w 776"/>
                      <a:gd name="T21" fmla="*/ 196 h 2368"/>
                      <a:gd name="T22" fmla="*/ 90 w 776"/>
                      <a:gd name="T23" fmla="*/ 221 h 2368"/>
                      <a:gd name="T24" fmla="*/ 90 w 776"/>
                      <a:gd name="T25" fmla="*/ 247 h 2368"/>
                      <a:gd name="T26" fmla="*/ 105 w 776"/>
                      <a:gd name="T27" fmla="*/ 286 h 2368"/>
                      <a:gd name="T28" fmla="*/ 97 w 776"/>
                      <a:gd name="T29" fmla="*/ 324 h 2368"/>
                      <a:gd name="T30" fmla="*/ 113 w 776"/>
                      <a:gd name="T31" fmla="*/ 349 h 2368"/>
                      <a:gd name="T32" fmla="*/ 105 w 776"/>
                      <a:gd name="T33" fmla="*/ 388 h 2368"/>
                      <a:gd name="T34" fmla="*/ 113 w 776"/>
                      <a:gd name="T35" fmla="*/ 427 h 2368"/>
                      <a:gd name="T36" fmla="*/ 105 w 776"/>
                      <a:gd name="T37" fmla="*/ 452 h 2368"/>
                      <a:gd name="T38" fmla="*/ 120 w 776"/>
                      <a:gd name="T39" fmla="*/ 490 h 2368"/>
                      <a:gd name="T40" fmla="*/ 113 w 776"/>
                      <a:gd name="T41" fmla="*/ 529 h 2368"/>
                      <a:gd name="T42" fmla="*/ 120 w 776"/>
                      <a:gd name="T43" fmla="*/ 580 h 2368"/>
                      <a:gd name="T44" fmla="*/ 113 w 776"/>
                      <a:gd name="T45" fmla="*/ 593 h 2368"/>
                      <a:gd name="T46" fmla="*/ 12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3 h 2368"/>
                    <a:gd name="T2" fmla="*/ 45 w 776"/>
                    <a:gd name="T3" fmla="*/ 1 h 2368"/>
                    <a:gd name="T4" fmla="*/ 18 w 776"/>
                    <a:gd name="T5" fmla="*/ 7 h 2368"/>
                    <a:gd name="T6" fmla="*/ 63 w 776"/>
                    <a:gd name="T7" fmla="*/ 7 h 2368"/>
                    <a:gd name="T8" fmla="*/ 36 w 776"/>
                    <a:gd name="T9" fmla="*/ 13 h 2368"/>
                    <a:gd name="T10" fmla="*/ 71 w 776"/>
                    <a:gd name="T11" fmla="*/ 16 h 2368"/>
                    <a:gd name="T12" fmla="*/ 54 w 776"/>
                    <a:gd name="T13" fmla="*/ 20 h 2368"/>
                    <a:gd name="T14" fmla="*/ 89 w 776"/>
                    <a:gd name="T15" fmla="*/ 22 h 2368"/>
                    <a:gd name="T16" fmla="*/ 71 w 776"/>
                    <a:gd name="T17" fmla="*/ 26 h 2368"/>
                    <a:gd name="T18" fmla="*/ 98 w 776"/>
                    <a:gd name="T19" fmla="*/ 28 h 2368"/>
                    <a:gd name="T20" fmla="*/ 89 w 776"/>
                    <a:gd name="T21" fmla="*/ 33 h 2368"/>
                    <a:gd name="T22" fmla="*/ 107 w 776"/>
                    <a:gd name="T23" fmla="*/ 37 h 2368"/>
                    <a:gd name="T24" fmla="*/ 107 w 776"/>
                    <a:gd name="T25" fmla="*/ 41 h 2368"/>
                    <a:gd name="T26" fmla="*/ 125 w 776"/>
                    <a:gd name="T27" fmla="*/ 47 h 2368"/>
                    <a:gd name="T28" fmla="*/ 116 w 776"/>
                    <a:gd name="T29" fmla="*/ 54 h 2368"/>
                    <a:gd name="T30" fmla="*/ 134 w 776"/>
                    <a:gd name="T31" fmla="*/ 58 h 2368"/>
                    <a:gd name="T32" fmla="*/ 125 w 776"/>
                    <a:gd name="T33" fmla="*/ 64 h 2368"/>
                    <a:gd name="T34" fmla="*/ 134 w 776"/>
                    <a:gd name="T35" fmla="*/ 71 h 2368"/>
                    <a:gd name="T36" fmla="*/ 125 w 776"/>
                    <a:gd name="T37" fmla="*/ 75 h 2368"/>
                    <a:gd name="T38" fmla="*/ 143 w 776"/>
                    <a:gd name="T39" fmla="*/ 81 h 2368"/>
                    <a:gd name="T40" fmla="*/ 134 w 776"/>
                    <a:gd name="T41" fmla="*/ 88 h 2368"/>
                    <a:gd name="T42" fmla="*/ 143 w 776"/>
                    <a:gd name="T43" fmla="*/ 96 h 2368"/>
                    <a:gd name="T44" fmla="*/ 134 w 776"/>
                    <a:gd name="T45" fmla="*/ 98 h 2368"/>
                    <a:gd name="T46" fmla="*/ 143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2 w 21600"/>
                  <a:gd name="T3" fmla="*/ 3 h 21602"/>
                  <a:gd name="T4" fmla="*/ 0 w 21600"/>
                  <a:gd name="T5" fmla="*/ 3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3 h 22305"/>
                  <a:gd name="T4" fmla="*/ 0 w 28940"/>
                  <a:gd name="T5" fmla="*/ 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1 h 22305"/>
                  <a:gd name="T2" fmla="*/ 1 w 34455"/>
                  <a:gd name="T3" fmla="*/ 3 h 22305"/>
                  <a:gd name="T4" fmla="*/ 0 w 34455"/>
                  <a:gd name="T5" fmla="*/ 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9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7 h 2368"/>
                  <a:gd name="T2" fmla="*/ 657 w 776"/>
                  <a:gd name="T3" fmla="*/ 4 h 2368"/>
                  <a:gd name="T4" fmla="*/ 261 w 776"/>
                  <a:gd name="T5" fmla="*/ 42 h 2368"/>
                  <a:gd name="T6" fmla="*/ 919 w 776"/>
                  <a:gd name="T7" fmla="*/ 42 h 2368"/>
                  <a:gd name="T8" fmla="*/ 524 w 776"/>
                  <a:gd name="T9" fmla="*/ 81 h 2368"/>
                  <a:gd name="T10" fmla="*/ 1050 w 776"/>
                  <a:gd name="T11" fmla="*/ 94 h 2368"/>
                  <a:gd name="T12" fmla="*/ 787 w 776"/>
                  <a:gd name="T13" fmla="*/ 119 h 2368"/>
                  <a:gd name="T14" fmla="*/ 1312 w 776"/>
                  <a:gd name="T15" fmla="*/ 132 h 2368"/>
                  <a:gd name="T16" fmla="*/ 1050 w 776"/>
                  <a:gd name="T17" fmla="*/ 158 h 2368"/>
                  <a:gd name="T18" fmla="*/ 1443 w 776"/>
                  <a:gd name="T19" fmla="*/ 171 h 2368"/>
                  <a:gd name="T20" fmla="*/ 1312 w 776"/>
                  <a:gd name="T21" fmla="*/ 196 h 2368"/>
                  <a:gd name="T22" fmla="*/ 1574 w 776"/>
                  <a:gd name="T23" fmla="*/ 221 h 2368"/>
                  <a:gd name="T24" fmla="*/ 1574 w 776"/>
                  <a:gd name="T25" fmla="*/ 247 h 2368"/>
                  <a:gd name="T26" fmla="*/ 1837 w 776"/>
                  <a:gd name="T27" fmla="*/ 286 h 2368"/>
                  <a:gd name="T28" fmla="*/ 1704 w 776"/>
                  <a:gd name="T29" fmla="*/ 324 h 2368"/>
                  <a:gd name="T30" fmla="*/ 1969 w 776"/>
                  <a:gd name="T31" fmla="*/ 349 h 2368"/>
                  <a:gd name="T32" fmla="*/ 1837 w 776"/>
                  <a:gd name="T33" fmla="*/ 388 h 2368"/>
                  <a:gd name="T34" fmla="*/ 1969 w 776"/>
                  <a:gd name="T35" fmla="*/ 427 h 2368"/>
                  <a:gd name="T36" fmla="*/ 1837 w 776"/>
                  <a:gd name="T37" fmla="*/ 452 h 2368"/>
                  <a:gd name="T38" fmla="*/ 2100 w 776"/>
                  <a:gd name="T39" fmla="*/ 490 h 2368"/>
                  <a:gd name="T40" fmla="*/ 1969 w 776"/>
                  <a:gd name="T41" fmla="*/ 529 h 2368"/>
                  <a:gd name="T42" fmla="*/ 2100 w 776"/>
                  <a:gd name="T43" fmla="*/ 580 h 2368"/>
                  <a:gd name="T44" fmla="*/ 1969 w 776"/>
                  <a:gd name="T45" fmla="*/ 593 h 2368"/>
                  <a:gd name="T46" fmla="*/ 210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7 h 2368"/>
                  <a:gd name="T2" fmla="*/ 173 w 776"/>
                  <a:gd name="T3" fmla="*/ 4 h 2368"/>
                  <a:gd name="T4" fmla="*/ 69 w 776"/>
                  <a:gd name="T5" fmla="*/ 42 h 2368"/>
                  <a:gd name="T6" fmla="*/ 242 w 776"/>
                  <a:gd name="T7" fmla="*/ 42 h 2368"/>
                  <a:gd name="T8" fmla="*/ 138 w 776"/>
                  <a:gd name="T9" fmla="*/ 81 h 2368"/>
                  <a:gd name="T10" fmla="*/ 277 w 776"/>
                  <a:gd name="T11" fmla="*/ 94 h 2368"/>
                  <a:gd name="T12" fmla="*/ 207 w 776"/>
                  <a:gd name="T13" fmla="*/ 119 h 2368"/>
                  <a:gd name="T14" fmla="*/ 347 w 776"/>
                  <a:gd name="T15" fmla="*/ 132 h 2368"/>
                  <a:gd name="T16" fmla="*/ 277 w 776"/>
                  <a:gd name="T17" fmla="*/ 158 h 2368"/>
                  <a:gd name="T18" fmla="*/ 381 w 776"/>
                  <a:gd name="T19" fmla="*/ 171 h 2368"/>
                  <a:gd name="T20" fmla="*/ 347 w 776"/>
                  <a:gd name="T21" fmla="*/ 196 h 2368"/>
                  <a:gd name="T22" fmla="*/ 416 w 776"/>
                  <a:gd name="T23" fmla="*/ 221 h 2368"/>
                  <a:gd name="T24" fmla="*/ 416 w 776"/>
                  <a:gd name="T25" fmla="*/ 247 h 2368"/>
                  <a:gd name="T26" fmla="*/ 485 w 776"/>
                  <a:gd name="T27" fmla="*/ 286 h 2368"/>
                  <a:gd name="T28" fmla="*/ 450 w 776"/>
                  <a:gd name="T29" fmla="*/ 324 h 2368"/>
                  <a:gd name="T30" fmla="*/ 519 w 776"/>
                  <a:gd name="T31" fmla="*/ 349 h 2368"/>
                  <a:gd name="T32" fmla="*/ 485 w 776"/>
                  <a:gd name="T33" fmla="*/ 388 h 2368"/>
                  <a:gd name="T34" fmla="*/ 519 w 776"/>
                  <a:gd name="T35" fmla="*/ 427 h 2368"/>
                  <a:gd name="T36" fmla="*/ 485 w 776"/>
                  <a:gd name="T37" fmla="*/ 452 h 2368"/>
                  <a:gd name="T38" fmla="*/ 554 w 776"/>
                  <a:gd name="T39" fmla="*/ 490 h 2368"/>
                  <a:gd name="T40" fmla="*/ 519 w 776"/>
                  <a:gd name="T41" fmla="*/ 529 h 2368"/>
                  <a:gd name="T42" fmla="*/ 554 w 776"/>
                  <a:gd name="T43" fmla="*/ 580 h 2368"/>
                  <a:gd name="T44" fmla="*/ 519 w 776"/>
                  <a:gd name="T45" fmla="*/ 593 h 2368"/>
                  <a:gd name="T46" fmla="*/ 554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20 h 2368"/>
                  <a:gd name="T2" fmla="*/ 524 w 776"/>
                  <a:gd name="T3" fmla="*/ 5 h 2368"/>
                  <a:gd name="T4" fmla="*/ 210 w 776"/>
                  <a:gd name="T5" fmla="*/ 49 h 2368"/>
                  <a:gd name="T6" fmla="*/ 734 w 776"/>
                  <a:gd name="T7" fmla="*/ 49 h 2368"/>
                  <a:gd name="T8" fmla="*/ 419 w 776"/>
                  <a:gd name="T9" fmla="*/ 94 h 2368"/>
                  <a:gd name="T10" fmla="*/ 838 w 776"/>
                  <a:gd name="T11" fmla="*/ 109 h 2368"/>
                  <a:gd name="T12" fmla="*/ 629 w 776"/>
                  <a:gd name="T13" fmla="*/ 139 h 2368"/>
                  <a:gd name="T14" fmla="*/ 1049 w 776"/>
                  <a:gd name="T15" fmla="*/ 153 h 2368"/>
                  <a:gd name="T16" fmla="*/ 838 w 776"/>
                  <a:gd name="T17" fmla="*/ 183 h 2368"/>
                  <a:gd name="T18" fmla="*/ 1154 w 776"/>
                  <a:gd name="T19" fmla="*/ 198 h 2368"/>
                  <a:gd name="T20" fmla="*/ 1049 w 776"/>
                  <a:gd name="T21" fmla="*/ 228 h 2368"/>
                  <a:gd name="T22" fmla="*/ 1257 w 776"/>
                  <a:gd name="T23" fmla="*/ 258 h 2368"/>
                  <a:gd name="T24" fmla="*/ 1257 w 776"/>
                  <a:gd name="T25" fmla="*/ 287 h 2368"/>
                  <a:gd name="T26" fmla="*/ 1469 w 776"/>
                  <a:gd name="T27" fmla="*/ 331 h 2368"/>
                  <a:gd name="T28" fmla="*/ 1364 w 776"/>
                  <a:gd name="T29" fmla="*/ 376 h 2368"/>
                  <a:gd name="T30" fmla="*/ 1573 w 776"/>
                  <a:gd name="T31" fmla="*/ 406 h 2368"/>
                  <a:gd name="T32" fmla="*/ 1469 w 776"/>
                  <a:gd name="T33" fmla="*/ 450 h 2368"/>
                  <a:gd name="T34" fmla="*/ 1573 w 776"/>
                  <a:gd name="T35" fmla="*/ 495 h 2368"/>
                  <a:gd name="T36" fmla="*/ 1469 w 776"/>
                  <a:gd name="T37" fmla="*/ 524 h 2368"/>
                  <a:gd name="T38" fmla="*/ 1679 w 776"/>
                  <a:gd name="T39" fmla="*/ 569 h 2368"/>
                  <a:gd name="T40" fmla="*/ 1573 w 776"/>
                  <a:gd name="T41" fmla="*/ 613 h 2368"/>
                  <a:gd name="T42" fmla="*/ 1679 w 776"/>
                  <a:gd name="T43" fmla="*/ 673 h 2368"/>
                  <a:gd name="T44" fmla="*/ 1573 w 776"/>
                  <a:gd name="T45" fmla="*/ 688 h 2368"/>
                  <a:gd name="T46" fmla="*/ 1679 w 776"/>
                  <a:gd name="T47" fmla="*/ 7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6 h 2368"/>
                  <a:gd name="T2" fmla="*/ 1794 w 776"/>
                  <a:gd name="T3" fmla="*/ 1 h 2368"/>
                  <a:gd name="T4" fmla="*/ 720 w 776"/>
                  <a:gd name="T5" fmla="*/ 14 h 2368"/>
                  <a:gd name="T6" fmla="*/ 2514 w 776"/>
                  <a:gd name="T7" fmla="*/ 14 h 2368"/>
                  <a:gd name="T8" fmla="*/ 1440 w 776"/>
                  <a:gd name="T9" fmla="*/ 28 h 2368"/>
                  <a:gd name="T10" fmla="*/ 2874 w 776"/>
                  <a:gd name="T11" fmla="*/ 32 h 2368"/>
                  <a:gd name="T12" fmla="*/ 2154 w 776"/>
                  <a:gd name="T13" fmla="*/ 41 h 2368"/>
                  <a:gd name="T14" fmla="*/ 3594 w 776"/>
                  <a:gd name="T15" fmla="*/ 45 h 2368"/>
                  <a:gd name="T16" fmla="*/ 2874 w 776"/>
                  <a:gd name="T17" fmla="*/ 54 h 2368"/>
                  <a:gd name="T18" fmla="*/ 3953 w 776"/>
                  <a:gd name="T19" fmla="*/ 59 h 2368"/>
                  <a:gd name="T20" fmla="*/ 3594 w 776"/>
                  <a:gd name="T21" fmla="*/ 68 h 2368"/>
                  <a:gd name="T22" fmla="*/ 4313 w 776"/>
                  <a:gd name="T23" fmla="*/ 76 h 2368"/>
                  <a:gd name="T24" fmla="*/ 4313 w 776"/>
                  <a:gd name="T25" fmla="*/ 85 h 2368"/>
                  <a:gd name="T26" fmla="*/ 5031 w 776"/>
                  <a:gd name="T27" fmla="*/ 98 h 2368"/>
                  <a:gd name="T28" fmla="*/ 4673 w 776"/>
                  <a:gd name="T29" fmla="*/ 111 h 2368"/>
                  <a:gd name="T30" fmla="*/ 5387 w 776"/>
                  <a:gd name="T31" fmla="*/ 120 h 2368"/>
                  <a:gd name="T32" fmla="*/ 5031 w 776"/>
                  <a:gd name="T33" fmla="*/ 133 h 2368"/>
                  <a:gd name="T34" fmla="*/ 5387 w 776"/>
                  <a:gd name="T35" fmla="*/ 146 h 2368"/>
                  <a:gd name="T36" fmla="*/ 5031 w 776"/>
                  <a:gd name="T37" fmla="*/ 155 h 2368"/>
                  <a:gd name="T38" fmla="*/ 5747 w 776"/>
                  <a:gd name="T39" fmla="*/ 169 h 2368"/>
                  <a:gd name="T40" fmla="*/ 5387 w 776"/>
                  <a:gd name="T41" fmla="*/ 182 h 2368"/>
                  <a:gd name="T42" fmla="*/ 5747 w 776"/>
                  <a:gd name="T43" fmla="*/ 199 h 2368"/>
                  <a:gd name="T44" fmla="*/ 5387 w 776"/>
                  <a:gd name="T45" fmla="*/ 203 h 2368"/>
                  <a:gd name="T46" fmla="*/ 5747 w 776"/>
                  <a:gd name="T47" fmla="*/ 21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5 h 2368"/>
                  <a:gd name="T2" fmla="*/ 150 w 776"/>
                  <a:gd name="T3" fmla="*/ 4 h 2368"/>
                  <a:gd name="T4" fmla="*/ 60 w 776"/>
                  <a:gd name="T5" fmla="*/ 36 h 2368"/>
                  <a:gd name="T6" fmla="*/ 210 w 776"/>
                  <a:gd name="T7" fmla="*/ 36 h 2368"/>
                  <a:gd name="T8" fmla="*/ 120 w 776"/>
                  <a:gd name="T9" fmla="*/ 67 h 2368"/>
                  <a:gd name="T10" fmla="*/ 241 w 776"/>
                  <a:gd name="T11" fmla="*/ 78 h 2368"/>
                  <a:gd name="T12" fmla="*/ 180 w 776"/>
                  <a:gd name="T13" fmla="*/ 99 h 2368"/>
                  <a:gd name="T14" fmla="*/ 301 w 776"/>
                  <a:gd name="T15" fmla="*/ 110 h 2368"/>
                  <a:gd name="T16" fmla="*/ 241 w 776"/>
                  <a:gd name="T17" fmla="*/ 131 h 2368"/>
                  <a:gd name="T18" fmla="*/ 331 w 776"/>
                  <a:gd name="T19" fmla="*/ 142 h 2368"/>
                  <a:gd name="T20" fmla="*/ 301 w 776"/>
                  <a:gd name="T21" fmla="*/ 164 h 2368"/>
                  <a:gd name="T22" fmla="*/ 361 w 776"/>
                  <a:gd name="T23" fmla="*/ 185 h 2368"/>
                  <a:gd name="T24" fmla="*/ 361 w 776"/>
                  <a:gd name="T25" fmla="*/ 206 h 2368"/>
                  <a:gd name="T26" fmla="*/ 421 w 776"/>
                  <a:gd name="T27" fmla="*/ 238 h 2368"/>
                  <a:gd name="T28" fmla="*/ 391 w 776"/>
                  <a:gd name="T29" fmla="*/ 270 h 2368"/>
                  <a:gd name="T30" fmla="*/ 451 w 776"/>
                  <a:gd name="T31" fmla="*/ 291 h 2368"/>
                  <a:gd name="T32" fmla="*/ 421 w 776"/>
                  <a:gd name="T33" fmla="*/ 323 h 2368"/>
                  <a:gd name="T34" fmla="*/ 451 w 776"/>
                  <a:gd name="T35" fmla="*/ 355 h 2368"/>
                  <a:gd name="T36" fmla="*/ 421 w 776"/>
                  <a:gd name="T37" fmla="*/ 377 h 2368"/>
                  <a:gd name="T38" fmla="*/ 481 w 776"/>
                  <a:gd name="T39" fmla="*/ 409 h 2368"/>
                  <a:gd name="T40" fmla="*/ 451 w 776"/>
                  <a:gd name="T41" fmla="*/ 440 h 2368"/>
                  <a:gd name="T42" fmla="*/ 481 w 776"/>
                  <a:gd name="T43" fmla="*/ 483 h 2368"/>
                  <a:gd name="T44" fmla="*/ 451 w 776"/>
                  <a:gd name="T45" fmla="*/ 494 h 2368"/>
                  <a:gd name="T46" fmla="*/ 481 w 776"/>
                  <a:gd name="T47" fmla="*/ 5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8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2B801B4E-7A1C-1A4C-AD87-ABE25AA42692}" type="slidenum">
              <a:rPr lang="en-US"/>
              <a:pPr>
                <a:defRPr/>
              </a:pPr>
              <a:t>‹#›</a:t>
            </a:fld>
            <a:endParaRPr lang="en-US"/>
          </a:p>
        </p:txBody>
      </p:sp>
    </p:spTree>
    <p:extLst>
      <p:ext uri="{BB962C8B-B14F-4D97-AF65-F5344CB8AC3E}">
        <p14:creationId xmlns:p14="http://schemas.microsoft.com/office/powerpoint/2010/main" val="3550940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AD6F1E3D-58C9-B54B-B8D3-D6DACE7BC39F}" type="slidenum">
              <a:rPr lang="en-US"/>
              <a:pPr>
                <a:defRPr/>
              </a:pPr>
              <a:t>‹#›</a:t>
            </a:fld>
            <a:endParaRPr lang="en-US"/>
          </a:p>
        </p:txBody>
      </p:sp>
    </p:spTree>
    <p:extLst>
      <p:ext uri="{BB962C8B-B14F-4D97-AF65-F5344CB8AC3E}">
        <p14:creationId xmlns:p14="http://schemas.microsoft.com/office/powerpoint/2010/main" val="34789475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9C246189-82F7-6E42-A5D4-10B610678B30}" type="slidenum">
              <a:rPr lang="en-US"/>
              <a:pPr>
                <a:defRPr/>
              </a:pPr>
              <a:t>‹#›</a:t>
            </a:fld>
            <a:endParaRPr lang="en-US"/>
          </a:p>
        </p:txBody>
      </p:sp>
    </p:spTree>
    <p:extLst>
      <p:ext uri="{BB962C8B-B14F-4D97-AF65-F5344CB8AC3E}">
        <p14:creationId xmlns:p14="http://schemas.microsoft.com/office/powerpoint/2010/main" val="24978775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6236D1A-C4CF-1342-828F-EBE3D813088A}" type="slidenum">
              <a:rPr lang="en-US"/>
              <a:pPr>
                <a:defRPr/>
              </a:pPr>
              <a:t>‹#›</a:t>
            </a:fld>
            <a:endParaRPr lang="en-US"/>
          </a:p>
        </p:txBody>
      </p:sp>
    </p:spTree>
    <p:extLst>
      <p:ext uri="{BB962C8B-B14F-4D97-AF65-F5344CB8AC3E}">
        <p14:creationId xmlns:p14="http://schemas.microsoft.com/office/powerpoint/2010/main" val="332804230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5AE35100-798A-9D43-8C15-6623269202BF}" type="slidenum">
              <a:rPr lang="en-US"/>
              <a:pPr>
                <a:defRPr/>
              </a:pPr>
              <a:t>‹#›</a:t>
            </a:fld>
            <a:endParaRPr lang="en-US"/>
          </a:p>
        </p:txBody>
      </p:sp>
    </p:spTree>
    <p:extLst>
      <p:ext uri="{BB962C8B-B14F-4D97-AF65-F5344CB8AC3E}">
        <p14:creationId xmlns:p14="http://schemas.microsoft.com/office/powerpoint/2010/main" val="30508185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9E0EC97B-13FD-F741-899B-D72255259707}" type="slidenum">
              <a:rPr lang="en-US"/>
              <a:pPr>
                <a:defRPr/>
              </a:pPr>
              <a:t>‹#›</a:t>
            </a:fld>
            <a:endParaRPr lang="en-US"/>
          </a:p>
        </p:txBody>
      </p:sp>
    </p:spTree>
    <p:extLst>
      <p:ext uri="{BB962C8B-B14F-4D97-AF65-F5344CB8AC3E}">
        <p14:creationId xmlns:p14="http://schemas.microsoft.com/office/powerpoint/2010/main" val="107030431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2C5AA872-5581-F542-B6FC-705242FB4660}" type="slidenum">
              <a:rPr lang="en-US"/>
              <a:pPr>
                <a:defRPr/>
              </a:pPr>
              <a:t>‹#›</a:t>
            </a:fld>
            <a:endParaRPr lang="en-US"/>
          </a:p>
        </p:txBody>
      </p:sp>
    </p:spTree>
    <p:extLst>
      <p:ext uri="{BB962C8B-B14F-4D97-AF65-F5344CB8AC3E}">
        <p14:creationId xmlns:p14="http://schemas.microsoft.com/office/powerpoint/2010/main" val="25209184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799969E6-AFFD-0742-82EE-B807FFC7CDD6}" type="slidenum">
              <a:rPr lang="en-US"/>
              <a:pPr>
                <a:defRPr/>
              </a:pPr>
              <a:t>‹#›</a:t>
            </a:fld>
            <a:endParaRPr lang="en-US"/>
          </a:p>
        </p:txBody>
      </p:sp>
    </p:spTree>
    <p:extLst>
      <p:ext uri="{BB962C8B-B14F-4D97-AF65-F5344CB8AC3E}">
        <p14:creationId xmlns:p14="http://schemas.microsoft.com/office/powerpoint/2010/main" val="343725709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7429B4A-0D67-3449-B66A-D6AD7F1A3703}" type="slidenum">
              <a:rPr lang="en-US"/>
              <a:pPr>
                <a:defRPr/>
              </a:pPr>
              <a:t>‹#›</a:t>
            </a:fld>
            <a:endParaRPr lang="en-US"/>
          </a:p>
        </p:txBody>
      </p:sp>
    </p:spTree>
    <p:extLst>
      <p:ext uri="{BB962C8B-B14F-4D97-AF65-F5344CB8AC3E}">
        <p14:creationId xmlns:p14="http://schemas.microsoft.com/office/powerpoint/2010/main" val="86362121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C31802B7-B5BF-8F45-AD73-6D90A0512899}" type="slidenum">
              <a:rPr lang="en-US"/>
              <a:pPr>
                <a:defRPr/>
              </a:pPr>
              <a:t>‹#›</a:t>
            </a:fld>
            <a:endParaRPr lang="en-US"/>
          </a:p>
        </p:txBody>
      </p:sp>
    </p:spTree>
    <p:extLst>
      <p:ext uri="{BB962C8B-B14F-4D97-AF65-F5344CB8AC3E}">
        <p14:creationId xmlns:p14="http://schemas.microsoft.com/office/powerpoint/2010/main" val="18534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4235482252"/>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8F6B4D5-4962-DD44-B37A-39D11D184117}" type="slidenum">
              <a:rPr lang="en-US"/>
              <a:pPr>
                <a:defRPr/>
              </a:pPr>
              <a:t>‹#›</a:t>
            </a:fld>
            <a:endParaRPr lang="en-US"/>
          </a:p>
        </p:txBody>
      </p:sp>
    </p:spTree>
    <p:extLst>
      <p:ext uri="{BB962C8B-B14F-4D97-AF65-F5344CB8AC3E}">
        <p14:creationId xmlns:p14="http://schemas.microsoft.com/office/powerpoint/2010/main" val="1285650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a:ln/>
        </p:spPr>
        <p:txBody>
          <a:bodyPr/>
          <a:lstStyle>
            <a:lvl1pPr>
              <a:defRPr/>
            </a:lvl1pPr>
          </a:lstStyle>
          <a:p>
            <a:pPr>
              <a:defRPr/>
            </a:pPr>
            <a:endParaRPr lang="en-US"/>
          </a:p>
        </p:txBody>
      </p:sp>
      <p:sp>
        <p:nvSpPr>
          <p:cNvPr id="7" name="Rectangle 140"/>
          <p:cNvSpPr>
            <a:spLocks noGrp="1" noChangeArrowheads="1"/>
          </p:cNvSpPr>
          <p:nvPr>
            <p:ph type="ftr" sz="quarter" idx="11"/>
          </p:nvPr>
        </p:nvSpPr>
        <p:spPr>
          <a:ln/>
        </p:spPr>
        <p:txBody>
          <a:bodyPr/>
          <a:lstStyle>
            <a:lvl1pPr>
              <a:defRPr/>
            </a:lvl1pPr>
          </a:lstStyle>
          <a:p>
            <a:pPr>
              <a:defRPr/>
            </a:pPr>
            <a:endParaRPr lang="en-US"/>
          </a:p>
        </p:txBody>
      </p:sp>
      <p:sp>
        <p:nvSpPr>
          <p:cNvPr id="8" name="Rectangle 141"/>
          <p:cNvSpPr>
            <a:spLocks noGrp="1" noChangeArrowheads="1"/>
          </p:cNvSpPr>
          <p:nvPr>
            <p:ph type="sldNum" sz="quarter" idx="12"/>
          </p:nvPr>
        </p:nvSpPr>
        <p:spPr>
          <a:ln/>
        </p:spPr>
        <p:txBody>
          <a:bodyPr/>
          <a:lstStyle>
            <a:lvl1pPr>
              <a:defRPr/>
            </a:lvl1pPr>
          </a:lstStyle>
          <a:p>
            <a:pPr>
              <a:defRPr/>
            </a:pPr>
            <a:fld id="{DE08EEA6-A42A-7345-BFDE-9780FFA2B515}" type="slidenum">
              <a:rPr lang="en-US"/>
              <a:pPr>
                <a:defRPr/>
              </a:pPr>
              <a:t>‹#›</a:t>
            </a:fld>
            <a:endParaRPr lang="en-US"/>
          </a:p>
        </p:txBody>
      </p:sp>
    </p:spTree>
    <p:extLst>
      <p:ext uri="{BB962C8B-B14F-4D97-AF65-F5344CB8AC3E}">
        <p14:creationId xmlns:p14="http://schemas.microsoft.com/office/powerpoint/2010/main" val="39646901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15C907B7-9CFB-3D40-9908-72F08D1A03E7}" type="slidenum">
              <a:rPr lang="en-US"/>
              <a:pPr>
                <a:defRPr/>
              </a:pPr>
              <a:t>‹#›</a:t>
            </a:fld>
            <a:endParaRPr lang="en-US"/>
          </a:p>
        </p:txBody>
      </p:sp>
    </p:spTree>
    <p:extLst>
      <p:ext uri="{BB962C8B-B14F-4D97-AF65-F5344CB8AC3E}">
        <p14:creationId xmlns:p14="http://schemas.microsoft.com/office/powerpoint/2010/main" val="208048975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36669734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387635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231998447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18193041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47087349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337623894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1380354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58006967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10556003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247105302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193726120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10724932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1082994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8464579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324403232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158501668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176776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07484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2743526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4267660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60048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766314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134643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2116159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4234015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161222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14437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53196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52927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14756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2697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1270007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64623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4443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940267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581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9053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9187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76703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9571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408000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7329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63875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82525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466801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95772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03173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65023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42406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79549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99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9250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683532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830333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51896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77134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762531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4455977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94249412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29634542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50619364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39594286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216807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50399408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55954001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99479266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09078445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11297976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13833487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DBE197-3D4B-184C-AC40-86804E55B48A}" type="slidenum">
              <a:rPr lang="en-US"/>
              <a:pPr>
                <a:defRPr/>
              </a:pPr>
              <a:t>‹#›</a:t>
            </a:fld>
            <a:endParaRPr lang="en-US"/>
          </a:p>
        </p:txBody>
      </p:sp>
    </p:spTree>
    <p:extLst>
      <p:ext uri="{BB962C8B-B14F-4D97-AF65-F5344CB8AC3E}">
        <p14:creationId xmlns:p14="http://schemas.microsoft.com/office/powerpoint/2010/main" val="3266295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8EA25D-AF91-9D49-87ED-B1AF2E2004D5}" type="slidenum">
              <a:rPr lang="en-US"/>
              <a:pPr>
                <a:defRPr/>
              </a:pPr>
              <a:t>‹#›</a:t>
            </a:fld>
            <a:endParaRPr lang="en-US"/>
          </a:p>
        </p:txBody>
      </p:sp>
    </p:spTree>
    <p:extLst>
      <p:ext uri="{BB962C8B-B14F-4D97-AF65-F5344CB8AC3E}">
        <p14:creationId xmlns:p14="http://schemas.microsoft.com/office/powerpoint/2010/main" val="3040911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1E0B92-3A7D-5446-9CC5-F802DC2EC3E5}" type="slidenum">
              <a:rPr lang="en-US"/>
              <a:pPr>
                <a:defRPr/>
              </a:pPr>
              <a:t>‹#›</a:t>
            </a:fld>
            <a:endParaRPr lang="en-US"/>
          </a:p>
        </p:txBody>
      </p:sp>
    </p:spTree>
    <p:extLst>
      <p:ext uri="{BB962C8B-B14F-4D97-AF65-F5344CB8AC3E}">
        <p14:creationId xmlns:p14="http://schemas.microsoft.com/office/powerpoint/2010/main" val="8251315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C0F381-49C5-974E-BFF1-3E7523CEBDDD}" type="slidenum">
              <a:rPr lang="en-US"/>
              <a:pPr>
                <a:defRPr/>
              </a:pPr>
              <a:t>‹#›</a:t>
            </a:fld>
            <a:endParaRPr lang="en-US"/>
          </a:p>
        </p:txBody>
      </p:sp>
    </p:spTree>
    <p:extLst>
      <p:ext uri="{BB962C8B-B14F-4D97-AF65-F5344CB8AC3E}">
        <p14:creationId xmlns:p14="http://schemas.microsoft.com/office/powerpoint/2010/main" val="92857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18" Type="http://schemas.openxmlformats.org/officeDocument/2006/relationships/image" Target="../media/image8.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7.png"/><Relationship Id="rId2" Type="http://schemas.openxmlformats.org/officeDocument/2006/relationships/slideLayout" Target="../slideLayouts/slideLayout110.xml"/><Relationship Id="rId16" Type="http://schemas.openxmlformats.org/officeDocument/2006/relationships/image" Target="../media/image6.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5.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theme" Target="../theme/theme1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theme" Target="../theme/theme16.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9.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2.pn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6" Type="http://schemas.openxmlformats.org/officeDocument/2006/relationships/theme" Target="../theme/theme25.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2.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0.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3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theme" Target="../theme/theme33.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image" Target="../media/image1.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4.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5.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7.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39.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47458"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rgbClr val="482400"/>
                </a:solidFill>
                <a:latin typeface="Arial" pitchFamily="-111"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rgbClr val="482400"/>
                </a:solidFill>
                <a:latin typeface="Arial" pitchFamily="-111"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rgbClr val="482400"/>
                </a:solidFill>
                <a:latin typeface="Arial" charset="0"/>
              </a:defRPr>
            </a:lvl1pPr>
          </a:lstStyle>
          <a:p>
            <a:pPr>
              <a:defRPr/>
            </a:pPr>
            <a:fld id="{1D0C40D9-9C81-1F48-B98B-A9848CB01B29}" type="slidenum">
              <a:rPr lang="en-US"/>
              <a:pPr>
                <a:defRPr/>
              </a:pPr>
              <a:t>‹#›</a:t>
            </a:fld>
            <a:endParaRPr lang="en-US"/>
          </a:p>
        </p:txBody>
      </p:sp>
      <p:pic>
        <p:nvPicPr>
          <p:cNvPr id="147463"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094" r:id="rId1"/>
    <p:sldLayoutId id="2147486095" r:id="rId2"/>
    <p:sldLayoutId id="2147486096" r:id="rId3"/>
    <p:sldLayoutId id="2147486097" r:id="rId4"/>
    <p:sldLayoutId id="2147486098" r:id="rId5"/>
    <p:sldLayoutId id="2147486099" r:id="rId6"/>
    <p:sldLayoutId id="2147486100" r:id="rId7"/>
    <p:sldLayoutId id="2147486101" r:id="rId8"/>
    <p:sldLayoutId id="2147486102" r:id="rId9"/>
    <p:sldLayoutId id="2147486103" r:id="rId10"/>
    <p:sldLayoutId id="2147486104" r:id="rId11"/>
    <p:sldLayoutId id="2147486105"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4002" name="Group 2"/>
          <p:cNvGrpSpPr>
            <a:grpSpLocks/>
          </p:cNvGrpSpPr>
          <p:nvPr/>
        </p:nvGrpSpPr>
        <p:grpSpPr bwMode="auto">
          <a:xfrm>
            <a:off x="0" y="0"/>
            <a:ext cx="9132888" cy="6845300"/>
            <a:chOff x="0" y="0"/>
            <a:chExt cx="5753" cy="4312"/>
          </a:xfrm>
        </p:grpSpPr>
        <p:sp>
          <p:nvSpPr>
            <p:cNvPr id="3840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nvGrpSpPr>
            <p:cNvPr id="384007" name="Group 4"/>
            <p:cNvGrpSpPr>
              <a:grpSpLocks/>
            </p:cNvGrpSpPr>
            <p:nvPr/>
          </p:nvGrpSpPr>
          <p:grpSpPr bwMode="auto">
            <a:xfrm>
              <a:off x="246" y="204"/>
              <a:ext cx="5271" cy="3889"/>
              <a:chOff x="246" y="204"/>
              <a:chExt cx="5271" cy="3889"/>
            </a:xfrm>
          </p:grpSpPr>
          <p:sp>
            <p:nvSpPr>
              <p:cNvPr id="1536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40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84008" name="Group 28"/>
            <p:cNvGrpSpPr>
              <a:grpSpLocks/>
            </p:cNvGrpSpPr>
            <p:nvPr/>
          </p:nvGrpSpPr>
          <p:grpSpPr bwMode="auto">
            <a:xfrm>
              <a:off x="0" y="0"/>
              <a:ext cx="1246" cy="1232"/>
              <a:chOff x="0" y="0"/>
              <a:chExt cx="1246" cy="1232"/>
            </a:xfrm>
          </p:grpSpPr>
          <p:sp>
            <p:nvSpPr>
              <p:cNvPr id="3840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grpSp>
      <p:sp>
        <p:nvSpPr>
          <p:cNvPr id="37891"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endParaRPr lang="en-US" sz="1400" b="1">
              <a:solidFill>
                <a:srgbClr val="FFFFFF"/>
              </a:solidFill>
            </a:endParaRPr>
          </a:p>
        </p:txBody>
      </p:sp>
      <p:sp>
        <p:nvSpPr>
          <p:cNvPr id="37892"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900" b="1">
                <a:solidFill>
                  <a:srgbClr val="FFFFFF"/>
                </a:solidFill>
              </a:rPr>
              <a:t>©2003 TBBMI</a:t>
            </a:r>
          </a:p>
        </p:txBody>
      </p:sp>
      <p:sp>
        <p:nvSpPr>
          <p:cNvPr id="15394"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cSld>
  <p:clrMap bg1="dk2" tx1="lt1" bg2="dk1" tx2="lt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0" y="3902075"/>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grpSp>
      <p:sp>
        <p:nvSpPr>
          <p:cNvPr id="3585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85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2882AF80-7F88-EF4C-9BC6-63B19987D88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06" r:id="rId1"/>
    <p:sldLayoutId id="2147486107" r:id="rId2"/>
    <p:sldLayoutId id="2147486108" r:id="rId3"/>
    <p:sldLayoutId id="2147486109" r:id="rId4"/>
    <p:sldLayoutId id="2147486110" r:id="rId5"/>
    <p:sldLayoutId id="2147486111" r:id="rId6"/>
    <p:sldLayoutId id="2147486112" r:id="rId7"/>
    <p:sldLayoutId id="2147486113" r:id="rId8"/>
    <p:sldLayoutId id="2147486114" r:id="rId9"/>
    <p:sldLayoutId id="2147486115" r:id="rId10"/>
    <p:sldLayoutId id="21474861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7"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BD5C94-4CFD-8D49-9812-5F8CD39B52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 id="21474861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24"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44034269"/>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920530290"/>
      </p:ext>
    </p:extLst>
  </p:cSld>
  <p:clrMap bg1="lt1" tx1="dk1" bg2="lt2" tx2="dk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 id="2147486195" r:id="rId12"/>
    <p:sldLayoutId id="2147486196" r:id="rId13"/>
    <p:sldLayoutId id="2147486197" r:id="rId14"/>
    <p:sldLayoutId id="214748619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333304"/>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27695B20-0C1B-114E-823B-45E138BDC7E8}" type="datetimeFigureOut">
              <a:rPr lang="en-US">
                <a:solidFill>
                  <a:prstClr val="black">
                    <a:tint val="75000"/>
                  </a:prstClr>
                </a:solidFill>
                <a:latin typeface="Calibri"/>
              </a:rPr>
              <a:pPr defTabSz="457200">
                <a:defRPr/>
              </a:pPr>
              <a:t>9/29/25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A1F1D3-71AB-DB4F-8F0A-176CE61BC19F}"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8059162"/>
      </p:ext>
    </p:extLst>
  </p:cSld>
  <p:clrMap bg1="lt1" tx1="dk1" bg2="lt2" tx2="dk2" accent1="accent1" accent2="accent2" accent3="accent3" accent4="accent4" accent5="accent5" accent6="accent6" hlink="hlink" folHlink="folHlink"/>
  <p:sldLayoutIdLst>
    <p:sldLayoutId id="2147486289" r:id="rId1"/>
    <p:sldLayoutId id="2147486290" r:id="rId2"/>
    <p:sldLayoutId id="2147486291" r:id="rId3"/>
    <p:sldLayoutId id="2147486292" r:id="rId4"/>
    <p:sldLayoutId id="2147486293" r:id="rId5"/>
    <p:sldLayoutId id="2147486294" r:id="rId6"/>
    <p:sldLayoutId id="2147486295" r:id="rId7"/>
    <p:sldLayoutId id="2147486296" r:id="rId8"/>
    <p:sldLayoutId id="2147486297" r:id="rId9"/>
    <p:sldLayoutId id="2147486298" r:id="rId10"/>
    <p:sldLayoutId id="214748629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013378"/>
      </p:ext>
    </p:extLst>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5"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F81A544-5B39-DD46-B687-9D6CB44E8028}" type="datetimeFigureOut">
              <a:rPr lang="en-US" smtClean="0">
                <a:solidFill>
                  <a:prstClr val="black">
                    <a:tint val="75000"/>
                  </a:prstClr>
                </a:solidFill>
                <a:latin typeface="Calibri"/>
                <a:ea typeface="+mn-ea"/>
                <a:cs typeface="+mn-cs"/>
              </a:rPr>
              <a:pPr defTabSz="457200" fontAlgn="auto">
                <a:spcBef>
                  <a:spcPts val="0"/>
                </a:spcBef>
                <a:spcAft>
                  <a:spcPts val="0"/>
                </a:spcAft>
              </a:pPr>
              <a:t>9/29/25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E613FC9-C024-1B48-9168-C38A998E285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3775899"/>
      </p:ext>
    </p:extLst>
  </p:cSld>
  <p:clrMap bg1="lt1" tx1="dk1" bg2="lt2" tx2="dk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7E37CF-031D-E842-BB7C-3C95345F1F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498392"/>
      </p:ext>
    </p:extLst>
  </p:cSld>
  <p:clrMap bg1="lt1" tx1="dk1" bg2="lt2" tx2="dk2" accent1="accent1" accent2="accent2" accent3="accent3" accent4="accent4" accent5="accent5" accent6="accent6" hlink="hlink" folHlink="folHlink"/>
  <p:sldLayoutIdLst>
    <p:sldLayoutId id="2147486326" r:id="rId1"/>
    <p:sldLayoutId id="2147486327" r:id="rId2"/>
    <p:sldLayoutId id="2147486328" r:id="rId3"/>
    <p:sldLayoutId id="2147486329" r:id="rId4"/>
    <p:sldLayoutId id="2147486330" r:id="rId5"/>
    <p:sldLayoutId id="2147486331" r:id="rId6"/>
    <p:sldLayoutId id="2147486332" r:id="rId7"/>
    <p:sldLayoutId id="2147486333" r:id="rId8"/>
    <p:sldLayoutId id="2147486334" r:id="rId9"/>
    <p:sldLayoutId id="2147486335" r:id="rId10"/>
    <p:sldLayoutId id="2147486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18836"/>
      </p:ext>
    </p:extLst>
  </p:cSld>
  <p:clrMap bg1="lt1" tx1="dk1" bg2="lt2" tx2="dk2" accent1="accent1" accent2="accent2" accent3="accent3" accent4="accent4" accent5="accent5" accent6="accent6" hlink="hlink" folHlink="folHlink"/>
  <p:sldLayoutIdLst>
    <p:sldLayoutId id="2147486338" r:id="rId1"/>
    <p:sldLayoutId id="2147486339" r:id="rId2"/>
    <p:sldLayoutId id="2147486340" r:id="rId3"/>
    <p:sldLayoutId id="2147486341" r:id="rId4"/>
    <p:sldLayoutId id="2147486342" r:id="rId5"/>
    <p:sldLayoutId id="2147486343" r:id="rId6"/>
    <p:sldLayoutId id="2147486344" r:id="rId7"/>
    <p:sldLayoutId id="2147486345" r:id="rId8"/>
    <p:sldLayoutId id="2147486346" r:id="rId9"/>
    <p:sldLayoutId id="2147486347" r:id="rId10"/>
    <p:sldLayoutId id="21474863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811790404"/>
      </p:ext>
    </p:extLst>
  </p:cSld>
  <p:clrMap bg1="dk2" tx1="lt1" bg2="dk1" tx2="lt2" accent1="accent1" accent2="accent2" accent3="accent3" accent4="accent4" accent5="accent5" accent6="accent6" hlink="hlink" folHlink="folHlink"/>
  <p:sldLayoutIdLst>
    <p:sldLayoutId id="2147486350" r:id="rId1"/>
    <p:sldLayoutId id="2147486351" r:id="rId2"/>
    <p:sldLayoutId id="2147486352" r:id="rId3"/>
    <p:sldLayoutId id="2147486353" r:id="rId4"/>
    <p:sldLayoutId id="2147486354" r:id="rId5"/>
    <p:sldLayoutId id="2147486355" r:id="rId6"/>
    <p:sldLayoutId id="2147486356" r:id="rId7"/>
    <p:sldLayoutId id="2147486357" r:id="rId8"/>
    <p:sldLayoutId id="2147486358" r:id="rId9"/>
    <p:sldLayoutId id="2147486359" r:id="rId10"/>
    <p:sldLayoutId id="214748636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4933484"/>
      </p:ext>
    </p:extLst>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1842700207"/>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 id="2147486387" r:id="rId14"/>
    <p:sldLayoutId id="214748638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sz="180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extLst>
      <p:ext uri="{BB962C8B-B14F-4D97-AF65-F5344CB8AC3E}">
        <p14:creationId xmlns:p14="http://schemas.microsoft.com/office/powerpoint/2010/main" val="1476673422"/>
      </p:ext>
    </p:extLst>
  </p:cSld>
  <p:clrMap bg1="lt1" tx1="dk1" bg2="lt2" tx2="dk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245DA-981C-8442-AD8C-7F8E5FB71EEB}"/>
              </a:ext>
            </a:extLst>
          </p:cNvPr>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2EF0F06-7DD9-D540-BCCB-73FF247527FF}"/>
              </a:ext>
            </a:extLst>
          </p:cNvPr>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CA46F83C-F6F4-CA4A-8713-A2F653BAAD80}"/>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053" name="Rectangle 5">
            <a:extLst>
              <a:ext uri="{FF2B5EF4-FFF2-40B4-BE49-F238E27FC236}">
                <a16:creationId xmlns:a16="http://schemas.microsoft.com/office/drawing/2014/main" id="{40FE993A-B2F0-7C42-A00E-7952EB3842E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054" name="Rectangle 6">
            <a:extLst>
              <a:ext uri="{FF2B5EF4-FFF2-40B4-BE49-F238E27FC236}">
                <a16:creationId xmlns:a16="http://schemas.microsoft.com/office/drawing/2014/main" id="{8FBE191B-2958-B444-A9C5-6E566C736C1C}"/>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AD70AB88-3E86-5548-9DBD-5B92D00AF874}" type="slidenum">
              <a:rPr lang="en-US" altLang="en-US"/>
              <a:pPr/>
              <a:t>‹#›</a:t>
            </a:fld>
            <a:endParaRPr lang="en-US" altLang="en-US"/>
          </a:p>
        </p:txBody>
      </p:sp>
      <p:sp>
        <p:nvSpPr>
          <p:cNvPr id="2055" name="FormatShape" hidden="1">
            <a:extLst>
              <a:ext uri="{FF2B5EF4-FFF2-40B4-BE49-F238E27FC236}">
                <a16:creationId xmlns:a16="http://schemas.microsoft.com/office/drawing/2014/main" id="{32D5670F-D0F2-4544-A2CE-EE3AEC90D27C}"/>
              </a:ext>
            </a:extLst>
          </p:cNvPr>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Tree>
    <p:extLst>
      <p:ext uri="{BB962C8B-B14F-4D97-AF65-F5344CB8AC3E}">
        <p14:creationId xmlns:p14="http://schemas.microsoft.com/office/powerpoint/2010/main" val="619832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fontAlgn="base">
        <a:spcBef>
          <a:spcPct val="0"/>
        </a:spcBef>
        <a:spcAft>
          <a:spcPct val="0"/>
        </a:spcAft>
        <a:defRPr sz="4000" kern="12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panose="020B0604020202020204" pitchFamily="34" charset="0"/>
        </a:defRPr>
      </a:lvl2pPr>
      <a:lvl3pPr algn="ctr" rtl="0" fontAlgn="base">
        <a:spcBef>
          <a:spcPct val="0"/>
        </a:spcBef>
        <a:spcAft>
          <a:spcPct val="0"/>
        </a:spcAft>
        <a:defRPr sz="4000">
          <a:solidFill>
            <a:schemeClr val="tx1"/>
          </a:solidFill>
          <a:latin typeface="Arial" panose="020B0604020202020204" pitchFamily="34" charset="0"/>
        </a:defRPr>
      </a:lvl3pPr>
      <a:lvl4pPr algn="ctr" rtl="0" fontAlgn="base">
        <a:spcBef>
          <a:spcPct val="0"/>
        </a:spcBef>
        <a:spcAft>
          <a:spcPct val="0"/>
        </a:spcAft>
        <a:defRPr sz="4000">
          <a:solidFill>
            <a:schemeClr val="tx1"/>
          </a:solidFill>
          <a:latin typeface="Arial" panose="020B0604020202020204" pitchFamily="34" charset="0"/>
        </a:defRPr>
      </a:lvl4pPr>
      <a:lvl5pPr algn="ctr" rtl="0" fontAlgn="base">
        <a:spcBef>
          <a:spcPct val="0"/>
        </a:spcBef>
        <a:spcAft>
          <a:spcPct val="0"/>
        </a:spcAft>
        <a:defRPr sz="4000">
          <a:solidFill>
            <a:schemeClr val="tx1"/>
          </a:solidFill>
          <a:latin typeface="Arial" panose="020B0604020202020204" pitchFamily="34" charset="0"/>
        </a:defRPr>
      </a:lvl5pPr>
      <a:lvl6pPr marL="457200" algn="ctr" rtl="0" fontAlgn="base">
        <a:spcBef>
          <a:spcPct val="0"/>
        </a:spcBef>
        <a:spcAft>
          <a:spcPct val="0"/>
        </a:spcAft>
        <a:defRPr sz="4000">
          <a:solidFill>
            <a:schemeClr val="tx1"/>
          </a:solidFill>
          <a:latin typeface="Arial" panose="020B0604020202020204" pitchFamily="34" charset="0"/>
        </a:defRPr>
      </a:lvl6pPr>
      <a:lvl7pPr marL="914400" algn="ctr" rtl="0" fontAlgn="base">
        <a:spcBef>
          <a:spcPct val="0"/>
        </a:spcBef>
        <a:spcAft>
          <a:spcPct val="0"/>
        </a:spcAft>
        <a:defRPr sz="4000">
          <a:solidFill>
            <a:schemeClr val="tx1"/>
          </a:solidFill>
          <a:latin typeface="Arial" panose="020B0604020202020204" pitchFamily="34" charset="0"/>
        </a:defRPr>
      </a:lvl7pPr>
      <a:lvl8pPr marL="1371600" algn="ctr" rtl="0" fontAlgn="base">
        <a:spcBef>
          <a:spcPct val="0"/>
        </a:spcBef>
        <a:spcAft>
          <a:spcPct val="0"/>
        </a:spcAft>
        <a:defRPr sz="4000">
          <a:solidFill>
            <a:schemeClr val="tx1"/>
          </a:solidFill>
          <a:latin typeface="Arial" panose="020B0604020202020204" pitchFamily="34" charset="0"/>
        </a:defRPr>
      </a:lvl8pPr>
      <a:lvl9pPr marL="1828800" algn="ctr" rtl="0" fontAlgn="base">
        <a:spcBef>
          <a:spcPct val="0"/>
        </a:spcBef>
        <a:spcAft>
          <a:spcPct val="0"/>
        </a:spcAft>
        <a:defRPr sz="40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3990"/>
      </p:ext>
    </p:extLst>
  </p:cSld>
  <p:clrMap bg1="dk2" tx1="lt1" bg2="dk1" tx2="lt2" accent1="accent1" accent2="accent2" accent3="accent3" accent4="accent4" accent5="accent5" accent6="accent6" hlink="hlink" folHlink="folHlink"/>
  <p:sldLayoutIdLst>
    <p:sldLayoutId id="21474864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fontAlgn="base">
              <a:spcAft>
                <a:spcPct val="0"/>
              </a:spcAft>
              <a:defRPr/>
            </a:pPr>
            <a:fld id="{213F4819-1B1A-1142-B18C-990A59B71003}"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3991454"/>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 id="2147486428"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1983651"/>
      </p:ext>
    </p:extLst>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 id="2147486441" r:id="rId12"/>
    <p:sldLayoutId id="21474864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9/29/25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029319230"/>
      </p:ext>
    </p:extLst>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 id="214748645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530816218"/>
      </p:ext>
    </p:extLst>
  </p:cSld>
  <p:clrMap bg1="dk2" tx1="lt1" bg2="dk1" tx2="lt2" accent1="accent1" accent2="accent2" accent3="accent3" accent4="accent4" accent5="accent5" accent6="accent6" hlink="hlink" folHlink="folHlink"/>
  <p:sldLayoutIdLst>
    <p:sldLayoutId id="2147486456" r:id="rId1"/>
    <p:sldLayoutId id="2147486457" r:id="rId2"/>
    <p:sldLayoutId id="2147486458" r:id="rId3"/>
    <p:sldLayoutId id="2147486459" r:id="rId4"/>
    <p:sldLayoutId id="2147486460" r:id="rId5"/>
    <p:sldLayoutId id="2147486461" r:id="rId6"/>
    <p:sldLayoutId id="2147486462" r:id="rId7"/>
    <p:sldLayoutId id="2147486463" r:id="rId8"/>
    <p:sldLayoutId id="2147486464" r:id="rId9"/>
    <p:sldLayoutId id="2147486465" r:id="rId10"/>
    <p:sldLayoutId id="2147486466" r:id="rId11"/>
    <p:sldLayoutId id="214748646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03FA534B-F817-E343-8950-FBAA49A7E2D1}"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97864504"/>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 id="214748648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29/09/2025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741756825"/>
      </p:ext>
    </p:extLst>
  </p:cSld>
  <p:clrMap bg1="lt1" tx1="dk1" bg2="lt2" tx2="dk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73815564"/>
      </p:ext>
    </p:extLst>
  </p:cSld>
  <p:clrMap bg1="dk2" tx1="lt1" bg2="dk1" tx2="lt2" accent1="accent1" accent2="accent2" accent3="accent3" accent4="accent4" accent5="accent5" accent6="accent6" hlink="hlink" folHlink="folHlink"/>
  <p:sldLayoutIdLst>
    <p:sldLayoutId id="2147486494" r:id="rId1"/>
    <p:sldLayoutId id="2147486495" r:id="rId2"/>
    <p:sldLayoutId id="2147486496" r:id="rId3"/>
    <p:sldLayoutId id="2147486497" r:id="rId4"/>
    <p:sldLayoutId id="2147486498" r:id="rId5"/>
    <p:sldLayoutId id="2147486499" r:id="rId6"/>
    <p:sldLayoutId id="2147486500" r:id="rId7"/>
    <p:sldLayoutId id="2147486501" r:id="rId8"/>
    <p:sldLayoutId id="2147486502" r:id="rId9"/>
    <p:sldLayoutId id="2147486503" r:id="rId10"/>
    <p:sldLayoutId id="214748650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41689830"/>
      </p:ext>
    </p:extLst>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 id="2147486517" r:id="rId12"/>
    <p:sldLayoutId id="21474865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3650666346"/>
      </p:ext>
    </p:extLst>
  </p:cSld>
  <p:clrMap bg1="dk2" tx1="lt1" bg2="dk1" tx2="lt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65"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63"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61"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7" y="2235"/>
                    <a:ext cx="1720" cy="313"/>
                  </a:xfrm>
                  <a:custGeom>
                    <a:avLst/>
                    <a:gdLst>
                      <a:gd name="T0" fmla="*/ 0 w 2736"/>
                      <a:gd name="T1" fmla="*/ 120 h 504"/>
                      <a:gd name="T2" fmla="*/ 214 w 2736"/>
                      <a:gd name="T3" fmla="*/ 40 h 504"/>
                      <a:gd name="T4" fmla="*/ 441 w 2736"/>
                      <a:gd name="T5" fmla="*/ 6 h 504"/>
                      <a:gd name="T6" fmla="*/ 680 w 2736"/>
                      <a:gd name="T7" fmla="*/ 6 h 504"/>
                      <a:gd name="T8" fmla="*/ 676 w 2736"/>
                      <a:gd name="T9" fmla="*/ 25 h 504"/>
                      <a:gd name="T10" fmla="*/ 438 w 2736"/>
                      <a:gd name="T11" fmla="*/ 25 h 504"/>
                      <a:gd name="T12" fmla="*/ 162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57" name="Freeform 19"/>
                  <p:cNvSpPr>
                    <a:spLocks/>
                  </p:cNvSpPr>
                  <p:nvPr/>
                </p:nvSpPr>
                <p:spPr bwMode="hidden">
                  <a:xfrm rot="2711884">
                    <a:off x="4021" y="3148"/>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5" y="2019"/>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5" name="Freeform 22"/>
                  <p:cNvSpPr>
                    <a:spLocks/>
                  </p:cNvSpPr>
                  <p:nvPr/>
                </p:nvSpPr>
                <p:spPr bwMode="hidden">
                  <a:xfrm rot="2104081">
                    <a:off x="4352" y="2805"/>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6" y="1832"/>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3" name="Freeform 25"/>
                  <p:cNvSpPr>
                    <a:spLocks/>
                  </p:cNvSpPr>
                  <p:nvPr/>
                </p:nvSpPr>
                <p:spPr bwMode="hidden">
                  <a:xfrm rot="1582915">
                    <a:off x="4443" y="2420"/>
                    <a:ext cx="931" cy="477"/>
                  </a:xfrm>
                  <a:custGeom>
                    <a:avLst/>
                    <a:gdLst>
                      <a:gd name="T0" fmla="*/ 1 w 1769"/>
                      <a:gd name="T1" fmla="*/ 2 h 791"/>
                      <a:gd name="T2" fmla="*/ 71 w 1769"/>
                      <a:gd name="T3" fmla="*/ 13 h 791"/>
                      <a:gd name="T4" fmla="*/ 169 w 1769"/>
                      <a:gd name="T5" fmla="*/ 44 h 791"/>
                      <a:gd name="T6" fmla="*/ 235 w 1769"/>
                      <a:gd name="T7" fmla="*/ 95 h 791"/>
                      <a:gd name="T8" fmla="*/ 256 w 1769"/>
                      <a:gd name="T9" fmla="*/ 133 h 791"/>
                      <a:gd name="T10" fmla="*/ 246 w 1769"/>
                      <a:gd name="T11" fmla="*/ 172 h 791"/>
                      <a:gd name="T12" fmla="*/ 232 w 1769"/>
                      <a:gd name="T13" fmla="*/ 139 h 791"/>
                      <a:gd name="T14" fmla="*/ 203 w 1769"/>
                      <a:gd name="T15" fmla="*/ 100 h 791"/>
                      <a:gd name="T16" fmla="*/ 162 w 1769"/>
                      <a:gd name="T17" fmla="*/ 65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2" y="1634"/>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1" name="Freeform 28"/>
                  <p:cNvSpPr>
                    <a:spLocks/>
                  </p:cNvSpPr>
                  <p:nvPr/>
                </p:nvSpPr>
                <p:spPr bwMode="hidden">
                  <a:xfrm rot="1080363">
                    <a:off x="4494" y="2036"/>
                    <a:ext cx="900" cy="525"/>
                  </a:xfrm>
                  <a:custGeom>
                    <a:avLst/>
                    <a:gdLst>
                      <a:gd name="T0" fmla="*/ 1 w 1769"/>
                      <a:gd name="T1" fmla="*/ 2 h 791"/>
                      <a:gd name="T2" fmla="*/ 64 w 1769"/>
                      <a:gd name="T3" fmla="*/ 17 h 791"/>
                      <a:gd name="T4" fmla="*/ 153 w 1769"/>
                      <a:gd name="T5" fmla="*/ 58 h 791"/>
                      <a:gd name="T6" fmla="*/ 212 w 1769"/>
                      <a:gd name="T7" fmla="*/ 126 h 791"/>
                      <a:gd name="T8" fmla="*/ 231 w 1769"/>
                      <a:gd name="T9" fmla="*/ 178 h 791"/>
                      <a:gd name="T10" fmla="*/ 222 w 1769"/>
                      <a:gd name="T11" fmla="*/ 230 h 791"/>
                      <a:gd name="T12" fmla="*/ 209 w 1769"/>
                      <a:gd name="T13" fmla="*/ 185 h 791"/>
                      <a:gd name="T14" fmla="*/ 183 w 1769"/>
                      <a:gd name="T15" fmla="*/ 133 h 791"/>
                      <a:gd name="T16" fmla="*/ 146 w 1769"/>
                      <a:gd name="T17" fmla="*/ 86 h 791"/>
                      <a:gd name="T18" fmla="*/ 77 w 1769"/>
                      <a:gd name="T19" fmla="*/ 44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7" y="1415"/>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9" name="Freeform 31"/>
                  <p:cNvSpPr>
                    <a:spLocks/>
                  </p:cNvSpPr>
                  <p:nvPr/>
                </p:nvSpPr>
                <p:spPr bwMode="hidden">
                  <a:xfrm rot="463793">
                    <a:off x="4470" y="1581"/>
                    <a:ext cx="829" cy="488"/>
                  </a:xfrm>
                  <a:custGeom>
                    <a:avLst/>
                    <a:gdLst>
                      <a:gd name="T0" fmla="*/ 0 w 1769"/>
                      <a:gd name="T1" fmla="*/ 2 h 791"/>
                      <a:gd name="T2" fmla="*/ 50 w 1769"/>
                      <a:gd name="T3" fmla="*/ 14 h 791"/>
                      <a:gd name="T4" fmla="*/ 119 w 1769"/>
                      <a:gd name="T5" fmla="*/ 47 h 791"/>
                      <a:gd name="T6" fmla="*/ 166 w 1769"/>
                      <a:gd name="T7" fmla="*/ 102 h 791"/>
                      <a:gd name="T8" fmla="*/ 181 w 1769"/>
                      <a:gd name="T9" fmla="*/ 143 h 791"/>
                      <a:gd name="T10" fmla="*/ 174 w 1769"/>
                      <a:gd name="T11" fmla="*/ 185 h 791"/>
                      <a:gd name="T12" fmla="*/ 164 w 1769"/>
                      <a:gd name="T13" fmla="*/ 149 h 791"/>
                      <a:gd name="T14" fmla="*/ 143 w 1769"/>
                      <a:gd name="T15" fmla="*/ 107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2" y="1286"/>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7" name="Freeform 34"/>
                  <p:cNvSpPr>
                    <a:spLocks/>
                  </p:cNvSpPr>
                  <p:nvPr/>
                </p:nvSpPr>
                <p:spPr bwMode="hidden">
                  <a:xfrm rot="-84182">
                    <a:off x="4377" y="1267"/>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6" y="1128"/>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5" name="Freeform 37"/>
                  <p:cNvSpPr>
                    <a:spLocks/>
                  </p:cNvSpPr>
                  <p:nvPr/>
                </p:nvSpPr>
                <p:spPr bwMode="hidden">
                  <a:xfrm rot="-802576">
                    <a:off x="4154" y="918"/>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5" y="2357"/>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3" name="Freeform 40"/>
                  <p:cNvSpPr>
                    <a:spLocks/>
                  </p:cNvSpPr>
                  <p:nvPr/>
                </p:nvSpPr>
                <p:spPr bwMode="hidden">
                  <a:xfrm rot="18888116" flipH="1">
                    <a:off x="419" y="3271"/>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1" name="Freeform 43"/>
                  <p:cNvSpPr>
                    <a:spLocks/>
                  </p:cNvSpPr>
                  <p:nvPr/>
                </p:nvSpPr>
                <p:spPr bwMode="hidden">
                  <a:xfrm rot="19495919" flipH="1">
                    <a:off x="-6" y="2982"/>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10"/>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9" name="Freeform 46"/>
                  <p:cNvSpPr>
                    <a:spLocks/>
                  </p:cNvSpPr>
                  <p:nvPr/>
                </p:nvSpPr>
                <p:spPr bwMode="hidden">
                  <a:xfrm rot="20017085" flipH="1">
                    <a:off x="-53" y="2598"/>
                    <a:ext cx="931" cy="473"/>
                  </a:xfrm>
                  <a:custGeom>
                    <a:avLst/>
                    <a:gdLst>
                      <a:gd name="T0" fmla="*/ 1 w 1769"/>
                      <a:gd name="T1" fmla="*/ 2 h 791"/>
                      <a:gd name="T2" fmla="*/ 71 w 1769"/>
                      <a:gd name="T3" fmla="*/ 12 h 791"/>
                      <a:gd name="T4" fmla="*/ 169 w 1769"/>
                      <a:gd name="T5" fmla="*/ 43 h 791"/>
                      <a:gd name="T6" fmla="*/ 235 w 1769"/>
                      <a:gd name="T7" fmla="*/ 92 h 791"/>
                      <a:gd name="T8" fmla="*/ 256 w 1769"/>
                      <a:gd name="T9" fmla="*/ 130 h 791"/>
                      <a:gd name="T10" fmla="*/ 246 w 1769"/>
                      <a:gd name="T11" fmla="*/ 169 h 791"/>
                      <a:gd name="T12" fmla="*/ 232 w 1769"/>
                      <a:gd name="T13" fmla="*/ 135 h 791"/>
                      <a:gd name="T14" fmla="*/ 203 w 1769"/>
                      <a:gd name="T15" fmla="*/ 97 h 791"/>
                      <a:gd name="T16" fmla="*/ 162 w 1769"/>
                      <a:gd name="T17" fmla="*/ 63 h 791"/>
                      <a:gd name="T18" fmla="*/ 85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2"/>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7" name="Freeform 49"/>
                  <p:cNvSpPr>
                    <a:spLocks/>
                  </p:cNvSpPr>
                  <p:nvPr/>
                </p:nvSpPr>
                <p:spPr bwMode="hidden">
                  <a:xfrm rot="20519637" flipH="1">
                    <a:off x="-74" y="2212"/>
                    <a:ext cx="900" cy="526"/>
                  </a:xfrm>
                  <a:custGeom>
                    <a:avLst/>
                    <a:gdLst>
                      <a:gd name="T0" fmla="*/ 1 w 1769"/>
                      <a:gd name="T1" fmla="*/ 2 h 791"/>
                      <a:gd name="T2" fmla="*/ 64 w 1769"/>
                      <a:gd name="T3" fmla="*/ 17 h 791"/>
                      <a:gd name="T4" fmla="*/ 153 w 1769"/>
                      <a:gd name="T5" fmla="*/ 59 h 791"/>
                      <a:gd name="T6" fmla="*/ 212 w 1769"/>
                      <a:gd name="T7" fmla="*/ 127 h 791"/>
                      <a:gd name="T8" fmla="*/ 231 w 1769"/>
                      <a:gd name="T9" fmla="*/ 179 h 791"/>
                      <a:gd name="T10" fmla="*/ 222 w 1769"/>
                      <a:gd name="T11" fmla="*/ 231 h 791"/>
                      <a:gd name="T12" fmla="*/ 209 w 1769"/>
                      <a:gd name="T13" fmla="*/ 186 h 791"/>
                      <a:gd name="T14" fmla="*/ 183 w 1769"/>
                      <a:gd name="T15" fmla="*/ 134 h 791"/>
                      <a:gd name="T16" fmla="*/ 146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89"/>
                    <a:ext cx="1544" cy="313"/>
                  </a:xfrm>
                  <a:custGeom>
                    <a:avLst/>
                    <a:gdLst>
                      <a:gd name="T0" fmla="*/ 0 w 2736"/>
                      <a:gd name="T1" fmla="*/ 120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5" name="Freeform 52"/>
                  <p:cNvSpPr>
                    <a:spLocks/>
                  </p:cNvSpPr>
                  <p:nvPr/>
                </p:nvSpPr>
                <p:spPr bwMode="hidden">
                  <a:xfrm rot="21136207" flipH="1">
                    <a:off x="21" y="1757"/>
                    <a:ext cx="829" cy="490"/>
                  </a:xfrm>
                  <a:custGeom>
                    <a:avLst/>
                    <a:gdLst>
                      <a:gd name="T0" fmla="*/ 0 w 1769"/>
                      <a:gd name="T1" fmla="*/ 2 h 791"/>
                      <a:gd name="T2" fmla="*/ 50 w 1769"/>
                      <a:gd name="T3" fmla="*/ 14 h 791"/>
                      <a:gd name="T4" fmla="*/ 119 w 1769"/>
                      <a:gd name="T5" fmla="*/ 48 h 791"/>
                      <a:gd name="T6" fmla="*/ 166 w 1769"/>
                      <a:gd name="T7" fmla="*/ 103 h 791"/>
                      <a:gd name="T8" fmla="*/ 181 w 1769"/>
                      <a:gd name="T9" fmla="*/ 145 h 791"/>
                      <a:gd name="T10" fmla="*/ 174 w 1769"/>
                      <a:gd name="T11" fmla="*/ 187 h 791"/>
                      <a:gd name="T12" fmla="*/ 164 w 1769"/>
                      <a:gd name="T13" fmla="*/ 151 h 791"/>
                      <a:gd name="T14" fmla="*/ 143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3"/>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3" name="Freeform 55"/>
                  <p:cNvSpPr>
                    <a:spLocks/>
                  </p:cNvSpPr>
                  <p:nvPr/>
                </p:nvSpPr>
                <p:spPr bwMode="hidden">
                  <a:xfrm rot="84182" flipH="1">
                    <a:off x="189" y="1444"/>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1" name="Freeform 58"/>
                  <p:cNvSpPr>
                    <a:spLocks/>
                  </p:cNvSpPr>
                  <p:nvPr/>
                </p:nvSpPr>
                <p:spPr bwMode="hidden">
                  <a:xfrm rot="802576" flipH="1">
                    <a:off x="505" y="1095"/>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1" y="1237"/>
                    <a:ext cx="1235" cy="216"/>
                  </a:xfrm>
                  <a:custGeom>
                    <a:avLst/>
                    <a:gdLst>
                      <a:gd name="T0" fmla="*/ 0 w 2736"/>
                      <a:gd name="T1" fmla="*/ 40 h 504"/>
                      <a:gd name="T2" fmla="*/ 79 w 2736"/>
                      <a:gd name="T3" fmla="*/ 13 h 504"/>
                      <a:gd name="T4" fmla="*/ 163 w 2736"/>
                      <a:gd name="T5" fmla="*/ 2 h 504"/>
                      <a:gd name="T6" fmla="*/ 251 w 2736"/>
                      <a:gd name="T7" fmla="*/ 2 h 504"/>
                      <a:gd name="T8" fmla="*/ 250 w 2736"/>
                      <a:gd name="T9" fmla="*/ 8 h 504"/>
                      <a:gd name="T10" fmla="*/ 162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9" name="Freeform 61"/>
                  <p:cNvSpPr>
                    <a:spLocks/>
                  </p:cNvSpPr>
                  <p:nvPr/>
                </p:nvSpPr>
                <p:spPr bwMode="hidden">
                  <a:xfrm rot="1277471" flipH="1">
                    <a:off x="615" y="898"/>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0" y="438"/>
                    <a:ext cx="484" cy="84"/>
                  </a:xfrm>
                  <a:custGeom>
                    <a:avLst/>
                    <a:gdLst>
                      <a:gd name="T0" fmla="*/ 0 w 2736"/>
                      <a:gd name="T1" fmla="*/ 2 h 504"/>
                      <a:gd name="T2" fmla="*/ 5 w 2736"/>
                      <a:gd name="T3" fmla="*/ 1 h 504"/>
                      <a:gd name="T4" fmla="*/ 10 w 2736"/>
                      <a:gd name="T5" fmla="*/ 0 h 504"/>
                      <a:gd name="T6" fmla="*/ 15 w 2736"/>
                      <a:gd name="T7" fmla="*/ 0 h 504"/>
                      <a:gd name="T8" fmla="*/ 15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7" name="Freeform 64"/>
                  <p:cNvSpPr>
                    <a:spLocks/>
                  </p:cNvSpPr>
                  <p:nvPr/>
                </p:nvSpPr>
                <p:spPr bwMode="hidden">
                  <a:xfrm rot="2028410" flipH="1">
                    <a:off x="3472" y="230"/>
                    <a:ext cx="260" cy="132"/>
                  </a:xfrm>
                  <a:custGeom>
                    <a:avLst/>
                    <a:gdLst>
                      <a:gd name="T0" fmla="*/ 0 w 1769"/>
                      <a:gd name="T1" fmla="*/ 0 h 791"/>
                      <a:gd name="T2" fmla="*/ 1 w 1769"/>
                      <a:gd name="T3" fmla="*/ 0 h 791"/>
                      <a:gd name="T4" fmla="*/ 4 w 1769"/>
                      <a:gd name="T5" fmla="*/ 1 h 791"/>
                      <a:gd name="T6" fmla="*/ 5 w 1769"/>
                      <a:gd name="T7" fmla="*/ 2 h 791"/>
                      <a:gd name="T8" fmla="*/ 6 w 1769"/>
                      <a:gd name="T9" fmla="*/ 3 h 791"/>
                      <a:gd name="T10" fmla="*/ 5 w 1769"/>
                      <a:gd name="T11" fmla="*/ 4 h 791"/>
                      <a:gd name="T12" fmla="*/ 5 w 1769"/>
                      <a:gd name="T13" fmla="*/ 3 h 791"/>
                      <a:gd name="T14" fmla="*/ 4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8" y="383"/>
                    <a:ext cx="490" cy="84"/>
                  </a:xfrm>
                  <a:custGeom>
                    <a:avLst/>
                    <a:gdLst>
                      <a:gd name="T0" fmla="*/ 0 w 2736"/>
                      <a:gd name="T1" fmla="*/ 2 h 504"/>
                      <a:gd name="T2" fmla="*/ 5 w 2736"/>
                      <a:gd name="T3" fmla="*/ 1 h 504"/>
                      <a:gd name="T4" fmla="*/ 10 w 2736"/>
                      <a:gd name="T5" fmla="*/ 0 h 504"/>
                      <a:gd name="T6" fmla="*/ 16 w 2736"/>
                      <a:gd name="T7" fmla="*/ 0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5" name="Freeform 67"/>
                  <p:cNvSpPr>
                    <a:spLocks/>
                  </p:cNvSpPr>
                  <p:nvPr/>
                </p:nvSpPr>
                <p:spPr bwMode="hidden">
                  <a:xfrm rot="2664424" flipH="1">
                    <a:off x="3554" y="118"/>
                    <a:ext cx="263" cy="132"/>
                  </a:xfrm>
                  <a:custGeom>
                    <a:avLst/>
                    <a:gdLst>
                      <a:gd name="T0" fmla="*/ 0 w 1769"/>
                      <a:gd name="T1" fmla="*/ 0 h 791"/>
                      <a:gd name="T2" fmla="*/ 2 w 1769"/>
                      <a:gd name="T3" fmla="*/ 0 h 791"/>
                      <a:gd name="T4" fmla="*/ 4 w 1769"/>
                      <a:gd name="T5" fmla="*/ 1 h 791"/>
                      <a:gd name="T6" fmla="*/ 5 w 1769"/>
                      <a:gd name="T7" fmla="*/ 2 h 791"/>
                      <a:gd name="T8" fmla="*/ 6 w 1769"/>
                      <a:gd name="T9" fmla="*/ 3 h 791"/>
                      <a:gd name="T10" fmla="*/ 6 w 1769"/>
                      <a:gd name="T11" fmla="*/ 4 h 791"/>
                      <a:gd name="T12" fmla="*/ 5 w 1769"/>
                      <a:gd name="T13" fmla="*/ 3 h 791"/>
                      <a:gd name="T14" fmla="*/ 5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2" y="958"/>
                    <a:ext cx="1101" cy="217"/>
                  </a:xfrm>
                  <a:custGeom>
                    <a:avLst/>
                    <a:gdLst>
                      <a:gd name="T0" fmla="*/ 0 w 2736"/>
                      <a:gd name="T1" fmla="*/ 40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3" name="Freeform 70"/>
                  <p:cNvSpPr>
                    <a:spLocks/>
                  </p:cNvSpPr>
                  <p:nvPr/>
                </p:nvSpPr>
                <p:spPr bwMode="hidden">
                  <a:xfrm rot="3473776" flipH="1">
                    <a:off x="1505" y="231"/>
                    <a:ext cx="591" cy="337"/>
                  </a:xfrm>
                  <a:custGeom>
                    <a:avLst/>
                    <a:gdLst>
                      <a:gd name="T0" fmla="*/ 0 w 1769"/>
                      <a:gd name="T1" fmla="*/ 0 h 791"/>
                      <a:gd name="T2" fmla="*/ 18 w 1769"/>
                      <a:gd name="T3" fmla="*/ 4 h 791"/>
                      <a:gd name="T4" fmla="*/ 43 w 1769"/>
                      <a:gd name="T5" fmla="*/ 15 h 791"/>
                      <a:gd name="T6" fmla="*/ 60 w 1769"/>
                      <a:gd name="T7" fmla="*/ 33 h 791"/>
                      <a:gd name="T8" fmla="*/ 65 w 1769"/>
                      <a:gd name="T9" fmla="*/ 47 h 791"/>
                      <a:gd name="T10" fmla="*/ 63 w 1769"/>
                      <a:gd name="T11" fmla="*/ 61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2" y="924"/>
                    <a:ext cx="1059" cy="214"/>
                  </a:xfrm>
                  <a:custGeom>
                    <a:avLst/>
                    <a:gdLst>
                      <a:gd name="T0" fmla="*/ 0 w 2736"/>
                      <a:gd name="T1" fmla="*/ 39 h 504"/>
                      <a:gd name="T2" fmla="*/ 50 w 2736"/>
                      <a:gd name="T3" fmla="*/ 13 h 504"/>
                      <a:gd name="T4" fmla="*/ 103 w 2736"/>
                      <a:gd name="T5" fmla="*/ 2 h 504"/>
                      <a:gd name="T6" fmla="*/ 159 w 2736"/>
                      <a:gd name="T7" fmla="*/ 2 h 504"/>
                      <a:gd name="T8" fmla="*/ 158 w 2736"/>
                      <a:gd name="T9" fmla="*/ 8 h 504"/>
                      <a:gd name="T10" fmla="*/ 102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1" name="Freeform 73"/>
                  <p:cNvSpPr>
                    <a:spLocks/>
                  </p:cNvSpPr>
                  <p:nvPr/>
                </p:nvSpPr>
                <p:spPr bwMode="hidden">
                  <a:xfrm rot="4126480" flipH="1">
                    <a:off x="1820"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0" y="1022"/>
                    <a:ext cx="1232" cy="216"/>
                  </a:xfrm>
                  <a:custGeom>
                    <a:avLst/>
                    <a:gdLst>
                      <a:gd name="T0" fmla="*/ 0 w 2736"/>
                      <a:gd name="T1" fmla="*/ 40 h 504"/>
                      <a:gd name="T2" fmla="*/ 79 w 2736"/>
                      <a:gd name="T3" fmla="*/ 13 h 504"/>
                      <a:gd name="T4" fmla="*/ 162 w 2736"/>
                      <a:gd name="T5" fmla="*/ 2 h 504"/>
                      <a:gd name="T6" fmla="*/ 250 w 2736"/>
                      <a:gd name="T7" fmla="*/ 2 h 504"/>
                      <a:gd name="T8" fmla="*/ 249 w 2736"/>
                      <a:gd name="T9" fmla="*/ 8 h 504"/>
                      <a:gd name="T10" fmla="*/ 161 w 2736"/>
                      <a:gd name="T11" fmla="*/ 8 h 504"/>
                      <a:gd name="T12" fmla="*/ 59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9" name="Freeform 76"/>
                  <p:cNvSpPr>
                    <a:spLocks/>
                  </p:cNvSpPr>
                  <p:nvPr/>
                </p:nvSpPr>
                <p:spPr bwMode="hidden">
                  <a:xfrm rot="-1325434">
                    <a:off x="4003" y="673"/>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2" y="946"/>
                    <a:ext cx="1233" cy="216"/>
                  </a:xfrm>
                  <a:custGeom>
                    <a:avLst/>
                    <a:gdLst>
                      <a:gd name="T0" fmla="*/ 0 w 2736"/>
                      <a:gd name="T1" fmla="*/ 40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7" name="Freeform 79"/>
                  <p:cNvSpPr>
                    <a:spLocks/>
                  </p:cNvSpPr>
                  <p:nvPr/>
                </p:nvSpPr>
                <p:spPr bwMode="hidden">
                  <a:xfrm rot="-1921064">
                    <a:off x="3801" y="444"/>
                    <a:ext cx="661" cy="339"/>
                  </a:xfrm>
                  <a:custGeom>
                    <a:avLst/>
                    <a:gdLst>
                      <a:gd name="T0" fmla="*/ 0 w 1769"/>
                      <a:gd name="T1" fmla="*/ 0 h 791"/>
                      <a:gd name="T2" fmla="*/ 25 w 1769"/>
                      <a:gd name="T3" fmla="*/ 4 h 791"/>
                      <a:gd name="T4" fmla="*/ 60 w 1769"/>
                      <a:gd name="T5" fmla="*/ 16 h 791"/>
                      <a:gd name="T6" fmla="*/ 84 w 1769"/>
                      <a:gd name="T7" fmla="*/ 34 h 791"/>
                      <a:gd name="T8" fmla="*/ 92 w 1769"/>
                      <a:gd name="T9" fmla="*/ 48 h 791"/>
                      <a:gd name="T10" fmla="*/ 88 w 1769"/>
                      <a:gd name="T11" fmla="*/ 62 h 791"/>
                      <a:gd name="T12" fmla="*/ 83 w 1769"/>
                      <a:gd name="T13" fmla="*/ 50 h 791"/>
                      <a:gd name="T14" fmla="*/ 72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81" name="Freeform 80"/>
                <p:cNvSpPr>
                  <a:spLocks/>
                </p:cNvSpPr>
                <p:nvPr/>
              </p:nvSpPr>
              <p:spPr bwMode="hidden">
                <a:xfrm rot="4578755" flipH="1">
                  <a:off x="3968" y="372"/>
                  <a:ext cx="403" cy="57"/>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82" name="Freeform 81"/>
                <p:cNvSpPr>
                  <a:spLocks/>
                </p:cNvSpPr>
                <p:nvPr/>
              </p:nvSpPr>
              <p:spPr bwMode="hidden">
                <a:xfrm rot="4578755" flipH="1">
                  <a:off x="3977" y="77"/>
                  <a:ext cx="216" cy="91"/>
                </a:xfrm>
                <a:custGeom>
                  <a:avLst/>
                  <a:gdLst>
                    <a:gd name="T0" fmla="*/ 0 w 1769"/>
                    <a:gd name="T1" fmla="*/ 0 h 791"/>
                    <a:gd name="T2" fmla="*/ 1 w 1769"/>
                    <a:gd name="T3" fmla="*/ 0 h 791"/>
                    <a:gd name="T4" fmla="*/ 2 w 1769"/>
                    <a:gd name="T5" fmla="*/ 0 h 791"/>
                    <a:gd name="T6" fmla="*/ 3 w 1769"/>
                    <a:gd name="T7" fmla="*/ 1 h 791"/>
                    <a:gd name="T8" fmla="*/ 3 w 1769"/>
                    <a:gd name="T9" fmla="*/ 1 h 791"/>
                    <a:gd name="T10" fmla="*/ 3 w 1769"/>
                    <a:gd name="T11" fmla="*/ 1 h 791"/>
                    <a:gd name="T12" fmla="*/ 3 w 1769"/>
                    <a:gd name="T13" fmla="*/ 1 h 791"/>
                    <a:gd name="T14" fmla="*/ 3 w 1769"/>
                    <a:gd name="T15" fmla="*/ 1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2" y="936"/>
                    <a:ext cx="1061" cy="186"/>
                  </a:xfrm>
                  <a:custGeom>
                    <a:avLst/>
                    <a:gdLst>
                      <a:gd name="T0" fmla="*/ 0 w 2736"/>
                      <a:gd name="T1" fmla="*/ 25 h 504"/>
                      <a:gd name="T2" fmla="*/ 50 w 2736"/>
                      <a:gd name="T3" fmla="*/ 8 h 504"/>
                      <a:gd name="T4" fmla="*/ 104 w 2736"/>
                      <a:gd name="T5" fmla="*/ 1 h 504"/>
                      <a:gd name="T6" fmla="*/ 159 w 2736"/>
                      <a:gd name="T7" fmla="*/ 1 h 504"/>
                      <a:gd name="T8" fmla="*/ 159 w 2736"/>
                      <a:gd name="T9" fmla="*/ 5 h 504"/>
                      <a:gd name="T10" fmla="*/ 103 w 2736"/>
                      <a:gd name="T11" fmla="*/ 5 h 504"/>
                      <a:gd name="T12" fmla="*/ 38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5" name="Freeform 84"/>
                  <p:cNvSpPr>
                    <a:spLocks/>
                  </p:cNvSpPr>
                  <p:nvPr/>
                </p:nvSpPr>
                <p:spPr bwMode="hidden">
                  <a:xfrm rot="-3857755">
                    <a:off x="3011" y="181"/>
                    <a:ext cx="569"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3" y="915"/>
                    <a:ext cx="1154" cy="270"/>
                  </a:xfrm>
                  <a:custGeom>
                    <a:avLst/>
                    <a:gdLst>
                      <a:gd name="T0" fmla="*/ 0 w 2736"/>
                      <a:gd name="T1" fmla="*/ 78 h 504"/>
                      <a:gd name="T2" fmla="*/ 65 w 2736"/>
                      <a:gd name="T3" fmla="*/ 26 h 504"/>
                      <a:gd name="T4" fmla="*/ 133 w 2736"/>
                      <a:gd name="T5" fmla="*/ 4 h 504"/>
                      <a:gd name="T6" fmla="*/ 205 w 2736"/>
                      <a:gd name="T7" fmla="*/ 4 h 504"/>
                      <a:gd name="T8" fmla="*/ 204 w 2736"/>
                      <a:gd name="T9" fmla="*/ 16 h 504"/>
                      <a:gd name="T10" fmla="*/ 132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3" name="Freeform 87"/>
                  <p:cNvSpPr>
                    <a:spLocks/>
                  </p:cNvSpPr>
                  <p:nvPr/>
                </p:nvSpPr>
                <p:spPr bwMode="hidden">
                  <a:xfrm rot="-2777260">
                    <a:off x="3431" y="262"/>
                    <a:ext cx="619" cy="422"/>
                  </a:xfrm>
                  <a:custGeom>
                    <a:avLst/>
                    <a:gdLst>
                      <a:gd name="T0" fmla="*/ 0 w 1769"/>
                      <a:gd name="T1" fmla="*/ 1 h 791"/>
                      <a:gd name="T2" fmla="*/ 21 w 1769"/>
                      <a:gd name="T3" fmla="*/ 9 h 791"/>
                      <a:gd name="T4" fmla="*/ 50 w 1769"/>
                      <a:gd name="T5" fmla="*/ 30 h 791"/>
                      <a:gd name="T6" fmla="*/ 69 w 1769"/>
                      <a:gd name="T7" fmla="*/ 66 h 791"/>
                      <a:gd name="T8" fmla="*/ 75 w 1769"/>
                      <a:gd name="T9" fmla="*/ 92 h 791"/>
                      <a:gd name="T10" fmla="*/ 72 w 1769"/>
                      <a:gd name="T11" fmla="*/ 120 h 791"/>
                      <a:gd name="T12" fmla="*/ 68 w 1769"/>
                      <a:gd name="T13" fmla="*/ 96 h 791"/>
                      <a:gd name="T14" fmla="*/ 59 w 1769"/>
                      <a:gd name="T15" fmla="*/ 69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7" y="959"/>
                    <a:ext cx="954" cy="87"/>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1" name="Freeform 90"/>
                  <p:cNvSpPr>
                    <a:spLocks/>
                  </p:cNvSpPr>
                  <p:nvPr/>
                </p:nvSpPr>
                <p:spPr bwMode="hidden">
                  <a:xfrm rot="-4903748">
                    <a:off x="2650" y="222"/>
                    <a:ext cx="511" cy="133"/>
                  </a:xfrm>
                  <a:custGeom>
                    <a:avLst/>
                    <a:gdLst>
                      <a:gd name="T0" fmla="*/ 0 w 1769"/>
                      <a:gd name="T1" fmla="*/ 0 h 791"/>
                      <a:gd name="T2" fmla="*/ 12 w 1769"/>
                      <a:gd name="T3" fmla="*/ 0 h 791"/>
                      <a:gd name="T4" fmla="*/ 28 w 1769"/>
                      <a:gd name="T5" fmla="*/ 1 h 791"/>
                      <a:gd name="T6" fmla="*/ 39 w 1769"/>
                      <a:gd name="T7" fmla="*/ 2 h 791"/>
                      <a:gd name="T8" fmla="*/ 42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09" y="2474"/>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9" name="Freeform 93"/>
                  <p:cNvSpPr>
                    <a:spLocks/>
                  </p:cNvSpPr>
                  <p:nvPr/>
                </p:nvSpPr>
                <p:spPr bwMode="hidden">
                  <a:xfrm rot="18335692" flipH="1">
                    <a:off x="725" y="3509"/>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8" y="2577"/>
                    <a:ext cx="1594" cy="313"/>
                  </a:xfrm>
                  <a:custGeom>
                    <a:avLst/>
                    <a:gdLst>
                      <a:gd name="T0" fmla="*/ 0 w 2736"/>
                      <a:gd name="T1" fmla="*/ 120 h 504"/>
                      <a:gd name="T2" fmla="*/ 171 w 2736"/>
                      <a:gd name="T3" fmla="*/ 40 h 504"/>
                      <a:gd name="T4" fmla="*/ 351 w 2736"/>
                      <a:gd name="T5" fmla="*/ 6 h 504"/>
                      <a:gd name="T6" fmla="*/ 541 w 2736"/>
                      <a:gd name="T7" fmla="*/ 6 h 504"/>
                      <a:gd name="T8" fmla="*/ 538 w 2736"/>
                      <a:gd name="T9" fmla="*/ 25 h 504"/>
                      <a:gd name="T10" fmla="*/ 349 w 2736"/>
                      <a:gd name="T11" fmla="*/ 25 h 504"/>
                      <a:gd name="T12" fmla="*/ 129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7" name="Freeform 96"/>
                  <p:cNvSpPr>
                    <a:spLocks/>
                  </p:cNvSpPr>
                  <p:nvPr/>
                </p:nvSpPr>
                <p:spPr bwMode="hidden">
                  <a:xfrm rot="17542885" flipH="1">
                    <a:off x="1274" y="3635"/>
                    <a:ext cx="854" cy="489"/>
                  </a:xfrm>
                  <a:custGeom>
                    <a:avLst/>
                    <a:gdLst>
                      <a:gd name="T0" fmla="*/ 0 w 1769"/>
                      <a:gd name="T1" fmla="*/ 2 h 791"/>
                      <a:gd name="T2" fmla="*/ 55 w 1769"/>
                      <a:gd name="T3" fmla="*/ 14 h 791"/>
                      <a:gd name="T4" fmla="*/ 130 w 1769"/>
                      <a:gd name="T5" fmla="*/ 48 h 791"/>
                      <a:gd name="T6" fmla="*/ 182 w 1769"/>
                      <a:gd name="T7" fmla="*/ 102 h 791"/>
                      <a:gd name="T8" fmla="*/ 197 w 1769"/>
                      <a:gd name="T9" fmla="*/ 143 h 791"/>
                      <a:gd name="T10" fmla="*/ 190 w 1769"/>
                      <a:gd name="T11" fmla="*/ 186 h 791"/>
                      <a:gd name="T12" fmla="*/ 179 w 1769"/>
                      <a:gd name="T13" fmla="*/ 150 h 791"/>
                      <a:gd name="T14" fmla="*/ 156 w 1769"/>
                      <a:gd name="T15" fmla="*/ 108 h 791"/>
                      <a:gd name="T16" fmla="*/ 125 w 1769"/>
                      <a:gd name="T17" fmla="*/ 70 h 791"/>
                      <a:gd name="T18" fmla="*/ 65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38" y="2692"/>
                    <a:ext cx="1712" cy="302"/>
                  </a:xfrm>
                  <a:custGeom>
                    <a:avLst/>
                    <a:gdLst>
                      <a:gd name="T0" fmla="*/ 0 w 2736"/>
                      <a:gd name="T1" fmla="*/ 108 h 504"/>
                      <a:gd name="T2" fmla="*/ 212 w 2736"/>
                      <a:gd name="T3" fmla="*/ 37 h 504"/>
                      <a:gd name="T4" fmla="*/ 435 w 2736"/>
                      <a:gd name="T5" fmla="*/ 5 h 504"/>
                      <a:gd name="T6" fmla="*/ 670 w 2736"/>
                      <a:gd name="T7" fmla="*/ 5 h 504"/>
                      <a:gd name="T8" fmla="*/ 666 w 2736"/>
                      <a:gd name="T9" fmla="*/ 22 h 504"/>
                      <a:gd name="T10" fmla="*/ 432 w 2736"/>
                      <a:gd name="T11" fmla="*/ 22 h 504"/>
                      <a:gd name="T12" fmla="*/ 160 w 2736"/>
                      <a:gd name="T13" fmla="*/ 63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5" name="Freeform 99"/>
                  <p:cNvSpPr>
                    <a:spLocks/>
                  </p:cNvSpPr>
                  <p:nvPr/>
                </p:nvSpPr>
                <p:spPr bwMode="hidden">
                  <a:xfrm rot="16782062" flipH="1">
                    <a:off x="1730" y="3897"/>
                    <a:ext cx="917" cy="471"/>
                  </a:xfrm>
                  <a:custGeom>
                    <a:avLst/>
                    <a:gdLst>
                      <a:gd name="T0" fmla="*/ 1 w 1769"/>
                      <a:gd name="T1" fmla="*/ 2 h 791"/>
                      <a:gd name="T2" fmla="*/ 67 w 1769"/>
                      <a:gd name="T3" fmla="*/ 12 h 791"/>
                      <a:gd name="T4" fmla="*/ 161 w 1769"/>
                      <a:gd name="T5" fmla="*/ 42 h 791"/>
                      <a:gd name="T6" fmla="*/ 224 w 1769"/>
                      <a:gd name="T7" fmla="*/ 91 h 791"/>
                      <a:gd name="T8" fmla="*/ 245 w 1769"/>
                      <a:gd name="T9" fmla="*/ 129 h 791"/>
                      <a:gd name="T10" fmla="*/ 235 w 1769"/>
                      <a:gd name="T11" fmla="*/ 166 h 791"/>
                      <a:gd name="T12" fmla="*/ 221 w 1769"/>
                      <a:gd name="T13" fmla="*/ 133 h 791"/>
                      <a:gd name="T14" fmla="*/ 193 w 1769"/>
                      <a:gd name="T15" fmla="*/ 96 h 791"/>
                      <a:gd name="T16" fmla="*/ 154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7" y="2423"/>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03" name="Freeform 102"/>
                  <p:cNvSpPr>
                    <a:spLocks/>
                  </p:cNvSpPr>
                  <p:nvPr/>
                </p:nvSpPr>
                <p:spPr bwMode="hidden">
                  <a:xfrm rot="3144576">
                    <a:off x="3752" y="3435"/>
                    <a:ext cx="925" cy="491"/>
                  </a:xfrm>
                  <a:custGeom>
                    <a:avLst/>
                    <a:gdLst>
                      <a:gd name="T0" fmla="*/ 1 w 1769"/>
                      <a:gd name="T1" fmla="*/ 2 h 791"/>
                      <a:gd name="T2" fmla="*/ 70 w 1769"/>
                      <a:gd name="T3" fmla="*/ 14 h 791"/>
                      <a:gd name="T4" fmla="*/ 165 w 1769"/>
                      <a:gd name="T5" fmla="*/ 48 h 791"/>
                      <a:gd name="T6" fmla="*/ 230 w 1769"/>
                      <a:gd name="T7" fmla="*/ 103 h 791"/>
                      <a:gd name="T8" fmla="*/ 251 w 1769"/>
                      <a:gd name="T9" fmla="*/ 146 h 791"/>
                      <a:gd name="T10" fmla="*/ 242 w 1769"/>
                      <a:gd name="T11" fmla="*/ 189 h 791"/>
                      <a:gd name="T12" fmla="*/ 227 w 1769"/>
                      <a:gd name="T13" fmla="*/ 151 h 791"/>
                      <a:gd name="T14" fmla="*/ 199 w 1769"/>
                      <a:gd name="T15" fmla="*/ 109 h 791"/>
                      <a:gd name="T16" fmla="*/ 158 w 1769"/>
                      <a:gd name="T17" fmla="*/ 71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39"/>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01" name="Freeform 105"/>
                  <p:cNvSpPr>
                    <a:spLocks/>
                  </p:cNvSpPr>
                  <p:nvPr/>
                </p:nvSpPr>
                <p:spPr bwMode="hidden">
                  <a:xfrm rot="3745735">
                    <a:off x="3387" y="3613"/>
                    <a:ext cx="885" cy="469"/>
                  </a:xfrm>
                  <a:custGeom>
                    <a:avLst/>
                    <a:gdLst>
                      <a:gd name="T0" fmla="*/ 1 w 1769"/>
                      <a:gd name="T1" fmla="*/ 2 h 791"/>
                      <a:gd name="T2" fmla="*/ 61 w 1769"/>
                      <a:gd name="T3" fmla="*/ 12 h 791"/>
                      <a:gd name="T4" fmla="*/ 145 w 1769"/>
                      <a:gd name="T5" fmla="*/ 42 h 791"/>
                      <a:gd name="T6" fmla="*/ 202 w 1769"/>
                      <a:gd name="T7" fmla="*/ 90 h 791"/>
                      <a:gd name="T8" fmla="*/ 220 w 1769"/>
                      <a:gd name="T9" fmla="*/ 127 h 791"/>
                      <a:gd name="T10" fmla="*/ 212 w 1769"/>
                      <a:gd name="T11" fmla="*/ 164 h 791"/>
                      <a:gd name="T12" fmla="*/ 199 w 1769"/>
                      <a:gd name="T13" fmla="*/ 132 h 791"/>
                      <a:gd name="T14" fmla="*/ 174 w 1769"/>
                      <a:gd name="T15" fmla="*/ 94 h 791"/>
                      <a:gd name="T16" fmla="*/ 139 w 1769"/>
                      <a:gd name="T17" fmla="*/ 62 h 791"/>
                      <a:gd name="T18" fmla="*/ 73 w 1769"/>
                      <a:gd name="T19" fmla="*/ 31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59"/>
                    <a:ext cx="1600" cy="244"/>
                  </a:xfrm>
                  <a:custGeom>
                    <a:avLst/>
                    <a:gdLst>
                      <a:gd name="T0" fmla="*/ 0 w 2736"/>
                      <a:gd name="T1" fmla="*/ 57 h 504"/>
                      <a:gd name="T2" fmla="*/ 173 w 2736"/>
                      <a:gd name="T3" fmla="*/ 19 h 504"/>
                      <a:gd name="T4" fmla="*/ 356 w 2736"/>
                      <a:gd name="T5" fmla="*/ 3 h 504"/>
                      <a:gd name="T6" fmla="*/ 547 w 2736"/>
                      <a:gd name="T7" fmla="*/ 3 h 504"/>
                      <a:gd name="T8" fmla="*/ 544 w 2736"/>
                      <a:gd name="T9" fmla="*/ 12 h 504"/>
                      <a:gd name="T10" fmla="*/ 353 w 2736"/>
                      <a:gd name="T11" fmla="*/ 12 h 504"/>
                      <a:gd name="T12" fmla="*/ 130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99" name="Freeform 108"/>
                  <p:cNvSpPr>
                    <a:spLocks/>
                  </p:cNvSpPr>
                  <p:nvPr/>
                </p:nvSpPr>
                <p:spPr bwMode="hidden">
                  <a:xfrm rot="4286818">
                    <a:off x="3001" y="3744"/>
                    <a:ext cx="860" cy="386"/>
                  </a:xfrm>
                  <a:custGeom>
                    <a:avLst/>
                    <a:gdLst>
                      <a:gd name="T0" fmla="*/ 0 w 1769"/>
                      <a:gd name="T1" fmla="*/ 1 h 791"/>
                      <a:gd name="T2" fmla="*/ 56 w 1769"/>
                      <a:gd name="T3" fmla="*/ 6 h 791"/>
                      <a:gd name="T4" fmla="*/ 133 w 1769"/>
                      <a:gd name="T5" fmla="*/ 23 h 791"/>
                      <a:gd name="T6" fmla="*/ 185 w 1769"/>
                      <a:gd name="T7" fmla="*/ 50 h 791"/>
                      <a:gd name="T8" fmla="*/ 202 w 1769"/>
                      <a:gd name="T9" fmla="*/ 71 h 791"/>
                      <a:gd name="T10" fmla="*/ 194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8" y="2711"/>
                    <a:ext cx="1469" cy="247"/>
                  </a:xfrm>
                  <a:custGeom>
                    <a:avLst/>
                    <a:gdLst>
                      <a:gd name="T0" fmla="*/ 0 w 2736"/>
                      <a:gd name="T1" fmla="*/ 59 h 504"/>
                      <a:gd name="T2" fmla="*/ 134 w 2736"/>
                      <a:gd name="T3" fmla="*/ 20 h 504"/>
                      <a:gd name="T4" fmla="*/ 275 w 2736"/>
                      <a:gd name="T5" fmla="*/ 3 h 504"/>
                      <a:gd name="T6" fmla="*/ 424 w 2736"/>
                      <a:gd name="T7" fmla="*/ 3 h 504"/>
                      <a:gd name="T8" fmla="*/ 421 w 2736"/>
                      <a:gd name="T9" fmla="*/ 12 h 504"/>
                      <a:gd name="T10" fmla="*/ 273 w 2736"/>
                      <a:gd name="T11" fmla="*/ 12 h 504"/>
                      <a:gd name="T12" fmla="*/ 101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97" name="Freeform 111"/>
                  <p:cNvSpPr>
                    <a:spLocks/>
                  </p:cNvSpPr>
                  <p:nvPr/>
                </p:nvSpPr>
                <p:spPr bwMode="hidden">
                  <a:xfrm rot="4898956">
                    <a:off x="2637" y="3730"/>
                    <a:ext cx="789" cy="386"/>
                  </a:xfrm>
                  <a:custGeom>
                    <a:avLst/>
                    <a:gdLst>
                      <a:gd name="T0" fmla="*/ 0 w 1769"/>
                      <a:gd name="T1" fmla="*/ 1 h 791"/>
                      <a:gd name="T2" fmla="*/ 43 w 1769"/>
                      <a:gd name="T3" fmla="*/ 6 h 791"/>
                      <a:gd name="T4" fmla="*/ 103 w 1769"/>
                      <a:gd name="T5" fmla="*/ 23 h 791"/>
                      <a:gd name="T6" fmla="*/ 143 w 1769"/>
                      <a:gd name="T7" fmla="*/ 50 h 791"/>
                      <a:gd name="T8" fmla="*/ 156 w 1769"/>
                      <a:gd name="T9" fmla="*/ 71 h 791"/>
                      <a:gd name="T10" fmla="*/ 150 w 1769"/>
                      <a:gd name="T11" fmla="*/ 91 h 791"/>
                      <a:gd name="T12" fmla="*/ 141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2" y="2759"/>
                    <a:ext cx="1435" cy="186"/>
                  </a:xfrm>
                  <a:custGeom>
                    <a:avLst/>
                    <a:gdLst>
                      <a:gd name="T0" fmla="*/ 0 w 2736"/>
                      <a:gd name="T1" fmla="*/ 25 h 504"/>
                      <a:gd name="T2" fmla="*/ 125 w 2736"/>
                      <a:gd name="T3" fmla="*/ 8 h 504"/>
                      <a:gd name="T4" fmla="*/ 256 w 2736"/>
                      <a:gd name="T5" fmla="*/ 1 h 504"/>
                      <a:gd name="T6" fmla="*/ 395 w 2736"/>
                      <a:gd name="T7" fmla="*/ 1 h 504"/>
                      <a:gd name="T8" fmla="*/ 392 w 2736"/>
                      <a:gd name="T9" fmla="*/ 5 h 504"/>
                      <a:gd name="T10" fmla="*/ 254 w 2736"/>
                      <a:gd name="T11" fmla="*/ 5 h 504"/>
                      <a:gd name="T12" fmla="*/ 94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95" name="Freeform 114"/>
                  <p:cNvSpPr>
                    <a:spLocks/>
                  </p:cNvSpPr>
                  <p:nvPr/>
                </p:nvSpPr>
                <p:spPr bwMode="hidden">
                  <a:xfrm rot="5755659">
                    <a:off x="2050" y="3786"/>
                    <a:ext cx="770" cy="294"/>
                  </a:xfrm>
                  <a:custGeom>
                    <a:avLst/>
                    <a:gdLst>
                      <a:gd name="T0" fmla="*/ 0 w 1769"/>
                      <a:gd name="T1" fmla="*/ 0 h 791"/>
                      <a:gd name="T2" fmla="*/ 40 w 1769"/>
                      <a:gd name="T3" fmla="*/ 3 h 791"/>
                      <a:gd name="T4" fmla="*/ 95 w 1769"/>
                      <a:gd name="T5" fmla="*/ 10 h 791"/>
                      <a:gd name="T6" fmla="*/ 133 w 1769"/>
                      <a:gd name="T7" fmla="*/ 22 h 791"/>
                      <a:gd name="T8" fmla="*/ 145 w 1769"/>
                      <a:gd name="T9" fmla="*/ 31 h 791"/>
                      <a:gd name="T10" fmla="*/ 139 w 1769"/>
                      <a:gd name="T11" fmla="*/ 41 h 791"/>
                      <a:gd name="T12" fmla="*/ 131 w 1769"/>
                      <a:gd name="T13" fmla="*/ 32 h 791"/>
                      <a:gd name="T14" fmla="*/ 114 w 1769"/>
                      <a:gd name="T15" fmla="*/ 23 h 791"/>
                      <a:gd name="T16" fmla="*/ 91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038" name="Freeform 115"/>
              <p:cNvSpPr>
                <a:spLocks/>
              </p:cNvSpPr>
              <p:nvPr/>
            </p:nvSpPr>
            <p:spPr bwMode="hidden">
              <a:xfrm flipH="1">
                <a:off x="3873" y="934"/>
                <a:ext cx="190"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9 w 776"/>
                  <a:gd name="T23" fmla="*/ 12 h 2368"/>
                  <a:gd name="T24" fmla="*/ 9 w 776"/>
                  <a:gd name="T25" fmla="*/ 14 h 2368"/>
                  <a:gd name="T26" fmla="*/ 10 w 776"/>
                  <a:gd name="T27" fmla="*/ 16 h 2368"/>
                  <a:gd name="T28" fmla="*/ 9 w 776"/>
                  <a:gd name="T29" fmla="*/ 18 h 2368"/>
                  <a:gd name="T30" fmla="*/ 11 w 776"/>
                  <a:gd name="T31" fmla="*/ 19 h 2368"/>
                  <a:gd name="T32" fmla="*/ 10 w 776"/>
                  <a:gd name="T33" fmla="*/ 21 h 2368"/>
                  <a:gd name="T34" fmla="*/ 11 w 776"/>
                  <a:gd name="T35" fmla="*/ 24 h 2368"/>
                  <a:gd name="T36" fmla="*/ 10 w 776"/>
                  <a:gd name="T37" fmla="*/ 25 h 2368"/>
                  <a:gd name="T38" fmla="*/ 11 w 776"/>
                  <a:gd name="T39" fmla="*/ 27 h 2368"/>
                  <a:gd name="T40" fmla="*/ 11 w 776"/>
                  <a:gd name="T41" fmla="*/ 29 h 2368"/>
                  <a:gd name="T42" fmla="*/ 11 w 776"/>
                  <a:gd name="T43" fmla="*/ 32 h 2368"/>
                  <a:gd name="T44" fmla="*/ 11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39"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1"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2"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6"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7" name="Freeform 124"/>
              <p:cNvSpPr>
                <a:spLocks/>
              </p:cNvSpPr>
              <p:nvPr/>
            </p:nvSpPr>
            <p:spPr bwMode="hidden">
              <a:xfrm>
                <a:off x="4410" y="1033"/>
                <a:ext cx="189"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4 h 2368"/>
                  <a:gd name="T26" fmla="*/ 10 w 776"/>
                  <a:gd name="T27" fmla="*/ 16 h 2368"/>
                  <a:gd name="T28" fmla="*/ 9 w 776"/>
                  <a:gd name="T29" fmla="*/ 18 h 2368"/>
                  <a:gd name="T30" fmla="*/ 10 w 776"/>
                  <a:gd name="T31" fmla="*/ 19 h 2368"/>
                  <a:gd name="T32" fmla="*/ 10 w 776"/>
                  <a:gd name="T33" fmla="*/ 21 h 2368"/>
                  <a:gd name="T34" fmla="*/ 10 w 776"/>
                  <a:gd name="T35" fmla="*/ 24 h 2368"/>
                  <a:gd name="T36" fmla="*/ 10 w 776"/>
                  <a:gd name="T37" fmla="*/ 25 h 2368"/>
                  <a:gd name="T38" fmla="*/ 11 w 776"/>
                  <a:gd name="T39" fmla="*/ 27 h 2368"/>
                  <a:gd name="T40" fmla="*/ 10 w 776"/>
                  <a:gd name="T41" fmla="*/ 29 h 2368"/>
                  <a:gd name="T42" fmla="*/ 11 w 776"/>
                  <a:gd name="T43" fmla="*/ 32 h 2368"/>
                  <a:gd name="T44" fmla="*/ 10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8" name="Freeform 125"/>
              <p:cNvSpPr>
                <a:spLocks/>
              </p:cNvSpPr>
              <p:nvPr/>
            </p:nvSpPr>
            <p:spPr bwMode="hidden">
              <a:xfrm rot="19660755" flipV="1">
                <a:off x="4114" y="843"/>
                <a:ext cx="172" cy="327"/>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2 h 2368"/>
                  <a:gd name="T26" fmla="*/ 7 w 776"/>
                  <a:gd name="T27" fmla="*/ 3 h 2368"/>
                  <a:gd name="T28" fmla="*/ 7 w 776"/>
                  <a:gd name="T29" fmla="*/ 3 h 2368"/>
                  <a:gd name="T30" fmla="*/ 8 w 776"/>
                  <a:gd name="T31" fmla="*/ 3 h 2368"/>
                  <a:gd name="T32" fmla="*/ 7 w 776"/>
                  <a:gd name="T33" fmla="*/ 4 h 2368"/>
                  <a:gd name="T34" fmla="*/ 8 w 776"/>
                  <a:gd name="T35" fmla="*/ 4 h 2368"/>
                  <a:gd name="T36" fmla="*/ 7 w 776"/>
                  <a:gd name="T37" fmla="*/ 4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0"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1"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2" name="Freeform 129"/>
              <p:cNvSpPr>
                <a:spLocks/>
              </p:cNvSpPr>
              <p:nvPr/>
            </p:nvSpPr>
            <p:spPr bwMode="hidden">
              <a:xfrm flipH="1">
                <a:off x="3307" y="981"/>
                <a:ext cx="426" cy="598"/>
              </a:xfrm>
              <a:custGeom>
                <a:avLst/>
                <a:gdLst>
                  <a:gd name="T0" fmla="*/ 0 w 776"/>
                  <a:gd name="T1" fmla="*/ 1 h 2368"/>
                  <a:gd name="T2" fmla="*/ 40 w 776"/>
                  <a:gd name="T3" fmla="*/ 0 h 2368"/>
                  <a:gd name="T4" fmla="*/ 16 w 776"/>
                  <a:gd name="T5" fmla="*/ 3 h 2368"/>
                  <a:gd name="T6" fmla="*/ 55 w 776"/>
                  <a:gd name="T7" fmla="*/ 3 h 2368"/>
                  <a:gd name="T8" fmla="*/ 32 w 776"/>
                  <a:gd name="T9" fmla="*/ 5 h 2368"/>
                  <a:gd name="T10" fmla="*/ 64 w 776"/>
                  <a:gd name="T11" fmla="*/ 6 h 2368"/>
                  <a:gd name="T12" fmla="*/ 48 w 776"/>
                  <a:gd name="T13" fmla="*/ 7 h 2368"/>
                  <a:gd name="T14" fmla="*/ 80 w 776"/>
                  <a:gd name="T15" fmla="*/ 8 h 2368"/>
                  <a:gd name="T16" fmla="*/ 64 w 776"/>
                  <a:gd name="T17" fmla="*/ 10 h 2368"/>
                  <a:gd name="T18" fmla="*/ 87 w 776"/>
                  <a:gd name="T19" fmla="*/ 10 h 2368"/>
                  <a:gd name="T20" fmla="*/ 80 w 776"/>
                  <a:gd name="T21" fmla="*/ 12 h 2368"/>
                  <a:gd name="T22" fmla="*/ 95 w 776"/>
                  <a:gd name="T23" fmla="*/ 13 h 2368"/>
                  <a:gd name="T24" fmla="*/ 95 w 776"/>
                  <a:gd name="T25" fmla="*/ 15 h 2368"/>
                  <a:gd name="T26" fmla="*/ 111 w 776"/>
                  <a:gd name="T27" fmla="*/ 17 h 2368"/>
                  <a:gd name="T28" fmla="*/ 103 w 776"/>
                  <a:gd name="T29" fmla="*/ 20 h 2368"/>
                  <a:gd name="T30" fmla="*/ 119 w 776"/>
                  <a:gd name="T31" fmla="*/ 21 h 2368"/>
                  <a:gd name="T32" fmla="*/ 111 w 776"/>
                  <a:gd name="T33" fmla="*/ 23 h 2368"/>
                  <a:gd name="T34" fmla="*/ 119 w 776"/>
                  <a:gd name="T35" fmla="*/ 26 h 2368"/>
                  <a:gd name="T36" fmla="*/ 111 w 776"/>
                  <a:gd name="T37" fmla="*/ 27 h 2368"/>
                  <a:gd name="T38" fmla="*/ 127 w 776"/>
                  <a:gd name="T39" fmla="*/ 30 h 2368"/>
                  <a:gd name="T40" fmla="*/ 119 w 776"/>
                  <a:gd name="T41" fmla="*/ 32 h 2368"/>
                  <a:gd name="T42" fmla="*/ 127 w 776"/>
                  <a:gd name="T43" fmla="*/ 35 h 2368"/>
                  <a:gd name="T44" fmla="*/ 119 w 776"/>
                  <a:gd name="T45" fmla="*/ 36 h 2368"/>
                  <a:gd name="T46" fmla="*/ 12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3" name="Freeform 130"/>
              <p:cNvSpPr>
                <a:spLocks/>
              </p:cNvSpPr>
              <p:nvPr/>
            </p:nvSpPr>
            <p:spPr bwMode="hidden">
              <a:xfrm flipH="1">
                <a:off x="3507" y="350"/>
                <a:ext cx="273" cy="597"/>
              </a:xfrm>
              <a:custGeom>
                <a:avLst/>
                <a:gdLst>
                  <a:gd name="T0" fmla="*/ 0 w 776"/>
                  <a:gd name="T1" fmla="*/ 1 h 2368"/>
                  <a:gd name="T2" fmla="*/ 11 w 776"/>
                  <a:gd name="T3" fmla="*/ 0 h 2368"/>
                  <a:gd name="T4" fmla="*/ 4 w 776"/>
                  <a:gd name="T5" fmla="*/ 3 h 2368"/>
                  <a:gd name="T6" fmla="*/ 15 w 776"/>
                  <a:gd name="T7" fmla="*/ 3 h 2368"/>
                  <a:gd name="T8" fmla="*/ 8 w 776"/>
                  <a:gd name="T9" fmla="*/ 5 h 2368"/>
                  <a:gd name="T10" fmla="*/ 17 w 776"/>
                  <a:gd name="T11" fmla="*/ 6 h 2368"/>
                  <a:gd name="T12" fmla="*/ 13 w 776"/>
                  <a:gd name="T13" fmla="*/ 7 h 2368"/>
                  <a:gd name="T14" fmla="*/ 21 w 776"/>
                  <a:gd name="T15" fmla="*/ 8 h 2368"/>
                  <a:gd name="T16" fmla="*/ 17 w 776"/>
                  <a:gd name="T17" fmla="*/ 10 h 2368"/>
                  <a:gd name="T18" fmla="*/ 23 w 776"/>
                  <a:gd name="T19" fmla="*/ 10 h 2368"/>
                  <a:gd name="T20" fmla="*/ 21 w 776"/>
                  <a:gd name="T21" fmla="*/ 12 h 2368"/>
                  <a:gd name="T22" fmla="*/ 25 w 776"/>
                  <a:gd name="T23" fmla="*/ 13 h 2368"/>
                  <a:gd name="T24" fmla="*/ 25 w 776"/>
                  <a:gd name="T25" fmla="*/ 15 h 2368"/>
                  <a:gd name="T26" fmla="*/ 29 w 776"/>
                  <a:gd name="T27" fmla="*/ 17 h 2368"/>
                  <a:gd name="T28" fmla="*/ 27 w 776"/>
                  <a:gd name="T29" fmla="*/ 19 h 2368"/>
                  <a:gd name="T30" fmla="*/ 31 w 776"/>
                  <a:gd name="T31" fmla="*/ 21 h 2368"/>
                  <a:gd name="T32" fmla="*/ 29 w 776"/>
                  <a:gd name="T33" fmla="*/ 23 h 2368"/>
                  <a:gd name="T34" fmla="*/ 31 w 776"/>
                  <a:gd name="T35" fmla="*/ 26 h 2368"/>
                  <a:gd name="T36" fmla="*/ 29 w 776"/>
                  <a:gd name="T37" fmla="*/ 27 h 2368"/>
                  <a:gd name="T38" fmla="*/ 33 w 776"/>
                  <a:gd name="T39" fmla="*/ 29 h 2368"/>
                  <a:gd name="T40" fmla="*/ 31 w 776"/>
                  <a:gd name="T41" fmla="*/ 32 h 2368"/>
                  <a:gd name="T42" fmla="*/ 33 w 776"/>
                  <a:gd name="T43" fmla="*/ 35 h 2368"/>
                  <a:gd name="T44" fmla="*/ 31 w 776"/>
                  <a:gd name="T45" fmla="*/ 36 h 2368"/>
                  <a:gd name="T46" fmla="*/ 33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4" name="Freeform 131"/>
              <p:cNvSpPr>
                <a:spLocks/>
              </p:cNvSpPr>
              <p:nvPr/>
            </p:nvSpPr>
            <p:spPr bwMode="hidden">
              <a:xfrm flipH="1">
                <a:off x="3821" y="172"/>
                <a:ext cx="164" cy="597"/>
              </a:xfrm>
              <a:custGeom>
                <a:avLst/>
                <a:gdLst>
                  <a:gd name="T0" fmla="*/ 0 w 776"/>
                  <a:gd name="T1" fmla="*/ 1 h 2368"/>
                  <a:gd name="T2" fmla="*/ 2 w 776"/>
                  <a:gd name="T3" fmla="*/ 0 h 2368"/>
                  <a:gd name="T4" fmla="*/ 1 w 776"/>
                  <a:gd name="T5" fmla="*/ 3 h 2368"/>
                  <a:gd name="T6" fmla="*/ 3 w 776"/>
                  <a:gd name="T7" fmla="*/ 3 h 2368"/>
                  <a:gd name="T8" fmla="*/ 2 w 776"/>
                  <a:gd name="T9" fmla="*/ 5 h 2368"/>
                  <a:gd name="T10" fmla="*/ 4 w 776"/>
                  <a:gd name="T11" fmla="*/ 6 h 2368"/>
                  <a:gd name="T12" fmla="*/ 3 w 776"/>
                  <a:gd name="T13" fmla="*/ 7 h 2368"/>
                  <a:gd name="T14" fmla="*/ 4 w 776"/>
                  <a:gd name="T15" fmla="*/ 8 h 2368"/>
                  <a:gd name="T16" fmla="*/ 4 w 776"/>
                  <a:gd name="T17" fmla="*/ 10 h 2368"/>
                  <a:gd name="T18" fmla="*/ 5 w 776"/>
                  <a:gd name="T19" fmla="*/ 10 h 2368"/>
                  <a:gd name="T20" fmla="*/ 4 w 776"/>
                  <a:gd name="T21" fmla="*/ 12 h 2368"/>
                  <a:gd name="T22" fmla="*/ 5 w 776"/>
                  <a:gd name="T23" fmla="*/ 13 h 2368"/>
                  <a:gd name="T24" fmla="*/ 5 w 776"/>
                  <a:gd name="T25" fmla="*/ 15 h 2368"/>
                  <a:gd name="T26" fmla="*/ 6 w 776"/>
                  <a:gd name="T27" fmla="*/ 17 h 2368"/>
                  <a:gd name="T28" fmla="*/ 6 w 776"/>
                  <a:gd name="T29" fmla="*/ 19 h 2368"/>
                  <a:gd name="T30" fmla="*/ 7 w 776"/>
                  <a:gd name="T31" fmla="*/ 21 h 2368"/>
                  <a:gd name="T32" fmla="*/ 6 w 776"/>
                  <a:gd name="T33" fmla="*/ 23 h 2368"/>
                  <a:gd name="T34" fmla="*/ 7 w 776"/>
                  <a:gd name="T35" fmla="*/ 26 h 2368"/>
                  <a:gd name="T36" fmla="*/ 6 w 776"/>
                  <a:gd name="T37" fmla="*/ 27 h 2368"/>
                  <a:gd name="T38" fmla="*/ 7 w 776"/>
                  <a:gd name="T39" fmla="*/ 29 h 2368"/>
                  <a:gd name="T40" fmla="*/ 7 w 776"/>
                  <a:gd name="T41" fmla="*/ 32 h 2368"/>
                  <a:gd name="T42" fmla="*/ 7 w 776"/>
                  <a:gd name="T43" fmla="*/ 35 h 2368"/>
                  <a:gd name="T44" fmla="*/ 7 w 776"/>
                  <a:gd name="T45" fmla="*/ 36 h 2368"/>
                  <a:gd name="T46" fmla="*/ 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5" name="Freeform 132"/>
              <p:cNvSpPr>
                <a:spLocks/>
              </p:cNvSpPr>
              <p:nvPr/>
            </p:nvSpPr>
            <p:spPr bwMode="hidden">
              <a:xfrm>
                <a:off x="4841" y="894"/>
                <a:ext cx="395" cy="628"/>
              </a:xfrm>
              <a:custGeom>
                <a:avLst/>
                <a:gdLst>
                  <a:gd name="T0" fmla="*/ 0 w 776"/>
                  <a:gd name="T1" fmla="*/ 1 h 2368"/>
                  <a:gd name="T2" fmla="*/ 32 w 776"/>
                  <a:gd name="T3" fmla="*/ 0 h 2368"/>
                  <a:gd name="T4" fmla="*/ 13 w 776"/>
                  <a:gd name="T5" fmla="*/ 3 h 2368"/>
                  <a:gd name="T6" fmla="*/ 44 w 776"/>
                  <a:gd name="T7" fmla="*/ 3 h 2368"/>
                  <a:gd name="T8" fmla="*/ 25 w 776"/>
                  <a:gd name="T9" fmla="*/ 6 h 2368"/>
                  <a:gd name="T10" fmla="*/ 50 w 776"/>
                  <a:gd name="T11" fmla="*/ 7 h 2368"/>
                  <a:gd name="T12" fmla="*/ 38 w 776"/>
                  <a:gd name="T13" fmla="*/ 8 h 2368"/>
                  <a:gd name="T14" fmla="*/ 63 w 776"/>
                  <a:gd name="T15" fmla="*/ 9 h 2368"/>
                  <a:gd name="T16" fmla="*/ 50 w 776"/>
                  <a:gd name="T17" fmla="*/ 11 h 2368"/>
                  <a:gd name="T18" fmla="*/ 70 w 776"/>
                  <a:gd name="T19" fmla="*/ 12 h 2368"/>
                  <a:gd name="T20" fmla="*/ 63 w 776"/>
                  <a:gd name="T21" fmla="*/ 14 h 2368"/>
                  <a:gd name="T22" fmla="*/ 76 w 776"/>
                  <a:gd name="T23" fmla="*/ 16 h 2368"/>
                  <a:gd name="T24" fmla="*/ 76 w 776"/>
                  <a:gd name="T25" fmla="*/ 17 h 2368"/>
                  <a:gd name="T26" fmla="*/ 89 w 776"/>
                  <a:gd name="T27" fmla="*/ 20 h 2368"/>
                  <a:gd name="T28" fmla="*/ 82 w 776"/>
                  <a:gd name="T29" fmla="*/ 23 h 2368"/>
                  <a:gd name="T30" fmla="*/ 95 w 776"/>
                  <a:gd name="T31" fmla="*/ 24 h 2368"/>
                  <a:gd name="T32" fmla="*/ 89 w 776"/>
                  <a:gd name="T33" fmla="*/ 27 h 2368"/>
                  <a:gd name="T34" fmla="*/ 95 w 776"/>
                  <a:gd name="T35" fmla="*/ 30 h 2368"/>
                  <a:gd name="T36" fmla="*/ 89 w 776"/>
                  <a:gd name="T37" fmla="*/ 32 h 2368"/>
                  <a:gd name="T38" fmla="*/ 101 w 776"/>
                  <a:gd name="T39" fmla="*/ 34 h 2368"/>
                  <a:gd name="T40" fmla="*/ 95 w 776"/>
                  <a:gd name="T41" fmla="*/ 37 h 2368"/>
                  <a:gd name="T42" fmla="*/ 101 w 776"/>
                  <a:gd name="T43" fmla="*/ 41 h 2368"/>
                  <a:gd name="T44" fmla="*/ 95 w 776"/>
                  <a:gd name="T45" fmla="*/ 41 h 2368"/>
                  <a:gd name="T46" fmla="*/ 10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6" name="Freeform 133"/>
              <p:cNvSpPr>
                <a:spLocks/>
              </p:cNvSpPr>
              <p:nvPr/>
            </p:nvSpPr>
            <p:spPr bwMode="hidden">
              <a:xfrm>
                <a:off x="4636" y="576"/>
                <a:ext cx="594" cy="418"/>
              </a:xfrm>
              <a:custGeom>
                <a:avLst/>
                <a:gdLst>
                  <a:gd name="T0" fmla="*/ 0 w 776"/>
                  <a:gd name="T1" fmla="*/ 0 h 2368"/>
                  <a:gd name="T2" fmla="*/ 108 w 776"/>
                  <a:gd name="T3" fmla="*/ 0 h 2368"/>
                  <a:gd name="T4" fmla="*/ 43 w 776"/>
                  <a:gd name="T5" fmla="*/ 1 h 2368"/>
                  <a:gd name="T6" fmla="*/ 151 w 776"/>
                  <a:gd name="T7" fmla="*/ 1 h 2368"/>
                  <a:gd name="T8" fmla="*/ 86 w 776"/>
                  <a:gd name="T9" fmla="*/ 2 h 2368"/>
                  <a:gd name="T10" fmla="*/ 172 w 776"/>
                  <a:gd name="T11" fmla="*/ 2 h 2368"/>
                  <a:gd name="T12" fmla="*/ 129 w 776"/>
                  <a:gd name="T13" fmla="*/ 2 h 2368"/>
                  <a:gd name="T14" fmla="*/ 215 w 776"/>
                  <a:gd name="T15" fmla="*/ 3 h 2368"/>
                  <a:gd name="T16" fmla="*/ 172 w 776"/>
                  <a:gd name="T17" fmla="*/ 3 h 2368"/>
                  <a:gd name="T18" fmla="*/ 237 w 776"/>
                  <a:gd name="T19" fmla="*/ 4 h 2368"/>
                  <a:gd name="T20" fmla="*/ 215 w 776"/>
                  <a:gd name="T21" fmla="*/ 4 h 2368"/>
                  <a:gd name="T22" fmla="*/ 259 w 776"/>
                  <a:gd name="T23" fmla="*/ 5 h 2368"/>
                  <a:gd name="T24" fmla="*/ 259 w 776"/>
                  <a:gd name="T25" fmla="*/ 5 h 2368"/>
                  <a:gd name="T26" fmla="*/ 301 w 776"/>
                  <a:gd name="T27" fmla="*/ 6 h 2368"/>
                  <a:gd name="T28" fmla="*/ 280 w 776"/>
                  <a:gd name="T29" fmla="*/ 7 h 2368"/>
                  <a:gd name="T30" fmla="*/ 323 w 776"/>
                  <a:gd name="T31" fmla="*/ 7 h 2368"/>
                  <a:gd name="T32" fmla="*/ 301 w 776"/>
                  <a:gd name="T33" fmla="*/ 8 h 2368"/>
                  <a:gd name="T34" fmla="*/ 323 w 776"/>
                  <a:gd name="T35" fmla="*/ 9 h 2368"/>
                  <a:gd name="T36" fmla="*/ 301 w 776"/>
                  <a:gd name="T37" fmla="*/ 9 h 2368"/>
                  <a:gd name="T38" fmla="*/ 344 w 776"/>
                  <a:gd name="T39" fmla="*/ 10 h 2368"/>
                  <a:gd name="T40" fmla="*/ 323 w 776"/>
                  <a:gd name="T41" fmla="*/ 11 h 2368"/>
                  <a:gd name="T42" fmla="*/ 344 w 776"/>
                  <a:gd name="T43" fmla="*/ 12 h 2368"/>
                  <a:gd name="T44" fmla="*/ 323 w 776"/>
                  <a:gd name="T45" fmla="*/ 12 h 2368"/>
                  <a:gd name="T46" fmla="*/ 34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7" name="Freeform 134"/>
              <p:cNvSpPr>
                <a:spLocks/>
              </p:cNvSpPr>
              <p:nvPr/>
            </p:nvSpPr>
            <p:spPr bwMode="hidden">
              <a:xfrm>
                <a:off x="4658" y="132"/>
                <a:ext cx="260" cy="561"/>
              </a:xfrm>
              <a:custGeom>
                <a:avLst/>
                <a:gdLst>
                  <a:gd name="T0" fmla="*/ 0 w 776"/>
                  <a:gd name="T1" fmla="*/ 1 h 2368"/>
                  <a:gd name="T2" fmla="*/ 9 w 776"/>
                  <a:gd name="T3" fmla="*/ 0 h 2368"/>
                  <a:gd name="T4" fmla="*/ 4 w 776"/>
                  <a:gd name="T5" fmla="*/ 2 h 2368"/>
                  <a:gd name="T6" fmla="*/ 13 w 776"/>
                  <a:gd name="T7" fmla="*/ 2 h 2368"/>
                  <a:gd name="T8" fmla="*/ 7 w 776"/>
                  <a:gd name="T9" fmla="*/ 4 h 2368"/>
                  <a:gd name="T10" fmla="*/ 14 w 776"/>
                  <a:gd name="T11" fmla="*/ 5 h 2368"/>
                  <a:gd name="T12" fmla="*/ 11 w 776"/>
                  <a:gd name="T13" fmla="*/ 6 h 2368"/>
                  <a:gd name="T14" fmla="*/ 18 w 776"/>
                  <a:gd name="T15" fmla="*/ 7 h 2368"/>
                  <a:gd name="T16" fmla="*/ 14 w 776"/>
                  <a:gd name="T17" fmla="*/ 8 h 2368"/>
                  <a:gd name="T18" fmla="*/ 20 w 776"/>
                  <a:gd name="T19" fmla="*/ 9 h 2368"/>
                  <a:gd name="T20" fmla="*/ 18 w 776"/>
                  <a:gd name="T21" fmla="*/ 10 h 2368"/>
                  <a:gd name="T22" fmla="*/ 22 w 776"/>
                  <a:gd name="T23" fmla="*/ 11 h 2368"/>
                  <a:gd name="T24" fmla="*/ 22 w 776"/>
                  <a:gd name="T25" fmla="*/ 12 h 2368"/>
                  <a:gd name="T26" fmla="*/ 25 w 776"/>
                  <a:gd name="T27" fmla="*/ 14 h 2368"/>
                  <a:gd name="T28" fmla="*/ 23 w 776"/>
                  <a:gd name="T29" fmla="*/ 16 h 2368"/>
                  <a:gd name="T30" fmla="*/ 27 w 776"/>
                  <a:gd name="T31" fmla="*/ 18 h 2368"/>
                  <a:gd name="T32" fmla="*/ 25 w 776"/>
                  <a:gd name="T33" fmla="*/ 19 h 2368"/>
                  <a:gd name="T34" fmla="*/ 27 w 776"/>
                  <a:gd name="T35" fmla="*/ 21 h 2368"/>
                  <a:gd name="T36" fmla="*/ 25 w 776"/>
                  <a:gd name="T37" fmla="*/ 23 h 2368"/>
                  <a:gd name="T38" fmla="*/ 29 w 776"/>
                  <a:gd name="T39" fmla="*/ 24 h 2368"/>
                  <a:gd name="T40" fmla="*/ 27 w 776"/>
                  <a:gd name="T41" fmla="*/ 26 h 2368"/>
                  <a:gd name="T42" fmla="*/ 29 w 776"/>
                  <a:gd name="T43" fmla="*/ 29 h 2368"/>
                  <a:gd name="T44" fmla="*/ 27 w 776"/>
                  <a:gd name="T45" fmla="*/ 30 h 2368"/>
                  <a:gd name="T46" fmla="*/ 29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8" name="Freeform 135"/>
              <p:cNvSpPr>
                <a:spLocks/>
              </p:cNvSpPr>
              <p:nvPr/>
            </p:nvSpPr>
            <p:spPr bwMode="hidden">
              <a:xfrm rot="-1346631">
                <a:off x="4401" y="599"/>
                <a:ext cx="175" cy="329"/>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3 w 776"/>
                  <a:gd name="T13" fmla="*/ 1 h 2368"/>
                  <a:gd name="T14" fmla="*/ 5 w 776"/>
                  <a:gd name="T15" fmla="*/ 1 h 2368"/>
                  <a:gd name="T16" fmla="*/ 5 w 776"/>
                  <a:gd name="T17" fmla="*/ 2 h 2368"/>
                  <a:gd name="T18" fmla="*/ 6 w 776"/>
                  <a:gd name="T19" fmla="*/ 2 h 2368"/>
                  <a:gd name="T20" fmla="*/ 5 w 776"/>
                  <a:gd name="T21" fmla="*/ 2 h 2368"/>
                  <a:gd name="T22" fmla="*/ 7 w 776"/>
                  <a:gd name="T23" fmla="*/ 2 h 2368"/>
                  <a:gd name="T24" fmla="*/ 7 w 776"/>
                  <a:gd name="T25" fmla="*/ 3 h 2368"/>
                  <a:gd name="T26" fmla="*/ 8 w 776"/>
                  <a:gd name="T27" fmla="*/ 3 h 2368"/>
                  <a:gd name="T28" fmla="*/ 7 w 776"/>
                  <a:gd name="T29" fmla="*/ 3 h 2368"/>
                  <a:gd name="T30" fmla="*/ 8 w 776"/>
                  <a:gd name="T31" fmla="*/ 3 h 2368"/>
                  <a:gd name="T32" fmla="*/ 8 w 776"/>
                  <a:gd name="T33" fmla="*/ 4 h 2368"/>
                  <a:gd name="T34" fmla="*/ 8 w 776"/>
                  <a:gd name="T35" fmla="*/ 4 h 2368"/>
                  <a:gd name="T36" fmla="*/ 8 w 776"/>
                  <a:gd name="T37" fmla="*/ 5 h 2368"/>
                  <a:gd name="T38" fmla="*/ 9 w 776"/>
                  <a:gd name="T39" fmla="*/ 5 h 2368"/>
                  <a:gd name="T40" fmla="*/ 8 w 776"/>
                  <a:gd name="T41" fmla="*/ 5 h 2368"/>
                  <a:gd name="T42" fmla="*/ 9 w 776"/>
                  <a:gd name="T43" fmla="*/ 6 h 2368"/>
                  <a:gd name="T44" fmla="*/ 8 w 776"/>
                  <a:gd name="T45" fmla="*/ 6 h 2368"/>
                  <a:gd name="T46" fmla="*/ 9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9" name="Freeform 136"/>
              <p:cNvSpPr>
                <a:spLocks/>
              </p:cNvSpPr>
              <p:nvPr/>
            </p:nvSpPr>
            <p:spPr bwMode="hidden">
              <a:xfrm rot="1346631" flipH="1">
                <a:off x="3783" y="589"/>
                <a:ext cx="172" cy="330"/>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3 h 2368"/>
                  <a:gd name="T26" fmla="*/ 7 w 776"/>
                  <a:gd name="T27" fmla="*/ 3 h 2368"/>
                  <a:gd name="T28" fmla="*/ 7 w 776"/>
                  <a:gd name="T29" fmla="*/ 3 h 2368"/>
                  <a:gd name="T30" fmla="*/ 8 w 776"/>
                  <a:gd name="T31" fmla="*/ 4 h 2368"/>
                  <a:gd name="T32" fmla="*/ 7 w 776"/>
                  <a:gd name="T33" fmla="*/ 4 h 2368"/>
                  <a:gd name="T34" fmla="*/ 8 w 776"/>
                  <a:gd name="T35" fmla="*/ 4 h 2368"/>
                  <a:gd name="T36" fmla="*/ 7 w 776"/>
                  <a:gd name="T37" fmla="*/ 5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Geneva" charset="0"/>
              </a:defRPr>
            </a:lvl1pPr>
          </a:lstStyle>
          <a:p>
            <a:pPr>
              <a:defRPr/>
            </a:pPr>
            <a:fld id="{F02B1F1F-7393-BE4E-9106-8F6313730C59}" type="slidenum">
              <a:rPr lang="en-US"/>
              <a:pPr>
                <a:defRPr/>
              </a:pPr>
              <a:t>‹#›</a:t>
            </a:fld>
            <a:endParaRPr lang="en-US"/>
          </a:p>
        </p:txBody>
      </p:sp>
    </p:spTree>
    <p:extLst>
      <p:ext uri="{BB962C8B-B14F-4D97-AF65-F5344CB8AC3E}">
        <p14:creationId xmlns:p14="http://schemas.microsoft.com/office/powerpoint/2010/main" val="596967713"/>
      </p:ext>
    </p:extLst>
  </p:cSld>
  <p:clrMap bg1="dk2" tx1="lt1" bg2="dk1" tx2="lt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 id="2147486543" r:id="rId12"/>
    <p:sldLayoutId id="2147486544"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91483950"/>
      </p:ext>
    </p:extLst>
  </p:cSld>
  <p:clrMap bg1="lt1" tx1="dk1" bg2="lt2" tx2="dk2" accent1="accent1" accent2="accent2" accent3="accent3" accent4="accent4" accent5="accent5" accent6="accent6" hlink="hlink" folHlink="folHlink"/>
  <p:sldLayoutIdLst>
    <p:sldLayoutId id="2147486546" r:id="rId1"/>
    <p:sldLayoutId id="2147486547" r:id="rId2"/>
    <p:sldLayoutId id="2147486548" r:id="rId3"/>
    <p:sldLayoutId id="2147486549" r:id="rId4"/>
    <p:sldLayoutId id="2147486550" r:id="rId5"/>
    <p:sldLayoutId id="2147486551" r:id="rId6"/>
    <p:sldLayoutId id="2147486552" r:id="rId7"/>
    <p:sldLayoutId id="2147486553" r:id="rId8"/>
    <p:sldLayoutId id="2147486554" r:id="rId9"/>
    <p:sldLayoutId id="2147486555" r:id="rId10"/>
    <p:sldLayoutId id="2147486556" r:id="rId11"/>
    <p:sldLayoutId id="214748655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0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36B3428-A2D8-B349-A889-86C8E7ABF353}" type="slidenum">
              <a:rPr lang="en-US"/>
              <a:pPr>
                <a:defRPr/>
              </a:pPr>
              <a:t>‹#›</a:t>
            </a:fld>
            <a:endParaRPr lang="en-US"/>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 id="21474860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74750E22-B6DA-4A40-8D9E-C4E426F20D6F}" type="slidenum">
              <a:rPr lang="en-US"/>
              <a:pPr>
                <a:defRPr/>
              </a:pPr>
              <a:t>‹#›</a:t>
            </a:fld>
            <a:endParaRPr lang="en-US"/>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 id="2147486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defRPr/>
              </a:pPr>
              <a:endParaRPr lang="en-US">
                <a:solidFill>
                  <a:srgbClr val="FFFFFF"/>
                </a:solidFill>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2686BE63-3571-D849-BFBA-CCAE4F9BF7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708628E-9776-3743-B7DB-0DFD816A2E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 id="2147486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9.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8.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391.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80.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8.xml"/><Relationship Id="rId1" Type="http://schemas.openxmlformats.org/officeDocument/2006/relationships/themeOverride" Target="../theme/themeOverride15.xml"/><Relationship Id="rId4"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8.xml"/><Relationship Id="rId1" Type="http://schemas.openxmlformats.org/officeDocument/2006/relationships/themeOverride" Target="../theme/themeOverride16.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30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2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06.xml"/><Relationship Id="rId1" Type="http://schemas.openxmlformats.org/officeDocument/2006/relationships/tags" Target="../tags/tag1.xml"/><Relationship Id="rId4" Type="http://schemas.openxmlformats.org/officeDocument/2006/relationships/image" Target="../media/image106.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06.xml"/><Relationship Id="rId1" Type="http://schemas.openxmlformats.org/officeDocument/2006/relationships/tags" Target="../tags/tag2.xml"/><Relationship Id="rId4" Type="http://schemas.openxmlformats.org/officeDocument/2006/relationships/image" Target="../media/image107.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30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26.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5.xml"/><Relationship Id="rId1" Type="http://schemas.openxmlformats.org/officeDocument/2006/relationships/themeOverride" Target="../theme/themeOverride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26.xml"/></Relationships>
</file>

<file path=ppt/slides/_rels/slide1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5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2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48.xml"/></Relationships>
</file>

<file path=ppt/slides/_rels/slide1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26.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8.xml"/><Relationship Id="rId1" Type="http://schemas.openxmlformats.org/officeDocument/2006/relationships/slideLayout" Target="../slideLayouts/slideLayout396.xml"/></Relationships>
</file>

<file path=ppt/slides/_rels/slide1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9.xml"/><Relationship Id="rId1" Type="http://schemas.openxmlformats.org/officeDocument/2006/relationships/slideLayout" Target="../slideLayouts/slideLayout39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26.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18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6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58.xml"/><Relationship Id="rId1" Type="http://schemas.openxmlformats.org/officeDocument/2006/relationships/tags" Target="../tags/tag3.xml"/><Relationship Id="rId4" Type="http://schemas.openxmlformats.org/officeDocument/2006/relationships/image" Target="../media/image144.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102.xml"/><Relationship Id="rId1" Type="http://schemas.openxmlformats.org/officeDocument/2006/relationships/slideLayout" Target="../slideLayouts/slideLayout259.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s>
</file>

<file path=ppt/slides/_rels/slide18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3.xml"/><Relationship Id="rId1" Type="http://schemas.openxmlformats.org/officeDocument/2006/relationships/slideLayout" Target="../slideLayouts/slideLayout259.xml"/><Relationship Id="rId4" Type="http://schemas.openxmlformats.org/officeDocument/2006/relationships/image" Target="../media/image150.png"/></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4.xml"/><Relationship Id="rId1" Type="http://schemas.openxmlformats.org/officeDocument/2006/relationships/slideLayout" Target="../slideLayouts/slideLayout259.xml"/></Relationships>
</file>

<file path=ppt/slides/_rels/slide1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5.xml"/><Relationship Id="rId1" Type="http://schemas.openxmlformats.org/officeDocument/2006/relationships/slideLayout" Target="../slideLayouts/slideLayout25.xml"/></Relationships>
</file>

<file path=ppt/slides/_rels/slide1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6.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6.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07.xml"/><Relationship Id="rId1" Type="http://schemas.openxmlformats.org/officeDocument/2006/relationships/slideLayout" Target="../slideLayouts/slideLayout48.xml"/></Relationships>
</file>

<file path=ppt/slides/_rels/slide1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8.xml"/><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9.xml"/><Relationship Id="rId1" Type="http://schemas.openxmlformats.org/officeDocument/2006/relationships/slideLayout" Target="../slideLayouts/slideLayout48.xml"/></Relationships>
</file>

<file path=ppt/slides/_rels/slide1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0.xml"/><Relationship Id="rId1" Type="http://schemas.openxmlformats.org/officeDocument/2006/relationships/slideLayout" Target="../slideLayouts/slideLayout48.xml"/></Relationships>
</file>

<file path=ppt/slides/_rels/slide1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1.xml"/><Relationship Id="rId1" Type="http://schemas.openxmlformats.org/officeDocument/2006/relationships/slideLayout" Target="../slideLayouts/slideLayout48.xml"/></Relationships>
</file>

<file path=ppt/slides/_rels/slide1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2.xml"/><Relationship Id="rId1" Type="http://schemas.openxmlformats.org/officeDocument/2006/relationships/slideLayout" Target="../slideLayouts/slideLayout186.xml"/></Relationships>
</file>

<file path=ppt/slides/_rels/slide1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3.xml"/><Relationship Id="rId1" Type="http://schemas.openxmlformats.org/officeDocument/2006/relationships/slideLayout" Target="../slideLayouts/slideLayout326.xml"/></Relationships>
</file>

<file path=ppt/slides/_rels/slide1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4.xml"/><Relationship Id="rId1" Type="http://schemas.openxmlformats.org/officeDocument/2006/relationships/slideLayout" Target="../slideLayouts/slideLayout48.xml"/></Relationships>
</file>

<file path=ppt/slides/_rels/slide1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5.xml"/><Relationship Id="rId1" Type="http://schemas.openxmlformats.org/officeDocument/2006/relationships/slideLayout" Target="../slideLayouts/slideLayout48.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6.xml"/><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26.xml"/></Relationships>
</file>

<file path=ppt/slides/_rels/slide2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8.xml"/><Relationship Id="rId1" Type="http://schemas.openxmlformats.org/officeDocument/2006/relationships/slideLayout" Target="../slideLayouts/slideLayout48.xml"/></Relationships>
</file>

<file path=ppt/slides/_rels/slide2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9.xml"/><Relationship Id="rId1" Type="http://schemas.openxmlformats.org/officeDocument/2006/relationships/slideLayout" Target="../slideLayouts/slideLayout48.xml"/></Relationships>
</file>

<file path=ppt/slides/_rels/slide2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0.xml"/><Relationship Id="rId1" Type="http://schemas.openxmlformats.org/officeDocument/2006/relationships/slideLayout" Target="../slideLayouts/slideLayout48.xml"/></Relationships>
</file>

<file path=ppt/slides/_rels/slide2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1.xml"/><Relationship Id="rId1" Type="http://schemas.openxmlformats.org/officeDocument/2006/relationships/slideLayout" Target="../slideLayouts/slideLayout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2.xml"/><Relationship Id="rId1" Type="http://schemas.openxmlformats.org/officeDocument/2006/relationships/slideLayout" Target="../slideLayouts/slideLayout48.xml"/></Relationships>
</file>

<file path=ppt/slides/_rels/slide2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3.xml"/><Relationship Id="rId1" Type="http://schemas.openxmlformats.org/officeDocument/2006/relationships/slideLayout" Target="../slideLayouts/slideLayout48.xml"/></Relationships>
</file>

<file path=ppt/slides/_rels/slide207.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4.xml"/><Relationship Id="rId1" Type="http://schemas.openxmlformats.org/officeDocument/2006/relationships/slideLayout" Target="../slideLayouts/slideLayout221.xml"/></Relationships>
</file>

<file path=ppt/slides/_rels/slide20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5.xml"/><Relationship Id="rId1" Type="http://schemas.openxmlformats.org/officeDocument/2006/relationships/slideLayout" Target="../slideLayouts/slideLayout237.xml"/><Relationship Id="rId4" Type="http://schemas.openxmlformats.org/officeDocument/2006/relationships/image" Target="../media/image165.png"/></Relationships>
</file>

<file path=ppt/slides/_rels/slide20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6.xml"/><Relationship Id="rId1" Type="http://schemas.openxmlformats.org/officeDocument/2006/relationships/slideLayout" Target="../slideLayouts/slideLayout2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10.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7.xml"/><Relationship Id="rId1" Type="http://schemas.openxmlformats.org/officeDocument/2006/relationships/slideLayout" Target="../slideLayouts/slideLayout237.xml"/></Relationships>
</file>

<file path=ppt/slides/_rels/slide21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8.xml"/><Relationship Id="rId1" Type="http://schemas.openxmlformats.org/officeDocument/2006/relationships/slideLayout" Target="../slideLayouts/slideLayout23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9.xml"/><Relationship Id="rId1" Type="http://schemas.openxmlformats.org/officeDocument/2006/relationships/slideLayout" Target="../slideLayouts/slideLayout47.xml"/><Relationship Id="rId4" Type="http://schemas.openxmlformats.org/officeDocument/2006/relationships/image" Target="../media/image167.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2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21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2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81.emf"/><Relationship Id="rId2" Type="http://schemas.openxmlformats.org/officeDocument/2006/relationships/notesSlide" Target="../notesSlides/notesSlide130.xml"/><Relationship Id="rId1" Type="http://schemas.openxmlformats.org/officeDocument/2006/relationships/slideLayout" Target="../slideLayouts/slideLayout29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2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1.xml"/><Relationship Id="rId1" Type="http://schemas.openxmlformats.org/officeDocument/2006/relationships/slideLayout" Target="../slideLayouts/slideLayout47.xml"/><Relationship Id="rId4" Type="http://schemas.openxmlformats.org/officeDocument/2006/relationships/image" Target="../media/image16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6.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4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4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9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6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67.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9.xml"/><Relationship Id="rId1" Type="http://schemas.openxmlformats.org/officeDocument/2006/relationships/themeOverride" Target="../theme/themeOverride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6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2.xml"/><Relationship Id="rId1" Type="http://schemas.openxmlformats.org/officeDocument/2006/relationships/themeOverride" Target="../theme/themeOverride1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39.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8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92.xml"/><Relationship Id="rId1" Type="http://schemas.openxmlformats.org/officeDocument/2006/relationships/themeOverride" Target="../theme/themeOverride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56.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39.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39.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21.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35.xml"/><Relationship Id="rId5" Type="http://schemas.openxmlformats.org/officeDocument/2006/relationships/image" Target="../media/image76.png"/><Relationship Id="rId4" Type="http://schemas.openxmlformats.org/officeDocument/2006/relationships/image" Target="../media/image75.jpeg"/></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3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6.xml"/><Relationship Id="rId1" Type="http://schemas.openxmlformats.org/officeDocument/2006/relationships/slideLayout" Target="../slideLayouts/slideLayout415.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14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9.xml"/><Relationship Id="rId1" Type="http://schemas.openxmlformats.org/officeDocument/2006/relationships/slideLayout" Target="../slideLayouts/slideLayout312.xml"/><Relationship Id="rId4" Type="http://schemas.openxmlformats.org/officeDocument/2006/relationships/image" Target="../media/image83.emf"/></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434.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6680" r="6232"/>
          <a:stretch/>
        </p:blipFill>
        <p:spPr>
          <a:xfrm>
            <a:off x="-2" y="904775"/>
            <a:ext cx="9144002" cy="5506245"/>
          </a:xfrm>
          <a:prstGeom prst="rect">
            <a:avLst/>
          </a:prstGeom>
        </p:spPr>
      </p:pic>
      <p:sp>
        <p:nvSpPr>
          <p:cNvPr id="161793" name="Rectangle 9"/>
          <p:cNvSpPr>
            <a:spLocks noGrp="1" noChangeArrowheads="1"/>
          </p:cNvSpPr>
          <p:nvPr>
            <p:ph type="title" idx="4294967295"/>
          </p:nvPr>
        </p:nvSpPr>
        <p:spPr>
          <a:xfrm>
            <a:off x="0" y="322447"/>
            <a:ext cx="9144000" cy="1143000"/>
          </a:xfrm>
        </p:spPr>
        <p:txBody>
          <a:bodyPr/>
          <a:lstStyle/>
          <a:p>
            <a:pPr eaLnBrk="1" hangingPunct="1"/>
            <a:r>
              <a:rPr lang="en-US" sz="11500" b="1" dirty="0">
                <a:solidFill>
                  <a:schemeClr val="bg1"/>
                </a:solidFill>
                <a:latin typeface="Arial" charset="0"/>
                <a:ea typeface="ＭＳ Ｐゴシック" charset="0"/>
                <a:cs typeface="ＭＳ Ｐゴシック" charset="0"/>
              </a:rPr>
              <a:t>2 Samuel</a:t>
            </a:r>
          </a:p>
        </p:txBody>
      </p:sp>
      <p:sp>
        <p:nvSpPr>
          <p:cNvPr id="6" name="Rectangle 5">
            <a:extLst>
              <a:ext uri="{FF2B5EF4-FFF2-40B4-BE49-F238E27FC236}">
                <a16:creationId xmlns:a16="http://schemas.microsoft.com/office/drawing/2014/main" id="{69D533BB-F31C-5047-95AA-FF1A50F9F8B2}"/>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3328210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793"/>
                                        </p:tgtEl>
                                        <p:attrNameLst>
                                          <p:attrName>style.visibility</p:attrName>
                                        </p:attrNameLst>
                                      </p:cBhvr>
                                      <p:to>
                                        <p:strVal val="visible"/>
                                      </p:to>
                                    </p:set>
                                    <p:animEffect transition="in" filter="blinds(horizontal)">
                                      <p:cBhvr>
                                        <p:cTn id="7" dur="500"/>
                                        <p:tgtEl>
                                          <p:spTgt spid="16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93"/>
          <p:cNvSpPr>
            <a:spLocks noGrp="1" noChangeArrowheads="1"/>
          </p:cNvSpPr>
          <p:nvPr>
            <p:ph type="title" idx="4294967295"/>
          </p:nvPr>
        </p:nvSpPr>
        <p:spPr>
          <a:xfrm>
            <a:off x="0" y="-152400"/>
            <a:ext cx="8229600" cy="533400"/>
          </a:xfrm>
        </p:spPr>
        <p:txBody>
          <a:bodyPr/>
          <a:lstStyle/>
          <a:p>
            <a:pPr algn="l" eaLnBrk="1" hangingPunct="1"/>
            <a:r>
              <a:rPr lang="en-US" sz="2000">
                <a:solidFill>
                  <a:schemeClr val="bg1"/>
                </a:solidFill>
                <a:latin typeface="Arial" charset="0"/>
                <a:ea typeface="ＭＳ Ｐゴシック" charset="0"/>
                <a:cs typeface="ＭＳ Ｐゴシック" charset="0"/>
              </a:rPr>
              <a:t>2 Samuel Book Chart</a:t>
            </a:r>
            <a:endParaRPr lang="en-US" sz="2400">
              <a:latin typeface="Arial" charset="0"/>
              <a:ea typeface="ＭＳ Ｐゴシック" charset="0"/>
              <a:cs typeface="ＭＳ Ｐゴシック" charset="0"/>
            </a:endParaRPr>
          </a:p>
        </p:txBody>
      </p:sp>
      <p:sp>
        <p:nvSpPr>
          <p:cNvPr id="259074" name="Rectangle 285"/>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aphicFrame>
        <p:nvGraphicFramePr>
          <p:cNvPr id="15662" name="Group 302"/>
          <p:cNvGraphicFramePr>
            <a:graphicFrameLocks noGrp="1"/>
          </p:cNvGraphicFramePr>
          <p:nvPr/>
        </p:nvGraphicFramePr>
        <p:xfrm>
          <a:off x="152400" y="304800"/>
          <a:ext cx="8839200" cy="6362699"/>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3022">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FF"/>
                          </a:solidFill>
                          <a:effectLst/>
                          <a:latin typeface="Arial"/>
                          <a:ea typeface="ＭＳ Ｐゴシック" charset="0"/>
                          <a:cs typeface="Arial"/>
                        </a:rPr>
                        <a:t>GOD</a:t>
                      </a:r>
                      <a:r>
                        <a:rPr kumimoji="0" lang="uk-UA" altLang="ja-JP" sz="3200" b="1" i="0" u="none" strike="noStrike" cap="none" normalizeH="0" baseline="0" dirty="0">
                          <a:ln>
                            <a:noFill/>
                          </a:ln>
                          <a:solidFill>
                            <a:srgbClr val="FFFFFF"/>
                          </a:solidFill>
                          <a:effectLst/>
                          <a:latin typeface="Arial"/>
                          <a:ea typeface="ＭＳ Ｐゴシック" charset="0"/>
                          <a:cs typeface="Arial"/>
                        </a:rPr>
                        <a:t>'</a:t>
                      </a:r>
                      <a:r>
                        <a:rPr kumimoji="0" lang="en-US" sz="3200" b="1" i="0" u="none" strike="noStrike" cap="none" normalizeH="0" baseline="0" dirty="0">
                          <a:ln>
                            <a:noFill/>
                          </a:ln>
                          <a:solidFill>
                            <a:srgbClr val="FFFFFF"/>
                          </a:solidFill>
                          <a:effectLst/>
                          <a:latin typeface="Arial"/>
                          <a:ea typeface="ＭＳ Ｐゴシック" charset="0"/>
                          <a:cs typeface="Arial"/>
                        </a:rPr>
                        <a:t>S COVENANT KINDNESS </a:t>
                      </a:r>
                      <a:br>
                        <a:rPr kumimoji="0" lang="en-US" sz="3200" b="1" i="0" u="none" strike="noStrike" cap="none" normalizeH="0" baseline="0" dirty="0">
                          <a:ln>
                            <a:noFill/>
                          </a:ln>
                          <a:solidFill>
                            <a:srgbClr val="FFFFFF"/>
                          </a:solidFill>
                          <a:effectLst/>
                          <a:latin typeface="Arial"/>
                          <a:ea typeface="ＭＳ Ｐゴシック" charset="0"/>
                          <a:cs typeface="Arial"/>
                        </a:rPr>
                      </a:br>
                      <a:r>
                        <a:rPr kumimoji="0" lang="en-US" sz="3200" b="1" i="0" u="none" strike="noStrike" cap="none" normalizeH="0" baseline="0" dirty="0">
                          <a:ln>
                            <a:noFill/>
                          </a:ln>
                          <a:solidFill>
                            <a:srgbClr val="FFFFFF"/>
                          </a:solidFill>
                          <a:effectLst/>
                          <a:latin typeface="Arial"/>
                          <a:ea typeface="ＭＳ Ｐゴシック" charset="0"/>
                          <a:cs typeface="Arial"/>
                        </a:rPr>
                        <a:t>TO DAVID</a:t>
                      </a:r>
                      <a:endParaRPr kumimoji="0" lang="en-US" sz="3600" b="1" i="0" u="none" strike="noStrike" cap="none" normalizeH="0" baseline="0" dirty="0">
                        <a:ln>
                          <a:noFill/>
                        </a:ln>
                        <a:solidFill>
                          <a:srgbClr val="FFFFFF"/>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12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ESTABLISMENT</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SIN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CONSEQUENCES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APPENDIX</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201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TRIUMPH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TRANSGRESSION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TROUBLES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TRIBUTE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71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OBEDIENCE</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DISOBEDIENCE</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JUDGMENT</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SUMMARY</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44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Chapters </a:t>
                      </a:r>
                      <a:r>
                        <a:rPr kumimoji="0" lang="en-US" sz="1800" b="1" i="0" u="none" strike="noStrike" cap="none" normalizeH="0" baseline="0" dirty="0">
                          <a:ln>
                            <a:noFill/>
                          </a:ln>
                          <a:solidFill>
                            <a:schemeClr val="bg1"/>
                          </a:solidFill>
                          <a:effectLst/>
                          <a:latin typeface="+mn-lt"/>
                          <a:ea typeface="ＭＳ Ｐゴシック" charset="0"/>
                          <a:cs typeface="Arial"/>
                        </a:rPr>
                        <a:t>1–10</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 11</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Chapters </a:t>
                      </a:r>
                      <a:r>
                        <a:rPr kumimoji="0" lang="en-US" sz="1800" b="1" i="0" u="none" strike="noStrike" cap="none" normalizeH="0" baseline="0" dirty="0">
                          <a:ln>
                            <a:noFill/>
                          </a:ln>
                          <a:solidFill>
                            <a:schemeClr val="bg1"/>
                          </a:solidFill>
                          <a:effectLst/>
                          <a:latin typeface="+mn-lt"/>
                          <a:ea typeface="ＭＳ Ｐゴシック" charset="0"/>
                          <a:cs typeface="Arial"/>
                        </a:rPr>
                        <a:t>12–20</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Chapters 21–24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Faith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Blessing</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Adultery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Murder</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Family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Politics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Humility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Pride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a:t>
                      </a:r>
                      <a:r>
                        <a:rPr kumimoji="0" lang="en-US" sz="1800" b="1" i="0" u="none" strike="noStrike" cap="none" normalizeH="0" baseline="0" dirty="0">
                          <a:ln>
                            <a:noFill/>
                          </a:ln>
                          <a:solidFill>
                            <a:schemeClr val="bg1"/>
                          </a:solidFill>
                          <a:effectLst/>
                          <a:latin typeface="+mn-lt"/>
                          <a:ea typeface="ＭＳ Ｐゴシック" charset="0"/>
                          <a:cs typeface="Arial"/>
                        </a:rPr>
                        <a:t>–</a:t>
                      </a:r>
                      <a:r>
                        <a:rPr kumimoji="0" lang="en-US" sz="1800" b="0" i="0" u="none" strike="noStrike" cap="none" normalizeH="0" baseline="0" dirty="0">
                          <a:ln>
                            <a:noFill/>
                          </a:ln>
                          <a:solidFill>
                            <a:schemeClr val="bg1"/>
                          </a:solidFill>
                          <a:effectLst/>
                          <a:latin typeface="Arial"/>
                          <a:ea typeface="ＭＳ Ｐゴシック" charset="0"/>
                          <a:cs typeface="Arial"/>
                        </a:rPr>
                        <a:t>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5–10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11:1–5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11:6-27</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12–14</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21–23</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OVER JUDAH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O V E R   A L L  I S R A E L</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HEB-RON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FROM   J E R U S A L E M</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9022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7 years</a:t>
                      </a:r>
                      <a:endParaRPr kumimoji="0" lang="en-US" sz="16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(1011–1004)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33 years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(1004–971 BC)</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135" name="Text Box 287"/>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52" name="Freeform 292"/>
          <p:cNvSpPr>
            <a:spLocks/>
          </p:cNvSpPr>
          <p:nvPr/>
        </p:nvSpPr>
        <p:spPr bwMode="auto">
          <a:xfrm>
            <a:off x="76200" y="1828800"/>
            <a:ext cx="8875713" cy="455453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618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9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3" grpId="0"/>
      <p:bldP spid="15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Mary</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Thus </a:t>
            </a:r>
            <a:r>
              <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there were fourteen generations in all from Abraham to David, fourteen from David to the exile to Babylon, and fourteen from the exile to Christ.</a:t>
            </a:r>
            <a:r>
              <a:rPr kumimoji="0" lang="ru-RU"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Matthew 1:17</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ABRAHAM</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Isaac</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Judah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Perez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Hezron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Amminadab</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Nahshon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Salmon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Boaz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Obed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Jesse</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KING DAVID</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Solomon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Rehoboam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Abijah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Asa</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Jehoshaphat</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Uzziah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Jotham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Ahaz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Hezekiah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Manasseh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JECONIAH (EXILE)</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Shealtiel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Zerubbabel</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Azor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Zadok</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Eleazar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Matthan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Joseph +</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JESUS CHRIST</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lumMod val="95000"/>
                      <a:lumOff val="5000"/>
                    </a:srgbClr>
                  </a:glow>
                </a:effectLst>
                <a:uLnTx/>
                <a:uFillTx/>
                <a:latin typeface="Copperplate Gothic Bold" charset="0"/>
                <a:ea typeface="ＭＳ Ｐゴシック"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a:extLst>
              <a:ext uri="{FF2B5EF4-FFF2-40B4-BE49-F238E27FC236}">
                <a16:creationId xmlns:a16="http://schemas.microsoft.com/office/drawing/2014/main" id="{97487774-C3E7-F74E-84C2-64EC80A93BEE}"/>
              </a:ext>
            </a:extLst>
          </p:cNvPr>
          <p:cNvGrpSpPr/>
          <p:nvPr/>
        </p:nvGrpSpPr>
        <p:grpSpPr>
          <a:xfrm>
            <a:off x="7668344" y="2636912"/>
            <a:ext cx="1778000" cy="1174552"/>
            <a:chOff x="7390341" y="1916832"/>
            <a:chExt cx="1778000" cy="1174552"/>
          </a:xfrm>
        </p:grpSpPr>
        <p:sp>
          <p:nvSpPr>
            <p:cNvPr id="96" name="Text Box 43">
              <a:extLst>
                <a:ext uri="{FF2B5EF4-FFF2-40B4-BE49-F238E27FC236}">
                  <a16:creationId xmlns:a16="http://schemas.microsoft.com/office/drawing/2014/main" id="{C1B0E27F-FBF2-DE44-B9B3-B159D3BC5477}"/>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Ahaziah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7" name="AutoShape 44">
              <a:extLst>
                <a:ext uri="{FF2B5EF4-FFF2-40B4-BE49-F238E27FC236}">
                  <a16:creationId xmlns:a16="http://schemas.microsoft.com/office/drawing/2014/main" id="{6B7A3B6D-68FC-DB4F-AFC1-2767F6BB98D2}"/>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98" name="Text Box 45">
              <a:extLst>
                <a:ext uri="{FF2B5EF4-FFF2-40B4-BE49-F238E27FC236}">
                  <a16:creationId xmlns:a16="http://schemas.microsoft.com/office/drawing/2014/main" id="{E0D8EEC8-3F90-8240-BE41-0B55687C7095}"/>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Joash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9" name="AutoShape 46">
              <a:extLst>
                <a:ext uri="{FF2B5EF4-FFF2-40B4-BE49-F238E27FC236}">
                  <a16:creationId xmlns:a16="http://schemas.microsoft.com/office/drawing/2014/main" id="{01EACA95-A9DF-E644-A120-6DE3D96E7726}"/>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0" name="Text Box 47">
              <a:extLst>
                <a:ext uri="{FF2B5EF4-FFF2-40B4-BE49-F238E27FC236}">
                  <a16:creationId xmlns:a16="http://schemas.microsoft.com/office/drawing/2014/main" id="{8809905B-0BED-3C4C-BB69-B1CE404CD695}"/>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rPr>
                <a:t>Amaziah</a:t>
              </a:r>
            </a:p>
          </p:txBody>
        </p:sp>
      </p:grpSp>
      <p:sp>
        <p:nvSpPr>
          <p:cNvPr id="101" name="Left Arrow 100">
            <a:extLst>
              <a:ext uri="{FF2B5EF4-FFF2-40B4-BE49-F238E27FC236}">
                <a16:creationId xmlns:a16="http://schemas.microsoft.com/office/drawing/2014/main" id="{E071647A-E65C-7A4B-8A46-C634FF51362C}"/>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36443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0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63500" y="533400"/>
            <a:ext cx="9045575" cy="609600"/>
          </a:xfrm>
        </p:spPr>
        <p:txBody>
          <a:bodyPr/>
          <a:lstStyle/>
          <a:p>
            <a:pPr algn="ctr" eaLnBrk="1" hangingPunct="1"/>
            <a:r>
              <a:rPr lang="en-US" sz="3600" b="1" dirty="0">
                <a:latin typeface="Arial" panose="020B0604020202020204" pitchFamily="34" charset="0"/>
                <a:ea typeface="ＭＳ Ｐゴシック" charset="0"/>
                <a:cs typeface="Arial" panose="020B0604020202020204" pitchFamily="34" charset="0"/>
              </a:rPr>
              <a:t>A Literal Kingdom for David</a:t>
            </a:r>
            <a:r>
              <a:rPr lang="uk-UA" altLang="ja-JP" sz="3600" b="1" dirty="0">
                <a:latin typeface="Arial" panose="020B0604020202020204" pitchFamily="34" charset="0"/>
                <a:ea typeface="ＭＳ Ｐゴシック" charset="0"/>
                <a:cs typeface="Arial" panose="020B0604020202020204" pitchFamily="34" charset="0"/>
              </a:rPr>
              <a:t>'</a:t>
            </a:r>
            <a:r>
              <a:rPr lang="en-US" altLang="ja-JP" sz="3600" b="1" dirty="0">
                <a:latin typeface="Arial" panose="020B0604020202020204" pitchFamily="34" charset="0"/>
                <a:ea typeface="ＭＳ Ｐゴシック" charset="0"/>
                <a:cs typeface="Arial" panose="020B0604020202020204" pitchFamily="34" charset="0"/>
              </a:rPr>
              <a:t>s Line</a:t>
            </a:r>
            <a:endParaRPr lang="en-US" dirty="0">
              <a:latin typeface="Arial" panose="020B0604020202020204" pitchFamily="34" charset="0"/>
              <a:ea typeface="ＭＳ Ｐゴシック" charset="0"/>
              <a:cs typeface="Arial" panose="020B0604020202020204" pitchFamily="34" charset="0"/>
            </a:endParaRPr>
          </a:p>
        </p:txBody>
      </p:sp>
      <p:sp>
        <p:nvSpPr>
          <p:cNvPr id="417794" name="Rectangle 4"/>
          <p:cNvSpPr>
            <a:spLocks noChangeArrowheads="1"/>
          </p:cNvSpPr>
          <p:nvPr/>
        </p:nvSpPr>
        <p:spPr bwMode="auto">
          <a:xfrm>
            <a:off x="381000" y="1268760"/>
            <a:ext cx="8763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Ordinary language for </a:t>
            </a:r>
            <a:r>
              <a:rPr lang="ru-RU"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kingdom</a:t>
            </a:r>
            <a:r>
              <a:rPr lang="ru-RU"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 is used</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Prophets interpreted the kingdom literally</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Israel interpreted the kingdom literally</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586 BC kingdom overthrown is the same kind</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The Davidic Covenant relates only to Israel</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David saw the covenant applying only to Israel</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Portions have been fulfilled literally</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David</a:t>
            </a:r>
            <a:r>
              <a:rPr lang="uk-UA"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s throne is not related to Christ</a:t>
            </a:r>
            <a:r>
              <a:rPr lang="uk-UA"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s present session in heaven</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John, Jesus, the 12, and the 70 all offered Israel a literal kingdom (Matt. 3:11; 4;17; 10:7; Luke 10:1, 9)</a:t>
            </a:r>
          </a:p>
        </p:txBody>
      </p:sp>
      <p:sp>
        <p:nvSpPr>
          <p:cNvPr id="417795" name="Text Box 6"/>
          <p:cNvSpPr txBox="1">
            <a:spLocks noChangeArrowheads="1"/>
          </p:cNvSpPr>
          <p:nvPr/>
        </p:nvSpPr>
        <p:spPr bwMode="auto">
          <a:xfrm>
            <a:off x="8221663" y="47625"/>
            <a:ext cx="86934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b="1">
                <a:solidFill>
                  <a:srgbClr val="FFFFFF"/>
                </a:solidFill>
                <a:latin typeface="Arial" panose="020B0604020202020204" pitchFamily="34" charset="0"/>
                <a:cs typeface="Arial" panose="020B0604020202020204" pitchFamily="34" charset="0"/>
              </a:rPr>
              <a:t>218c</a:t>
            </a:r>
          </a:p>
        </p:txBody>
      </p:sp>
      <p:sp>
        <p:nvSpPr>
          <p:cNvPr id="2" name="Rectangle 2">
            <a:extLst>
              <a:ext uri="{FF2B5EF4-FFF2-40B4-BE49-F238E27FC236}">
                <a16:creationId xmlns:a16="http://schemas.microsoft.com/office/drawing/2014/main" id="{C7F60038-CEB0-680D-5FE1-E605C2E9F273}"/>
              </a:ext>
            </a:extLst>
          </p:cNvPr>
          <p:cNvSpPr txBox="1">
            <a:spLocks noChangeArrowheads="1"/>
          </p:cNvSpPr>
          <p:nvPr/>
        </p:nvSpPr>
        <p:spPr bwMode="auto">
          <a:xfrm>
            <a:off x="92529" y="6165304"/>
            <a:ext cx="90455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ctr" eaLnBrk="1" hangingPunct="1"/>
            <a:r>
              <a:rPr lang="en-US" sz="3600" b="1" i="1" kern="0" dirty="0">
                <a:latin typeface="Arial" panose="020B0604020202020204" pitchFamily="34" charset="0"/>
                <a:ea typeface="ＭＳ Ｐゴシック" charset="0"/>
                <a:cs typeface="Arial" panose="020B0604020202020204" pitchFamily="34" charset="0"/>
              </a:rPr>
              <a:t>…so Jesus will reign in the future</a:t>
            </a:r>
            <a:endParaRPr lang="en-US" i="1" kern="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8</a:t>
            </a:r>
          </a:p>
        </p:txBody>
      </p:sp>
    </p:spTree>
    <p:extLst>
      <p:ext uri="{BB962C8B-B14F-4D97-AF65-F5344CB8AC3E}">
        <p14:creationId xmlns:p14="http://schemas.microsoft.com/office/powerpoint/2010/main" val="1003791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Victories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Zobah</a:t>
            </a:r>
          </a:p>
        </p:txBody>
      </p:sp>
    </p:spTree>
    <p:extLst>
      <p:ext uri="{BB962C8B-B14F-4D97-AF65-F5344CB8AC3E}">
        <p14:creationId xmlns:p14="http://schemas.microsoft.com/office/powerpoint/2010/main" val="318006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3714750" cy="510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0"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7091"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Boundary</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8)</a:t>
            </a:r>
            <a:endParaRPr lang="en-US" sz="320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5"/>
            <a:ext cx="5005388"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ru-RU" sz="3200" b="1">
                <a:solidFill>
                  <a:srgbClr val="FFFFFF"/>
                </a:solidFill>
                <a:cs typeface="Arial" charset="0"/>
              </a:rPr>
              <a:t>"</a:t>
            </a:r>
            <a:r>
              <a:rPr lang="en-US" sz="3200" b="1">
                <a:solidFill>
                  <a:srgbClr val="FFFFFF"/>
                </a:solidFill>
                <a:cs typeface="Arial" charset="0"/>
              </a:rPr>
              <a:t>King David dedicated all these gifts to the L</a:t>
            </a:r>
            <a:r>
              <a:rPr lang="en-US" sz="2800" b="1">
                <a:solidFill>
                  <a:srgbClr val="FFFFFF"/>
                </a:solidFill>
                <a:cs typeface="Arial" charset="0"/>
              </a:rPr>
              <a:t>ORD</a:t>
            </a:r>
            <a:r>
              <a:rPr lang="en-US" sz="3200" b="1">
                <a:solidFill>
                  <a:srgbClr val="FFFFFF"/>
                </a:solidFill>
                <a:cs typeface="Arial" charset="0"/>
              </a:rPr>
              <a:t>, along with the silver and gold he had set apart from the other nations he had subdued</a:t>
            </a:r>
            <a:r>
              <a:rPr lang="ru-RU" sz="3200" b="1">
                <a:solidFill>
                  <a:srgbClr val="FFFFFF"/>
                </a:solidFill>
                <a:cs typeface="Arial" charset="0"/>
              </a:rPr>
              <a:t>"</a:t>
            </a:r>
            <a:r>
              <a:rPr lang="en-US" sz="3200" b="1">
                <a:solidFill>
                  <a:srgbClr val="FFFFFF"/>
                </a:solidFill>
                <a:cs typeface="Arial" charset="0"/>
              </a:rPr>
              <a:t> </a:t>
            </a:r>
            <a:br>
              <a:rPr lang="en-US" sz="3200" b="1">
                <a:solidFill>
                  <a:srgbClr val="FFFFFF"/>
                </a:solidFill>
                <a:cs typeface="Arial" charset="0"/>
              </a:rPr>
            </a:br>
            <a:r>
              <a:rPr lang="en-US" sz="3200" b="1" i="1">
                <a:solidFill>
                  <a:srgbClr val="FFFFFF"/>
                </a:solidFill>
                <a:cs typeface="Arial" charset="0"/>
              </a:rPr>
              <a:t>(2 Samuel 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9</a:t>
            </a:r>
          </a:p>
        </p:txBody>
      </p:sp>
    </p:spTree>
    <p:extLst>
      <p:ext uri="{BB962C8B-B14F-4D97-AF65-F5344CB8AC3E}">
        <p14:creationId xmlns:p14="http://schemas.microsoft.com/office/powerpoint/2010/main" val="119758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774065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5" name="Text Box 1028"/>
          <p:cNvSpPr txBox="1">
            <a:spLocks noChangeArrowheads="1"/>
          </p:cNvSpPr>
          <p:nvPr/>
        </p:nvSpPr>
        <p:spPr bwMode="auto">
          <a:xfrm>
            <a:off x="228600" y="5334000"/>
            <a:ext cx="3733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8116" name="Text Box 1029"/>
          <p:cNvSpPr txBox="1">
            <a:spLocks noChangeArrowheads="1"/>
          </p:cNvSpPr>
          <p:nvPr/>
        </p:nvSpPr>
        <p:spPr bwMode="auto">
          <a:xfrm>
            <a:off x="228600" y="5334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8117" name="Text Box 1030"/>
          <p:cNvSpPr txBox="1">
            <a:spLocks noChangeArrowheads="1"/>
          </p:cNvSpPr>
          <p:nvPr/>
        </p:nvSpPr>
        <p:spPr bwMode="auto">
          <a:xfrm>
            <a:off x="6227763" y="0"/>
            <a:ext cx="2916237" cy="23082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rgbClr val="FFFFFF"/>
                </a:solidFill>
                <a:cs typeface="Arial" charset="0"/>
              </a:rPr>
              <a:t>But David said, </a:t>
            </a:r>
            <a:r>
              <a:rPr lang="ru-RU" altLang="ja-JP" b="1">
                <a:solidFill>
                  <a:srgbClr val="FFFFFF"/>
                </a:solidFill>
                <a:cs typeface="Arial" charset="0"/>
              </a:rPr>
              <a:t>"</a:t>
            </a:r>
            <a:r>
              <a:rPr lang="en-US" b="1">
                <a:solidFill>
                  <a:srgbClr val="FFFFFF"/>
                </a:solidFill>
                <a:cs typeface="Arial" charset="0"/>
              </a:rPr>
              <a:t>Don</a:t>
            </a:r>
            <a:r>
              <a:rPr lang="uk-UA" altLang="ja-JP" b="1">
                <a:solidFill>
                  <a:srgbClr val="FFFFFF"/>
                </a:solidFill>
                <a:cs typeface="Arial" charset="0"/>
              </a:rPr>
              <a:t>'</a:t>
            </a:r>
            <a:r>
              <a:rPr lang="en-US" b="1">
                <a:solidFill>
                  <a:srgbClr val="FFFFFF"/>
                </a:solidFill>
                <a:cs typeface="Arial" charset="0"/>
              </a:rPr>
              <a:t>t be afraid!</a:t>
            </a:r>
            <a:r>
              <a:rPr lang="ru-RU" altLang="ja-JP" b="1">
                <a:solidFill>
                  <a:srgbClr val="FFFFFF"/>
                </a:solidFill>
                <a:cs typeface="Arial" charset="0"/>
              </a:rPr>
              <a:t>"</a:t>
            </a:r>
            <a:r>
              <a:rPr lang="en-US" b="1">
                <a:solidFill>
                  <a:srgbClr val="FFFFFF"/>
                </a:solidFill>
                <a:cs typeface="Arial" charset="0"/>
              </a:rPr>
              <a:t> (to Mephibosheth, Jonathan</a:t>
            </a:r>
            <a:r>
              <a:rPr lang="uk-UA" b="1">
                <a:solidFill>
                  <a:srgbClr val="FFFFFF"/>
                </a:solidFill>
                <a:cs typeface="Arial" charset="0"/>
              </a:rPr>
              <a:t>'</a:t>
            </a:r>
            <a:r>
              <a:rPr lang="en-US" b="1">
                <a:solidFill>
                  <a:srgbClr val="FFFFFF"/>
                </a:solidFill>
                <a:cs typeface="Arial" charset="0"/>
              </a:rPr>
              <a:t>s son) </a:t>
            </a:r>
          </a:p>
          <a:p>
            <a:pPr eaLnBrk="1" hangingPunct="1"/>
            <a:r>
              <a:rPr lang="en-US" b="1" i="1">
                <a:solidFill>
                  <a:srgbClr val="FFFFFF"/>
                </a:solidFill>
                <a:cs typeface="Arial" charset="0"/>
              </a:rPr>
              <a:t>2 Samuel 9:7</a:t>
            </a: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Son</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9)</a:t>
            </a:r>
            <a:endParaRPr lang="en-US" sz="3200">
              <a:solidFill>
                <a:schemeClr val="bg1"/>
              </a:solidFill>
              <a:latin typeface="Arial"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10</a:t>
            </a:r>
          </a:p>
        </p:txBody>
      </p:sp>
    </p:spTree>
    <p:extLst>
      <p:ext uri="{BB962C8B-B14F-4D97-AF65-F5344CB8AC3E}">
        <p14:creationId xmlns:p14="http://schemas.microsoft.com/office/powerpoint/2010/main" val="15469685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Zobah</a:t>
            </a:r>
          </a:p>
        </p:txBody>
      </p:sp>
    </p:spTree>
    <p:extLst>
      <p:ext uri="{BB962C8B-B14F-4D97-AF65-F5344CB8AC3E}">
        <p14:creationId xmlns:p14="http://schemas.microsoft.com/office/powerpoint/2010/main" val="363270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6842" t="7438" r="1799" b="8472"/>
          <a:stretch/>
        </p:blipFill>
        <p:spPr>
          <a:xfrm>
            <a:off x="0" y="433812"/>
            <a:ext cx="9144000" cy="594751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3" name="Title 1"/>
          <p:cNvSpPr txBox="1">
            <a:spLocks/>
          </p:cNvSpPr>
          <p:nvPr/>
        </p:nvSpPr>
        <p:spPr bwMode="auto">
          <a:xfrm>
            <a:off x="0" y="1"/>
            <a:ext cx="91440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Second Samuel</a:t>
            </a:r>
          </a:p>
        </p:txBody>
      </p:sp>
      <p:sp>
        <p:nvSpPr>
          <p:cNvPr id="15" name="Rectangle 14"/>
          <p:cNvSpPr/>
          <p:nvPr/>
        </p:nvSpPr>
        <p:spPr>
          <a:xfrm>
            <a:off x="385621" y="44921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9581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outerShdw blurRad="38100" dist="38100" dir="2700000" algn="tl">
                    <a:srgbClr val="DDDDDD"/>
                  </a:outerShdw>
                </a:effectLst>
              </a:rPr>
              <a:t>209</a:t>
            </a:r>
            <a:endParaRPr lang="en-US" sz="1800"/>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76200"/>
            <a:ext cx="49117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en-US" sz="4000">
                <a:solidFill>
                  <a:schemeClr val="bg1"/>
                </a:solidFill>
                <a:latin typeface="Arial" charset="0"/>
                <a:ea typeface="ＭＳ Ｐゴシック" charset="0"/>
                <a:cs typeface="ＭＳ Ｐゴシック" charset="0"/>
              </a:rPr>
              <a:t>David</a:t>
            </a:r>
            <a:r>
              <a:rPr lang="uk-UA" altLang="ja-JP" sz="4000">
                <a:solidFill>
                  <a:schemeClr val="bg1"/>
                </a:solidFill>
                <a:latin typeface="Arial" charset="0"/>
                <a:ea typeface="ＭＳ Ｐゴシック" charset="0"/>
                <a:cs typeface="ＭＳ Ｐゴシック" charset="0"/>
              </a:rPr>
              <a:t>'</a:t>
            </a:r>
            <a:r>
              <a:rPr lang="en-US" sz="4000">
                <a:solidFill>
                  <a:schemeClr val="bg1"/>
                </a:solidFill>
                <a:latin typeface="Arial" charset="0"/>
                <a:ea typeface="ＭＳ Ｐゴシック" charset="0"/>
                <a:cs typeface="ＭＳ Ｐゴシック" charset="0"/>
              </a:rPr>
              <a:t>s Conquests</a:t>
            </a:r>
            <a:endParaRPr lang="en-US" sz="4000">
              <a:latin typeface="Arial" charset="0"/>
              <a:ea typeface="ＭＳ Ｐゴシック" charset="0"/>
              <a:cs typeface="ＭＳ Ｐゴシック"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chemeClr val="bg1"/>
                </a:solidFill>
              </a:rPr>
              <a:t>New Vassals</a:t>
            </a:r>
            <a:br>
              <a:rPr lang="en-US" sz="3200" b="1">
                <a:solidFill>
                  <a:schemeClr val="bg1"/>
                </a:solidFill>
              </a:rPr>
            </a:br>
            <a:r>
              <a:rPr lang="en-US" sz="2400" b="1">
                <a:solidFill>
                  <a:schemeClr val="bg1"/>
                </a:solidFill>
              </a:rPr>
              <a:t>(2 Sam 10)</a:t>
            </a:r>
            <a:endParaRPr lang="en-US" sz="3200">
              <a:solidFill>
                <a:schemeClr val="bg1"/>
              </a:solidFill>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en-US" sz="1800" i="1">
                <a:solidFill>
                  <a:schemeClr val="tx2"/>
                </a:solidFill>
                <a:latin typeface="Arial" charset="0"/>
                <a:ea typeface="ＭＳ Ｐゴシック" charset="0"/>
                <a:cs typeface="ＭＳ Ｐゴシック" charset="0"/>
              </a:rPr>
              <a:t>Moody Atlas of Bible Lands, </a:t>
            </a:r>
            <a:r>
              <a:rPr lang="en-US" sz="1800">
                <a:solidFill>
                  <a:schemeClr val="tx2"/>
                </a:solidFill>
                <a:latin typeface="Arial" charset="0"/>
                <a:ea typeface="ＭＳ Ｐゴシック" charset="0"/>
                <a:cs typeface="ＭＳ Ｐゴシック" charset="0"/>
              </a:rPr>
              <a:t>121</a:t>
            </a:r>
            <a:endParaRPr lang="en-US" sz="1800" i="1">
              <a:solidFill>
                <a:schemeClr val="tx2"/>
              </a:solidFill>
              <a:latin typeface="Arial"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God is kind to give us Jesus as King.</a:t>
            </a: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567989322"/>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0"/>
            <a:ext cx="9144000" cy="6091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We Want Democracy.</a:t>
            </a:r>
          </a:p>
        </p:txBody>
      </p:sp>
      <p:sp>
        <p:nvSpPr>
          <p:cNvPr id="6" name="Rectangle 2"/>
          <p:cNvSpPr txBox="1">
            <a:spLocks noChangeArrowheads="1"/>
          </p:cNvSpPr>
          <p:nvPr/>
        </p:nvSpPr>
        <p:spPr bwMode="auto">
          <a:xfrm>
            <a:off x="0" y="130312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effectLst>
                  <a:glow rad="127000">
                    <a:schemeClr val="tx1"/>
                  </a:glow>
                </a:effectLst>
                <a:latin typeface="Arial" charset="0"/>
                <a:ea typeface="ＭＳ Ｐゴシック" charset="0"/>
                <a:cs typeface="ＭＳ Ｐゴシック" charset="0"/>
              </a:rPr>
              <a:t>Demos</a:t>
            </a:r>
            <a:r>
              <a:rPr lang="en-US" sz="4000" b="1" dirty="0">
                <a:effectLst>
                  <a:glow rad="127000">
                    <a:schemeClr val="tx1"/>
                  </a:glow>
                </a:effectLst>
                <a:latin typeface="Arial" charset="0"/>
                <a:ea typeface="ＭＳ Ｐゴシック" charset="0"/>
                <a:cs typeface="ＭＳ Ｐゴシック" charset="0"/>
              </a:rPr>
              <a:t> ("people") + </a:t>
            </a:r>
            <a:r>
              <a:rPr lang="en-US" sz="4000" b="1" i="1" dirty="0" err="1">
                <a:effectLst>
                  <a:glow rad="127000">
                    <a:schemeClr val="tx1"/>
                  </a:glow>
                </a:effectLst>
                <a:latin typeface="Arial" charset="0"/>
                <a:ea typeface="ＭＳ Ｐゴシック" charset="0"/>
                <a:cs typeface="ＭＳ Ｐゴシック" charset="0"/>
              </a:rPr>
              <a:t>kratos</a:t>
            </a:r>
            <a:r>
              <a:rPr lang="en-US" sz="4000" b="1" dirty="0">
                <a:effectLst>
                  <a:glow rad="127000">
                    <a:schemeClr val="tx1"/>
                  </a:glow>
                </a:effectLst>
                <a:latin typeface="Arial" charset="0"/>
                <a:ea typeface="ＭＳ Ｐゴシック" charset="0"/>
                <a:cs typeface="ＭＳ Ｐゴシック" charset="0"/>
              </a:rPr>
              <a:t> ("to rule")</a:t>
            </a:r>
          </a:p>
        </p:txBody>
      </p:sp>
    </p:spTree>
    <p:extLst>
      <p:ext uri="{BB962C8B-B14F-4D97-AF65-F5344CB8AC3E}">
        <p14:creationId xmlns:p14="http://schemas.microsoft.com/office/powerpoint/2010/main" val="34293751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0"/>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We prefer democracy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God mandates kingship</a:t>
            </a:r>
          </a:p>
        </p:txBody>
      </p:sp>
    </p:spTree>
    <p:extLst>
      <p:ext uri="{BB962C8B-B14F-4D97-AF65-F5344CB8AC3E}">
        <p14:creationId xmlns:p14="http://schemas.microsoft.com/office/powerpoint/2010/main" val="540290236"/>
      </p:ext>
    </p:extLst>
  </p:cSld>
  <p:clrMapOvr>
    <a:overrideClrMapping bg1="lt1" tx1="dk1" bg2="lt2" tx2="dk2" accent1="accent1" accent2="accent2" accent3="accent3" accent4="accent4" accent5="accent5" accent6="accent6" hlink="hlink" folHlink="folHlink"/>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501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Rule from Rome?</a:t>
            </a:r>
          </a:p>
        </p:txBody>
      </p:sp>
      <p:pic>
        <p:nvPicPr>
          <p:cNvPr id="3" name="Picture 2"/>
          <p:cNvPicPr>
            <a:picLocks noChangeAspect="1"/>
          </p:cNvPicPr>
          <p:nvPr/>
        </p:nvPicPr>
        <p:blipFill>
          <a:blip r:embed="rId3"/>
          <a:stretch>
            <a:fillRect/>
          </a:stretch>
        </p:blipFill>
        <p:spPr>
          <a:xfrm>
            <a:off x="17324" y="1858103"/>
            <a:ext cx="9144000" cy="4987636"/>
          </a:xfrm>
          <a:prstGeom prst="rect">
            <a:avLst/>
          </a:prstGeom>
        </p:spPr>
      </p:pic>
    </p:spTree>
    <p:extLst>
      <p:ext uri="{BB962C8B-B14F-4D97-AF65-F5344CB8AC3E}">
        <p14:creationId xmlns:p14="http://schemas.microsoft.com/office/powerpoint/2010/main" val="37729605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Jerusalem</a:t>
            </a:r>
          </a:p>
        </p:txBody>
      </p:sp>
      <p:pic>
        <p:nvPicPr>
          <p:cNvPr id="2" name="Picture 1"/>
          <p:cNvPicPr>
            <a:picLocks noChangeAspect="1"/>
          </p:cNvPicPr>
          <p:nvPr/>
        </p:nvPicPr>
        <p:blipFill>
          <a:blip r:embed="rId3"/>
          <a:stretch>
            <a:fillRect/>
          </a:stretch>
        </p:blipFill>
        <p:spPr>
          <a:xfrm>
            <a:off x="-36512" y="7952"/>
            <a:ext cx="9204159" cy="5869319"/>
          </a:xfrm>
          <a:prstGeom prst="rect">
            <a:avLst/>
          </a:prstGeom>
        </p:spPr>
      </p:pic>
    </p:spTree>
    <p:extLst>
      <p:ext uri="{BB962C8B-B14F-4D97-AF65-F5344CB8AC3E}">
        <p14:creationId xmlns:p14="http://schemas.microsoft.com/office/powerpoint/2010/main" val="47611753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8520" y="836712"/>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1000 Years!</a:t>
            </a: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5" name="Rectangle 2">
            <a:extLst>
              <a:ext uri="{FF2B5EF4-FFF2-40B4-BE49-F238E27FC236}">
                <a16:creationId xmlns:a16="http://schemas.microsoft.com/office/drawing/2014/main" id="{5107DC22-1861-934D-9D0A-4EBDFD0429F5}"/>
              </a:ext>
            </a:extLst>
          </p:cNvPr>
          <p:cNvSpPr txBox="1">
            <a:spLocks noChangeArrowheads="1"/>
          </p:cNvSpPr>
          <p:nvPr/>
        </p:nvSpPr>
        <p:spPr bwMode="auto">
          <a:xfrm>
            <a:off x="3203848" y="3068960"/>
            <a:ext cx="5940152" cy="51314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glow rad="127000">
                    <a:schemeClr val="tx1"/>
                  </a:glow>
                </a:effectLst>
                <a:latin typeface="Arial" charset="0"/>
                <a:ea typeface="ＭＳ Ｐゴシック" charset="0"/>
                <a:cs typeface="ＭＳ Ｐゴシック" charset="0"/>
              </a:rPr>
              <a:t>MILLENNIAL REIGN OF CHRIST</a:t>
            </a:r>
          </a:p>
        </p:txBody>
      </p:sp>
    </p:spTree>
    <p:extLst>
      <p:ext uri="{BB962C8B-B14F-4D97-AF65-F5344CB8AC3E}">
        <p14:creationId xmlns:p14="http://schemas.microsoft.com/office/powerpoint/2010/main" val="179404285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0000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51527403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1804550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Kind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05832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11</a:t>
            </a:r>
          </a:p>
        </p:txBody>
      </p:sp>
    </p:spTree>
    <p:extLst>
      <p:ext uri="{BB962C8B-B14F-4D97-AF65-F5344CB8AC3E}">
        <p14:creationId xmlns:p14="http://schemas.microsoft.com/office/powerpoint/2010/main" val="17468522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When life is </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too good</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 then watch out…</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en-US" sz="4000" b="1" i="1" dirty="0">
                <a:solidFill>
                  <a:srgbClr val="FFFFFF"/>
                </a:solidFill>
                <a:effectLst>
                  <a:glow rad="317500">
                    <a:schemeClr val="bg1"/>
                  </a:glow>
                </a:effectLst>
              </a:rPr>
              <a:t>Chapter 11 = Bankruptcy</a:t>
            </a:r>
          </a:p>
        </p:txBody>
      </p:sp>
      <p:sp>
        <p:nvSpPr>
          <p:cNvPr id="221187" name="Rectangle 2"/>
          <p:cNvSpPr txBox="1">
            <a:spLocks noChangeArrowheads="1"/>
          </p:cNvSpPr>
          <p:nvPr/>
        </p:nvSpPr>
        <p:spPr bwMode="auto">
          <a:xfrm rot="-292925">
            <a:off x="-2609850" y="3681413"/>
            <a:ext cx="2568575" cy="7270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Bankruptcy</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2" name="Group 108"/>
          <p:cNvGraphicFramePr>
            <a:graphicFrameLocks noGrp="1"/>
          </p:cNvGraphicFramePr>
          <p:nvPr/>
        </p:nvGraphicFramePr>
        <p:xfrm>
          <a:off x="1524000" y="550863"/>
          <a:ext cx="6096000" cy="5756278"/>
        </p:xfrm>
        <a:graphic>
          <a:graphicData uri="http://schemas.openxmlformats.org/drawingml/2006/table">
            <a:tbl>
              <a:tblPr/>
              <a:tblGrid>
                <a:gridCol w="2975992">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2903984">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S I 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A N S G R E S S I O 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D I S O B E D I E N C E</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CHAPTER 11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ADULTERY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MURDER</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dirty="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6–27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ISRAEL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2237" name="Text Box 101"/>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pic>
        <p:nvPicPr>
          <p:cNvPr id="22223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2232026"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39" name="Rectangle 2"/>
          <p:cNvSpPr txBox="1">
            <a:spLocks noChangeArrowheads="1"/>
          </p:cNvSpPr>
          <p:nvPr/>
        </p:nvSpPr>
        <p:spPr bwMode="auto">
          <a:xfrm rot="-292925">
            <a:off x="1471613" y="225425"/>
            <a:ext cx="2570162" cy="7270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Bankruptcy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28575"/>
            <a:ext cx="9153525"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174054" y="7144"/>
            <a:ext cx="4882604" cy="1124744"/>
          </a:xfrm>
        </p:spPr>
        <p:txBody>
          <a:bodyPr/>
          <a:lstStyle/>
          <a:p>
            <a:pPr algn="ctr" eaLnBrk="1" hangingPunct="1">
              <a:defRPr/>
            </a:pPr>
            <a:r>
              <a:rPr lang="en-US" sz="4000" b="1" dirty="0">
                <a:solidFill>
                  <a:srgbClr val="FFFFFF"/>
                </a:solidFill>
                <a:effectLst>
                  <a:glow rad="317500">
                    <a:schemeClr val="bg1"/>
                  </a:glow>
                </a:effectLst>
              </a:rPr>
              <a:t>An idle mind…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In the spring when kings go out to war…</a:t>
            </a: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 (11:1)</a:t>
            </a:r>
            <a:endParaRPr lang="en-US" sz="1800" b="1" dirty="0">
              <a:solidFill>
                <a:srgbClr val="FFFFFF"/>
              </a:solidFill>
              <a:effectLst>
                <a:glow rad="317500">
                  <a:srgbClr val="000000"/>
                </a:glow>
              </a:effectLst>
            </a:endParaRPr>
          </a:p>
        </p:txBody>
      </p:sp>
      <p:sp>
        <p:nvSpPr>
          <p:cNvPr id="22323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 name="Rectangle 2"/>
          <p:cNvSpPr txBox="1">
            <a:spLocks noChangeArrowheads="1"/>
          </p:cNvSpPr>
          <p:nvPr/>
        </p:nvSpPr>
        <p:spPr bwMode="auto">
          <a:xfrm>
            <a:off x="4174054" y="817972"/>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mr-IN" sz="4000" b="1" dirty="0">
                <a:solidFill>
                  <a:srgbClr val="FFFFFF"/>
                </a:solidFill>
                <a:effectLst>
                  <a:glow rad="317500">
                    <a:schemeClr val="bg1"/>
                  </a:glow>
                </a:effectLst>
              </a:rPr>
              <a:t>…</a:t>
            </a:r>
            <a:r>
              <a:rPr lang="en-US" sz="4000" b="1" dirty="0">
                <a:solidFill>
                  <a:srgbClr val="FFFFFF"/>
                </a:solidFill>
                <a:effectLst>
                  <a:glow rad="317500">
                    <a:schemeClr val="bg1"/>
                  </a:glow>
                </a:effectLst>
              </a:rPr>
              <a:t>leads to…</a:t>
            </a:r>
            <a:endParaRPr lang="en-US" b="1" dirty="0">
              <a:solidFill>
                <a:srgbClr val="FFFFFF"/>
              </a:solidFill>
              <a:effectLst>
                <a:glow rad="317500">
                  <a:schemeClr val="bg1"/>
                </a:glow>
              </a:effectLst>
            </a:endParaRPr>
          </a:p>
        </p:txBody>
      </p:sp>
      <p:sp>
        <p:nvSpPr>
          <p:cNvPr id="7" name="Rectangle 2"/>
          <p:cNvSpPr txBox="1">
            <a:spLocks noChangeArrowheads="1"/>
          </p:cNvSpPr>
          <p:nvPr/>
        </p:nvSpPr>
        <p:spPr bwMode="auto">
          <a:xfrm>
            <a:off x="4174054" y="1628800"/>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4000" b="1" dirty="0">
                <a:solidFill>
                  <a:srgbClr val="FFFFFF"/>
                </a:solidFill>
                <a:effectLst>
                  <a:glow rad="317500">
                    <a:schemeClr val="bg1"/>
                  </a:glow>
                </a:effectLst>
              </a:rPr>
              <a:t>an idol mind…</a:t>
            </a:r>
            <a:endParaRPr lang="en-US"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3236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5" y="115888"/>
            <a:ext cx="5440363"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800" b="1" dirty="0">
                <a:solidFill>
                  <a:srgbClr val="FFFFFF"/>
                </a:solidFill>
                <a:effectLst>
                  <a:glow rad="317500">
                    <a:schemeClr val="bg1"/>
                  </a:glow>
                </a:effectLst>
              </a:rPr>
              <a:t>Bath for Bathsheba</a:t>
            </a:r>
            <a:endParaRPr lang="en-US" sz="5400" b="1" dirty="0">
              <a:solidFill>
                <a:srgbClr val="FFFFFF"/>
              </a:solidFill>
              <a:effectLst>
                <a:glow rad="317500">
                  <a:schemeClr val="bg1"/>
                </a:glow>
              </a:effectLst>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829568"/>
          </a:xfrm>
        </p:spPr>
        <p:txBody>
          <a:bodyPr anchor="t"/>
          <a:lstStyle/>
          <a:p>
            <a:pPr algn="ctr" eaLnBrk="1" hangingPunct="1">
              <a:defRPr/>
            </a:pPr>
            <a:r>
              <a:rPr lang="en-US" sz="4000" b="1" dirty="0">
                <a:solidFill>
                  <a:srgbClr val="FFFFFF"/>
                </a:solidFill>
                <a:effectLst>
                  <a:glow rad="317500">
                    <a:schemeClr val="bg1"/>
                  </a:glow>
                </a:effectLst>
              </a:rPr>
              <a:t>The inevitable conclusion</a:t>
            </a:r>
            <a:endParaRPr lang="en-US" b="1" dirty="0">
              <a:solidFill>
                <a:srgbClr val="FFFFFF"/>
              </a:solidFill>
              <a:effectLst>
                <a:glow rad="317500">
                  <a:schemeClr val="bg1"/>
                </a:glow>
              </a:effectLst>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65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rgbClr val="FFFFFF"/>
                </a:solidFill>
                <a:effectLst>
                  <a:glow rad="228600">
                    <a:schemeClr val="tx1"/>
                  </a:glow>
                </a:effectLst>
                <a:cs typeface="Arial" charset="0"/>
              </a:rPr>
              <a:t>Uriah the Hittite and his wicked king, David</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000" b="1" dirty="0">
                <a:solidFill>
                  <a:srgbClr val="FFFFFF"/>
                </a:solidFill>
                <a:effectLst>
                  <a:glow rad="317500">
                    <a:schemeClr val="bg1"/>
                  </a:glow>
                </a:effectLst>
              </a:rPr>
              <a:t>Uriah was killed along with several other Israelite soldiers</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11:17)</a:t>
            </a:r>
            <a:br>
              <a:rPr lang="en-US" sz="4000" b="1" dirty="0">
                <a:solidFill>
                  <a:srgbClr val="FFFFFF"/>
                </a:solidFill>
                <a:effectLst>
                  <a:glow rad="317500">
                    <a:schemeClr val="bg1"/>
                  </a:glow>
                </a:effectLst>
              </a:rPr>
            </a:b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a:t>Amman Citadel northern wall from west</a:t>
            </a:r>
            <a:endParaRPr lang="en-US" altLang="en-US"/>
          </a:p>
        </p:txBody>
      </p:sp>
      <p:pic>
        <p:nvPicPr>
          <p:cNvPr id="3" name="Picture 2">
            <a:extLst>
              <a:ext uri="{FF2B5EF4-FFF2-40B4-BE49-F238E27FC236}">
                <a16:creationId xmlns:a16="http://schemas.microsoft.com/office/drawing/2014/main" id="{558DEBEC-C510-FC3C-EA3A-440394D214C9}"/>
              </a:ext>
            </a:extLst>
          </p:cNvPr>
          <p:cNvPicPr>
            <a:picLocks noChangeAspect="1"/>
          </p:cNvPicPr>
          <p:nvPr/>
        </p:nvPicPr>
        <p:blipFill>
          <a:blip r:embed="rId3"/>
          <a:stretch>
            <a:fillRect/>
          </a:stretch>
        </p:blipFill>
        <p:spPr>
          <a:xfrm>
            <a:off x="-1022384" y="0"/>
            <a:ext cx="10994984" cy="6195142"/>
          </a:xfrm>
          <a:prstGeom prst="rect">
            <a:avLst/>
          </a:prstGeom>
        </p:spPr>
      </p:pic>
    </p:spTree>
    <p:extLst>
      <p:ext uri="{BB962C8B-B14F-4D97-AF65-F5344CB8AC3E}">
        <p14:creationId xmlns:p14="http://schemas.microsoft.com/office/powerpoint/2010/main" val="330079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526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 is needed.</a:t>
            </a:r>
          </a:p>
        </p:txBody>
      </p:sp>
      <p:pic>
        <p:nvPicPr>
          <p:cNvPr id="4" name="Picture 3"/>
          <p:cNvPicPr>
            <a:picLocks noChangeAspect="1"/>
          </p:cNvPicPr>
          <p:nvPr/>
        </p:nvPicPr>
        <p:blipFill>
          <a:blip r:embed="rId3"/>
          <a:stretch>
            <a:fillRect/>
          </a:stretch>
        </p:blipFill>
        <p:spPr>
          <a:xfrm>
            <a:off x="-36512" y="1672656"/>
            <a:ext cx="9205268" cy="518457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825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a:t>Amman Citadel northern wall from west</a:t>
            </a:r>
            <a:endParaRPr lang="en-US" altLang="en-US"/>
          </a:p>
        </p:txBody>
      </p:sp>
      <p:pic>
        <p:nvPicPr>
          <p:cNvPr id="69635" name="Picture 3">
            <a:extLst>
              <a:ext uri="{FF2B5EF4-FFF2-40B4-BE49-F238E27FC236}">
                <a16:creationId xmlns:a16="http://schemas.microsoft.com/office/drawing/2014/main" id="{9DBAECC6-35E1-C04B-9D91-9B5BD29C7CA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4">
            <a:extLst>
              <a:ext uri="{FF2B5EF4-FFF2-40B4-BE49-F238E27FC236}">
                <a16:creationId xmlns:a16="http://schemas.microsoft.com/office/drawing/2014/main" id="{89DEA728-16DF-B148-B6C3-FCE6EF4527A6}"/>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Amman Citadel Northern </a:t>
            </a:r>
            <a:r>
              <a:rPr lang="en-US" altLang="en-US" sz="2800" b="1" dirty="0">
                <a:solidFill>
                  <a:schemeClr val="bg1"/>
                </a:solidFill>
                <a:latin typeface="Arial" panose="020B0604020202020204" pitchFamily="34" charset="0"/>
                <a:ea typeface="+mn-ea"/>
                <a:cs typeface="+mn-cs"/>
              </a:rPr>
              <a:t>W</a:t>
            </a: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all from West</a:t>
            </a:r>
          </a:p>
        </p:txBody>
      </p:sp>
    </p:spTree>
    <p:extLst>
      <p:ext uri="{BB962C8B-B14F-4D97-AF65-F5344CB8AC3E}">
        <p14:creationId xmlns:p14="http://schemas.microsoft.com/office/powerpoint/2010/main" val="591604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C8248745-5360-614D-9F8F-566C348E5A6B}"/>
              </a:ext>
            </a:extLst>
          </p:cNvPr>
          <p:cNvSpPr>
            <a:spLocks noGrp="1" noChangeArrowheads="1"/>
          </p:cNvSpPr>
          <p:nvPr>
            <p:ph type="title"/>
          </p:nvPr>
        </p:nvSpPr>
        <p:spPr/>
        <p:txBody>
          <a:bodyPr/>
          <a:lstStyle/>
          <a:p>
            <a:r>
              <a:rPr lang="en-US" altLang="en-US" sz="2400"/>
              <a:t>Amman Citadel northern end view to nw</a:t>
            </a:r>
            <a:endParaRPr lang="en-US" altLang="en-US"/>
          </a:p>
        </p:txBody>
      </p:sp>
      <p:pic>
        <p:nvPicPr>
          <p:cNvPr id="70659" name="Picture 3">
            <a:extLst>
              <a:ext uri="{FF2B5EF4-FFF2-40B4-BE49-F238E27FC236}">
                <a16:creationId xmlns:a16="http://schemas.microsoft.com/office/drawing/2014/main" id="{00BF6269-A00D-874B-8095-8D40D5F8839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a:extLst>
              <a:ext uri="{FF2B5EF4-FFF2-40B4-BE49-F238E27FC236}">
                <a16:creationId xmlns:a16="http://schemas.microsoft.com/office/drawing/2014/main" id="{FAA51427-663F-1F45-BAEE-BBAFF3938B24}"/>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r>
              <a:rPr lang="en-US" altLang="en-US" dirty="0"/>
              <a:t>Amman Citadel Northern End View to NW</a:t>
            </a:r>
          </a:p>
        </p:txBody>
      </p:sp>
    </p:spTree>
    <p:extLst>
      <p:ext uri="{BB962C8B-B14F-4D97-AF65-F5344CB8AC3E}">
        <p14:creationId xmlns:p14="http://schemas.microsoft.com/office/powerpoint/2010/main" val="141392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E2A97-3BED-B0E8-0BD4-CB23D4C5B154}"/>
            </a:ext>
          </a:extLst>
        </p:cNvPr>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F6EBD1E0-1D20-C385-6B2E-07BA56E469FE}"/>
              </a:ext>
            </a:extLst>
          </p:cNvPr>
          <p:cNvSpPr>
            <a:spLocks noGrp="1" noChangeArrowheads="1"/>
          </p:cNvSpPr>
          <p:nvPr>
            <p:ph type="title"/>
          </p:nvPr>
        </p:nvSpPr>
        <p:spPr/>
        <p:txBody>
          <a:bodyPr/>
          <a:lstStyle/>
          <a:p>
            <a:r>
              <a:rPr lang="en-US" altLang="en-US" sz="2400"/>
              <a:t>Amman Citadel northern end view to nw</a:t>
            </a:r>
            <a:endParaRPr lang="en-US" altLang="en-US"/>
          </a:p>
        </p:txBody>
      </p:sp>
      <p:sp>
        <p:nvSpPr>
          <p:cNvPr id="70660" name="Text Box 4">
            <a:extLst>
              <a:ext uri="{FF2B5EF4-FFF2-40B4-BE49-F238E27FC236}">
                <a16:creationId xmlns:a16="http://schemas.microsoft.com/office/drawing/2014/main" id="{743B80BB-8EF7-0F2A-184C-C5AF9EFA64AB}"/>
              </a:ext>
            </a:extLst>
          </p:cNvPr>
          <p:cNvSpPr txBox="1">
            <a:spLocks noChangeArrowheads="1"/>
          </p:cNvSpPr>
          <p:nvPr/>
        </p:nvSpPr>
        <p:spPr bwMode="auto">
          <a:xfrm>
            <a:off x="0" y="5157192"/>
            <a:ext cx="9144000" cy="1700808"/>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r>
              <a:rPr lang="en-US" altLang="en-US" sz="4000" dirty="0"/>
              <a:t>Amman Citadel Western Side</a:t>
            </a:r>
          </a:p>
          <a:p>
            <a:br>
              <a:rPr lang="en-US" altLang="en-US" sz="1800" dirty="0"/>
            </a:br>
            <a:r>
              <a:rPr lang="en-US" altLang="en-US" sz="2000" dirty="0"/>
              <a:t>An alternate location of Uriah's death is the citadel's longer western side (credit: Dr Rick Griffith, </a:t>
            </a:r>
            <a:r>
              <a:rPr lang="en-US" altLang="en-US" sz="2000" dirty="0" err="1"/>
              <a:t>BibleStudyDownloads.org</a:t>
            </a:r>
            <a:r>
              <a:rPr lang="en-US" altLang="en-US" sz="2000" dirty="0"/>
              <a:t>).</a:t>
            </a:r>
          </a:p>
        </p:txBody>
      </p:sp>
      <p:pic>
        <p:nvPicPr>
          <p:cNvPr id="3" name="Picture 2">
            <a:extLst>
              <a:ext uri="{FF2B5EF4-FFF2-40B4-BE49-F238E27FC236}">
                <a16:creationId xmlns:a16="http://schemas.microsoft.com/office/drawing/2014/main" id="{68D852F4-71C9-D436-9861-D60F248D9D66}"/>
              </a:ext>
            </a:extLst>
          </p:cNvPr>
          <p:cNvPicPr>
            <a:picLocks noChangeAspect="1"/>
          </p:cNvPicPr>
          <p:nvPr/>
        </p:nvPicPr>
        <p:blipFill>
          <a:blip r:embed="rId3"/>
          <a:stretch>
            <a:fillRect/>
          </a:stretch>
        </p:blipFill>
        <p:spPr>
          <a:xfrm>
            <a:off x="-1" y="2384"/>
            <a:ext cx="9148623" cy="5154807"/>
          </a:xfrm>
          <a:prstGeom prst="rect">
            <a:avLst/>
          </a:prstGeom>
        </p:spPr>
      </p:pic>
    </p:spTree>
    <p:extLst>
      <p:ext uri="{BB962C8B-B14F-4D97-AF65-F5344CB8AC3E}">
        <p14:creationId xmlns:p14="http://schemas.microsoft.com/office/powerpoint/2010/main" val="18096062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612313" cy="796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The Heartache David Caused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en-US" sz="2800" b="1" dirty="0">
                <a:solidFill>
                  <a:srgbClr val="FFFFFF"/>
                </a:solidFill>
                <a:effectLst>
                  <a:glow rad="317500">
                    <a:srgbClr val="000000"/>
                  </a:glow>
                </a:effectLst>
              </a:rPr>
              <a:t>Bathsheba Mourns Her Husband</a:t>
            </a:r>
            <a:endParaRPr lang="en-US" sz="1800" b="1" dirty="0">
              <a:solidFill>
                <a:srgbClr val="FFFFFF"/>
              </a:solidFill>
              <a:effectLst>
                <a:glow rad="317500">
                  <a:srgbClr val="000000"/>
                </a:glow>
              </a:effectLst>
            </a:endParaRPr>
          </a:p>
        </p:txBody>
      </p:sp>
      <p:sp>
        <p:nvSpPr>
          <p:cNvPr id="22835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31" name="Group 131"/>
          <p:cNvGraphicFramePr>
            <a:graphicFrameLocks noGrp="1"/>
          </p:cNvGraphicFramePr>
          <p:nvPr/>
        </p:nvGraphicFramePr>
        <p:xfrm>
          <a:off x="1524000" y="533400"/>
          <a:ext cx="6096000" cy="5756276"/>
        </p:xfrm>
        <a:graphic>
          <a:graphicData uri="http://schemas.openxmlformats.org/drawingml/2006/table">
            <a:tbl>
              <a:tblPr/>
              <a:tblGrid>
                <a:gridCol w="21336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S I 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A N S G R E S S I O 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D I S O B E D I E N C E</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1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CHAPTER 11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ADULTERY</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Century Gothic" pitchFamily="-112" charset="0"/>
                        </a:rPr>
                        <a:t>WICKED INTENTION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MURDER</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pitchFamily="-112" charset="0"/>
                        </a:rPr>
                        <a:t>8, 10, 13</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6-27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 S R A E L</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9405" name="Text Box 132"/>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12</a:t>
            </a:r>
          </a:p>
        </p:txBody>
      </p:sp>
    </p:spTree>
    <p:extLst>
      <p:ext uri="{BB962C8B-B14F-4D97-AF65-F5344CB8AC3E}">
        <p14:creationId xmlns:p14="http://schemas.microsoft.com/office/powerpoint/2010/main" val="38895912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You are the man!</a:t>
            </a:r>
            <a:r>
              <a:rPr lang="ru-RU"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5634038" cy="682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glow rad="317500">
                    <a:schemeClr val="bg1"/>
                  </a:glow>
                </a:effectLst>
              </a:rPr>
              <a:t>Nathan rebukes David for his sins</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(12:1-12)</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932040" y="0"/>
            <a:ext cx="3960440" cy="2636912"/>
          </a:xfrm>
        </p:spPr>
        <p:txBody>
          <a:bodyPr/>
          <a:lstStyle/>
          <a:p>
            <a:pPr algn="ctr" eaLnBrk="1" hangingPunct="1">
              <a:defRPr/>
            </a:pPr>
            <a:r>
              <a:rPr lang="en-US" sz="4000" b="1" i="1" dirty="0">
                <a:solidFill>
                  <a:srgbClr val="FFFFFF"/>
                </a:solidFill>
                <a:effectLst>
                  <a:glow rad="317500">
                    <a:schemeClr val="bg1"/>
                  </a:glow>
                </a:effectLst>
              </a:rPr>
              <a:t>Bathsheba</a:t>
            </a:r>
            <a:r>
              <a:rPr lang="uk-UA"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s baby dies</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353720" y="0"/>
            <a:ext cx="3096344" cy="2636912"/>
          </a:xfrm>
        </p:spPr>
        <p:txBody>
          <a:bodyPr/>
          <a:lstStyle/>
          <a:p>
            <a:pPr algn="ctr" eaLnBrk="1" hangingPunct="1">
              <a:defRPr/>
            </a:pPr>
            <a:r>
              <a:rPr lang="en-US" sz="4000" b="1" i="1" dirty="0">
                <a:solidFill>
                  <a:srgbClr val="FFFFFF"/>
                </a:solidFill>
                <a:effectLst>
                  <a:glow rad="317500">
                    <a:schemeClr val="bg1"/>
                  </a:glow>
                </a:effectLst>
              </a:rPr>
              <a:t>Their baby dies</a:t>
            </a:r>
          </a:p>
        </p:txBody>
      </p:sp>
      <p:sp>
        <p:nvSpPr>
          <p:cNvPr id="5" name="Rectangle 2"/>
          <p:cNvSpPr txBox="1">
            <a:spLocks noChangeArrowheads="1"/>
          </p:cNvSpPr>
          <p:nvPr/>
        </p:nvSpPr>
        <p:spPr bwMode="auto">
          <a:xfrm>
            <a:off x="5148064" y="4077072"/>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glow rad="317500">
                    <a:schemeClr val="bg1"/>
                  </a:glow>
                </a:effectLst>
              </a:rPr>
              <a:t>God judges David</a:t>
            </a:r>
            <a:r>
              <a:rPr lang="uk-UA" sz="3600" b="1" dirty="0">
                <a:solidFill>
                  <a:srgbClr val="FFFFFF"/>
                </a:solidFill>
                <a:effectLst>
                  <a:glow rad="317500">
                    <a:schemeClr val="bg1"/>
                  </a:glow>
                </a:effectLst>
              </a:rPr>
              <a:t>'</a:t>
            </a:r>
            <a:r>
              <a:rPr lang="en-US" sz="3600" b="1" dirty="0">
                <a:solidFill>
                  <a:srgbClr val="FFFFFF"/>
                </a:solidFill>
                <a:effectLst>
                  <a:glow rad="317500">
                    <a:schemeClr val="bg1"/>
                  </a:glow>
                </a:effectLst>
              </a:rPr>
              <a:t>s family</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(12:1-12)</a:t>
            </a: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00563"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39" name="Group 91"/>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CONSEQUENCES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TROUBLES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JUDGMENTS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12–20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FAMILY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POLITICS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12–14</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OVER ALL ISRAEL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33498" name="Text Box 93"/>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8194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34302B-C590-5D48-BE21-7088F440EFC1}"/>
              </a:ext>
            </a:extLst>
          </p:cNvPr>
          <p:cNvGrpSpPr/>
          <p:nvPr/>
        </p:nvGrpSpPr>
        <p:grpSpPr>
          <a:xfrm>
            <a:off x="381000" y="490538"/>
            <a:ext cx="8437563" cy="5845175"/>
            <a:chOff x="381000" y="490538"/>
            <a:chExt cx="8437563" cy="5845175"/>
          </a:xfrm>
        </p:grpSpPr>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923D3A-0C49-B749-B8E2-ABEFB1180A60}"/>
                </a:ext>
              </a:extLst>
            </p:cNvPr>
            <p:cNvSpPr/>
            <p:nvPr/>
          </p:nvSpPr>
          <p:spPr bwMode="auto">
            <a:xfrm>
              <a:off x="6172200" y="588169"/>
              <a:ext cx="2504256" cy="304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AF7A5976-132F-2048-BDAF-E8483BA6687A}"/>
                </a:ext>
              </a:extLst>
            </p:cNvPr>
            <p:cNvSpPr/>
            <p:nvPr/>
          </p:nvSpPr>
          <p:spPr bwMode="auto">
            <a:xfrm>
              <a:off x="6516215" y="6017057"/>
              <a:ext cx="2202159" cy="31865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234497" name="Rectangle 2"/>
          <p:cNvSpPr>
            <a:spLocks noGrp="1" noChangeArrowheads="1"/>
          </p:cNvSpPr>
          <p:nvPr>
            <p:ph type="title" idx="4294967295"/>
          </p:nvPr>
        </p:nvSpPr>
        <p:spPr>
          <a:xfrm>
            <a:off x="488775" y="563889"/>
            <a:ext cx="8229600" cy="457200"/>
          </a:xfrm>
        </p:spPr>
        <p:txBody>
          <a:bodyPr/>
          <a:lstStyle/>
          <a:p>
            <a:pPr eaLnBrk="1" hangingPunct="1"/>
            <a:r>
              <a:rPr lang="en-US" sz="2800" b="1" dirty="0">
                <a:latin typeface="Arial" charset="0"/>
                <a:ea typeface="ＭＳ Ｐゴシック" charset="0"/>
                <a:cs typeface="ＭＳ Ｐゴシック" charset="0"/>
              </a:rPr>
              <a:t>Descendants of David</a:t>
            </a:r>
          </a:p>
        </p:txBody>
      </p:sp>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Rectangle 2">
            <a:extLst>
              <a:ext uri="{FF2B5EF4-FFF2-40B4-BE49-F238E27FC236}">
                <a16:creationId xmlns:a16="http://schemas.microsoft.com/office/drawing/2014/main" id="{0E59DBE2-F15A-A948-8C9F-B5910898337D}"/>
              </a:ext>
            </a:extLst>
          </p:cNvPr>
          <p:cNvSpPr txBox="1">
            <a:spLocks noChangeArrowheads="1"/>
          </p:cNvSpPr>
          <p:nvPr/>
        </p:nvSpPr>
        <p:spPr bwMode="auto">
          <a:xfrm>
            <a:off x="6172200" y="5942573"/>
            <a:ext cx="2546174"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Lineage of David</a:t>
            </a:r>
          </a:p>
        </p:txBody>
      </p:sp>
    </p:spTree>
    <p:extLst>
      <p:ext uri="{BB962C8B-B14F-4D97-AF65-F5344CB8AC3E}">
        <p14:creationId xmlns:p14="http://schemas.microsoft.com/office/powerpoint/2010/main" val="3624034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b="1" dirty="0">
                <a:solidFill>
                  <a:srgbClr val="FFFFFF"/>
                </a:solidFill>
                <a:effectLst>
                  <a:glow rad="317500">
                    <a:schemeClr val="bg1"/>
                  </a:glow>
                </a:effectLst>
              </a:rPr>
              <a:t>FAMILY TROUBLES</a:t>
            </a: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0"/>
          <p:cNvSpPr txBox="1">
            <a:spLocks noChangeArrowheads="1"/>
          </p:cNvSpPr>
          <p:nvPr/>
        </p:nvSpPr>
        <p:spPr bwMode="auto">
          <a:xfrm>
            <a:off x="971550" y="981075"/>
            <a:ext cx="72390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cs typeface="Arial" charset="0"/>
              </a:rPr>
              <a:t>SON of ADULTERY dies… (12:15-23)</a:t>
            </a:r>
          </a:p>
        </p:txBody>
      </p:sp>
      <p:sp>
        <p:nvSpPr>
          <p:cNvPr id="6" name="Text Box 1032"/>
          <p:cNvSpPr txBox="1">
            <a:spLocks noChangeArrowheads="1"/>
          </p:cNvSpPr>
          <p:nvPr/>
        </p:nvSpPr>
        <p:spPr bwMode="auto">
          <a:xfrm>
            <a:off x="3059832" y="2209800"/>
            <a:ext cx="6084168"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glow rad="228600">
                    <a:schemeClr val="bg1"/>
                  </a:glow>
                </a:effectLst>
                <a:cs typeface="Arial" charset="0"/>
              </a:rPr>
              <a:t>STILL, GRACE of GOD… </a:t>
            </a:r>
          </a:p>
          <a:p>
            <a:pPr eaLnBrk="1" hangingPunct="1">
              <a:defRPr/>
            </a:pPr>
            <a:r>
              <a:rPr lang="en-US" b="1" dirty="0">
                <a:solidFill>
                  <a:srgbClr val="FFFFFF"/>
                </a:solidFill>
                <a:effectLst>
                  <a:glow rad="228600">
                    <a:schemeClr val="bg1"/>
                  </a:glow>
                </a:effectLst>
                <a:cs typeface="Arial" charset="0"/>
              </a:rPr>
              <a:t>David</a:t>
            </a:r>
            <a:r>
              <a:rPr lang="uk-UA" altLang="ja-JP" b="1" dirty="0">
                <a:solidFill>
                  <a:srgbClr val="FFFFFF"/>
                </a:solidFill>
                <a:effectLst>
                  <a:glow rad="228600">
                    <a:schemeClr val="bg1"/>
                  </a:glow>
                </a:effectLst>
                <a:cs typeface="Arial" charset="0"/>
              </a:rPr>
              <a:t>'</a:t>
            </a:r>
            <a:r>
              <a:rPr lang="en-US" b="1" dirty="0">
                <a:solidFill>
                  <a:srgbClr val="FFFFFF"/>
                </a:solidFill>
                <a:effectLst>
                  <a:glow rad="228600">
                    <a:schemeClr val="bg1"/>
                  </a:glow>
                </a:effectLst>
                <a:cs typeface="Arial" charset="0"/>
              </a:rPr>
              <a:t>s second son from Bathsheba is</a:t>
            </a:r>
          </a:p>
          <a:p>
            <a:pPr eaLnBrk="1" hangingPunct="1">
              <a:defRPr/>
            </a:pPr>
            <a:r>
              <a:rPr lang="en-US" b="1" dirty="0">
                <a:solidFill>
                  <a:srgbClr val="FFFFFF"/>
                </a:solidFill>
                <a:effectLst>
                  <a:glow rad="228600">
                    <a:schemeClr val="bg1"/>
                  </a:glow>
                </a:effectLst>
                <a:cs typeface="Arial" charset="0"/>
              </a:rPr>
              <a:t>named SOLOMON alias </a:t>
            </a:r>
            <a:r>
              <a:rPr lang="en-US" b="1" dirty="0" err="1">
                <a:solidFill>
                  <a:srgbClr val="FFFFFF"/>
                </a:solidFill>
                <a:effectLst>
                  <a:glow rad="228600">
                    <a:schemeClr val="bg1"/>
                  </a:glow>
                </a:effectLst>
                <a:cs typeface="Arial" charset="0"/>
              </a:rPr>
              <a:t>Jedidiah</a:t>
            </a:r>
            <a:r>
              <a:rPr lang="en-US" b="1" dirty="0">
                <a:solidFill>
                  <a:srgbClr val="FFFFFF"/>
                </a:solidFill>
                <a:effectLst>
                  <a:glow rad="228600">
                    <a:schemeClr val="bg1"/>
                  </a:glow>
                </a:effectLst>
                <a:cs typeface="Arial" charset="0"/>
              </a:rPr>
              <a:t>–</a:t>
            </a:r>
          </a:p>
          <a:p>
            <a:pPr eaLnBrk="1" hangingPunct="1">
              <a:defRPr/>
            </a:pPr>
            <a:r>
              <a:rPr lang="ru-RU" altLang="ja-JP" b="1" dirty="0">
                <a:solidFill>
                  <a:srgbClr val="FFFFFF"/>
                </a:solidFill>
                <a:effectLst>
                  <a:glow rad="228600">
                    <a:schemeClr val="bg1"/>
                  </a:glow>
                </a:effectLst>
                <a:cs typeface="Arial" charset="0"/>
              </a:rPr>
              <a:t>"</a:t>
            </a:r>
            <a:r>
              <a:rPr lang="en-US" b="1" dirty="0">
                <a:solidFill>
                  <a:srgbClr val="FFFFFF"/>
                </a:solidFill>
                <a:effectLst>
                  <a:glow rad="228600">
                    <a:schemeClr val="bg1"/>
                  </a:glow>
                </a:effectLst>
                <a:cs typeface="Arial" charset="0"/>
              </a:rPr>
              <a:t>beloved of the L</a:t>
            </a:r>
            <a:r>
              <a:rPr lang="en-US" sz="2000" b="1" dirty="0">
                <a:solidFill>
                  <a:srgbClr val="FFFFFF"/>
                </a:solidFill>
                <a:effectLst>
                  <a:glow rad="228600">
                    <a:schemeClr val="bg1"/>
                  </a:glow>
                </a:effectLst>
                <a:cs typeface="Arial" charset="0"/>
              </a:rPr>
              <a:t>ORD</a:t>
            </a:r>
            <a:r>
              <a:rPr lang="ru-RU" altLang="ja-JP" b="1" dirty="0">
                <a:solidFill>
                  <a:srgbClr val="FFFFFF"/>
                </a:solidFill>
                <a:effectLst>
                  <a:glow rad="228600">
                    <a:schemeClr val="bg1"/>
                  </a:glow>
                </a:effectLst>
                <a:cs typeface="Arial" charset="0"/>
              </a:rPr>
              <a:t>"</a:t>
            </a:r>
            <a:r>
              <a:rPr lang="en-US" b="1" dirty="0">
                <a:solidFill>
                  <a:srgbClr val="FFFFFF"/>
                </a:solidFill>
                <a:effectLst>
                  <a:glow rad="228600">
                    <a:schemeClr val="bg1"/>
                  </a:glow>
                </a:effectLst>
                <a:cs typeface="Arial" charset="0"/>
              </a:rPr>
              <a:t>—because the L</a:t>
            </a:r>
            <a:r>
              <a:rPr lang="en-US" sz="2000" b="1" dirty="0">
                <a:solidFill>
                  <a:srgbClr val="FFFFFF"/>
                </a:solidFill>
                <a:effectLst>
                  <a:glow rad="228600">
                    <a:schemeClr val="bg1"/>
                  </a:glow>
                </a:effectLst>
                <a:cs typeface="Arial" charset="0"/>
              </a:rPr>
              <a:t>ORD</a:t>
            </a:r>
            <a:r>
              <a:rPr lang="en-US" b="1" dirty="0">
                <a:solidFill>
                  <a:srgbClr val="FFFFFF"/>
                </a:solidFill>
                <a:effectLst>
                  <a:glow rad="228600">
                    <a:schemeClr val="bg1"/>
                  </a:glow>
                </a:effectLst>
                <a:cs typeface="Arial" charset="0"/>
              </a:rPr>
              <a:t> loved him</a:t>
            </a:r>
          </a:p>
          <a:p>
            <a:pPr eaLnBrk="1" hangingPunct="1">
              <a:defRPr/>
            </a:pPr>
            <a:r>
              <a:rPr lang="en-US" b="1" dirty="0">
                <a:solidFill>
                  <a:srgbClr val="FFFFFF"/>
                </a:solidFill>
                <a:effectLst>
                  <a:glow rad="228600">
                    <a:schemeClr val="bg1"/>
                  </a:glow>
                </a:effectLst>
                <a:cs typeface="Arial" charset="0"/>
              </a:rPr>
              <a:t>(12:24-25)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13</a:t>
            </a:r>
          </a:p>
        </p:txBody>
      </p:sp>
    </p:spTree>
    <p:extLst>
      <p:ext uri="{BB962C8B-B14F-4D97-AF65-F5344CB8AC3E}">
        <p14:creationId xmlns:p14="http://schemas.microsoft.com/office/powerpoint/2010/main" val="5866756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65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226550"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Amnon</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en-US" sz="2800" b="1" dirty="0">
                <a:solidFill>
                  <a:srgbClr val="FFFFFF"/>
                </a:solidFill>
                <a:effectLst/>
              </a:rPr>
              <a:t>Family troubles continued with David</a:t>
            </a:r>
            <a:r>
              <a:rPr lang="uk-UA" sz="2800" b="1" dirty="0">
                <a:solidFill>
                  <a:srgbClr val="FFFFFF"/>
                </a:solidFill>
                <a:effectLst/>
              </a:rPr>
              <a:t>'</a:t>
            </a:r>
            <a:r>
              <a:rPr lang="en-US" sz="2800" b="1" dirty="0">
                <a:solidFill>
                  <a:srgbClr val="FFFFFF"/>
                </a:solidFill>
                <a:effectLst/>
              </a:rPr>
              <a:t>s son Amnon</a:t>
            </a:r>
            <a:endParaRPr lang="en-US" sz="1800" b="1" dirty="0">
              <a:solidFill>
                <a:srgbClr val="FFFFFF"/>
              </a:solidFill>
              <a:effectLst/>
            </a:endParaRPr>
          </a:p>
        </p:txBody>
      </p:sp>
    </p:spTree>
  </p:cSld>
  <p:clrMapOvr>
    <a:overrideClrMapping bg1="dk2" tx1="lt1" bg2="dk1" tx2="lt2" accent1="accent1" accent2="accent2" accent3="accent3" accent4="accent4" accent5="accent5" accent6="accent6" hlink="hlink" folHlink="folHlink"/>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8"/>
            <a:ext cx="9251950" cy="664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967135"/>
          </a:xfrm>
        </p:spPr>
        <p:txBody>
          <a:bodyPr/>
          <a:lstStyle/>
          <a:p>
            <a:pPr algn="ctr" eaLnBrk="1" hangingPunct="1">
              <a:defRPr/>
            </a:pPr>
            <a:r>
              <a:rPr lang="en-US" sz="4000" b="1" dirty="0">
                <a:solidFill>
                  <a:srgbClr val="FFFFFF"/>
                </a:solidFill>
                <a:effectLst>
                  <a:glow rad="317500">
                    <a:schemeClr val="bg1"/>
                  </a:glow>
                </a:effectLst>
              </a:rPr>
              <a:t>Amnon &amp; Tamar</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4"/>
            <a:ext cx="8134672" cy="142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FontTx/>
              <a:buNone/>
              <a:defRPr/>
            </a:pPr>
            <a:r>
              <a:rPr lang="en-US" sz="2800" b="1" dirty="0">
                <a:solidFill>
                  <a:srgbClr val="FFFFFF"/>
                </a:solidFill>
                <a:effectLst>
                  <a:glow rad="317500">
                    <a:schemeClr val="bg1"/>
                  </a:glow>
                </a:effectLst>
              </a:rPr>
              <a:t>David was judged through the rape of his daughter via his son</a:t>
            </a:r>
            <a:endParaRPr lang="en-US" sz="1800"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a:noFill/>
          <a:ln>
            <a:noFill/>
          </a:ln>
        </p:spPr>
        <p:txBody>
          <a:bodyPr/>
          <a:lstStyle/>
          <a:p>
            <a:pPr algn="ctr" eaLnBrk="1" hangingPunct="1">
              <a:spcBef>
                <a:spcPct val="20000"/>
              </a:spcBef>
              <a:buClr>
                <a:srgbClr val="FF3399"/>
              </a:buClr>
            </a:pPr>
            <a:r>
              <a:rPr lang="en-US" sz="3600" b="1" kern="1200" dirty="0">
                <a:solidFill>
                  <a:srgbClr val="FFFFFF"/>
                </a:solidFill>
                <a:effectLst/>
              </a:rPr>
              <a:t>But Amnon</a:t>
            </a:r>
            <a:r>
              <a:rPr lang="uk-UA" sz="3600" b="1" kern="1200" dirty="0">
                <a:solidFill>
                  <a:srgbClr val="FFFFFF"/>
                </a:solidFill>
                <a:effectLst/>
              </a:rPr>
              <a:t>'</a:t>
            </a:r>
            <a:r>
              <a:rPr lang="en-US" sz="3600" b="1" kern="1200" dirty="0">
                <a:solidFill>
                  <a:srgbClr val="FFFFFF"/>
                </a:solidFill>
                <a:effectLst/>
              </a:rPr>
              <a:t>s half-brother Absalom was full brother to Tamar</a:t>
            </a: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5"/>
            <a:ext cx="9142413"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9180512" cy="6746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1124744"/>
          </a:xfrm>
          <a:solidFill>
            <a:schemeClr val="bg1"/>
          </a:solidFill>
        </p:spPr>
        <p:txBody>
          <a:bodyPr/>
          <a:lstStyle/>
          <a:p>
            <a:pPr algn="ctr" eaLnBrk="1" hangingPunct="1">
              <a:defRPr/>
            </a:pPr>
            <a:r>
              <a:rPr lang="en-US" sz="3600" b="1" dirty="0">
                <a:solidFill>
                  <a:srgbClr val="FFFFFF"/>
                </a:solidFill>
                <a:effectLst>
                  <a:glow rad="317500">
                    <a:schemeClr val="bg1"/>
                  </a:glow>
                </a:effectLst>
              </a:rPr>
              <a:t>Absalom killed Amnon two years later</a:t>
            </a:r>
            <a:endParaRPr lang="en-US" sz="4000" b="1" dirty="0">
              <a:solidFill>
                <a:srgbClr val="FFFFFF"/>
              </a:solidFill>
              <a:effectLst>
                <a:glow rad="317500">
                  <a:schemeClr val="bg1"/>
                </a:glow>
              </a:effectLst>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4"/>
            <a:ext cx="9144000" cy="1124744"/>
          </a:xfrm>
        </p:spPr>
        <p:txBody>
          <a:bodyPr/>
          <a:lstStyle/>
          <a:p>
            <a:pPr algn="ctr" eaLnBrk="1" hangingPunct="1">
              <a:defRPr/>
            </a:pPr>
            <a:r>
              <a:rPr lang="en-US" sz="3600" b="1" dirty="0">
                <a:solidFill>
                  <a:srgbClr val="FFFFFF"/>
                </a:solidFill>
                <a:effectLst>
                  <a:glow rad="317500">
                    <a:schemeClr val="bg1"/>
                  </a:glow>
                </a:effectLst>
              </a:rPr>
              <a:t>David mourns Amnon’s death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(2 Samuel 13:37)</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56266856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1029"/>
          <p:cNvSpPr txBox="1">
            <a:spLocks noChangeArrowheads="1"/>
          </p:cNvSpPr>
          <p:nvPr/>
        </p:nvSpPr>
        <p:spPr bwMode="auto">
          <a:xfrm>
            <a:off x="1862138" y="4275138"/>
            <a:ext cx="5543550"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cs typeface="Arial" charset="0"/>
              </a:rPr>
              <a:t>INCEST in David</a:t>
            </a:r>
            <a:r>
              <a:rPr lang="uk-UA" altLang="ja-JP" sz="2800" b="1">
                <a:solidFill>
                  <a:srgbClr val="FF0000"/>
                </a:solidFill>
                <a:cs typeface="Arial" charset="0"/>
              </a:rPr>
              <a:t>'</a:t>
            </a:r>
            <a:r>
              <a:rPr lang="en-US" sz="2800" b="1">
                <a:solidFill>
                  <a:srgbClr val="FF0000"/>
                </a:solidFill>
                <a:cs typeface="Arial" charset="0"/>
              </a:rPr>
              <a:t>s house… </a:t>
            </a:r>
          </a:p>
          <a:p>
            <a:pPr eaLnBrk="1" hangingPunct="1"/>
            <a:r>
              <a:rPr lang="en-US" sz="2800" b="1">
                <a:solidFill>
                  <a:srgbClr val="FF0000"/>
                </a:solidFill>
                <a:cs typeface="Arial" charset="0"/>
              </a:rPr>
              <a:t>AMNON rapes TAMAR (13:1-20)</a:t>
            </a:r>
          </a:p>
        </p:txBody>
      </p:sp>
      <p:sp>
        <p:nvSpPr>
          <p:cNvPr id="240642" name="Text Box 1030"/>
          <p:cNvSpPr txBox="1">
            <a:spLocks noChangeArrowheads="1"/>
          </p:cNvSpPr>
          <p:nvPr/>
        </p:nvSpPr>
        <p:spPr bwMode="auto">
          <a:xfrm>
            <a:off x="1012825" y="1524000"/>
            <a:ext cx="72390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0000"/>
                </a:solidFill>
                <a:cs typeface="Arial" charset="0"/>
              </a:rPr>
              <a:t>SON of ADULTERY dies… (12:15-23)</a:t>
            </a:r>
          </a:p>
        </p:txBody>
      </p:sp>
      <p:sp>
        <p:nvSpPr>
          <p:cNvPr id="30727" name="Text Box 1031"/>
          <p:cNvSpPr txBox="1">
            <a:spLocks noChangeArrowheads="1"/>
          </p:cNvSpPr>
          <p:nvPr/>
        </p:nvSpPr>
        <p:spPr bwMode="auto">
          <a:xfrm>
            <a:off x="457200" y="5410200"/>
            <a:ext cx="8350250" cy="954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FF0000"/>
                </a:solidFill>
                <a:cs typeface="Arial" charset="0"/>
              </a:rPr>
              <a:t>MURDER: ABSALOM murders AMNON </a:t>
            </a:r>
            <a:br>
              <a:rPr lang="en-US" sz="2800" b="1" dirty="0">
                <a:solidFill>
                  <a:srgbClr val="FF0000"/>
                </a:solidFill>
                <a:cs typeface="Arial" charset="0"/>
              </a:rPr>
            </a:br>
            <a:r>
              <a:rPr lang="en-US" sz="2800" b="1" dirty="0">
                <a:solidFill>
                  <a:srgbClr val="FF0000"/>
                </a:solidFill>
                <a:cs typeface="Arial" charset="0"/>
              </a:rPr>
              <a:t>(13:21-36)</a:t>
            </a:r>
          </a:p>
        </p:txBody>
      </p:sp>
      <p:sp>
        <p:nvSpPr>
          <p:cNvPr id="240644" name="Text Box 1032"/>
          <p:cNvSpPr txBox="1">
            <a:spLocks noChangeArrowheads="1"/>
          </p:cNvSpPr>
          <p:nvPr/>
        </p:nvSpPr>
        <p:spPr bwMode="auto">
          <a:xfrm>
            <a:off x="0" y="2209800"/>
            <a:ext cx="91440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66FFFF"/>
                </a:solidFill>
                <a:cs typeface="Arial" charset="0"/>
              </a:rPr>
              <a:t>STILL, GRACE of GOD… </a:t>
            </a:r>
          </a:p>
          <a:p>
            <a:pPr eaLnBrk="1" hangingPunct="1"/>
            <a:r>
              <a:rPr lang="en-US" b="1">
                <a:solidFill>
                  <a:srgbClr val="66FFFF"/>
                </a:solidFill>
                <a:cs typeface="Arial" charset="0"/>
              </a:rPr>
              <a:t>David</a:t>
            </a:r>
            <a:r>
              <a:rPr lang="uk-UA" altLang="ja-JP" b="1">
                <a:solidFill>
                  <a:srgbClr val="66FFFF"/>
                </a:solidFill>
                <a:cs typeface="Arial" charset="0"/>
              </a:rPr>
              <a:t>'</a:t>
            </a:r>
            <a:r>
              <a:rPr lang="en-US" b="1">
                <a:solidFill>
                  <a:srgbClr val="66FFFF"/>
                </a:solidFill>
                <a:cs typeface="Arial" charset="0"/>
              </a:rPr>
              <a:t>s second son from Bathsheba is</a:t>
            </a:r>
          </a:p>
          <a:p>
            <a:pPr eaLnBrk="1" hangingPunct="1"/>
            <a:r>
              <a:rPr lang="en-US" b="1">
                <a:solidFill>
                  <a:srgbClr val="66FFFF"/>
                </a:solidFill>
                <a:cs typeface="Arial" charset="0"/>
              </a:rPr>
              <a:t>named SOLOMON alias Jedidiah–</a:t>
            </a:r>
          </a:p>
          <a:p>
            <a:pPr eaLnBrk="1" hangingPunct="1"/>
            <a:r>
              <a:rPr lang="ru-RU" altLang="ja-JP" b="1">
                <a:solidFill>
                  <a:srgbClr val="66FFFF"/>
                </a:solidFill>
                <a:cs typeface="Arial" charset="0"/>
              </a:rPr>
              <a:t>"</a:t>
            </a:r>
            <a:r>
              <a:rPr lang="en-US" b="1">
                <a:solidFill>
                  <a:srgbClr val="66FFFF"/>
                </a:solidFill>
                <a:cs typeface="Arial" charset="0"/>
              </a:rPr>
              <a:t>beloved of the L</a:t>
            </a:r>
            <a:r>
              <a:rPr lang="en-US" sz="2000" b="1">
                <a:solidFill>
                  <a:srgbClr val="66FFFF"/>
                </a:solidFill>
                <a:cs typeface="Arial" charset="0"/>
              </a:rPr>
              <a:t>ORD</a:t>
            </a:r>
            <a:r>
              <a:rPr lang="ru-RU" altLang="ja-JP" b="1">
                <a:solidFill>
                  <a:srgbClr val="66FFFF"/>
                </a:solidFill>
                <a:cs typeface="Arial" charset="0"/>
              </a:rPr>
              <a:t>"</a:t>
            </a:r>
            <a:r>
              <a:rPr lang="en-US" b="1">
                <a:solidFill>
                  <a:srgbClr val="66FFFF"/>
                </a:solidFill>
                <a:cs typeface="Arial" charset="0"/>
              </a:rPr>
              <a:t>—because the L</a:t>
            </a:r>
            <a:r>
              <a:rPr lang="en-US" sz="2000" b="1">
                <a:solidFill>
                  <a:srgbClr val="66FFFF"/>
                </a:solidFill>
                <a:cs typeface="Arial" charset="0"/>
              </a:rPr>
              <a:t>ORD</a:t>
            </a:r>
            <a:r>
              <a:rPr lang="en-US" b="1">
                <a:solidFill>
                  <a:srgbClr val="66FFFF"/>
                </a:solidFill>
                <a:cs typeface="Arial" charset="0"/>
              </a:rPr>
              <a:t> loved him</a:t>
            </a:r>
          </a:p>
          <a:p>
            <a:pPr eaLnBrk="1" hangingPunct="1"/>
            <a:r>
              <a:rPr lang="en-US" b="1">
                <a:solidFill>
                  <a:srgbClr val="66FFFF"/>
                </a:solidFill>
                <a:cs typeface="Arial" charset="0"/>
              </a:rPr>
              <a:t>(12:24-25)</a:t>
            </a:r>
          </a:p>
        </p:txBody>
      </p:sp>
      <p:sp>
        <p:nvSpPr>
          <p:cNvPr id="240645" name="Text Box 1034"/>
          <p:cNvSpPr txBox="1">
            <a:spLocks noChangeArrowheads="1"/>
          </p:cNvSpPr>
          <p:nvPr/>
        </p:nvSpPr>
        <p:spPr bwMode="auto">
          <a:xfrm>
            <a:off x="1868488" y="307975"/>
            <a:ext cx="5451475" cy="769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FF0000"/>
                </a:solidFill>
                <a:cs typeface="Arial" charset="0"/>
              </a:rPr>
              <a:t>FAMILY TROUBLES</a:t>
            </a:r>
          </a:p>
        </p:txBody>
      </p:sp>
      <p:sp>
        <p:nvSpPr>
          <p:cNvPr id="240646" name="Text Box 1036"/>
          <p:cNvSpPr txBox="1">
            <a:spLocks noChangeArrowheads="1"/>
          </p:cNvSpPr>
          <p:nvPr/>
        </p:nvSpPr>
        <p:spPr bwMode="auto">
          <a:xfrm>
            <a:off x="2514600" y="6491288"/>
            <a:ext cx="6434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a:solidFill>
                  <a:srgbClr val="66FFFF"/>
                </a:solidFill>
                <a:cs typeface="Arial" charset="0"/>
              </a:rPr>
              <a:t>Bruce Wilkinson and Kenneth Boa, </a:t>
            </a:r>
            <a:r>
              <a:rPr lang="en-US" sz="2000" i="1">
                <a:solidFill>
                  <a:srgbClr val="66FFFF"/>
                </a:solidFill>
                <a:cs typeface="Arial" charset="0"/>
              </a:rPr>
              <a:t>Talk Thru The Bible</a:t>
            </a:r>
            <a:endParaRPr lang="en-US" sz="2000">
              <a:solidFill>
                <a:srgbClr val="66FFFF"/>
              </a:solidFill>
              <a:cs typeface="Arial" charset="0"/>
            </a:endParaRPr>
          </a:p>
        </p:txBody>
      </p:sp>
      <p:sp>
        <p:nvSpPr>
          <p:cNvPr id="240647" name="Text Box 1037"/>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cs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autoUpdateAnimBg="0"/>
      <p:bldP spid="30727"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14</a:t>
            </a:r>
          </a:p>
        </p:txBody>
      </p:sp>
    </p:spTree>
    <p:extLst>
      <p:ext uri="{BB962C8B-B14F-4D97-AF65-F5344CB8AC3E}">
        <p14:creationId xmlns:p14="http://schemas.microsoft.com/office/powerpoint/2010/main" val="2262740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(1–10).</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4061223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en-US" sz="3600" b="1" dirty="0">
                <a:solidFill>
                  <a:srgbClr val="FFFFFF"/>
                </a:solidFill>
                <a:effectLst>
                  <a:glow rad="317500">
                    <a:schemeClr val="bg1"/>
                  </a:glow>
                </a:effectLst>
              </a:rPr>
              <a:t>The Wise Woman of Tekoa (2 Samuel 14)</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27122366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15</a:t>
            </a:r>
          </a:p>
        </p:txBody>
      </p:sp>
    </p:spTree>
    <p:extLst>
      <p:ext uri="{BB962C8B-B14F-4D97-AF65-F5344CB8AC3E}">
        <p14:creationId xmlns:p14="http://schemas.microsoft.com/office/powerpoint/2010/main" val="41763038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28654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4000" b="1" dirty="0">
                <a:solidFill>
                  <a:srgbClr val="FFFFFF"/>
                </a:solidFill>
                <a:effectLst>
                  <a:glow rad="266700">
                    <a:schemeClr val="tx1">
                      <a:alpha val="75000"/>
                    </a:schemeClr>
                  </a:glow>
                </a:effectLst>
                <a:cs typeface="Arial" charset="0"/>
              </a:rPr>
              <a:t>ABSALOM</a:t>
            </a:r>
          </a:p>
        </p:txBody>
      </p:sp>
      <p:sp>
        <p:nvSpPr>
          <p:cNvPr id="62471" name="Rectangle 1031"/>
          <p:cNvSpPr>
            <a:spLocks noChangeArrowheads="1"/>
          </p:cNvSpPr>
          <p:nvPr/>
        </p:nvSpPr>
        <p:spPr bwMode="auto">
          <a:xfrm>
            <a:off x="251520" y="3581028"/>
            <a:ext cx="1962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defRPr/>
            </a:pPr>
            <a:r>
              <a:rPr lang="en-US" sz="4000" b="1" dirty="0">
                <a:solidFill>
                  <a:srgbClr val="FFFFFF"/>
                </a:solidFill>
                <a:effectLst>
                  <a:glow rad="266700">
                    <a:schemeClr val="tx1">
                      <a:alpha val="75000"/>
                    </a:schemeClr>
                  </a:glow>
                </a:effectLst>
                <a:cs typeface="Arial" charset="0"/>
              </a:rPr>
              <a:t>SHEBA</a:t>
            </a:r>
          </a:p>
        </p:txBody>
      </p:sp>
      <p:sp>
        <p:nvSpPr>
          <p:cNvPr id="62472" name="Rectangle 1032"/>
          <p:cNvSpPr>
            <a:spLocks noChangeArrowheads="1"/>
          </p:cNvSpPr>
          <p:nvPr/>
        </p:nvSpPr>
        <p:spPr bwMode="auto">
          <a:xfrm>
            <a:off x="251520" y="5029200"/>
            <a:ext cx="8486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defRPr/>
            </a:pPr>
            <a:r>
              <a:rPr lang="en-US" sz="4000" b="1" dirty="0">
                <a:solidFill>
                  <a:srgbClr val="FFFFFF"/>
                </a:solidFill>
                <a:effectLst>
                  <a:glow rad="266700">
                    <a:schemeClr val="tx1">
                      <a:alpha val="75000"/>
                    </a:schemeClr>
                  </a:glow>
                </a:effectLst>
                <a:cs typeface="Arial" charset="0"/>
              </a:rPr>
              <a:t>ADONIJAH, later in Solomon</a:t>
            </a:r>
            <a:r>
              <a:rPr lang="uk-UA" altLang="ja-JP" sz="4000" b="1" dirty="0">
                <a:solidFill>
                  <a:srgbClr val="FFFFFF"/>
                </a:solidFill>
                <a:effectLst>
                  <a:glow rad="266700">
                    <a:schemeClr val="tx1">
                      <a:alpha val="75000"/>
                    </a:schemeClr>
                  </a:glow>
                </a:effectLst>
                <a:cs typeface="Arial" charset="0"/>
              </a:rPr>
              <a:t>'</a:t>
            </a:r>
            <a:r>
              <a:rPr lang="en-US" sz="4000" b="1" dirty="0">
                <a:solidFill>
                  <a:srgbClr val="FFFFFF"/>
                </a:solidFill>
                <a:effectLst>
                  <a:glow rad="266700">
                    <a:schemeClr val="tx1">
                      <a:alpha val="75000"/>
                    </a:schemeClr>
                  </a:glow>
                </a:effectLst>
                <a:cs typeface="Arial" charset="0"/>
              </a:rPr>
              <a:t>s era</a:t>
            </a:r>
          </a:p>
        </p:txBody>
      </p:sp>
      <p:sp>
        <p:nvSpPr>
          <p:cNvPr id="241669" name="Text Box 1034"/>
          <p:cNvSpPr txBox="1">
            <a:spLocks noChangeArrowheads="1"/>
          </p:cNvSpPr>
          <p:nvPr/>
        </p:nvSpPr>
        <p:spPr bwMode="auto">
          <a:xfrm>
            <a:off x="1631950" y="307975"/>
            <a:ext cx="5929313" cy="13112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0000"/>
                </a:solidFill>
                <a:cs typeface="Arial" charset="0"/>
              </a:rPr>
              <a:t>POLITICAL TROUBLES</a:t>
            </a:r>
          </a:p>
          <a:p>
            <a:pPr eaLnBrk="1" hangingPunct="1"/>
            <a:r>
              <a:rPr lang="en-US" sz="4000" b="1">
                <a:solidFill>
                  <a:srgbClr val="FF0000"/>
                </a:solidFill>
                <a:cs typeface="Arial" charset="0"/>
              </a:rPr>
              <a:t>(2 Samuel 15–20)</a:t>
            </a:r>
          </a:p>
        </p:txBody>
      </p:sp>
      <p:sp>
        <p:nvSpPr>
          <p:cNvPr id="241670" name="Text Box 1036"/>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cs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435600" y="3213100"/>
            <a:ext cx="3387725"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defRPr/>
            </a:pPr>
            <a:r>
              <a:rPr lang="en-US" sz="3200" b="1" dirty="0">
                <a:solidFill>
                  <a:srgbClr val="FFFFFF"/>
                </a:solidFill>
                <a:latin typeface="Arial"/>
                <a:ea typeface="+mn-ea"/>
                <a:cs typeface="Arial"/>
              </a:rPr>
              <a:t>ABSALOM, David</a:t>
            </a:r>
            <a:r>
              <a:rPr lang="uk-UA" sz="3200" b="1" dirty="0">
                <a:solidFill>
                  <a:srgbClr val="FFFFFF"/>
                </a:solidFill>
                <a:latin typeface="Arial"/>
                <a:ea typeface="+mn-ea"/>
                <a:cs typeface="Arial"/>
              </a:rPr>
              <a:t>'</a:t>
            </a:r>
            <a:r>
              <a:rPr lang="en-US" sz="3200" b="1" dirty="0">
                <a:solidFill>
                  <a:srgbClr val="FFFFFF"/>
                </a:solidFill>
                <a:latin typeface="Arial"/>
                <a:ea typeface="+mn-ea"/>
                <a:cs typeface="Arial"/>
              </a:rPr>
              <a:t>s handsome and </a:t>
            </a:r>
          </a:p>
          <a:p>
            <a:pPr algn="l">
              <a:defRPr/>
            </a:pPr>
            <a:r>
              <a:rPr lang="en-US" sz="3200" b="1" dirty="0">
                <a:solidFill>
                  <a:srgbClr val="FFFFFF"/>
                </a:solidFill>
                <a:latin typeface="Arial"/>
                <a:ea typeface="+mn-ea"/>
                <a:cs typeface="Arial"/>
              </a:rPr>
              <a:t>likeable son… still rebels against him.</a:t>
            </a: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3" y="0"/>
            <a:ext cx="2447925"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eaLnBrk="1" hangingPunct="1"/>
            <a:r>
              <a:rPr lang="en-US" sz="3200" b="1">
                <a:solidFill>
                  <a:srgbClr val="FFFFFF"/>
                </a:solidFill>
                <a:latin typeface="Arial" charset="0"/>
              </a:rPr>
              <a:t>What kind of king will David become when he later has the same power as Saul?  How will he respond to the third king, Absalom?</a:t>
            </a:r>
            <a:endParaRPr lang="en-US" sz="3200" b="1" i="1">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6"/>
          <p:cNvSpPr txBox="1">
            <a:spLocks noChangeArrowheads="1"/>
          </p:cNvSpPr>
          <p:nvPr/>
        </p:nvSpPr>
        <p:spPr bwMode="auto">
          <a:xfrm>
            <a:off x="8382000"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199</a:t>
            </a:r>
          </a:p>
        </p:txBody>
      </p:sp>
      <p:sp>
        <p:nvSpPr>
          <p:cNvPr id="6"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en-US" b="1">
                <a:solidFill>
                  <a:srgbClr val="FFFFFF"/>
                </a:solidFill>
                <a:latin typeface="Arial" charset="0"/>
              </a:rPr>
              <a:t>A TALE OF</a:t>
            </a:r>
          </a:p>
          <a:p>
            <a:pPr algn="ctr" eaLnBrk="1" hangingPunct="1"/>
            <a:r>
              <a:rPr lang="en-US" b="1">
                <a:solidFill>
                  <a:srgbClr val="FFFFFF"/>
                </a:solidFill>
                <a:latin typeface="Arial" charset="0"/>
              </a:rPr>
              <a:t>THREE KINGS</a:t>
            </a:r>
            <a:br>
              <a:rPr lang="en-US" b="1">
                <a:solidFill>
                  <a:srgbClr val="FFFFFF"/>
                </a:solidFill>
                <a:latin typeface="Arial" charset="0"/>
              </a:rPr>
            </a:br>
            <a:r>
              <a:rPr lang="en-US" sz="3200" b="1" i="1">
                <a:solidFill>
                  <a:srgbClr val="FFFFFF"/>
                </a:solidFill>
                <a:latin typeface="Arial" charset="0"/>
              </a:rPr>
              <a:t>A study in brokeness</a:t>
            </a:r>
            <a:endParaRPr lang="en-US" b="1">
              <a:solidFill>
                <a:srgbClr val="FFFFFF"/>
              </a:solidFill>
              <a:latin typeface="Arial"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5"/>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Rectangle 2"/>
          <p:cNvSpPr>
            <a:spLocks noGrp="1" noChangeArrowheads="1"/>
          </p:cNvSpPr>
          <p:nvPr>
            <p:ph type="title"/>
          </p:nvPr>
        </p:nvSpPr>
        <p:spPr>
          <a:xfrm>
            <a:off x="144463" y="0"/>
            <a:ext cx="7163841" cy="3500438"/>
          </a:xfrm>
        </p:spPr>
        <p:txBody>
          <a:bodyPr anchor="t"/>
          <a:lstStyle/>
          <a:p>
            <a:pPr eaLnBrk="1" hangingPunct="1"/>
            <a:r>
              <a:rPr lang="ru-RU" sz="2400" b="1">
                <a:solidFill>
                  <a:srgbClr val="FFFFFF"/>
                </a:solidFill>
                <a:latin typeface="Arial" charset="0"/>
              </a:rPr>
              <a:t>"</a:t>
            </a:r>
            <a:r>
              <a:rPr lang="en-US" altLang="ja-JP" sz="2400" b="1">
                <a:solidFill>
                  <a:srgbClr val="FFFFFF"/>
                </a:solidFill>
                <a:latin typeface="Arial" charset="0"/>
              </a:rPr>
              <a:t>David and Zadok were alone once more. </a:t>
            </a:r>
            <a:r>
              <a:rPr lang="uk-UA" sz="2400" b="1">
                <a:solidFill>
                  <a:srgbClr val="FFFFFF"/>
                </a:solidFill>
                <a:latin typeface="Arial" charset="0"/>
              </a:rPr>
              <a:t>'</a:t>
            </a:r>
            <a:r>
              <a:rPr lang="en-US" altLang="ja-JP" sz="2400" b="1">
                <a:solidFill>
                  <a:srgbClr val="FFFFFF"/>
                </a:solidFill>
                <a:latin typeface="Arial" charset="0"/>
              </a:rPr>
              <a:t>And now, what will you do, David? In your youth, you spoke no word against an unworthy king. What will you do now with an equally unworthy youth?</a:t>
            </a:r>
            <a:r>
              <a:rPr lang="uk-UA" sz="2400" b="1">
                <a:solidFill>
                  <a:srgbClr val="FFFFFF"/>
                </a:solidFill>
                <a:latin typeface="Arial" charset="0"/>
              </a:rPr>
              <a:t>'</a:t>
            </a:r>
            <a:r>
              <a:rPr lang="en-US" altLang="ja-JP" sz="2400" b="1">
                <a:solidFill>
                  <a:srgbClr val="FFFFFF"/>
                </a:solidFill>
                <a:latin typeface="Arial" charset="0"/>
              </a:rPr>
              <a:t> </a:t>
            </a:r>
            <a:r>
              <a:rPr lang="uk-UA" sz="2400" b="1">
                <a:solidFill>
                  <a:srgbClr val="FFFFFF"/>
                </a:solidFill>
                <a:latin typeface="Arial" charset="0"/>
              </a:rPr>
              <a:t>'</a:t>
            </a:r>
            <a:r>
              <a:rPr lang="en-US" altLang="ja-JP" sz="2400" b="1">
                <a:solidFill>
                  <a:srgbClr val="FFFFFF"/>
                </a:solidFill>
                <a:latin typeface="Arial" charset="0"/>
              </a:rPr>
              <a:t>As I said,</a:t>
            </a:r>
            <a:r>
              <a:rPr lang="uk-UA" sz="2400" b="1">
                <a:solidFill>
                  <a:srgbClr val="FFFFFF"/>
                </a:solidFill>
                <a:latin typeface="Arial" charset="0"/>
              </a:rPr>
              <a:t>'</a:t>
            </a:r>
            <a:r>
              <a:rPr lang="en-US" altLang="ja-JP" sz="2400" b="1">
                <a:solidFill>
                  <a:srgbClr val="FFFFFF"/>
                </a:solidFill>
                <a:latin typeface="Arial" charset="0"/>
              </a:rPr>
              <a:t> replied David, </a:t>
            </a:r>
            <a:r>
              <a:rPr lang="uk-UA" sz="2400" b="1">
                <a:solidFill>
                  <a:srgbClr val="FFFFFF"/>
                </a:solidFill>
                <a:latin typeface="Arial" charset="0"/>
              </a:rPr>
              <a:t>'</a:t>
            </a:r>
            <a:r>
              <a:rPr lang="en-US" altLang="ja-JP" sz="2400" b="1">
                <a:solidFill>
                  <a:srgbClr val="FFFFFF"/>
                </a:solidFill>
                <a:latin typeface="Arial" charset="0"/>
              </a:rPr>
              <a:t>These are the times I hate the most, Zadok. Nonetheless, against all reason, I judge my own heart first and rule against its interests. </a:t>
            </a:r>
            <a:br>
              <a:rPr lang="en-US" altLang="ja-JP" sz="2400" b="1">
                <a:solidFill>
                  <a:srgbClr val="FFFFFF"/>
                </a:solidFill>
                <a:latin typeface="Arial" charset="0"/>
              </a:rPr>
            </a:br>
            <a:r>
              <a:rPr lang="en-US" altLang="ja-JP" sz="2400" b="1">
                <a:solidFill>
                  <a:srgbClr val="FFFFFF"/>
                </a:solidFill>
                <a:latin typeface="Arial" charset="0"/>
              </a:rPr>
              <a:t>I will do what I did under Saul.</a:t>
            </a:r>
            <a:endParaRPr lang="en-US" sz="2400" b="1" i="1">
              <a:solidFill>
                <a:srgbClr val="FFFFFF"/>
              </a:solidFill>
              <a:latin typeface="Arial" charset="0"/>
            </a:endParaRPr>
          </a:p>
        </p:txBody>
      </p:sp>
      <p:sp>
        <p:nvSpPr>
          <p:cNvPr id="6" name="Rectangle 2"/>
          <p:cNvSpPr txBox="1">
            <a:spLocks noChangeArrowheads="1"/>
          </p:cNvSpPr>
          <p:nvPr/>
        </p:nvSpPr>
        <p:spPr bwMode="auto">
          <a:xfrm>
            <a:off x="144463" y="3284538"/>
            <a:ext cx="45164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eaLnBrk="1" hangingPunct="1">
              <a:defRPr/>
            </a:pPr>
            <a:r>
              <a:rPr lang="en-US" sz="2400" b="1" dirty="0">
                <a:solidFill>
                  <a:srgbClr val="FFFFFF"/>
                </a:solidFill>
                <a:latin typeface="Arial" charset="0"/>
              </a:rPr>
              <a:t>I will leave the destiny of the kingdom in God</a:t>
            </a:r>
            <a:r>
              <a:rPr lang="uk-UA" sz="2400" b="1" dirty="0">
                <a:solidFill>
                  <a:srgbClr val="FFFFFF"/>
                </a:solidFill>
                <a:latin typeface="Arial" charset="0"/>
              </a:rPr>
              <a:t>'</a:t>
            </a:r>
            <a:r>
              <a:rPr lang="en-US" sz="2400" b="1" dirty="0">
                <a:solidFill>
                  <a:srgbClr val="FFFFFF"/>
                </a:solidFill>
                <a:latin typeface="Arial" charset="0"/>
              </a:rPr>
              <a:t>s hands alone. Perhaps he is finished with me. Perhaps I have sinned too greatly and am no longer worthy to lead. Only God knows if that is true, and it seems he will not tell.</a:t>
            </a:r>
            <a:r>
              <a:rPr lang="ru-RU" sz="2400" b="1" dirty="0">
                <a:solidFill>
                  <a:srgbClr val="FFFFFF"/>
                </a:solidFill>
                <a:latin typeface="Arial" charset="0"/>
              </a:rPr>
              <a:t>"</a:t>
            </a:r>
            <a:br>
              <a:rPr lang="en-US" sz="2400" b="1" dirty="0">
                <a:solidFill>
                  <a:srgbClr val="FFFFFF"/>
                </a:solidFill>
                <a:latin typeface="Arial" charset="0"/>
              </a:rPr>
            </a:br>
            <a:endParaRPr lang="en-US" sz="1050" b="1" dirty="0">
              <a:solidFill>
                <a:srgbClr val="FFFFFF"/>
              </a:solidFill>
              <a:latin typeface="Arial" charset="0"/>
            </a:endParaRPr>
          </a:p>
          <a:p>
            <a:pPr eaLnBrk="1" hangingPunct="1">
              <a:defRPr/>
            </a:pPr>
            <a:r>
              <a:rPr lang="en-US" sz="1600" b="1" dirty="0">
                <a:solidFill>
                  <a:srgbClr val="FFFFFF"/>
                </a:solidFill>
                <a:latin typeface="Arial" charset="0"/>
              </a:rPr>
              <a:t>—Gene Edwards, </a:t>
            </a:r>
            <a:r>
              <a:rPr lang="en-US" sz="1600" b="1" i="1" dirty="0">
                <a:solidFill>
                  <a:srgbClr val="FFFFFF"/>
                </a:solidFill>
                <a:latin typeface="Arial" charset="0"/>
              </a:rPr>
              <a:t>A Tale of Three Kings</a:t>
            </a:r>
            <a:r>
              <a:rPr lang="en-US" sz="1600" b="1" dirty="0">
                <a:solidFill>
                  <a:srgbClr val="FFFFFF"/>
                </a:solidFill>
                <a:latin typeface="Arial" charset="0"/>
              </a:rPr>
              <a:t>, 93</a:t>
            </a:r>
            <a:endParaRPr lang="en-US" sz="1600" b="1" i="1" dirty="0">
              <a:solidFill>
                <a:srgbClr val="FFFFFF"/>
              </a:solidFill>
              <a:latin typeface="Arial"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634206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Text Box 5"/>
          <p:cNvSpPr txBox="1">
            <a:spLocks noChangeArrowheads="1"/>
          </p:cNvSpPr>
          <p:nvPr/>
        </p:nvSpPr>
        <p:spPr bwMode="auto">
          <a:xfrm>
            <a:off x="6372225" y="5876925"/>
            <a:ext cx="27733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FFFFFF"/>
                </a:solidFill>
              </a:rPr>
              <a:t>Tyndale</a:t>
            </a:r>
            <a:r>
              <a:rPr lang="uk-UA" altLang="ja-JP" sz="1800">
                <a:solidFill>
                  <a:srgbClr val="FFFFFF"/>
                </a:solidFill>
              </a:rPr>
              <a:t>'</a:t>
            </a:r>
            <a:r>
              <a:rPr lang="en-US" sz="1800">
                <a:solidFill>
                  <a:srgbClr val="FFFFFF"/>
                </a:solidFill>
              </a:rPr>
              <a:t>s </a:t>
            </a:r>
            <a:r>
              <a:rPr lang="en-US" sz="1800" i="1">
                <a:solidFill>
                  <a:srgbClr val="FFFFFF"/>
                </a:solidFill>
              </a:rPr>
              <a:t>Life Application Bible, NIV</a:t>
            </a:r>
            <a:endParaRPr lang="en-US" sz="1800">
              <a:solidFill>
                <a:srgbClr val="FFFFFF"/>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0" y="0"/>
            <a:ext cx="3241675" cy="6858000"/>
          </a:xfrm>
        </p:spPr>
        <p:txBody>
          <a:bodyPr/>
          <a:lstStyle/>
          <a:p>
            <a:pPr eaLnBrk="1" hangingPunct="1"/>
            <a:r>
              <a:rPr lang="en-US" sz="3200" b="1">
                <a:solidFill>
                  <a:srgbClr val="FFFFFF"/>
                </a:solidFill>
                <a:latin typeface="Arial" charset="0"/>
              </a:rPr>
              <a:t>David had to flee to the wilderness to avoid war between him and Absalom. He wept in the Kidron Valley.</a:t>
            </a:r>
            <a:br>
              <a:rPr lang="en-US" sz="3200" b="1">
                <a:solidFill>
                  <a:srgbClr val="FFFFFF"/>
                </a:solidFill>
                <a:latin typeface="Arial" charset="0"/>
              </a:rPr>
            </a:br>
            <a:br>
              <a:rPr lang="en-US" sz="3200" b="1">
                <a:solidFill>
                  <a:srgbClr val="FFFFFF"/>
                </a:solidFill>
                <a:latin typeface="Arial" charset="0"/>
              </a:rPr>
            </a:br>
            <a:r>
              <a:rPr lang="en-US" sz="3200" b="1" i="1">
                <a:solidFill>
                  <a:srgbClr val="FFFFFF"/>
                </a:solidFill>
                <a:latin typeface="Arial" charset="0"/>
              </a:rPr>
              <a:t>2 Samuel 15</a:t>
            </a: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3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16</a:t>
            </a:r>
          </a:p>
        </p:txBody>
      </p:sp>
    </p:spTree>
    <p:extLst>
      <p:ext uri="{BB962C8B-B14F-4D97-AF65-F5344CB8AC3E}">
        <p14:creationId xmlns:p14="http://schemas.microsoft.com/office/powerpoint/2010/main" val="32399290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085184"/>
            <a:ext cx="9144000" cy="165618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Shimei</a:t>
            </a:r>
            <a:r>
              <a:rPr lang="en-US" sz="3600" b="1" dirty="0">
                <a:solidFill>
                  <a:srgbClr val="FFFFFF"/>
                </a:solidFill>
                <a:effectLst>
                  <a:glow rad="317500">
                    <a:schemeClr val="bg1"/>
                  </a:glow>
                </a:effectLst>
              </a:rPr>
              <a:t> opposed David by throwing stones at him.  However, David refused to punish </a:t>
            </a:r>
            <a:r>
              <a:rPr lang="en-US" sz="3600" b="1" dirty="0" err="1">
                <a:solidFill>
                  <a:srgbClr val="FFFFFF"/>
                </a:solidFill>
                <a:effectLst>
                  <a:glow rad="317500">
                    <a:schemeClr val="bg1"/>
                  </a:glow>
                </a:effectLst>
              </a:rPr>
              <a:t>Shimei (2 Samuel 16:5-14)</a:t>
            </a:r>
            <a:r>
              <a:rPr lang="en-US" sz="3600" b="1" dirty="0">
                <a:solidFill>
                  <a:srgbClr val="FFFFFF"/>
                </a:solidFill>
                <a:effectLst>
                  <a:glow rad="317500">
                    <a:schemeClr val="bg1"/>
                  </a:glow>
                </a:effectLst>
              </a:rPr>
              <a:t>.</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445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17</a:t>
            </a:r>
          </a:p>
        </p:txBody>
      </p:sp>
    </p:spTree>
    <p:extLst>
      <p:ext uri="{BB962C8B-B14F-4D97-AF65-F5344CB8AC3E}">
        <p14:creationId xmlns:p14="http://schemas.microsoft.com/office/powerpoint/2010/main" val="791076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Ahithophel gives Absalom good advice to pursue David at once (2 Sam 17:1-4)</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8"/>
            <a:ext cx="7344816" cy="5516773"/>
          </a:xfrm>
          <a:prstGeom prst="rect">
            <a:avLst/>
          </a:prstGeom>
        </p:spPr>
      </p:pic>
    </p:spTree>
    <p:extLst>
      <p:ext uri="{BB962C8B-B14F-4D97-AF65-F5344CB8AC3E}">
        <p14:creationId xmlns:p14="http://schemas.microsoft.com/office/powerpoint/2010/main" val="225221600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Hushai gives Absalom bad advice to pursue David later (2 Sam 17:5-14)</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66884012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18</a:t>
            </a:r>
          </a:p>
        </p:txBody>
      </p:sp>
    </p:spTree>
    <p:extLst>
      <p:ext uri="{BB962C8B-B14F-4D97-AF65-F5344CB8AC3E}">
        <p14:creationId xmlns:p14="http://schemas.microsoft.com/office/powerpoint/2010/main" val="8870824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0"/>
            <a:ext cx="9196388"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en-US" sz="4000" b="1" i="1" dirty="0">
                <a:solidFill>
                  <a:srgbClr val="FFFFFF"/>
                </a:solidFill>
                <a:effectLst>
                  <a:glow rad="317500">
                    <a:schemeClr val="bg1"/>
                  </a:glow>
                </a:effectLst>
              </a:rPr>
              <a:t>A bad hair day for Absalom (18:9)</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08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858" name="Rectangle 5"/>
          <p:cNvSpPr>
            <a:spLocks noChangeArrowheads="1"/>
          </p:cNvSpPr>
          <p:nvPr/>
        </p:nvSpPr>
        <p:spPr bwMode="auto">
          <a:xfrm>
            <a:off x="5105400" y="476250"/>
            <a:ext cx="3886200" cy="587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ru-RU" altLang="ja-JP" sz="3200" b="1">
                <a:solidFill>
                  <a:srgbClr val="FFFFFF"/>
                </a:solidFill>
                <a:cs typeface="Arial" charset="0"/>
              </a:rPr>
              <a:t>"</a:t>
            </a:r>
            <a:r>
              <a:rPr lang="uk-UA" altLang="ja-JP" sz="3200" b="1">
                <a:solidFill>
                  <a:srgbClr val="FFFFFF"/>
                </a:solidFill>
                <a:cs typeface="Arial" charset="0"/>
              </a:rPr>
              <a:t>'</a:t>
            </a:r>
            <a:r>
              <a:rPr lang="en-US" altLang="ja-JP" sz="3200" b="1">
                <a:solidFill>
                  <a:srgbClr val="FFFFFF"/>
                </a:solidFill>
                <a:cs typeface="Arial" charset="0"/>
              </a:rPr>
              <a:t>Enough of this nonsense,</a:t>
            </a:r>
            <a:r>
              <a:rPr lang="uk-UA" sz="3200" b="1">
                <a:solidFill>
                  <a:srgbClr val="FFFFFF"/>
                </a:solidFill>
                <a:cs typeface="Arial" charset="0"/>
              </a:rPr>
              <a:t>'</a:t>
            </a:r>
            <a:r>
              <a:rPr lang="en-US" altLang="ja-JP" sz="3200" b="1">
                <a:solidFill>
                  <a:srgbClr val="FFFFFF"/>
                </a:solidFill>
                <a:cs typeface="Arial" charset="0"/>
              </a:rPr>
              <a:t> </a:t>
            </a:r>
          </a:p>
          <a:p>
            <a:r>
              <a:rPr lang="en-US" sz="3200" b="1">
                <a:solidFill>
                  <a:srgbClr val="FFFFFF"/>
                </a:solidFill>
                <a:cs typeface="Arial" charset="0"/>
              </a:rPr>
              <a:t>Joab said.  Then he took three daggers and plunged them into Absalom</a:t>
            </a:r>
            <a:r>
              <a:rPr lang="uk-UA" altLang="ja-JP" sz="3200" b="1">
                <a:solidFill>
                  <a:srgbClr val="FFFFFF"/>
                </a:solidFill>
                <a:cs typeface="Arial" charset="0"/>
              </a:rPr>
              <a:t>'</a:t>
            </a:r>
            <a:r>
              <a:rPr lang="en-US" sz="3200" b="1">
                <a:solidFill>
                  <a:srgbClr val="FFFFFF"/>
                </a:solidFill>
                <a:cs typeface="Arial" charset="0"/>
              </a:rPr>
              <a:t>s heart as he dangled from the oak still alive.</a:t>
            </a:r>
            <a:r>
              <a:rPr lang="ru-RU" sz="3200" b="1">
                <a:solidFill>
                  <a:srgbClr val="FFFFFF"/>
                </a:solidFill>
                <a:cs typeface="Arial" charset="0"/>
              </a:rPr>
              <a:t>"</a:t>
            </a:r>
            <a:r>
              <a:rPr lang="en-US" altLang="ja-JP" sz="2400" b="1">
                <a:solidFill>
                  <a:srgbClr val="FFFFFF"/>
                </a:solidFill>
                <a:cs typeface="Arial" charset="0"/>
              </a:rPr>
              <a:t> </a:t>
            </a:r>
          </a:p>
          <a:p>
            <a:endParaRPr lang="en-US" sz="2400" b="1">
              <a:solidFill>
                <a:srgbClr val="FFFFFF"/>
              </a:solidFill>
              <a:cs typeface="Arial" charset="0"/>
            </a:endParaRPr>
          </a:p>
          <a:p>
            <a:r>
              <a:rPr lang="en-US" sz="3200" b="1" i="1">
                <a:solidFill>
                  <a:srgbClr val="FFFFFF"/>
                </a:solidFill>
                <a:cs typeface="Arial" charset="0"/>
              </a:rPr>
              <a:t>2 Samuel 18:14</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8" y="-107949"/>
            <a:ext cx="9310688" cy="696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7092280" y="0"/>
            <a:ext cx="2160240" cy="2204864"/>
          </a:xfrm>
        </p:spPr>
        <p:txBody>
          <a:bodyPr/>
          <a:lstStyle/>
          <a:p>
            <a:pPr algn="ctr" eaLnBrk="1" hangingPunct="1">
              <a:defRPr/>
            </a:pPr>
            <a:r>
              <a:rPr lang="en-US" sz="4000" b="1" i="1" dirty="0">
                <a:solidFill>
                  <a:srgbClr val="FFFFFF"/>
                </a:solidFill>
                <a:effectLst>
                  <a:glow rad="317500">
                    <a:schemeClr val="bg1"/>
                  </a:glow>
                </a:effectLst>
              </a:rPr>
              <a:t>2 Sam. 18:33</a:t>
            </a: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defRPr/>
            </a:pPr>
            <a:r>
              <a:rPr lang="ru-RU" sz="2800" dirty="0"/>
              <a:t>"</a:t>
            </a:r>
            <a:r>
              <a:rPr lang="en-US" sz="2800" dirty="0"/>
              <a:t>The king was overcome with emotion. He went up to his room over the gateway and burst into tears. And as he went, he cried, </a:t>
            </a:r>
            <a:r>
              <a:rPr lang="uk-UA" sz="2800" dirty="0"/>
              <a:t>'</a:t>
            </a:r>
            <a:r>
              <a:rPr lang="en-US" sz="2800" dirty="0"/>
              <a:t>O my son Absalom!  My son, my son Absalom!  If only I could have died instead of you!   O Absalom, my son, my son.</a:t>
            </a:r>
            <a:r>
              <a:rPr lang="uk-UA" sz="2800" dirty="0"/>
              <a:t>'</a:t>
            </a:r>
            <a:r>
              <a:rPr lang="ru-RU" altLang="ja-JP" sz="2800" dirty="0"/>
              <a:t>"</a:t>
            </a:r>
            <a:endParaRPr lang="en-US" sz="2800" dirty="0"/>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19</a:t>
            </a:r>
          </a:p>
        </p:txBody>
      </p:sp>
    </p:spTree>
    <p:extLst>
      <p:ext uri="{BB962C8B-B14F-4D97-AF65-F5344CB8AC3E}">
        <p14:creationId xmlns:p14="http://schemas.microsoft.com/office/powerpoint/2010/main" val="161344585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David returned to a restored kingdom in Jerusalem but the north-south division persisted.</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5576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Misplaced Grief</a:t>
            </a:r>
          </a:p>
        </p:txBody>
      </p:sp>
      <p:sp>
        <p:nvSpPr>
          <p:cNvPr id="5" name="Rectangle 2"/>
          <p:cNvSpPr txBox="1">
            <a:spLocks noChangeArrowheads="1"/>
          </p:cNvSpPr>
          <p:nvPr/>
        </p:nvSpPr>
        <p:spPr bwMode="auto">
          <a:xfrm>
            <a:off x="5292080" y="4077072"/>
            <a:ext cx="38622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rPr>
              <a:t>Joab rebukes David for his poor leadership (19:5-7)</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836613"/>
            <a:ext cx="4754563"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71654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901" y="517715"/>
            <a:ext cx="4316100" cy="6332220"/>
          </a:xfrm>
          <a:prstGeom prst="rect">
            <a:avLst/>
          </a:prstGeom>
        </p:spPr>
      </p:pic>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722821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20</a:t>
            </a:r>
          </a:p>
        </p:txBody>
      </p:sp>
    </p:spTree>
    <p:extLst>
      <p:ext uri="{BB962C8B-B14F-4D97-AF65-F5344CB8AC3E}">
        <p14:creationId xmlns:p14="http://schemas.microsoft.com/office/powerpoint/2010/main" val="39608006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8" y="274638"/>
            <a:ext cx="7859712" cy="1066800"/>
          </a:xfrm>
          <a:solidFill>
            <a:schemeClr val="tx1"/>
          </a:solidFill>
        </p:spPr>
        <p:txBody>
          <a:bodyPr/>
          <a:lstStyle/>
          <a:p>
            <a:pPr eaLnBrk="1" hangingPunct="1"/>
            <a:r>
              <a:rPr lang="en-US" b="1">
                <a:solidFill>
                  <a:srgbClr val="FFFFFF"/>
                </a:solidFill>
                <a:latin typeface="Arial" charset="0"/>
                <a:ea typeface="ＭＳ Ｐゴシック" charset="0"/>
                <a:cs typeface="ＭＳ Ｐゴシック" charset="0"/>
              </a:rPr>
              <a:t>DAVID</a:t>
            </a:r>
            <a:r>
              <a:rPr lang="uk-UA"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FINAL YEARS</a:t>
            </a:r>
          </a:p>
        </p:txBody>
      </p:sp>
      <p:sp>
        <p:nvSpPr>
          <p:cNvPr id="253954"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214</a:t>
            </a:r>
            <a:endParaRPr lang="en-US" sz="1800">
              <a:solidFill>
                <a:srgbClr val="000000"/>
              </a:solidFill>
            </a:endParaRPr>
          </a:p>
        </p:txBody>
      </p:sp>
      <p:sp>
        <p:nvSpPr>
          <p:cNvPr id="253955" name="Rectangle 7"/>
          <p:cNvSpPr>
            <a:spLocks noChangeArrowheads="1"/>
          </p:cNvSpPr>
          <p:nvPr/>
        </p:nvSpPr>
        <p:spPr bwMode="auto">
          <a:xfrm>
            <a:off x="838200" y="1809328"/>
            <a:ext cx="75438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3600" b="1" dirty="0">
                <a:solidFill>
                  <a:srgbClr val="FFFF00"/>
                </a:solidFill>
              </a:rPr>
              <a:t>An appendix in chapters 21–24 </a:t>
            </a:r>
            <a:br>
              <a:rPr lang="en-US" sz="3600" b="1" dirty="0">
                <a:solidFill>
                  <a:srgbClr val="FFFF00"/>
                </a:solidFill>
              </a:rPr>
            </a:br>
            <a:r>
              <a:rPr lang="en-US" sz="3600" b="1" dirty="0">
                <a:solidFill>
                  <a:srgbClr val="FFFF00"/>
                </a:solidFill>
              </a:rPr>
              <a:t>of David</a:t>
            </a:r>
            <a:r>
              <a:rPr lang="uk-UA" altLang="ja-JP" sz="3600" b="1" dirty="0">
                <a:solidFill>
                  <a:srgbClr val="FFFF00"/>
                </a:solidFill>
              </a:rPr>
              <a:t>'</a:t>
            </a:r>
            <a:r>
              <a:rPr lang="en-US" sz="3600" b="1" dirty="0">
                <a:solidFill>
                  <a:srgbClr val="FFFF00"/>
                </a:solidFill>
              </a:rPr>
              <a:t>s final years provides additional accounts of his failures and successes as indication of God</a:t>
            </a:r>
            <a:r>
              <a:rPr lang="uk-UA" altLang="ja-JP" sz="3600" b="1" dirty="0">
                <a:solidFill>
                  <a:srgbClr val="FFFF00"/>
                </a:solidFill>
              </a:rPr>
              <a:t>'</a:t>
            </a:r>
            <a:r>
              <a:rPr lang="en-US" sz="3600" b="1" dirty="0">
                <a:solidFill>
                  <a:srgbClr val="FFFF00"/>
                </a:solidFill>
              </a:rPr>
              <a:t>s continued blessing upon his line while still punishing sin.</a:t>
            </a:r>
          </a:p>
        </p:txBody>
      </p:sp>
    </p:spTree>
    <p:extLst>
      <p:ext uri="{BB962C8B-B14F-4D97-AF65-F5344CB8AC3E}">
        <p14:creationId xmlns:p14="http://schemas.microsoft.com/office/powerpoint/2010/main" val="25572764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21</a:t>
            </a:r>
          </a:p>
        </p:txBody>
      </p:sp>
    </p:spTree>
    <p:extLst>
      <p:ext uri="{BB962C8B-B14F-4D97-AF65-F5344CB8AC3E}">
        <p14:creationId xmlns:p14="http://schemas.microsoft.com/office/powerpoint/2010/main" val="33667945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 P P E N D I X</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B U T E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S  U  M M A R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21–24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H U M I L I T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P R I D E</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21–23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 S R A E 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en-US" sz="2400">
                <a:solidFill>
                  <a:schemeClr val="bg1"/>
                </a:solidFill>
                <a:latin typeface="Arial" charset="0"/>
                <a:ea typeface="ＭＳ Ｐゴシック" charset="0"/>
                <a:cs typeface="ＭＳ Ｐゴシック" charset="0"/>
              </a:rPr>
              <a:t>Appendix Chart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79512" y="29469"/>
            <a:ext cx="8748464" cy="2501023"/>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"During another battle with the Philistines, Elhanan son of Jair killed </a:t>
            </a:r>
            <a:r>
              <a:rPr lang="en-US" sz="2800" b="1" dirty="0" err="1">
                <a:effectLst>
                  <a:glow rad="127000">
                    <a:schemeClr val="tx1"/>
                  </a:glow>
                </a:effectLst>
                <a:latin typeface="Arial" charset="0"/>
                <a:ea typeface="ＭＳ Ｐゴシック" charset="0"/>
                <a:cs typeface="ＭＳ Ｐゴシック" charset="0"/>
              </a:rPr>
              <a:t>Lahmi</a:t>
            </a:r>
            <a:r>
              <a:rPr lang="en-US" sz="2800" b="1" dirty="0">
                <a:effectLst>
                  <a:glow rad="127000">
                    <a:schemeClr val="tx1"/>
                  </a:glow>
                </a:effectLst>
                <a:latin typeface="Arial" charset="0"/>
                <a:ea typeface="ＭＳ Ｐゴシック" charset="0"/>
                <a:cs typeface="ＭＳ Ｐゴシック" charset="0"/>
              </a:rPr>
              <a:t>, the brother of Goliath of Gath. The handle of </a:t>
            </a:r>
            <a:r>
              <a:rPr lang="en-US" sz="2800" b="1" dirty="0" err="1">
                <a:effectLst>
                  <a:glow rad="127000">
                    <a:schemeClr val="tx1"/>
                  </a:glow>
                </a:effectLst>
                <a:latin typeface="Arial" charset="0"/>
                <a:ea typeface="ＭＳ Ｐゴシック" charset="0"/>
                <a:cs typeface="ＭＳ Ｐゴシック" charset="0"/>
              </a:rPr>
              <a:t>Lahmi’s</a:t>
            </a:r>
            <a:r>
              <a:rPr lang="en-US" sz="2800" b="1" dirty="0">
                <a:effectLst>
                  <a:glow rad="127000">
                    <a:schemeClr val="tx1"/>
                  </a:glow>
                </a:effectLst>
                <a:latin typeface="Arial" charset="0"/>
                <a:ea typeface="ＭＳ Ｐゴシック" charset="0"/>
                <a:cs typeface="ＭＳ Ｐゴシック" charset="0"/>
              </a:rPr>
              <a:t> spear was as thick as a weaver’s beam!"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 21:19; cf. 1 Chron 20:5 NLT).</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3608" y="3030561"/>
            <a:ext cx="6840760" cy="38617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96681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"In another battle with the Philistines at Gath, they encountered a huge man with six fingers on each hand and six toes on each foot, twenty-four in all, who was also a descendant of the giants. But when he defied and taunted Israel, he was killed by Jonathan, the son of David’s brother </a:t>
            </a:r>
            <a:r>
              <a:rPr lang="en-US" sz="2800" b="1" dirty="0" err="1">
                <a:effectLst>
                  <a:glow rad="127000">
                    <a:schemeClr val="tx1"/>
                  </a:glow>
                </a:effectLst>
                <a:latin typeface="Arial" charset="0"/>
                <a:ea typeface="ＭＳ Ｐゴシック" charset="0"/>
                <a:cs typeface="ＭＳ Ｐゴシック" charset="0"/>
              </a:rPr>
              <a:t>Shimea</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Samuel 21:20; cf. 1 Chron 20:6-7 NLT).</a:t>
            </a:r>
          </a:p>
        </p:txBody>
      </p:sp>
    </p:spTree>
    <p:extLst>
      <p:ext uri="{BB962C8B-B14F-4D97-AF65-F5344CB8AC3E}">
        <p14:creationId xmlns:p14="http://schemas.microsoft.com/office/powerpoint/2010/main" val="323973929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22</a:t>
            </a:r>
          </a:p>
        </p:txBody>
      </p:sp>
    </p:spTree>
    <p:extLst>
      <p:ext uri="{BB962C8B-B14F-4D97-AF65-F5344CB8AC3E}">
        <p14:creationId xmlns:p14="http://schemas.microsoft.com/office/powerpoint/2010/main" val="293942905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6"/>
            <a:ext cx="2952328" cy="1754327"/>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dirty="0">
                <a:solidFill>
                  <a:schemeClr val="bg1"/>
                </a:solidFill>
              </a:rPr>
              <a:t>David kept the humility of his youth. </a:t>
            </a: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5940152" y="3717032"/>
            <a:ext cx="2952328" cy="2862322"/>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dirty="0">
                <a:solidFill>
                  <a:schemeClr val="bg1"/>
                </a:solidFill>
              </a:rPr>
              <a:t>The result was that many risked their lives for him.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23</a:t>
            </a:r>
          </a:p>
        </p:txBody>
      </p:sp>
    </p:spTree>
    <p:extLst>
      <p:ext uri="{BB962C8B-B14F-4D97-AF65-F5344CB8AC3E}">
        <p14:creationId xmlns:p14="http://schemas.microsoft.com/office/powerpoint/2010/main" val="34374253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765175"/>
            <a:ext cx="9212263"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rPr>
              <a:t>"</a:t>
            </a:r>
            <a:r>
              <a:rPr lang="en-US" b="1" dirty="0">
                <a:solidFill>
                  <a:srgbClr val="FFFFFF"/>
                </a:solidFill>
                <a:effectLst/>
              </a:rPr>
              <a:t>David</a:t>
            </a:r>
            <a:r>
              <a:rPr lang="uk-UA" b="1" dirty="0">
                <a:solidFill>
                  <a:srgbClr val="FFFFFF"/>
                </a:solidFill>
                <a:effectLst/>
              </a:rPr>
              <a:t>'</a:t>
            </a:r>
            <a:r>
              <a:rPr lang="en-US" b="1" dirty="0">
                <a:solidFill>
                  <a:srgbClr val="FFFFFF"/>
                </a:solidFill>
                <a:effectLst/>
              </a:rPr>
              <a:t>s Mighty Men</a:t>
            </a:r>
            <a:r>
              <a:rPr lang="ru-RU" b="1" dirty="0">
                <a:solidFill>
                  <a:srgbClr val="FFFFFF"/>
                </a:solidFill>
                <a:effectLst/>
              </a:rPr>
              <a:t>"</a:t>
            </a:r>
            <a:br>
              <a:rPr lang="en-US" b="1" dirty="0">
                <a:solidFill>
                  <a:srgbClr val="FFFFFF"/>
                </a:solidFill>
                <a:effectLst/>
              </a:rPr>
            </a:br>
            <a:r>
              <a:rPr lang="en-US" sz="3200" b="1" dirty="0">
                <a:solidFill>
                  <a:srgbClr val="FFFFFF"/>
                </a:solidFill>
                <a:effectLst/>
              </a:rPr>
              <a:t>By James </a:t>
            </a:r>
            <a:r>
              <a:rPr lang="en-US" sz="3200" b="1" dirty="0" err="1">
                <a:solidFill>
                  <a:srgbClr val="FFFFFF"/>
                </a:solidFill>
                <a:effectLst/>
              </a:rPr>
              <a:t>Tissot</a:t>
            </a:r>
            <a:r>
              <a:rPr lang="en-US" sz="3200" b="1" dirty="0">
                <a:solidFill>
                  <a:srgbClr val="FFFFFF"/>
                </a:solidFill>
                <a:effectLst/>
              </a:rPr>
              <a:t> (1836-1902)</a:t>
            </a:r>
            <a:endParaRPr lang="en-US" sz="3600" b="1" dirty="0">
              <a:solidFill>
                <a:srgbClr val="FFFFFF"/>
              </a:solidFill>
              <a:effectLs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323528" y="5949280"/>
            <a:ext cx="4608512"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rule the world through David’s Descendent,</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3851920" y="5920006"/>
            <a:ext cx="493930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2351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773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7"/>
          <p:cNvSpPr>
            <a:spLocks noChangeArrowheads="1"/>
          </p:cNvSpPr>
          <p:nvPr/>
        </p:nvSpPr>
        <p:spPr bwMode="auto">
          <a:xfrm>
            <a:off x="0" y="5661025"/>
            <a:ext cx="9144000" cy="830263"/>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800" b="1">
                <a:solidFill>
                  <a:srgbClr val="FFFFFF"/>
                </a:solidFill>
                <a:cs typeface="Arial" charset="0"/>
              </a:rPr>
              <a:t>David</a:t>
            </a:r>
            <a:r>
              <a:rPr lang="uk-UA" altLang="ja-JP" sz="4800" b="1">
                <a:solidFill>
                  <a:srgbClr val="FFFFFF"/>
                </a:solidFill>
                <a:cs typeface="Arial" charset="0"/>
              </a:rPr>
              <a:t>'</a:t>
            </a:r>
            <a:r>
              <a:rPr lang="en-US" sz="4800" b="1">
                <a:solidFill>
                  <a:srgbClr val="FFFFFF"/>
                </a:solidFill>
                <a:cs typeface="Arial" charset="0"/>
              </a:rPr>
              <a:t>s Mighty Men</a:t>
            </a:r>
          </a:p>
        </p:txBody>
      </p:sp>
      <p:sp>
        <p:nvSpPr>
          <p:cNvPr id="4105" name="Rectangle 9"/>
          <p:cNvSpPr>
            <a:spLocks noGrp="1" noChangeArrowheads="1"/>
          </p:cNvSpPr>
          <p:nvPr>
            <p:ph type="title" idx="4294967295"/>
          </p:nvPr>
        </p:nvSpPr>
        <p:spPr>
          <a:xfrm>
            <a:off x="0" y="72916"/>
            <a:ext cx="9144000" cy="646331"/>
          </a:xfrm>
          <a:ln>
            <a:miter lim="800000"/>
            <a:headEnd/>
            <a:tailEnd/>
          </a:ln>
        </p:spPr>
        <p:txBody>
          <a:bodyPr>
            <a:spAutoFit/>
          </a:bodyPr>
          <a:lstStyle/>
          <a:p>
            <a:pPr>
              <a:defRPr/>
            </a:pPr>
            <a:r>
              <a:rPr lang="en-US" sz="3600" b="1" kern="1200" dirty="0">
                <a:solidFill>
                  <a:schemeClr val="bg1"/>
                </a:solidFill>
                <a:effectLst>
                  <a:glow rad="241300">
                    <a:schemeClr val="tx1">
                      <a:alpha val="96000"/>
                    </a:schemeClr>
                  </a:glow>
                </a:effectLst>
                <a:latin typeface="Arial"/>
                <a:ea typeface="+mn-ea"/>
                <a:cs typeface="Arial"/>
              </a:rPr>
              <a:t>2 Samuel 23:8-11</a:t>
            </a:r>
          </a:p>
        </p:txBody>
      </p:sp>
    </p:spTree>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4365104"/>
            <a:ext cx="9129157" cy="2492896"/>
          </a:xfrm>
          <a:effectLst>
            <a:outerShdw blurRad="63500" dist="38099" dir="2700000" algn="ctr" rotWithShape="0">
              <a:schemeClr val="tx2">
                <a:alpha val="74998"/>
              </a:schemeClr>
            </a:outerShdw>
          </a:effectLst>
        </p:spPr>
        <p:txBody>
          <a:bodyPr/>
          <a:lstStyle/>
          <a:p>
            <a:pPr eaLnBrk="1" hangingPunct="1">
              <a:defRPr/>
            </a:pPr>
            <a:r>
              <a:rPr lang="en-SG" sz="2400">
                <a:solidFill>
                  <a:srgbClr val="FFFFFF"/>
                </a:solidFill>
              </a:rPr>
              <a:t>"David remarked longingly to his men, 'Oh, how I would love some of that good water from the well by the gate in Bethlehem.'  </a:t>
            </a:r>
            <a:r>
              <a:rPr lang="en-SG" sz="2400" baseline="30000">
                <a:solidFill>
                  <a:srgbClr val="FFFFFF"/>
                </a:solidFill>
              </a:rPr>
              <a:t>16</a:t>
            </a:r>
            <a:r>
              <a:rPr lang="en-SG" sz="2400">
                <a:solidFill>
                  <a:srgbClr val="FFFFFF"/>
                </a:solidFill>
              </a:rPr>
              <a:t> So the Three broke through the Philistine lines, drew some water from the well by the gate in Bethlehem, and brought it back to David. But he refused to drink it. Instead, he poured it out as an offering to the L</a:t>
            </a:r>
            <a:r>
              <a:rPr lang="en-SG" sz="2000">
                <a:solidFill>
                  <a:srgbClr val="FFFFFF"/>
                </a:solidFill>
              </a:rPr>
              <a:t>ORD</a:t>
            </a:r>
            <a:r>
              <a:rPr lang="en-SG" sz="2400">
                <a:solidFill>
                  <a:srgbClr val="FFFFFF"/>
                </a:solidFill>
              </a:rPr>
              <a:t>" </a:t>
            </a:r>
            <a:br>
              <a:rPr lang="en-SG" sz="2400">
                <a:solidFill>
                  <a:srgbClr val="FFFFFF"/>
                </a:solidFill>
              </a:rPr>
            </a:br>
            <a:r>
              <a:rPr lang="en-SG" sz="2400">
                <a:solidFill>
                  <a:srgbClr val="FFFFFF"/>
                </a:solidFill>
              </a:rPr>
              <a:t>(2 Samuel 23:15-16 </a:t>
            </a:r>
            <a:r>
              <a:rPr lang="en-SG" sz="2000">
                <a:solidFill>
                  <a:srgbClr val="FFFFFF"/>
                </a:solidFill>
              </a:rPr>
              <a:t>NLT</a:t>
            </a:r>
            <a:r>
              <a:rPr lang="en-SG" sz="2400">
                <a:solidFill>
                  <a:srgbClr val="FFFFFF"/>
                </a:solidFill>
              </a:rPr>
              <a:t>)</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0" y="0"/>
            <a:ext cx="4813300" cy="4279900"/>
          </a:xfrm>
          <a:prstGeom prst="rect">
            <a:avLst/>
          </a:prstGeom>
        </p:spPr>
      </p:pic>
    </p:spTree>
    <p:extLst>
      <p:ext uri="{BB962C8B-B14F-4D97-AF65-F5344CB8AC3E}">
        <p14:creationId xmlns:p14="http://schemas.microsoft.com/office/powerpoint/2010/main" val="13416025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24</a:t>
            </a:r>
          </a:p>
        </p:txBody>
      </p:sp>
    </p:spTree>
    <p:extLst>
      <p:ext uri="{BB962C8B-B14F-4D97-AF65-F5344CB8AC3E}">
        <p14:creationId xmlns:p14="http://schemas.microsoft.com/office/powerpoint/2010/main" val="306619129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0"/>
            <a:ext cx="9144000" cy="5452592"/>
          </a:xfrm>
          <a:prstGeom prst="rect">
            <a:avLst/>
          </a:prstGeom>
        </p:spPr>
      </p:pic>
      <p:sp>
        <p:nvSpPr>
          <p:cNvPr id="87041" name="Rectangle 2"/>
          <p:cNvSpPr>
            <a:spLocks noGrp="1" noChangeArrowheads="1"/>
          </p:cNvSpPr>
          <p:nvPr>
            <p:ph type="title"/>
          </p:nvPr>
        </p:nvSpPr>
        <p:spPr>
          <a:xfrm>
            <a:off x="-108520" y="5445224"/>
            <a:ext cx="9286800" cy="1368152"/>
          </a:xfrm>
          <a:solidFill>
            <a:srgbClr val="000000"/>
          </a:solidFill>
        </p:spPr>
        <p:txBody>
          <a:bodyPr/>
          <a:lstStyle/>
          <a:p>
            <a:pPr algn="ctr" eaLnBrk="1" hangingPunct="1">
              <a:defRPr/>
            </a:pPr>
            <a:r>
              <a:rPr lang="en-US" sz="4000" b="1" dirty="0">
                <a:solidFill>
                  <a:srgbClr val="FFFFFF"/>
                </a:solidFill>
                <a:effectLst>
                  <a:glow rad="317500">
                    <a:schemeClr val="bg1"/>
                  </a:glow>
                </a:effectLst>
              </a:rPr>
              <a:t>Araunah's Threshing Floor </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24:18-19)</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44942649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394"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900" b="1">
                <a:solidFill>
                  <a:srgbClr val="FFFFFF"/>
                </a:solidFill>
                <a:latin typeface="Arial" charset="0"/>
              </a:rPr>
              <a:t>©2006 TBBMI</a:t>
            </a:r>
          </a:p>
        </p:txBody>
      </p:sp>
      <p:grpSp>
        <p:nvGrpSpPr>
          <p:cNvPr id="59396" name="Group 18"/>
          <p:cNvGrpSpPr>
            <a:grpSpLocks/>
          </p:cNvGrpSpPr>
          <p:nvPr/>
        </p:nvGrpSpPr>
        <p:grpSpPr bwMode="auto">
          <a:xfrm>
            <a:off x="280988" y="5070475"/>
            <a:ext cx="8640762" cy="1724025"/>
            <a:chOff x="177" y="3194"/>
            <a:chExt cx="5443" cy="1086"/>
          </a:xfrm>
        </p:grpSpPr>
        <p:sp>
          <p:nvSpPr>
            <p:cNvPr id="59399"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575493" name="Text Box 5"/>
            <p:cNvSpPr txBox="1">
              <a:spLocks noChangeArrowheads="1"/>
            </p:cNvSpPr>
            <p:nvPr/>
          </p:nvSpPr>
          <p:spPr bwMode="auto">
            <a:xfrm>
              <a:off x="177" y="3225"/>
              <a:ext cx="5443" cy="9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4400" b="1" dirty="0">
                  <a:solidFill>
                    <a:srgbClr val="FFEA18"/>
                  </a:solidFill>
                  <a:latin typeface="Comic Sans MS" charset="0"/>
                  <a:ea typeface="ＭＳ Ｐゴシック" charset="-128"/>
                  <a:cs typeface="ＭＳ Ｐゴシック" charset="-128"/>
                </a:rPr>
                <a:t>The Temple Mount: Jerusalem</a:t>
              </a:r>
              <a:r>
                <a:rPr lang="fr-FR" sz="4400" b="1" dirty="0">
                  <a:solidFill>
                    <a:srgbClr val="FFEA18"/>
                  </a:solidFill>
                  <a:latin typeface="Comic Sans MS" charset="0"/>
                  <a:ea typeface="ＭＳ Ｐゴシック" charset="-128"/>
                  <a:cs typeface="ＭＳ Ｐゴシック" charset="-128"/>
                </a:rPr>
                <a:t>'</a:t>
              </a:r>
              <a:r>
                <a:rPr lang="en-US" sz="4400" b="1" dirty="0">
                  <a:solidFill>
                    <a:srgbClr val="FFEA18"/>
                  </a:solidFill>
                  <a:latin typeface="Comic Sans MS" charset="0"/>
                  <a:ea typeface="ＭＳ Ｐゴシック" charset="-128"/>
                  <a:cs typeface="ＭＳ Ｐゴシック" charset="-128"/>
                </a:rPr>
                <a:t>s Global Focal Point</a:t>
              </a: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lgn="l" eaLnBrk="0" hangingPunct="0">
              <a:spcBef>
                <a:spcPct val="50000"/>
              </a:spcBef>
              <a:defRPr/>
            </a:pPr>
            <a:r>
              <a:rPr lang="en-US" sz="1600" b="1">
                <a:solidFill>
                  <a:srgbClr val="FFFFFF"/>
                </a:solidFill>
                <a:latin typeface="Comic Sans MS" pitchFamily="-112" charset="0"/>
              </a:rPr>
              <a:t>2 Sam. 24:18-24; 2 Chron.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Tree>
    <p:extLst>
      <p:ext uri="{BB962C8B-B14F-4D97-AF65-F5344CB8AC3E}">
        <p14:creationId xmlns:p14="http://schemas.microsoft.com/office/powerpoint/2010/main" val="8419475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eaLnBrk="0" hangingPunct="0">
              <a:defRPr/>
            </a:pPr>
            <a:r>
              <a:rPr lang="en-US" sz="1600" b="1">
                <a:solidFill>
                  <a:srgbClr val="FFFFFF"/>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3175" y="2684463"/>
            <a:ext cx="9136063" cy="3232150"/>
            <a:chOff x="2" y="1691"/>
            <a:chExt cx="5755" cy="2036"/>
          </a:xfrm>
        </p:grpSpPr>
        <p:sp>
          <p:nvSpPr>
            <p:cNvPr id="61465"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6"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7"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8"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9"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70"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71"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To build the FIRST Temple to the Lord!</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3200" b="1">
                <a:solidFill>
                  <a:srgbClr val="FFFFFF"/>
                </a:solidFill>
                <a:latin typeface="Comic Sans MS" charset="0"/>
              </a:rPr>
              <a:t>David bought it…</a:t>
            </a: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4400" b="1" dirty="0">
                <a:solidFill>
                  <a:srgbClr val="FFEA18"/>
                </a:solidFill>
                <a:latin typeface="Comic Sans MS" charset="0"/>
                <a:ea typeface="ＭＳ Ｐゴシック" charset="-128"/>
                <a:cs typeface="ＭＳ Ｐゴシック" charset="-128"/>
              </a:rPr>
              <a:t>On Mount Moriah!</a:t>
            </a:r>
          </a:p>
        </p:txBody>
      </p:sp>
      <p:grpSp>
        <p:nvGrpSpPr>
          <p:cNvPr id="3" name="Group 23"/>
          <p:cNvGrpSpPr>
            <a:grpSpLocks/>
          </p:cNvGrpSpPr>
          <p:nvPr/>
        </p:nvGrpSpPr>
        <p:grpSpPr bwMode="auto">
          <a:xfrm>
            <a:off x="5038725" y="1881188"/>
            <a:ext cx="3538538" cy="2419350"/>
            <a:chOff x="1020" y="800"/>
            <a:chExt cx="4056" cy="2875"/>
          </a:xfrm>
        </p:grpSpPr>
        <p:grpSp>
          <p:nvGrpSpPr>
            <p:cNvPr id="61456"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2800" b="1">
                  <a:solidFill>
                    <a:srgbClr val="FFD34A"/>
                  </a:solidFill>
                  <a:latin typeface="Comic Sans MS" pitchFamily="-112" charset="0"/>
                </a:rPr>
                <a:t>Ancient Threshing Floor</a:t>
              </a: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3200" b="1" dirty="0" err="1">
                <a:solidFill>
                  <a:srgbClr val="FFFFFF"/>
                </a:solidFill>
                <a:latin typeface="Comic Sans MS" charset="0"/>
              </a:rPr>
              <a:t>Araunah</a:t>
            </a:r>
            <a:r>
              <a:rPr lang="fr-FR" altLang="ja-JP" sz="3200" b="1" dirty="0">
                <a:solidFill>
                  <a:srgbClr val="FFFFFF"/>
                </a:solidFill>
                <a:latin typeface="Comic Sans MS" charset="0"/>
              </a:rPr>
              <a:t>'</a:t>
            </a:r>
            <a:r>
              <a:rPr lang="en-US" altLang="ja-JP" sz="3200" b="1" dirty="0">
                <a:solidFill>
                  <a:srgbClr val="FFFFFF"/>
                </a:solidFill>
                <a:latin typeface="Comic Sans MS" charset="0"/>
              </a:rPr>
              <a:t>s threshing floor…</a:t>
            </a:r>
            <a:endParaRPr lang="en-US" sz="3200" b="1" dirty="0">
              <a:solidFill>
                <a:srgbClr val="FFFFFF"/>
              </a:solidFill>
              <a:latin typeface="Comic Sans MS"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en-US" sz="1600" b="1" kern="1200" dirty="0">
                <a:solidFill>
                  <a:srgbClr val="FFFFFF"/>
                </a:solidFill>
                <a:effectLst/>
                <a:latin typeface="Comic Sans MS"/>
                <a:ea typeface="ＭＳ Ｐゴシック"/>
                <a:cs typeface="ＭＳ Ｐゴシック"/>
              </a:rPr>
              <a:t>2 Sam. 24:18-24; 2 Chron. 3:1</a:t>
            </a:r>
            <a:endParaRPr lang="en-US" dirty="0"/>
          </a:p>
        </p:txBody>
      </p:sp>
    </p:spTree>
    <p:extLst>
      <p:ext uri="{BB962C8B-B14F-4D97-AF65-F5344CB8AC3E}">
        <p14:creationId xmlns:p14="http://schemas.microsoft.com/office/powerpoint/2010/main" val="3714560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nvGrpSpPr>
          <p:cNvPr id="63491" name="Group 155"/>
          <p:cNvGrpSpPr>
            <a:grpSpLocks/>
          </p:cNvGrpSpPr>
          <p:nvPr/>
        </p:nvGrpSpPr>
        <p:grpSpPr bwMode="auto">
          <a:xfrm>
            <a:off x="6670675" y="1584325"/>
            <a:ext cx="2178050" cy="1603375"/>
            <a:chOff x="1020" y="800"/>
            <a:chExt cx="4056" cy="2875"/>
          </a:xfrm>
        </p:grpSpPr>
        <p:grpSp>
          <p:nvGrpSpPr>
            <p:cNvPr id="6362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en-US" sz="1600" b="1">
                <a:solidFill>
                  <a:srgbClr val="FFFFFF"/>
                </a:solidFill>
                <a:latin typeface="Comic Sans MS" pitchFamily="-112" charset="0"/>
              </a:rPr>
              <a:t>1 Kings 5:5</a:t>
            </a:r>
          </a:p>
        </p:txBody>
      </p:sp>
      <p:sp>
        <p:nvSpPr>
          <p:cNvPr id="63493"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2000">
                <a:solidFill>
                  <a:srgbClr val="FFA27C"/>
                </a:solidFill>
                <a:latin typeface="B VAG Rounded Bold" charset="0"/>
              </a:rPr>
              <a:t> </a:t>
            </a:r>
          </a:p>
        </p:txBody>
      </p:sp>
      <p:sp>
        <p:nvSpPr>
          <p:cNvPr id="63494"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3496"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200" b="1">
                <a:solidFill>
                  <a:srgbClr val="FFFFFF"/>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0928" name="Text Box 144"/>
          <p:cNvSpPr txBox="1">
            <a:spLocks noChangeArrowheads="1"/>
          </p:cNvSpPr>
          <p:nvPr/>
        </p:nvSpPr>
        <p:spPr bwMode="auto">
          <a:xfrm>
            <a:off x="1123950" y="4919663"/>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4800" b="1" dirty="0">
                <a:solidFill>
                  <a:srgbClr val="FFEA18"/>
                </a:solidFill>
                <a:latin typeface="Comic Sans MS" pitchFamily="-112" charset="0"/>
              </a:rPr>
              <a:t>But…his son Solomon was to build it!</a:t>
            </a:r>
          </a:p>
        </p:txBody>
      </p:sp>
      <p:grpSp>
        <p:nvGrpSpPr>
          <p:cNvPr id="63500" name="Group 6"/>
          <p:cNvGrpSpPr>
            <a:grpSpLocks/>
          </p:cNvGrpSpPr>
          <p:nvPr/>
        </p:nvGrpSpPr>
        <p:grpSpPr bwMode="auto">
          <a:xfrm>
            <a:off x="8018463" y="3436938"/>
            <a:ext cx="981075" cy="1843087"/>
            <a:chOff x="5051" y="2165"/>
            <a:chExt cx="618" cy="1161"/>
          </a:xfrm>
        </p:grpSpPr>
        <p:grpSp>
          <p:nvGrpSpPr>
            <p:cNvPr id="63608" name="Group 7"/>
            <p:cNvGrpSpPr>
              <a:grpSpLocks/>
            </p:cNvGrpSpPr>
            <p:nvPr/>
          </p:nvGrpSpPr>
          <p:grpSpPr bwMode="auto">
            <a:xfrm>
              <a:off x="5051" y="2165"/>
              <a:ext cx="618" cy="1161"/>
              <a:chOff x="5051" y="2165"/>
              <a:chExt cx="618" cy="1161"/>
            </a:xfrm>
          </p:grpSpPr>
          <p:sp>
            <p:nvSpPr>
              <p:cNvPr id="6361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gn="l" eaLnBrk="0" hangingPunct="0"/>
                <a:endParaRPr lang="en-US" sz="2800">
                  <a:solidFill>
                    <a:srgbClr val="00DFCA"/>
                  </a:solidFill>
                  <a:latin typeface="Matura MT Script Capitals" charset="0"/>
                </a:endParaRPr>
              </a:p>
            </p:txBody>
          </p:sp>
          <p:sp>
            <p:nvSpPr>
              <p:cNvPr id="6361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800">
                  <a:solidFill>
                    <a:srgbClr val="00DFCA"/>
                  </a:solidFill>
                  <a:latin typeface="Matura MT Script Capitals" charset="0"/>
                </a:endParaRPr>
              </a:p>
            </p:txBody>
          </p:sp>
          <p:sp>
            <p:nvSpPr>
              <p:cNvPr id="6361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800">
                  <a:solidFill>
                    <a:srgbClr val="00DFCA"/>
                  </a:solidFill>
                  <a:latin typeface="Matura MT Script Capitals" charset="0"/>
                </a:endParaRPr>
              </a:p>
            </p:txBody>
          </p:sp>
          <p:sp>
            <p:nvSpPr>
              <p:cNvPr id="6361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361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361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6"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eaLnBrk="0" hangingPunct="0"/>
                <a:r>
                  <a:rPr lang="en-US" sz="900" b="1">
                    <a:solidFill>
                      <a:srgbClr val="000000"/>
                    </a:solidFill>
                    <a:latin typeface="Chicago" charset="0"/>
                  </a:rPr>
                  <a:t>ROYALTY</a:t>
                </a:r>
              </a:p>
            </p:txBody>
          </p:sp>
        </p:grpSp>
        <p:sp>
          <p:nvSpPr>
            <p:cNvPr id="63609"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3602"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3"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4"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5"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6"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7"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7" name="Group 167"/>
          <p:cNvGrpSpPr>
            <a:grpSpLocks/>
          </p:cNvGrpSpPr>
          <p:nvPr/>
        </p:nvGrpSpPr>
        <p:grpSpPr bwMode="auto">
          <a:xfrm>
            <a:off x="1974850" y="3676650"/>
            <a:ext cx="5214938" cy="923925"/>
            <a:chOff x="1244" y="2316"/>
            <a:chExt cx="3285" cy="582"/>
          </a:xfrm>
        </p:grpSpPr>
        <p:sp>
          <p:nvSpPr>
            <p:cNvPr id="63594"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5"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6"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7"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8"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9"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0"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1"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8" name="Group 207"/>
          <p:cNvGrpSpPr>
            <a:grpSpLocks/>
          </p:cNvGrpSpPr>
          <p:nvPr/>
        </p:nvGrpSpPr>
        <p:grpSpPr bwMode="auto">
          <a:xfrm>
            <a:off x="5095875" y="925513"/>
            <a:ext cx="1077913" cy="2874962"/>
            <a:chOff x="3210" y="583"/>
            <a:chExt cx="679" cy="1811"/>
          </a:xfrm>
        </p:grpSpPr>
        <p:sp>
          <p:nvSpPr>
            <p:cNvPr id="63585"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86" name="Group 209"/>
            <p:cNvGrpSpPr>
              <a:grpSpLocks/>
            </p:cNvGrpSpPr>
            <p:nvPr/>
          </p:nvGrpSpPr>
          <p:grpSpPr bwMode="auto">
            <a:xfrm>
              <a:off x="3210" y="583"/>
              <a:ext cx="679" cy="1806"/>
              <a:chOff x="3210" y="583"/>
              <a:chExt cx="679" cy="1806"/>
            </a:xfrm>
          </p:grpSpPr>
          <p:sp>
            <p:nvSpPr>
              <p:cNvPr id="63587"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8"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9"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0"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1"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2"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3"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10" name="Group 227"/>
          <p:cNvGrpSpPr>
            <a:grpSpLocks/>
          </p:cNvGrpSpPr>
          <p:nvPr/>
        </p:nvGrpSpPr>
        <p:grpSpPr bwMode="auto">
          <a:xfrm>
            <a:off x="2592388" y="725488"/>
            <a:ext cx="2014537" cy="3179762"/>
            <a:chOff x="1633" y="457"/>
            <a:chExt cx="1269" cy="2003"/>
          </a:xfrm>
        </p:grpSpPr>
        <p:sp>
          <p:nvSpPr>
            <p:cNvPr id="63574"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75" name="Group 217"/>
            <p:cNvGrpSpPr>
              <a:grpSpLocks/>
            </p:cNvGrpSpPr>
            <p:nvPr/>
          </p:nvGrpSpPr>
          <p:grpSpPr bwMode="auto">
            <a:xfrm>
              <a:off x="1633" y="457"/>
              <a:ext cx="1269" cy="2003"/>
              <a:chOff x="1633" y="457"/>
              <a:chExt cx="1269" cy="2003"/>
            </a:xfrm>
          </p:grpSpPr>
          <p:sp>
            <p:nvSpPr>
              <p:cNvPr id="63576"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7"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8"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9"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0"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1"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2"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3"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4"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12" name="Group 229"/>
          <p:cNvGrpSpPr>
            <a:grpSpLocks/>
          </p:cNvGrpSpPr>
          <p:nvPr/>
        </p:nvGrpSpPr>
        <p:grpSpPr bwMode="auto">
          <a:xfrm>
            <a:off x="4614863" y="1555750"/>
            <a:ext cx="892175" cy="2225675"/>
            <a:chOff x="2907" y="980"/>
            <a:chExt cx="562" cy="1402"/>
          </a:xfrm>
        </p:grpSpPr>
        <p:sp>
          <p:nvSpPr>
            <p:cNvPr id="63566"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67" name="Group 231"/>
            <p:cNvGrpSpPr>
              <a:grpSpLocks/>
            </p:cNvGrpSpPr>
            <p:nvPr/>
          </p:nvGrpSpPr>
          <p:grpSpPr bwMode="auto">
            <a:xfrm>
              <a:off x="2907" y="980"/>
              <a:ext cx="562" cy="1402"/>
              <a:chOff x="2907" y="980"/>
              <a:chExt cx="562" cy="1402"/>
            </a:xfrm>
          </p:grpSpPr>
          <p:sp>
            <p:nvSpPr>
              <p:cNvPr id="63568"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69"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0"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1"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2"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3"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63506" name="Group 155"/>
          <p:cNvGrpSpPr>
            <a:grpSpLocks/>
          </p:cNvGrpSpPr>
          <p:nvPr/>
        </p:nvGrpSpPr>
        <p:grpSpPr bwMode="auto">
          <a:xfrm>
            <a:off x="15681325" y="1550988"/>
            <a:ext cx="2178050" cy="1603375"/>
            <a:chOff x="1020" y="800"/>
            <a:chExt cx="4056" cy="2875"/>
          </a:xfrm>
        </p:grpSpPr>
        <p:grpSp>
          <p:nvGrpSpPr>
            <p:cNvPr id="63557"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pic>
          <p:nvPicPr>
            <p:cNvPr id="9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16" name="Group 238"/>
          <p:cNvGrpSpPr>
            <a:grpSpLocks/>
          </p:cNvGrpSpPr>
          <p:nvPr/>
        </p:nvGrpSpPr>
        <p:grpSpPr bwMode="auto">
          <a:xfrm>
            <a:off x="11161713" y="2430463"/>
            <a:ext cx="1335087" cy="1395412"/>
            <a:chOff x="1355" y="1552"/>
            <a:chExt cx="841" cy="879"/>
          </a:xfrm>
        </p:grpSpPr>
        <p:sp>
          <p:nvSpPr>
            <p:cNvPr id="63551"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2"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3"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4"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5"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6"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17" name="Group 167"/>
          <p:cNvGrpSpPr>
            <a:grpSpLocks/>
          </p:cNvGrpSpPr>
          <p:nvPr/>
        </p:nvGrpSpPr>
        <p:grpSpPr bwMode="auto">
          <a:xfrm>
            <a:off x="10985500" y="3643313"/>
            <a:ext cx="5214938" cy="923925"/>
            <a:chOff x="1244" y="2316"/>
            <a:chExt cx="3285" cy="582"/>
          </a:xfrm>
        </p:grpSpPr>
        <p:sp>
          <p:nvSpPr>
            <p:cNvPr id="63543"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4"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5"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6"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7"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8"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9"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0"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18" name="Group 207"/>
          <p:cNvGrpSpPr>
            <a:grpSpLocks/>
          </p:cNvGrpSpPr>
          <p:nvPr/>
        </p:nvGrpSpPr>
        <p:grpSpPr bwMode="auto">
          <a:xfrm>
            <a:off x="14106525" y="892175"/>
            <a:ext cx="1077913" cy="2874963"/>
            <a:chOff x="3210" y="583"/>
            <a:chExt cx="679" cy="1811"/>
          </a:xfrm>
        </p:grpSpPr>
        <p:sp>
          <p:nvSpPr>
            <p:cNvPr id="63534"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35" name="Group 209"/>
            <p:cNvGrpSpPr>
              <a:grpSpLocks/>
            </p:cNvGrpSpPr>
            <p:nvPr/>
          </p:nvGrpSpPr>
          <p:grpSpPr bwMode="auto">
            <a:xfrm>
              <a:off x="3210" y="583"/>
              <a:ext cx="679" cy="1806"/>
              <a:chOff x="3210" y="583"/>
              <a:chExt cx="679" cy="1806"/>
            </a:xfrm>
          </p:grpSpPr>
          <p:sp>
            <p:nvSpPr>
              <p:cNvPr id="63536"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7"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8"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9"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0"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1"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2"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20" name="Group 227"/>
          <p:cNvGrpSpPr>
            <a:grpSpLocks/>
          </p:cNvGrpSpPr>
          <p:nvPr/>
        </p:nvGrpSpPr>
        <p:grpSpPr bwMode="auto">
          <a:xfrm>
            <a:off x="11603038" y="692150"/>
            <a:ext cx="2014537" cy="3179763"/>
            <a:chOff x="1633" y="457"/>
            <a:chExt cx="1269" cy="2003"/>
          </a:xfrm>
        </p:grpSpPr>
        <p:sp>
          <p:nvSpPr>
            <p:cNvPr id="63523"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24" name="Group 217"/>
            <p:cNvGrpSpPr>
              <a:grpSpLocks/>
            </p:cNvGrpSpPr>
            <p:nvPr/>
          </p:nvGrpSpPr>
          <p:grpSpPr bwMode="auto">
            <a:xfrm>
              <a:off x="1633" y="457"/>
              <a:ext cx="1269" cy="2003"/>
              <a:chOff x="1633" y="457"/>
              <a:chExt cx="1269" cy="2003"/>
            </a:xfrm>
          </p:grpSpPr>
          <p:sp>
            <p:nvSpPr>
              <p:cNvPr id="63525"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6"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7"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8"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9"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0"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1"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2"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3"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22" name="Group 229"/>
          <p:cNvGrpSpPr>
            <a:grpSpLocks/>
          </p:cNvGrpSpPr>
          <p:nvPr/>
        </p:nvGrpSpPr>
        <p:grpSpPr bwMode="auto">
          <a:xfrm>
            <a:off x="13625513" y="1522413"/>
            <a:ext cx="892175" cy="2225675"/>
            <a:chOff x="2907" y="980"/>
            <a:chExt cx="562" cy="1402"/>
          </a:xfrm>
        </p:grpSpPr>
        <p:sp>
          <p:nvSpPr>
            <p:cNvPr id="63515"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16" name="Group 231"/>
            <p:cNvGrpSpPr>
              <a:grpSpLocks/>
            </p:cNvGrpSpPr>
            <p:nvPr/>
          </p:nvGrpSpPr>
          <p:grpSpPr bwMode="auto">
            <a:xfrm>
              <a:off x="2907" y="980"/>
              <a:ext cx="562" cy="1402"/>
              <a:chOff x="2907" y="980"/>
              <a:chExt cx="562" cy="1402"/>
            </a:xfrm>
          </p:grpSpPr>
          <p:sp>
            <p:nvSpPr>
              <p:cNvPr id="63517"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18"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19"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0"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1"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2"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chemeClr val="accent1"/>
                </a:solidFill>
                <a:latin typeface="Comic Sans MS" pitchFamily="-112" charset="0"/>
                <a:ea typeface="+mn-ea"/>
                <a:cs typeface="+mn-cs"/>
              </a:rPr>
              <a:t>King David planned it.</a:t>
            </a:r>
          </a:p>
        </p:txBody>
      </p:sp>
    </p:spTree>
    <p:extLst>
      <p:ext uri="{BB962C8B-B14F-4D97-AF65-F5344CB8AC3E}">
        <p14:creationId xmlns:p14="http://schemas.microsoft.com/office/powerpoint/2010/main" val="2617923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en-US" sz="1600" b="1">
                <a:solidFill>
                  <a:srgbClr val="FFFFFF"/>
                </a:solidFill>
                <a:latin typeface="Comic Sans MS" pitchFamily="-112" charset="0"/>
              </a:rPr>
              <a:t>1 Kings 5:5</a:t>
            </a: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2000">
                <a:solidFill>
                  <a:srgbClr val="FFA27C"/>
                </a:solidFill>
                <a:latin typeface="B VAG Rounded Bold"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gn="l" eaLnBrk="0" hangingPunct="0"/>
                <a:endParaRPr lang="en-US" sz="2800">
                  <a:solidFill>
                    <a:srgbClr val="00DFCA"/>
                  </a:solidFill>
                  <a:latin typeface="Matura MT Script Capitals"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4"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eaLnBrk="0" hangingPunct="0"/>
                <a:r>
                  <a:rPr lang="en-US" sz="900" b="1">
                    <a:solidFill>
                      <a:srgbClr val="000000"/>
                    </a:solidFill>
                    <a:latin typeface="Chicago" charset="0"/>
                  </a:rPr>
                  <a:t>ROYALTY</a:t>
                </a:r>
              </a:p>
            </p:txBody>
          </p:sp>
        </p:grpSp>
        <p:sp>
          <p:nvSpPr>
            <p:cNvPr id="65587"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30</a:t>
            </a:r>
          </a:p>
        </p:txBody>
      </p:sp>
      <p:sp>
        <p:nvSpPr>
          <p:cNvPr id="65543"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200" b="1">
                <a:solidFill>
                  <a:srgbClr val="FFFFFF"/>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rgbClr val="FFEA18"/>
                </a:solidFill>
                <a:latin typeface="Comic Sans MS" pitchFamily="-112" charset="0"/>
                <a:ea typeface="+mn-ea"/>
                <a:cs typeface="+mn-cs"/>
              </a:rPr>
              <a:t>Israel</a:t>
            </a:r>
            <a:r>
              <a:rPr lang="fr-FR" sz="4800" b="1" kern="1200" dirty="0">
                <a:solidFill>
                  <a:srgbClr val="FFEA18"/>
                </a:solidFill>
                <a:latin typeface="Comic Sans MS" pitchFamily="-112" charset="0"/>
                <a:ea typeface="+mn-ea"/>
                <a:cs typeface="+mn-cs"/>
              </a:rPr>
              <a:t>'</a:t>
            </a:r>
            <a:r>
              <a:rPr lang="en-US" sz="4800" b="1" kern="1200" dirty="0">
                <a:solidFill>
                  <a:srgbClr val="FFEA18"/>
                </a:solidFill>
                <a:latin typeface="Comic Sans MS" pitchFamily="-112" charset="0"/>
                <a:ea typeface="+mn-ea"/>
                <a:cs typeface="+mn-cs"/>
              </a:rPr>
              <a:t>s "First" Temple</a:t>
            </a:r>
          </a:p>
        </p:txBody>
      </p:sp>
    </p:spTree>
    <p:extLst>
      <p:ext uri="{BB962C8B-B14F-4D97-AF65-F5344CB8AC3E}">
        <p14:creationId xmlns:p14="http://schemas.microsoft.com/office/powerpoint/2010/main" val="355172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583680"/>
          </a:xfrm>
          <a:prstGeom prst="rect">
            <a:avLst/>
          </a:prstGeom>
        </p:spPr>
      </p:pic>
      <p:sp>
        <p:nvSpPr>
          <p:cNvPr id="87041" name="Rectangle 2"/>
          <p:cNvSpPr>
            <a:spLocks noGrp="1" noChangeArrowheads="1"/>
          </p:cNvSpPr>
          <p:nvPr>
            <p:ph type="title"/>
          </p:nvPr>
        </p:nvSpPr>
        <p:spPr>
          <a:xfrm>
            <a:off x="-34280" y="5517232"/>
            <a:ext cx="9214792" cy="1368152"/>
          </a:xfrm>
          <a:solidFill>
            <a:srgbClr val="000000"/>
          </a:solidFill>
        </p:spPr>
        <p:txBody>
          <a:bodyPr/>
          <a:lstStyle/>
          <a:p>
            <a:pPr algn="ctr" eaLnBrk="1" hangingPunct="1">
              <a:defRPr/>
            </a:pPr>
            <a:r>
              <a:rPr lang="en-US" sz="3600" b="1" dirty="0">
                <a:solidFill>
                  <a:srgbClr val="FFFFFF"/>
                </a:solidFill>
                <a:effectLst>
                  <a:glow rad="317500">
                    <a:schemeClr val="bg1"/>
                  </a:glow>
                </a:effectLst>
              </a:rPr>
              <a:t>Dome of the Rock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(Original Site of Solomon's Temple)</a:t>
            </a:r>
            <a:endParaRPr lang="en-US" sz="2800" b="1" dirty="0">
              <a:solidFill>
                <a:srgbClr val="FFFFFF"/>
              </a:solidFill>
              <a:effectLst>
                <a:glow rad="317500">
                  <a:schemeClr val="bg1"/>
                </a:glow>
              </a:effectLst>
            </a:endParaRPr>
          </a:p>
        </p:txBody>
      </p:sp>
    </p:spTree>
    <p:extLst>
      <p:ext uri="{BB962C8B-B14F-4D97-AF65-F5344CB8AC3E}">
        <p14:creationId xmlns:p14="http://schemas.microsoft.com/office/powerpoint/2010/main" val="428323706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2"/>
            <a:ext cx="8028384" cy="55777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God also shows his kindness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to us in his discipline.</a:t>
            </a:r>
          </a:p>
        </p:txBody>
      </p:sp>
    </p:spTree>
    <p:extLst>
      <p:ext uri="{BB962C8B-B14F-4D97-AF65-F5344CB8AC3E}">
        <p14:creationId xmlns:p14="http://schemas.microsoft.com/office/powerpoint/2010/main" val="32836080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How do you respond to God’s kindness in Jesus?</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Trust Jesus as your Savior and coming King </a:t>
            </a: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Show God’s kindness to others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410069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3E0C3E-814F-4C4A-AC49-A0DEC860CD88}"/>
              </a:ext>
            </a:extLst>
          </p:cNvPr>
          <p:cNvGrpSpPr/>
          <p:nvPr/>
        </p:nvGrpSpPr>
        <p:grpSpPr>
          <a:xfrm>
            <a:off x="-396554" y="188640"/>
            <a:ext cx="9942634" cy="7025971"/>
            <a:chOff x="-396554" y="188640"/>
            <a:chExt cx="9942634" cy="7025971"/>
          </a:xfrm>
        </p:grpSpPr>
        <p:pic>
          <p:nvPicPr>
            <p:cNvPr id="2" name="Picture 1" descr="jesus_centre_of_histo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77" y="-1269691"/>
              <a:ext cx="7025971" cy="9942634"/>
            </a:xfrm>
            <a:prstGeom prst="rect">
              <a:avLst/>
            </a:prstGeom>
          </p:spPr>
        </p:pic>
        <p:grpSp>
          <p:nvGrpSpPr>
            <p:cNvPr id="4" name="Group 3">
              <a:extLst>
                <a:ext uri="{FF2B5EF4-FFF2-40B4-BE49-F238E27FC236}">
                  <a16:creationId xmlns:a16="http://schemas.microsoft.com/office/drawing/2014/main" id="{B3200FFE-1055-6D4F-9EB7-FB0B70B99C64}"/>
                </a:ext>
              </a:extLst>
            </p:cNvPr>
            <p:cNvGrpSpPr/>
            <p:nvPr/>
          </p:nvGrpSpPr>
          <p:grpSpPr>
            <a:xfrm>
              <a:off x="-13478" y="4170775"/>
              <a:ext cx="9122734" cy="2061059"/>
              <a:chOff x="-13478" y="4170775"/>
              <a:chExt cx="9122734" cy="2061059"/>
            </a:xfrm>
          </p:grpSpPr>
          <p:sp>
            <p:nvSpPr>
              <p:cNvPr id="3" name="Rectangle 2">
                <a:extLst>
                  <a:ext uri="{FF2B5EF4-FFF2-40B4-BE49-F238E27FC236}">
                    <a16:creationId xmlns:a16="http://schemas.microsoft.com/office/drawing/2014/main" id="{73F7CF09-B0A2-4F42-8C40-887D88FD5552}"/>
                  </a:ext>
                </a:extLst>
              </p:cNvPr>
              <p:cNvSpPr/>
              <p:nvPr/>
            </p:nvSpPr>
            <p:spPr bwMode="auto">
              <a:xfrm rot="424545">
                <a:off x="430370" y="4509120"/>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F0FC1B75-46CD-6548-9174-823B69278CCB}"/>
                  </a:ext>
                </a:extLst>
              </p:cNvPr>
              <p:cNvSpPr/>
              <p:nvPr/>
            </p:nvSpPr>
            <p:spPr bwMode="auto">
              <a:xfrm rot="424545">
                <a:off x="1338192" y="4502543"/>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46CF8840-55E6-DD4A-A65D-93E5235AA68F}"/>
                  </a:ext>
                </a:extLst>
              </p:cNvPr>
              <p:cNvSpPr/>
              <p:nvPr/>
            </p:nvSpPr>
            <p:spPr bwMode="auto">
              <a:xfrm rot="424545">
                <a:off x="2206543" y="4515699"/>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a:extLst>
                  <a:ext uri="{FF2B5EF4-FFF2-40B4-BE49-F238E27FC236}">
                    <a16:creationId xmlns:a16="http://schemas.microsoft.com/office/drawing/2014/main" id="{E7501A92-1362-604C-A4F7-AC19B6C7B790}"/>
                  </a:ext>
                </a:extLst>
              </p:cNvPr>
              <p:cNvSpPr/>
              <p:nvPr/>
            </p:nvSpPr>
            <p:spPr bwMode="auto">
              <a:xfrm rot="424545">
                <a:off x="3212230" y="4476167"/>
                <a:ext cx="932701"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02E01FD5-B2F2-824A-8E54-69AD973B711B}"/>
                  </a:ext>
                </a:extLst>
              </p:cNvPr>
              <p:cNvSpPr/>
              <p:nvPr/>
            </p:nvSpPr>
            <p:spPr bwMode="auto">
              <a:xfrm rot="424545">
                <a:off x="4883148" y="4482746"/>
                <a:ext cx="932701"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547BA0C5-4F58-6D42-87DD-20F691DA9E2F}"/>
                  </a:ext>
                </a:extLst>
              </p:cNvPr>
              <p:cNvSpPr/>
              <p:nvPr/>
            </p:nvSpPr>
            <p:spPr bwMode="auto">
              <a:xfrm rot="21030227">
                <a:off x="6179657" y="4492072"/>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20C38F86-EF77-AD43-AC5A-3D73FA12EAC3}"/>
                  </a:ext>
                </a:extLst>
              </p:cNvPr>
              <p:cNvSpPr/>
              <p:nvPr/>
            </p:nvSpPr>
            <p:spPr bwMode="auto">
              <a:xfrm rot="21030227">
                <a:off x="7094058" y="4413131"/>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a:extLst>
                  <a:ext uri="{FF2B5EF4-FFF2-40B4-BE49-F238E27FC236}">
                    <a16:creationId xmlns:a16="http://schemas.microsoft.com/office/drawing/2014/main" id="{EFB5299B-E4B7-324B-A213-79D67DB80FD6}"/>
                  </a:ext>
                </a:extLst>
              </p:cNvPr>
              <p:cNvSpPr/>
              <p:nvPr/>
            </p:nvSpPr>
            <p:spPr bwMode="auto">
              <a:xfrm rot="21383804">
                <a:off x="7991652" y="4170775"/>
                <a:ext cx="1117604" cy="10445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12">
                <a:extLst>
                  <a:ext uri="{FF2B5EF4-FFF2-40B4-BE49-F238E27FC236}">
                    <a16:creationId xmlns:a16="http://schemas.microsoft.com/office/drawing/2014/main" id="{01CDF10D-F75C-6942-92C6-0DD827FC9599}"/>
                  </a:ext>
                </a:extLst>
              </p:cNvPr>
              <p:cNvSpPr/>
              <p:nvPr/>
            </p:nvSpPr>
            <p:spPr bwMode="auto">
              <a:xfrm>
                <a:off x="39149" y="5440766"/>
                <a:ext cx="8925339" cy="32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ectangle 13">
                <a:extLst>
                  <a:ext uri="{FF2B5EF4-FFF2-40B4-BE49-F238E27FC236}">
                    <a16:creationId xmlns:a16="http://schemas.microsoft.com/office/drawing/2014/main" id="{0B51C440-2C75-5F41-888F-24A466AA61A5}"/>
                  </a:ext>
                </a:extLst>
              </p:cNvPr>
              <p:cNvSpPr/>
              <p:nvPr/>
            </p:nvSpPr>
            <p:spPr bwMode="auto">
              <a:xfrm>
                <a:off x="-13478" y="5907834"/>
                <a:ext cx="7413171" cy="32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4000" cy="72008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Jesus is central to history despite God's discipline</a:t>
            </a:r>
          </a:p>
        </p:txBody>
      </p:sp>
      <p:sp>
        <p:nvSpPr>
          <p:cNvPr id="16" name="Rectangle 2">
            <a:extLst>
              <a:ext uri="{FF2B5EF4-FFF2-40B4-BE49-F238E27FC236}">
                <a16:creationId xmlns:a16="http://schemas.microsoft.com/office/drawing/2014/main" id="{CEF0CE3C-4EE9-E149-8BA1-AB17F50CC52C}"/>
              </a:ext>
            </a:extLst>
          </p:cNvPr>
          <p:cNvSpPr txBox="1">
            <a:spLocks noChangeArrowheads="1"/>
          </p:cNvSpPr>
          <p:nvPr/>
        </p:nvSpPr>
        <p:spPr bwMode="auto">
          <a:xfrm>
            <a:off x="290816" y="4350589"/>
            <a:ext cx="9384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Edenic Paradise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Immorality</a:t>
            </a:r>
          </a:p>
        </p:txBody>
      </p:sp>
      <p:sp>
        <p:nvSpPr>
          <p:cNvPr id="17" name="Rectangle 2">
            <a:extLst>
              <a:ext uri="{FF2B5EF4-FFF2-40B4-BE49-F238E27FC236}">
                <a16:creationId xmlns:a16="http://schemas.microsoft.com/office/drawing/2014/main" id="{445684A5-FAF4-2B41-AEA2-B7A456E16222}"/>
              </a:ext>
            </a:extLst>
          </p:cNvPr>
          <p:cNvSpPr txBox="1">
            <a:spLocks noChangeArrowheads="1"/>
          </p:cNvSpPr>
          <p:nvPr/>
        </p:nvSpPr>
        <p:spPr bwMode="auto">
          <a:xfrm>
            <a:off x="1229259" y="4350589"/>
            <a:ext cx="90973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Pre-Flood World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Longevity</a:t>
            </a:r>
          </a:p>
        </p:txBody>
      </p:sp>
      <p:sp>
        <p:nvSpPr>
          <p:cNvPr id="18" name="Rectangle 2">
            <a:extLst>
              <a:ext uri="{FF2B5EF4-FFF2-40B4-BE49-F238E27FC236}">
                <a16:creationId xmlns:a16="http://schemas.microsoft.com/office/drawing/2014/main" id="{411AC3AA-4C29-F045-8FEB-E75713EFB986}"/>
              </a:ext>
            </a:extLst>
          </p:cNvPr>
          <p:cNvSpPr txBox="1">
            <a:spLocks noChangeArrowheads="1"/>
          </p:cNvSpPr>
          <p:nvPr/>
        </p:nvSpPr>
        <p:spPr bwMode="auto">
          <a:xfrm>
            <a:off x="2165363" y="4350589"/>
            <a:ext cx="90524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Babylon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Kingdom of Nimrod</a:t>
            </a:r>
          </a:p>
        </p:txBody>
      </p:sp>
      <p:sp>
        <p:nvSpPr>
          <p:cNvPr id="19" name="Rectangle 2">
            <a:extLst>
              <a:ext uri="{FF2B5EF4-FFF2-40B4-BE49-F238E27FC236}">
                <a16:creationId xmlns:a16="http://schemas.microsoft.com/office/drawing/2014/main" id="{B11819AB-0AA6-9740-8C52-1B60CE2E5E3D}"/>
              </a:ext>
            </a:extLst>
          </p:cNvPr>
          <p:cNvSpPr txBox="1">
            <a:spLocks noChangeArrowheads="1"/>
          </p:cNvSpPr>
          <p:nvPr/>
        </p:nvSpPr>
        <p:spPr bwMode="auto">
          <a:xfrm>
            <a:off x="3101467" y="4350589"/>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Patriarchal 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Law and Prophets</a:t>
            </a:r>
          </a:p>
        </p:txBody>
      </p:sp>
      <p:sp>
        <p:nvSpPr>
          <p:cNvPr id="20" name="Rectangle 2">
            <a:extLst>
              <a:ext uri="{FF2B5EF4-FFF2-40B4-BE49-F238E27FC236}">
                <a16:creationId xmlns:a16="http://schemas.microsoft.com/office/drawing/2014/main" id="{085A7A06-40B1-3141-B93F-159C3F61E734}"/>
              </a:ext>
            </a:extLst>
          </p:cNvPr>
          <p:cNvSpPr txBox="1">
            <a:spLocks noChangeArrowheads="1"/>
          </p:cNvSpPr>
          <p:nvPr/>
        </p:nvSpPr>
        <p:spPr bwMode="auto">
          <a:xfrm>
            <a:off x="4687984" y="4350589"/>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Church 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World Missions</a:t>
            </a:r>
          </a:p>
        </p:txBody>
      </p:sp>
      <p:sp>
        <p:nvSpPr>
          <p:cNvPr id="21" name="Rectangle 2">
            <a:extLst>
              <a:ext uri="{FF2B5EF4-FFF2-40B4-BE49-F238E27FC236}">
                <a16:creationId xmlns:a16="http://schemas.microsoft.com/office/drawing/2014/main" id="{7E147CC3-5121-5648-BC7D-9088A90DABAD}"/>
              </a:ext>
            </a:extLst>
          </p:cNvPr>
          <p:cNvSpPr txBox="1">
            <a:spLocks noChangeArrowheads="1"/>
          </p:cNvSpPr>
          <p:nvPr/>
        </p:nvSpPr>
        <p:spPr bwMode="auto">
          <a:xfrm>
            <a:off x="6072388" y="4350589"/>
            <a:ext cx="101989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Tribulation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Kingdom of Antichrist</a:t>
            </a:r>
          </a:p>
        </p:txBody>
      </p:sp>
      <p:sp>
        <p:nvSpPr>
          <p:cNvPr id="22" name="Rectangle 2">
            <a:extLst>
              <a:ext uri="{FF2B5EF4-FFF2-40B4-BE49-F238E27FC236}">
                <a16:creationId xmlns:a16="http://schemas.microsoft.com/office/drawing/2014/main" id="{784A7D59-F233-B149-B883-9AB6D491785B}"/>
              </a:ext>
            </a:extLst>
          </p:cNvPr>
          <p:cNvSpPr txBox="1">
            <a:spLocks noChangeArrowheads="1"/>
          </p:cNvSpPr>
          <p:nvPr/>
        </p:nvSpPr>
        <p:spPr bwMode="auto">
          <a:xfrm>
            <a:off x="6948263" y="4350589"/>
            <a:ext cx="101166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Millennium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Longevity</a:t>
            </a:r>
          </a:p>
        </p:txBody>
      </p:sp>
      <p:sp>
        <p:nvSpPr>
          <p:cNvPr id="23" name="Rectangle 2">
            <a:extLst>
              <a:ext uri="{FF2B5EF4-FFF2-40B4-BE49-F238E27FC236}">
                <a16:creationId xmlns:a16="http://schemas.microsoft.com/office/drawing/2014/main" id="{3B9EF932-DA75-7848-9D9A-D4879F330206}"/>
              </a:ext>
            </a:extLst>
          </p:cNvPr>
          <p:cNvSpPr txBox="1">
            <a:spLocks noChangeArrowheads="1"/>
          </p:cNvSpPr>
          <p:nvPr/>
        </p:nvSpPr>
        <p:spPr bwMode="auto">
          <a:xfrm>
            <a:off x="7953603" y="4149080"/>
            <a:ext cx="1159342" cy="1100376"/>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New Heaven and New Earth</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Saints Reign with Christ Forever</a:t>
            </a:r>
          </a:p>
        </p:txBody>
      </p:sp>
      <p:sp>
        <p:nvSpPr>
          <p:cNvPr id="24" name="Rectangle 2">
            <a:extLst>
              <a:ext uri="{FF2B5EF4-FFF2-40B4-BE49-F238E27FC236}">
                <a16:creationId xmlns:a16="http://schemas.microsoft.com/office/drawing/2014/main" id="{90AEE23B-005C-6A41-A5E5-32D02EB11DA2}"/>
              </a:ext>
            </a:extLst>
          </p:cNvPr>
          <p:cNvSpPr txBox="1">
            <a:spLocks noChangeArrowheads="1"/>
          </p:cNvSpPr>
          <p:nvPr/>
        </p:nvSpPr>
        <p:spPr bwMode="auto">
          <a:xfrm>
            <a:off x="-68624" y="5373216"/>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Creation</a:t>
            </a:r>
          </a:p>
        </p:txBody>
      </p:sp>
      <p:sp>
        <p:nvSpPr>
          <p:cNvPr id="25" name="Rectangle 2">
            <a:extLst>
              <a:ext uri="{FF2B5EF4-FFF2-40B4-BE49-F238E27FC236}">
                <a16:creationId xmlns:a16="http://schemas.microsoft.com/office/drawing/2014/main" id="{A0D7CB45-8213-5B41-BE21-D46C2BCDA759}"/>
              </a:ext>
            </a:extLst>
          </p:cNvPr>
          <p:cNvSpPr txBox="1">
            <a:spLocks noChangeArrowheads="1"/>
          </p:cNvSpPr>
          <p:nvPr/>
        </p:nvSpPr>
        <p:spPr bwMode="auto">
          <a:xfrm>
            <a:off x="755576" y="5373216"/>
            <a:ext cx="943686"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Fall</a:t>
            </a:r>
          </a:p>
        </p:txBody>
      </p:sp>
      <p:sp>
        <p:nvSpPr>
          <p:cNvPr id="26" name="Rectangle 2">
            <a:extLst>
              <a:ext uri="{FF2B5EF4-FFF2-40B4-BE49-F238E27FC236}">
                <a16:creationId xmlns:a16="http://schemas.microsoft.com/office/drawing/2014/main" id="{87914AE5-EFD2-CC48-86C6-BE870B26B81C}"/>
              </a:ext>
            </a:extLst>
          </p:cNvPr>
          <p:cNvSpPr txBox="1">
            <a:spLocks noChangeArrowheads="1"/>
          </p:cNvSpPr>
          <p:nvPr/>
        </p:nvSpPr>
        <p:spPr bwMode="auto">
          <a:xfrm>
            <a:off x="1659568" y="5373216"/>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Flood</a:t>
            </a:r>
          </a:p>
        </p:txBody>
      </p:sp>
      <p:sp>
        <p:nvSpPr>
          <p:cNvPr id="27" name="Rectangle 2">
            <a:extLst>
              <a:ext uri="{FF2B5EF4-FFF2-40B4-BE49-F238E27FC236}">
                <a16:creationId xmlns:a16="http://schemas.microsoft.com/office/drawing/2014/main" id="{7C1C4D32-CBBE-104B-ABFC-24B137308A8C}"/>
              </a:ext>
            </a:extLst>
          </p:cNvPr>
          <p:cNvSpPr txBox="1">
            <a:spLocks noChangeArrowheads="1"/>
          </p:cNvSpPr>
          <p:nvPr/>
        </p:nvSpPr>
        <p:spPr bwMode="auto">
          <a:xfrm>
            <a:off x="2328297" y="5373216"/>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Dispersion</a:t>
            </a:r>
          </a:p>
        </p:txBody>
      </p:sp>
      <p:sp>
        <p:nvSpPr>
          <p:cNvPr id="28" name="Rectangle 2">
            <a:extLst>
              <a:ext uri="{FF2B5EF4-FFF2-40B4-BE49-F238E27FC236}">
                <a16:creationId xmlns:a16="http://schemas.microsoft.com/office/drawing/2014/main" id="{067ED661-EAD0-094C-9753-17759AE90D6D}"/>
              </a:ext>
            </a:extLst>
          </p:cNvPr>
          <p:cNvSpPr txBox="1">
            <a:spLocks noChangeArrowheads="1"/>
          </p:cNvSpPr>
          <p:nvPr/>
        </p:nvSpPr>
        <p:spPr bwMode="auto">
          <a:xfrm>
            <a:off x="3923928" y="5373216"/>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Jesus</a:t>
            </a:r>
          </a:p>
        </p:txBody>
      </p:sp>
      <p:sp>
        <p:nvSpPr>
          <p:cNvPr id="29" name="Rectangle 2">
            <a:extLst>
              <a:ext uri="{FF2B5EF4-FFF2-40B4-BE49-F238E27FC236}">
                <a16:creationId xmlns:a16="http://schemas.microsoft.com/office/drawing/2014/main" id="{A5FD1F67-F40D-2A4E-8FE6-A435F92FB339}"/>
              </a:ext>
            </a:extLst>
          </p:cNvPr>
          <p:cNvSpPr txBox="1">
            <a:spLocks noChangeArrowheads="1"/>
          </p:cNvSpPr>
          <p:nvPr/>
        </p:nvSpPr>
        <p:spPr bwMode="auto">
          <a:xfrm>
            <a:off x="5796136" y="5373216"/>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Rapture</a:t>
            </a:r>
          </a:p>
        </p:txBody>
      </p:sp>
      <p:sp>
        <p:nvSpPr>
          <p:cNvPr id="30" name="Rectangle 2">
            <a:extLst>
              <a:ext uri="{FF2B5EF4-FFF2-40B4-BE49-F238E27FC236}">
                <a16:creationId xmlns:a16="http://schemas.microsoft.com/office/drawing/2014/main" id="{431B252C-229F-4D4D-B796-A4DFA5775809}"/>
              </a:ext>
            </a:extLst>
          </p:cNvPr>
          <p:cNvSpPr txBox="1">
            <a:spLocks noChangeArrowheads="1"/>
          </p:cNvSpPr>
          <p:nvPr/>
        </p:nvSpPr>
        <p:spPr bwMode="auto">
          <a:xfrm>
            <a:off x="6657892" y="5373216"/>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Second Coming</a:t>
            </a:r>
          </a:p>
        </p:txBody>
      </p:sp>
      <p:sp>
        <p:nvSpPr>
          <p:cNvPr id="31" name="Rectangle 2">
            <a:extLst>
              <a:ext uri="{FF2B5EF4-FFF2-40B4-BE49-F238E27FC236}">
                <a16:creationId xmlns:a16="http://schemas.microsoft.com/office/drawing/2014/main" id="{B6ABB8C8-7277-5949-BC3F-D7CFEF14AB06}"/>
              </a:ext>
            </a:extLst>
          </p:cNvPr>
          <p:cNvSpPr txBox="1">
            <a:spLocks noChangeArrowheads="1"/>
          </p:cNvSpPr>
          <p:nvPr/>
        </p:nvSpPr>
        <p:spPr bwMode="auto">
          <a:xfrm>
            <a:off x="7380312" y="5373216"/>
            <a:ext cx="115934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Final Judgment</a:t>
            </a:r>
          </a:p>
        </p:txBody>
      </p:sp>
    </p:spTree>
    <p:extLst>
      <p:ext uri="{BB962C8B-B14F-4D97-AF65-F5344CB8AC3E}">
        <p14:creationId xmlns:p14="http://schemas.microsoft.com/office/powerpoint/2010/main" val="441917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3833418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9944"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93296"/>
            <a:ext cx="9144000" cy="7647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David to Jesus</a:t>
            </a:r>
          </a:p>
        </p:txBody>
      </p:sp>
      <p:sp>
        <p:nvSpPr>
          <p:cNvPr id="6" name="Rectangle 2"/>
          <p:cNvSpPr txBox="1">
            <a:spLocks noChangeArrowheads="1"/>
          </p:cNvSpPr>
          <p:nvPr/>
        </p:nvSpPr>
        <p:spPr bwMode="auto">
          <a:xfrm>
            <a:off x="-35496" y="44624"/>
            <a:ext cx="9144000" cy="6048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2800" b="1" dirty="0">
                <a:effectLst>
                  <a:glow rad="228600">
                    <a:schemeClr val="tx1"/>
                  </a:glow>
                </a:effectLst>
              </a:rPr>
              <a:t>Both came from the line of Judah (Gen 49:10).</a:t>
            </a:r>
            <a:endParaRPr lang="en-SG" sz="2800" b="1" dirty="0">
              <a:effectLst>
                <a:glow rad="228600">
                  <a:schemeClr val="tx1"/>
                </a:glow>
              </a:effectLst>
            </a:endParaRPr>
          </a:p>
          <a:p>
            <a:pPr lvl="1"/>
            <a:r>
              <a:rPr lang="en-US" sz="2800" b="1" dirty="0">
                <a:effectLst>
                  <a:glow rad="228600">
                    <a:schemeClr val="tx1"/>
                  </a:glow>
                </a:effectLst>
              </a:rPr>
              <a:t>Both were born in Bethlehem (1 Sam 15; Matt 2:1).</a:t>
            </a:r>
            <a:endParaRPr lang="en-SG" sz="2800" b="1" dirty="0">
              <a:effectLst>
                <a:glow rad="228600">
                  <a:schemeClr val="tx1"/>
                </a:glow>
              </a:effectLst>
            </a:endParaRPr>
          </a:p>
          <a:p>
            <a:pPr lvl="1"/>
            <a:r>
              <a:rPr lang="en-US" sz="2800" b="1" dirty="0">
                <a:effectLst>
                  <a:glow rad="228600">
                    <a:schemeClr val="tx1"/>
                  </a:glow>
                </a:effectLst>
              </a:rPr>
              <a:t>Both came from humble roots—a shepherd and carpenter.</a:t>
            </a:r>
            <a:endParaRPr lang="en-SG" sz="2800" b="1" dirty="0">
              <a:effectLst>
                <a:glow rad="228600">
                  <a:schemeClr val="tx1"/>
                </a:glow>
              </a:effectLst>
            </a:endParaRPr>
          </a:p>
          <a:p>
            <a:pPr lvl="1"/>
            <a:r>
              <a:rPr lang="en-US" sz="2800" b="1" dirty="0">
                <a:effectLst>
                  <a:glow rad="228600">
                    <a:schemeClr val="tx1"/>
                  </a:glow>
                </a:effectLst>
              </a:rPr>
              <a:t>Both protected others from evil with courage but also with the heart of a shepherd.</a:t>
            </a:r>
            <a:endParaRPr lang="en-SG" sz="2800" b="1" dirty="0">
              <a:effectLst>
                <a:glow rad="228600">
                  <a:schemeClr val="tx1"/>
                </a:glow>
              </a:effectLst>
            </a:endParaRPr>
          </a:p>
          <a:p>
            <a:pPr lvl="1"/>
            <a:r>
              <a:rPr lang="en-US" sz="2800" b="1" dirty="0">
                <a:effectLst>
                  <a:glow rad="228600">
                    <a:schemeClr val="tx1"/>
                  </a:glow>
                </a:effectLst>
              </a:rPr>
              <a:t>Both were appointed to rule Israel without seeking it.</a:t>
            </a:r>
            <a:endParaRPr lang="en-SG" sz="2800" b="1" dirty="0">
              <a:effectLst>
                <a:glow rad="228600">
                  <a:schemeClr val="tx1"/>
                </a:glow>
              </a:effectLst>
            </a:endParaRPr>
          </a:p>
          <a:p>
            <a:pPr lvl="1"/>
            <a:r>
              <a:rPr lang="en-US" sz="2800" b="1" dirty="0">
                <a:effectLst>
                  <a:glow rad="228600">
                    <a:schemeClr val="tx1"/>
                  </a:glow>
                </a:effectLst>
              </a:rPr>
              <a:t>Both were exalted to rule the whole world.</a:t>
            </a:r>
            <a:endParaRPr lang="en-SG" sz="2800" b="1" dirty="0">
              <a:effectLst>
                <a:glow rad="228600">
                  <a:schemeClr val="tx1"/>
                </a:glow>
              </a:effectLst>
            </a:endParaRPr>
          </a:p>
          <a:p>
            <a:pPr lvl="1"/>
            <a:r>
              <a:rPr lang="en-US" sz="2800" b="1" dirty="0">
                <a:effectLst>
                  <a:glow rad="228600">
                    <a:schemeClr val="tx1"/>
                  </a:glow>
                </a:effectLst>
              </a:rPr>
              <a:t>Both start in Bethlehem and end in Jerusalem.</a:t>
            </a:r>
          </a:p>
          <a:p>
            <a:pPr lvl="1"/>
            <a:r>
              <a:rPr lang="en-US" sz="2800" b="1" dirty="0">
                <a:effectLst>
                  <a:glow rad="228600">
                    <a:schemeClr val="tx1"/>
                  </a:glow>
                </a:effectLst>
              </a:rPr>
              <a:t>Both have had to wait a long time after their anointing before ruling.</a:t>
            </a:r>
            <a:endParaRPr lang="en-SG" sz="2800" b="1" dirty="0">
              <a:effectLst>
                <a:glow rad="228600">
                  <a:schemeClr val="tx1"/>
                </a:glow>
              </a:effectLst>
            </a:endParaRPr>
          </a:p>
        </p:txBody>
      </p:sp>
    </p:spTree>
    <p:extLst>
      <p:ext uri="{BB962C8B-B14F-4D97-AF65-F5344CB8AC3E}">
        <p14:creationId xmlns:p14="http://schemas.microsoft.com/office/powerpoint/2010/main" val="288929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4:6-7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In that coming day,” says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“I will gather together those who are lame, those who have been exiles, and those whom I have filled with grief. </a:t>
            </a:r>
            <a:r>
              <a:rPr lang="en-US" sz="2800" b="1" baseline="30000">
                <a:solidFill>
                  <a:srgbClr val="FFFFFF"/>
                </a:solidFill>
                <a:effectLst>
                  <a:glow rad="127000">
                    <a:srgbClr val="000000"/>
                  </a:glow>
                </a:effectLst>
                <a:latin typeface="Arial" charset="0"/>
                <a:ea typeface="ＭＳ Ｐゴシック" charset="0"/>
                <a:cs typeface="ＭＳ Ｐゴシック" charset="0"/>
              </a:rPr>
              <a:t>7</a:t>
            </a:r>
            <a:r>
              <a:rPr lang="en-US" sz="2800" b="1">
                <a:solidFill>
                  <a:srgbClr val="FFFFFF"/>
                </a:solidFill>
                <a:effectLst>
                  <a:glow rad="127000">
                    <a:srgbClr val="000000"/>
                  </a:glow>
                </a:effectLst>
                <a:latin typeface="Arial" charset="0"/>
                <a:ea typeface="ＭＳ Ｐゴシック" charset="0"/>
                <a:cs typeface="ＭＳ Ｐゴシック" charset="0"/>
              </a:rPr>
              <a:t>Those who are weak will survive as a remnant; those who were exiles will become a strong nation. Then I, the </a:t>
            </a:r>
            <a:r>
              <a:rPr lang="en-US" sz="3200" b="1">
                <a:solidFill>
                  <a:srgbClr val="FFFFFF"/>
                </a:solidFill>
                <a:effectLst>
                  <a:glow rad="127000">
                    <a:srgbClr val="000000"/>
                  </a:glow>
                </a:effectLst>
                <a:latin typeface="Arial" charset="0"/>
                <a:ea typeface="ＭＳ Ｐゴシック" charset="0"/>
                <a:cs typeface="ＭＳ Ｐゴシック" charset="0"/>
              </a:rPr>
              <a:t>L</a:t>
            </a:r>
            <a:r>
              <a:rPr lang="en-US" sz="2800" b="1">
                <a:solidFill>
                  <a:srgbClr val="FFFFFF"/>
                </a:solidFill>
                <a:effectLst>
                  <a:glow rad="127000">
                    <a:srgbClr val="000000"/>
                  </a:glow>
                </a:effectLst>
                <a:latin typeface="Arial" charset="0"/>
                <a:ea typeface="ＭＳ Ｐゴシック" charset="0"/>
                <a:cs typeface="ＭＳ Ｐゴシック" charset="0"/>
              </a:rPr>
              <a:t>ORD, will rule from Jerusalem [Hebrew Mount Zion] as their king forever."</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749423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4:8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As for you, Jerusalem, the citadel of God’s people, your royal might and power will come back to you again. The kingship will be restored to my precious Jerusalem.</a:t>
            </a:r>
            <a:r>
              <a:rPr lang="ru-RU"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03831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9224304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323528" y="5949280"/>
            <a:ext cx="4608512"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rule the world through David’s Descendent,</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3851920" y="5920006"/>
            <a:ext cx="493930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4428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51527403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65060483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16556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55559"/>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Covenant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209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4254684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4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How do you respond to God’s kindness in Jesus?</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Trust Jesus as your Savior and coming King </a:t>
            </a: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Show God’s kindness to others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168115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ctr"/>
          <a:lstStyle/>
          <a:p>
            <a:pPr>
              <a:defRPr/>
            </a:pPr>
            <a:r>
              <a:rPr lang="en-US" sz="2400" b="1" dirty="0">
                <a:effectLst>
                  <a:glow rad="127000">
                    <a:schemeClr val="tx1"/>
                  </a:glow>
                </a:effectLst>
                <a:latin typeface="Arial" charset="0"/>
                <a:ea typeface="ＭＳ Ｐゴシック" charset="0"/>
                <a:cs typeface="ＭＳ Ｐゴシック" charset="0"/>
              </a:rPr>
              <a:t>Bethlehem Baptist Church and Pastor Khoury were told in 2012 that the Palestinian Authority no longer considers them legitimate and will no longer accept any paperwork from them, such as baptismal or wedding certificates</a:t>
            </a:r>
          </a:p>
        </p:txBody>
      </p:sp>
      <p:pic>
        <p:nvPicPr>
          <p:cNvPr id="2" name="Picture 1"/>
          <p:cNvPicPr>
            <a:picLocks noChangeAspect="1"/>
          </p:cNvPicPr>
          <p:nvPr/>
        </p:nvPicPr>
        <p:blipFill>
          <a:blip r:embed="rId3"/>
          <a:stretch>
            <a:fillRect/>
          </a:stretch>
        </p:blipFill>
        <p:spPr>
          <a:xfrm>
            <a:off x="1403648" y="1844824"/>
            <a:ext cx="6120680" cy="4580764"/>
          </a:xfrm>
          <a:prstGeom prst="rect">
            <a:avLst/>
          </a:prstGeom>
        </p:spPr>
      </p:pic>
    </p:spTree>
    <p:extLst>
      <p:ext uri="{BB962C8B-B14F-4D97-AF65-F5344CB8AC3E}">
        <p14:creationId xmlns:p14="http://schemas.microsoft.com/office/powerpoint/2010/main" val="356997507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83568" y="1271984"/>
            <a:ext cx="7683500" cy="5613400"/>
          </a:xfrm>
          <a:prstGeom prst="rect">
            <a:avLst/>
          </a:prstGeom>
        </p:spPr>
      </p:pic>
    </p:spTree>
    <p:extLst>
      <p:ext uri="{BB962C8B-B14F-4D97-AF65-F5344CB8AC3E}">
        <p14:creationId xmlns:p14="http://schemas.microsoft.com/office/powerpoint/2010/main" val="379214525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0"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35000" y="1206500"/>
            <a:ext cx="7861300" cy="4432300"/>
          </a:xfrm>
          <a:prstGeom prst="rect">
            <a:avLst/>
          </a:prstGeom>
        </p:spPr>
      </p:pic>
    </p:spTree>
    <p:extLst>
      <p:ext uri="{BB962C8B-B14F-4D97-AF65-F5344CB8AC3E}">
        <p14:creationId xmlns:p14="http://schemas.microsoft.com/office/powerpoint/2010/main" val="5457637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3779911" y="2924944"/>
            <a:ext cx="4608513" cy="3485024"/>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There is no exercise better for the heart than reaching down and lifting people up.</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Holmes</a:t>
            </a:r>
          </a:p>
        </p:txBody>
      </p:sp>
    </p:spTree>
    <p:extLst>
      <p:ext uri="{BB962C8B-B14F-4D97-AF65-F5344CB8AC3E}">
        <p14:creationId xmlns:p14="http://schemas.microsoft.com/office/powerpoint/2010/main" val="368319563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kind.</a:t>
            </a:r>
          </a:p>
        </p:txBody>
      </p:sp>
      <p:pic>
        <p:nvPicPr>
          <p:cNvPr id="2" name="Picture 1"/>
          <p:cNvPicPr>
            <a:picLocks noChangeAspect="1"/>
          </p:cNvPicPr>
          <p:nvPr/>
        </p:nvPicPr>
        <p:blipFill>
          <a:blip r:embed="rId3"/>
          <a:stretch>
            <a:fillRect/>
          </a:stretch>
        </p:blipFill>
        <p:spPr>
          <a:xfrm>
            <a:off x="0" y="2176272"/>
            <a:ext cx="9144000" cy="4681728"/>
          </a:xfrm>
          <a:prstGeom prst="rect">
            <a:avLst/>
          </a:prstGeom>
        </p:spPr>
      </p:pic>
    </p:spTree>
    <p:extLst>
      <p:ext uri="{BB962C8B-B14F-4D97-AF65-F5344CB8AC3E}">
        <p14:creationId xmlns:p14="http://schemas.microsoft.com/office/powerpoint/2010/main" val="174431757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1267836"/>
            <a:ext cx="9144000" cy="2369880"/>
          </a:xfrm>
          <a:prstGeom prst="rect">
            <a:avLst/>
          </a:prstGeom>
        </p:spPr>
        <p:txBody>
          <a:bodyPr wrap="square">
            <a:spAutoFit/>
          </a:bodyPr>
          <a:lstStyle/>
          <a:p>
            <a:pPr defTabSz="457200" fontAlgn="auto">
              <a:spcBef>
                <a:spcPts val="0"/>
              </a:spcBef>
              <a:spcAft>
                <a:spcPts val="0"/>
              </a:spcAft>
            </a:pPr>
            <a:r>
              <a:rPr lang="en-US" sz="7200" b="1" dirty="0">
                <a:solidFill>
                  <a:srgbClr val="FFFFFF"/>
                </a:solidFill>
                <a:effectLst>
                  <a:glow rad="101600">
                    <a:prstClr val="black">
                      <a:alpha val="75000"/>
                    </a:prstClr>
                  </a:glow>
                </a:effectLst>
              </a:rPr>
              <a:t>Joy to the World!</a:t>
            </a:r>
          </a:p>
          <a:p>
            <a:pPr defTabSz="457200" fontAlgn="auto">
              <a:spcBef>
                <a:spcPts val="0"/>
              </a:spcBef>
              <a:spcAft>
                <a:spcPts val="0"/>
              </a:spcAft>
            </a:pPr>
            <a:endParaRPr lang="en-US" sz="2000" b="1" dirty="0">
              <a:solidFill>
                <a:srgbClr val="FFFFFF"/>
              </a:solidFill>
              <a:effectLst>
                <a:glow rad="101600">
                  <a:prstClr val="black">
                    <a:alpha val="75000"/>
                  </a:prstClr>
                </a:glow>
              </a:effectLst>
            </a:endParaRPr>
          </a:p>
          <a:p>
            <a:pPr defTabSz="457200" fontAlgn="auto">
              <a:spcBef>
                <a:spcPts val="0"/>
              </a:spcBef>
              <a:spcAft>
                <a:spcPts val="0"/>
              </a:spcAft>
            </a:pPr>
            <a:r>
              <a:rPr lang="en-US" dirty="0">
                <a:solidFill>
                  <a:srgbClr val="FFFFFF"/>
                </a:solidFill>
                <a:effectLst>
                  <a:glow rad="101600">
                    <a:prstClr val="black">
                      <a:alpha val="75000"/>
                    </a:prstClr>
                  </a:glow>
                </a:effectLst>
                <a:latin typeface="Calibri"/>
                <a:ea typeface="+mn-ea"/>
                <a:cs typeface="+mn-cs"/>
              </a:rPr>
              <a:t>	</a:t>
            </a:r>
            <a:r>
              <a:rPr lang="en-US" sz="2800" dirty="0">
                <a:solidFill>
                  <a:srgbClr val="FFFFFF"/>
                </a:solidFill>
                <a:effectLst>
                  <a:glow rad="101600">
                    <a:prstClr val="black">
                      <a:alpha val="75000"/>
                    </a:prstClr>
                  </a:glow>
                </a:effectLst>
                <a:latin typeface="Calibri"/>
                <a:ea typeface="+mn-ea"/>
                <a:cs typeface="+mn-cs"/>
              </a:rPr>
              <a:t>Debby </a:t>
            </a:r>
            <a:r>
              <a:rPr lang="en-US" sz="2800" dirty="0" err="1">
                <a:solidFill>
                  <a:srgbClr val="FFFFFF"/>
                </a:solidFill>
                <a:effectLst>
                  <a:glow rad="101600">
                    <a:prstClr val="black">
                      <a:alpha val="75000"/>
                    </a:prstClr>
                  </a:glow>
                </a:effectLst>
                <a:latin typeface="Calibri"/>
                <a:ea typeface="+mn-ea"/>
                <a:cs typeface="+mn-cs"/>
              </a:rPr>
              <a:t>Kerner</a:t>
            </a:r>
            <a:r>
              <a:rPr lang="en-US" sz="2800" dirty="0">
                <a:solidFill>
                  <a:srgbClr val="FFFFFF"/>
                </a:solidFill>
                <a:effectLst>
                  <a:glow rad="101600">
                    <a:prstClr val="black">
                      <a:alpha val="75000"/>
                    </a:prstClr>
                  </a:glow>
                </a:effectLst>
                <a:latin typeface="Calibri"/>
                <a:ea typeface="+mn-ea"/>
                <a:cs typeface="+mn-cs"/>
              </a:rPr>
              <a:t> </a:t>
            </a:r>
            <a:r>
              <a:rPr lang="en-US" sz="2800" dirty="0" err="1">
                <a:solidFill>
                  <a:srgbClr val="FFFFFF"/>
                </a:solidFill>
                <a:effectLst>
                  <a:glow rad="101600">
                    <a:prstClr val="black">
                      <a:alpha val="75000"/>
                    </a:prstClr>
                  </a:glow>
                </a:effectLst>
                <a:latin typeface="Calibri"/>
                <a:ea typeface="+mn-ea"/>
                <a:cs typeface="+mn-cs"/>
              </a:rPr>
              <a:t>Rettino</a:t>
            </a:r>
            <a:r>
              <a:rPr lang="en-US" sz="2800" dirty="0">
                <a:solidFill>
                  <a:srgbClr val="FFFFFF"/>
                </a:solidFill>
                <a:effectLst>
                  <a:glow rad="101600">
                    <a:prstClr val="black">
                      <a:alpha val="75000"/>
                    </a:prstClr>
                  </a:glow>
                </a:effectLst>
                <a:latin typeface="Calibri"/>
                <a:ea typeface="+mn-ea"/>
                <a:cs typeface="+mn-cs"/>
              </a:rPr>
              <a:t> | Ernie </a:t>
            </a:r>
            <a:r>
              <a:rPr lang="en-US" sz="2800" dirty="0" err="1">
                <a:solidFill>
                  <a:srgbClr val="FFFFFF"/>
                </a:solidFill>
                <a:effectLst>
                  <a:glow rad="101600">
                    <a:prstClr val="black">
                      <a:alpha val="75000"/>
                    </a:prstClr>
                  </a:glow>
                </a:effectLst>
                <a:latin typeface="Calibri"/>
                <a:ea typeface="+mn-ea"/>
                <a:cs typeface="+mn-cs"/>
              </a:rPr>
              <a:t>Rettino</a:t>
            </a:r>
            <a:r>
              <a:rPr lang="en-US" sz="2800" dirty="0">
                <a:solidFill>
                  <a:srgbClr val="FFFFFF"/>
                </a:solidFill>
                <a:effectLst>
                  <a:glow rad="101600">
                    <a:prstClr val="black">
                      <a:alpha val="75000"/>
                    </a:prstClr>
                  </a:glow>
                </a:effectLst>
                <a:latin typeface="Calibri"/>
                <a:ea typeface="+mn-ea"/>
                <a:cs typeface="+mn-cs"/>
              </a:rPr>
              <a:t> |</a:t>
            </a:r>
          </a:p>
          <a:p>
            <a:pPr defTabSz="457200" fontAlgn="auto">
              <a:spcBef>
                <a:spcPts val="0"/>
              </a:spcBef>
              <a:spcAft>
                <a:spcPts val="0"/>
              </a:spcAft>
            </a:pPr>
            <a:r>
              <a:rPr lang="en-US" sz="2800" dirty="0">
                <a:solidFill>
                  <a:srgbClr val="FFFFFF"/>
                </a:solidFill>
                <a:effectLst>
                  <a:glow rad="101600">
                    <a:prstClr val="black">
                      <a:alpha val="75000"/>
                    </a:prstClr>
                  </a:glow>
                </a:effectLst>
                <a:latin typeface="Calibri"/>
                <a:ea typeface="+mn-ea"/>
                <a:cs typeface="+mn-cs"/>
              </a:rPr>
              <a:t> George </a:t>
            </a:r>
            <a:r>
              <a:rPr lang="en-US" sz="2800" dirty="0" err="1">
                <a:solidFill>
                  <a:srgbClr val="FFFFFF"/>
                </a:solidFill>
                <a:effectLst>
                  <a:glow rad="101600">
                    <a:prstClr val="black">
                      <a:alpha val="75000"/>
                    </a:prstClr>
                  </a:glow>
                </a:effectLst>
                <a:latin typeface="Calibri"/>
                <a:ea typeface="+mn-ea"/>
                <a:cs typeface="+mn-cs"/>
              </a:rPr>
              <a:t>Frideric</a:t>
            </a:r>
            <a:r>
              <a:rPr lang="en-US" sz="2800" dirty="0">
                <a:solidFill>
                  <a:srgbClr val="FFFFFF"/>
                </a:solidFill>
                <a:effectLst>
                  <a:glow rad="101600">
                    <a:prstClr val="black">
                      <a:alpha val="75000"/>
                    </a:prstClr>
                  </a:glow>
                </a:effectLst>
                <a:latin typeface="Calibri"/>
                <a:ea typeface="+mn-ea"/>
                <a:cs typeface="+mn-cs"/>
              </a:rPr>
              <a:t> Handel | Isaac Watts</a:t>
            </a:r>
            <a:endParaRPr lang="en-US" dirty="0">
              <a:solidFill>
                <a:srgbClr val="FFFFFF"/>
              </a:solidFill>
              <a:effectLst>
                <a:glow rad="101600">
                  <a:prstClr val="black">
                    <a:alpha val="75000"/>
                  </a:prstClr>
                </a:glow>
              </a:effectLst>
              <a:latin typeface="Calibri"/>
              <a:ea typeface="+mn-ea"/>
              <a:cs typeface="+mn-cs"/>
            </a:endParaRPr>
          </a:p>
        </p:txBody>
      </p:sp>
      <p:sp>
        <p:nvSpPr>
          <p:cNvPr id="8" name="Rectangle 7"/>
          <p:cNvSpPr/>
          <p:nvPr/>
        </p:nvSpPr>
        <p:spPr>
          <a:xfrm>
            <a:off x="2047530" y="5228759"/>
            <a:ext cx="5398979" cy="1323439"/>
          </a:xfrm>
          <a:prstGeom prst="rect">
            <a:avLst/>
          </a:prstGeom>
        </p:spPr>
        <p:txBody>
          <a:bodyPr wrap="square">
            <a:spAutoFit/>
          </a:bodyPr>
          <a:lstStyle/>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CCLI Song # 4556318</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 Words: Public Domain</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Music: 1982, 1988 </a:t>
            </a:r>
            <a:r>
              <a:rPr lang="en-US" sz="2000" dirty="0" err="1">
                <a:solidFill>
                  <a:srgbClr val="FFFFFF"/>
                </a:solidFill>
                <a:effectLst>
                  <a:glow rad="101600">
                    <a:prstClr val="black">
                      <a:alpha val="75000"/>
                    </a:prstClr>
                  </a:glow>
                </a:effectLst>
                <a:latin typeface="Calibri"/>
                <a:ea typeface="+mn-ea"/>
                <a:cs typeface="+mn-cs"/>
              </a:rPr>
              <a:t>Rettino</a:t>
            </a:r>
            <a:r>
              <a:rPr lang="en-US" sz="2000" dirty="0">
                <a:solidFill>
                  <a:srgbClr val="FFFFFF"/>
                </a:solidFill>
                <a:effectLst>
                  <a:glow rad="101600">
                    <a:prstClr val="black">
                      <a:alpha val="75000"/>
                    </a:prstClr>
                  </a:glow>
                </a:effectLst>
                <a:latin typeface="Calibri"/>
                <a:ea typeface="+mn-ea"/>
                <a:cs typeface="+mn-cs"/>
              </a:rPr>
              <a:t>/</a:t>
            </a:r>
            <a:r>
              <a:rPr lang="en-US" sz="2000" dirty="0" err="1">
                <a:solidFill>
                  <a:srgbClr val="FFFFFF"/>
                </a:solidFill>
                <a:effectLst>
                  <a:glow rad="101600">
                    <a:prstClr val="black">
                      <a:alpha val="75000"/>
                    </a:prstClr>
                  </a:glow>
                </a:effectLst>
                <a:latin typeface="Calibri"/>
                <a:ea typeface="+mn-ea"/>
                <a:cs typeface="+mn-cs"/>
              </a:rPr>
              <a:t>Kerner</a:t>
            </a:r>
            <a:r>
              <a:rPr lang="en-US" sz="2000" dirty="0">
                <a:solidFill>
                  <a:srgbClr val="FFFFFF"/>
                </a:solidFill>
                <a:effectLst>
                  <a:glow rad="101600">
                    <a:prstClr val="black">
                      <a:alpha val="75000"/>
                    </a:prstClr>
                  </a:glow>
                </a:effectLst>
                <a:latin typeface="Calibri"/>
                <a:ea typeface="+mn-ea"/>
                <a:cs typeface="+mn-cs"/>
              </a:rPr>
              <a:t> Publishing</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CIC CCLI Licence # 277507</a:t>
            </a:r>
          </a:p>
        </p:txBody>
      </p:sp>
    </p:spTree>
    <p:extLst>
      <p:ext uri="{BB962C8B-B14F-4D97-AF65-F5344CB8AC3E}">
        <p14:creationId xmlns:p14="http://schemas.microsoft.com/office/powerpoint/2010/main" val="329613028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400" b="1" dirty="0">
                <a:solidFill>
                  <a:srgbClr val="FFFFFF"/>
                </a:solidFill>
                <a:effectLst>
                  <a:glow rad="101600">
                    <a:srgbClr val="000000">
                      <a:alpha val="75000"/>
                    </a:srgbClr>
                  </a:glow>
                </a:effectLst>
              </a:rPr>
              <a:t>Joy to the world! the Lord is come;</a:t>
            </a:r>
          </a:p>
          <a:p>
            <a:pPr>
              <a:defRPr/>
            </a:pPr>
            <a:r>
              <a:rPr lang="en-US" sz="3400" b="1" dirty="0">
                <a:solidFill>
                  <a:srgbClr val="FFFFFF"/>
                </a:solidFill>
                <a:effectLst>
                  <a:glow rad="101600">
                    <a:srgbClr val="000000">
                      <a:alpha val="75000"/>
                    </a:srgbClr>
                  </a:glow>
                </a:effectLst>
              </a:rPr>
              <a:t>let earth receive her King;</a:t>
            </a:r>
          </a:p>
          <a:p>
            <a:pPr>
              <a:defRPr/>
            </a:pPr>
            <a:r>
              <a:rPr lang="en-US" sz="3400" b="1" dirty="0">
                <a:solidFill>
                  <a:srgbClr val="FFFFFF"/>
                </a:solidFill>
                <a:effectLst>
                  <a:glow rad="101600">
                    <a:srgbClr val="000000">
                      <a:alpha val="75000"/>
                    </a:srgbClr>
                  </a:glow>
                </a:effectLst>
              </a:rPr>
              <a:t>let </a:t>
            </a:r>
            <a:r>
              <a:rPr lang="en-US" sz="3400" b="1" dirty="0" err="1">
                <a:solidFill>
                  <a:srgbClr val="FFFFFF"/>
                </a:solidFill>
                <a:effectLst>
                  <a:glow rad="101600">
                    <a:srgbClr val="000000">
                      <a:alpha val="75000"/>
                    </a:srgbClr>
                  </a:glow>
                </a:effectLst>
              </a:rPr>
              <a:t>ev’ry</a:t>
            </a:r>
            <a:r>
              <a:rPr lang="en-US" sz="3400" b="1" dirty="0">
                <a:solidFill>
                  <a:srgbClr val="FFFFFF"/>
                </a:solidFill>
                <a:effectLst>
                  <a:glow rad="101600">
                    <a:srgbClr val="000000">
                      <a:alpha val="75000"/>
                    </a:srgbClr>
                  </a:glow>
                </a:effectLst>
              </a:rPr>
              <a:t> heart prepare Him room,</a:t>
            </a:r>
          </a:p>
          <a:p>
            <a:pPr>
              <a:defRPr/>
            </a:pPr>
            <a:r>
              <a:rPr lang="en-US" sz="3400" b="1" dirty="0">
                <a:solidFill>
                  <a:srgbClr val="FFFFFF"/>
                </a:solidFill>
                <a:effectLst>
                  <a:glow rad="101600">
                    <a:srgbClr val="000000">
                      <a:alpha val="75000"/>
                    </a:srgbClr>
                  </a:glow>
                </a:effectLst>
              </a:rPr>
              <a:t>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nature sing,</a:t>
            </a:r>
          </a:p>
          <a:p>
            <a:pPr>
              <a:defRPr/>
            </a:pPr>
            <a:r>
              <a:rPr lang="en-US" sz="3400" b="1" dirty="0">
                <a:solidFill>
                  <a:srgbClr val="FFFFFF"/>
                </a:solidFill>
                <a:effectLst>
                  <a:glow rad="101600">
                    <a:srgbClr val="000000">
                      <a:alpha val="75000"/>
                    </a:srgbClr>
                  </a:glow>
                </a:effectLst>
              </a:rPr>
              <a:t>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nature sing,</a:t>
            </a:r>
          </a:p>
          <a:p>
            <a:pPr>
              <a:defRPr/>
            </a:pPr>
            <a:r>
              <a:rPr lang="en-US" sz="3400" b="1" dirty="0">
                <a:solidFill>
                  <a:srgbClr val="FFFFFF"/>
                </a:solidFill>
                <a:effectLst>
                  <a:glow rad="101600">
                    <a:srgbClr val="000000">
                      <a:alpha val="75000"/>
                    </a:srgbClr>
                  </a:glow>
                </a:effectLst>
              </a:rPr>
              <a:t>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nature sing.</a:t>
            </a: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400" b="1" dirty="0">
                <a:solidFill>
                  <a:srgbClr val="FFFFFF"/>
                </a:solidFill>
                <a:effectLst>
                  <a:glow rad="101600">
                    <a:srgbClr val="000000">
                      <a:alpha val="75000"/>
                    </a:srgbClr>
                  </a:glow>
                </a:effectLst>
              </a:rPr>
              <a:t>Isaac Watts (1674-1748)</a:t>
            </a:r>
          </a:p>
        </p:txBody>
      </p:sp>
    </p:spTree>
    <p:extLst>
      <p:ext uri="{BB962C8B-B14F-4D97-AF65-F5344CB8AC3E}">
        <p14:creationId xmlns:p14="http://schemas.microsoft.com/office/powerpoint/2010/main" val="9979606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949383" y="433388"/>
            <a:ext cx="7380434"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en-US" dirty="0"/>
              <a:t>Joy to the earth! the Savior reigns;</a:t>
            </a:r>
          </a:p>
          <a:p>
            <a:r>
              <a:rPr lang="en-US" dirty="0"/>
              <a:t>let men their songs employ;</a:t>
            </a:r>
          </a:p>
          <a:p>
            <a:r>
              <a:rPr lang="en-US" dirty="0"/>
              <a:t>while fields and floods,</a:t>
            </a:r>
          </a:p>
          <a:p>
            <a:r>
              <a:rPr lang="en-US" dirty="0"/>
              <a:t>rocks, hills, and plains</a:t>
            </a:r>
          </a:p>
          <a:p>
            <a:r>
              <a:rPr lang="en-US" dirty="0"/>
              <a:t>repeat the sounding joy,</a:t>
            </a:r>
          </a:p>
          <a:p>
            <a:r>
              <a:rPr lang="en-US" dirty="0"/>
              <a:t>repeat the sounding joy,</a:t>
            </a:r>
          </a:p>
          <a:p>
            <a:r>
              <a:rPr lang="en-US" dirty="0"/>
              <a:t>repeat, repeat the sounding joy.</a:t>
            </a:r>
          </a:p>
        </p:txBody>
      </p:sp>
    </p:spTree>
    <p:extLst>
      <p:ext uri="{BB962C8B-B14F-4D97-AF65-F5344CB8AC3E}">
        <p14:creationId xmlns:p14="http://schemas.microsoft.com/office/powerpoint/2010/main" val="3672023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FFFFFF"/>
                </a:solidFill>
                <a:cs typeface="Arial" charset="0"/>
              </a:rPr>
              <a:t>193</a:t>
            </a:r>
          </a:p>
        </p:txBody>
      </p:sp>
      <p:sp>
        <p:nvSpPr>
          <p:cNvPr id="162819"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en-US" altLang="zh-CN" sz="4000" b="1">
                <a:solidFill>
                  <a:schemeClr val="bg1"/>
                </a:solidFill>
                <a:latin typeface="Arial" charset="0"/>
                <a:ea typeface="宋体" charset="0"/>
                <a:cs typeface="宋体" charset="0"/>
              </a:rPr>
              <a:t>Theology of Ruth</a:t>
            </a:r>
            <a:endParaRPr lang="en-US" sz="1800">
              <a:solidFill>
                <a:schemeClr val="bg1"/>
              </a:solidFill>
              <a:latin typeface="Arial" charset="0"/>
              <a:ea typeface="宋体" charset="0"/>
              <a:cs typeface="宋体" charset="0"/>
            </a:endParaRPr>
          </a:p>
        </p:txBody>
      </p:sp>
      <p:sp>
        <p:nvSpPr>
          <p:cNvPr id="162820"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a:solidFill>
                <a:srgbClr val="000000"/>
              </a:solidFill>
              <a:cs typeface="Arial" charset="0"/>
            </a:endParaRPr>
          </a:p>
          <a:p>
            <a:pPr eaLnBrk="0" hangingPunct="0"/>
            <a:r>
              <a:rPr lang="en-US" sz="2000" b="1">
                <a:solidFill>
                  <a:srgbClr val="000000"/>
                </a:solidFill>
                <a:cs typeface="Arial" charset="0"/>
              </a:rPr>
              <a:t>Judges</a:t>
            </a:r>
          </a:p>
        </p:txBody>
      </p:sp>
      <p:sp>
        <p:nvSpPr>
          <p:cNvPr id="162821"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a:solidFill>
                <a:srgbClr val="000000"/>
              </a:solidFill>
              <a:cs typeface="Arial" charset="0"/>
            </a:endParaRPr>
          </a:p>
          <a:p>
            <a:pPr eaLnBrk="0" hangingPunct="0"/>
            <a:r>
              <a:rPr lang="en-US" sz="2000" b="1">
                <a:solidFill>
                  <a:srgbClr val="000000"/>
                </a:solidFill>
                <a:cs typeface="Arial" charset="0"/>
              </a:rPr>
              <a:t>Ruth</a:t>
            </a:r>
            <a:endParaRPr lang="en-US" sz="2000">
              <a:solidFill>
                <a:srgbClr val="000000"/>
              </a:solidFill>
              <a:cs typeface="Arial" charset="0"/>
            </a:endParaRPr>
          </a:p>
        </p:txBody>
      </p:sp>
      <p:sp>
        <p:nvSpPr>
          <p:cNvPr id="162822"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b="1">
              <a:solidFill>
                <a:srgbClr val="000000"/>
              </a:solidFill>
              <a:cs typeface="Arial" charset="0"/>
            </a:endParaRPr>
          </a:p>
          <a:p>
            <a:pPr eaLnBrk="0" hangingPunct="0"/>
            <a:r>
              <a:rPr lang="en-US" sz="2000" b="1">
                <a:solidFill>
                  <a:srgbClr val="000000"/>
                </a:solidFill>
                <a:cs typeface="Arial" charset="0"/>
              </a:rPr>
              <a:t>Samuel</a:t>
            </a:r>
          </a:p>
        </p:txBody>
      </p:sp>
      <p:grpSp>
        <p:nvGrpSpPr>
          <p:cNvPr id="2" name="Group 11"/>
          <p:cNvGrpSpPr>
            <a:grpSpLocks/>
          </p:cNvGrpSpPr>
          <p:nvPr/>
        </p:nvGrpSpPr>
        <p:grpSpPr bwMode="auto">
          <a:xfrm>
            <a:off x="1674813" y="5145088"/>
            <a:ext cx="1373187" cy="1096962"/>
            <a:chOff x="0" y="0"/>
            <a:chExt cx="20000" cy="20000"/>
          </a:xfrm>
        </p:grpSpPr>
        <p:sp>
          <p:nvSpPr>
            <p:cNvPr id="162845"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endParaRPr lang="en-US"/>
            </a:p>
          </p:txBody>
        </p:sp>
        <p:sp>
          <p:nvSpPr>
            <p:cNvPr id="162846"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algn="l" eaLnBrk="0" hangingPunct="0"/>
              <a:r>
                <a:rPr lang="en-US" sz="1400" b="1">
                  <a:solidFill>
                    <a:srgbClr val="000000"/>
                  </a:solidFill>
                  <a:cs typeface="Arial" charset="0"/>
                </a:rPr>
                <a:t>Monarchy</a:t>
              </a:r>
            </a:p>
            <a:p>
              <a:pPr algn="l" eaLnBrk="0" hangingPunct="0"/>
              <a:r>
                <a:rPr lang="en-US" sz="1400" b="1">
                  <a:solidFill>
                    <a:srgbClr val="000000"/>
                  </a:solidFill>
                  <a:cs typeface="Arial" charset="0"/>
                </a:rPr>
                <a:t> Needed</a:t>
              </a:r>
              <a:endParaRPr lang="en-US" sz="2400">
                <a:solidFill>
                  <a:srgbClr val="000000"/>
                </a:solidFill>
                <a:cs typeface="Arial"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62843"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a:spcBef>
                  <a:spcPct val="20000"/>
                </a:spcBef>
              </a:pPr>
              <a:endParaRPr lang="en-US" sz="2400">
                <a:solidFill>
                  <a:srgbClr val="000000"/>
                </a:solidFill>
                <a:cs typeface="Arial" charset="0"/>
              </a:endParaRPr>
            </a:p>
          </p:txBody>
        </p:sp>
        <p:sp>
          <p:nvSpPr>
            <p:cNvPr id="162844"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l" eaLnBrk="0" hangingPunct="0"/>
              <a:r>
                <a:rPr lang="en-US" sz="1400" b="1">
                  <a:solidFill>
                    <a:srgbClr val="000000"/>
                  </a:solidFill>
                  <a:cs typeface="Arial" charset="0"/>
                </a:rPr>
                <a:t>Monarchy</a:t>
              </a:r>
            </a:p>
            <a:p>
              <a:pPr algn="l" eaLnBrk="0" hangingPunct="0"/>
              <a:r>
                <a:rPr lang="en-US" sz="1400" b="1">
                  <a:solidFill>
                    <a:srgbClr val="000000"/>
                  </a:solidFill>
                  <a:cs typeface="Arial" charset="0"/>
                </a:rPr>
                <a:t> Prepared</a:t>
              </a:r>
              <a:endParaRPr lang="en-US" sz="2400">
                <a:solidFill>
                  <a:srgbClr val="000000"/>
                </a:solidFill>
                <a:cs typeface="Arial" charset="0"/>
              </a:endParaRPr>
            </a:p>
          </p:txBody>
        </p:sp>
      </p:grpSp>
      <p:sp>
        <p:nvSpPr>
          <p:cNvPr id="39960" name="Line 24"/>
          <p:cNvSpPr>
            <a:spLocks noChangeShapeType="1"/>
          </p:cNvSpPr>
          <p:nvPr/>
        </p:nvSpPr>
        <p:spPr bwMode="auto">
          <a:xfrm flipV="1">
            <a:off x="3633788" y="3390900"/>
            <a:ext cx="361950"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endParaRPr lang="en-US"/>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endParaRPr lang="en-US"/>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endParaRPr lang="en-US"/>
          </a:p>
        </p:txBody>
      </p:sp>
      <p:sp>
        <p:nvSpPr>
          <p:cNvPr id="39965" name="Text Box 29"/>
          <p:cNvSpPr txBox="1">
            <a:spLocks noChangeArrowheads="1"/>
          </p:cNvSpPr>
          <p:nvPr/>
        </p:nvSpPr>
        <p:spPr bwMode="auto">
          <a:xfrm>
            <a:off x="1152525" y="2609850"/>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u="sng">
                <a:solidFill>
                  <a:srgbClr val="000000"/>
                </a:solidFill>
                <a:cs typeface="Arial" charset="0"/>
              </a:rPr>
              <a:t>Bethlehem</a:t>
            </a:r>
          </a:p>
        </p:txBody>
      </p:sp>
      <p:sp>
        <p:nvSpPr>
          <p:cNvPr id="39966" name="Text Box 30"/>
          <p:cNvSpPr txBox="1">
            <a:spLocks noChangeArrowheads="1"/>
          </p:cNvSpPr>
          <p:nvPr/>
        </p:nvSpPr>
        <p:spPr bwMode="auto">
          <a:xfrm>
            <a:off x="1646238" y="3105150"/>
            <a:ext cx="20669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Idolatry (17–18)</a:t>
            </a:r>
          </a:p>
          <a:p>
            <a:pPr algn="l" eaLnBrk="1" hangingPunct="1">
              <a:spcBef>
                <a:spcPct val="20000"/>
              </a:spcBef>
            </a:pPr>
            <a:r>
              <a:rPr lang="en-US" sz="2000" b="1">
                <a:solidFill>
                  <a:srgbClr val="000000"/>
                </a:solidFill>
                <a:cs typeface="Arial" charset="0"/>
              </a:rPr>
              <a:t>Concubine (19)</a:t>
            </a:r>
          </a:p>
        </p:txBody>
      </p:sp>
      <p:sp>
        <p:nvSpPr>
          <p:cNvPr id="39967" name="Text Box 31"/>
          <p:cNvSpPr txBox="1">
            <a:spLocks noChangeArrowheads="1"/>
          </p:cNvSpPr>
          <p:nvPr/>
        </p:nvSpPr>
        <p:spPr bwMode="auto">
          <a:xfrm>
            <a:off x="1138238" y="4019550"/>
            <a:ext cx="1228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u="sng">
                <a:solidFill>
                  <a:srgbClr val="000000"/>
                </a:solidFill>
                <a:cs typeface="Arial" charset="0"/>
              </a:rPr>
              <a:t>Gibeah</a:t>
            </a:r>
          </a:p>
        </p:txBody>
      </p:sp>
      <p:sp>
        <p:nvSpPr>
          <p:cNvPr id="39968" name="Text Box 32"/>
          <p:cNvSpPr txBox="1">
            <a:spLocks noChangeArrowheads="1"/>
          </p:cNvSpPr>
          <p:nvPr/>
        </p:nvSpPr>
        <p:spPr bwMode="auto">
          <a:xfrm>
            <a:off x="1619250" y="4400550"/>
            <a:ext cx="2009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Murder (19–20)</a:t>
            </a:r>
          </a:p>
        </p:txBody>
      </p:sp>
      <p:sp>
        <p:nvSpPr>
          <p:cNvPr id="39969" name="Text Box 33"/>
          <p:cNvSpPr txBox="1">
            <a:spLocks noChangeArrowheads="1"/>
          </p:cNvSpPr>
          <p:nvPr/>
        </p:nvSpPr>
        <p:spPr bwMode="auto">
          <a:xfrm>
            <a:off x="3978275" y="2724150"/>
            <a:ext cx="193833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Boaz</a:t>
            </a:r>
          </a:p>
          <a:p>
            <a:pPr algn="l" eaLnBrk="1" hangingPunct="1">
              <a:spcBef>
                <a:spcPct val="20000"/>
              </a:spcBef>
            </a:pPr>
            <a:r>
              <a:rPr lang="en-US" sz="2000" b="1">
                <a:solidFill>
                  <a:srgbClr val="000000"/>
                </a:solidFill>
                <a:cs typeface="Arial" charset="0"/>
              </a:rPr>
              <a:t>Bethlehemites</a:t>
            </a:r>
          </a:p>
        </p:txBody>
      </p:sp>
      <p:sp>
        <p:nvSpPr>
          <p:cNvPr id="39970" name="Text Box 34"/>
          <p:cNvSpPr txBox="1">
            <a:spLocks noChangeArrowheads="1"/>
          </p:cNvSpPr>
          <p:nvPr/>
        </p:nvSpPr>
        <p:spPr bwMode="auto">
          <a:xfrm>
            <a:off x="5937250" y="4705350"/>
            <a:ext cx="727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Saul</a:t>
            </a:r>
          </a:p>
        </p:txBody>
      </p:sp>
      <p:sp>
        <p:nvSpPr>
          <p:cNvPr id="39971" name="Text Box 35"/>
          <p:cNvSpPr txBox="1">
            <a:spLocks noChangeArrowheads="1"/>
          </p:cNvSpPr>
          <p:nvPr/>
        </p:nvSpPr>
        <p:spPr bwMode="auto">
          <a:xfrm>
            <a:off x="5915025" y="2571750"/>
            <a:ext cx="882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David</a:t>
            </a:r>
          </a:p>
        </p:txBody>
      </p:sp>
      <p:grpSp>
        <p:nvGrpSpPr>
          <p:cNvPr id="4" name="Group 36"/>
          <p:cNvGrpSpPr>
            <a:grpSpLocks/>
          </p:cNvGrpSpPr>
          <p:nvPr/>
        </p:nvGrpSpPr>
        <p:grpSpPr bwMode="auto">
          <a:xfrm>
            <a:off x="5610225" y="5105400"/>
            <a:ext cx="1295400" cy="823913"/>
            <a:chOff x="3456" y="3456"/>
            <a:chExt cx="816" cy="519"/>
          </a:xfrm>
        </p:grpSpPr>
        <p:sp>
          <p:nvSpPr>
            <p:cNvPr id="162837"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a:spcBef>
                  <a:spcPct val="20000"/>
                </a:spcBef>
              </a:pPr>
              <a:endParaRPr lang="en-US" sz="2400">
                <a:solidFill>
                  <a:srgbClr val="000000"/>
                </a:solidFill>
                <a:cs typeface="Arial" charset="0"/>
              </a:endParaRPr>
            </a:p>
          </p:txBody>
        </p:sp>
        <p:sp>
          <p:nvSpPr>
            <p:cNvPr id="162838"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endParaRPr lang="en-US"/>
            </a:p>
          </p:txBody>
        </p:sp>
        <p:sp>
          <p:nvSpPr>
            <p:cNvPr id="162839"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endParaRPr lang="en-US"/>
            </a:p>
          </p:txBody>
        </p:sp>
        <p:sp>
          <p:nvSpPr>
            <p:cNvPr id="162840"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a:spcBef>
                  <a:spcPct val="20000"/>
                </a:spcBef>
              </a:pPr>
              <a:endParaRPr lang="en-US" sz="2400">
                <a:solidFill>
                  <a:srgbClr val="000000"/>
                </a:solidFill>
                <a:cs typeface="Arial" charset="0"/>
              </a:endParaRPr>
            </a:p>
          </p:txBody>
        </p:sp>
        <p:sp>
          <p:nvSpPr>
            <p:cNvPr id="162841" name="Rectangle 23"/>
            <p:cNvSpPr>
              <a:spLocks noChangeArrowheads="1"/>
            </p:cNvSpPr>
            <p:nvPr/>
          </p:nvSpPr>
          <p:spPr bwMode="auto">
            <a:xfrm>
              <a:off x="3482" y="3552"/>
              <a:ext cx="771"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eaLnBrk="0" hangingPunct="0"/>
              <a:r>
                <a:rPr lang="en-US" sz="1400" b="1">
                  <a:solidFill>
                    <a:srgbClr val="000000"/>
                  </a:solidFill>
                  <a:cs typeface="Arial" charset="0"/>
                </a:rPr>
                <a:t>Monarchy</a:t>
              </a:r>
            </a:p>
            <a:p>
              <a:pPr eaLnBrk="0" hangingPunct="0"/>
              <a:r>
                <a:rPr lang="en-US" sz="1400" b="1">
                  <a:solidFill>
                    <a:srgbClr val="000000"/>
                  </a:solidFill>
                  <a:cs typeface="Arial" charset="0"/>
                </a:rPr>
                <a:t>Established</a:t>
              </a:r>
              <a:endParaRPr lang="en-US" sz="2400">
                <a:solidFill>
                  <a:srgbClr val="000000"/>
                </a:solidFill>
                <a:cs typeface="Arial" charset="0"/>
              </a:endParaRPr>
            </a:p>
          </p:txBody>
        </p:sp>
        <p:sp>
          <p:nvSpPr>
            <p:cNvPr id="162842"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endParaRPr lang="en-US"/>
            </a:p>
          </p:txBody>
        </p:sp>
      </p:grpSp>
      <p:sp>
        <p:nvSpPr>
          <p:cNvPr id="162836" name="Text Box 37"/>
          <p:cNvSpPr txBox="1">
            <a:spLocks noChangeArrowheads="1"/>
          </p:cNvSpPr>
          <p:nvPr/>
        </p:nvSpPr>
        <p:spPr bwMode="auto">
          <a:xfrm>
            <a:off x="468313" y="6308725"/>
            <a:ext cx="828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altLang="zh-CN" sz="1200" b="1">
                <a:solidFill>
                  <a:srgbClr val="000000"/>
                </a:solidFill>
                <a:cs typeface="Arial" charset="0"/>
              </a:rPr>
              <a:t>Adapted from Thomas L. Constable, </a:t>
            </a:r>
            <a:r>
              <a:rPr lang="ru-RU" altLang="zh-CN" sz="1200" b="1">
                <a:solidFill>
                  <a:srgbClr val="000000"/>
                </a:solidFill>
                <a:cs typeface="Arial" charset="0"/>
              </a:rPr>
              <a:t>"</a:t>
            </a:r>
            <a:r>
              <a:rPr lang="en-US" altLang="zh-CN" sz="1200" b="1">
                <a:solidFill>
                  <a:srgbClr val="000000"/>
                </a:solidFill>
                <a:cs typeface="Arial" charset="0"/>
              </a:rPr>
              <a:t>A Theology of Joshua, Ruth, and Judges,</a:t>
            </a:r>
            <a:r>
              <a:rPr lang="ru-RU" altLang="zh-CN" sz="1200" b="1">
                <a:solidFill>
                  <a:srgbClr val="000000"/>
                </a:solidFill>
                <a:cs typeface="Arial" charset="0"/>
              </a:rPr>
              <a:t>"</a:t>
            </a:r>
            <a:r>
              <a:rPr lang="en-US" altLang="zh-CN" sz="1200" b="1">
                <a:solidFill>
                  <a:srgbClr val="000000"/>
                </a:solidFill>
                <a:cs typeface="Arial" charset="0"/>
              </a:rPr>
              <a:t> </a:t>
            </a:r>
            <a:br>
              <a:rPr lang="en-US" altLang="zh-CN" sz="1200" b="1">
                <a:solidFill>
                  <a:srgbClr val="000000"/>
                </a:solidFill>
                <a:cs typeface="Arial" charset="0"/>
              </a:rPr>
            </a:br>
            <a:r>
              <a:rPr lang="en-US" altLang="zh-CN" sz="1200" b="1">
                <a:solidFill>
                  <a:srgbClr val="000000"/>
                </a:solidFill>
                <a:cs typeface="Arial" charset="0"/>
              </a:rPr>
              <a:t>in </a:t>
            </a:r>
            <a:r>
              <a:rPr lang="en-US" altLang="zh-CN" sz="1200" b="1" i="1">
                <a:solidFill>
                  <a:srgbClr val="000000"/>
                </a:solidFill>
                <a:cs typeface="Arial" charset="0"/>
              </a:rPr>
              <a:t>A Biblical Theology of the OT</a:t>
            </a:r>
            <a:r>
              <a:rPr lang="en-US" altLang="zh-CN" sz="1200" b="1">
                <a:solidFill>
                  <a:srgbClr val="000000"/>
                </a:solidFill>
                <a:cs typeface="Arial" charset="0"/>
              </a:rPr>
              <a:t>, ed. Roy B. Zuck, 95-96, 117</a:t>
            </a:r>
            <a:endParaRPr lang="en-US" sz="1200" b="1">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77843" y="451642"/>
            <a:ext cx="7890113" cy="33239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en-US" dirty="0"/>
              <a:t>No more let sins and sorrows grow,</a:t>
            </a:r>
          </a:p>
          <a:p>
            <a:r>
              <a:rPr lang="en-US" dirty="0"/>
              <a:t>nor thorns infest the ground;</a:t>
            </a:r>
          </a:p>
          <a:p>
            <a:r>
              <a:rPr lang="en-US" dirty="0"/>
              <a:t>he comes to make His blessings flow</a:t>
            </a:r>
            <a:br>
              <a:rPr lang="en-US" dirty="0"/>
            </a:br>
            <a:r>
              <a:rPr lang="en-US" dirty="0"/>
              <a:t>far as the curse is found,</a:t>
            </a:r>
          </a:p>
          <a:p>
            <a:r>
              <a:rPr lang="en-US" dirty="0"/>
              <a:t>far as the curse is found,</a:t>
            </a:r>
          </a:p>
          <a:p>
            <a:r>
              <a:rPr lang="en-US" dirty="0"/>
              <a:t>far as, far as the curse is found.</a:t>
            </a:r>
          </a:p>
        </p:txBody>
      </p:sp>
    </p:spTree>
    <p:extLst>
      <p:ext uri="{BB962C8B-B14F-4D97-AF65-F5344CB8AC3E}">
        <p14:creationId xmlns:p14="http://schemas.microsoft.com/office/powerpoint/2010/main" val="19445614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64755" y="433388"/>
            <a:ext cx="8373181"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en-US" dirty="0"/>
              <a:t>He rules the world with truth and grace,</a:t>
            </a:r>
          </a:p>
          <a:p>
            <a:r>
              <a:rPr lang="en-US" dirty="0"/>
              <a:t>and makes the nations prove</a:t>
            </a:r>
          </a:p>
          <a:p>
            <a:r>
              <a:rPr lang="en-US" dirty="0"/>
              <a:t>the glories of His righteousness</a:t>
            </a:r>
          </a:p>
          <a:p>
            <a:r>
              <a:rPr lang="en-US" dirty="0"/>
              <a:t>and wonders of His love,</a:t>
            </a:r>
          </a:p>
          <a:p>
            <a:r>
              <a:rPr lang="en-US" dirty="0"/>
              <a:t>and wonders of His love,</a:t>
            </a:r>
          </a:p>
          <a:p>
            <a:r>
              <a:rPr lang="en-US" dirty="0"/>
              <a:t>and wonders, wonders of His love.</a:t>
            </a:r>
          </a:p>
        </p:txBody>
      </p:sp>
    </p:spTree>
    <p:extLst>
      <p:ext uri="{BB962C8B-B14F-4D97-AF65-F5344CB8AC3E}">
        <p14:creationId xmlns:p14="http://schemas.microsoft.com/office/powerpoint/2010/main" val="30286761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sz="3600" b="1">
                <a:solidFill>
                  <a:srgbClr val="FFFFFF"/>
                </a:solidFill>
                <a:latin typeface="Arial" charset="0"/>
                <a:cs typeface="Arial" charset="0"/>
              </a:rPr>
              <a:t>Get this presentation and script for free!</a:t>
            </a:r>
            <a:endParaRPr lang="en-US" sz="12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91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258050" name="Rectangle 2"/>
          <p:cNvSpPr>
            <a:spLocks noGrp="1" noChangeArrowheads="1"/>
          </p:cNvSpPr>
          <p:nvPr>
            <p:ph type="title"/>
          </p:nvPr>
        </p:nvSpPr>
        <p:spPr>
          <a:xfrm>
            <a:off x="0" y="0"/>
            <a:ext cx="9144000" cy="838200"/>
          </a:xfrm>
        </p:spPr>
        <p:txBody>
          <a:bodyPr/>
          <a:lstStyle/>
          <a:p>
            <a:pPr eaLnBrk="1" hangingPunct="1"/>
            <a:r>
              <a:rPr lang="en-US" sz="4000" b="1">
                <a:solidFill>
                  <a:srgbClr val="FFFF00"/>
                </a:solidFill>
                <a:latin typeface="Arial" charset="0"/>
                <a:ea typeface="ＭＳ Ｐゴシック" charset="0"/>
                <a:cs typeface="Arial" charset="0"/>
              </a:rPr>
              <a:t>DAVID</a:t>
            </a:r>
            <a:r>
              <a:rPr lang="uk-UA" altLang="ja-JP" sz="4000" b="1">
                <a:solidFill>
                  <a:srgbClr val="FFFF00"/>
                </a:solidFill>
                <a:latin typeface="Arial" charset="0"/>
                <a:ea typeface="ＭＳ Ｐゴシック" charset="0"/>
                <a:cs typeface="Arial" charset="0"/>
              </a:rPr>
              <a:t>'</a:t>
            </a:r>
            <a:r>
              <a:rPr lang="en-US" sz="4000" b="1">
                <a:solidFill>
                  <a:srgbClr val="FFFF00"/>
                </a:solidFill>
                <a:latin typeface="Arial" charset="0"/>
                <a:ea typeface="ＭＳ Ｐゴシック" charset="0"/>
                <a:cs typeface="Arial" charset="0"/>
              </a:rPr>
              <a:t>S ACCOMPLISHMENTS</a:t>
            </a:r>
          </a:p>
        </p:txBody>
      </p:sp>
      <p:sp>
        <p:nvSpPr>
          <p:cNvPr id="258051" name="Rectangle 5"/>
          <p:cNvSpPr>
            <a:spLocks noChangeArrowheads="1"/>
          </p:cNvSpPr>
          <p:nvPr/>
        </p:nvSpPr>
        <p:spPr bwMode="auto">
          <a:xfrm>
            <a:off x="457200" y="914400"/>
            <a:ext cx="8382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US" sz="2800" b="1">
                <a:solidFill>
                  <a:srgbClr val="FFFF00"/>
                </a:solidFill>
                <a:cs typeface="Arial" charset="0"/>
              </a:rPr>
              <a:t>GREAT KING</a:t>
            </a:r>
          </a:p>
          <a:p>
            <a:pPr marL="342900" indent="-342900" algn="l">
              <a:lnSpc>
                <a:spcPct val="90000"/>
              </a:lnSpc>
              <a:spcBef>
                <a:spcPct val="20000"/>
              </a:spcBef>
              <a:buFontTx/>
              <a:buChar char="•"/>
            </a:pPr>
            <a:r>
              <a:rPr lang="en-US" sz="2800" b="1">
                <a:solidFill>
                  <a:srgbClr val="FFFF00"/>
                </a:solidFill>
                <a:cs typeface="Arial" charset="0"/>
              </a:rPr>
              <a:t>MAN OF ACTION</a:t>
            </a:r>
          </a:p>
          <a:p>
            <a:pPr marL="342900" indent="-342900" algn="l">
              <a:lnSpc>
                <a:spcPct val="90000"/>
              </a:lnSpc>
              <a:spcBef>
                <a:spcPct val="20000"/>
              </a:spcBef>
              <a:buFontTx/>
              <a:buChar char="•"/>
            </a:pPr>
            <a:r>
              <a:rPr lang="en-US" sz="2800" b="1">
                <a:solidFill>
                  <a:srgbClr val="FFFF00"/>
                </a:solidFill>
                <a:cs typeface="Arial" charset="0"/>
              </a:rPr>
              <a:t>POET</a:t>
            </a:r>
          </a:p>
          <a:p>
            <a:pPr marL="342900" indent="-342900" algn="l">
              <a:lnSpc>
                <a:spcPct val="90000"/>
              </a:lnSpc>
              <a:spcBef>
                <a:spcPct val="20000"/>
              </a:spcBef>
              <a:buFontTx/>
              <a:buChar char="•"/>
            </a:pPr>
            <a:r>
              <a:rPr lang="en-US" sz="2800" b="1">
                <a:solidFill>
                  <a:srgbClr val="FFFF00"/>
                </a:solidFill>
                <a:cs typeface="Arial" charset="0"/>
              </a:rPr>
              <a:t>TENDER LOVER</a:t>
            </a:r>
          </a:p>
          <a:p>
            <a:pPr marL="342900" indent="-342900" algn="l">
              <a:lnSpc>
                <a:spcPct val="90000"/>
              </a:lnSpc>
              <a:spcBef>
                <a:spcPct val="20000"/>
              </a:spcBef>
              <a:buFontTx/>
              <a:buChar char="•"/>
            </a:pPr>
            <a:r>
              <a:rPr lang="en-US" sz="2800" b="1">
                <a:solidFill>
                  <a:srgbClr val="FFFF00"/>
                </a:solidFill>
                <a:cs typeface="Arial" charset="0"/>
              </a:rPr>
              <a:t>GENEROUS FOE</a:t>
            </a:r>
          </a:p>
          <a:p>
            <a:pPr marL="342900" indent="-342900" algn="l">
              <a:lnSpc>
                <a:spcPct val="90000"/>
              </a:lnSpc>
              <a:spcBef>
                <a:spcPct val="20000"/>
              </a:spcBef>
              <a:buFontTx/>
              <a:buChar char="•"/>
            </a:pPr>
            <a:r>
              <a:rPr lang="en-US" sz="2800" b="1">
                <a:solidFill>
                  <a:srgbClr val="FFFF00"/>
                </a:solidFill>
                <a:cs typeface="Arial" charset="0"/>
              </a:rPr>
              <a:t>STERN DISPENSER OF JUSTICE</a:t>
            </a:r>
          </a:p>
          <a:p>
            <a:pPr marL="342900" indent="-342900" algn="l">
              <a:lnSpc>
                <a:spcPct val="90000"/>
              </a:lnSpc>
              <a:spcBef>
                <a:spcPct val="20000"/>
              </a:spcBef>
              <a:buFontTx/>
              <a:buChar char="•"/>
            </a:pPr>
            <a:r>
              <a:rPr lang="en-US" sz="2800" b="1">
                <a:solidFill>
                  <a:srgbClr val="FFFF00"/>
                </a:solidFill>
                <a:cs typeface="Arial" charset="0"/>
              </a:rPr>
              <a:t>LOYAL FRIEND</a:t>
            </a:r>
          </a:p>
          <a:p>
            <a:pPr marL="342900" indent="-342900" algn="l">
              <a:lnSpc>
                <a:spcPct val="90000"/>
              </a:lnSpc>
              <a:spcBef>
                <a:spcPct val="20000"/>
              </a:spcBef>
              <a:buFontTx/>
              <a:buChar char="•"/>
            </a:pPr>
            <a:r>
              <a:rPr lang="en-US" sz="2800" b="1">
                <a:solidFill>
                  <a:srgbClr val="FFFF00"/>
                </a:solidFill>
                <a:cs typeface="Arial" charset="0"/>
              </a:rPr>
              <a:t>ALL THAT MEN FIND WHOLESOME AND ADMIRABLE IN MEN</a:t>
            </a:r>
          </a:p>
          <a:p>
            <a:pPr marL="342900" indent="-342900" algn="l">
              <a:lnSpc>
                <a:spcPct val="90000"/>
              </a:lnSpc>
              <a:spcBef>
                <a:spcPct val="20000"/>
              </a:spcBef>
              <a:buFontTx/>
              <a:buChar char="•"/>
            </a:pPr>
            <a:r>
              <a:rPr lang="en-US" sz="2800" b="1">
                <a:solidFill>
                  <a:srgbClr val="FFFF00"/>
                </a:solidFill>
                <a:cs typeface="Arial" charset="0"/>
              </a:rPr>
              <a:t>SUBMITTED TO THE WILL OF GOD WHO MADE HIM AND SHAPED HIM FOR HIS DESTINY…</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93"/>
          <p:cNvSpPr>
            <a:spLocks noGrp="1" noChangeArrowheads="1"/>
          </p:cNvSpPr>
          <p:nvPr>
            <p:ph type="title" idx="4294967295"/>
          </p:nvPr>
        </p:nvSpPr>
        <p:spPr>
          <a:xfrm>
            <a:off x="0" y="-152400"/>
            <a:ext cx="8229600" cy="533400"/>
          </a:xfrm>
        </p:spPr>
        <p:txBody>
          <a:bodyPr/>
          <a:lstStyle/>
          <a:p>
            <a:pPr algn="l" eaLnBrk="1" hangingPunct="1"/>
            <a:r>
              <a:rPr lang="en-US" sz="2000">
                <a:solidFill>
                  <a:schemeClr val="bg1"/>
                </a:solidFill>
                <a:latin typeface="Arial" charset="0"/>
                <a:ea typeface="ＭＳ Ｐゴシック" charset="0"/>
                <a:cs typeface="ＭＳ Ｐゴシック" charset="0"/>
              </a:rPr>
              <a:t>2 Samuel Book Chart</a:t>
            </a:r>
            <a:endParaRPr lang="en-US" sz="2400">
              <a:latin typeface="Arial" charset="0"/>
              <a:ea typeface="ＭＳ Ｐゴシック" charset="0"/>
              <a:cs typeface="ＭＳ Ｐゴシック" charset="0"/>
            </a:endParaRPr>
          </a:p>
        </p:txBody>
      </p:sp>
      <p:sp>
        <p:nvSpPr>
          <p:cNvPr id="259074" name="Rectangle 285"/>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endParaRPr lang="en-US"/>
          </a:p>
        </p:txBody>
      </p:sp>
      <p:graphicFrame>
        <p:nvGraphicFramePr>
          <p:cNvPr id="15662" name="Group 302"/>
          <p:cNvGraphicFramePr>
            <a:graphicFrameLocks noGrp="1"/>
          </p:cNvGraphicFramePr>
          <p:nvPr/>
        </p:nvGraphicFramePr>
        <p:xfrm>
          <a:off x="152400" y="304800"/>
          <a:ext cx="8839200" cy="6362699"/>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3022">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FF"/>
                          </a:solidFill>
                          <a:effectLst/>
                          <a:latin typeface="Arial"/>
                          <a:ea typeface="ＭＳ Ｐゴシック" charset="0"/>
                          <a:cs typeface="Arial"/>
                        </a:rPr>
                        <a:t>GOD</a:t>
                      </a:r>
                      <a:r>
                        <a:rPr kumimoji="0" lang="uk-UA" altLang="ja-JP" sz="3200" b="1" i="0" u="none" strike="noStrike" cap="none" normalizeH="0" baseline="0" dirty="0">
                          <a:ln>
                            <a:noFill/>
                          </a:ln>
                          <a:solidFill>
                            <a:srgbClr val="FFFFFF"/>
                          </a:solidFill>
                          <a:effectLst/>
                          <a:latin typeface="Arial"/>
                          <a:ea typeface="ＭＳ Ｐゴシック" charset="0"/>
                          <a:cs typeface="Arial"/>
                        </a:rPr>
                        <a:t>'</a:t>
                      </a:r>
                      <a:r>
                        <a:rPr kumimoji="0" lang="en-US" sz="3200" b="1" i="0" u="none" strike="noStrike" cap="none" normalizeH="0" baseline="0" dirty="0">
                          <a:ln>
                            <a:noFill/>
                          </a:ln>
                          <a:solidFill>
                            <a:srgbClr val="FFFFFF"/>
                          </a:solidFill>
                          <a:effectLst/>
                          <a:latin typeface="Arial"/>
                          <a:ea typeface="ＭＳ Ｐゴシック" charset="0"/>
                          <a:cs typeface="Arial"/>
                        </a:rPr>
                        <a:t>S COVENANT KINDNESS </a:t>
                      </a:r>
                      <a:br>
                        <a:rPr kumimoji="0" lang="en-US" sz="3200" b="1" i="0" u="none" strike="noStrike" cap="none" normalizeH="0" baseline="0" dirty="0">
                          <a:ln>
                            <a:noFill/>
                          </a:ln>
                          <a:solidFill>
                            <a:srgbClr val="FFFFFF"/>
                          </a:solidFill>
                          <a:effectLst/>
                          <a:latin typeface="Arial"/>
                          <a:ea typeface="ＭＳ Ｐゴシック" charset="0"/>
                          <a:cs typeface="Arial"/>
                        </a:rPr>
                      </a:br>
                      <a:r>
                        <a:rPr kumimoji="0" lang="en-US" sz="3200" b="1" i="0" u="none" strike="noStrike" cap="none" normalizeH="0" baseline="0" dirty="0">
                          <a:ln>
                            <a:noFill/>
                          </a:ln>
                          <a:solidFill>
                            <a:srgbClr val="FFFFFF"/>
                          </a:solidFill>
                          <a:effectLst/>
                          <a:latin typeface="Arial"/>
                          <a:ea typeface="ＭＳ Ｐゴシック" charset="0"/>
                          <a:cs typeface="Arial"/>
                        </a:rPr>
                        <a:t>TO DAVID</a:t>
                      </a:r>
                      <a:endParaRPr kumimoji="0" lang="en-US" sz="3600" b="1" i="0" u="none" strike="noStrike" cap="none" normalizeH="0" baseline="0" dirty="0">
                        <a:ln>
                          <a:noFill/>
                        </a:ln>
                        <a:solidFill>
                          <a:srgbClr val="FFFFFF"/>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12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ESTABLISMENT</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S I 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CONSEQUENCES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APPENDIX</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201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TRIUMPH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TRANSGRESSION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TROUBLES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TRIBUTE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71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OBEDIENCE</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DISOBEDIENCE</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JUDGMENT</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SUMMARY</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44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Chapters 1 - 10</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 11</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Chapters 12 - 20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Chapters 21 -24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Faith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Blessing</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Adultery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Murder</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Family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Politics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Humility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Pride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5–10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11:1–5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11:6-27</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12–14</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21–23</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OVER JUDAH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O V E R   A L L  I S R A E L</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HEB-RON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FROM   J E R U S A L E M</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9022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7 </a:t>
                      </a:r>
                      <a:r>
                        <a:rPr kumimoji="0" lang="en-US" sz="1800" b="1" i="0" u="none" strike="noStrike" cap="none" normalizeH="0" baseline="0" dirty="0" err="1">
                          <a:ln>
                            <a:noFill/>
                          </a:ln>
                          <a:solidFill>
                            <a:schemeClr val="bg1"/>
                          </a:solidFill>
                          <a:effectLst/>
                          <a:latin typeface="Arial"/>
                          <a:ea typeface="ＭＳ Ｐゴシック" charset="0"/>
                          <a:cs typeface="Arial"/>
                        </a:rPr>
                        <a:t>yrs</a:t>
                      </a:r>
                      <a:endParaRPr kumimoji="0" lang="en-US" sz="16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(1011–1004)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33 </a:t>
                      </a:r>
                      <a:r>
                        <a:rPr kumimoji="0" lang="en-US" sz="2000" b="1" i="0" u="none" strike="noStrike" cap="none" normalizeH="0" baseline="0" dirty="0" err="1">
                          <a:ln>
                            <a:noFill/>
                          </a:ln>
                          <a:solidFill>
                            <a:schemeClr val="bg1"/>
                          </a:solidFill>
                          <a:effectLst/>
                          <a:latin typeface="Arial"/>
                          <a:ea typeface="ＭＳ Ｐゴシック" charset="0"/>
                          <a:cs typeface="Arial"/>
                        </a:rPr>
                        <a:t>yrs</a:t>
                      </a:r>
                      <a:r>
                        <a:rPr kumimoji="0" lang="en-US" sz="2000" b="1" i="0" u="none" strike="noStrike" cap="none" normalizeH="0" baseline="0" dirty="0">
                          <a:ln>
                            <a:noFill/>
                          </a:ln>
                          <a:solidFill>
                            <a:schemeClr val="bg1"/>
                          </a:solidFill>
                          <a:effectLst/>
                          <a:latin typeface="Arial"/>
                          <a:ea typeface="ＭＳ Ｐゴシック" charset="0"/>
                          <a:cs typeface="Arial"/>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(1004–971 BC)</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135" name="Text Box 287"/>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209</a:t>
            </a:r>
            <a:endParaRPr lang="en-US" sz="1800"/>
          </a:p>
        </p:txBody>
      </p:sp>
      <p:sp>
        <p:nvSpPr>
          <p:cNvPr id="15652" name="Freeform 292"/>
          <p:cNvSpPr>
            <a:spLocks/>
          </p:cNvSpPr>
          <p:nvPr/>
        </p:nvSpPr>
        <p:spPr bwMode="auto">
          <a:xfrm>
            <a:off x="76200" y="1828800"/>
            <a:ext cx="8875713" cy="455453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8"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088" y="0"/>
            <a:ext cx="5243512"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3" name="Text Box 11"/>
          <p:cNvSpPr txBox="1">
            <a:spLocks noChangeArrowheads="1"/>
          </p:cNvSpPr>
          <p:nvPr/>
        </p:nvSpPr>
        <p:spPr bwMode="auto">
          <a:xfrm>
            <a:off x="3433936" y="5486400"/>
            <a:ext cx="4090392"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dirty="0">
                <a:solidFill>
                  <a:schemeClr val="bg1"/>
                </a:solidFill>
              </a:rPr>
              <a:t>THE GENTLE SHEPHERD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8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38931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3200400"/>
            <a:ext cx="2819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6" descr="davidren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0"/>
            <a:ext cx="2895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Picture 8" descr="goldavca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8400" y="3657600"/>
            <a:ext cx="2895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9" name="Picture 9" descr="tit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000" y="0"/>
            <a:ext cx="278447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0" name="Picture 10" descr="voue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73225" y="3810000"/>
            <a:ext cx="17557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1" name="Picture 11" descr="davidcatal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810000"/>
            <a:ext cx="16764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2" name="Text Box 12"/>
          <p:cNvSpPr txBox="1">
            <a:spLocks noChangeArrowheads="1"/>
          </p:cNvSpPr>
          <p:nvPr/>
        </p:nvSpPr>
        <p:spPr bwMode="auto">
          <a:xfrm>
            <a:off x="2987675" y="2667000"/>
            <a:ext cx="4608513"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chemeClr val="bg1"/>
                </a:solidFill>
                <a:cs typeface="Arial" charset="0"/>
              </a:rPr>
              <a:t>NATION</a:t>
            </a:r>
            <a:r>
              <a:rPr lang="fr-FR" sz="4000" b="1">
                <a:solidFill>
                  <a:schemeClr val="bg1"/>
                </a:solidFill>
                <a:cs typeface="Arial" charset="0"/>
              </a:rPr>
              <a:t>AL</a:t>
            </a:r>
            <a:r>
              <a:rPr lang="en-US" sz="4000" b="1">
                <a:solidFill>
                  <a:schemeClr val="bg1"/>
                </a:solidFill>
                <a:cs typeface="Arial" charset="0"/>
              </a:rPr>
              <a:t> HERO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20489"/>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20486"/>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20488"/>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20490"/>
                                        </p:tgtEl>
                                        <p:attrNameLst>
                                          <p:attrName>style.visibility</p:attrName>
                                        </p:attrNameLst>
                                      </p:cBhvr>
                                      <p:to>
                                        <p:strVal val="visible"/>
                                      </p:to>
                                    </p:set>
                                    <p:anim calcmode="lin" valueType="num">
                                      <p:cBhvr>
                                        <p:cTn id="23" dur="750" fill="hold"/>
                                        <p:tgtEl>
                                          <p:spTgt spid="20490"/>
                                        </p:tgtEl>
                                        <p:attrNameLst>
                                          <p:attrName>ppt_w</p:attrName>
                                        </p:attrNameLst>
                                      </p:cBhvr>
                                      <p:tavLst>
                                        <p:tav tm="0" fmla="#ppt_w*sin(2.5*pi*$)">
                                          <p:val>
                                            <p:fltVal val="0"/>
                                          </p:val>
                                        </p:tav>
                                        <p:tav tm="100000">
                                          <p:val>
                                            <p:fltVal val="1"/>
                                          </p:val>
                                        </p:tav>
                                      </p:tavLst>
                                    </p:anim>
                                    <p:anim calcmode="lin" valueType="num">
                                      <p:cBhvr>
                                        <p:cTn id="24" dur="750" fill="hold"/>
                                        <p:tgtEl>
                                          <p:spTgt spid="2049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20491"/>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156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3150" y="457200"/>
            <a:ext cx="40894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6" descr="stor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5600" y="2667000"/>
            <a:ext cx="2676525" cy="417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6" name="Text Box 8"/>
          <p:cNvSpPr txBox="1">
            <a:spLocks noChangeArrowheads="1"/>
          </p:cNvSpPr>
          <p:nvPr/>
        </p:nvSpPr>
        <p:spPr bwMode="auto">
          <a:xfrm>
            <a:off x="4267200" y="44450"/>
            <a:ext cx="2133600" cy="2862263"/>
          </a:xfrm>
          <a:prstGeom prst="rect">
            <a:avLst/>
          </a:prstGeom>
          <a:noFill/>
          <a:ln w="9525">
            <a:noFill/>
            <a:miter lim="800000"/>
            <a:headEnd/>
            <a:tailEnd/>
          </a:ln>
          <a:effectLst/>
        </p:spPr>
        <p:txBody>
          <a:bodyPr>
            <a:spAutoFit/>
          </a:bodyPr>
          <a:lstStyle/>
          <a:p>
            <a:pPr>
              <a:defRPr/>
            </a:pPr>
            <a:r>
              <a:rPr lang="en-US" sz="3600" b="1" dirty="0">
                <a:solidFill>
                  <a:srgbClr val="FFFF00"/>
                </a:solidFill>
                <a:effectLst>
                  <a:glow rad="241300">
                    <a:schemeClr val="tx1">
                      <a:alpha val="96000"/>
                    </a:schemeClr>
                  </a:glow>
                </a:effectLst>
                <a:latin typeface="Arial"/>
                <a:ea typeface="+mn-ea"/>
                <a:cs typeface="Arial"/>
              </a:rPr>
              <a:t>GREAT KING!</a:t>
            </a:r>
          </a:p>
          <a:p>
            <a:pPr>
              <a:defRPr/>
            </a:pPr>
            <a:endParaRPr lang="en-US" sz="3600" b="1" dirty="0">
              <a:solidFill>
                <a:srgbClr val="FFFF00"/>
              </a:solidFill>
              <a:effectLst>
                <a:glow rad="241300">
                  <a:schemeClr val="tx1">
                    <a:alpha val="96000"/>
                  </a:schemeClr>
                </a:glow>
              </a:effectLst>
              <a:latin typeface="Arial"/>
              <a:ea typeface="+mn-ea"/>
              <a:cs typeface="Arial"/>
            </a:endParaRPr>
          </a:p>
          <a:p>
            <a:pPr>
              <a:defRPr/>
            </a:pPr>
            <a:r>
              <a:rPr lang="en-US" sz="3600" b="1" dirty="0">
                <a:solidFill>
                  <a:srgbClr val="FFFF00"/>
                </a:solidFill>
                <a:effectLst>
                  <a:glow rad="241300">
                    <a:schemeClr val="tx1">
                      <a:alpha val="96000"/>
                    </a:schemeClr>
                  </a:glow>
                </a:effectLst>
                <a:latin typeface="Arial"/>
                <a:ea typeface="+mn-ea"/>
                <a:cs typeface="Arial"/>
              </a:rPr>
              <a:t>GREAT ARTIST!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2535"/>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22534"/>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5"/>
          <p:cNvSpPr txBox="1">
            <a:spLocks noChangeArrowheads="1"/>
          </p:cNvSpPr>
          <p:nvPr/>
        </p:nvSpPr>
        <p:spPr bwMode="auto">
          <a:xfrm>
            <a:off x="34925" y="620713"/>
            <a:ext cx="9145588" cy="58477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sz="3200" dirty="0"/>
              <a:t>PEEPING TOM, ADULTERER, MURDERER…</a:t>
            </a:r>
          </a:p>
        </p:txBody>
      </p:sp>
      <p:pic>
        <p:nvPicPr>
          <p:cNvPr id="23558" name="Picture 6" descr="bath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371600"/>
            <a:ext cx="8534400" cy="524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fltVal val="0"/>
                                          </p:val>
                                        </p:tav>
                                        <p:tav tm="100000">
                                          <p:val>
                                            <p:strVal val="#ppt_w"/>
                                          </p:val>
                                        </p:tav>
                                      </p:tavLst>
                                    </p:anim>
                                    <p:anim calcmode="lin" valueType="num">
                                      <p:cBhvr>
                                        <p:cTn id="8" dur="1000" fill="hold"/>
                                        <p:tgtEl>
                                          <p:spTgt spid="23558"/>
                                        </p:tgtEl>
                                        <p:attrNameLst>
                                          <p:attrName>ppt_h</p:attrName>
                                        </p:attrNameLst>
                                      </p:cBhvr>
                                      <p:tavLst>
                                        <p:tav tm="0">
                                          <p:val>
                                            <p:fltVal val="0"/>
                                          </p:val>
                                        </p:tav>
                                        <p:tav tm="100000">
                                          <p:val>
                                            <p:strVal val="#ppt_h"/>
                                          </p:val>
                                        </p:tav>
                                      </p:tavLst>
                                    </p:anim>
                                    <p:anim calcmode="lin" valueType="num">
                                      <p:cBhvr>
                                        <p:cTn id="9"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407988" y="914400"/>
            <a:ext cx="8812212"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2100" indent="-2921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ru-RU" altLang="ja-JP" sz="2800">
                <a:solidFill>
                  <a:srgbClr val="FFFFFF"/>
                </a:solidFill>
                <a:cs typeface="Arial" charset="0"/>
              </a:rPr>
              <a:t>"</a:t>
            </a:r>
            <a:r>
              <a:rPr lang="en-US" sz="2800">
                <a:solidFill>
                  <a:srgbClr val="FFFFFF"/>
                </a:solidFill>
                <a:cs typeface="Arial" charset="0"/>
              </a:rPr>
              <a:t>Samuel</a:t>
            </a:r>
            <a:r>
              <a:rPr lang="ru-RU" altLang="ja-JP" sz="2800">
                <a:solidFill>
                  <a:srgbClr val="FFFFFF"/>
                </a:solidFill>
                <a:cs typeface="Arial" charset="0"/>
              </a:rPr>
              <a:t>"</a:t>
            </a:r>
            <a:r>
              <a:rPr lang="en-US" sz="2800">
                <a:solidFill>
                  <a:srgbClr val="FFFFFF"/>
                </a:solidFill>
                <a:cs typeface="Arial" charset="0"/>
              </a:rPr>
              <a:t> comes from Hebrew word Semuel which means </a:t>
            </a:r>
            <a:r>
              <a:rPr lang="ru-RU" altLang="ja-JP" sz="2800">
                <a:solidFill>
                  <a:srgbClr val="FFFFFF"/>
                </a:solidFill>
                <a:cs typeface="Arial" charset="0"/>
              </a:rPr>
              <a:t>"</a:t>
            </a:r>
            <a:r>
              <a:rPr lang="en-US" sz="2800">
                <a:solidFill>
                  <a:srgbClr val="FFFFFF"/>
                </a:solidFill>
                <a:cs typeface="Arial" charset="0"/>
              </a:rPr>
              <a:t>name of El (God)</a:t>
            </a:r>
            <a:r>
              <a:rPr lang="ru-RU" altLang="ja-JP" sz="2800">
                <a:solidFill>
                  <a:srgbClr val="FFFFFF"/>
                </a:solidFill>
                <a:cs typeface="Arial" charset="0"/>
              </a:rPr>
              <a:t>"</a:t>
            </a:r>
            <a:r>
              <a:rPr lang="en-US" sz="2800">
                <a:solidFill>
                  <a:srgbClr val="FFFFFF"/>
                </a:solidFill>
                <a:cs typeface="Arial" charset="0"/>
              </a:rPr>
              <a:t> or </a:t>
            </a:r>
            <a:r>
              <a:rPr lang="ru-RU" altLang="ja-JP" sz="2800">
                <a:solidFill>
                  <a:srgbClr val="FFFFFF"/>
                </a:solidFill>
                <a:cs typeface="Arial" charset="0"/>
              </a:rPr>
              <a:t>"</a:t>
            </a:r>
            <a:r>
              <a:rPr lang="en-US" sz="2800">
                <a:solidFill>
                  <a:srgbClr val="FFFFFF"/>
                </a:solidFill>
                <a:cs typeface="Arial" charset="0"/>
              </a:rPr>
              <a:t>his name is El (God).</a:t>
            </a:r>
            <a:r>
              <a:rPr lang="ru-RU" altLang="ja-JP" sz="2800">
                <a:solidFill>
                  <a:srgbClr val="FFFFFF"/>
                </a:solidFill>
                <a:cs typeface="Arial" charset="0"/>
              </a:rPr>
              <a:t>"</a:t>
            </a:r>
            <a:endParaRPr lang="en-US" sz="2800">
              <a:solidFill>
                <a:srgbClr val="FFFFFF"/>
              </a:solidFill>
              <a:cs typeface="Arial" charset="0"/>
            </a:endParaRPr>
          </a:p>
          <a:p>
            <a:pPr algn="l" eaLnBrk="1" hangingPunct="1"/>
            <a:endParaRPr lang="en-US" sz="2800">
              <a:solidFill>
                <a:srgbClr val="FFFFFF"/>
              </a:solidFill>
              <a:cs typeface="Arial" charset="0"/>
            </a:endParaRPr>
          </a:p>
          <a:p>
            <a:pPr algn="l" eaLnBrk="1" hangingPunct="1">
              <a:buFontTx/>
              <a:buChar char="•"/>
            </a:pPr>
            <a:r>
              <a:rPr lang="en-US" sz="2800">
                <a:solidFill>
                  <a:srgbClr val="FFFFFF"/>
                </a:solidFill>
                <a:cs typeface="Arial" charset="0"/>
              </a:rPr>
              <a:t>He is the first key figure of the Book of Samuel, though he is not in this latter half called </a:t>
            </a:r>
            <a:r>
              <a:rPr lang="ru-RU" altLang="ja-JP" sz="2800">
                <a:solidFill>
                  <a:srgbClr val="FFFFFF"/>
                </a:solidFill>
                <a:cs typeface="Arial" charset="0"/>
              </a:rPr>
              <a:t>"</a:t>
            </a:r>
            <a:r>
              <a:rPr lang="en-US" sz="2800">
                <a:solidFill>
                  <a:srgbClr val="FFFFFF"/>
                </a:solidFill>
                <a:cs typeface="Arial" charset="0"/>
              </a:rPr>
              <a:t>2 Samuel.</a:t>
            </a:r>
            <a:r>
              <a:rPr lang="ru-RU" altLang="ja-JP" sz="2800">
                <a:solidFill>
                  <a:srgbClr val="FFFFFF"/>
                </a:solidFill>
                <a:cs typeface="Arial" charset="0"/>
              </a:rPr>
              <a:t>"</a:t>
            </a:r>
            <a:endParaRPr lang="en-US" sz="2800">
              <a:solidFill>
                <a:srgbClr val="FFFFFF"/>
              </a:solidFill>
              <a:cs typeface="Arial" charset="0"/>
            </a:endParaRPr>
          </a:p>
        </p:txBody>
      </p:sp>
      <p:sp>
        <p:nvSpPr>
          <p:cNvPr id="36869" name="Text Box 5"/>
          <p:cNvSpPr txBox="1">
            <a:spLocks noChangeArrowheads="1"/>
          </p:cNvSpPr>
          <p:nvPr/>
        </p:nvSpPr>
        <p:spPr bwMode="auto">
          <a:xfrm>
            <a:off x="407988" y="3700463"/>
            <a:ext cx="84582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en-US" sz="2800">
                <a:solidFill>
                  <a:srgbClr val="FFFFFF"/>
                </a:solidFill>
                <a:cs typeface="Arial" charset="0"/>
              </a:rPr>
              <a:t>Probably written by Nathan and Gad (1 Chron. 29:29). </a:t>
            </a:r>
          </a:p>
          <a:p>
            <a:pPr algn="l" eaLnBrk="1" hangingPunct="1">
              <a:buFontTx/>
              <a:buChar char="•"/>
            </a:pPr>
            <a:r>
              <a:rPr lang="en-US" sz="2800">
                <a:solidFill>
                  <a:srgbClr val="FFFFFF"/>
                </a:solidFill>
                <a:cs typeface="Arial" charset="0"/>
              </a:rPr>
              <a:t>No strong internal evidence indicates an author.</a:t>
            </a:r>
          </a:p>
        </p:txBody>
      </p:sp>
      <p:sp>
        <p:nvSpPr>
          <p:cNvPr id="36873" name="Text Box 9"/>
          <p:cNvSpPr txBox="1">
            <a:spLocks noChangeArrowheads="1"/>
          </p:cNvSpPr>
          <p:nvPr/>
        </p:nvSpPr>
        <p:spPr bwMode="auto">
          <a:xfrm>
            <a:off x="8305800" y="76200"/>
            <a:ext cx="6921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a:defRPr/>
            </a:pPr>
            <a:r>
              <a:rPr lang="en-US" sz="2400" b="1">
                <a:solidFill>
                  <a:schemeClr val="bg1"/>
                </a:solidFill>
                <a:latin typeface="Arial" pitchFamily="-112" charset="0"/>
                <a:ea typeface="+mn-ea"/>
                <a:cs typeface="+mn-cs"/>
              </a:rPr>
              <a:t>210</a:t>
            </a:r>
          </a:p>
        </p:txBody>
      </p:sp>
      <p:sp>
        <p:nvSpPr>
          <p:cNvPr id="36874" name="Rectangle 10"/>
          <p:cNvSpPr>
            <a:spLocks noChangeArrowheads="1"/>
          </p:cNvSpPr>
          <p:nvPr/>
        </p:nvSpPr>
        <p:spPr bwMode="auto">
          <a:xfrm>
            <a:off x="407988" y="5629275"/>
            <a:ext cx="695642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34963" indent="-334963" algn="l">
              <a:buFontTx/>
              <a:buChar char="•"/>
            </a:pPr>
            <a:r>
              <a:rPr lang="en-US" sz="2800">
                <a:solidFill>
                  <a:srgbClr val="FFFFFF"/>
                </a:solidFill>
                <a:cs typeface="Arial" charset="0"/>
              </a:rPr>
              <a:t>Samuel died in 1015 BC</a:t>
            </a:r>
          </a:p>
          <a:p>
            <a:pPr marL="334963" indent="-334963" algn="l">
              <a:buFontTx/>
              <a:buChar char="•"/>
            </a:pPr>
            <a:r>
              <a:rPr lang="en-US" sz="2800">
                <a:solidFill>
                  <a:srgbClr val="FFFFFF"/>
                </a:solidFill>
                <a:cs typeface="Arial" charset="0"/>
              </a:rPr>
              <a:t>The final work was between 931-722 BC</a:t>
            </a:r>
          </a:p>
        </p:txBody>
      </p:sp>
      <p:sp>
        <p:nvSpPr>
          <p:cNvPr id="164869" name="WordArt 11"/>
          <p:cNvSpPr>
            <a:spLocks noChangeArrowheads="1" noChangeShapeType="1" noTextEdit="1"/>
          </p:cNvSpPr>
          <p:nvPr/>
        </p:nvSpPr>
        <p:spPr bwMode="auto">
          <a:xfrm>
            <a:off x="381000" y="304800"/>
            <a:ext cx="1219200" cy="5588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Title</a:t>
            </a:r>
          </a:p>
        </p:txBody>
      </p:sp>
      <p:sp>
        <p:nvSpPr>
          <p:cNvPr id="164870" name="WordArt 12"/>
          <p:cNvSpPr>
            <a:spLocks noChangeArrowheads="1" noChangeShapeType="1" noTextEdit="1"/>
          </p:cNvSpPr>
          <p:nvPr/>
        </p:nvSpPr>
        <p:spPr bwMode="auto">
          <a:xfrm>
            <a:off x="381000" y="3200400"/>
            <a:ext cx="1828800" cy="5588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Authors</a:t>
            </a:r>
          </a:p>
        </p:txBody>
      </p:sp>
      <p:sp>
        <p:nvSpPr>
          <p:cNvPr id="164871" name="WordArt 13"/>
          <p:cNvSpPr>
            <a:spLocks noChangeArrowheads="1" noChangeShapeType="1" noTextEdit="1"/>
          </p:cNvSpPr>
          <p:nvPr/>
        </p:nvSpPr>
        <p:spPr bwMode="auto">
          <a:xfrm>
            <a:off x="381000" y="5105400"/>
            <a:ext cx="1219200" cy="5588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Date</a:t>
            </a:r>
          </a:p>
        </p:txBody>
      </p:sp>
      <p:sp>
        <p:nvSpPr>
          <p:cNvPr id="36878" name="Rectangle 14"/>
          <p:cNvSpPr>
            <a:spLocks noGrp="1" noChangeArrowheads="1"/>
          </p:cNvSpPr>
          <p:nvPr>
            <p:ph type="title" idx="4294967295"/>
          </p:nvPr>
        </p:nvSpPr>
        <p:spPr>
          <a:xfrm>
            <a:off x="0" y="0"/>
            <a:ext cx="8229600" cy="762000"/>
          </a:xfrm>
          <a:effectLst>
            <a:outerShdw blurRad="63500" dist="35921" dir="2700000" algn="ctr" rotWithShape="0">
              <a:schemeClr val="tx1">
                <a:alpha val="74998"/>
              </a:schemeClr>
            </a:outerShdw>
          </a:effectLst>
        </p:spPr>
        <p:txBody>
          <a:bodyPr/>
          <a:lstStyle/>
          <a:p>
            <a:pPr eaLnBrk="1" hangingPunct="1">
              <a:defRPr/>
            </a:pPr>
            <a:r>
              <a:rPr lang="en-US">
                <a:solidFill>
                  <a:schemeClr val="bg1"/>
                </a:solidFill>
              </a:rPr>
              <a:t>Introduction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500"/>
                                        <p:tgtEl>
                                          <p:spTgt spid="36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874"/>
                                        </p:tgtEl>
                                        <p:attrNameLst>
                                          <p:attrName>style.visibility</p:attrName>
                                        </p:attrNameLst>
                                      </p:cBhvr>
                                      <p:to>
                                        <p:strVal val="visible"/>
                                      </p:to>
                                    </p:set>
                                    <p:animEffect transition="in" filter="fade">
                                      <p:cBhvr>
                                        <p:cTn id="17" dur="500"/>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utoUpdateAnimBg="0"/>
      <p:bldP spid="36869" grpId="0" autoUpdateAnimBg="0"/>
      <p:bldP spid="36874"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4"/>
          <p:cNvSpPr txBox="1">
            <a:spLocks noChangeArrowheads="1"/>
          </p:cNvSpPr>
          <p:nvPr/>
        </p:nvSpPr>
        <p:spPr bwMode="auto">
          <a:xfrm>
            <a:off x="-36513" y="404813"/>
            <a:ext cx="9163051" cy="58477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a:defRPr/>
            </a:pPr>
            <a:r>
              <a:rPr lang="en-US" dirty="0"/>
              <a:t>WHAT CAN WE LEARN FROM DAVID?</a:t>
            </a:r>
          </a:p>
        </p:txBody>
      </p:sp>
      <p:sp>
        <p:nvSpPr>
          <p:cNvPr id="70661" name="Text Box 5"/>
          <p:cNvSpPr txBox="1">
            <a:spLocks noChangeArrowheads="1"/>
          </p:cNvSpPr>
          <p:nvPr/>
        </p:nvSpPr>
        <p:spPr bwMode="auto">
          <a:xfrm>
            <a:off x="683568" y="1828800"/>
            <a:ext cx="8136904" cy="347787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a:defRPr/>
            </a:pPr>
            <a:r>
              <a:rPr lang="ru-RU" altLang="ja-JP" sz="4400" dirty="0"/>
              <a:t>"</a:t>
            </a:r>
            <a:r>
              <a:rPr lang="en-US" sz="4400" dirty="0"/>
              <a:t>GOD BLESSES THE OBEDIENT </a:t>
            </a:r>
          </a:p>
          <a:p>
            <a:pPr>
              <a:defRPr/>
            </a:pPr>
            <a:r>
              <a:rPr lang="en-US" sz="4400" dirty="0"/>
              <a:t>AND </a:t>
            </a:r>
          </a:p>
          <a:p>
            <a:pPr>
              <a:defRPr/>
            </a:pPr>
            <a:r>
              <a:rPr lang="en-US" sz="4400" dirty="0"/>
              <a:t>JUDGES THE DISOBEDIENT!</a:t>
            </a:r>
            <a:r>
              <a:rPr lang="ru-RU" altLang="ja-JP" sz="4400" dirty="0"/>
              <a:t>"</a:t>
            </a:r>
            <a:endParaRPr lang="en-US" sz="4400" dirty="0"/>
          </a:p>
        </p:txBody>
      </p:sp>
      <p:pic>
        <p:nvPicPr>
          <p:cNvPr id="264195" name="Picture 6" descr="king_dav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3657600"/>
            <a:ext cx="1760538"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fade">
                                      <p:cBhvr>
                                        <p:cTn id="7"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4"/>
          <p:cNvSpPr txBox="1">
            <a:spLocks noChangeArrowheads="1"/>
          </p:cNvSpPr>
          <p:nvPr/>
        </p:nvSpPr>
        <p:spPr bwMode="auto">
          <a:xfrm>
            <a:off x="107504" y="188640"/>
            <a:ext cx="9073008" cy="6186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3600" b="1" dirty="0">
                <a:solidFill>
                  <a:srgbClr val="FFFF00"/>
                </a:solidFill>
                <a:effectLst>
                  <a:glow rad="330200">
                    <a:schemeClr val="tx1">
                      <a:alpha val="89000"/>
                    </a:schemeClr>
                  </a:glow>
                </a:effectLst>
                <a:latin typeface="Arial"/>
                <a:cs typeface="Arial"/>
              </a:rPr>
              <a:t>SIN </a:t>
            </a:r>
            <a:r>
              <a:rPr lang="en-US" b="1" dirty="0">
                <a:solidFill>
                  <a:srgbClr val="FFFF00"/>
                </a:solidFill>
                <a:latin typeface="Arial"/>
                <a:cs typeface="Arial"/>
              </a:rPr>
              <a:t>IS A VERY DANGEROUS THING TO TOLERATE. ONCE TOLERATED, WE ARE SURELY ON THE WAY TO DO IT.</a:t>
            </a:r>
          </a:p>
          <a:p>
            <a:pPr algn="l" eaLnBrk="1" hangingPunct="1">
              <a:defRPr/>
            </a:pPr>
            <a:endParaRPr lang="en-US" b="1" dirty="0">
              <a:solidFill>
                <a:srgbClr val="FFFF00"/>
              </a:solidFill>
              <a:latin typeface="Arial"/>
              <a:cs typeface="Arial"/>
            </a:endParaRPr>
          </a:p>
          <a:p>
            <a:pPr algn="l" eaLnBrk="1" hangingPunct="1">
              <a:defRPr/>
            </a:pPr>
            <a:r>
              <a:rPr lang="en-US" b="1" dirty="0">
                <a:solidFill>
                  <a:srgbClr val="FFFF00"/>
                </a:solidFill>
                <a:latin typeface="Arial"/>
                <a:cs typeface="Arial"/>
              </a:rPr>
              <a:t>DAVID WAS A GREAT MAN, HIS LOYALITY AND ZEAL TO GOD WE CAN</a:t>
            </a:r>
            <a:r>
              <a:rPr lang="uk-UA" altLang="ja-JP" b="1" dirty="0">
                <a:solidFill>
                  <a:srgbClr val="FFFF00"/>
                </a:solidFill>
                <a:latin typeface="Arial"/>
                <a:cs typeface="Arial"/>
              </a:rPr>
              <a:t>'</a:t>
            </a:r>
            <a:r>
              <a:rPr lang="en-US" b="1" dirty="0">
                <a:solidFill>
                  <a:srgbClr val="FFFF00"/>
                </a:solidFill>
                <a:latin typeface="Arial"/>
                <a:cs typeface="Arial"/>
              </a:rPr>
              <a:t>T QUESTION, BUT STILL… HE FELL…</a:t>
            </a:r>
          </a:p>
          <a:p>
            <a:pPr algn="l" eaLnBrk="1" hangingPunct="1">
              <a:defRPr/>
            </a:pPr>
            <a:endParaRPr lang="en-US" b="1" dirty="0">
              <a:solidFill>
                <a:srgbClr val="FFFF00"/>
              </a:solidFill>
              <a:latin typeface="Arial"/>
              <a:cs typeface="Arial"/>
            </a:endParaRPr>
          </a:p>
          <a:p>
            <a:pPr algn="l" eaLnBrk="1" hangingPunct="1">
              <a:defRPr/>
            </a:pPr>
            <a:r>
              <a:rPr lang="en-US" b="1" dirty="0">
                <a:solidFill>
                  <a:srgbClr val="FFFF00"/>
                </a:solidFill>
                <a:latin typeface="Arial"/>
                <a:cs typeface="Arial"/>
              </a:rPr>
              <a:t>What starts with the </a:t>
            </a:r>
            <a:r>
              <a:rPr lang="en-US" b="1" u="sng" dirty="0">
                <a:solidFill>
                  <a:srgbClr val="66FFFF"/>
                </a:solidFill>
                <a:latin typeface="Arial"/>
                <a:cs typeface="Arial"/>
              </a:rPr>
              <a:t>E Y E</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If unchecked enters the </a:t>
            </a:r>
            <a:r>
              <a:rPr lang="en-US" b="1" u="sng" dirty="0">
                <a:solidFill>
                  <a:srgbClr val="66FFFF"/>
                </a:solidFill>
                <a:latin typeface="Arial"/>
                <a:cs typeface="Arial"/>
              </a:rPr>
              <a:t>T H O U G H T S / M I N D</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Without a reversal, sin is as good as </a:t>
            </a:r>
            <a:r>
              <a:rPr lang="en-US" b="1" u="sng" dirty="0">
                <a:solidFill>
                  <a:srgbClr val="66FFFF"/>
                </a:solidFill>
                <a:latin typeface="Arial"/>
                <a:cs typeface="Arial"/>
              </a:rPr>
              <a:t>D O N E…</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IT CAN BE WORSE… CORRUPTING OUR  </a:t>
            </a:r>
            <a:r>
              <a:rPr lang="en-US" b="1" u="sng" dirty="0">
                <a:solidFill>
                  <a:srgbClr val="66FFFF"/>
                </a:solidFill>
                <a:latin typeface="Arial"/>
                <a:cs typeface="Arial"/>
              </a:rPr>
              <a:t>H E A R T</a:t>
            </a:r>
            <a:r>
              <a:rPr lang="en-US" b="1" dirty="0">
                <a:solidFill>
                  <a:srgbClr val="FFFF00"/>
                </a:solidFill>
                <a:latin typeface="Arial"/>
                <a:cs typeface="Arial"/>
              </a:rPr>
              <a:t> AND BECOMING OUR </a:t>
            </a:r>
            <a:r>
              <a:rPr lang="en-US" b="1" u="sng" dirty="0">
                <a:solidFill>
                  <a:srgbClr val="66FFFF"/>
                </a:solidFill>
                <a:latin typeface="Arial"/>
                <a:cs typeface="Arial"/>
              </a:rPr>
              <a:t>H A B I T…</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WORST OF ALL… IT CAN BECOME OUR </a:t>
            </a:r>
            <a:r>
              <a:rPr lang="en-US" b="1" u="sng" dirty="0">
                <a:solidFill>
                  <a:srgbClr val="66FFFF"/>
                </a:solidFill>
                <a:latin typeface="Arial"/>
                <a:cs typeface="Arial"/>
              </a:rPr>
              <a:t>C H A R A C T E R !</a:t>
            </a:r>
            <a:endParaRPr lang="en-US" b="1" dirty="0">
              <a:solidFill>
                <a:srgbClr val="66FFFF"/>
              </a:solidFill>
              <a:latin typeface="Arial"/>
              <a:cs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p:cNvSpPr>
            <a:spLocks noChangeArrowheads="1"/>
          </p:cNvSpPr>
          <p:nvPr/>
        </p:nvSpPr>
        <p:spPr bwMode="auto">
          <a:xfrm>
            <a:off x="179388" y="3213100"/>
            <a:ext cx="8850312" cy="210661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1">
              <a:cs typeface="Arial" charset="0"/>
            </a:endParaRPr>
          </a:p>
        </p:txBody>
      </p:sp>
      <p:sp>
        <p:nvSpPr>
          <p:cNvPr id="266242" name="Rectangle 2"/>
          <p:cNvSpPr>
            <a:spLocks noGrp="1" noChangeArrowheads="1"/>
          </p:cNvSpPr>
          <p:nvPr>
            <p:ph type="title"/>
          </p:nvPr>
        </p:nvSpPr>
        <p:spPr>
          <a:xfrm>
            <a:off x="31750" y="115888"/>
            <a:ext cx="9036050" cy="922337"/>
          </a:xfrm>
          <a:solidFill>
            <a:srgbClr val="000000"/>
          </a:solidFill>
          <a:ln w="76200">
            <a:solidFill>
              <a:schemeClr val="bg1"/>
            </a:solidFill>
            <a:miter lim="800000"/>
            <a:headEnd/>
            <a:tailEnd/>
          </a:ln>
        </p:spPr>
        <p:txBody>
          <a:bodyPr/>
          <a:lstStyle/>
          <a:p>
            <a:pPr eaLnBrk="1" hangingPunct="1"/>
            <a:r>
              <a:rPr lang="en-US" sz="4000" b="1">
                <a:solidFill>
                  <a:srgbClr val="FFFF00"/>
                </a:solidFill>
                <a:latin typeface="Arial" charset="0"/>
                <a:ea typeface="ＭＳ Ｐゴシック" charset="0"/>
                <a:cs typeface="Arial" charset="0"/>
              </a:rPr>
              <a:t>GRACE is SUFFICIENT</a:t>
            </a:r>
          </a:p>
        </p:txBody>
      </p:sp>
      <p:sp>
        <p:nvSpPr>
          <p:cNvPr id="77829" name="Rectangle 5"/>
          <p:cNvSpPr>
            <a:spLocks noChangeArrowheads="1"/>
          </p:cNvSpPr>
          <p:nvPr/>
        </p:nvSpPr>
        <p:spPr bwMode="auto">
          <a:xfrm>
            <a:off x="287338" y="1279525"/>
            <a:ext cx="9037637" cy="557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lnSpc>
                <a:spcPct val="90000"/>
              </a:lnSpc>
              <a:spcBef>
                <a:spcPct val="20000"/>
              </a:spcBef>
            </a:pPr>
            <a:r>
              <a:rPr lang="en-US" sz="2800" b="1">
                <a:solidFill>
                  <a:srgbClr val="FFFF00"/>
                </a:solidFill>
                <a:cs typeface="Arial" charset="0"/>
              </a:rPr>
              <a:t>DAVID HAD A SINCERE AND PURE HEART FOR GOD. THAT</a:t>
            </a:r>
            <a:r>
              <a:rPr lang="uk-UA" altLang="ja-JP" sz="2800" b="1">
                <a:solidFill>
                  <a:srgbClr val="FFFF00"/>
                </a:solidFill>
                <a:cs typeface="Arial" charset="0"/>
              </a:rPr>
              <a:t>'</a:t>
            </a:r>
            <a:r>
              <a:rPr lang="en-US" sz="2800" b="1">
                <a:solidFill>
                  <a:srgbClr val="FFFF00"/>
                </a:solidFill>
                <a:cs typeface="Arial" charset="0"/>
              </a:rPr>
              <a:t>S WHY HE WAS ABLE TO SENSE HIS FAILURE AND QUICKLY REPENT AND FIX EACH FAILURE…</a:t>
            </a:r>
          </a:p>
          <a:p>
            <a:pPr algn="l">
              <a:lnSpc>
                <a:spcPct val="90000"/>
              </a:lnSpc>
              <a:spcBef>
                <a:spcPct val="20000"/>
              </a:spcBef>
            </a:pPr>
            <a:endParaRPr lang="en-US" sz="2800" b="1">
              <a:solidFill>
                <a:srgbClr val="FFFF00"/>
              </a:solidFill>
              <a:cs typeface="Arial" charset="0"/>
            </a:endParaRPr>
          </a:p>
          <a:p>
            <a:pPr algn="l">
              <a:lnSpc>
                <a:spcPct val="90000"/>
              </a:lnSpc>
              <a:spcBef>
                <a:spcPct val="20000"/>
              </a:spcBef>
            </a:pPr>
            <a:r>
              <a:rPr lang="en-US" sz="2800" b="1">
                <a:solidFill>
                  <a:srgbClr val="FFFF00"/>
                </a:solidFill>
                <a:cs typeface="Arial" charset="0"/>
              </a:rPr>
              <a:t>SO… THE LAST QUIZ FOR US…</a:t>
            </a:r>
          </a:p>
          <a:p>
            <a:pPr algn="l">
              <a:lnSpc>
                <a:spcPct val="90000"/>
              </a:lnSpc>
              <a:spcBef>
                <a:spcPct val="20000"/>
              </a:spcBef>
            </a:pPr>
            <a:r>
              <a:rPr lang="en-US" sz="2800" b="1">
                <a:solidFill>
                  <a:srgbClr val="FFFF00"/>
                </a:solidFill>
                <a:cs typeface="Arial" charset="0"/>
              </a:rPr>
              <a:t>1. ARE WE SENSITIVE ENOUGH LIKE DAVID? </a:t>
            </a:r>
          </a:p>
          <a:p>
            <a:pPr algn="l">
              <a:lnSpc>
                <a:spcPct val="90000"/>
              </a:lnSpc>
              <a:spcBef>
                <a:spcPct val="20000"/>
              </a:spcBef>
            </a:pPr>
            <a:r>
              <a:rPr lang="en-US" sz="2800" b="1">
                <a:solidFill>
                  <a:srgbClr val="FFFF00"/>
                </a:solidFill>
                <a:cs typeface="Arial" charset="0"/>
              </a:rPr>
              <a:t>2. DO WE ALSO HAVE A SINCERE AND PURE HEART FOR GOD LIKE HIM?</a:t>
            </a:r>
          </a:p>
          <a:p>
            <a:pPr algn="l">
              <a:lnSpc>
                <a:spcPct val="90000"/>
              </a:lnSpc>
              <a:spcBef>
                <a:spcPct val="20000"/>
              </a:spcBef>
            </a:pPr>
            <a:endParaRPr lang="en-US" sz="2800" b="1">
              <a:solidFill>
                <a:srgbClr val="FFFF00"/>
              </a:solidFill>
              <a:cs typeface="Arial" charset="0"/>
            </a:endParaRPr>
          </a:p>
          <a:p>
            <a:pPr algn="l">
              <a:lnSpc>
                <a:spcPct val="90000"/>
              </a:lnSpc>
              <a:spcBef>
                <a:spcPct val="20000"/>
              </a:spcBef>
            </a:pPr>
            <a:r>
              <a:rPr lang="en-US" sz="2800" b="1">
                <a:solidFill>
                  <a:srgbClr val="FFFF00"/>
                </a:solidFill>
                <a:cs typeface="Arial" charset="0"/>
              </a:rPr>
              <a:t>TAKE HOME THE ANSWER IN YOUR HEART AND ANSWER IT EVERY DAY IN YOUR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dissolve">
                                      <p:cBhvr>
                                        <p:cTn id="7" dur="500"/>
                                        <p:tgtEl>
                                          <p:spTgt spid="778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9">
                                            <p:txEl>
                                              <p:pRg st="2" end="2"/>
                                            </p:txEl>
                                          </p:spTgt>
                                        </p:tgtEl>
                                        <p:attrNameLst>
                                          <p:attrName>style.visibility</p:attrName>
                                        </p:attrNameLst>
                                      </p:cBhvr>
                                      <p:to>
                                        <p:strVal val="visible"/>
                                      </p:to>
                                    </p:set>
                                    <p:animEffect transition="in" filter="dissolve">
                                      <p:cBhvr>
                                        <p:cTn id="12" dur="500"/>
                                        <p:tgtEl>
                                          <p:spTgt spid="7782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9">
                                            <p:txEl>
                                              <p:pRg st="3" end="3"/>
                                            </p:txEl>
                                          </p:spTgt>
                                        </p:tgtEl>
                                        <p:attrNameLst>
                                          <p:attrName>style.visibility</p:attrName>
                                        </p:attrNameLst>
                                      </p:cBhvr>
                                      <p:to>
                                        <p:strVal val="visible"/>
                                      </p:to>
                                    </p:set>
                                    <p:animEffect transition="in" filter="dissolve">
                                      <p:cBhvr>
                                        <p:cTn id="17" dur="500"/>
                                        <p:tgtEl>
                                          <p:spTgt spid="7782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xEl>
                                              <p:pRg st="4" end="4"/>
                                            </p:txEl>
                                          </p:spTgt>
                                        </p:tgtEl>
                                        <p:attrNameLst>
                                          <p:attrName>style.visibility</p:attrName>
                                        </p:attrNameLst>
                                      </p:cBhvr>
                                      <p:to>
                                        <p:strVal val="visible"/>
                                      </p:to>
                                    </p:set>
                                    <p:animEffect transition="in" filter="dissolve">
                                      <p:cBhvr>
                                        <p:cTn id="22" dur="500"/>
                                        <p:tgtEl>
                                          <p:spTgt spid="7782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29">
                                            <p:txEl>
                                              <p:pRg st="6" end="6"/>
                                            </p:txEl>
                                          </p:spTgt>
                                        </p:tgtEl>
                                        <p:attrNameLst>
                                          <p:attrName>style.visibility</p:attrName>
                                        </p:attrNameLst>
                                      </p:cBhvr>
                                      <p:to>
                                        <p:strVal val="visible"/>
                                      </p:to>
                                    </p:set>
                                    <p:animEffect transition="in" filter="dissolve">
                                      <p:cBhvr>
                                        <p:cTn id="27" dur="500"/>
                                        <p:tgtEl>
                                          <p:spTgt spid="778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Date</a:t>
            </a: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First Kings covers 120-years: from 971 BC with the crowning of Solomon to 852 BC during Ahaziah</a:t>
            </a:r>
            <a:r>
              <a:rPr kumimoji="0" lang="uk-UA"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s reign. The year 931 marks the most significant date when Solomon</a:t>
            </a:r>
            <a:r>
              <a:rPr kumimoji="0" lang="uk-UA"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s kingdom split into the northern nation of Israel and the southern kingdom of Judah after his death.  </a:t>
            </a: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Jerome</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7403605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50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20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0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0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1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1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grpSp>
        <p:nvGrpSpPr>
          <p:cNvPr id="165899" name="Group 12"/>
          <p:cNvGrpSpPr>
            <a:grpSpLocks/>
          </p:cNvGrpSpPr>
          <p:nvPr/>
        </p:nvGrpSpPr>
        <p:grpSpPr bwMode="auto">
          <a:xfrm>
            <a:off x="457200" y="3825875"/>
            <a:ext cx="8229600" cy="0"/>
            <a:chOff x="288" y="2208"/>
            <a:chExt cx="5184" cy="0"/>
          </a:xfrm>
        </p:grpSpPr>
        <p:sp>
          <p:nvSpPr>
            <p:cNvPr id="5121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1659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5900" name="Group 15"/>
          <p:cNvGrpSpPr>
            <a:grpSpLocks/>
          </p:cNvGrpSpPr>
          <p:nvPr/>
        </p:nvGrpSpPr>
        <p:grpSpPr bwMode="auto">
          <a:xfrm>
            <a:off x="2286000" y="4435475"/>
            <a:ext cx="5581650" cy="1800225"/>
            <a:chOff x="1440" y="2794"/>
            <a:chExt cx="3516" cy="1134"/>
          </a:xfrm>
        </p:grpSpPr>
        <p:sp>
          <p:nvSpPr>
            <p:cNvPr id="51216" name="Text Box 16"/>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1000</a:t>
              </a:r>
            </a:p>
          </p:txBody>
        </p:sp>
        <p:sp>
          <p:nvSpPr>
            <p:cNvPr id="51217" name="Text Box 17"/>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2000</a:t>
              </a:r>
            </a:p>
          </p:txBody>
        </p:sp>
        <p:sp>
          <p:nvSpPr>
            <p:cNvPr id="51218" name="Text Box 18"/>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0</a:t>
              </a:r>
            </a:p>
          </p:txBody>
        </p:sp>
        <p:sp>
          <p:nvSpPr>
            <p:cNvPr id="51219" name="Text Box 19"/>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1000</a:t>
              </a:r>
            </a:p>
          </p:txBody>
        </p:sp>
        <p:sp>
          <p:nvSpPr>
            <p:cNvPr id="51220" name="Text Box 20"/>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2000</a:t>
              </a:r>
            </a:p>
          </p:txBody>
        </p:sp>
        <p:sp>
          <p:nvSpPr>
            <p:cNvPr id="51221" name="Text Box 21"/>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3000</a:t>
              </a:r>
            </a:p>
          </p:txBody>
        </p:sp>
      </p:grpSp>
      <p:sp>
        <p:nvSpPr>
          <p:cNvPr id="51222" name="Text Box 22"/>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Flood</a:t>
            </a:r>
          </a:p>
        </p:txBody>
      </p:sp>
      <p:sp>
        <p:nvSpPr>
          <p:cNvPr id="51223" name="Text Box 23"/>
          <p:cNvSpPr txBox="1">
            <a:spLocks noChangeArrowheads="1"/>
          </p:cNvSpPr>
          <p:nvPr/>
        </p:nvSpPr>
        <p:spPr bwMode="auto">
          <a:xfrm>
            <a:off x="-609600" y="55911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rgbClr val="FF9933"/>
                </a:solidFill>
                <a:latin typeface="Times New Roman" pitchFamily="-112" charset="0"/>
                <a:ea typeface="+mn-ea"/>
                <a:cs typeface="+mn-cs"/>
              </a:rPr>
              <a:t>Creation</a:t>
            </a:r>
          </a:p>
        </p:txBody>
      </p:sp>
      <p:sp>
        <p:nvSpPr>
          <p:cNvPr id="51224" name="Text Box 24"/>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Abraham</a:t>
            </a:r>
          </a:p>
        </p:txBody>
      </p:sp>
      <p:sp>
        <p:nvSpPr>
          <p:cNvPr id="51225" name="Text Box 25"/>
          <p:cNvSpPr txBox="1">
            <a:spLocks noChangeArrowheads="1"/>
          </p:cNvSpPr>
          <p:nvPr/>
        </p:nvSpPr>
        <p:spPr bwMode="auto">
          <a:xfrm>
            <a:off x="4572000" y="15684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Jesus</a:t>
            </a:r>
          </a:p>
        </p:txBody>
      </p:sp>
      <p:sp>
        <p:nvSpPr>
          <p:cNvPr id="51226" name="Text Box 26"/>
          <p:cNvSpPr txBox="1">
            <a:spLocks noChangeArrowheads="1"/>
          </p:cNvSpPr>
          <p:nvPr/>
        </p:nvSpPr>
        <p:spPr bwMode="auto">
          <a:xfrm>
            <a:off x="6781800" y="26670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Today</a:t>
            </a:r>
          </a:p>
        </p:txBody>
      </p:sp>
      <p:sp>
        <p:nvSpPr>
          <p:cNvPr id="51227" name="Text Box 27"/>
          <p:cNvSpPr txBox="1">
            <a:spLocks noChangeArrowheads="1"/>
          </p:cNvSpPr>
          <p:nvPr/>
        </p:nvSpPr>
        <p:spPr bwMode="auto">
          <a:xfrm>
            <a:off x="6705600" y="5591175"/>
            <a:ext cx="2438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600" b="1">
                <a:solidFill>
                  <a:srgbClr val="FF9933"/>
                </a:solidFill>
                <a:latin typeface="Times New Roman" pitchFamily="-112" charset="0"/>
                <a:ea typeface="+mn-ea"/>
                <a:cs typeface="+mn-cs"/>
              </a:rPr>
              <a:t>New  Creation</a:t>
            </a:r>
          </a:p>
        </p:txBody>
      </p:sp>
      <p:grpSp>
        <p:nvGrpSpPr>
          <p:cNvPr id="43027" name="Group 28"/>
          <p:cNvGrpSpPr>
            <a:grpSpLocks/>
          </p:cNvGrpSpPr>
          <p:nvPr/>
        </p:nvGrpSpPr>
        <p:grpSpPr bwMode="auto">
          <a:xfrm>
            <a:off x="5715000" y="3429000"/>
            <a:ext cx="1828800" cy="762000"/>
            <a:chOff x="3648" y="1824"/>
            <a:chExt cx="1152" cy="480"/>
          </a:xfrm>
          <a:solidFill>
            <a:srgbClr val="0000FF"/>
          </a:solidFill>
        </p:grpSpPr>
        <p:sp>
          <p:nvSpPr>
            <p:cNvPr id="51229"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30" name="Text Box 30"/>
            <p:cNvSpPr txBox="1">
              <a:spLocks noChangeArrowheads="1"/>
            </p:cNvSpPr>
            <p:nvPr/>
          </p:nvSpPr>
          <p:spPr bwMode="auto">
            <a:xfrm>
              <a:off x="3720" y="1872"/>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3200" b="1" dirty="0">
                  <a:solidFill>
                    <a:schemeClr val="bg1"/>
                  </a:solidFill>
                  <a:latin typeface="Times New Roman" pitchFamily="-112" charset="0"/>
                  <a:ea typeface="+mn-ea"/>
                  <a:cs typeface="+mn-cs"/>
                </a:rPr>
                <a:t>Church</a:t>
              </a:r>
            </a:p>
          </p:txBody>
        </p:sp>
      </p:grpSp>
      <p:grpSp>
        <p:nvGrpSpPr>
          <p:cNvPr id="43028" name="Group 31"/>
          <p:cNvGrpSpPr>
            <a:grpSpLocks/>
          </p:cNvGrpSpPr>
          <p:nvPr/>
        </p:nvGrpSpPr>
        <p:grpSpPr bwMode="auto">
          <a:xfrm>
            <a:off x="4491038" y="3200400"/>
            <a:ext cx="1219200" cy="609600"/>
            <a:chOff x="2829" y="2016"/>
            <a:chExt cx="768" cy="384"/>
          </a:xfrm>
          <a:solidFill>
            <a:srgbClr val="0000FF"/>
          </a:solidFill>
        </p:grpSpPr>
        <p:sp>
          <p:nvSpPr>
            <p:cNvPr id="51232"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33" name="Text Box 33"/>
            <p:cNvSpPr txBox="1">
              <a:spLocks noChangeArrowheads="1"/>
            </p:cNvSpPr>
            <p:nvPr/>
          </p:nvSpPr>
          <p:spPr bwMode="auto">
            <a:xfrm>
              <a:off x="2829" y="2016"/>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Times New Roman" pitchFamily="-112" charset="0"/>
                  <a:ea typeface="+mn-ea"/>
                  <a:cs typeface="+mn-cs"/>
                </a:rPr>
                <a:t>Kings</a:t>
              </a:r>
            </a:p>
          </p:txBody>
        </p:sp>
      </p:grpSp>
      <p:sp>
        <p:nvSpPr>
          <p:cNvPr id="5123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43030" name="Group 35"/>
          <p:cNvGrpSpPr>
            <a:grpSpLocks/>
          </p:cNvGrpSpPr>
          <p:nvPr/>
        </p:nvGrpSpPr>
        <p:grpSpPr bwMode="auto">
          <a:xfrm>
            <a:off x="3352800" y="3763963"/>
            <a:ext cx="1371600" cy="655637"/>
            <a:chOff x="2112" y="2371"/>
            <a:chExt cx="864" cy="413"/>
          </a:xfrm>
          <a:solidFill>
            <a:srgbClr val="0000FF"/>
          </a:solidFill>
        </p:grpSpPr>
        <p:sp>
          <p:nvSpPr>
            <p:cNvPr id="51236"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37" name="Text Box 37"/>
            <p:cNvSpPr txBox="1">
              <a:spLocks noChangeArrowheads="1"/>
            </p:cNvSpPr>
            <p:nvPr/>
          </p:nvSpPr>
          <p:spPr bwMode="auto">
            <a:xfrm>
              <a:off x="2112" y="2371"/>
              <a:ext cx="864"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Times New Roman" pitchFamily="-112" charset="0"/>
                  <a:ea typeface="+mn-ea"/>
                  <a:cs typeface="+mn-cs"/>
                </a:rPr>
                <a:t>Tribes</a:t>
              </a:r>
            </a:p>
          </p:txBody>
        </p:sp>
      </p:grpSp>
      <p:sp>
        <p:nvSpPr>
          <p:cNvPr id="51238" name="Text Box 38"/>
          <p:cNvSpPr txBox="1">
            <a:spLocks noChangeArrowheads="1"/>
          </p:cNvSpPr>
          <p:nvPr/>
        </p:nvSpPr>
        <p:spPr bwMode="auto">
          <a:xfrm>
            <a:off x="2133600" y="365125"/>
            <a:ext cx="4724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Times New Roman" pitchFamily="-112" charset="0"/>
                <a:ea typeface="+mn-ea"/>
                <a:cs typeface="+mn-cs"/>
              </a:rPr>
              <a:t>1-2 SAMUEL</a:t>
            </a:r>
          </a:p>
        </p:txBody>
      </p:sp>
      <p:sp>
        <p:nvSpPr>
          <p:cNvPr id="51239" name="Text Box 39"/>
          <p:cNvSpPr txBox="1">
            <a:spLocks noChangeArrowheads="1"/>
          </p:cNvSpPr>
          <p:nvPr/>
        </p:nvSpPr>
        <p:spPr bwMode="auto">
          <a:xfrm>
            <a:off x="3467100" y="19812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i="1">
                <a:solidFill>
                  <a:schemeClr val="bg1"/>
                </a:solidFill>
                <a:latin typeface="Times New Roman" pitchFamily="-112" charset="0"/>
                <a:ea typeface="+mn-ea"/>
                <a:cs typeface="+mn-cs"/>
              </a:rPr>
              <a:t>David</a:t>
            </a:r>
          </a:p>
        </p:txBody>
      </p:sp>
      <p:sp>
        <p:nvSpPr>
          <p:cNvPr id="165913" name="Rectangle 41"/>
          <p:cNvSpPr>
            <a:spLocks noGrp="1" noChangeArrowheads="1"/>
          </p:cNvSpPr>
          <p:nvPr>
            <p:ph type="title" idx="4294967295"/>
          </p:nvPr>
        </p:nvSpPr>
        <p:spPr>
          <a:xfrm>
            <a:off x="0" y="0"/>
            <a:ext cx="2819400" cy="533400"/>
          </a:xfrm>
        </p:spPr>
        <p:txBody>
          <a:bodyPr/>
          <a:lstStyle/>
          <a:p>
            <a:pPr algn="l" eaLnBrk="1" hangingPunct="1"/>
            <a:r>
              <a:rPr lang="en-US" sz="3200">
                <a:solidFill>
                  <a:schemeClr val="bg1"/>
                </a:solidFill>
                <a:latin typeface="Arial" charset="0"/>
                <a:ea typeface="ＭＳ Ｐゴシック" charset="0"/>
                <a:cs typeface="ＭＳ Ｐゴシック" charset="0"/>
              </a:rPr>
              <a:t>Timeline</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238"/>
                                        </p:tgtEl>
                                        <p:attrNameLst>
                                          <p:attrName>style.visibility</p:attrName>
                                        </p:attrNameLst>
                                      </p:cBhvr>
                                      <p:to>
                                        <p:strVal val="visible"/>
                                      </p:to>
                                    </p:set>
                                    <p:animEffect transition="in" filter="dissolve">
                                      <p:cBhvr>
                                        <p:cTn id="7" dur="500"/>
                                        <p:tgtEl>
                                          <p:spTgt spid="5123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234"/>
                                        </p:tgtEl>
                                        <p:attrNameLst>
                                          <p:attrName>style.visibility</p:attrName>
                                        </p:attrNameLst>
                                      </p:cBhvr>
                                      <p:to>
                                        <p:strVal val="visible"/>
                                      </p:to>
                                    </p:set>
                                    <p:animEffect transition="in" filter="wipe(up)">
                                      <p:cBhvr>
                                        <p:cTn id="11" dur="500"/>
                                        <p:tgtEl>
                                          <p:spTgt spid="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4" grpId="0" animBg="1"/>
      <p:bldP spid="5123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6914" name="Group 3"/>
          <p:cNvGrpSpPr>
            <a:grpSpLocks/>
          </p:cNvGrpSpPr>
          <p:nvPr/>
        </p:nvGrpSpPr>
        <p:grpSpPr bwMode="auto">
          <a:xfrm>
            <a:off x="66675" y="3044825"/>
            <a:ext cx="8772525" cy="841375"/>
            <a:chOff x="186" y="1918"/>
            <a:chExt cx="5526" cy="530"/>
          </a:xfrm>
        </p:grpSpPr>
        <p:sp>
          <p:nvSpPr>
            <p:cNvPr id="5427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6949" name="Group 5"/>
            <p:cNvGrpSpPr>
              <a:grpSpLocks/>
            </p:cNvGrpSpPr>
            <p:nvPr/>
          </p:nvGrpSpPr>
          <p:grpSpPr bwMode="auto">
            <a:xfrm>
              <a:off x="186" y="1918"/>
              <a:ext cx="5526" cy="530"/>
              <a:chOff x="714" y="1918"/>
              <a:chExt cx="5526" cy="530"/>
            </a:xfrm>
          </p:grpSpPr>
          <p:sp>
            <p:nvSpPr>
              <p:cNvPr id="5427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6951" name="Group 7"/>
              <p:cNvGrpSpPr>
                <a:grpSpLocks/>
              </p:cNvGrpSpPr>
              <p:nvPr/>
            </p:nvGrpSpPr>
            <p:grpSpPr bwMode="auto">
              <a:xfrm>
                <a:off x="714" y="1918"/>
                <a:ext cx="5526" cy="530"/>
                <a:chOff x="234" y="1918"/>
                <a:chExt cx="5526" cy="530"/>
              </a:xfrm>
            </p:grpSpPr>
            <p:sp>
              <p:nvSpPr>
                <p:cNvPr id="5428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4288"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4289" name="Text Box 17"/>
          <p:cNvSpPr txBox="1">
            <a:spLocks noChangeArrowheads="1"/>
          </p:cNvSpPr>
          <p:nvPr/>
        </p:nvSpPr>
        <p:spPr bwMode="auto">
          <a:xfrm>
            <a:off x="1600200" y="2438400"/>
            <a:ext cx="1066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1105</a:t>
            </a:r>
          </a:p>
        </p:txBody>
      </p:sp>
      <p:sp>
        <p:nvSpPr>
          <p:cNvPr id="54290" name="Line 18"/>
          <p:cNvSpPr>
            <a:spLocks noChangeShapeType="1"/>
          </p:cNvSpPr>
          <p:nvPr/>
        </p:nvSpPr>
        <p:spPr bwMode="auto">
          <a:xfrm flipH="1">
            <a:off x="4419600" y="3000375"/>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91" name="Text Box 19"/>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4292"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293"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4294" name="Text Box 22"/>
          <p:cNvSpPr txBox="1">
            <a:spLocks noChangeArrowheads="1"/>
          </p:cNvSpPr>
          <p:nvPr/>
        </p:nvSpPr>
        <p:spPr bwMode="auto">
          <a:xfrm>
            <a:off x="2286000" y="1339850"/>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dirty="0">
                <a:solidFill>
                  <a:schemeClr val="bg1"/>
                </a:solidFill>
                <a:latin typeface="Arial"/>
                <a:ea typeface="+mn-ea"/>
                <a:cs typeface="Arial"/>
              </a:rPr>
              <a:t>Samuel</a:t>
            </a:r>
            <a:r>
              <a:rPr lang="uk-UA" sz="3600" b="1" dirty="0">
                <a:solidFill>
                  <a:schemeClr val="bg1"/>
                </a:solidFill>
                <a:latin typeface="Arial"/>
                <a:ea typeface="+mn-ea"/>
                <a:cs typeface="Arial"/>
              </a:rPr>
              <a:t>'</a:t>
            </a:r>
            <a:r>
              <a:rPr lang="en-US" sz="3600" b="1" dirty="0">
                <a:solidFill>
                  <a:schemeClr val="bg1"/>
                </a:solidFill>
                <a:latin typeface="Arial"/>
                <a:ea typeface="+mn-ea"/>
                <a:cs typeface="Arial"/>
              </a:rPr>
              <a:t>s Life</a:t>
            </a:r>
          </a:p>
        </p:txBody>
      </p:sp>
      <p:sp>
        <p:nvSpPr>
          <p:cNvPr id="54295" name="Line 23"/>
          <p:cNvSpPr>
            <a:spLocks noChangeShapeType="1"/>
          </p:cNvSpPr>
          <p:nvPr/>
        </p:nvSpPr>
        <p:spPr bwMode="auto">
          <a:xfrm flipH="1">
            <a:off x="5715000" y="2962275"/>
            <a:ext cx="0" cy="9620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97" name="Text Box 25"/>
          <p:cNvSpPr txBox="1">
            <a:spLocks noChangeArrowheads="1"/>
          </p:cNvSpPr>
          <p:nvPr/>
        </p:nvSpPr>
        <p:spPr bwMode="auto">
          <a:xfrm>
            <a:off x="3733800" y="2438400"/>
            <a:ext cx="1219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1043</a:t>
            </a:r>
          </a:p>
        </p:txBody>
      </p:sp>
      <p:sp>
        <p:nvSpPr>
          <p:cNvPr id="54298" name="AutoShape 26"/>
          <p:cNvSpPr>
            <a:spLocks/>
          </p:cNvSpPr>
          <p:nvPr/>
        </p:nvSpPr>
        <p:spPr bwMode="auto">
          <a:xfrm rot="5400000">
            <a:off x="419100" y="1028700"/>
            <a:ext cx="838200" cy="4724400"/>
          </a:xfrm>
          <a:prstGeom prst="leftBrace">
            <a:avLst>
              <a:gd name="adj1" fmla="val 46970"/>
              <a:gd name="adj2" fmla="val 50000"/>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299" name="Text Box 27"/>
          <p:cNvSpPr txBox="1">
            <a:spLocks noChangeArrowheads="1"/>
          </p:cNvSpPr>
          <p:nvPr/>
        </p:nvSpPr>
        <p:spPr bwMode="auto">
          <a:xfrm>
            <a:off x="-381000" y="2286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latin typeface="Arial"/>
                <a:ea typeface="+mn-ea"/>
                <a:cs typeface="Arial"/>
              </a:rPr>
              <a:t>Judges</a:t>
            </a:r>
          </a:p>
        </p:txBody>
      </p:sp>
      <p:grpSp>
        <p:nvGrpSpPr>
          <p:cNvPr id="166926" name="Group 28"/>
          <p:cNvGrpSpPr>
            <a:grpSpLocks/>
          </p:cNvGrpSpPr>
          <p:nvPr/>
        </p:nvGrpSpPr>
        <p:grpSpPr bwMode="auto">
          <a:xfrm>
            <a:off x="990600" y="4067175"/>
            <a:ext cx="7696200" cy="1800225"/>
            <a:chOff x="624" y="2562"/>
            <a:chExt cx="4848" cy="1134"/>
          </a:xfrm>
        </p:grpSpPr>
        <p:sp>
          <p:nvSpPr>
            <p:cNvPr id="54301" name="Text Box 29"/>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4302" name="Text Box 30"/>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4303" name="Text Box 31"/>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4304" name="Text Box 32"/>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4305" name="Text Box 33"/>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4306" name="Text Box 34"/>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4307" name="Text Box 35"/>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4308" name="Text Box 36"/>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4309" name="Text Box 37"/>
          <p:cNvSpPr txBox="1">
            <a:spLocks noChangeArrowheads="1"/>
          </p:cNvSpPr>
          <p:nvPr/>
        </p:nvSpPr>
        <p:spPr bwMode="auto">
          <a:xfrm>
            <a:off x="5105400" y="2438400"/>
            <a:ext cx="1266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1015</a:t>
            </a:r>
          </a:p>
        </p:txBody>
      </p:sp>
      <p:sp>
        <p:nvSpPr>
          <p:cNvPr id="54311" name="AutoShape 39"/>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312" name="Line 40"/>
          <p:cNvSpPr>
            <a:spLocks noChangeShapeType="1"/>
          </p:cNvSpPr>
          <p:nvPr/>
        </p:nvSpPr>
        <p:spPr bwMode="auto">
          <a:xfrm flipH="1">
            <a:off x="2133600" y="3048000"/>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6" name="Group 48"/>
          <p:cNvGrpSpPr>
            <a:grpSpLocks/>
          </p:cNvGrpSpPr>
          <p:nvPr/>
        </p:nvGrpSpPr>
        <p:grpSpPr bwMode="auto">
          <a:xfrm>
            <a:off x="4139952" y="1905000"/>
            <a:ext cx="1752600" cy="688975"/>
            <a:chOff x="2736" y="1200"/>
            <a:chExt cx="1104" cy="434"/>
          </a:xfrm>
        </p:grpSpPr>
        <p:pic>
          <p:nvPicPr>
            <p:cNvPr id="166938" name="Picture 42"/>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2736" y="1200"/>
              <a:ext cx="1104" cy="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17" name="Text Box 45"/>
            <p:cNvSpPr txBox="1">
              <a:spLocks noChangeArrowheads="1"/>
            </p:cNvSpPr>
            <p:nvPr/>
          </p:nvSpPr>
          <p:spPr bwMode="auto">
            <a:xfrm>
              <a:off x="2880" y="1200"/>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Saul</a:t>
              </a:r>
            </a:p>
          </p:txBody>
        </p:sp>
      </p:grpSp>
      <p:grpSp>
        <p:nvGrpSpPr>
          <p:cNvPr id="7" name="Group 49"/>
          <p:cNvGrpSpPr>
            <a:grpSpLocks/>
          </p:cNvGrpSpPr>
          <p:nvPr/>
        </p:nvGrpSpPr>
        <p:grpSpPr bwMode="auto">
          <a:xfrm>
            <a:off x="5740152" y="1905000"/>
            <a:ext cx="1828800" cy="688975"/>
            <a:chOff x="3744" y="1200"/>
            <a:chExt cx="1152" cy="434"/>
          </a:xfrm>
        </p:grpSpPr>
        <p:pic>
          <p:nvPicPr>
            <p:cNvPr id="166936" name="Picture 43"/>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3744" y="1200"/>
              <a:ext cx="1152" cy="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18" name="Text Box 46"/>
            <p:cNvSpPr txBox="1">
              <a:spLocks noChangeArrowheads="1"/>
            </p:cNvSpPr>
            <p:nvPr/>
          </p:nvSpPr>
          <p:spPr bwMode="auto">
            <a:xfrm>
              <a:off x="3792" y="1200"/>
              <a:ext cx="960"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David</a:t>
              </a:r>
            </a:p>
          </p:txBody>
        </p:sp>
      </p:grpSp>
      <p:grpSp>
        <p:nvGrpSpPr>
          <p:cNvPr id="8" name="Group 50"/>
          <p:cNvGrpSpPr>
            <a:grpSpLocks/>
          </p:cNvGrpSpPr>
          <p:nvPr/>
        </p:nvGrpSpPr>
        <p:grpSpPr bwMode="auto">
          <a:xfrm>
            <a:off x="7264152" y="1905000"/>
            <a:ext cx="1981200" cy="688975"/>
            <a:chOff x="4704" y="1200"/>
            <a:chExt cx="1248" cy="434"/>
          </a:xfrm>
        </p:grpSpPr>
        <p:pic>
          <p:nvPicPr>
            <p:cNvPr id="166934" name="Picture 44"/>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4848" y="1200"/>
              <a:ext cx="1056" cy="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19" name="Text Box 47"/>
            <p:cNvSpPr txBox="1">
              <a:spLocks noChangeArrowheads="1"/>
            </p:cNvSpPr>
            <p:nvPr/>
          </p:nvSpPr>
          <p:spPr bwMode="auto">
            <a:xfrm>
              <a:off x="4704" y="1200"/>
              <a:ext cx="124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Solomon</a:t>
              </a:r>
            </a:p>
          </p:txBody>
        </p:sp>
      </p:grpSp>
      <p:sp>
        <p:nvSpPr>
          <p:cNvPr id="166933" name="Rectangle 51"/>
          <p:cNvSpPr>
            <a:spLocks noGrp="1" noChangeArrowheads="1"/>
          </p:cNvSpPr>
          <p:nvPr>
            <p:ph type="title" idx="4294967295"/>
          </p:nvPr>
        </p:nvSpPr>
        <p:spPr>
          <a:xfrm>
            <a:off x="0" y="76200"/>
            <a:ext cx="1981200" cy="457200"/>
          </a:xfrm>
        </p:spPr>
        <p:txBody>
          <a:bodyPr/>
          <a:lstStyle/>
          <a:p>
            <a:pPr algn="l" eaLnBrk="1" hangingPunct="1"/>
            <a:r>
              <a:rPr lang="en-US" sz="2400">
                <a:solidFill>
                  <a:schemeClr val="bg1"/>
                </a:solidFill>
                <a:latin typeface="Arial" charset="0"/>
                <a:ea typeface="ＭＳ Ｐゴシック" charset="0"/>
                <a:cs typeface="Arial" charset="0"/>
              </a:rPr>
              <a:t>Chronology</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54298"/>
                                        </p:tgtEl>
                                        <p:attrNameLst>
                                          <p:attrName>style.visibility</p:attrName>
                                        </p:attrNameLst>
                                      </p:cBhvr>
                                      <p:to>
                                        <p:strVal val="visible"/>
                                      </p:to>
                                    </p:set>
                                    <p:animEffect transition="in" filter="wipe(down)">
                                      <p:cBhvr>
                                        <p:cTn id="7" dur="500"/>
                                        <p:tgtEl>
                                          <p:spTgt spid="54298"/>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54299"/>
                                        </p:tgtEl>
                                        <p:attrNameLst>
                                          <p:attrName>style.visibility</p:attrName>
                                        </p:attrNameLst>
                                      </p:cBhvr>
                                      <p:to>
                                        <p:strVal val="visible"/>
                                      </p:to>
                                    </p:set>
                                    <p:animEffect transition="in" filter="dissolve">
                                      <p:cBhvr>
                                        <p:cTn id="11" dur="500"/>
                                        <p:tgtEl>
                                          <p:spTgt spid="54299"/>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54292"/>
                                        </p:tgtEl>
                                        <p:attrNameLst>
                                          <p:attrName>style.visibility</p:attrName>
                                        </p:attrNameLst>
                                      </p:cBhvr>
                                      <p:to>
                                        <p:strVal val="visible"/>
                                      </p:to>
                                    </p:set>
                                    <p:animEffect transition="in" filter="wipe(down)">
                                      <p:cBhvr>
                                        <p:cTn id="15" dur="500"/>
                                        <p:tgtEl>
                                          <p:spTgt spid="54292"/>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54293"/>
                                        </p:tgtEl>
                                        <p:attrNameLst>
                                          <p:attrName>style.visibility</p:attrName>
                                        </p:attrNameLst>
                                      </p:cBhvr>
                                      <p:to>
                                        <p:strVal val="visible"/>
                                      </p:to>
                                    </p:set>
                                    <p:animEffect transition="in" filter="dissolve">
                                      <p:cBhvr>
                                        <p:cTn id="19" dur="500"/>
                                        <p:tgtEl>
                                          <p:spTgt spid="54293"/>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54294"/>
                                        </p:tgtEl>
                                        <p:attrNameLst>
                                          <p:attrName>style.visibility</p:attrName>
                                        </p:attrNameLst>
                                      </p:cBhvr>
                                      <p:to>
                                        <p:strVal val="visible"/>
                                      </p:to>
                                    </p:set>
                                    <p:animEffect transition="in" filter="dissolve">
                                      <p:cBhvr>
                                        <p:cTn id="23" dur="500"/>
                                        <p:tgtEl>
                                          <p:spTgt spid="54294"/>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54311"/>
                                        </p:tgtEl>
                                        <p:attrNameLst>
                                          <p:attrName>style.visibility</p:attrName>
                                        </p:attrNameLst>
                                      </p:cBhvr>
                                      <p:to>
                                        <p:strVal val="visible"/>
                                      </p:to>
                                    </p:set>
                                    <p:animEffect transition="in" filter="wipe(down)">
                                      <p:cBhvr>
                                        <p:cTn id="27" dur="500"/>
                                        <p:tgtEl>
                                          <p:spTgt spid="5431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54289"/>
                                        </p:tgtEl>
                                        <p:attrNameLst>
                                          <p:attrName>style.visibility</p:attrName>
                                        </p:attrNameLst>
                                      </p:cBhvr>
                                      <p:to>
                                        <p:strVal val="visible"/>
                                      </p:to>
                                    </p:set>
                                    <p:animEffect transition="in" filter="dissolve">
                                      <p:cBhvr>
                                        <p:cTn id="31" dur="500"/>
                                        <p:tgtEl>
                                          <p:spTgt spid="54289"/>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54312"/>
                                        </p:tgtEl>
                                        <p:attrNameLst>
                                          <p:attrName>style.visibility</p:attrName>
                                        </p:attrNameLst>
                                      </p:cBhvr>
                                      <p:to>
                                        <p:strVal val="visible"/>
                                      </p:to>
                                    </p:set>
                                    <p:animEffect transition="in" filter="wipe(up)">
                                      <p:cBhvr>
                                        <p:cTn id="35" dur="500"/>
                                        <p:tgtEl>
                                          <p:spTgt spid="5431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54309"/>
                                        </p:tgtEl>
                                        <p:attrNameLst>
                                          <p:attrName>style.visibility</p:attrName>
                                        </p:attrNameLst>
                                      </p:cBhvr>
                                      <p:to>
                                        <p:strVal val="visible"/>
                                      </p:to>
                                    </p:set>
                                    <p:animEffect transition="in" filter="dissolve">
                                      <p:cBhvr>
                                        <p:cTn id="39" dur="500"/>
                                        <p:tgtEl>
                                          <p:spTgt spid="54309"/>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54295"/>
                                        </p:tgtEl>
                                        <p:attrNameLst>
                                          <p:attrName>style.visibility</p:attrName>
                                        </p:attrNameLst>
                                      </p:cBhvr>
                                      <p:to>
                                        <p:strVal val="visible"/>
                                      </p:to>
                                    </p:set>
                                    <p:animEffect transition="in" filter="wipe(up)">
                                      <p:cBhvr>
                                        <p:cTn id="43" dur="500"/>
                                        <p:tgtEl>
                                          <p:spTgt spid="54295"/>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54297"/>
                                        </p:tgtEl>
                                        <p:attrNameLst>
                                          <p:attrName>style.visibility</p:attrName>
                                        </p:attrNameLst>
                                      </p:cBhvr>
                                      <p:to>
                                        <p:strVal val="visible"/>
                                      </p:to>
                                    </p:set>
                                    <p:animEffect transition="in" filter="dissolve">
                                      <p:cBhvr>
                                        <p:cTn id="47" dur="500"/>
                                        <p:tgtEl>
                                          <p:spTgt spid="54297"/>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54290"/>
                                        </p:tgtEl>
                                        <p:attrNameLst>
                                          <p:attrName>style.visibility</p:attrName>
                                        </p:attrNameLst>
                                      </p:cBhvr>
                                      <p:to>
                                        <p:strVal val="visible"/>
                                      </p:to>
                                    </p:set>
                                    <p:animEffect transition="in" filter="wipe(up)">
                                      <p:cBhvr>
                                        <p:cTn id="51" dur="500"/>
                                        <p:tgtEl>
                                          <p:spTgt spid="5429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autoUpdateAnimBg="0"/>
      <p:bldP spid="54292" grpId="0" animBg="1"/>
      <p:bldP spid="54293" grpId="0" autoUpdateAnimBg="0"/>
      <p:bldP spid="54294" grpId="0" autoUpdateAnimBg="0"/>
      <p:bldP spid="54297" grpId="0" autoUpdateAnimBg="0"/>
      <p:bldP spid="54298" grpId="0" animBg="1"/>
      <p:bldP spid="54299" grpId="0" autoUpdateAnimBg="0"/>
      <p:bldP spid="54309" grpId="0" autoUpdateAnimBg="0"/>
      <p:bldP spid="543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7938" name="Group 3"/>
          <p:cNvGrpSpPr>
            <a:grpSpLocks/>
          </p:cNvGrpSpPr>
          <p:nvPr/>
        </p:nvGrpSpPr>
        <p:grpSpPr bwMode="auto">
          <a:xfrm>
            <a:off x="66675" y="3044825"/>
            <a:ext cx="8772525" cy="841375"/>
            <a:chOff x="186" y="1918"/>
            <a:chExt cx="5526" cy="530"/>
          </a:xfrm>
        </p:grpSpPr>
        <p:sp>
          <p:nvSpPr>
            <p:cNvPr id="5530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4" name="Group 5"/>
            <p:cNvGrpSpPr>
              <a:grpSpLocks/>
            </p:cNvGrpSpPr>
            <p:nvPr/>
          </p:nvGrpSpPr>
          <p:grpSpPr bwMode="auto">
            <a:xfrm>
              <a:off x="186" y="1918"/>
              <a:ext cx="5526" cy="530"/>
              <a:chOff x="714" y="1918"/>
              <a:chExt cx="5526" cy="530"/>
            </a:xfrm>
          </p:grpSpPr>
          <p:sp>
            <p:nvSpPr>
              <p:cNvPr id="5530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6" name="Group 7"/>
              <p:cNvGrpSpPr>
                <a:grpSpLocks/>
              </p:cNvGrpSpPr>
              <p:nvPr/>
            </p:nvGrpSpPr>
            <p:grpSpPr bwMode="auto">
              <a:xfrm>
                <a:off x="714" y="1918"/>
                <a:ext cx="5526" cy="530"/>
                <a:chOff x="234" y="1918"/>
                <a:chExt cx="5526" cy="530"/>
              </a:xfrm>
            </p:grpSpPr>
            <p:sp>
              <p:nvSpPr>
                <p:cNvPr id="5530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5312"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5313"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4" name="Text Box 18"/>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1105</a:t>
            </a:r>
          </a:p>
        </p:txBody>
      </p:sp>
      <p:sp>
        <p:nvSpPr>
          <p:cNvPr id="55315" name="Text Box 19"/>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5316"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5317"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5318"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9" name="Text Box 23"/>
          <p:cNvSpPr txBox="1">
            <a:spLocks noChangeArrowheads="1"/>
          </p:cNvSpPr>
          <p:nvPr/>
        </p:nvSpPr>
        <p:spPr bwMode="auto">
          <a:xfrm>
            <a:off x="3581400" y="20574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FFFF00"/>
                </a:solidFill>
                <a:latin typeface="Arial"/>
                <a:ea typeface="+mn-ea"/>
                <a:cs typeface="Arial"/>
              </a:rPr>
              <a:t>1050</a:t>
            </a:r>
            <a:br>
              <a:rPr lang="en-US" sz="3200" b="1">
                <a:solidFill>
                  <a:srgbClr val="FFFF00"/>
                </a:solidFill>
                <a:latin typeface="Arial"/>
                <a:ea typeface="+mn-ea"/>
                <a:cs typeface="Arial"/>
              </a:rPr>
            </a:br>
            <a:r>
              <a:rPr lang="en-US" sz="3200" b="1">
                <a:solidFill>
                  <a:srgbClr val="FFFF00"/>
                </a:solidFill>
                <a:latin typeface="Arial"/>
                <a:ea typeface="+mn-ea"/>
                <a:cs typeface="Arial"/>
              </a:rPr>
              <a:t>King</a:t>
            </a:r>
          </a:p>
        </p:txBody>
      </p:sp>
      <p:sp>
        <p:nvSpPr>
          <p:cNvPr id="55320" name="Text Box 24"/>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Samuel</a:t>
            </a:r>
          </a:p>
        </p:txBody>
      </p:sp>
      <p:sp>
        <p:nvSpPr>
          <p:cNvPr id="55321" name="Text Box 25"/>
          <p:cNvSpPr txBox="1">
            <a:spLocks noChangeArrowheads="1"/>
          </p:cNvSpPr>
          <p:nvPr/>
        </p:nvSpPr>
        <p:spPr bwMode="auto">
          <a:xfrm>
            <a:off x="2916238" y="13589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latin typeface="Arial"/>
                <a:ea typeface="+mn-ea"/>
                <a:cs typeface="Arial"/>
              </a:rPr>
              <a:t>Saul</a:t>
            </a:r>
          </a:p>
        </p:txBody>
      </p:sp>
      <p:sp>
        <p:nvSpPr>
          <p:cNvPr id="55322"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50" name="Group 27"/>
          <p:cNvGrpSpPr>
            <a:grpSpLocks/>
          </p:cNvGrpSpPr>
          <p:nvPr/>
        </p:nvGrpSpPr>
        <p:grpSpPr bwMode="auto">
          <a:xfrm>
            <a:off x="990600" y="4067175"/>
            <a:ext cx="7696200" cy="1800225"/>
            <a:chOff x="624" y="2562"/>
            <a:chExt cx="4848" cy="1134"/>
          </a:xfrm>
        </p:grpSpPr>
        <p:sp>
          <p:nvSpPr>
            <p:cNvPr id="55324" name="Text Box 28"/>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5325" name="Text Box 29"/>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5326" name="Text Box 30"/>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5327" name="Text Box 31"/>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5328" name="Text Box 32"/>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5329" name="Text Box 33"/>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5330" name="Text Box 34"/>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5331" name="Text Box 35"/>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5332"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33" name="Text Box 37"/>
          <p:cNvSpPr txBox="1">
            <a:spLocks noChangeArrowheads="1"/>
          </p:cNvSpPr>
          <p:nvPr/>
        </p:nvSpPr>
        <p:spPr bwMode="auto">
          <a:xfrm>
            <a:off x="2362200" y="20574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FFFF00"/>
                </a:solidFill>
                <a:latin typeface="Arial"/>
                <a:ea typeface="+mn-ea"/>
                <a:cs typeface="Arial"/>
              </a:rPr>
              <a:t>1080Birth</a:t>
            </a:r>
          </a:p>
        </p:txBody>
      </p:sp>
      <p:sp>
        <p:nvSpPr>
          <p:cNvPr id="55334" name="Text Box 38"/>
          <p:cNvSpPr txBox="1">
            <a:spLocks noChangeArrowheads="1"/>
          </p:cNvSpPr>
          <p:nvPr/>
        </p:nvSpPr>
        <p:spPr bwMode="auto">
          <a:xfrm>
            <a:off x="5181600" y="2057400"/>
            <a:ext cx="1371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FFFF00"/>
                </a:solidFill>
                <a:latin typeface="Arial"/>
                <a:ea typeface="+mn-ea"/>
                <a:cs typeface="Arial"/>
              </a:rPr>
              <a:t>1010</a:t>
            </a:r>
            <a:br>
              <a:rPr lang="en-US" sz="3200" b="1">
                <a:solidFill>
                  <a:srgbClr val="FFFF00"/>
                </a:solidFill>
                <a:latin typeface="Arial"/>
                <a:ea typeface="+mn-ea"/>
                <a:cs typeface="Arial"/>
              </a:rPr>
            </a:br>
            <a:r>
              <a:rPr lang="en-US" sz="3200" b="1">
                <a:solidFill>
                  <a:srgbClr val="FFFF00"/>
                </a:solidFill>
                <a:latin typeface="Arial"/>
                <a:ea typeface="+mn-ea"/>
                <a:cs typeface="Arial"/>
              </a:rPr>
              <a:t>Death</a:t>
            </a:r>
          </a:p>
        </p:txBody>
      </p:sp>
      <p:sp>
        <p:nvSpPr>
          <p:cNvPr id="167954" name="Rectangle 40"/>
          <p:cNvSpPr>
            <a:spLocks noGrp="1" noChangeArrowheads="1"/>
          </p:cNvSpPr>
          <p:nvPr>
            <p:ph type="title" idx="4294967295"/>
          </p:nvPr>
        </p:nvSpPr>
        <p:spPr>
          <a:xfrm>
            <a:off x="0" y="76200"/>
            <a:ext cx="1905000" cy="381000"/>
          </a:xfrm>
        </p:spPr>
        <p:txBody>
          <a:bodyPr/>
          <a:lstStyle/>
          <a:p>
            <a:pPr eaLnBrk="1" hangingPunct="1"/>
            <a:r>
              <a:rPr lang="en-US" sz="2000">
                <a:solidFill>
                  <a:schemeClr val="bg1"/>
                </a:solidFill>
                <a:latin typeface="Arial" charset="0"/>
                <a:ea typeface="ＭＳ Ｐゴシック" charset="0"/>
                <a:cs typeface="Arial" charset="0"/>
              </a:rPr>
              <a:t>Dates for Saul</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321"/>
                                        </p:tgtEl>
                                        <p:attrNameLst>
                                          <p:attrName>style.visibility</p:attrName>
                                        </p:attrNameLst>
                                      </p:cBhvr>
                                      <p:to>
                                        <p:strVal val="visible"/>
                                      </p:to>
                                    </p:set>
                                    <p:animEffect transition="in" filter="dissolve">
                                      <p:cBhvr>
                                        <p:cTn id="7" dur="500"/>
                                        <p:tgtEl>
                                          <p:spTgt spid="55321"/>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55333"/>
                                        </p:tgtEl>
                                        <p:attrNameLst>
                                          <p:attrName>style.visibility</p:attrName>
                                        </p:attrNameLst>
                                      </p:cBhvr>
                                      <p:to>
                                        <p:strVal val="visible"/>
                                      </p:to>
                                    </p:set>
                                    <p:animEffect transition="in" filter="dissolve">
                                      <p:cBhvr>
                                        <p:cTn id="11" dur="500"/>
                                        <p:tgtEl>
                                          <p:spTgt spid="55333"/>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55332"/>
                                        </p:tgtEl>
                                        <p:attrNameLst>
                                          <p:attrName>style.visibility</p:attrName>
                                        </p:attrNameLst>
                                      </p:cBhvr>
                                      <p:to>
                                        <p:strVal val="visible"/>
                                      </p:to>
                                    </p:set>
                                    <p:animEffect transition="in" filter="wipe(up)">
                                      <p:cBhvr>
                                        <p:cTn id="15" dur="500"/>
                                        <p:tgtEl>
                                          <p:spTgt spid="553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55319"/>
                                        </p:tgtEl>
                                        <p:attrNameLst>
                                          <p:attrName>style.visibility</p:attrName>
                                        </p:attrNameLst>
                                      </p:cBhvr>
                                      <p:to>
                                        <p:strVal val="visible"/>
                                      </p:to>
                                    </p:set>
                                    <p:animEffect transition="in" filter="dissolve">
                                      <p:cBhvr>
                                        <p:cTn id="19" dur="500"/>
                                        <p:tgtEl>
                                          <p:spTgt spid="55319"/>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55313"/>
                                        </p:tgtEl>
                                        <p:attrNameLst>
                                          <p:attrName>style.visibility</p:attrName>
                                        </p:attrNameLst>
                                      </p:cBhvr>
                                      <p:to>
                                        <p:strVal val="visible"/>
                                      </p:to>
                                    </p:set>
                                    <p:animEffect transition="in" filter="wipe(up)">
                                      <p:cBhvr>
                                        <p:cTn id="23" dur="500"/>
                                        <p:tgtEl>
                                          <p:spTgt spid="55313"/>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55334"/>
                                        </p:tgtEl>
                                        <p:attrNameLst>
                                          <p:attrName>style.visibility</p:attrName>
                                        </p:attrNameLst>
                                      </p:cBhvr>
                                      <p:to>
                                        <p:strVal val="visible"/>
                                      </p:to>
                                    </p:set>
                                    <p:animEffect transition="in" filter="dissolve">
                                      <p:cBhvr>
                                        <p:cTn id="27" dur="500"/>
                                        <p:tgtEl>
                                          <p:spTgt spid="55334"/>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55318"/>
                                        </p:tgtEl>
                                        <p:attrNameLst>
                                          <p:attrName>style.visibility</p:attrName>
                                        </p:attrNameLst>
                                      </p:cBhvr>
                                      <p:to>
                                        <p:strVal val="visible"/>
                                      </p:to>
                                    </p:set>
                                    <p:animEffect transition="in" filter="wipe(up)">
                                      <p:cBhvr>
                                        <p:cTn id="31" dur="500"/>
                                        <p:tgtEl>
                                          <p:spTgt spid="5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9" grpId="0" autoUpdateAnimBg="0"/>
      <p:bldP spid="55321" grpId="0" autoUpdateAnimBg="0"/>
      <p:bldP spid="55333" grpId="0" autoUpdateAnimBg="0"/>
      <p:bldP spid="5533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8962" name="Group 1027"/>
          <p:cNvGrpSpPr>
            <a:grpSpLocks/>
          </p:cNvGrpSpPr>
          <p:nvPr/>
        </p:nvGrpSpPr>
        <p:grpSpPr bwMode="auto">
          <a:xfrm>
            <a:off x="66675" y="3044825"/>
            <a:ext cx="8772525" cy="841375"/>
            <a:chOff x="186" y="1918"/>
            <a:chExt cx="5526" cy="530"/>
          </a:xfrm>
        </p:grpSpPr>
        <p:sp>
          <p:nvSpPr>
            <p:cNvPr id="56324" name="Line 1028"/>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1" name="Group 1029"/>
            <p:cNvGrpSpPr>
              <a:grpSpLocks/>
            </p:cNvGrpSpPr>
            <p:nvPr/>
          </p:nvGrpSpPr>
          <p:grpSpPr bwMode="auto">
            <a:xfrm>
              <a:off x="186" y="1918"/>
              <a:ext cx="5526" cy="530"/>
              <a:chOff x="714" y="1918"/>
              <a:chExt cx="5526" cy="530"/>
            </a:xfrm>
          </p:grpSpPr>
          <p:sp>
            <p:nvSpPr>
              <p:cNvPr id="56326" name="Line 1030"/>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3" name="Group 1031"/>
              <p:cNvGrpSpPr>
                <a:grpSpLocks/>
              </p:cNvGrpSpPr>
              <p:nvPr/>
            </p:nvGrpSpPr>
            <p:grpSpPr bwMode="auto">
              <a:xfrm>
                <a:off x="714" y="1918"/>
                <a:ext cx="5526" cy="530"/>
                <a:chOff x="234" y="1918"/>
                <a:chExt cx="5526" cy="530"/>
              </a:xfrm>
            </p:grpSpPr>
            <p:sp>
              <p:nvSpPr>
                <p:cNvPr id="56328" name="Line 1032"/>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29" name="Line 1033"/>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0" name="Line 1034"/>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1" name="Line 1035"/>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2" name="Line 1036"/>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3" name="Line 1037"/>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4" name="Line 1038"/>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5" name="Line 1039"/>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6336" name="Text Box 1040"/>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6337" name="Text Box 1041"/>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1100</a:t>
            </a:r>
          </a:p>
        </p:txBody>
      </p:sp>
      <p:sp>
        <p:nvSpPr>
          <p:cNvPr id="56338" name="Text Box 1042"/>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6339" name="AutoShape 1043"/>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6340" name="Text Box 1044"/>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6341" name="Text Box 1045"/>
          <p:cNvSpPr txBox="1">
            <a:spLocks noChangeArrowheads="1"/>
          </p:cNvSpPr>
          <p:nvPr/>
        </p:nvSpPr>
        <p:spPr bwMode="auto">
          <a:xfrm>
            <a:off x="6400800" y="1828800"/>
            <a:ext cx="2362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970</a:t>
            </a:r>
            <a:br>
              <a:rPr lang="en-US" sz="3200" b="1">
                <a:solidFill>
                  <a:srgbClr val="00FFFF"/>
                </a:solidFill>
                <a:latin typeface="Arial"/>
                <a:ea typeface="+mn-ea"/>
                <a:cs typeface="Arial"/>
              </a:rPr>
            </a:br>
            <a:r>
              <a:rPr lang="en-US" sz="3200" b="1">
                <a:solidFill>
                  <a:srgbClr val="00FFFF"/>
                </a:solidFill>
                <a:latin typeface="Arial"/>
                <a:ea typeface="+mn-ea"/>
                <a:cs typeface="Arial"/>
              </a:rPr>
              <a:t>Death</a:t>
            </a:r>
          </a:p>
        </p:txBody>
      </p:sp>
      <p:sp>
        <p:nvSpPr>
          <p:cNvPr id="56342" name="Line 1046"/>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3" name="Text Box 1047"/>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Samuel</a:t>
            </a:r>
          </a:p>
        </p:txBody>
      </p:sp>
      <p:sp>
        <p:nvSpPr>
          <p:cNvPr id="56344" name="Text Box 1048"/>
          <p:cNvSpPr txBox="1">
            <a:spLocks noChangeArrowheads="1"/>
          </p:cNvSpPr>
          <p:nvPr/>
        </p:nvSpPr>
        <p:spPr bwMode="auto">
          <a:xfrm>
            <a:off x="38100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mn-ea"/>
                <a:cs typeface="Arial"/>
              </a:rPr>
              <a:t>Saul</a:t>
            </a:r>
          </a:p>
        </p:txBody>
      </p:sp>
      <p:sp>
        <p:nvSpPr>
          <p:cNvPr id="56345" name="Text Box 1049"/>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rgbClr val="00FFFF"/>
                </a:solidFill>
                <a:latin typeface="Arial"/>
                <a:ea typeface="+mn-ea"/>
                <a:cs typeface="Arial"/>
              </a:rPr>
              <a:t>David</a:t>
            </a:r>
          </a:p>
        </p:txBody>
      </p:sp>
      <p:sp>
        <p:nvSpPr>
          <p:cNvPr id="56346" name="Line 1050"/>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7" name="Line 1051"/>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75" name="Group 1052"/>
          <p:cNvGrpSpPr>
            <a:grpSpLocks/>
          </p:cNvGrpSpPr>
          <p:nvPr/>
        </p:nvGrpSpPr>
        <p:grpSpPr bwMode="auto">
          <a:xfrm>
            <a:off x="990600" y="4067175"/>
            <a:ext cx="7696200" cy="1800225"/>
            <a:chOff x="624" y="2562"/>
            <a:chExt cx="4848" cy="1134"/>
          </a:xfrm>
        </p:grpSpPr>
        <p:sp>
          <p:nvSpPr>
            <p:cNvPr id="56349" name="Text Box 1053"/>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6350" name="Text Box 1054"/>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6351" name="Text Box 1055"/>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6352" name="Text Box 1056"/>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6353" name="Text Box 1057"/>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6354" name="Text Box 1058"/>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6355" name="Text Box 1059"/>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6356" name="Text Box 1060"/>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6357" name="Text Box 1061"/>
          <p:cNvSpPr txBox="1">
            <a:spLocks noChangeArrowheads="1"/>
          </p:cNvSpPr>
          <p:nvPr/>
        </p:nvSpPr>
        <p:spPr bwMode="auto">
          <a:xfrm>
            <a:off x="4427538" y="914400"/>
            <a:ext cx="209232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00FFFF"/>
                </a:solidFill>
                <a:latin typeface="Arial"/>
                <a:ea typeface="+mn-ea"/>
                <a:cs typeface="Arial"/>
              </a:rPr>
              <a:t>1024</a:t>
            </a:r>
            <a:br>
              <a:rPr lang="en-US" sz="3200" b="1" dirty="0">
                <a:solidFill>
                  <a:srgbClr val="00FFFF"/>
                </a:solidFill>
                <a:latin typeface="Arial"/>
                <a:ea typeface="+mn-ea"/>
                <a:cs typeface="Arial"/>
              </a:rPr>
            </a:br>
            <a:r>
              <a:rPr lang="en-US" sz="3200" b="1" dirty="0">
                <a:solidFill>
                  <a:srgbClr val="00FFFF"/>
                </a:solidFill>
                <a:latin typeface="Arial"/>
                <a:ea typeface="+mn-ea"/>
                <a:cs typeface="Arial"/>
              </a:rPr>
              <a:t>Anointed</a:t>
            </a:r>
          </a:p>
        </p:txBody>
      </p:sp>
      <p:sp>
        <p:nvSpPr>
          <p:cNvPr id="56358" name="Line 1062"/>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59" name="Text Box 1063"/>
          <p:cNvSpPr txBox="1">
            <a:spLocks noChangeArrowheads="1"/>
          </p:cNvSpPr>
          <p:nvPr/>
        </p:nvSpPr>
        <p:spPr bwMode="auto">
          <a:xfrm>
            <a:off x="3810000" y="1828800"/>
            <a:ext cx="1752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1040</a:t>
            </a:r>
            <a:br>
              <a:rPr lang="en-US" sz="3200" b="1">
                <a:solidFill>
                  <a:srgbClr val="00FFFF"/>
                </a:solidFill>
                <a:latin typeface="Arial"/>
                <a:ea typeface="+mn-ea"/>
                <a:cs typeface="Arial"/>
              </a:rPr>
            </a:br>
            <a:r>
              <a:rPr lang="en-US" sz="3200" b="1">
                <a:solidFill>
                  <a:srgbClr val="00FFFF"/>
                </a:solidFill>
                <a:latin typeface="Arial"/>
                <a:ea typeface="+mn-ea"/>
                <a:cs typeface="Arial"/>
              </a:rPr>
              <a:t>Birth</a:t>
            </a:r>
          </a:p>
        </p:txBody>
      </p:sp>
      <p:sp>
        <p:nvSpPr>
          <p:cNvPr id="56360" name="Line 1064"/>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61" name="Text Box 1065"/>
          <p:cNvSpPr txBox="1">
            <a:spLocks noChangeArrowheads="1"/>
          </p:cNvSpPr>
          <p:nvPr/>
        </p:nvSpPr>
        <p:spPr bwMode="auto">
          <a:xfrm>
            <a:off x="5486400" y="18288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1010</a:t>
            </a:r>
            <a:br>
              <a:rPr lang="en-US" sz="3200" b="1">
                <a:solidFill>
                  <a:srgbClr val="00FFFF"/>
                </a:solidFill>
                <a:latin typeface="Arial"/>
                <a:ea typeface="+mn-ea"/>
                <a:cs typeface="Arial"/>
              </a:rPr>
            </a:br>
            <a:r>
              <a:rPr lang="en-US" sz="3200" b="1">
                <a:solidFill>
                  <a:srgbClr val="00FFFF"/>
                </a:solidFill>
                <a:latin typeface="Arial"/>
                <a:ea typeface="+mn-ea"/>
                <a:cs typeface="Arial"/>
              </a:rPr>
              <a:t>King</a:t>
            </a:r>
          </a:p>
        </p:txBody>
      </p:sp>
      <p:sp>
        <p:nvSpPr>
          <p:cNvPr id="56363" name="Rectangle 1067"/>
          <p:cNvSpPr>
            <a:spLocks noGrp="1" noChangeArrowheads="1"/>
          </p:cNvSpPr>
          <p:nvPr>
            <p:ph type="title" idx="4294967295"/>
          </p:nvPr>
        </p:nvSpPr>
        <p:spPr>
          <a:xfrm>
            <a:off x="0" y="0"/>
            <a:ext cx="1619250" cy="193833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rgbClr val="00FFFF"/>
                </a:solidFill>
                <a:latin typeface="Arial"/>
                <a:cs typeface="Arial"/>
              </a:rPr>
              <a:t>Dates for David</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56359"/>
                                        </p:tgtEl>
                                        <p:attrNameLst>
                                          <p:attrName>style.visibility</p:attrName>
                                        </p:attrNameLst>
                                      </p:cBhvr>
                                      <p:to>
                                        <p:strVal val="visible"/>
                                      </p:to>
                                    </p:set>
                                    <p:animEffect transition="in" filter="dissolve">
                                      <p:cBhvr>
                                        <p:cTn id="11" dur="500"/>
                                        <p:tgtEl>
                                          <p:spTgt spid="56359"/>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56360"/>
                                        </p:tgtEl>
                                        <p:attrNameLst>
                                          <p:attrName>style.visibility</p:attrName>
                                        </p:attrNameLst>
                                      </p:cBhvr>
                                      <p:to>
                                        <p:strVal val="visible"/>
                                      </p:to>
                                    </p:set>
                                    <p:animEffect transition="in" filter="wipe(up)">
                                      <p:cBhvr>
                                        <p:cTn id="15" dur="500"/>
                                        <p:tgtEl>
                                          <p:spTgt spid="56360"/>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56357"/>
                                        </p:tgtEl>
                                        <p:attrNameLst>
                                          <p:attrName>style.visibility</p:attrName>
                                        </p:attrNameLst>
                                      </p:cBhvr>
                                      <p:to>
                                        <p:strVal val="visible"/>
                                      </p:to>
                                    </p:set>
                                    <p:animEffect transition="in" filter="dissolve">
                                      <p:cBhvr>
                                        <p:cTn id="19" dur="500"/>
                                        <p:tgtEl>
                                          <p:spTgt spid="56357"/>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56358"/>
                                        </p:tgtEl>
                                        <p:attrNameLst>
                                          <p:attrName>style.visibility</p:attrName>
                                        </p:attrNameLst>
                                      </p:cBhvr>
                                      <p:to>
                                        <p:strVal val="visible"/>
                                      </p:to>
                                    </p:set>
                                    <p:animEffect transition="in" filter="wipe(up)">
                                      <p:cBhvr>
                                        <p:cTn id="23" dur="500"/>
                                        <p:tgtEl>
                                          <p:spTgt spid="56358"/>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56361"/>
                                        </p:tgtEl>
                                        <p:attrNameLst>
                                          <p:attrName>style.visibility</p:attrName>
                                        </p:attrNameLst>
                                      </p:cBhvr>
                                      <p:to>
                                        <p:strVal val="visible"/>
                                      </p:to>
                                    </p:set>
                                    <p:animEffect transition="in" filter="dissolve">
                                      <p:cBhvr>
                                        <p:cTn id="27" dur="500"/>
                                        <p:tgtEl>
                                          <p:spTgt spid="56361"/>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56347"/>
                                        </p:tgtEl>
                                        <p:attrNameLst>
                                          <p:attrName>style.visibility</p:attrName>
                                        </p:attrNameLst>
                                      </p:cBhvr>
                                      <p:to>
                                        <p:strVal val="visible"/>
                                      </p:to>
                                    </p:set>
                                    <p:animEffect transition="in" filter="wipe(up)">
                                      <p:cBhvr>
                                        <p:cTn id="31" dur="500"/>
                                        <p:tgtEl>
                                          <p:spTgt spid="56347"/>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56341"/>
                                        </p:tgtEl>
                                        <p:attrNameLst>
                                          <p:attrName>style.visibility</p:attrName>
                                        </p:attrNameLst>
                                      </p:cBhvr>
                                      <p:to>
                                        <p:strVal val="visible"/>
                                      </p:to>
                                    </p:set>
                                    <p:animEffect transition="in" filter="dissolve">
                                      <p:cBhvr>
                                        <p:cTn id="35" dur="500"/>
                                        <p:tgtEl>
                                          <p:spTgt spid="56341"/>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56342"/>
                                        </p:tgtEl>
                                        <p:attrNameLst>
                                          <p:attrName>style.visibility</p:attrName>
                                        </p:attrNameLst>
                                      </p:cBhvr>
                                      <p:to>
                                        <p:strVal val="visible"/>
                                      </p:to>
                                    </p:set>
                                    <p:animEffect transition="in" filter="wipe(up)">
                                      <p:cBhvr>
                                        <p:cTn id="39" dur="500"/>
                                        <p:tgtEl>
                                          <p:spTgt spid="56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utoUpdateAnimBg="0"/>
      <p:bldP spid="56345" grpId="0" autoUpdateAnimBg="0"/>
      <p:bldP spid="56357" grpId="0" autoUpdateAnimBg="0"/>
      <p:bldP spid="56359" grpId="0" autoUpdateAnimBg="0"/>
      <p:bldP spid="5636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9986" name="Group 3"/>
          <p:cNvGrpSpPr>
            <a:grpSpLocks/>
          </p:cNvGrpSpPr>
          <p:nvPr/>
        </p:nvGrpSpPr>
        <p:grpSpPr bwMode="auto">
          <a:xfrm>
            <a:off x="66675" y="3044825"/>
            <a:ext cx="8772525" cy="841375"/>
            <a:chOff x="186" y="1918"/>
            <a:chExt cx="5526" cy="530"/>
          </a:xfrm>
        </p:grpSpPr>
        <p:sp>
          <p:nvSpPr>
            <p:cNvPr id="573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70013" name="Group 5"/>
            <p:cNvGrpSpPr>
              <a:grpSpLocks/>
            </p:cNvGrpSpPr>
            <p:nvPr/>
          </p:nvGrpSpPr>
          <p:grpSpPr bwMode="auto">
            <a:xfrm>
              <a:off x="186" y="1918"/>
              <a:ext cx="5526" cy="530"/>
              <a:chOff x="714" y="1918"/>
              <a:chExt cx="5526" cy="530"/>
            </a:xfrm>
          </p:grpSpPr>
          <p:sp>
            <p:nvSpPr>
              <p:cNvPr id="573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70015" name="Group 7"/>
              <p:cNvGrpSpPr>
                <a:grpSpLocks/>
              </p:cNvGrpSpPr>
              <p:nvPr/>
            </p:nvGrpSpPr>
            <p:grpSpPr bwMode="auto">
              <a:xfrm>
                <a:off x="714" y="1918"/>
                <a:ext cx="5526" cy="530"/>
                <a:chOff x="234" y="1918"/>
                <a:chExt cx="5526" cy="530"/>
              </a:xfrm>
            </p:grpSpPr>
            <p:sp>
              <p:nvSpPr>
                <p:cNvPr id="573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7360"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7361"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1100</a:t>
            </a:r>
          </a:p>
        </p:txBody>
      </p:sp>
      <p:sp>
        <p:nvSpPr>
          <p:cNvPr id="57362" name="Text Box 18"/>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7363"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64"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7365" name="Text Box 21"/>
          <p:cNvSpPr txBox="1">
            <a:spLocks noChangeArrowheads="1"/>
          </p:cNvSpPr>
          <p:nvPr/>
        </p:nvSpPr>
        <p:spPr bwMode="auto">
          <a:xfrm>
            <a:off x="62484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970</a:t>
            </a:r>
          </a:p>
        </p:txBody>
      </p:sp>
      <p:sp>
        <p:nvSpPr>
          <p:cNvPr id="57366" name="Text Box 22"/>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Samuel</a:t>
            </a:r>
          </a:p>
        </p:txBody>
      </p:sp>
      <p:sp>
        <p:nvSpPr>
          <p:cNvPr id="57367" name="Text Box 23"/>
          <p:cNvSpPr txBox="1">
            <a:spLocks noChangeArrowheads="1"/>
          </p:cNvSpPr>
          <p:nvPr/>
        </p:nvSpPr>
        <p:spPr bwMode="auto">
          <a:xfrm>
            <a:off x="38100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mn-ea"/>
                <a:cs typeface="Arial"/>
              </a:rPr>
              <a:t>Saul</a:t>
            </a:r>
          </a:p>
        </p:txBody>
      </p:sp>
      <p:sp>
        <p:nvSpPr>
          <p:cNvPr id="57368" name="Text Box 24"/>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rgbClr val="00FFFF"/>
                </a:solidFill>
                <a:latin typeface="Arial"/>
                <a:ea typeface="+mn-ea"/>
                <a:cs typeface="Arial"/>
              </a:rPr>
              <a:t>David</a:t>
            </a:r>
          </a:p>
        </p:txBody>
      </p:sp>
      <p:sp>
        <p:nvSpPr>
          <p:cNvPr id="57369"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9997" name="Group 26"/>
          <p:cNvGrpSpPr>
            <a:grpSpLocks/>
          </p:cNvGrpSpPr>
          <p:nvPr/>
        </p:nvGrpSpPr>
        <p:grpSpPr bwMode="auto">
          <a:xfrm>
            <a:off x="990600" y="4067175"/>
            <a:ext cx="7696200" cy="1800225"/>
            <a:chOff x="624" y="2562"/>
            <a:chExt cx="4848" cy="1134"/>
          </a:xfrm>
        </p:grpSpPr>
        <p:sp>
          <p:nvSpPr>
            <p:cNvPr id="57371" name="Text Box 27"/>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7372" name="Text Box 28"/>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7373" name="Text Box 29"/>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7374" name="Text Box 30"/>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7375" name="Text Box 31"/>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7376" name="Text Box 32"/>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7377" name="Text Box 33"/>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7378" name="Text Box 34"/>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7379" name="AutoShape 35"/>
          <p:cNvSpPr>
            <a:spLocks noChangeArrowheads="1"/>
          </p:cNvSpPr>
          <p:nvPr/>
        </p:nvSpPr>
        <p:spPr bwMode="auto">
          <a:xfrm>
            <a:off x="2209800" y="3048000"/>
            <a:ext cx="3562350" cy="762000"/>
          </a:xfrm>
          <a:prstGeom prst="leftRightArrow">
            <a:avLst>
              <a:gd name="adj1" fmla="val 50000"/>
              <a:gd name="adj2" fmla="val 93500"/>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0" name="AutoShape 36"/>
          <p:cNvSpPr>
            <a:spLocks noChangeArrowheads="1"/>
          </p:cNvSpPr>
          <p:nvPr/>
        </p:nvSpPr>
        <p:spPr bwMode="auto">
          <a:xfrm>
            <a:off x="2857500"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1" name="AutoShape 37"/>
          <p:cNvSpPr>
            <a:spLocks noChangeArrowheads="1"/>
          </p:cNvSpPr>
          <p:nvPr/>
        </p:nvSpPr>
        <p:spPr bwMode="auto">
          <a:xfrm>
            <a:off x="4457700"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2"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170002" name="Text Box 39"/>
          <p:cNvSpPr txBox="1">
            <a:spLocks noChangeArrowheads="1"/>
          </p:cNvSpPr>
          <p:nvPr/>
        </p:nvSpPr>
        <p:spPr bwMode="auto">
          <a:xfrm>
            <a:off x="6629400" y="6491288"/>
            <a:ext cx="25209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66FFFF"/>
                </a:solidFill>
                <a:cs typeface="Arial" charset="0"/>
              </a:rPr>
              <a:t>Rick Griffith, ThM, PhD</a:t>
            </a:r>
          </a:p>
        </p:txBody>
      </p:sp>
      <p:sp>
        <p:nvSpPr>
          <p:cNvPr id="170003" name="Rectangle 40"/>
          <p:cNvSpPr>
            <a:spLocks noGrp="1" noChangeArrowheads="1"/>
          </p:cNvSpPr>
          <p:nvPr>
            <p:ph type="title" idx="4294967295"/>
          </p:nvPr>
        </p:nvSpPr>
        <p:spPr>
          <a:xfrm>
            <a:off x="0" y="0"/>
            <a:ext cx="1752600" cy="914400"/>
          </a:xfrm>
        </p:spPr>
        <p:txBody>
          <a:bodyPr/>
          <a:lstStyle/>
          <a:p>
            <a:pPr eaLnBrk="1" hangingPunct="1"/>
            <a:r>
              <a:rPr lang="en-US" sz="2400">
                <a:solidFill>
                  <a:schemeClr val="bg1"/>
                </a:solidFill>
                <a:latin typeface="Arial" charset="0"/>
                <a:ea typeface="ＭＳ Ｐゴシック" charset="0"/>
                <a:cs typeface="Arial" charset="0"/>
              </a:rPr>
              <a:t>Leadership Overlaps</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57379"/>
                                        </p:tgtEl>
                                        <p:attrNameLst>
                                          <p:attrName>style.visibility</p:attrName>
                                        </p:attrNameLst>
                                      </p:cBhvr>
                                      <p:to>
                                        <p:strVal val="visible"/>
                                      </p:to>
                                    </p:set>
                                    <p:anim calcmode="lin" valueType="num">
                                      <p:cBhvr>
                                        <p:cTn id="7" dur="500" fill="hold"/>
                                        <p:tgtEl>
                                          <p:spTgt spid="57379"/>
                                        </p:tgtEl>
                                        <p:attrNameLst>
                                          <p:attrName>ppt_w</p:attrName>
                                        </p:attrNameLst>
                                      </p:cBhvr>
                                      <p:tavLst>
                                        <p:tav tm="0">
                                          <p:val>
                                            <p:fltVal val="0"/>
                                          </p:val>
                                        </p:tav>
                                        <p:tav tm="100000">
                                          <p:val>
                                            <p:strVal val="#ppt_w"/>
                                          </p:val>
                                        </p:tav>
                                      </p:tavLst>
                                    </p:anim>
                                    <p:anim calcmode="lin" valueType="num">
                                      <p:cBhvr>
                                        <p:cTn id="8" dur="500" fill="hold"/>
                                        <p:tgtEl>
                                          <p:spTgt spid="5737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57380"/>
                                        </p:tgtEl>
                                        <p:attrNameLst>
                                          <p:attrName>style.visibility</p:attrName>
                                        </p:attrNameLst>
                                      </p:cBhvr>
                                      <p:to>
                                        <p:strVal val="visible"/>
                                      </p:to>
                                    </p:set>
                                    <p:anim calcmode="lin" valueType="num">
                                      <p:cBhvr>
                                        <p:cTn id="12" dur="500" fill="hold"/>
                                        <p:tgtEl>
                                          <p:spTgt spid="57380"/>
                                        </p:tgtEl>
                                        <p:attrNameLst>
                                          <p:attrName>ppt_w</p:attrName>
                                        </p:attrNameLst>
                                      </p:cBhvr>
                                      <p:tavLst>
                                        <p:tav tm="0">
                                          <p:val>
                                            <p:fltVal val="0"/>
                                          </p:val>
                                        </p:tav>
                                        <p:tav tm="100000">
                                          <p:val>
                                            <p:strVal val="#ppt_w"/>
                                          </p:val>
                                        </p:tav>
                                      </p:tavLst>
                                    </p:anim>
                                    <p:anim calcmode="lin" valueType="num">
                                      <p:cBhvr>
                                        <p:cTn id="13" dur="500" fill="hold"/>
                                        <p:tgtEl>
                                          <p:spTgt spid="57380"/>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57381"/>
                                        </p:tgtEl>
                                        <p:attrNameLst>
                                          <p:attrName>style.visibility</p:attrName>
                                        </p:attrNameLst>
                                      </p:cBhvr>
                                      <p:to>
                                        <p:strVal val="visible"/>
                                      </p:to>
                                    </p:set>
                                    <p:anim calcmode="lin" valueType="num">
                                      <p:cBhvr>
                                        <p:cTn id="17" dur="500" fill="hold"/>
                                        <p:tgtEl>
                                          <p:spTgt spid="57381"/>
                                        </p:tgtEl>
                                        <p:attrNameLst>
                                          <p:attrName>ppt_w</p:attrName>
                                        </p:attrNameLst>
                                      </p:cBhvr>
                                      <p:tavLst>
                                        <p:tav tm="0">
                                          <p:val>
                                            <p:fltVal val="0"/>
                                          </p:val>
                                        </p:tav>
                                        <p:tav tm="100000">
                                          <p:val>
                                            <p:strVal val="#ppt_w"/>
                                          </p:val>
                                        </p:tav>
                                      </p:tavLst>
                                    </p:anim>
                                    <p:anim calcmode="lin" valueType="num">
                                      <p:cBhvr>
                                        <p:cTn id="18" dur="500" fill="hold"/>
                                        <p:tgtEl>
                                          <p:spTgt spid="573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9" grpId="0" animBg="1"/>
      <p:bldP spid="57380" grpId="0" animBg="1"/>
      <p:bldP spid="573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1009" name="Rectangle 8"/>
          <p:cNvSpPr>
            <a:spLocks noChangeArrowheads="1"/>
          </p:cNvSpPr>
          <p:nvPr/>
        </p:nvSpPr>
        <p:spPr bwMode="auto">
          <a:xfrm>
            <a:off x="304800" y="936625"/>
            <a:ext cx="8839200"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393950" indent="-2393950"/>
            <a:endParaRPr lang="en-US" sz="2800" b="1">
              <a:solidFill>
                <a:srgbClr val="FFFFFF"/>
              </a:solidFill>
              <a:cs typeface="Arial" charset="0"/>
            </a:endParaRPr>
          </a:p>
          <a:p>
            <a:pPr marL="2393950" indent="-2393950" algn="l"/>
            <a:r>
              <a:rPr lang="en-US" sz="2800" b="1">
                <a:solidFill>
                  <a:srgbClr val="FFFFFF"/>
                </a:solidFill>
                <a:cs typeface="Arial" charset="0"/>
              </a:rPr>
              <a:t>1375	Judges begin to rule</a:t>
            </a:r>
          </a:p>
          <a:p>
            <a:pPr marL="2393950" indent="-2393950" algn="l"/>
            <a:r>
              <a:rPr lang="en-US" sz="2800" b="1">
                <a:solidFill>
                  <a:srgbClr val="FFFFFF"/>
                </a:solidFill>
                <a:cs typeface="Arial" charset="0"/>
              </a:rPr>
              <a:t>1050	Saul becomes king	</a:t>
            </a:r>
          </a:p>
          <a:p>
            <a:pPr marL="2393950" indent="-2393950" algn="l"/>
            <a:endParaRPr lang="en-US" sz="2800" b="1">
              <a:solidFill>
                <a:srgbClr val="FFFFFF"/>
              </a:solidFill>
              <a:cs typeface="Arial" charset="0"/>
            </a:endParaRPr>
          </a:p>
          <a:p>
            <a:pPr marL="2393950" indent="-2393950" algn="l"/>
            <a:r>
              <a:rPr lang="en-US" sz="2800" b="1">
                <a:solidFill>
                  <a:srgbClr val="FFFFFF"/>
                </a:solidFill>
                <a:cs typeface="Arial" charset="0"/>
              </a:rPr>
              <a:t>1010	Saul dies; David is king over Judah</a:t>
            </a:r>
          </a:p>
          <a:p>
            <a:pPr marL="2393950" indent="-2393950" algn="l"/>
            <a:r>
              <a:rPr lang="en-US" sz="2800" b="1">
                <a:solidFill>
                  <a:srgbClr val="FFFFFF"/>
                </a:solidFill>
                <a:cs typeface="Arial" charset="0"/>
              </a:rPr>
              <a:t>1003	David becomes king over all Israel</a:t>
            </a:r>
          </a:p>
          <a:p>
            <a:pPr marL="2393950" indent="-2393950" algn="l"/>
            <a:r>
              <a:rPr lang="en-US" sz="2800" b="1">
                <a:solidFill>
                  <a:srgbClr val="FFFFFF"/>
                </a:solidFill>
                <a:cs typeface="Arial" charset="0"/>
              </a:rPr>
              <a:t>997?	David and Bathsheba sin	</a:t>
            </a:r>
          </a:p>
          <a:p>
            <a:pPr marL="2393950" indent="-2393950" algn="l"/>
            <a:r>
              <a:rPr lang="en-US" sz="2800" b="1">
                <a:solidFill>
                  <a:srgbClr val="FFFFFF"/>
                </a:solidFill>
                <a:cs typeface="Arial" charset="0"/>
              </a:rPr>
              <a:t>991	Solomon born	</a:t>
            </a:r>
          </a:p>
          <a:p>
            <a:pPr marL="2393950" indent="-2393950" algn="l"/>
            <a:r>
              <a:rPr lang="en-US" sz="2800" b="1">
                <a:solidFill>
                  <a:srgbClr val="FFFFFF"/>
                </a:solidFill>
                <a:cs typeface="Arial" charset="0"/>
              </a:rPr>
              <a:t>980?	David</a:t>
            </a:r>
            <a:r>
              <a:rPr lang="uk-UA" altLang="ja-JP" sz="2800" b="1">
                <a:solidFill>
                  <a:srgbClr val="FFFFFF"/>
                </a:solidFill>
                <a:cs typeface="Arial" charset="0"/>
              </a:rPr>
              <a:t>'</a:t>
            </a:r>
            <a:r>
              <a:rPr lang="en-US" sz="2800" b="1">
                <a:solidFill>
                  <a:srgbClr val="FFFFFF"/>
                </a:solidFill>
                <a:cs typeface="Arial" charset="0"/>
              </a:rPr>
              <a:t>s census</a:t>
            </a:r>
          </a:p>
          <a:p>
            <a:pPr marL="2393950" indent="-2393950" algn="l"/>
            <a:r>
              <a:rPr lang="en-US" sz="2800" b="1">
                <a:solidFill>
                  <a:srgbClr val="FFFFFF"/>
                </a:solidFill>
                <a:cs typeface="Arial" charset="0"/>
              </a:rPr>
              <a:t>	</a:t>
            </a:r>
          </a:p>
          <a:p>
            <a:pPr marL="2393950" indent="-2393950" algn="l"/>
            <a:r>
              <a:rPr lang="en-US" sz="2800" b="1">
                <a:solidFill>
                  <a:srgbClr val="FFFFFF"/>
                </a:solidFill>
                <a:cs typeface="Arial" charset="0"/>
              </a:rPr>
              <a:t>970	David dies; Solomon made king	</a:t>
            </a:r>
          </a:p>
          <a:p>
            <a:pPr marL="2393950" indent="-2393950" algn="l"/>
            <a:r>
              <a:rPr lang="en-US" sz="2800" b="1">
                <a:solidFill>
                  <a:srgbClr val="FFFFFF"/>
                </a:solidFill>
                <a:cs typeface="Arial" charset="0"/>
              </a:rPr>
              <a:t>930	The kingdom is divided	</a:t>
            </a:r>
          </a:p>
        </p:txBody>
      </p:sp>
      <p:sp>
        <p:nvSpPr>
          <p:cNvPr id="171010" name="Text Box 10"/>
          <p:cNvSpPr txBox="1">
            <a:spLocks noChangeArrowheads="1"/>
          </p:cNvSpPr>
          <p:nvPr/>
        </p:nvSpPr>
        <p:spPr bwMode="auto">
          <a:xfrm>
            <a:off x="4643438" y="6477000"/>
            <a:ext cx="42624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i="1">
                <a:solidFill>
                  <a:srgbClr val="FFFFFF"/>
                </a:solidFill>
                <a:cs typeface="Arial" charset="0"/>
              </a:rPr>
              <a:t>Life Application Bible</a:t>
            </a:r>
            <a:r>
              <a:rPr lang="en-US" sz="1800" b="1">
                <a:solidFill>
                  <a:srgbClr val="FFFFFF"/>
                </a:solidFill>
                <a:cs typeface="Arial" charset="0"/>
              </a:rPr>
              <a:t>, NIV</a:t>
            </a:r>
          </a:p>
        </p:txBody>
      </p:sp>
      <p:sp>
        <p:nvSpPr>
          <p:cNvPr id="171011" name="Rectangle 11"/>
          <p:cNvSpPr>
            <a:spLocks noGrp="1" noChangeArrowheads="1"/>
          </p:cNvSpPr>
          <p:nvPr>
            <p:ph type="title" idx="4294967295"/>
          </p:nvPr>
        </p:nvSpPr>
        <p:spPr>
          <a:xfrm>
            <a:off x="0" y="274638"/>
            <a:ext cx="8229600" cy="792162"/>
          </a:xfrm>
          <a:gradFill rotWithShape="0">
            <a:gsLst>
              <a:gs pos="0">
                <a:srgbClr val="000047"/>
              </a:gs>
              <a:gs pos="100000">
                <a:srgbClr val="000099"/>
              </a:gs>
            </a:gsLst>
            <a:path path="shape">
              <a:fillToRect l="50000" t="50000" r="50000" b="50000"/>
            </a:path>
          </a:gradFill>
        </p:spPr>
        <p:txBody>
          <a:bodyPr/>
          <a:lstStyle/>
          <a:p>
            <a:pPr eaLnBrk="1" hangingPunct="1"/>
            <a:r>
              <a:rPr lang="en-US" b="1">
                <a:solidFill>
                  <a:srgbClr val="FFFFFF"/>
                </a:solidFill>
                <a:latin typeface="Arial" charset="0"/>
                <a:ea typeface="ＭＳ Ｐゴシック" charset="0"/>
                <a:cs typeface="Arial" charset="0"/>
              </a:rPr>
              <a:t>Judges to Monarchy Dates</a:t>
            </a: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72033" name="Picture 10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2288" y="0"/>
            <a:ext cx="5559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4" name="Rectangle 1030"/>
          <p:cNvSpPr>
            <a:spLocks noGrp="1" noChangeArrowheads="1"/>
          </p:cNvSpPr>
          <p:nvPr>
            <p:ph type="title" idx="4294967295"/>
          </p:nvPr>
        </p:nvSpPr>
        <p:spPr>
          <a:xfrm>
            <a:off x="0" y="5410200"/>
            <a:ext cx="4800600" cy="533400"/>
          </a:xfrm>
          <a:solidFill>
            <a:srgbClr val="000099"/>
          </a:solidFill>
        </p:spPr>
        <p:txBody>
          <a:bodyPr/>
          <a:lstStyle/>
          <a:p>
            <a:pPr eaLnBrk="1" hangingPunct="1"/>
            <a:r>
              <a:rPr lang="en-US" sz="3200">
                <a:solidFill>
                  <a:schemeClr val="bg1"/>
                </a:solidFill>
                <a:latin typeface="Arial" charset="0"/>
                <a:ea typeface="ＭＳ Ｐゴシック" charset="0"/>
                <a:cs typeface="ＭＳ Ｐゴシック" charset="0"/>
              </a:rPr>
              <a:t>Key Places in 2 Samuel</a:t>
            </a:r>
          </a:p>
        </p:txBody>
      </p:sp>
      <p:sp>
        <p:nvSpPr>
          <p:cNvPr id="172035" name="Text Box 10"/>
          <p:cNvSpPr txBox="1">
            <a:spLocks noChangeArrowheads="1"/>
          </p:cNvSpPr>
          <p:nvPr/>
        </p:nvSpPr>
        <p:spPr bwMode="auto">
          <a:xfrm>
            <a:off x="4643438" y="6477000"/>
            <a:ext cx="42624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i="1">
                <a:solidFill>
                  <a:srgbClr val="FFFFFF"/>
                </a:solidFill>
                <a:cs typeface="Arial" charset="0"/>
              </a:rPr>
              <a:t>Life Application Bible</a:t>
            </a:r>
            <a:r>
              <a:rPr lang="en-US" sz="1800" b="1">
                <a:solidFill>
                  <a:srgbClr val="FFFFFF"/>
                </a:solidFill>
                <a:cs typeface="Arial" charset="0"/>
              </a:rPr>
              <a:t>, NIV</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solidFill>
                  <a:schemeClr val="bg1"/>
                </a:solidFill>
                <a:effectLst>
                  <a:glow rad="101600">
                    <a:schemeClr val="tx1">
                      <a:alpha val="99000"/>
                    </a:schemeClr>
                  </a:glow>
                </a:effectLst>
                <a:latin typeface="Arial"/>
                <a:ea typeface="ＭＳ Ｐゴシック" pitchFamily="-108" charset="-128"/>
                <a:cs typeface="Arial"/>
              </a:rPr>
              <a:t>Theme</a:t>
            </a:r>
          </a:p>
        </p:txBody>
      </p:sp>
      <p:sp>
        <p:nvSpPr>
          <p:cNvPr id="4" name="Rectangle 2"/>
          <p:cNvSpPr txBox="1">
            <a:spLocks noChangeArrowheads="1"/>
          </p:cNvSpPr>
          <p:nvPr/>
        </p:nvSpPr>
        <p:spPr bwMode="auto">
          <a:xfrm>
            <a:off x="0" y="1602008"/>
            <a:ext cx="9144000" cy="35860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Covenant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Kindness to David</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111829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12995" name="Text Box 3"/>
          <p:cNvSpPr txBox="1">
            <a:spLocks noChangeArrowheads="1"/>
          </p:cNvSpPr>
          <p:nvPr/>
        </p:nvSpPr>
        <p:spPr bwMode="auto">
          <a:xfrm>
            <a:off x="8388350" y="0"/>
            <a:ext cx="7556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cs typeface="Arial" charset="0"/>
              </a:rPr>
              <a:t>264</a:t>
            </a:r>
          </a:p>
        </p:txBody>
      </p:sp>
      <p:sp>
        <p:nvSpPr>
          <p:cNvPr id="212996"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algn="l" eaLnBrk="0" hangingPunct="0"/>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2997"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2998"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2999"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Books</a:t>
            </a:r>
            <a:endParaRPr lang="en-US" sz="2000" b="1">
              <a:solidFill>
                <a:srgbClr val="000000"/>
              </a:solidFill>
              <a:latin typeface="Arial Narrow" charset="0"/>
              <a:cs typeface="Times New Roman" charset="0"/>
            </a:endParaRPr>
          </a:p>
        </p:txBody>
      </p:sp>
      <p:sp>
        <p:nvSpPr>
          <p:cNvPr id="213000"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3001"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Kings</a:t>
            </a:r>
            <a:endParaRPr lang="en-US" sz="2000" b="1">
              <a:solidFill>
                <a:srgbClr val="000000"/>
              </a:solidFill>
              <a:latin typeface="Arial Narrow" charset="0"/>
              <a:cs typeface="Times New Roman" charset="0"/>
            </a:endParaRPr>
          </a:p>
        </p:txBody>
      </p:sp>
      <p:sp>
        <p:nvSpPr>
          <p:cNvPr id="213002"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Saul</a:t>
            </a:r>
          </a:p>
        </p:txBody>
      </p:sp>
      <p:sp>
        <p:nvSpPr>
          <p:cNvPr id="213003"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David</a:t>
            </a:r>
          </a:p>
        </p:txBody>
      </p:sp>
      <p:sp>
        <p:nvSpPr>
          <p:cNvPr id="213004"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Solomon-Ahaziah</a:t>
            </a:r>
          </a:p>
        </p:txBody>
      </p:sp>
      <p:sp>
        <p:nvSpPr>
          <p:cNvPr id="213005"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Ahaziah-Zedekiah</a:t>
            </a:r>
          </a:p>
        </p:txBody>
      </p:sp>
      <p:sp>
        <p:nvSpPr>
          <p:cNvPr id="213006"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3007"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Dates</a:t>
            </a:r>
            <a:endParaRPr lang="en-US" sz="2000" b="1">
              <a:solidFill>
                <a:srgbClr val="000000"/>
              </a:solidFill>
              <a:latin typeface="Arial Narrow" charset="0"/>
              <a:cs typeface="Times New Roman" charset="0"/>
            </a:endParaRPr>
          </a:p>
        </p:txBody>
      </p:sp>
      <p:sp>
        <p:nvSpPr>
          <p:cNvPr id="213008"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1043</a:t>
            </a:r>
          </a:p>
        </p:txBody>
      </p:sp>
      <p:sp>
        <p:nvSpPr>
          <p:cNvPr id="213009"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1011</a:t>
            </a:r>
          </a:p>
        </p:txBody>
      </p:sp>
      <p:sp>
        <p:nvSpPr>
          <p:cNvPr id="213010"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971        931               852</a:t>
            </a:r>
          </a:p>
        </p:txBody>
      </p:sp>
      <p:sp>
        <p:nvSpPr>
          <p:cNvPr id="213011"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1600" b="1">
                <a:solidFill>
                  <a:srgbClr val="000000"/>
                </a:solidFill>
                <a:latin typeface="Arial Narrow" charset="0"/>
                <a:cs typeface="Times New Roman" charset="0"/>
              </a:rPr>
              <a:t>852    722   586   560</a:t>
            </a:r>
          </a:p>
        </p:txBody>
      </p:sp>
      <p:sp>
        <p:nvSpPr>
          <p:cNvPr id="213012"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538</a:t>
            </a:r>
          </a:p>
        </p:txBody>
      </p:sp>
      <p:sp>
        <p:nvSpPr>
          <p:cNvPr id="213013"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3014"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1600" b="1" i="1">
                <a:solidFill>
                  <a:srgbClr val="000000"/>
                </a:solidFill>
                <a:latin typeface="Arial Narrow" charset="0"/>
                <a:cs typeface="Times New Roman" charset="0"/>
              </a:rPr>
              <a:t>Kingdom</a:t>
            </a:r>
            <a:endParaRPr lang="en-US" sz="1600" b="1">
              <a:solidFill>
                <a:srgbClr val="000000"/>
              </a:solidFill>
              <a:latin typeface="Arial Narrow" charset="0"/>
              <a:cs typeface="Times New Roman" charset="0"/>
            </a:endParaRPr>
          </a:p>
        </p:txBody>
      </p:sp>
      <p:sp>
        <p:nvSpPr>
          <p:cNvPr id="213015"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---------United-------</a:t>
            </a:r>
          </a:p>
        </p:txBody>
      </p:sp>
      <p:sp>
        <p:nvSpPr>
          <p:cNvPr id="213016"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---------Divided------------ </a:t>
            </a:r>
          </a:p>
        </p:txBody>
      </p:sp>
      <p:sp>
        <p:nvSpPr>
          <p:cNvPr id="213017"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700" b="1">
                <a:solidFill>
                  <a:srgbClr val="000000"/>
                </a:solidFill>
                <a:latin typeface="Arial Narrow" charset="0"/>
                <a:cs typeface="Times New Roman" charset="0"/>
              </a:rPr>
              <a:t>Surviving</a:t>
            </a:r>
          </a:p>
        </p:txBody>
      </p:sp>
      <p:sp>
        <p:nvSpPr>
          <p:cNvPr id="213018"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-Returned-</a:t>
            </a:r>
          </a:p>
        </p:txBody>
      </p:sp>
      <p:grpSp>
        <p:nvGrpSpPr>
          <p:cNvPr id="213019" name="Group 27"/>
          <p:cNvGrpSpPr>
            <a:grpSpLocks/>
          </p:cNvGrpSpPr>
          <p:nvPr/>
        </p:nvGrpSpPr>
        <p:grpSpPr bwMode="auto">
          <a:xfrm>
            <a:off x="2076450" y="1295400"/>
            <a:ext cx="1157288" cy="1036638"/>
            <a:chOff x="1063" y="0"/>
            <a:chExt cx="620" cy="518"/>
          </a:xfrm>
        </p:grpSpPr>
        <p:sp>
          <p:nvSpPr>
            <p:cNvPr id="21304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sz="1900" b="1">
                <a:solidFill>
                  <a:srgbClr val="000000"/>
                </a:solidFill>
                <a:latin typeface="Arial Narrow" charset="0"/>
              </a:endParaRPr>
            </a:p>
          </p:txBody>
        </p:sp>
        <p:sp>
          <p:nvSpPr>
            <p:cNvPr id="21304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sz="2000" b="1">
                <a:solidFill>
                  <a:srgbClr val="FEFDE3"/>
                </a:solidFill>
                <a:latin typeface="Arial Narrow" charset="0"/>
                <a:cs typeface="Times New Roman" charset="0"/>
              </a:endParaRPr>
            </a:p>
            <a:p>
              <a:r>
                <a:rPr lang="en-US" sz="2000" b="1">
                  <a:solidFill>
                    <a:srgbClr val="FEFDE3"/>
                  </a:solidFill>
                  <a:latin typeface="Arial Narrow" charset="0"/>
                  <a:cs typeface="Times New Roman" charset="0"/>
                </a:rPr>
                <a:t>1</a:t>
              </a:r>
            </a:p>
            <a:p>
              <a:r>
                <a:rPr lang="en-US" sz="2000" b="1">
                  <a:solidFill>
                    <a:srgbClr val="FEFDE3"/>
                  </a:solidFill>
                  <a:latin typeface="Arial Narrow" charset="0"/>
                  <a:cs typeface="Times New Roman" charset="0"/>
                </a:rPr>
                <a:t>Chronicles</a:t>
              </a:r>
            </a:p>
            <a:p>
              <a:endParaRPr lang="en-US" sz="2000" b="1">
                <a:solidFill>
                  <a:srgbClr val="FEFDE3"/>
                </a:solidFill>
                <a:latin typeface="Arial Narrow" charset="0"/>
                <a:cs typeface="Times New Roman" charset="0"/>
              </a:endParaRPr>
            </a:p>
          </p:txBody>
        </p:sp>
      </p:grpSp>
      <p:grpSp>
        <p:nvGrpSpPr>
          <p:cNvPr id="213020" name="Group 30"/>
          <p:cNvGrpSpPr>
            <a:grpSpLocks/>
          </p:cNvGrpSpPr>
          <p:nvPr/>
        </p:nvGrpSpPr>
        <p:grpSpPr bwMode="auto">
          <a:xfrm>
            <a:off x="3233738" y="1295400"/>
            <a:ext cx="4843462" cy="1036638"/>
            <a:chOff x="1683" y="0"/>
            <a:chExt cx="2515" cy="518"/>
          </a:xfrm>
        </p:grpSpPr>
        <p:sp>
          <p:nvSpPr>
            <p:cNvPr id="21304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400" b="1">
                  <a:solidFill>
                    <a:srgbClr val="FEFDE3"/>
                  </a:solidFill>
                  <a:latin typeface="Arial Narrow" charset="0"/>
                  <a:cs typeface="Times New Roman" charset="0"/>
                </a:rPr>
                <a:t>2 </a:t>
              </a:r>
            </a:p>
            <a:p>
              <a:r>
                <a:rPr lang="en-US" sz="2400" b="1">
                  <a:solidFill>
                    <a:srgbClr val="FEFDE3"/>
                  </a:solidFill>
                  <a:latin typeface="Arial Narrow" charset="0"/>
                  <a:cs typeface="Times New Roman" charset="0"/>
                </a:rPr>
                <a:t>Chronicles</a:t>
              </a:r>
            </a:p>
          </p:txBody>
        </p:sp>
        <p:sp>
          <p:nvSpPr>
            <p:cNvPr id="21304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l"/>
              <a:endParaRPr lang="en-US" sz="2400">
                <a:solidFill>
                  <a:srgbClr val="000000"/>
                </a:solidFill>
                <a:latin typeface="Times New Roman" charset="0"/>
              </a:endParaRPr>
            </a:p>
          </p:txBody>
        </p:sp>
      </p:grpSp>
      <p:grpSp>
        <p:nvGrpSpPr>
          <p:cNvPr id="213021" name="Group 33"/>
          <p:cNvGrpSpPr>
            <a:grpSpLocks/>
          </p:cNvGrpSpPr>
          <p:nvPr/>
        </p:nvGrpSpPr>
        <p:grpSpPr bwMode="auto">
          <a:xfrm>
            <a:off x="762000" y="2332038"/>
            <a:ext cx="1274763" cy="806450"/>
            <a:chOff x="444" y="518"/>
            <a:chExt cx="683" cy="403"/>
          </a:xfrm>
        </p:grpSpPr>
        <p:sp>
          <p:nvSpPr>
            <p:cNvPr id="21303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400" b="1">
                  <a:solidFill>
                    <a:srgbClr val="FEFDE3"/>
                  </a:solidFill>
                  <a:latin typeface="Arial Narrow" charset="0"/>
                  <a:cs typeface="Times New Roman" charset="0"/>
                </a:rPr>
                <a:t>1 </a:t>
              </a:r>
            </a:p>
            <a:p>
              <a:r>
                <a:rPr lang="en-US" sz="2400" b="1">
                  <a:solidFill>
                    <a:srgbClr val="FEFDE3"/>
                  </a:solidFill>
                  <a:latin typeface="Arial Narrow" charset="0"/>
                  <a:cs typeface="Times New Roman" charset="0"/>
                </a:rPr>
                <a:t>Samuel</a:t>
              </a:r>
            </a:p>
          </p:txBody>
        </p:sp>
        <p:sp>
          <p:nvSpPr>
            <p:cNvPr id="21303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sp>
        <p:nvSpPr>
          <p:cNvPr id="213022"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400" b="1">
                <a:solidFill>
                  <a:srgbClr val="FEFDE3"/>
                </a:solidFill>
                <a:latin typeface="Arial Narrow" charset="0"/>
                <a:cs typeface="Times New Roman" charset="0"/>
              </a:rPr>
              <a:t>2 </a:t>
            </a:r>
          </a:p>
          <a:p>
            <a:r>
              <a:rPr lang="en-US" sz="2400" b="1">
                <a:solidFill>
                  <a:srgbClr val="FEFDE3"/>
                </a:solidFill>
                <a:latin typeface="Arial Narrow" charset="0"/>
                <a:cs typeface="Times New Roman" charset="0"/>
              </a:rPr>
              <a:t>Samuel</a:t>
            </a:r>
          </a:p>
        </p:txBody>
      </p:sp>
      <p:sp>
        <p:nvSpPr>
          <p:cNvPr id="213023"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3024"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en-US" sz="2400" b="1">
                  <a:solidFill>
                    <a:srgbClr val="FEFDE3"/>
                  </a:solidFill>
                  <a:latin typeface="Arial Narrow" charset="0"/>
                  <a:cs typeface="Times New Roman" charset="0"/>
                </a:rPr>
                <a:t>1 </a:t>
              </a:r>
            </a:p>
            <a:p>
              <a:pPr>
                <a:defRPr/>
              </a:pPr>
              <a:r>
                <a:rPr lang="en-US" sz="2400" b="1">
                  <a:solidFill>
                    <a:srgbClr val="FEFDE3"/>
                  </a:solidFill>
                  <a:latin typeface="Arial Narrow" charset="0"/>
                  <a:cs typeface="Times New Roman" charset="0"/>
                </a:rPr>
                <a:t>Kings</a:t>
              </a:r>
              <a:endParaRPr lang="en-US" sz="2400" b="1">
                <a:solidFill>
                  <a:srgbClr val="FEFDE3"/>
                </a:solidFill>
                <a:latin typeface="Arial Narrow" charset="0"/>
                <a:ea typeface="Times New Roman" charset="0"/>
                <a:cs typeface="Times New Roman" charset="0"/>
              </a:endParaRPr>
            </a:p>
          </p:txBody>
        </p:sp>
        <p:sp>
          <p:nvSpPr>
            <p:cNvPr id="21303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3025"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en-US" sz="2400" b="1">
                  <a:solidFill>
                    <a:srgbClr val="FEFDE3"/>
                  </a:solidFill>
                  <a:latin typeface="Arial Narrow" charset="0"/>
                  <a:cs typeface="Times New Roman" charset="0"/>
                </a:rPr>
                <a:t>2 </a:t>
              </a:r>
            </a:p>
            <a:p>
              <a:pPr>
                <a:defRPr/>
              </a:pPr>
              <a:r>
                <a:rPr lang="en-US" sz="2400" b="1">
                  <a:solidFill>
                    <a:srgbClr val="FEFDE3"/>
                  </a:solidFill>
                  <a:latin typeface="Arial Narrow" charset="0"/>
                  <a:cs typeface="Times New Roman" charset="0"/>
                </a:rPr>
                <a:t>Kings</a:t>
              </a:r>
              <a:endParaRPr lang="en-US" sz="2400" b="1">
                <a:solidFill>
                  <a:srgbClr val="FEFDE3"/>
                </a:solidFill>
                <a:latin typeface="Arial Narrow" charset="0"/>
                <a:ea typeface="Times New Roman" charset="0"/>
                <a:cs typeface="Times New Roman" charset="0"/>
              </a:endParaRPr>
            </a:p>
          </p:txBody>
        </p:sp>
        <p:sp>
          <p:nvSpPr>
            <p:cNvPr id="21303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228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42"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Why Two Records?</a:t>
            </a:r>
          </a:p>
        </p:txBody>
      </p:sp>
      <p:grpSp>
        <p:nvGrpSpPr>
          <p:cNvPr id="2" name="Group 4"/>
          <p:cNvGrpSpPr>
            <a:grpSpLocks/>
          </p:cNvGrpSpPr>
          <p:nvPr/>
        </p:nvGrpSpPr>
        <p:grpSpPr bwMode="auto">
          <a:xfrm>
            <a:off x="0" y="1828800"/>
            <a:ext cx="9144000" cy="5029200"/>
            <a:chOff x="0" y="0"/>
            <a:chExt cx="3792" cy="5815"/>
          </a:xfrm>
        </p:grpSpPr>
        <p:grpSp>
          <p:nvGrpSpPr>
            <p:cNvPr id="215048" name="Group 5"/>
            <p:cNvGrpSpPr>
              <a:grpSpLocks/>
            </p:cNvGrpSpPr>
            <p:nvPr/>
          </p:nvGrpSpPr>
          <p:grpSpPr bwMode="auto">
            <a:xfrm>
              <a:off x="0" y="0"/>
              <a:ext cx="744" cy="461"/>
              <a:chOff x="0" y="0"/>
              <a:chExt cx="744" cy="461"/>
            </a:xfrm>
          </p:grpSpPr>
          <p:sp>
            <p:nvSpPr>
              <p:cNvPr id="215202"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203" name="Group 7"/>
              <p:cNvGrpSpPr>
                <a:grpSpLocks/>
              </p:cNvGrpSpPr>
              <p:nvPr/>
            </p:nvGrpSpPr>
            <p:grpSpPr bwMode="auto">
              <a:xfrm>
                <a:off x="0" y="0"/>
                <a:ext cx="744" cy="461"/>
                <a:chOff x="0" y="0"/>
                <a:chExt cx="744" cy="461"/>
              </a:xfrm>
            </p:grpSpPr>
            <p:sp>
              <p:nvSpPr>
                <p:cNvPr id="215204"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 </a:t>
                  </a:r>
                </a:p>
                <a:p>
                  <a:pPr eaLnBrk="0" hangingPunct="0"/>
                  <a:endParaRPr lang="en-US" altLang="zh-CN" sz="2000" b="1">
                    <a:solidFill>
                      <a:srgbClr val="000000"/>
                    </a:solidFill>
                    <a:latin typeface="Arial Narrow" charset="0"/>
                    <a:ea typeface="宋体" charset="0"/>
                    <a:cs typeface="宋体" charset="0"/>
                  </a:endParaRPr>
                </a:p>
              </p:txBody>
            </p:sp>
            <p:sp>
              <p:nvSpPr>
                <p:cNvPr id="215205"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49" name="Group 10"/>
            <p:cNvGrpSpPr>
              <a:grpSpLocks/>
            </p:cNvGrpSpPr>
            <p:nvPr/>
          </p:nvGrpSpPr>
          <p:grpSpPr bwMode="auto">
            <a:xfrm>
              <a:off x="744" y="0"/>
              <a:ext cx="1328" cy="461"/>
              <a:chOff x="744" y="0"/>
              <a:chExt cx="1328" cy="461"/>
            </a:xfrm>
          </p:grpSpPr>
          <p:sp>
            <p:nvSpPr>
              <p:cNvPr id="215198"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99" name="Group 12"/>
              <p:cNvGrpSpPr>
                <a:grpSpLocks/>
              </p:cNvGrpSpPr>
              <p:nvPr/>
            </p:nvGrpSpPr>
            <p:grpSpPr bwMode="auto">
              <a:xfrm>
                <a:off x="744" y="0"/>
                <a:ext cx="1328" cy="461"/>
                <a:chOff x="744" y="0"/>
                <a:chExt cx="1328" cy="461"/>
              </a:xfrm>
            </p:grpSpPr>
            <p:sp>
              <p:nvSpPr>
                <p:cNvPr id="215200"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altLang="zh-CN" sz="2000" b="1">
                    <a:solidFill>
                      <a:srgbClr val="000000"/>
                    </a:solidFill>
                    <a:latin typeface="Arial Narrow" charset="0"/>
                    <a:ea typeface="宋体" charset="0"/>
                    <a:cs typeface="宋体" charset="0"/>
                  </a:endParaRPr>
                </a:p>
              </p:txBody>
            </p:sp>
            <p:sp>
              <p:nvSpPr>
                <p:cNvPr id="215201"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0" name="Group 15"/>
            <p:cNvGrpSpPr>
              <a:grpSpLocks/>
            </p:cNvGrpSpPr>
            <p:nvPr/>
          </p:nvGrpSpPr>
          <p:grpSpPr bwMode="auto">
            <a:xfrm>
              <a:off x="2072" y="0"/>
              <a:ext cx="1720" cy="461"/>
              <a:chOff x="2072" y="0"/>
              <a:chExt cx="1720" cy="461"/>
            </a:xfrm>
          </p:grpSpPr>
          <p:sp>
            <p:nvSpPr>
              <p:cNvPr id="215194"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95" name="Group 17"/>
              <p:cNvGrpSpPr>
                <a:grpSpLocks/>
              </p:cNvGrpSpPr>
              <p:nvPr/>
            </p:nvGrpSpPr>
            <p:grpSpPr bwMode="auto">
              <a:xfrm>
                <a:off x="2072" y="0"/>
                <a:ext cx="1720" cy="461"/>
                <a:chOff x="2072" y="0"/>
                <a:chExt cx="1720" cy="461"/>
              </a:xfrm>
            </p:grpSpPr>
            <p:sp>
              <p:nvSpPr>
                <p:cNvPr id="215196"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altLang="zh-CN" sz="2000" b="1">
                    <a:solidFill>
                      <a:srgbClr val="000000"/>
                    </a:solidFill>
                    <a:latin typeface="Arial Narrow" charset="0"/>
                    <a:ea typeface="宋体" charset="0"/>
                    <a:cs typeface="宋体" charset="0"/>
                  </a:endParaRPr>
                </a:p>
              </p:txBody>
            </p:sp>
            <p:sp>
              <p:nvSpPr>
                <p:cNvPr id="215197"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1" name="Group 20"/>
            <p:cNvGrpSpPr>
              <a:grpSpLocks/>
            </p:cNvGrpSpPr>
            <p:nvPr/>
          </p:nvGrpSpPr>
          <p:grpSpPr bwMode="auto">
            <a:xfrm>
              <a:off x="0" y="461"/>
              <a:ext cx="744" cy="403"/>
              <a:chOff x="0" y="461"/>
              <a:chExt cx="744" cy="403"/>
            </a:xfrm>
          </p:grpSpPr>
          <p:sp>
            <p:nvSpPr>
              <p:cNvPr id="215190"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91" name="Group 22"/>
              <p:cNvGrpSpPr>
                <a:grpSpLocks/>
              </p:cNvGrpSpPr>
              <p:nvPr/>
            </p:nvGrpSpPr>
            <p:grpSpPr bwMode="auto">
              <a:xfrm>
                <a:off x="0" y="461"/>
                <a:ext cx="744" cy="403"/>
                <a:chOff x="0" y="461"/>
                <a:chExt cx="744" cy="403"/>
              </a:xfrm>
            </p:grpSpPr>
            <p:sp>
              <p:nvSpPr>
                <p:cNvPr id="126999"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Kings of…</a:t>
                  </a:r>
                </a:p>
              </p:txBody>
            </p:sp>
            <p:sp>
              <p:nvSpPr>
                <p:cNvPr id="215193"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2" name="Group 25"/>
            <p:cNvGrpSpPr>
              <a:grpSpLocks/>
            </p:cNvGrpSpPr>
            <p:nvPr/>
          </p:nvGrpSpPr>
          <p:grpSpPr bwMode="auto">
            <a:xfrm>
              <a:off x="744" y="461"/>
              <a:ext cx="1328" cy="403"/>
              <a:chOff x="744" y="461"/>
              <a:chExt cx="1328" cy="403"/>
            </a:xfrm>
          </p:grpSpPr>
          <p:sp>
            <p:nvSpPr>
              <p:cNvPr id="215188"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Israel &amp; Judah</a:t>
                </a:r>
              </a:p>
            </p:txBody>
          </p:sp>
          <p:sp>
            <p:nvSpPr>
              <p:cNvPr id="215189"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3" name="Group 28"/>
            <p:cNvGrpSpPr>
              <a:grpSpLocks/>
            </p:cNvGrpSpPr>
            <p:nvPr/>
          </p:nvGrpSpPr>
          <p:grpSpPr bwMode="auto">
            <a:xfrm>
              <a:off x="2072" y="461"/>
              <a:ext cx="1720" cy="403"/>
              <a:chOff x="2072" y="461"/>
              <a:chExt cx="1720" cy="403"/>
            </a:xfrm>
          </p:grpSpPr>
          <p:sp>
            <p:nvSpPr>
              <p:cNvPr id="215186"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Judah (almost exclusively)</a:t>
                </a:r>
              </a:p>
            </p:txBody>
          </p:sp>
          <p:sp>
            <p:nvSpPr>
              <p:cNvPr id="215187"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4" name="Group 31"/>
            <p:cNvGrpSpPr>
              <a:grpSpLocks/>
            </p:cNvGrpSpPr>
            <p:nvPr/>
          </p:nvGrpSpPr>
          <p:grpSpPr bwMode="auto">
            <a:xfrm>
              <a:off x="0" y="864"/>
              <a:ext cx="744" cy="403"/>
              <a:chOff x="0" y="864"/>
              <a:chExt cx="744" cy="403"/>
            </a:xfrm>
          </p:grpSpPr>
          <p:sp>
            <p:nvSpPr>
              <p:cNvPr id="215182"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83" name="Group 33"/>
              <p:cNvGrpSpPr>
                <a:grpSpLocks/>
              </p:cNvGrpSpPr>
              <p:nvPr/>
            </p:nvGrpSpPr>
            <p:grpSpPr bwMode="auto">
              <a:xfrm>
                <a:off x="0" y="864"/>
                <a:ext cx="744" cy="403"/>
                <a:chOff x="0" y="864"/>
                <a:chExt cx="744" cy="403"/>
              </a:xfrm>
            </p:grpSpPr>
            <p:sp>
              <p:nvSpPr>
                <p:cNvPr id="12701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Elements</a:t>
                  </a:r>
                </a:p>
              </p:txBody>
            </p:sp>
            <p:sp>
              <p:nvSpPr>
                <p:cNvPr id="215185"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5" name="Group 36"/>
            <p:cNvGrpSpPr>
              <a:grpSpLocks/>
            </p:cNvGrpSpPr>
            <p:nvPr/>
          </p:nvGrpSpPr>
          <p:grpSpPr bwMode="auto">
            <a:xfrm>
              <a:off x="744" y="864"/>
              <a:ext cx="1328" cy="403"/>
              <a:chOff x="744" y="864"/>
              <a:chExt cx="1328" cy="403"/>
            </a:xfrm>
          </p:grpSpPr>
          <p:sp>
            <p:nvSpPr>
              <p:cNvPr id="215180"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Royal / prophetic</a:t>
                </a:r>
              </a:p>
            </p:txBody>
          </p:sp>
          <p:sp>
            <p:nvSpPr>
              <p:cNvPr id="215181"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6" name="Group 39"/>
            <p:cNvGrpSpPr>
              <a:grpSpLocks/>
            </p:cNvGrpSpPr>
            <p:nvPr/>
          </p:nvGrpSpPr>
          <p:grpSpPr bwMode="auto">
            <a:xfrm>
              <a:off x="2072" y="864"/>
              <a:ext cx="1720" cy="403"/>
              <a:chOff x="2072" y="864"/>
              <a:chExt cx="1720" cy="403"/>
            </a:xfrm>
          </p:grpSpPr>
          <p:sp>
            <p:nvSpPr>
              <p:cNvPr id="215178"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Priestly (temple and worship)</a:t>
                </a:r>
              </a:p>
            </p:txBody>
          </p:sp>
          <p:sp>
            <p:nvSpPr>
              <p:cNvPr id="215179"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7" name="Group 42"/>
            <p:cNvGrpSpPr>
              <a:grpSpLocks/>
            </p:cNvGrpSpPr>
            <p:nvPr/>
          </p:nvGrpSpPr>
          <p:grpSpPr bwMode="auto">
            <a:xfrm>
              <a:off x="0" y="1267"/>
              <a:ext cx="744" cy="403"/>
              <a:chOff x="0" y="1267"/>
              <a:chExt cx="744" cy="403"/>
            </a:xfrm>
          </p:grpSpPr>
          <p:sp>
            <p:nvSpPr>
              <p:cNvPr id="215174"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75" name="Group 44"/>
              <p:cNvGrpSpPr>
                <a:grpSpLocks/>
              </p:cNvGrpSpPr>
              <p:nvPr/>
            </p:nvGrpSpPr>
            <p:grpSpPr bwMode="auto">
              <a:xfrm>
                <a:off x="0" y="1267"/>
                <a:ext cx="744" cy="403"/>
                <a:chOff x="0" y="1267"/>
                <a:chExt cx="744" cy="403"/>
              </a:xfrm>
            </p:grpSpPr>
            <p:sp>
              <p:nvSpPr>
                <p:cNvPr id="12702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Evaluation</a:t>
                  </a:r>
                </a:p>
              </p:txBody>
            </p:sp>
            <p:sp>
              <p:nvSpPr>
                <p:cNvPr id="215177"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8" name="Group 47"/>
            <p:cNvGrpSpPr>
              <a:grpSpLocks/>
            </p:cNvGrpSpPr>
            <p:nvPr/>
          </p:nvGrpSpPr>
          <p:grpSpPr bwMode="auto">
            <a:xfrm>
              <a:off x="744" y="1267"/>
              <a:ext cx="1328" cy="403"/>
              <a:chOff x="744" y="1267"/>
              <a:chExt cx="1328" cy="403"/>
            </a:xfrm>
          </p:grpSpPr>
          <p:sp>
            <p:nvSpPr>
              <p:cNvPr id="215172"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Based on Mosaic Law</a:t>
                </a:r>
              </a:p>
            </p:txBody>
          </p:sp>
          <p:sp>
            <p:nvSpPr>
              <p:cNvPr id="215173"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9" name="Group 50"/>
            <p:cNvGrpSpPr>
              <a:grpSpLocks/>
            </p:cNvGrpSpPr>
            <p:nvPr/>
          </p:nvGrpSpPr>
          <p:grpSpPr bwMode="auto">
            <a:xfrm>
              <a:off x="2072" y="1267"/>
              <a:ext cx="1720" cy="403"/>
              <a:chOff x="2072" y="1267"/>
              <a:chExt cx="1720" cy="403"/>
            </a:xfrm>
          </p:grpSpPr>
          <p:sp>
            <p:nvSpPr>
              <p:cNvPr id="215170"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Based on David/worship of Yahweh</a:t>
                </a:r>
              </a:p>
            </p:txBody>
          </p:sp>
          <p:sp>
            <p:nvSpPr>
              <p:cNvPr id="215171"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0" name="Group 53"/>
            <p:cNvGrpSpPr>
              <a:grpSpLocks/>
            </p:cNvGrpSpPr>
            <p:nvPr/>
          </p:nvGrpSpPr>
          <p:grpSpPr bwMode="auto">
            <a:xfrm>
              <a:off x="0" y="1670"/>
              <a:ext cx="744" cy="403"/>
              <a:chOff x="0" y="1670"/>
              <a:chExt cx="744" cy="403"/>
            </a:xfrm>
          </p:grpSpPr>
          <p:sp>
            <p:nvSpPr>
              <p:cNvPr id="215166"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67" name="Group 55"/>
              <p:cNvGrpSpPr>
                <a:grpSpLocks/>
              </p:cNvGrpSpPr>
              <p:nvPr/>
            </p:nvGrpSpPr>
            <p:grpSpPr bwMode="auto">
              <a:xfrm>
                <a:off x="0" y="1670"/>
                <a:ext cx="744" cy="403"/>
                <a:chOff x="0" y="1670"/>
                <a:chExt cx="744" cy="403"/>
              </a:xfrm>
            </p:grpSpPr>
            <p:sp>
              <p:nvSpPr>
                <p:cNvPr id="12703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Purpose</a:t>
                  </a:r>
                </a:p>
              </p:txBody>
            </p:sp>
            <p:sp>
              <p:nvSpPr>
                <p:cNvPr id="215169"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61" name="Group 58"/>
            <p:cNvGrpSpPr>
              <a:grpSpLocks/>
            </p:cNvGrpSpPr>
            <p:nvPr/>
          </p:nvGrpSpPr>
          <p:grpSpPr bwMode="auto">
            <a:xfrm>
              <a:off x="744" y="1670"/>
              <a:ext cx="1328" cy="403"/>
              <a:chOff x="744" y="1670"/>
              <a:chExt cx="1328" cy="403"/>
            </a:xfrm>
          </p:grpSpPr>
          <p:sp>
            <p:nvSpPr>
              <p:cNvPr id="215164"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Ethical: Judging both nations</a:t>
                </a:r>
              </a:p>
            </p:txBody>
          </p:sp>
          <p:sp>
            <p:nvSpPr>
              <p:cNvPr id="215165"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2" name="Group 61"/>
            <p:cNvGrpSpPr>
              <a:grpSpLocks/>
            </p:cNvGrpSpPr>
            <p:nvPr/>
          </p:nvGrpSpPr>
          <p:grpSpPr bwMode="auto">
            <a:xfrm>
              <a:off x="2072" y="1670"/>
              <a:ext cx="1720" cy="403"/>
              <a:chOff x="2072" y="1670"/>
              <a:chExt cx="1720" cy="403"/>
            </a:xfrm>
          </p:grpSpPr>
          <p:sp>
            <p:nvSpPr>
              <p:cNvPr id="215162"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Covenant: Blessing Judah due to David </a:t>
                </a:r>
              </a:p>
            </p:txBody>
          </p:sp>
          <p:sp>
            <p:nvSpPr>
              <p:cNvPr id="215163"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3" name="Group 64"/>
            <p:cNvGrpSpPr>
              <a:grpSpLocks/>
            </p:cNvGrpSpPr>
            <p:nvPr/>
          </p:nvGrpSpPr>
          <p:grpSpPr bwMode="auto">
            <a:xfrm>
              <a:off x="0" y="2073"/>
              <a:ext cx="744" cy="403"/>
              <a:chOff x="0" y="2073"/>
              <a:chExt cx="744" cy="403"/>
            </a:xfrm>
          </p:grpSpPr>
          <p:sp>
            <p:nvSpPr>
              <p:cNvPr id="215158"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59" name="Group 66"/>
              <p:cNvGrpSpPr>
                <a:grpSpLocks/>
              </p:cNvGrpSpPr>
              <p:nvPr/>
            </p:nvGrpSpPr>
            <p:grpSpPr bwMode="auto">
              <a:xfrm>
                <a:off x="0" y="2073"/>
                <a:ext cx="744" cy="403"/>
                <a:chOff x="0" y="2073"/>
                <a:chExt cx="744" cy="403"/>
              </a:xfrm>
            </p:grpSpPr>
            <p:sp>
              <p:nvSpPr>
                <p:cNvPr id="12704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Author</a:t>
                  </a:r>
                </a:p>
              </p:txBody>
            </p:sp>
            <p:sp>
              <p:nvSpPr>
                <p:cNvPr id="215161"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64" name="Group 69"/>
            <p:cNvGrpSpPr>
              <a:grpSpLocks/>
            </p:cNvGrpSpPr>
            <p:nvPr/>
          </p:nvGrpSpPr>
          <p:grpSpPr bwMode="auto">
            <a:xfrm>
              <a:off x="744" y="2073"/>
              <a:ext cx="1328" cy="403"/>
              <a:chOff x="744" y="2073"/>
              <a:chExt cx="1328" cy="403"/>
            </a:xfrm>
          </p:grpSpPr>
          <p:sp>
            <p:nvSpPr>
              <p:cNvPr id="215156"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Jeremiah the prophet / priest</a:t>
                </a:r>
              </a:p>
            </p:txBody>
          </p:sp>
          <p:sp>
            <p:nvSpPr>
              <p:cNvPr id="215157"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5" name="Group 72"/>
            <p:cNvGrpSpPr>
              <a:grpSpLocks/>
            </p:cNvGrpSpPr>
            <p:nvPr/>
          </p:nvGrpSpPr>
          <p:grpSpPr bwMode="auto">
            <a:xfrm>
              <a:off x="2072" y="2073"/>
              <a:ext cx="1720" cy="403"/>
              <a:chOff x="2072" y="2073"/>
              <a:chExt cx="1720" cy="403"/>
            </a:xfrm>
          </p:grpSpPr>
          <p:sp>
            <p:nvSpPr>
              <p:cNvPr id="215154"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Ezra the priest</a:t>
                </a:r>
              </a:p>
            </p:txBody>
          </p:sp>
          <p:sp>
            <p:nvSpPr>
              <p:cNvPr id="215155"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6" name="Group 75"/>
            <p:cNvGrpSpPr>
              <a:grpSpLocks/>
            </p:cNvGrpSpPr>
            <p:nvPr/>
          </p:nvGrpSpPr>
          <p:grpSpPr bwMode="auto">
            <a:xfrm>
              <a:off x="0" y="2476"/>
              <a:ext cx="744" cy="403"/>
              <a:chOff x="0" y="2476"/>
              <a:chExt cx="744" cy="403"/>
            </a:xfrm>
          </p:grpSpPr>
          <p:sp>
            <p:nvSpPr>
              <p:cNvPr id="215150"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51" name="Group 77"/>
              <p:cNvGrpSpPr>
                <a:grpSpLocks/>
              </p:cNvGrpSpPr>
              <p:nvPr/>
            </p:nvGrpSpPr>
            <p:grpSpPr bwMode="auto">
              <a:xfrm>
                <a:off x="0" y="2476"/>
                <a:ext cx="744" cy="403"/>
                <a:chOff x="0" y="2476"/>
                <a:chExt cx="744" cy="403"/>
              </a:xfrm>
            </p:grpSpPr>
            <p:sp>
              <p:nvSpPr>
                <p:cNvPr id="12705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Faith</a:t>
                  </a:r>
                </a:p>
              </p:txBody>
            </p:sp>
            <p:sp>
              <p:nvSpPr>
                <p:cNvPr id="215153"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67" name="Group 80"/>
            <p:cNvGrpSpPr>
              <a:grpSpLocks/>
            </p:cNvGrpSpPr>
            <p:nvPr/>
          </p:nvGrpSpPr>
          <p:grpSpPr bwMode="auto">
            <a:xfrm>
              <a:off x="744" y="2476"/>
              <a:ext cx="1328" cy="403"/>
              <a:chOff x="744" y="2476"/>
              <a:chExt cx="1328" cy="403"/>
            </a:xfrm>
          </p:grpSpPr>
          <p:sp>
            <p:nvSpPr>
              <p:cNvPr id="215148"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Man</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faithlessness</a:t>
                </a:r>
              </a:p>
            </p:txBody>
          </p:sp>
          <p:sp>
            <p:nvSpPr>
              <p:cNvPr id="215149"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8" name="Group 83"/>
            <p:cNvGrpSpPr>
              <a:grpSpLocks/>
            </p:cNvGrpSpPr>
            <p:nvPr/>
          </p:nvGrpSpPr>
          <p:grpSpPr bwMode="auto">
            <a:xfrm>
              <a:off x="2072" y="2476"/>
              <a:ext cx="1720" cy="403"/>
              <a:chOff x="2072" y="2476"/>
              <a:chExt cx="1720" cy="403"/>
            </a:xfrm>
          </p:grpSpPr>
          <p:sp>
            <p:nvSpPr>
              <p:cNvPr id="215146"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God</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faithfulness</a:t>
                </a:r>
              </a:p>
            </p:txBody>
          </p:sp>
          <p:sp>
            <p:nvSpPr>
              <p:cNvPr id="215147"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9" name="Group 86"/>
            <p:cNvGrpSpPr>
              <a:grpSpLocks/>
            </p:cNvGrpSpPr>
            <p:nvPr/>
          </p:nvGrpSpPr>
          <p:grpSpPr bwMode="auto">
            <a:xfrm>
              <a:off x="0" y="2879"/>
              <a:ext cx="744" cy="403"/>
              <a:chOff x="0" y="2879"/>
              <a:chExt cx="744" cy="403"/>
            </a:xfrm>
          </p:grpSpPr>
          <p:sp>
            <p:nvSpPr>
              <p:cNvPr id="215142"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43" name="Group 88"/>
              <p:cNvGrpSpPr>
                <a:grpSpLocks/>
              </p:cNvGrpSpPr>
              <p:nvPr/>
            </p:nvGrpSpPr>
            <p:grpSpPr bwMode="auto">
              <a:xfrm>
                <a:off x="0" y="2879"/>
                <a:ext cx="744" cy="403"/>
                <a:chOff x="0" y="2879"/>
                <a:chExt cx="744" cy="403"/>
              </a:xfrm>
            </p:grpSpPr>
            <p:sp>
              <p:nvSpPr>
                <p:cNvPr id="12706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Outlook</a:t>
                  </a:r>
                </a:p>
              </p:txBody>
            </p:sp>
            <p:sp>
              <p:nvSpPr>
                <p:cNvPr id="215145"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0" name="Group 91"/>
            <p:cNvGrpSpPr>
              <a:grpSpLocks/>
            </p:cNvGrpSpPr>
            <p:nvPr/>
          </p:nvGrpSpPr>
          <p:grpSpPr bwMode="auto">
            <a:xfrm>
              <a:off x="744" y="2879"/>
              <a:ext cx="1328" cy="403"/>
              <a:chOff x="744" y="2879"/>
              <a:chExt cx="1328" cy="403"/>
            </a:xfrm>
          </p:grpSpPr>
          <p:sp>
            <p:nvSpPr>
              <p:cNvPr id="215140"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Negative: rebellion/tragedy</a:t>
                </a:r>
              </a:p>
            </p:txBody>
          </p:sp>
          <p:sp>
            <p:nvSpPr>
              <p:cNvPr id="215141"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1" name="Group 94"/>
            <p:cNvGrpSpPr>
              <a:grpSpLocks/>
            </p:cNvGrpSpPr>
            <p:nvPr/>
          </p:nvGrpSpPr>
          <p:grpSpPr bwMode="auto">
            <a:xfrm>
              <a:off x="2072" y="2879"/>
              <a:ext cx="1720" cy="403"/>
              <a:chOff x="2072" y="2879"/>
              <a:chExt cx="1720" cy="403"/>
            </a:xfrm>
          </p:grpSpPr>
          <p:sp>
            <p:nvSpPr>
              <p:cNvPr id="215138"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Positive: hope amidst apostasy/tragedy</a:t>
                </a:r>
              </a:p>
            </p:txBody>
          </p:sp>
          <p:sp>
            <p:nvSpPr>
              <p:cNvPr id="215139"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2" name="Group 97"/>
            <p:cNvGrpSpPr>
              <a:grpSpLocks/>
            </p:cNvGrpSpPr>
            <p:nvPr/>
          </p:nvGrpSpPr>
          <p:grpSpPr bwMode="auto">
            <a:xfrm>
              <a:off x="0" y="3282"/>
              <a:ext cx="744" cy="403"/>
              <a:chOff x="0" y="3282"/>
              <a:chExt cx="744" cy="403"/>
            </a:xfrm>
          </p:grpSpPr>
          <p:sp>
            <p:nvSpPr>
              <p:cNvPr id="215134"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35" name="Group 99"/>
              <p:cNvGrpSpPr>
                <a:grpSpLocks/>
              </p:cNvGrpSpPr>
              <p:nvPr/>
            </p:nvGrpSpPr>
            <p:grpSpPr bwMode="auto">
              <a:xfrm>
                <a:off x="0" y="3282"/>
                <a:ext cx="744" cy="403"/>
                <a:chOff x="0" y="3282"/>
                <a:chExt cx="744" cy="403"/>
              </a:xfrm>
            </p:grpSpPr>
            <p:sp>
              <p:nvSpPr>
                <p:cNvPr id="12707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Recipients</a:t>
                  </a:r>
                </a:p>
              </p:txBody>
            </p:sp>
            <p:sp>
              <p:nvSpPr>
                <p:cNvPr id="215137"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3" name="Group 102"/>
            <p:cNvGrpSpPr>
              <a:grpSpLocks/>
            </p:cNvGrpSpPr>
            <p:nvPr/>
          </p:nvGrpSpPr>
          <p:grpSpPr bwMode="auto">
            <a:xfrm>
              <a:off x="744" y="3282"/>
              <a:ext cx="1328" cy="403"/>
              <a:chOff x="744" y="3282"/>
              <a:chExt cx="1328" cy="403"/>
            </a:xfrm>
          </p:grpSpPr>
          <p:sp>
            <p:nvSpPr>
              <p:cNvPr id="215132"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Exilic Jews (ca. 550 BC)</a:t>
                </a:r>
              </a:p>
            </p:txBody>
          </p:sp>
          <p:sp>
            <p:nvSpPr>
              <p:cNvPr id="215133"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4" name="Group 105"/>
            <p:cNvGrpSpPr>
              <a:grpSpLocks/>
            </p:cNvGrpSpPr>
            <p:nvPr/>
          </p:nvGrpSpPr>
          <p:grpSpPr bwMode="auto">
            <a:xfrm>
              <a:off x="2072" y="3282"/>
              <a:ext cx="1720" cy="403"/>
              <a:chOff x="2072" y="3282"/>
              <a:chExt cx="1720" cy="403"/>
            </a:xfrm>
          </p:grpSpPr>
          <p:sp>
            <p:nvSpPr>
              <p:cNvPr id="215130"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Postexilic Jews (ca. 440 BC)</a:t>
                </a:r>
              </a:p>
            </p:txBody>
          </p:sp>
          <p:sp>
            <p:nvSpPr>
              <p:cNvPr id="215131"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5" name="Group 108"/>
            <p:cNvGrpSpPr>
              <a:grpSpLocks/>
            </p:cNvGrpSpPr>
            <p:nvPr/>
          </p:nvGrpSpPr>
          <p:grpSpPr bwMode="auto">
            <a:xfrm>
              <a:off x="0" y="3685"/>
              <a:ext cx="744" cy="403"/>
              <a:chOff x="0" y="3685"/>
              <a:chExt cx="744" cy="403"/>
            </a:xfrm>
          </p:grpSpPr>
          <p:sp>
            <p:nvSpPr>
              <p:cNvPr id="215126"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27" name="Group 110"/>
              <p:cNvGrpSpPr>
                <a:grpSpLocks/>
              </p:cNvGrpSpPr>
              <p:nvPr/>
            </p:nvGrpSpPr>
            <p:grpSpPr bwMode="auto">
              <a:xfrm>
                <a:off x="0" y="3685"/>
                <a:ext cx="744" cy="403"/>
                <a:chOff x="0" y="3685"/>
                <a:chExt cx="744" cy="403"/>
              </a:xfrm>
            </p:grpSpPr>
            <p:sp>
              <p:nvSpPr>
                <p:cNvPr id="12708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Chronology</a:t>
                  </a:r>
                </a:p>
              </p:txBody>
            </p:sp>
            <p:sp>
              <p:nvSpPr>
                <p:cNvPr id="215129"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6" name="Group 113"/>
            <p:cNvGrpSpPr>
              <a:grpSpLocks/>
            </p:cNvGrpSpPr>
            <p:nvPr/>
          </p:nvGrpSpPr>
          <p:grpSpPr bwMode="auto">
            <a:xfrm>
              <a:off x="744" y="3685"/>
              <a:ext cx="1328" cy="403"/>
              <a:chOff x="744" y="3685"/>
              <a:chExt cx="1328" cy="403"/>
            </a:xfrm>
          </p:grpSpPr>
          <p:sp>
            <p:nvSpPr>
              <p:cNvPr id="215124"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971-586 BC</a:t>
                </a:r>
              </a:p>
            </p:txBody>
          </p:sp>
          <p:sp>
            <p:nvSpPr>
              <p:cNvPr id="215125"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7" name="Group 116"/>
            <p:cNvGrpSpPr>
              <a:grpSpLocks/>
            </p:cNvGrpSpPr>
            <p:nvPr/>
          </p:nvGrpSpPr>
          <p:grpSpPr bwMode="auto">
            <a:xfrm>
              <a:off x="2072" y="3685"/>
              <a:ext cx="1720" cy="403"/>
              <a:chOff x="2072" y="3685"/>
              <a:chExt cx="1720" cy="403"/>
            </a:xfrm>
          </p:grpSpPr>
          <p:sp>
            <p:nvSpPr>
              <p:cNvPr id="215122"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1011-538 BC</a:t>
                </a:r>
              </a:p>
            </p:txBody>
          </p:sp>
          <p:sp>
            <p:nvSpPr>
              <p:cNvPr id="215123"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8" name="Group 119"/>
            <p:cNvGrpSpPr>
              <a:grpSpLocks/>
            </p:cNvGrpSpPr>
            <p:nvPr/>
          </p:nvGrpSpPr>
          <p:grpSpPr bwMode="auto">
            <a:xfrm>
              <a:off x="0" y="4088"/>
              <a:ext cx="744" cy="518"/>
              <a:chOff x="0" y="4088"/>
              <a:chExt cx="744" cy="518"/>
            </a:xfrm>
          </p:grpSpPr>
          <p:sp>
            <p:nvSpPr>
              <p:cNvPr id="215118"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19" name="Group 121"/>
              <p:cNvGrpSpPr>
                <a:grpSpLocks/>
              </p:cNvGrpSpPr>
              <p:nvPr/>
            </p:nvGrpSpPr>
            <p:grpSpPr bwMode="auto">
              <a:xfrm>
                <a:off x="0" y="4088"/>
                <a:ext cx="744" cy="518"/>
                <a:chOff x="0" y="4088"/>
                <a:chExt cx="744" cy="518"/>
              </a:xfrm>
            </p:grpSpPr>
            <p:sp>
              <p:nvSpPr>
                <p:cNvPr id="12709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Emphasis</a:t>
                  </a:r>
                </a:p>
              </p:txBody>
            </p:sp>
            <p:sp>
              <p:nvSpPr>
                <p:cNvPr id="215121"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9" name="Group 124"/>
            <p:cNvGrpSpPr>
              <a:grpSpLocks/>
            </p:cNvGrpSpPr>
            <p:nvPr/>
          </p:nvGrpSpPr>
          <p:grpSpPr bwMode="auto">
            <a:xfrm>
              <a:off x="744" y="4088"/>
              <a:ext cx="1328" cy="518"/>
              <a:chOff x="744" y="4088"/>
              <a:chExt cx="1328" cy="518"/>
            </a:xfrm>
          </p:grpSpPr>
          <p:sp>
            <p:nvSpPr>
              <p:cNvPr id="215116"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1900" b="1">
                    <a:solidFill>
                      <a:srgbClr val="000000"/>
                    </a:solidFill>
                    <a:latin typeface="Arial Narrow" charset="0"/>
                    <a:ea typeface="宋体" charset="0"/>
                    <a:cs typeface="宋体" charset="0"/>
                  </a:rPr>
                  <a:t>Political: emphasizes the throne</a:t>
                </a:r>
              </a:p>
            </p:txBody>
          </p:sp>
          <p:sp>
            <p:nvSpPr>
              <p:cNvPr id="215117"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0" name="Group 127"/>
            <p:cNvGrpSpPr>
              <a:grpSpLocks/>
            </p:cNvGrpSpPr>
            <p:nvPr/>
          </p:nvGrpSpPr>
          <p:grpSpPr bwMode="auto">
            <a:xfrm>
              <a:off x="2072" y="4088"/>
              <a:ext cx="1720" cy="518"/>
              <a:chOff x="2072" y="4088"/>
              <a:chExt cx="1720" cy="518"/>
            </a:xfrm>
          </p:grpSpPr>
          <p:sp>
            <p:nvSpPr>
              <p:cNvPr id="215114"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Spiritual: emphasizes the temple</a:t>
                </a:r>
              </a:p>
            </p:txBody>
          </p:sp>
          <p:sp>
            <p:nvSpPr>
              <p:cNvPr id="215115"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1" name="Group 130"/>
            <p:cNvGrpSpPr>
              <a:grpSpLocks/>
            </p:cNvGrpSpPr>
            <p:nvPr/>
          </p:nvGrpSpPr>
          <p:grpSpPr bwMode="auto">
            <a:xfrm>
              <a:off x="0" y="4606"/>
              <a:ext cx="744" cy="403"/>
              <a:chOff x="0" y="4606"/>
              <a:chExt cx="744" cy="403"/>
            </a:xfrm>
          </p:grpSpPr>
          <p:sp>
            <p:nvSpPr>
              <p:cNvPr id="215110"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11" name="Group 132"/>
              <p:cNvGrpSpPr>
                <a:grpSpLocks/>
              </p:cNvGrpSpPr>
              <p:nvPr/>
            </p:nvGrpSpPr>
            <p:grpSpPr bwMode="auto">
              <a:xfrm>
                <a:off x="0" y="4606"/>
                <a:ext cx="744" cy="403"/>
                <a:chOff x="0" y="4606"/>
                <a:chExt cx="744" cy="403"/>
              </a:xfrm>
            </p:grpSpPr>
            <p:sp>
              <p:nvSpPr>
                <p:cNvPr id="12710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Content</a:t>
                  </a:r>
                </a:p>
              </p:txBody>
            </p:sp>
            <p:sp>
              <p:nvSpPr>
                <p:cNvPr id="215113"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82" name="Group 135"/>
            <p:cNvGrpSpPr>
              <a:grpSpLocks/>
            </p:cNvGrpSpPr>
            <p:nvPr/>
          </p:nvGrpSpPr>
          <p:grpSpPr bwMode="auto">
            <a:xfrm>
              <a:off x="744" y="4606"/>
              <a:ext cx="1328" cy="403"/>
              <a:chOff x="744" y="4606"/>
              <a:chExt cx="1328" cy="403"/>
            </a:xfrm>
          </p:grpSpPr>
          <p:sp>
            <p:nvSpPr>
              <p:cNvPr id="215108"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Historical</a:t>
                </a:r>
              </a:p>
            </p:txBody>
          </p:sp>
          <p:sp>
            <p:nvSpPr>
              <p:cNvPr id="215109"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3" name="Group 138"/>
            <p:cNvGrpSpPr>
              <a:grpSpLocks/>
            </p:cNvGrpSpPr>
            <p:nvPr/>
          </p:nvGrpSpPr>
          <p:grpSpPr bwMode="auto">
            <a:xfrm>
              <a:off x="2072" y="4606"/>
              <a:ext cx="1720" cy="403"/>
              <a:chOff x="2072" y="4606"/>
              <a:chExt cx="1720" cy="403"/>
            </a:xfrm>
          </p:grpSpPr>
          <p:sp>
            <p:nvSpPr>
              <p:cNvPr id="215106"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Theological</a:t>
                </a:r>
              </a:p>
            </p:txBody>
          </p:sp>
          <p:sp>
            <p:nvSpPr>
              <p:cNvPr id="215107"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4" name="Group 141"/>
            <p:cNvGrpSpPr>
              <a:grpSpLocks/>
            </p:cNvGrpSpPr>
            <p:nvPr/>
          </p:nvGrpSpPr>
          <p:grpSpPr bwMode="auto">
            <a:xfrm>
              <a:off x="0" y="5009"/>
              <a:ext cx="744" cy="403"/>
              <a:chOff x="0" y="5009"/>
              <a:chExt cx="744" cy="403"/>
            </a:xfrm>
          </p:grpSpPr>
          <p:sp>
            <p:nvSpPr>
              <p:cNvPr id="215102"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03" name="Group 143"/>
              <p:cNvGrpSpPr>
                <a:grpSpLocks/>
              </p:cNvGrpSpPr>
              <p:nvPr/>
            </p:nvGrpSpPr>
            <p:grpSpPr bwMode="auto">
              <a:xfrm>
                <a:off x="0" y="5009"/>
                <a:ext cx="744" cy="403"/>
                <a:chOff x="0" y="5009"/>
                <a:chExt cx="744" cy="403"/>
              </a:xfrm>
            </p:grpSpPr>
            <p:sp>
              <p:nvSpPr>
                <p:cNvPr id="12712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Attributes</a:t>
                  </a:r>
                </a:p>
              </p:txBody>
            </p:sp>
            <p:sp>
              <p:nvSpPr>
                <p:cNvPr id="215105"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85" name="Group 146"/>
            <p:cNvGrpSpPr>
              <a:grpSpLocks/>
            </p:cNvGrpSpPr>
            <p:nvPr/>
          </p:nvGrpSpPr>
          <p:grpSpPr bwMode="auto">
            <a:xfrm>
              <a:off x="744" y="5009"/>
              <a:ext cx="1328" cy="403"/>
              <a:chOff x="744" y="5009"/>
              <a:chExt cx="1328" cy="403"/>
            </a:xfrm>
          </p:grpSpPr>
          <p:sp>
            <p:nvSpPr>
              <p:cNvPr id="215100"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God</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justice</a:t>
                </a:r>
              </a:p>
            </p:txBody>
          </p:sp>
          <p:sp>
            <p:nvSpPr>
              <p:cNvPr id="215101"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6" name="Group 149"/>
            <p:cNvGrpSpPr>
              <a:grpSpLocks/>
            </p:cNvGrpSpPr>
            <p:nvPr/>
          </p:nvGrpSpPr>
          <p:grpSpPr bwMode="auto">
            <a:xfrm>
              <a:off x="2072" y="5009"/>
              <a:ext cx="1720" cy="403"/>
              <a:chOff x="2072" y="5009"/>
              <a:chExt cx="1720" cy="403"/>
            </a:xfrm>
          </p:grpSpPr>
          <p:sp>
            <p:nvSpPr>
              <p:cNvPr id="215098"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God</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grace</a:t>
                </a:r>
              </a:p>
            </p:txBody>
          </p:sp>
          <p:sp>
            <p:nvSpPr>
              <p:cNvPr id="215099"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7" name="Group 152"/>
            <p:cNvGrpSpPr>
              <a:grpSpLocks/>
            </p:cNvGrpSpPr>
            <p:nvPr/>
          </p:nvGrpSpPr>
          <p:grpSpPr bwMode="auto">
            <a:xfrm>
              <a:off x="0" y="5412"/>
              <a:ext cx="744" cy="403"/>
              <a:chOff x="0" y="5412"/>
              <a:chExt cx="744" cy="403"/>
            </a:xfrm>
          </p:grpSpPr>
          <p:sp>
            <p:nvSpPr>
              <p:cNvPr id="215094"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095" name="Group 154"/>
              <p:cNvGrpSpPr>
                <a:grpSpLocks/>
              </p:cNvGrpSpPr>
              <p:nvPr/>
            </p:nvGrpSpPr>
            <p:grpSpPr bwMode="auto">
              <a:xfrm>
                <a:off x="0" y="5412"/>
                <a:ext cx="744" cy="403"/>
                <a:chOff x="0" y="5412"/>
                <a:chExt cx="744" cy="403"/>
              </a:xfrm>
            </p:grpSpPr>
            <p:sp>
              <p:nvSpPr>
                <p:cNvPr id="12713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Protagonist</a:t>
                  </a:r>
                </a:p>
              </p:txBody>
            </p:sp>
            <p:sp>
              <p:nvSpPr>
                <p:cNvPr id="215097"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88" name="Group 157"/>
            <p:cNvGrpSpPr>
              <a:grpSpLocks/>
            </p:cNvGrpSpPr>
            <p:nvPr/>
          </p:nvGrpSpPr>
          <p:grpSpPr bwMode="auto">
            <a:xfrm>
              <a:off x="744" y="5412"/>
              <a:ext cx="1328" cy="403"/>
              <a:chOff x="744" y="5412"/>
              <a:chExt cx="1328" cy="403"/>
            </a:xfrm>
          </p:grpSpPr>
          <p:sp>
            <p:nvSpPr>
              <p:cNvPr id="215092"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Human responsibility</a:t>
                </a:r>
              </a:p>
            </p:txBody>
          </p:sp>
          <p:sp>
            <p:nvSpPr>
              <p:cNvPr id="215093"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9" name="Group 160"/>
            <p:cNvGrpSpPr>
              <a:grpSpLocks/>
            </p:cNvGrpSpPr>
            <p:nvPr/>
          </p:nvGrpSpPr>
          <p:grpSpPr bwMode="auto">
            <a:xfrm>
              <a:off x="2072" y="5412"/>
              <a:ext cx="1720" cy="403"/>
              <a:chOff x="2072" y="5412"/>
              <a:chExt cx="1720" cy="403"/>
            </a:xfrm>
          </p:grpSpPr>
          <p:sp>
            <p:nvSpPr>
              <p:cNvPr id="215090"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Divine sovereignty</a:t>
                </a:r>
              </a:p>
            </p:txBody>
          </p:sp>
          <p:sp>
            <p:nvSpPr>
              <p:cNvPr id="215091"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sp>
        <p:nvSpPr>
          <p:cNvPr id="12713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Kings</a:t>
            </a:r>
          </a:p>
        </p:txBody>
      </p:sp>
      <p:sp>
        <p:nvSpPr>
          <p:cNvPr id="12714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Chronicles</a:t>
            </a:r>
          </a:p>
        </p:txBody>
      </p:sp>
      <p:sp>
        <p:nvSpPr>
          <p:cNvPr id="215046" name="Text Box 165"/>
          <p:cNvSpPr txBox="1">
            <a:spLocks noChangeArrowheads="1"/>
          </p:cNvSpPr>
          <p:nvPr/>
        </p:nvSpPr>
        <p:spPr bwMode="auto">
          <a:xfrm>
            <a:off x="8243888" y="0"/>
            <a:ext cx="90011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cs typeface="Arial" charset="0"/>
              </a:rPr>
              <a:t>264</a:t>
            </a:r>
          </a:p>
        </p:txBody>
      </p:sp>
      <p:sp>
        <p:nvSpPr>
          <p:cNvPr id="215047" name="Rectangle 166"/>
          <p:cNvSpPr>
            <a:spLocks noChangeArrowheads="1"/>
          </p:cNvSpPr>
          <p:nvPr/>
        </p:nvSpPr>
        <p:spPr bwMode="auto">
          <a:xfrm>
            <a:off x="304800" y="685800"/>
            <a:ext cx="876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Font typeface="Wingdings" charset="0"/>
              <a:buNone/>
            </a:pPr>
            <a:r>
              <a:rPr lang="en-US" altLang="zh-CN" sz="2800" b="1" i="1">
                <a:solidFill>
                  <a:srgbClr val="000000"/>
                </a:solidFill>
                <a:latin typeface="Arial Narrow" charset="0"/>
                <a:ea typeface="宋体" charset="0"/>
                <a:cs typeface="宋体" charset="0"/>
              </a:rPr>
              <a:t>While Kings &amp; Chronicles overlap in kingdom era details, some notable differences can be cited:</a:t>
            </a:r>
          </a:p>
        </p:txBody>
      </p:sp>
    </p:spTree>
    <p:extLst>
      <p:ext uri="{BB962C8B-B14F-4D97-AF65-F5344CB8AC3E}">
        <p14:creationId xmlns:p14="http://schemas.microsoft.com/office/powerpoint/2010/main" val="202167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127139"/>
                                        </p:tgtEl>
                                        <p:attrNameLst>
                                          <p:attrName>style.visibility</p:attrName>
                                        </p:attrNameLst>
                                      </p:cBhvr>
                                      <p:to>
                                        <p:strVal val="visible"/>
                                      </p:to>
                                    </p:set>
                                    <p:animEffect transition="in" filter="checkerboard(across)">
                                      <p:cBhvr>
                                        <p:cTn id="14" dur="500"/>
                                        <p:tgtEl>
                                          <p:spTgt spid="127139"/>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127140"/>
                                        </p:tgtEl>
                                        <p:attrNameLst>
                                          <p:attrName>style.visibility</p:attrName>
                                        </p:attrNameLst>
                                      </p:cBhvr>
                                      <p:to>
                                        <p:strVal val="visible"/>
                                      </p:to>
                                    </p:set>
                                    <p:animEffect transition="in" filter="checkerboard(across)">
                                      <p:cBhvr>
                                        <p:cTn id="18" dur="500"/>
                                        <p:tgtEl>
                                          <p:spTgt spid="127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39" grpId="0" animBg="1"/>
      <p:bldP spid="1271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Kind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3641051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07"/>
            <a:ext cx="9144000" cy="1259954"/>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latin typeface="Arial"/>
                <a:cs typeface="Arial"/>
              </a:rPr>
              <a:t>Welcome!</a:t>
            </a:r>
          </a:p>
        </p:txBody>
      </p:sp>
    </p:spTree>
    <p:extLst>
      <p:ext uri="{BB962C8B-B14F-4D97-AF65-F5344CB8AC3E}">
        <p14:creationId xmlns:p14="http://schemas.microsoft.com/office/powerpoint/2010/main" val="350218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77"/>
          <a:stretch/>
        </p:blipFill>
        <p:spPr>
          <a:xfrm>
            <a:off x="0" y="1280999"/>
            <a:ext cx="9144000" cy="560438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Annual Calendar</a:t>
            </a:r>
          </a:p>
        </p:txBody>
      </p:sp>
      <p:sp>
        <p:nvSpPr>
          <p:cNvPr id="2" name="Rounded Rectangle 1"/>
          <p:cNvSpPr/>
          <p:nvPr/>
        </p:nvSpPr>
        <p:spPr bwMode="auto">
          <a:xfrm>
            <a:off x="6804248" y="4077072"/>
            <a:ext cx="2232248" cy="1656184"/>
          </a:xfrm>
          <a:prstGeom prst="roundRect">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5399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Most Deaths: Dec 25</a:t>
            </a:r>
          </a:p>
        </p:txBody>
      </p:sp>
      <p:pic>
        <p:nvPicPr>
          <p:cNvPr id="2" name="Picture 1"/>
          <p:cNvPicPr>
            <a:picLocks noChangeAspect="1"/>
          </p:cNvPicPr>
          <p:nvPr/>
        </p:nvPicPr>
        <p:blipFill>
          <a:blip r:embed="rId3"/>
          <a:stretch>
            <a:fillRect/>
          </a:stretch>
        </p:blipFill>
        <p:spPr>
          <a:xfrm>
            <a:off x="1475656" y="1556792"/>
            <a:ext cx="6120680" cy="4052883"/>
          </a:xfrm>
          <a:prstGeom prst="rect">
            <a:avLst/>
          </a:prstGeom>
        </p:spPr>
      </p:pic>
    </p:spTree>
    <p:extLst>
      <p:ext uri="{BB962C8B-B14F-4D97-AF65-F5344CB8AC3E}">
        <p14:creationId xmlns:p14="http://schemas.microsoft.com/office/powerpoint/2010/main" val="34670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 is needed.</a:t>
            </a: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115820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8"/>
            <a:ext cx="9144000" cy="6221080"/>
          </a:xfrm>
          <a:prstGeom prst="rect">
            <a:avLst/>
          </a:prstGeom>
        </p:spPr>
      </p:pic>
      <p:sp>
        <p:nvSpPr>
          <p:cNvPr id="900098" name="Rectangle 2"/>
          <p:cNvSpPr>
            <a:spLocks noGrp="1" noChangeArrowheads="1"/>
          </p:cNvSpPr>
          <p:nvPr>
            <p:ph type="ctrTitle"/>
          </p:nvPr>
        </p:nvSpPr>
        <p:spPr>
          <a:xfrm>
            <a:off x="0" y="-4645"/>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spTree>
    <p:extLst>
      <p:ext uri="{BB962C8B-B14F-4D97-AF65-F5344CB8AC3E}">
        <p14:creationId xmlns:p14="http://schemas.microsoft.com/office/powerpoint/2010/main" val="2297534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0139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0433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51253"/>
            <a:ext cx="9144000" cy="4493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when you (David) die, I will raise up one of your descendants, and I will make his kingdom strong. He is the one who will build a house—a temple—for my name.  And I will establish the throne of his kingdom forever</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(7:12-13)</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209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48637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1–7</a:t>
            </a:r>
          </a:p>
        </p:txBody>
      </p:sp>
    </p:spTree>
    <p:extLst>
      <p:ext uri="{BB962C8B-B14F-4D97-AF65-F5344CB8AC3E}">
        <p14:creationId xmlns:p14="http://schemas.microsoft.com/office/powerpoint/2010/main" val="34464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8–15</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533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David</a:t>
            </a:r>
          </a:p>
        </p:txBody>
      </p:sp>
      <p:pic>
        <p:nvPicPr>
          <p:cNvPr id="53257" name="Picture 9"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16–31</a:t>
            </a: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6">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rPr>
              <a:t>Transition #3</a:t>
            </a:r>
          </a:p>
        </p:txBody>
      </p:sp>
    </p:spTree>
    <p:extLst>
      <p:ext uri="{BB962C8B-B14F-4D97-AF65-F5344CB8AC3E}">
        <p14:creationId xmlns:p14="http://schemas.microsoft.com/office/powerpoint/2010/main" val="24889829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3254"/>
                                        </p:tgtEl>
                                        <p:attrNameLst>
                                          <p:attrName>style.visibility</p:attrName>
                                        </p:attrNameLst>
                                      </p:cBhvr>
                                      <p:to>
                                        <p:strVal val="visible"/>
                                      </p:to>
                                    </p:set>
                                    <p:anim calcmode="lin" valueType="num">
                                      <p:cBhvr additive="base">
                                        <p:cTn id="16" dur="500" fill="hold"/>
                                        <p:tgtEl>
                                          <p:spTgt spid="53254"/>
                                        </p:tgtEl>
                                        <p:attrNameLst>
                                          <p:attrName>ppt_x</p:attrName>
                                        </p:attrNameLst>
                                      </p:cBhvr>
                                      <p:tavLst>
                                        <p:tav tm="0">
                                          <p:val>
                                            <p:strVal val="#ppt_x"/>
                                          </p:val>
                                        </p:tav>
                                        <p:tav tm="100000">
                                          <p:val>
                                            <p:strVal val="#ppt_x"/>
                                          </p:val>
                                        </p:tav>
                                      </p:tavLst>
                                    </p:anim>
                                    <p:anim calcmode="lin" valueType="num">
                                      <p:cBhvr additive="base">
                                        <p:cTn id="17" dur="500" fill="hold"/>
                                        <p:tgtEl>
                                          <p:spTgt spid="5325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3257"/>
                                        </p:tgtEl>
                                        <p:attrNameLst>
                                          <p:attrName>style.visibility</p:attrName>
                                        </p:attrNameLst>
                                      </p:cBhvr>
                                      <p:to>
                                        <p:strVal val="visible"/>
                                      </p:to>
                                    </p:set>
                                    <p:anim calcmode="lin" valueType="num">
                                      <p:cBhvr additive="base">
                                        <p:cTn id="21" dur="500" fill="hold"/>
                                        <p:tgtEl>
                                          <p:spTgt spid="53257"/>
                                        </p:tgtEl>
                                        <p:attrNameLst>
                                          <p:attrName>ppt_x</p:attrName>
                                        </p:attrNameLst>
                                      </p:cBhvr>
                                      <p:tavLst>
                                        <p:tav tm="0">
                                          <p:val>
                                            <p:strVal val="0-#ppt_w/2"/>
                                          </p:val>
                                        </p:tav>
                                        <p:tav tm="100000">
                                          <p:val>
                                            <p:strVal val="#ppt_x"/>
                                          </p:val>
                                        </p:tav>
                                      </p:tavLst>
                                    </p:anim>
                                    <p:anim calcmode="lin" valueType="num">
                                      <p:cBhvr additive="base">
                                        <p:cTn id="22" dur="500" fill="hold"/>
                                        <p:tgtEl>
                                          <p:spTgt spid="5325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67565"/>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How will David respond?</a:t>
            </a:r>
          </a:p>
        </p:txBody>
      </p:sp>
    </p:spTree>
    <p:extLst>
      <p:ext uri="{BB962C8B-B14F-4D97-AF65-F5344CB8AC3E}">
        <p14:creationId xmlns:p14="http://schemas.microsoft.com/office/powerpoint/2010/main" val="132966783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plays a much larger role in the New Testament as the birthplace of Jesus</a:t>
            </a:r>
            <a:endParaRPr lang="en-US" sz="240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126773814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34" y="1"/>
            <a:ext cx="9144000" cy="908720"/>
          </a:xfrm>
        </p:spPr>
        <p:txBody>
          <a:bodyPr/>
          <a:lstStyle/>
          <a:p>
            <a:r>
              <a:rPr lang="en-US" b="1">
                <a:solidFill>
                  <a:schemeClr val="bg1"/>
                </a:solidFill>
                <a:latin typeface="Arial"/>
                <a:cs typeface="Arial"/>
              </a:rPr>
              <a:t>The Star in the East</a:t>
            </a:r>
          </a:p>
        </p:txBody>
      </p:sp>
    </p:spTree>
    <p:extLst>
      <p:ext uri="{BB962C8B-B14F-4D97-AF65-F5344CB8AC3E}">
        <p14:creationId xmlns:p14="http://schemas.microsoft.com/office/powerpoint/2010/main" val="4248302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996952"/>
            <a:ext cx="7772400" cy="1470025"/>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latin typeface="Arial"/>
                <a:cs typeface="Arial"/>
              </a:rPr>
              <a:t>Follow the Star</a:t>
            </a:r>
          </a:p>
        </p:txBody>
      </p:sp>
    </p:spTree>
    <p:extLst>
      <p:ext uri="{BB962C8B-B14F-4D97-AF65-F5344CB8AC3E}">
        <p14:creationId xmlns:p14="http://schemas.microsoft.com/office/powerpoint/2010/main" val="279689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6119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282520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6113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196752"/>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delegated His rule to David and his seed by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covenant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(1–10) and protected his dynasty despite punishing David</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sin and the rivals to the throne (11–24). </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8279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51527403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716016" y="49784"/>
            <a:ext cx="4427984" cy="680821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God led Israel by establishing David as king over a renewed, perpetual kingdom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Sam 1–10). </a:t>
            </a:r>
          </a:p>
        </p:txBody>
      </p:sp>
    </p:spTree>
    <p:extLst>
      <p:ext uri="{BB962C8B-B14F-4D97-AF65-F5344CB8AC3E}">
        <p14:creationId xmlns:p14="http://schemas.microsoft.com/office/powerpoint/2010/main" val="16832302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a:t>
            </a:r>
          </a:p>
        </p:txBody>
      </p:sp>
    </p:spTree>
    <p:extLst>
      <p:ext uri="{BB962C8B-B14F-4D97-AF65-F5344CB8AC3E}">
        <p14:creationId xmlns:p14="http://schemas.microsoft.com/office/powerpoint/2010/main" val="3752787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extLst>
              <p:ext uri="{D42A27DB-BD31-4B8C-83A1-F6EECF244321}">
                <p14:modId xmlns:p14="http://schemas.microsoft.com/office/powerpoint/2010/main" val="2909367239"/>
              </p:ext>
            </p:extLst>
          </p:nvPr>
        </p:nvGraphicFramePr>
        <p:xfrm>
          <a:off x="1143000" y="1119188"/>
          <a:ext cx="6781800" cy="5434011"/>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E S T A B L I S H M E N 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U M P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 B E D I E N C E</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1–10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 A I T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B L E S S I N G</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5–10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Judah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Over All Israel</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HEBRON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7 Yrs.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(1011–1004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7 Yrs.?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(1004–997?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outerShdw blurRad="38100" dist="38100" dir="2700000" algn="tl">
                    <a:srgbClr val="DDDDDD"/>
                  </a:outerShdw>
                </a:effectLst>
              </a:rPr>
              <a:t>209</a:t>
            </a:r>
            <a:endParaRPr lang="en-US" sz="1800"/>
          </a:p>
        </p:txBody>
      </p:sp>
      <p:sp>
        <p:nvSpPr>
          <p:cNvPr id="173086" name="Rectangle 100"/>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en-US">
                <a:solidFill>
                  <a:schemeClr val="bg1"/>
                </a:solidFill>
                <a:latin typeface="Arial" charset="0"/>
                <a:ea typeface="ＭＳ Ｐゴシック" charset="0"/>
                <a:cs typeface="ＭＳ Ｐゴシック" charset="0"/>
              </a:rPr>
              <a:t>2 Samuel 1–10 Chart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died 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039925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1613796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381000"/>
            <a:ext cx="39528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Text Box 9"/>
          <p:cNvSpPr txBox="1">
            <a:spLocks noChangeArrowheads="1"/>
          </p:cNvSpPr>
          <p:nvPr/>
        </p:nvSpPr>
        <p:spPr bwMode="auto">
          <a:xfrm>
            <a:off x="4500563" y="4149725"/>
            <a:ext cx="4414837"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200" b="1">
                <a:solidFill>
                  <a:srgbClr val="FFFF00"/>
                </a:solidFill>
                <a:cs typeface="Arial" charset="0"/>
              </a:rPr>
              <a:t>David lamented over the deaths of Saul and Jonathan</a:t>
            </a:r>
          </a:p>
          <a:p>
            <a:pPr algn="r" eaLnBrk="1" hangingPunct="1"/>
            <a:r>
              <a:rPr lang="en-US" sz="3200" b="1">
                <a:solidFill>
                  <a:srgbClr val="FFFF00"/>
                </a:solidFill>
                <a:cs typeface="Arial" charset="0"/>
              </a:rPr>
              <a:t>(2 Samuel 1:17)</a:t>
            </a: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en-US" sz="2800">
                <a:latin typeface="Arial" charset="0"/>
                <a:ea typeface="ＭＳ Ｐゴシック" charset="0"/>
                <a:cs typeface="ＭＳ Ｐゴシック" charset="0"/>
              </a:rPr>
              <a:t>Grief over Saul (1:17)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laments the death of Saul and his sons (2 Sam. 1:17-27)</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79"/>
            <a:ext cx="2051720" cy="2062030"/>
          </a:xfrm>
          <a:prstGeom prst="rect">
            <a:avLst/>
          </a:prstGeom>
        </p:spPr>
      </p:pic>
      <p:sp>
        <p:nvSpPr>
          <p:cNvPr id="7" name="TextBox 6">
            <a:extLst>
              <a:ext uri="{FF2B5EF4-FFF2-40B4-BE49-F238E27FC236}">
                <a16:creationId xmlns:a16="http://schemas.microsoft.com/office/drawing/2014/main" id="{96FBAA86-83CA-D24B-9BD7-CE4B74BEBDA3}"/>
              </a:ext>
            </a:extLst>
          </p:cNvPr>
          <p:cNvSpPr txBox="1"/>
          <p:nvPr/>
        </p:nvSpPr>
        <p:spPr>
          <a:xfrm>
            <a:off x="251520" y="-1539552"/>
            <a:ext cx="8280920" cy="1631216"/>
          </a:xfrm>
          <a:prstGeom prst="rect">
            <a:avLst/>
          </a:prstGeom>
          <a:noFill/>
        </p:spPr>
        <p:txBody>
          <a:bodyPr wrap="square" rtlCol="0">
            <a:spAutoFit/>
          </a:bodyPr>
          <a:lstStyle/>
          <a:p>
            <a:r>
              <a:rPr lang="en-SG" sz="5000" b="1" dirty="0">
                <a:solidFill>
                  <a:schemeClr val="bg1"/>
                </a:solidFill>
                <a:effectLst>
                  <a:glow rad="254000">
                    <a:schemeClr val="accent4">
                      <a:satMod val="175000"/>
                      <a:alpha val="75000"/>
                    </a:schemeClr>
                  </a:glow>
                </a:effectLst>
              </a:rPr>
              <a:t>HOW THE MIGHTY HAVE FALLEN</a:t>
            </a:r>
          </a:p>
        </p:txBody>
      </p:sp>
    </p:spTree>
    <p:extLst>
      <p:ext uri="{BB962C8B-B14F-4D97-AF65-F5344CB8AC3E}">
        <p14:creationId xmlns:p14="http://schemas.microsoft.com/office/powerpoint/2010/main" val="2750976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Mount Gilboa today</a:t>
            </a:r>
          </a:p>
        </p:txBody>
      </p:sp>
      <p:sp>
        <p:nvSpPr>
          <p:cNvPr id="7" name="Rectangle 3"/>
          <p:cNvSpPr txBox="1">
            <a:spLocks noChangeArrowheads="1"/>
          </p:cNvSpPr>
          <p:nvPr/>
        </p:nvSpPr>
        <p:spPr bwMode="auto">
          <a:xfrm>
            <a:off x="5580112" y="44624"/>
            <a:ext cx="3558514" cy="5949280"/>
          </a:xfrm>
          <a:prstGeom prst="rect">
            <a:avLst/>
          </a:prstGeom>
          <a:noFill/>
          <a:ln w="9525">
            <a:no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r>
              <a:rPr lang="en-US" sz="2800" b="1"/>
              <a:t>"O mountains of Gilboa, let there be no dew or rain upon you, nor fruitful fields producing offerings of grain. For there the shield of the mighty heroes was defiled; the shield of Saul will no longer be anointed with oil" </a:t>
            </a:r>
            <a:br>
              <a:rPr lang="en-US" sz="2800" b="1"/>
            </a:br>
            <a:r>
              <a:rPr lang="en-US" sz="2800" b="1"/>
              <a:t>(2 Sam. 1:21 </a:t>
            </a:r>
            <a:r>
              <a:rPr lang="en-US" b="1"/>
              <a:t>NLT</a:t>
            </a:r>
            <a:r>
              <a:rPr lang="en-US" sz="2800" b="1"/>
              <a:t>).</a:t>
            </a:r>
          </a:p>
        </p:txBody>
      </p:sp>
    </p:spTree>
    <p:extLst>
      <p:ext uri="{BB962C8B-B14F-4D97-AF65-F5344CB8AC3E}">
        <p14:creationId xmlns:p14="http://schemas.microsoft.com/office/powerpoint/2010/main" val="1895161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a:t>
            </a:r>
          </a:p>
        </p:txBody>
      </p:sp>
    </p:spTree>
    <p:extLst>
      <p:ext uri="{BB962C8B-B14F-4D97-AF65-F5344CB8AC3E}">
        <p14:creationId xmlns:p14="http://schemas.microsoft.com/office/powerpoint/2010/main" val="274138749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establishes David as king and protects his dynasty despite punishing David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sin and the rivals to the throne to show His justice and faithfulness to fulfill His purposes through His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covenant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kindness shown to David and his seed.</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209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107969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196975"/>
            <a:ext cx="9201150"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cs typeface="Arial" charset="0"/>
            </a:endParaRPr>
          </a:p>
        </p:txBody>
      </p:sp>
      <p:sp>
        <p:nvSpPr>
          <p:cNvPr id="175107" name="Text Box 1031"/>
          <p:cNvSpPr txBox="1">
            <a:spLocks noChangeArrowheads="1"/>
          </p:cNvSpPr>
          <p:nvPr/>
        </p:nvSpPr>
        <p:spPr bwMode="auto">
          <a:xfrm>
            <a:off x="5292725" y="46038"/>
            <a:ext cx="38100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00"/>
                </a:solidFill>
                <a:cs typeface="Arial" charset="0"/>
              </a:rPr>
              <a:t>Field of Swords</a:t>
            </a:r>
          </a:p>
          <a:p>
            <a:pPr eaLnBrk="1" hangingPunct="1"/>
            <a:r>
              <a:rPr lang="en-US" sz="3200" b="1">
                <a:solidFill>
                  <a:srgbClr val="FFFF00"/>
                </a:solidFill>
                <a:cs typeface="Arial" charset="0"/>
              </a:rPr>
              <a:t>2 Samuel 2:15-17</a:t>
            </a: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en-US" sz="3600" b="1" dirty="0">
                <a:solidFill>
                  <a:srgbClr val="FFFFFF"/>
                </a:solidFill>
                <a:effectLst>
                  <a:glow rad="127000">
                    <a:schemeClr val="tx1">
                      <a:alpha val="93000"/>
                    </a:schemeClr>
                  </a:glow>
                </a:effectLst>
                <a:latin typeface="Arial" charset="0"/>
                <a:ea typeface="ＭＳ Ｐゴシック" charset="0"/>
                <a:cs typeface="Arial" charset="0"/>
              </a:rPr>
              <a:t>David defeats Abner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3</a:t>
            </a:r>
          </a:p>
        </p:txBody>
      </p:sp>
    </p:spTree>
    <p:extLst>
      <p:ext uri="{BB962C8B-B14F-4D97-AF65-F5344CB8AC3E}">
        <p14:creationId xmlns:p14="http://schemas.microsoft.com/office/powerpoint/2010/main" val="97266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81000"/>
            <a:ext cx="39243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600" b="1">
                <a:solidFill>
                  <a:srgbClr val="FFFF00"/>
                </a:solidFill>
                <a:cs typeface="Arial" charset="0"/>
              </a:rPr>
              <a:t>David sent Abner away in peace </a:t>
            </a:r>
          </a:p>
          <a:p>
            <a:pPr algn="r" eaLnBrk="1" hangingPunct="1"/>
            <a:r>
              <a:rPr lang="en-US" sz="3600" b="1">
                <a:solidFill>
                  <a:srgbClr val="FFFF00"/>
                </a:solidFill>
                <a:cs typeface="Arial" charset="0"/>
              </a:rPr>
              <a:t>(2 Sam. 3:21)</a:t>
            </a: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en-US" sz="2800">
                <a:latin typeface="Arial" charset="0"/>
                <a:ea typeface="ＭＳ Ｐゴシック" charset="0"/>
                <a:cs typeface="Arial" charset="0"/>
              </a:rPr>
              <a:t>Abner sent away (3:21)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4</a:t>
            </a:r>
          </a:p>
        </p:txBody>
      </p:sp>
    </p:spTree>
    <p:extLst>
      <p:ext uri="{BB962C8B-B14F-4D97-AF65-F5344CB8AC3E}">
        <p14:creationId xmlns:p14="http://schemas.microsoft.com/office/powerpoint/2010/main" val="3401779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David killed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Ish-Bosheth’s murderers to punish seizing his kingdom for him by force (2 Sam 4). </a:t>
            </a:r>
          </a:p>
        </p:txBody>
      </p:sp>
      <p:pic>
        <p:nvPicPr>
          <p:cNvPr id="2" name="Picture 1"/>
          <p:cNvPicPr>
            <a:picLocks noChangeAspect="1"/>
          </p:cNvPicPr>
          <p:nvPr/>
        </p:nvPicPr>
        <p:blipFill>
          <a:blip r:embed="rId2"/>
          <a:stretch>
            <a:fillRect/>
          </a:stretch>
        </p:blipFill>
        <p:spPr>
          <a:xfrm>
            <a:off x="0" y="0"/>
            <a:ext cx="4572000" cy="6836636"/>
          </a:xfrm>
          <a:prstGeom prst="rect">
            <a:avLst/>
          </a:prstGeom>
        </p:spPr>
      </p:pic>
    </p:spTree>
    <p:extLst>
      <p:ext uri="{BB962C8B-B14F-4D97-AF65-F5344CB8AC3E}">
        <p14:creationId xmlns:p14="http://schemas.microsoft.com/office/powerpoint/2010/main" val="1201550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5</a:t>
            </a:r>
          </a:p>
        </p:txBody>
      </p:sp>
    </p:spTree>
    <p:extLst>
      <p:ext uri="{BB962C8B-B14F-4D97-AF65-F5344CB8AC3E}">
        <p14:creationId xmlns:p14="http://schemas.microsoft.com/office/powerpoint/2010/main" val="1978034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0" y="2192338"/>
            <a:ext cx="76327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algn="l" eaLnBrk="1" hangingPunct="1"/>
            <a:r>
              <a:rPr lang="en-US" sz="2800" b="1"/>
              <a:t>5	Capital	(Jerusalem)</a:t>
            </a:r>
          </a:p>
          <a:p>
            <a:pPr algn="l" eaLnBrk="1" hangingPunct="1"/>
            <a:r>
              <a:rPr lang="en-US" sz="2800" b="1"/>
              <a:t>6	Worship center	(Ark moved)</a:t>
            </a:r>
          </a:p>
          <a:p>
            <a:pPr algn="l" eaLnBrk="1" hangingPunct="1"/>
            <a:r>
              <a:rPr lang="en-US" sz="2800" b="1"/>
              <a:t>7	Dynasty	(Davidic Covenant)</a:t>
            </a:r>
          </a:p>
          <a:p>
            <a:pPr algn="l" eaLnBrk="1" hangingPunct="1"/>
            <a:r>
              <a:rPr lang="en-US" sz="2800" b="1"/>
              <a:t>8	Boundary	(Kingdom Expansion)</a:t>
            </a:r>
          </a:p>
          <a:p>
            <a:pPr algn="l" eaLnBrk="1" hangingPunct="1"/>
            <a:r>
              <a:rPr lang="en-US" sz="2800" b="1"/>
              <a:t>9	Son 	(Mephibosheth)</a:t>
            </a:r>
          </a:p>
          <a:p>
            <a:pPr algn="l" eaLnBrk="1" hangingPunct="1"/>
            <a:r>
              <a:rPr lang="en-US" sz="2800" b="1"/>
              <a:t>10	Vassals 	(Ammon and Syria)</a:t>
            </a:r>
          </a:p>
          <a:p>
            <a:pPr algn="l" eaLnBrk="1" hangingPunct="1"/>
            <a:endParaRPr lang="en-US" sz="2800" b="1"/>
          </a:p>
        </p:txBody>
      </p:sp>
      <p:sp>
        <p:nvSpPr>
          <p:cNvPr id="177155"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211</a:t>
            </a:r>
            <a:endParaRPr lang="en-US" sz="1800"/>
          </a:p>
        </p:txBody>
      </p:sp>
      <p:sp>
        <p:nvSpPr>
          <p:cNvPr id="177156" name="Title 1"/>
          <p:cNvSpPr>
            <a:spLocks noGrp="1"/>
          </p:cNvSpPr>
          <p:nvPr>
            <p:ph type="title"/>
          </p:nvPr>
        </p:nvSpPr>
        <p:spPr>
          <a:xfrm>
            <a:off x="1763713" y="476250"/>
            <a:ext cx="6923087" cy="1176338"/>
          </a:xfrm>
        </p:spPr>
        <p:txBody>
          <a:bodyPr/>
          <a:lstStyle/>
          <a:p>
            <a:r>
              <a:rPr lang="en-US" sz="3200" b="1">
                <a:latin typeface="Arial" charset="0"/>
                <a:ea typeface="ＭＳ Ｐゴシック" charset="0"/>
                <a:cs typeface="Arial" charset="0"/>
              </a:rPr>
              <a:t>Chapters 5–10 shows David over all Israel at Jerusalem with new…</a:t>
            </a:r>
          </a:p>
        </p:txBody>
      </p:sp>
      <p:sp>
        <p:nvSpPr>
          <p:cNvPr id="6" name="Rectangle 5">
            <a:extLst>
              <a:ext uri="{FF2B5EF4-FFF2-40B4-BE49-F238E27FC236}">
                <a16:creationId xmlns:a16="http://schemas.microsoft.com/office/drawing/2014/main" id="{D6188C03-A192-0A4F-A338-47E008F45392}"/>
              </a:ext>
            </a:extLst>
          </p:cNvPr>
          <p:cNvSpPr/>
          <p:nvPr/>
        </p:nvSpPr>
        <p:spPr bwMode="auto">
          <a:xfrm rot="20306245">
            <a:off x="-286132" y="79453"/>
            <a:ext cx="2443457" cy="106618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SG" sz="5400" b="1" i="1" u="none" strike="noStrike" cap="none" normalizeH="0" baseline="0" dirty="0">
                <a:ln>
                  <a:noFill/>
                </a:ln>
                <a:solidFill>
                  <a:srgbClr val="FF0000"/>
                </a:solidFill>
                <a:effectLst/>
                <a:latin typeface="Arial Black" panose="020B0604020202020204" pitchFamily="34" charset="0"/>
                <a:cs typeface="Arial Black" panose="020B0604020202020204" pitchFamily="34" charset="0"/>
              </a:rPr>
              <a:t>NEW!</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David: Hebron to Jerusalem</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p>
        </p:txBody>
      </p:sp>
      <p:sp>
        <p:nvSpPr>
          <p:cNvPr id="178191"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2 Samuel 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Jerusalem</a:t>
            </a: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algn="l" eaLnBrk="0" hangingPunct="0">
              <a:defRPr/>
            </a:pPr>
            <a:endParaRPr lang="en-US" sz="2400" kern="0">
              <a:solidFill>
                <a:srgbClr val="FFFFFF"/>
              </a:solidFill>
              <a:latin typeface="BONES" pitchFamily="-105" charset="0"/>
              <a:ea typeface="+mn-ea"/>
              <a:cs typeface="+mn-cs"/>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Hebron</a:t>
            </a: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a14="http://schemas.microsoft.com/office/drawing/2010/main" xmlns="">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a:ea typeface="ＭＳ Ｐゴシック" charset="0"/>
                <a:cs typeface="Arial"/>
              </a:rPr>
              <a:t>Central Location</a:t>
            </a:r>
          </a:p>
        </p:txBody>
      </p:sp>
      <p:sp>
        <p:nvSpPr>
          <p:cNvPr id="180227" name="Text Box 7"/>
          <p:cNvSpPr txBox="1">
            <a:spLocks noChangeArrowheads="1"/>
          </p:cNvSpPr>
          <p:nvPr/>
        </p:nvSpPr>
        <p:spPr bwMode="auto">
          <a:xfrm>
            <a:off x="0" y="2996952"/>
            <a:ext cx="3581400" cy="286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dirty="0">
                <a:solidFill>
                  <a:srgbClr val="FFFFFF"/>
                </a:solidFill>
                <a:cs typeface="Arial" charset="0"/>
              </a:rPr>
              <a:t>Jerusalem was in Benjamin next to Judah but close to the northern tribes</a:t>
            </a:r>
          </a:p>
        </p:txBody>
      </p:sp>
      <p:sp>
        <p:nvSpPr>
          <p:cNvPr id="180228"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en-US" b="1">
                <a:solidFill>
                  <a:srgbClr val="FFFFFF"/>
                </a:solidFill>
                <a:cs typeface="Arial" charset="0"/>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a14="http://schemas.microsoft.com/office/drawing/2010/main" xmlns="">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a:latin typeface="Arial" charset="0"/>
                <a:ea typeface="ＭＳ Ｐゴシック" charset="0"/>
                <a:cs typeface="Arial" charset="0"/>
              </a:rPr>
              <a:t>Jerusalem was a Border City</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defRPr/>
            </a:pPr>
            <a:r>
              <a:rPr lang="en-US" sz="4400" b="1">
                <a:solidFill>
                  <a:srgbClr val="E5E5FF"/>
                </a:solidFill>
                <a:effectLst>
                  <a:outerShdw blurRad="38100" dist="38100" dir="2700000" algn="tl">
                    <a:srgbClr val="000000"/>
                  </a:outerShdw>
                </a:effectLst>
                <a:cs typeface="Arial" charset="0"/>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defRPr/>
            </a:pPr>
            <a:r>
              <a:rPr lang="en-US" sz="4400" b="1">
                <a:solidFill>
                  <a:srgbClr val="E5E5FF"/>
                </a:solidFill>
                <a:effectLst>
                  <a:outerShdw blurRad="38100" dist="38100" dir="2700000" algn="tl">
                    <a:srgbClr val="000000"/>
                  </a:outerShdw>
                </a:effectLst>
                <a:cs typeface="Arial" charset="0"/>
              </a:rPr>
              <a:t>Judah</a:t>
            </a: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
        <p:nvSpPr>
          <p:cNvPr id="182280" name="Text Box 7"/>
          <p:cNvSpPr txBox="1">
            <a:spLocks noChangeArrowheads="1"/>
          </p:cNvSpPr>
          <p:nvPr/>
        </p:nvSpPr>
        <p:spPr bwMode="auto">
          <a:xfrm>
            <a:off x="381000" y="1905000"/>
            <a:ext cx="22860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b="1" dirty="0">
                <a:solidFill>
                  <a:srgbClr val="FFFFFF"/>
                </a:solidFill>
                <a:cs typeface="Arial" charset="0"/>
              </a:rPr>
              <a:t>The OT border between Benjamin and Judah ran just south of the 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restored Israel’s unity in the Davidic covenant (7:12-16) that promised an eternal seed, throne, and kingdom and was not conditioned even on David’s fidelity (11–24).</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6609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4000" b="1" dirty="0">
                <a:solidFill>
                  <a:schemeClr val="tx1"/>
                </a:solidFill>
                <a:effectLst>
                  <a:outerShdw blurRad="38100" dist="38100" dir="2700000" algn="tl">
                    <a:srgbClr val="666633"/>
                  </a:outerShdw>
                </a:effectLst>
                <a:latin typeface="Arial" charset="0"/>
                <a:cs typeface="Arial" charset="0"/>
              </a:rPr>
              <a:t>Jerusalem had room to expand to the north for a temple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026" descr="Water Syste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822325"/>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1027"/>
          <p:cNvSpPr>
            <a:spLocks noGrp="1" noChangeArrowheads="1"/>
          </p:cNvSpPr>
          <p:nvPr>
            <p:ph type="title" idx="4294967295"/>
          </p:nvPr>
        </p:nvSpPr>
        <p:spPr>
          <a:xfrm>
            <a:off x="0" y="0"/>
            <a:ext cx="9144000" cy="792163"/>
          </a:xfrm>
          <a:solidFill>
            <a:schemeClr val="bg1"/>
          </a:solidFill>
        </p:spPr>
        <p:txBody>
          <a:bodyPr/>
          <a:lstStyle/>
          <a:p>
            <a:pPr eaLnBrk="1" hangingPunct="1"/>
            <a:r>
              <a:rPr lang="en-US">
                <a:latin typeface="Arial" charset="0"/>
                <a:ea typeface="ＭＳ Ｐゴシック" charset="0"/>
                <a:cs typeface="ＭＳ Ｐゴシック" charset="0"/>
              </a:rPr>
              <a:t>Jerusalem Water System</a:t>
            </a:r>
          </a:p>
        </p:txBody>
      </p:sp>
      <p:sp>
        <p:nvSpPr>
          <p:cNvPr id="185347" name="Text Box 1028"/>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215</a:t>
            </a:r>
            <a:endParaRPr lang="en-US" sz="1800"/>
          </a:p>
        </p:txBody>
      </p:sp>
      <p:sp>
        <p:nvSpPr>
          <p:cNvPr id="185348" name="Rectangle 1029"/>
          <p:cNvSpPr>
            <a:spLocks noChangeArrowheads="1"/>
          </p:cNvSpPr>
          <p:nvPr/>
        </p:nvSpPr>
        <p:spPr bwMode="auto">
          <a:xfrm>
            <a:off x="5715000" y="5867400"/>
            <a:ext cx="3424238"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chemeClr val="bg1"/>
                </a:solidFill>
              </a:rPr>
              <a:t>New Capital</a:t>
            </a:r>
            <a:br>
              <a:rPr lang="en-US" sz="3200" b="1">
                <a:solidFill>
                  <a:schemeClr val="bg1"/>
                </a:solidFill>
              </a:rPr>
            </a:br>
            <a:r>
              <a:rPr lang="en-US" sz="2400" b="1">
                <a:solidFill>
                  <a:schemeClr val="bg1"/>
                </a:solidFill>
              </a:rPr>
              <a:t>(2 Sam 5)</a:t>
            </a:r>
            <a:endParaRPr lang="en-US" sz="3200">
              <a:solidFill>
                <a:schemeClr val="bg1"/>
              </a:solidFill>
            </a:endParaRPr>
          </a:p>
        </p:txBody>
      </p:sp>
      <p:sp>
        <p:nvSpPr>
          <p:cNvPr id="185349" name="Text Box 1030"/>
          <p:cNvSpPr txBox="1">
            <a:spLocks noChangeArrowheads="1"/>
          </p:cNvSpPr>
          <p:nvPr/>
        </p:nvSpPr>
        <p:spPr bwMode="auto">
          <a:xfrm>
            <a:off x="4803775" y="6064250"/>
            <a:ext cx="9874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Gihon Spring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6</a:t>
            </a:r>
          </a:p>
        </p:txBody>
      </p:sp>
    </p:spTree>
    <p:extLst>
      <p:ext uri="{BB962C8B-B14F-4D97-AF65-F5344CB8AC3E}">
        <p14:creationId xmlns:p14="http://schemas.microsoft.com/office/powerpoint/2010/main" val="120236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0"/>
            <a:ext cx="9144000" cy="949325"/>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en-US" sz="2800" b="1">
                <a:solidFill>
                  <a:srgbClr val="FFFF00"/>
                </a:solidFill>
                <a:latin typeface="Arial" charset="0"/>
                <a:ea typeface="ＭＳ Ｐゴシック" charset="0"/>
                <a:cs typeface="Arial" charset="0"/>
              </a:rPr>
              <a:t>King David brought the Ark to Jerusalem</a:t>
            </a:r>
            <a:br>
              <a:rPr lang="en-US" sz="2800" b="1">
                <a:solidFill>
                  <a:srgbClr val="FFFF00"/>
                </a:solidFill>
                <a:latin typeface="Arial" charset="0"/>
                <a:ea typeface="ＭＳ Ｐゴシック" charset="0"/>
                <a:cs typeface="Arial" charset="0"/>
              </a:rPr>
            </a:br>
            <a:r>
              <a:rPr lang="en-US" sz="2800" b="1">
                <a:solidFill>
                  <a:srgbClr val="FFFF00"/>
                </a:solidFill>
                <a:latin typeface="Arial" charset="0"/>
                <a:ea typeface="ＭＳ Ｐゴシック" charset="0"/>
                <a:cs typeface="Arial" charset="0"/>
              </a:rPr>
              <a:t> </a:t>
            </a:r>
            <a:r>
              <a:rPr lang="en-US" sz="2800" b="1" i="1">
                <a:solidFill>
                  <a:srgbClr val="FFFF00"/>
                </a:solidFill>
                <a:latin typeface="Arial" charset="0"/>
                <a:ea typeface="ＭＳ Ｐゴシック" charset="0"/>
                <a:cs typeface="Arial" charset="0"/>
              </a:rPr>
              <a:t>(2 Samuel 6:5-15)</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chemeClr val="bg1"/>
                </a:solidFill>
                <a:cs typeface="Arial" charset="0"/>
              </a:rPr>
              <a:t>New Worship Center</a:t>
            </a:r>
            <a:br>
              <a:rPr lang="en-US" sz="3200" b="1">
                <a:solidFill>
                  <a:schemeClr val="bg1"/>
                </a:solidFill>
                <a:cs typeface="Arial" charset="0"/>
              </a:rPr>
            </a:br>
            <a:r>
              <a:rPr lang="en-US" sz="2400" b="1">
                <a:solidFill>
                  <a:schemeClr val="bg1"/>
                </a:solidFill>
                <a:cs typeface="Arial" charset="0"/>
              </a:rPr>
              <a:t>(2 Sam 6)</a:t>
            </a:r>
            <a:endParaRPr lang="en-US" sz="3200">
              <a:solidFill>
                <a:schemeClr val="bg1"/>
              </a:solidFill>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6165304"/>
            <a:ext cx="9129157" cy="692696"/>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and the ark (2 Samuel 6)</a:t>
            </a:r>
          </a:p>
        </p:txBody>
      </p:sp>
    </p:spTree>
    <p:extLst>
      <p:ext uri="{BB962C8B-B14F-4D97-AF65-F5344CB8AC3E}">
        <p14:creationId xmlns:p14="http://schemas.microsoft.com/office/powerpoint/2010/main" val="43506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7</a:t>
            </a:r>
          </a:p>
        </p:txBody>
      </p:sp>
    </p:spTree>
    <p:extLst>
      <p:ext uri="{BB962C8B-B14F-4D97-AF65-F5344CB8AC3E}">
        <p14:creationId xmlns:p14="http://schemas.microsoft.com/office/powerpoint/2010/main" val="2873763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chemeClr val="accent2"/>
                </a:solidFill>
                <a:latin typeface="Bookman Old Style" charset="0"/>
              </a:rPr>
              <a:t>KEY WORD:</a:t>
            </a:r>
          </a:p>
        </p:txBody>
      </p:sp>
      <p:sp>
        <p:nvSpPr>
          <p:cNvPr id="18739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39941"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D20E2F"/>
                </a:solidFill>
                <a:latin typeface="Bookman Old Style" charset="0"/>
              </a:rPr>
              <a:t>COVENANT</a:t>
            </a:r>
          </a:p>
        </p:txBody>
      </p:sp>
      <p:sp>
        <p:nvSpPr>
          <p:cNvPr id="187397" name="Rectangle 6"/>
          <p:cNvSpPr>
            <a:spLocks noGrp="1" noChangeArrowheads="1"/>
          </p:cNvSpPr>
          <p:nvPr>
            <p:ph type="title" idx="4294967295"/>
          </p:nvPr>
        </p:nvSpPr>
        <p:spPr>
          <a:xfrm>
            <a:off x="0" y="0"/>
            <a:ext cx="3048000" cy="457200"/>
          </a:xfrm>
        </p:spPr>
        <p:txBody>
          <a:bodyPr/>
          <a:lstStyle/>
          <a:p>
            <a:pPr algn="l" eaLnBrk="1" hangingPunct="1"/>
            <a:r>
              <a:rPr lang="en-US" sz="1800">
                <a:latin typeface="Arial" charset="0"/>
                <a:ea typeface="ＭＳ Ｐゴシック" charset="0"/>
                <a:cs typeface="ＭＳ Ｐゴシック" charset="0"/>
              </a:rPr>
              <a:t>KEY WORD</a:t>
            </a: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8"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188419" name="Rectangle 5"/>
          <p:cNvSpPr>
            <a:spLocks noGrp="1" noChangeArrowheads="1"/>
          </p:cNvSpPr>
          <p:nvPr>
            <p:ph type="title" idx="4294967295"/>
          </p:nvPr>
        </p:nvSpPr>
        <p:spPr>
          <a:xfrm>
            <a:off x="2693988" y="2286000"/>
            <a:ext cx="3962400" cy="823913"/>
          </a:xfrm>
          <a:noFill/>
        </p:spPr>
        <p:txBody>
          <a:bodyPr anchor="t">
            <a:spAutoFit/>
          </a:bodyPr>
          <a:lstStyle/>
          <a:p>
            <a:pPr algn="l" eaLnBrk="1" hangingPunct="1"/>
            <a:r>
              <a:rPr lang="en-US" sz="4800" b="1" dirty="0">
                <a:solidFill>
                  <a:schemeClr val="accent2"/>
                </a:solidFill>
                <a:latin typeface="Bookman Old Style" charset="0"/>
                <a:ea typeface="ＭＳ Ｐゴシック" charset="0"/>
                <a:cs typeface="ＭＳ Ｐゴシック" charset="0"/>
              </a:rPr>
              <a:t>KEY VERSE</a:t>
            </a: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
        <p:nvSpPr>
          <p:cNvPr id="6" name="Text Box 5"/>
          <p:cNvSpPr txBox="1">
            <a:spLocks noChangeArrowheads="1"/>
          </p:cNvSpPr>
          <p:nvPr/>
        </p:nvSpPr>
        <p:spPr bwMode="auto">
          <a:xfrm>
            <a:off x="827088" y="2986088"/>
            <a:ext cx="75612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D20E2F"/>
                </a:solidFill>
                <a:latin typeface="Bookman Old Style" charset="0"/>
              </a:rPr>
              <a:t>2 Samuel 7:12-16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5"/>
            <a:ext cx="8229600" cy="3046413"/>
          </a:xfrm>
        </p:spPr>
        <p:txBody>
          <a:bodyPr/>
          <a:lstStyle/>
          <a:p>
            <a:pPr eaLnBrk="1" hangingPunct="1"/>
            <a:r>
              <a:rPr lang="en-US" sz="4800" b="1">
                <a:solidFill>
                  <a:srgbClr val="FFFF00"/>
                </a:solidFill>
                <a:latin typeface="Arial" charset="0"/>
                <a:ea typeface="ＭＳ Ｐゴシック" charset="0"/>
                <a:cs typeface="Arial" charset="0"/>
              </a:rPr>
              <a:t>COVENANT KINDNESS TOWARDS </a:t>
            </a:r>
            <a:br>
              <a:rPr lang="en-US" sz="4800" b="1">
                <a:solidFill>
                  <a:srgbClr val="FFFF00"/>
                </a:solidFill>
                <a:latin typeface="Arial" charset="0"/>
                <a:ea typeface="ＭＳ Ｐゴシック" charset="0"/>
                <a:cs typeface="Arial" charset="0"/>
              </a:rPr>
            </a:br>
            <a:r>
              <a:rPr lang="en-US" sz="4800" b="1">
                <a:solidFill>
                  <a:srgbClr val="FFFF00"/>
                </a:solidFill>
                <a:latin typeface="Arial" charset="0"/>
                <a:ea typeface="ＭＳ Ｐゴシック" charset="0"/>
                <a:cs typeface="Arial" charset="0"/>
              </a:rPr>
              <a:t>DAVID</a:t>
            </a:r>
            <a:r>
              <a:rPr lang="uk-UA" sz="4800" b="1">
                <a:solidFill>
                  <a:srgbClr val="FFFF00"/>
                </a:solidFill>
                <a:latin typeface="Arial" charset="0"/>
                <a:ea typeface="ＭＳ Ｐゴシック" charset="0"/>
                <a:cs typeface="Arial" charset="0"/>
              </a:rPr>
              <a:t>'</a:t>
            </a:r>
            <a:r>
              <a:rPr lang="en-US" sz="4800" b="1">
                <a:solidFill>
                  <a:srgbClr val="FFFF00"/>
                </a:solidFill>
                <a:latin typeface="Arial" charset="0"/>
                <a:ea typeface="ＭＳ Ｐゴシック" charset="0"/>
                <a:cs typeface="Arial" charset="0"/>
              </a:rPr>
              <a:t>S DYNASTY</a:t>
            </a:r>
          </a:p>
        </p:txBody>
      </p:sp>
      <p:sp>
        <p:nvSpPr>
          <p:cNvPr id="190467" name="Text Box 5"/>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cs typeface="Arial" charset="0"/>
              </a:rPr>
              <a:t>209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cs typeface="Arial" charset="0"/>
            </a:endParaRPr>
          </a:p>
        </p:txBody>
      </p:sp>
      <p:sp>
        <p:nvSpPr>
          <p:cNvPr id="74773" name="Rectangle 21"/>
          <p:cNvSpPr>
            <a:spLocks noGrp="1" noChangeArrowheads="1"/>
          </p:cNvSpPr>
          <p:nvPr>
            <p:ph type="title" idx="4294967295"/>
          </p:nvPr>
        </p:nvSpPr>
        <p:spPr>
          <a:xfrm>
            <a:off x="1981200" y="971550"/>
            <a:ext cx="4876800" cy="58420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Covenants of Promise</a:t>
            </a:r>
          </a:p>
        </p:txBody>
      </p:sp>
      <p:sp>
        <p:nvSpPr>
          <p:cNvPr id="74756" name="Text Box 4"/>
          <p:cNvSpPr txBox="1">
            <a:spLocks noChangeArrowheads="1"/>
          </p:cNvSpPr>
          <p:nvPr/>
        </p:nvSpPr>
        <p:spPr bwMode="auto">
          <a:xfrm>
            <a:off x="1447800" y="3257550"/>
            <a:ext cx="6096000" cy="10160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Administrative Covenants </a:t>
            </a:r>
            <a:br>
              <a:rPr lang="en-US" sz="3200" b="1" dirty="0">
                <a:solidFill>
                  <a:schemeClr val="bg1"/>
                </a:solidFill>
                <a:effectLst>
                  <a:outerShdw blurRad="38100" dist="38100" dir="2700000" algn="tl">
                    <a:srgbClr val="000000"/>
                  </a:outerShdw>
                </a:effectLst>
                <a:latin typeface="Arial"/>
                <a:cs typeface="Arial"/>
              </a:rPr>
            </a:br>
            <a:r>
              <a:rPr lang="en-US" sz="2800" b="1" i="1" dirty="0">
                <a:solidFill>
                  <a:schemeClr val="bg1"/>
                </a:solidFill>
                <a:effectLst>
                  <a:outerShdw blurRad="38100" dist="38100" dir="2700000" algn="tl">
                    <a:srgbClr val="000000"/>
                  </a:outerShdw>
                </a:effectLst>
                <a:latin typeface="Arial"/>
                <a:cs typeface="Arial"/>
              </a:rPr>
              <a:t>How to experience the blessing</a:t>
            </a: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59" name="Text Box 7"/>
          <p:cNvSpPr txBox="1">
            <a:spLocks noChangeArrowheads="1"/>
          </p:cNvSpPr>
          <p:nvPr/>
        </p:nvSpPr>
        <p:spPr bwMode="auto">
          <a:xfrm>
            <a:off x="152400" y="2295525"/>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Abrahamic</a:t>
            </a:r>
          </a:p>
        </p:txBody>
      </p:sp>
      <p:sp>
        <p:nvSpPr>
          <p:cNvPr id="74760" name="Text Box 8"/>
          <p:cNvSpPr txBox="1">
            <a:spLocks noChangeArrowheads="1"/>
          </p:cNvSpPr>
          <p:nvPr/>
        </p:nvSpPr>
        <p:spPr bwMode="auto">
          <a:xfrm>
            <a:off x="5657850" y="2311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Davidic</a:t>
            </a:r>
          </a:p>
        </p:txBody>
      </p:sp>
      <p:sp>
        <p:nvSpPr>
          <p:cNvPr id="74761" name="Text Box 9"/>
          <p:cNvSpPr txBox="1">
            <a:spLocks noChangeArrowheads="1"/>
          </p:cNvSpPr>
          <p:nvPr/>
        </p:nvSpPr>
        <p:spPr bwMode="auto">
          <a:xfrm>
            <a:off x="238125" y="4794250"/>
            <a:ext cx="402907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Mosaic          </a:t>
            </a:r>
            <a:r>
              <a:rPr lang="en-US" sz="3200" b="1" i="1" dirty="0">
                <a:solidFill>
                  <a:schemeClr val="bg1"/>
                </a:solidFill>
                <a:effectLst>
                  <a:outerShdw blurRad="38100" dist="38100" dir="2700000" algn="tl">
                    <a:srgbClr val="000000"/>
                  </a:outerShdw>
                </a:effectLst>
                <a:latin typeface="Arial"/>
                <a:cs typeface="Arial"/>
              </a:rPr>
              <a:t>Israel</a:t>
            </a:r>
            <a:r>
              <a:rPr lang="uk-UA" altLang="ja-JP" sz="3200" b="1" i="1" dirty="0">
                <a:solidFill>
                  <a:schemeClr val="bg1"/>
                </a:solidFill>
                <a:effectLst>
                  <a:outerShdw blurRad="38100" dist="38100" dir="2700000" algn="tl">
                    <a:srgbClr val="000000"/>
                  </a:outerShdw>
                </a:effectLst>
                <a:latin typeface="Arial"/>
                <a:cs typeface="Arial"/>
              </a:rPr>
              <a:t>'</a:t>
            </a:r>
            <a:r>
              <a:rPr lang="en-US" sz="3200" b="1" i="1" dirty="0">
                <a:solidFill>
                  <a:schemeClr val="bg1"/>
                </a:solidFill>
                <a:effectLst>
                  <a:outerShdw blurRad="38100" dist="38100" dir="2700000" algn="tl">
                    <a:srgbClr val="000000"/>
                  </a:outerShdw>
                </a:effectLst>
                <a:latin typeface="Arial"/>
                <a:cs typeface="Arial"/>
              </a:rPr>
              <a:t>s terms of obedience</a:t>
            </a:r>
          </a:p>
        </p:txBody>
      </p:sp>
      <p:sp>
        <p:nvSpPr>
          <p:cNvPr id="74762" name="Text Box 10"/>
          <p:cNvSpPr txBox="1">
            <a:spLocks noChangeArrowheads="1"/>
          </p:cNvSpPr>
          <p:nvPr/>
        </p:nvSpPr>
        <p:spPr bwMode="auto">
          <a:xfrm>
            <a:off x="4800600" y="4794250"/>
            <a:ext cx="420052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New                      </a:t>
            </a:r>
            <a:r>
              <a:rPr lang="en-US" sz="3200" b="1" i="1">
                <a:solidFill>
                  <a:schemeClr val="bg1"/>
                </a:solidFill>
                <a:effectLst>
                  <a:outerShdw blurRad="38100" dist="38100" dir="2700000" algn="tl">
                    <a:srgbClr val="000000"/>
                  </a:outerShdw>
                </a:effectLst>
                <a:latin typeface="Arial"/>
                <a:cs typeface="Arial"/>
              </a:rPr>
              <a:t>Terms of obedience under Messiah</a:t>
            </a:r>
          </a:p>
        </p:txBody>
      </p:sp>
      <p:sp>
        <p:nvSpPr>
          <p:cNvPr id="74763" name="Text Box 11"/>
          <p:cNvSpPr txBox="1">
            <a:spLocks noChangeArrowheads="1"/>
          </p:cNvSpPr>
          <p:nvPr/>
        </p:nvSpPr>
        <p:spPr bwMode="auto">
          <a:xfrm>
            <a:off x="1143000" y="28575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Walt Russell, </a:t>
            </a:r>
            <a:r>
              <a:rPr lang="en-US" sz="2400" b="1" u="sng">
                <a:solidFill>
                  <a:schemeClr val="bg1"/>
                </a:solidFill>
                <a:latin typeface="Arial"/>
                <a:ea typeface="+mn-ea"/>
                <a:cs typeface="Arial"/>
              </a:rPr>
              <a:t>Playing with Fire</a:t>
            </a:r>
            <a:r>
              <a:rPr lang="en-US" sz="2400" b="1">
                <a:solidFill>
                  <a:schemeClr val="bg1"/>
                </a:solidFill>
                <a:latin typeface="Arial"/>
                <a:ea typeface="+mn-ea"/>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en-US" sz="4400" b="1">
                  <a:solidFill>
                    <a:schemeClr val="bg1"/>
                  </a:solidFill>
                  <a:latin typeface="Arial"/>
                  <a:ea typeface="+mn-ea"/>
                  <a:cs typeface="Arial"/>
                </a:rPr>
                <a:t>BLESSING</a:t>
              </a: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400" b="1" dirty="0">
                  <a:solidFill>
                    <a:schemeClr val="bg1"/>
                  </a:solidFill>
                  <a:latin typeface="Arial"/>
                  <a:ea typeface="+mn-ea"/>
                  <a:cs typeface="Arial"/>
                </a:rPr>
                <a:t>Superseded by</a:t>
              </a: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Amplified by</a:t>
              </a:r>
            </a:p>
          </p:txBody>
        </p:sp>
      </p:grpSp>
      <p:sp>
        <p:nvSpPr>
          <p:cNvPr id="191502" name="TextBox 5"/>
          <p:cNvSpPr txBox="1">
            <a:spLocks noChangeArrowheads="1"/>
          </p:cNvSpPr>
          <p:nvPr/>
        </p:nvSpPr>
        <p:spPr bwMode="auto">
          <a:xfrm>
            <a:off x="0" y="6492875"/>
            <a:ext cx="9144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Walt Russell, </a:t>
            </a:r>
            <a:r>
              <a:rPr lang="en-US" sz="1800" b="1" i="1">
                <a:solidFill>
                  <a:srgbClr val="FFFFFF"/>
                </a:solidFill>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Israel's faith in David as redeeming shepherd-ruler (5:2) typifies the redemption faith of other covenant people in the eternal Ruler from David's line who will secure eternal salvation for man.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79903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1447800" y="3505200"/>
            <a:ext cx="6096000" cy="1016000"/>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2"/>
                </a:solidFill>
                <a:effectLst>
                  <a:outerShdw blurRad="38100" dist="38100" dir="2700000" algn="tl">
                    <a:srgbClr val="000000"/>
                  </a:outerShdw>
                </a:effectLst>
                <a:latin typeface="Arial"/>
                <a:cs typeface="Arial"/>
              </a:rPr>
              <a:t>Administrative Covenants </a:t>
            </a:r>
            <a:br>
              <a:rPr lang="en-US" sz="3200" b="1" dirty="0">
                <a:solidFill>
                  <a:schemeClr val="bg2"/>
                </a:solidFill>
                <a:effectLst>
                  <a:outerShdw blurRad="38100" dist="38100" dir="2700000" algn="tl">
                    <a:srgbClr val="000000"/>
                  </a:outerShdw>
                </a:effectLst>
                <a:latin typeface="Arial"/>
                <a:cs typeface="Arial"/>
              </a:rPr>
            </a:br>
            <a:r>
              <a:rPr lang="en-US" sz="2800" b="1" i="1" dirty="0">
                <a:solidFill>
                  <a:schemeClr val="bg2"/>
                </a:solidFill>
                <a:effectLst>
                  <a:outerShdw blurRad="38100" dist="38100" dir="2700000" algn="tl">
                    <a:srgbClr val="000000"/>
                  </a:outerShdw>
                </a:effectLst>
                <a:latin typeface="Arial"/>
                <a:cs typeface="Arial"/>
              </a:rPr>
              <a:t>How to experience the blessing</a:t>
            </a:r>
          </a:p>
        </p:txBody>
      </p:sp>
      <p:sp>
        <p:nvSpPr>
          <p:cNvPr id="75781" name="AutoShape 5"/>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2" name="AutoShape 6"/>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3" name="Text Box 7"/>
          <p:cNvSpPr txBox="1">
            <a:spLocks noChangeArrowheads="1"/>
          </p:cNvSpPr>
          <p:nvPr/>
        </p:nvSpPr>
        <p:spPr bwMode="auto">
          <a:xfrm>
            <a:off x="152400" y="2543175"/>
            <a:ext cx="3124200" cy="584200"/>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2"/>
                </a:solidFill>
                <a:effectLst>
                  <a:outerShdw blurRad="38100" dist="38100" dir="2700000" algn="tl">
                    <a:srgbClr val="000000"/>
                  </a:outerShdw>
                </a:effectLst>
                <a:latin typeface="Arial"/>
                <a:cs typeface="Arial"/>
              </a:rPr>
              <a:t>Abrahamic</a:t>
            </a:r>
          </a:p>
        </p:txBody>
      </p:sp>
      <p:sp>
        <p:nvSpPr>
          <p:cNvPr id="75784" name="Text Box 8"/>
          <p:cNvSpPr txBox="1">
            <a:spLocks noChangeArrowheads="1"/>
          </p:cNvSpPr>
          <p:nvPr/>
        </p:nvSpPr>
        <p:spPr bwMode="auto">
          <a:xfrm>
            <a:off x="5657850" y="2559050"/>
            <a:ext cx="3105150" cy="58420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Davidic</a:t>
            </a:r>
          </a:p>
        </p:txBody>
      </p:sp>
      <p:sp>
        <p:nvSpPr>
          <p:cNvPr id="75785" name="Text Box 9"/>
          <p:cNvSpPr txBox="1">
            <a:spLocks noChangeArrowheads="1"/>
          </p:cNvSpPr>
          <p:nvPr/>
        </p:nvSpPr>
        <p:spPr bwMode="auto">
          <a:xfrm>
            <a:off x="238125" y="5041900"/>
            <a:ext cx="4029075" cy="157003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2"/>
                </a:solidFill>
                <a:effectLst>
                  <a:outerShdw blurRad="38100" dist="38100" dir="2700000" algn="tl">
                    <a:srgbClr val="000000"/>
                  </a:outerShdw>
                </a:effectLst>
                <a:latin typeface="Arial"/>
                <a:cs typeface="Arial"/>
              </a:rPr>
              <a:t>Mosaic          </a:t>
            </a:r>
            <a:r>
              <a:rPr lang="en-US" sz="3200" b="1" i="1" dirty="0">
                <a:solidFill>
                  <a:schemeClr val="bg2"/>
                </a:solidFill>
                <a:effectLst>
                  <a:outerShdw blurRad="38100" dist="38100" dir="2700000" algn="tl">
                    <a:srgbClr val="000000"/>
                  </a:outerShdw>
                </a:effectLst>
                <a:latin typeface="Arial"/>
                <a:cs typeface="Arial"/>
              </a:rPr>
              <a:t>Israel</a:t>
            </a:r>
            <a:r>
              <a:rPr lang="uk-UA" altLang="ja-JP" sz="3200" b="1" i="1" dirty="0">
                <a:solidFill>
                  <a:schemeClr val="bg2"/>
                </a:solidFill>
                <a:effectLst>
                  <a:outerShdw blurRad="38100" dist="38100" dir="2700000" algn="tl">
                    <a:srgbClr val="000000"/>
                  </a:outerShdw>
                </a:effectLst>
                <a:latin typeface="Arial"/>
                <a:cs typeface="Arial"/>
              </a:rPr>
              <a:t>'</a:t>
            </a:r>
            <a:r>
              <a:rPr lang="en-US" sz="3200" b="1" i="1" dirty="0">
                <a:solidFill>
                  <a:schemeClr val="bg2"/>
                </a:solidFill>
                <a:effectLst>
                  <a:outerShdw blurRad="38100" dist="38100" dir="2700000" algn="tl">
                    <a:srgbClr val="000000"/>
                  </a:outerShdw>
                </a:effectLst>
                <a:latin typeface="Arial"/>
                <a:cs typeface="Arial"/>
              </a:rPr>
              <a:t>s terms of obedience</a:t>
            </a:r>
          </a:p>
        </p:txBody>
      </p:sp>
      <p:sp>
        <p:nvSpPr>
          <p:cNvPr id="75786" name="Text Box 10"/>
          <p:cNvSpPr txBox="1">
            <a:spLocks noChangeArrowheads="1"/>
          </p:cNvSpPr>
          <p:nvPr/>
        </p:nvSpPr>
        <p:spPr bwMode="auto">
          <a:xfrm>
            <a:off x="4800600" y="5041900"/>
            <a:ext cx="4200525" cy="157003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2"/>
                </a:solidFill>
                <a:effectLst>
                  <a:outerShdw blurRad="38100" dist="38100" dir="2700000" algn="tl">
                    <a:srgbClr val="000000"/>
                  </a:outerShdw>
                </a:effectLst>
                <a:latin typeface="Arial"/>
                <a:cs typeface="Arial"/>
              </a:rPr>
              <a:t>New                      </a:t>
            </a:r>
            <a:r>
              <a:rPr lang="en-US" sz="3200" b="1" i="1">
                <a:solidFill>
                  <a:schemeClr val="bg2"/>
                </a:solidFill>
                <a:effectLst>
                  <a:outerShdw blurRad="38100" dist="38100" dir="2700000" algn="tl">
                    <a:srgbClr val="000000"/>
                  </a:outerShdw>
                </a:effectLst>
                <a:latin typeface="Arial"/>
                <a:cs typeface="Arial"/>
              </a:rPr>
              <a:t>Terms of obedience under Messiah</a:t>
            </a:r>
          </a:p>
        </p:txBody>
      </p:sp>
      <p:sp>
        <p:nvSpPr>
          <p:cNvPr id="75787" name="Text Box 11"/>
          <p:cNvSpPr txBox="1">
            <a:spLocks noChangeArrowheads="1"/>
          </p:cNvSpPr>
          <p:nvPr/>
        </p:nvSpPr>
        <p:spPr bwMode="auto">
          <a:xfrm>
            <a:off x="1143000" y="53340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Walt Russell, </a:t>
            </a:r>
            <a:r>
              <a:rPr lang="en-US" sz="2400" b="1" u="sng">
                <a:solidFill>
                  <a:schemeClr val="bg1"/>
                </a:solidFill>
                <a:latin typeface="Arial"/>
                <a:ea typeface="+mn-ea"/>
                <a:cs typeface="Arial"/>
              </a:rPr>
              <a:t>Playing with Fire</a:t>
            </a:r>
            <a:r>
              <a:rPr lang="en-US" sz="2400" b="1">
                <a:solidFill>
                  <a:schemeClr val="bg1"/>
                </a:solidFill>
                <a:latin typeface="Arial"/>
                <a:ea typeface="+mn-ea"/>
                <a:cs typeface="Arial"/>
              </a:rPr>
              <a:t>, p. 121</a:t>
            </a:r>
          </a:p>
        </p:txBody>
      </p:sp>
      <p:sp>
        <p:nvSpPr>
          <p:cNvPr id="75788" name="AutoShape 12"/>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9" name="Text Box 13"/>
          <p:cNvSpPr txBox="1">
            <a:spLocks noChangeArrowheads="1"/>
          </p:cNvSpPr>
          <p:nvPr/>
        </p:nvSpPr>
        <p:spPr bwMode="auto">
          <a:xfrm>
            <a:off x="838200" y="350838"/>
            <a:ext cx="7207250" cy="769937"/>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en-US" sz="4400" b="1">
                <a:solidFill>
                  <a:schemeClr val="bg2"/>
                </a:solidFill>
                <a:latin typeface="Arial"/>
                <a:ea typeface="+mn-ea"/>
                <a:cs typeface="Arial"/>
              </a:rPr>
              <a:t>BLESSING</a:t>
            </a:r>
          </a:p>
        </p:txBody>
      </p:sp>
      <p:sp>
        <p:nvSpPr>
          <p:cNvPr id="75790" name="AutoShape 14"/>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5791" name="Text Box 15"/>
          <p:cNvSpPr txBox="1">
            <a:spLocks noChangeArrowheads="1"/>
          </p:cNvSpPr>
          <p:nvPr/>
        </p:nvSpPr>
        <p:spPr bwMode="auto">
          <a:xfrm>
            <a:off x="2895600" y="5035550"/>
            <a:ext cx="32004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400" b="1">
                <a:solidFill>
                  <a:schemeClr val="bg2"/>
                </a:solidFill>
                <a:latin typeface="Arial"/>
                <a:ea typeface="+mn-ea"/>
                <a:cs typeface="Arial"/>
              </a:rPr>
              <a:t>Superceded by</a:t>
            </a:r>
          </a:p>
        </p:txBody>
      </p:sp>
      <p:sp>
        <p:nvSpPr>
          <p:cNvPr id="75792" name="AutoShape 16"/>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93" name="Text Box 17"/>
          <p:cNvSpPr txBox="1">
            <a:spLocks noChangeArrowheads="1"/>
          </p:cNvSpPr>
          <p:nvPr/>
        </p:nvSpPr>
        <p:spPr bwMode="auto">
          <a:xfrm>
            <a:off x="3352800" y="2155825"/>
            <a:ext cx="2209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2"/>
                </a:solidFill>
                <a:latin typeface="Arial"/>
                <a:ea typeface="+mn-ea"/>
                <a:cs typeface="Arial"/>
              </a:rPr>
              <a:t>Amplified by</a:t>
            </a:r>
          </a:p>
        </p:txBody>
      </p:sp>
      <p:sp>
        <p:nvSpPr>
          <p:cNvPr id="75794" name="Text Box 18"/>
          <p:cNvSpPr txBox="1">
            <a:spLocks noChangeArrowheads="1"/>
          </p:cNvSpPr>
          <p:nvPr/>
        </p:nvSpPr>
        <p:spPr bwMode="auto">
          <a:xfrm>
            <a:off x="5438775" y="3190875"/>
            <a:ext cx="3505200" cy="523875"/>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a:solidFill>
                  <a:schemeClr val="bg1"/>
                </a:solidFill>
                <a:effectLst>
                  <a:outerShdw blurRad="38100" dist="38100" dir="2700000" algn="tl">
                    <a:srgbClr val="000000"/>
                  </a:outerShdw>
                </a:effectLst>
                <a:latin typeface="Arial"/>
                <a:cs typeface="Arial"/>
              </a:rPr>
              <a:t>2 Samuel 7:12-16</a:t>
            </a:r>
          </a:p>
        </p:txBody>
      </p:sp>
      <p:sp>
        <p:nvSpPr>
          <p:cNvPr id="75795" name="Rectangle 19"/>
          <p:cNvSpPr>
            <a:spLocks noGrp="1" noChangeArrowheads="1"/>
          </p:cNvSpPr>
          <p:nvPr>
            <p:ph type="title" idx="4294967295"/>
          </p:nvPr>
        </p:nvSpPr>
        <p:spPr>
          <a:xfrm>
            <a:off x="2057400" y="1263650"/>
            <a:ext cx="4876800" cy="584200"/>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2"/>
                </a:solidFill>
                <a:effectLst>
                  <a:outerShdw blurRad="38100" dist="38100" dir="2700000" algn="tl">
                    <a:srgbClr val="000000"/>
                  </a:outerShdw>
                </a:effectLst>
                <a:latin typeface="Arial"/>
                <a:ea typeface="ＭＳ Ｐゴシック" charset="0"/>
                <a:cs typeface="Arial"/>
              </a:rPr>
              <a:t>Covenants of Promise</a:t>
            </a:r>
          </a:p>
        </p:txBody>
      </p:sp>
      <p:sp>
        <p:nvSpPr>
          <p:cNvPr id="192530" name="TextBox 18"/>
          <p:cNvSpPr txBox="1">
            <a:spLocks noChangeArrowheads="1"/>
          </p:cNvSpPr>
          <p:nvPr/>
        </p:nvSpPr>
        <p:spPr bwMode="auto">
          <a:xfrm>
            <a:off x="0" y="6492875"/>
            <a:ext cx="9144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D9D9D9"/>
                </a:solidFill>
              </a:rPr>
              <a:t>Walt Russell, </a:t>
            </a:r>
            <a:r>
              <a:rPr lang="en-US" sz="1800" b="1" i="1">
                <a:solidFill>
                  <a:srgbClr val="D9D9D9"/>
                </a:solidFill>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75794"/>
                                        </p:tgtEl>
                                        <p:attrNameLst>
                                          <p:attrName>style.visibility</p:attrName>
                                        </p:attrNameLst>
                                      </p:cBhvr>
                                      <p:to>
                                        <p:strVal val="visible"/>
                                      </p:to>
                                    </p:set>
                                    <p:anim calcmode="lin" valueType="num">
                                      <p:cBhvr>
                                        <p:cTn id="7" dur="500" fill="hold"/>
                                        <p:tgtEl>
                                          <p:spTgt spid="75794"/>
                                        </p:tgtEl>
                                        <p:attrNameLst>
                                          <p:attrName>ppt_w</p:attrName>
                                        </p:attrNameLst>
                                      </p:cBhvr>
                                      <p:tavLst>
                                        <p:tav tm="0">
                                          <p:val>
                                            <p:fltVal val="0"/>
                                          </p:val>
                                        </p:tav>
                                        <p:tav tm="100000">
                                          <p:val>
                                            <p:strVal val="#ppt_w"/>
                                          </p:val>
                                        </p:tav>
                                      </p:tavLst>
                                    </p:anim>
                                    <p:anim calcmode="lin" valueType="num">
                                      <p:cBhvr>
                                        <p:cTn id="8" dur="500" fill="hold"/>
                                        <p:tgtEl>
                                          <p:spTgt spid="757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75784"/>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757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75794" grpId="0" animBg="1" autoUpdateAnimBg="0"/>
      <p:bldP spid="75794"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86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0"/>
            <a:ext cx="9144000" cy="595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The Promised Seed </a:t>
            </a:r>
          </a:p>
        </p:txBody>
      </p:sp>
      <p:sp>
        <p:nvSpPr>
          <p:cNvPr id="62466" name="Rectangle 3"/>
          <p:cNvSpPr>
            <a:spLocks noGrp="1" noChangeArrowheads="1"/>
          </p:cNvSpPr>
          <p:nvPr>
            <p:ph type="body" idx="1"/>
          </p:nvPr>
        </p:nvSpPr>
        <p:spPr>
          <a:xfrm>
            <a:off x="762000" y="1600200"/>
            <a:ext cx="8130480" cy="4530725"/>
          </a:xfrm>
        </p:spPr>
        <p:txBody>
          <a:bodyPr/>
          <a:lstStyle/>
          <a:p>
            <a:pPr eaLnBrk="1" hangingPunct="1">
              <a:buFontTx/>
              <a:buChar char="-"/>
              <a:defRPr/>
            </a:pP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David met the lineage requirements of Judah</a:t>
            </a:r>
            <a:r>
              <a:rPr lang="fr-FR" altLang="ja-JP"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a:t>
            </a:r>
            <a:r>
              <a:rPr lang="en-US" altLang="ja-JP"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s line (Genesis 49:10; </a:t>
            </a: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Numbers 24:17)</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b="1">
                  <a:solidFill>
                    <a:srgbClr val="FFFFFF"/>
                  </a:solidFill>
                  <a:effectLst>
                    <a:glow rad="241300">
                      <a:srgbClr val="000000">
                        <a:alpha val="89000"/>
                      </a:srgbClr>
                    </a:glow>
                  </a:effectLst>
                  <a:latin typeface="Tahoma" charset="0"/>
                </a:rPr>
                <a:t>ABRAHAM</a:t>
              </a:r>
              <a:endParaRPr lang="en-GB" b="1">
                <a:solidFill>
                  <a:srgbClr val="FFFFFF"/>
                </a:solidFill>
                <a:effectLst>
                  <a:glow rad="241300">
                    <a:srgbClr val="000000">
                      <a:alpha val="89000"/>
                    </a:srgbClr>
                  </a:glow>
                </a:effectLst>
                <a:latin typeface="Tahoma"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b="1">
                    <a:solidFill>
                      <a:srgbClr val="FFFFFF"/>
                    </a:solidFill>
                    <a:effectLst>
                      <a:glow rad="241300">
                        <a:srgbClr val="000000">
                          <a:alpha val="89000"/>
                        </a:srgbClr>
                      </a:glow>
                    </a:effectLst>
                    <a:latin typeface="Arial" charset="0"/>
                  </a:rPr>
                  <a:t>Isaac</a:t>
                </a:r>
                <a:endParaRPr lang="en-GB" b="1">
                  <a:solidFill>
                    <a:srgbClr val="FFFFFF"/>
                  </a:solidFill>
                  <a:effectLst>
                    <a:glow rad="241300">
                      <a:srgbClr val="000000">
                        <a:alpha val="89000"/>
                      </a:srgbClr>
                    </a:glow>
                  </a:effectLst>
                  <a:latin typeface="Arial"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Jacob</a:t>
                </a:r>
                <a:endParaRPr lang="en-GB" sz="2000" b="1">
                  <a:solidFill>
                    <a:srgbClr val="FFFFFF"/>
                  </a:solidFill>
                  <a:effectLst>
                    <a:glow rad="241300">
                      <a:srgbClr val="000000">
                        <a:alpha val="89000"/>
                      </a:srgbClr>
                    </a:glow>
                  </a:effectLst>
                  <a:latin typeface="Arial"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Judah</a:t>
                </a:r>
                <a:endParaRPr lang="en-GB" sz="2000" b="1">
                  <a:solidFill>
                    <a:srgbClr val="FFFFFF"/>
                  </a:solidFill>
                  <a:effectLst>
                    <a:glow rad="241300">
                      <a:srgbClr val="000000">
                        <a:alpha val="89000"/>
                      </a:srgbClr>
                    </a:glow>
                  </a:effectLst>
                  <a:latin typeface="Arial"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Perez</a:t>
                </a:r>
                <a:endParaRPr lang="en-GB" sz="2000" b="1">
                  <a:solidFill>
                    <a:srgbClr val="FFFFFF"/>
                  </a:solidFill>
                  <a:effectLst>
                    <a:glow rad="241300">
                      <a:srgbClr val="000000">
                        <a:alpha val="89000"/>
                      </a:srgbClr>
                    </a:glow>
                  </a:effectLst>
                  <a:latin typeface="Arial"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Hezron</a:t>
                </a:r>
                <a:endParaRPr lang="en-GB" sz="2000" b="1">
                  <a:solidFill>
                    <a:srgbClr val="FFFFFF"/>
                  </a:solidFill>
                  <a:effectLst>
                    <a:glow rad="241300">
                      <a:srgbClr val="000000">
                        <a:alpha val="89000"/>
                      </a:srgbClr>
                    </a:glow>
                  </a:effectLst>
                  <a:latin typeface="Arial"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Ram</a:t>
                </a:r>
                <a:endParaRPr lang="en-GB" sz="2000" b="1">
                  <a:solidFill>
                    <a:srgbClr val="FFFFFF"/>
                  </a:solidFill>
                  <a:effectLst>
                    <a:glow rad="241300">
                      <a:srgbClr val="000000">
                        <a:alpha val="89000"/>
                      </a:srgbClr>
                    </a:glow>
                  </a:effectLst>
                  <a:latin typeface="Arial"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dirty="0" err="1">
                    <a:solidFill>
                      <a:srgbClr val="FFFFFF"/>
                    </a:solidFill>
                    <a:effectLst>
                      <a:glow rad="241300">
                        <a:srgbClr val="000000">
                          <a:alpha val="89000"/>
                        </a:srgbClr>
                      </a:glow>
                    </a:effectLst>
                    <a:latin typeface="Arial" charset="0"/>
                  </a:rPr>
                  <a:t>Amminadab</a:t>
                </a:r>
                <a:endParaRPr lang="en-GB" sz="2000" b="1" dirty="0">
                  <a:solidFill>
                    <a:srgbClr val="FFFFFF"/>
                  </a:solidFill>
                  <a:effectLst>
                    <a:glow rad="241300">
                      <a:srgbClr val="000000">
                        <a:alpha val="89000"/>
                      </a:srgbClr>
                    </a:glow>
                  </a:effectLst>
                  <a:latin typeface="Arial"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Nahshon</a:t>
                </a:r>
                <a:endParaRPr lang="en-GB" sz="2000" b="1">
                  <a:solidFill>
                    <a:srgbClr val="FFFFFF"/>
                  </a:solidFill>
                  <a:effectLst>
                    <a:glow rad="241300">
                      <a:srgbClr val="000000">
                        <a:alpha val="89000"/>
                      </a:srgbClr>
                    </a:glow>
                  </a:effectLst>
                  <a:latin typeface="Arial"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Salmon</a:t>
                </a:r>
                <a:endParaRPr lang="en-GB" sz="2000" b="1">
                  <a:solidFill>
                    <a:srgbClr val="FFFFFF"/>
                  </a:solidFill>
                  <a:effectLst>
                    <a:glow rad="241300">
                      <a:srgbClr val="000000">
                        <a:alpha val="89000"/>
                      </a:srgbClr>
                    </a:glow>
                  </a:effectLst>
                  <a:latin typeface="Arial"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Boaz</a:t>
                </a:r>
                <a:endParaRPr lang="en-GB" sz="2000" b="1">
                  <a:solidFill>
                    <a:srgbClr val="FFFFFF"/>
                  </a:solidFill>
                  <a:effectLst>
                    <a:glow rad="241300">
                      <a:srgbClr val="000000">
                        <a:alpha val="89000"/>
                      </a:srgbClr>
                    </a:glow>
                  </a:effectLst>
                  <a:latin typeface="Arial"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Obed</a:t>
                </a:r>
                <a:endParaRPr lang="en-GB" sz="2000" b="1">
                  <a:solidFill>
                    <a:srgbClr val="FFFFFF"/>
                  </a:solidFill>
                  <a:effectLst>
                    <a:glow rad="241300">
                      <a:srgbClr val="000000">
                        <a:alpha val="89000"/>
                      </a:srgbClr>
                    </a:glow>
                  </a:effectLst>
                  <a:latin typeface="Arial"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Jesse</a:t>
                </a:r>
                <a:endParaRPr lang="en-GB" sz="2000" b="1">
                  <a:solidFill>
                    <a:srgbClr val="FFFFFF"/>
                  </a:solidFill>
                  <a:effectLst>
                    <a:glow rad="241300">
                      <a:srgbClr val="000000">
                        <a:alpha val="89000"/>
                      </a:srgbClr>
                    </a:glow>
                  </a:effectLst>
                  <a:latin typeface="Arial"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b="1">
                    <a:solidFill>
                      <a:srgbClr val="FFFFFF"/>
                    </a:solidFill>
                    <a:effectLst>
                      <a:glow rad="241300">
                        <a:srgbClr val="000000">
                          <a:alpha val="89000"/>
                        </a:srgbClr>
                      </a:glow>
                    </a:effectLst>
                    <a:latin typeface="Tahoma" charset="0"/>
                  </a:rPr>
                  <a:t>DAVID</a:t>
                </a:r>
                <a:endParaRPr lang="en-GB" b="1">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en-US" b="1" dirty="0">
                <a:solidFill>
                  <a:srgbClr val="FFFFFF"/>
                </a:solidFill>
                <a:effectLst>
                  <a:glow rad="241300">
                    <a:schemeClr val="bg1">
                      <a:alpha val="89000"/>
                    </a:schemeClr>
                  </a:glow>
                </a:effectLst>
                <a:latin typeface="Tahoma" charset="0"/>
              </a:rPr>
              <a:t>The Lineage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of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 David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king-dav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67800" cy="1097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4"/>
          <p:cNvSpPr>
            <a:spLocks noGrp="1" noChangeArrowheads="1"/>
          </p:cNvSpPr>
          <p:nvPr>
            <p:ph type="title" idx="4294967295"/>
          </p:nvPr>
        </p:nvSpPr>
        <p:spPr>
          <a:xfrm>
            <a:off x="2133600" y="609600"/>
            <a:ext cx="6324600" cy="1066800"/>
          </a:xfrm>
        </p:spPr>
        <p:txBody>
          <a:bodyPr/>
          <a:lstStyle/>
          <a:p>
            <a:pPr eaLnBrk="1" hangingPunct="1"/>
            <a:r>
              <a:rPr lang="en-US" sz="2800" b="1">
                <a:solidFill>
                  <a:srgbClr val="FFFF00"/>
                </a:solidFill>
                <a:latin typeface="Century Gothic" charset="0"/>
                <a:ea typeface="ＭＳ Ｐゴシック" charset="0"/>
                <a:cs typeface="ＭＳ Ｐゴシック" charset="0"/>
              </a:rPr>
              <a:t>Nathan related God</a:t>
            </a:r>
            <a:r>
              <a:rPr lang="uk-UA" altLang="ja-JP" sz="2800" b="1">
                <a:solidFill>
                  <a:srgbClr val="FFFF00"/>
                </a:solidFill>
                <a:latin typeface="Century Gothic" charset="0"/>
                <a:ea typeface="ＭＳ Ｐゴシック" charset="0"/>
                <a:cs typeface="ＭＳ Ｐゴシック" charset="0"/>
              </a:rPr>
              <a:t>'</a:t>
            </a:r>
            <a:r>
              <a:rPr lang="en-US" altLang="ja-JP" sz="2800" b="1">
                <a:solidFill>
                  <a:srgbClr val="FFFF00"/>
                </a:solidFill>
                <a:latin typeface="Century Gothic" charset="0"/>
                <a:ea typeface="ＭＳ Ｐゴシック" charset="0"/>
                <a:cs typeface="ＭＳ Ｐゴシック" charset="0"/>
              </a:rPr>
              <a:t>s promise to David (2 Sam. 7)</a:t>
            </a:r>
            <a:endParaRPr lang="en-US">
              <a:latin typeface="Times New Roman" charset="0"/>
              <a:ea typeface="ＭＳ Ｐゴシック" charset="0"/>
              <a:cs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3" y="381000"/>
            <a:ext cx="2736851" cy="3408363"/>
          </a:xfrm>
        </p:spPr>
        <p:txBody>
          <a:bodyPr/>
          <a:lstStyle/>
          <a:p>
            <a:pPr algn="ctr" eaLnBrk="1" hangingPunct="1"/>
            <a:r>
              <a:rPr lang="en-US" sz="3600" b="1">
                <a:solidFill>
                  <a:srgbClr val="FFFFFF"/>
                </a:solidFill>
                <a:latin typeface="Arial" charset="0"/>
              </a:rPr>
              <a:t>David</a:t>
            </a:r>
            <a:r>
              <a:rPr lang="uk-UA" altLang="ja-JP" sz="3600" b="1">
                <a:solidFill>
                  <a:srgbClr val="FFFFFF"/>
                </a:solidFill>
                <a:latin typeface="Arial" charset="0"/>
              </a:rPr>
              <a:t>'</a:t>
            </a:r>
            <a:r>
              <a:rPr lang="en-US" altLang="ja-JP" sz="3600" b="1">
                <a:solidFill>
                  <a:srgbClr val="FFFFFF"/>
                </a:solidFill>
                <a:latin typeface="Arial" charset="0"/>
              </a:rPr>
              <a:t>s House: </a:t>
            </a:r>
            <a:br>
              <a:rPr lang="en-US" altLang="ja-JP" sz="3600" b="1">
                <a:solidFill>
                  <a:srgbClr val="FFFFFF"/>
                </a:solidFill>
                <a:latin typeface="Arial" charset="0"/>
              </a:rPr>
            </a:br>
            <a:r>
              <a:rPr lang="ru-RU" altLang="ja-JP" sz="3600" b="1">
                <a:solidFill>
                  <a:srgbClr val="FFFFFF"/>
                </a:solidFill>
                <a:latin typeface="Arial" charset="0"/>
              </a:rPr>
              <a:t>"</a:t>
            </a:r>
            <a:r>
              <a:rPr lang="en-US" altLang="ja-JP" sz="3600" b="1">
                <a:solidFill>
                  <a:srgbClr val="FFFFFF"/>
                </a:solidFill>
                <a:latin typeface="Arial" charset="0"/>
              </a:rPr>
              <a:t>I want to build a house for you…</a:t>
            </a:r>
            <a:r>
              <a:rPr lang="ru-RU" altLang="ja-JP" sz="3600" b="1">
                <a:solidFill>
                  <a:srgbClr val="FFFFFF"/>
                </a:solidFill>
                <a:latin typeface="Arial" charset="0"/>
              </a:rPr>
              <a:t>"</a:t>
            </a:r>
            <a:br>
              <a:rPr lang="en-US" altLang="ja-JP" sz="3600" b="1">
                <a:solidFill>
                  <a:srgbClr val="FFFFFF"/>
                </a:solidFill>
                <a:latin typeface="Arial" charset="0"/>
              </a:rPr>
            </a:br>
            <a:endParaRPr lang="en-US" sz="2800" b="1">
              <a:solidFill>
                <a:srgbClr val="FFFFFF"/>
              </a:solidFill>
              <a:latin typeface="Arial" charset="0"/>
            </a:endParaRPr>
          </a:p>
        </p:txBody>
      </p:sp>
      <p:pic>
        <p:nvPicPr>
          <p:cNvPr id="196610" name="Picture 4" descr="Ma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0038" y="1143000"/>
            <a:ext cx="61244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ext Box 6"/>
          <p:cNvSpPr txBox="1">
            <a:spLocks noChangeArrowheads="1"/>
          </p:cNvSpPr>
          <p:nvPr/>
        </p:nvSpPr>
        <p:spPr bwMode="auto">
          <a:xfrm>
            <a:off x="1511300" y="4953000"/>
            <a:ext cx="382588"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D</a:t>
            </a:r>
          </a:p>
          <a:p>
            <a:pPr eaLnBrk="1" hangingPunct="1"/>
            <a:r>
              <a:rPr lang="en-US" sz="2000" b="1">
                <a:solidFill>
                  <a:srgbClr val="FFFFFF"/>
                </a:solidFill>
                <a:cs typeface="Arial" charset="0"/>
              </a:rPr>
              <a:t>A</a:t>
            </a:r>
          </a:p>
          <a:p>
            <a:pPr eaLnBrk="1" hangingPunct="1"/>
            <a:r>
              <a:rPr lang="en-US" sz="2000" b="1">
                <a:solidFill>
                  <a:srgbClr val="FFFFFF"/>
                </a:solidFill>
                <a:cs typeface="Arial" charset="0"/>
              </a:rPr>
              <a:t>V</a:t>
            </a:r>
          </a:p>
          <a:p>
            <a:pPr eaLnBrk="1" hangingPunct="1"/>
            <a:r>
              <a:rPr lang="en-US" sz="2000" b="1">
                <a:solidFill>
                  <a:srgbClr val="FFFFFF"/>
                </a:solidFill>
                <a:cs typeface="Arial" charset="0"/>
              </a:rPr>
              <a:t>I</a:t>
            </a:r>
          </a:p>
          <a:p>
            <a:pPr eaLnBrk="1" hangingPunct="1"/>
            <a:r>
              <a:rPr lang="en-US" sz="2000" b="1">
                <a:solidFill>
                  <a:srgbClr val="FFFFFF"/>
                </a:solidFill>
                <a:cs typeface="Arial" charset="0"/>
              </a:rPr>
              <a:t>D</a:t>
            </a:r>
          </a:p>
        </p:txBody>
      </p:sp>
      <p:pic>
        <p:nvPicPr>
          <p:cNvPr id="196613" name="Picture 7" descr="crown option A small"/>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solidFill>
                <a:srgbClr val="FFCC00"/>
              </a:solidFill>
              <a:latin typeface="Arial Black" charset="0"/>
            </a:endParaRPr>
          </a:p>
        </p:txBody>
      </p:sp>
    </p:spTree>
    <p:extLst>
      <p:ext uri="{BB962C8B-B14F-4D97-AF65-F5344CB8AC3E}">
        <p14:creationId xmlns:p14="http://schemas.microsoft.com/office/powerpoint/2010/main" val="1990822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en-US" sz="6000" dirty="0">
                <a:solidFill>
                  <a:srgbClr val="FFFFFF"/>
                </a:solidFill>
                <a:latin typeface="Tahoma" charset="0"/>
              </a:rPr>
              <a:t>But who would build the Temple ?</a:t>
            </a: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5"/>
            <a:ext cx="5294312"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2"/>
          <p:cNvSpPr txBox="1">
            <a:spLocks noChangeArrowheads="1"/>
          </p:cNvSpPr>
          <p:nvPr/>
        </p:nvSpPr>
        <p:spPr bwMode="auto">
          <a:xfrm>
            <a:off x="6108700" y="2060575"/>
            <a:ext cx="3048000" cy="479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chemeClr val="tx2"/>
                </a:solidFill>
                <a:cs typeface="Arial" charset="0"/>
              </a:rPr>
              <a:t>God</a:t>
            </a:r>
            <a:r>
              <a:rPr lang="uk-UA" sz="3600" b="1">
                <a:solidFill>
                  <a:schemeClr val="tx2"/>
                </a:solidFill>
                <a:cs typeface="Arial" charset="0"/>
              </a:rPr>
              <a:t>'</a:t>
            </a:r>
            <a:r>
              <a:rPr lang="en-US" sz="3600" b="1">
                <a:solidFill>
                  <a:schemeClr val="tx2"/>
                </a:solidFill>
                <a:cs typeface="Arial" charset="0"/>
              </a:rPr>
              <a:t>s House</a:t>
            </a:r>
            <a:r>
              <a:rPr lang="en-US" altLang="ja-JP" sz="3600" b="1">
                <a:solidFill>
                  <a:schemeClr val="tx2"/>
                </a:solidFill>
                <a:cs typeface="Arial" charset="0"/>
              </a:rPr>
              <a:t>: </a:t>
            </a:r>
            <a:br>
              <a:rPr lang="en-US" altLang="ja-JP" sz="3600" b="1">
                <a:solidFill>
                  <a:schemeClr val="tx2"/>
                </a:solidFill>
                <a:cs typeface="Arial" charset="0"/>
              </a:rPr>
            </a:br>
            <a:r>
              <a:rPr lang="ru-RU" altLang="ja-JP" sz="3600" b="1">
                <a:solidFill>
                  <a:schemeClr val="tx2"/>
                </a:solidFill>
                <a:cs typeface="Arial" charset="0"/>
              </a:rPr>
              <a:t>"</a:t>
            </a:r>
            <a:r>
              <a:rPr lang="en-US" altLang="ja-JP" sz="3600" b="1">
                <a:solidFill>
                  <a:schemeClr val="tx2"/>
                </a:solidFill>
                <a:cs typeface="Arial" charset="0"/>
              </a:rPr>
              <a:t>I want to build a house for you…</a:t>
            </a:r>
            <a:r>
              <a:rPr lang="ru-RU" altLang="ja-JP" sz="3600" b="1">
                <a:solidFill>
                  <a:schemeClr val="tx2"/>
                </a:solidFill>
                <a:cs typeface="Arial" charset="0"/>
              </a:rPr>
              <a:t>"</a:t>
            </a:r>
            <a:br>
              <a:rPr lang="en-US" altLang="ja-JP" sz="3600" b="1">
                <a:solidFill>
                  <a:schemeClr val="tx2"/>
                </a:solidFill>
                <a:cs typeface="Arial" charset="0"/>
              </a:rPr>
            </a:br>
            <a:endParaRPr lang="en-US" sz="2800" b="1">
              <a:solidFill>
                <a:schemeClr val="tx2"/>
              </a:solidFill>
              <a:cs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rgbClr val="FFFFFF"/>
                </a:solidFill>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defRPr/>
            </a:pPr>
            <a:r>
              <a:rPr lang="en-US" sz="2800" b="1" dirty="0">
                <a:solidFill>
                  <a:srgbClr val="FFFFFF"/>
                </a:solidFill>
                <a:effectLst>
                  <a:glow rad="177800">
                    <a:srgbClr val="000000"/>
                  </a:glow>
                </a:effectLst>
              </a:rPr>
              <a:t>   </a:t>
            </a:r>
            <a:r>
              <a:rPr lang="ru-RU"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For when you (David) die, I will raise up one of your descendants, and I will make his kingdom strong. He is the one who will build a house—a temple—for my name.  And I will establish the throne of his kingdom forever.</a:t>
            </a:r>
            <a:r>
              <a:rPr lang="ru-RU" altLang="ja-JP" sz="32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8384" y="1600201"/>
            <a:ext cx="9172128" cy="676672"/>
          </a:xfrm>
        </p:spPr>
        <p:txBody>
          <a:bodyPr anchor="ctr"/>
          <a:lstStyle/>
          <a:p>
            <a:pPr marL="0" indent="0" algn="ctr" eaLnBrk="1" hangingPunct="1">
              <a:spcBef>
                <a:spcPct val="0"/>
              </a:spcBef>
              <a:buFontTx/>
              <a:buNone/>
              <a:defRPr/>
            </a:pPr>
            <a:r>
              <a:rPr lang="en-US" sz="2800" b="1">
                <a:solidFill>
                  <a:srgbClr val="FFFFFF"/>
                </a:solidFill>
                <a:effectLst>
                  <a:glow rad="228600">
                    <a:schemeClr val="tx1"/>
                  </a:glo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22</a:t>
            </a:r>
            <a:endParaRPr lang="en-US" sz="1800"/>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0" y="-100013"/>
            <a:ext cx="9105900" cy="931863"/>
          </a:xfrm>
        </p:spPr>
        <p:txBody>
          <a:bodyPr/>
          <a:lstStyle/>
          <a:p>
            <a:pPr algn="ctr" eaLnBrk="1" hangingPunct="1"/>
            <a:r>
              <a:rPr lang="en-US" sz="4800" b="1">
                <a:solidFill>
                  <a:schemeClr val="tx1"/>
                </a:solidFill>
                <a:latin typeface="Arial" charset="0"/>
              </a:rPr>
              <a:t>Davidic Covenant</a:t>
            </a:r>
          </a:p>
        </p:txBody>
      </p:sp>
      <p:sp>
        <p:nvSpPr>
          <p:cNvPr id="269315" name="Rectangle 3"/>
          <p:cNvSpPr>
            <a:spLocks noGrp="1" noChangeArrowheads="1"/>
          </p:cNvSpPr>
          <p:nvPr>
            <p:ph type="body" idx="1"/>
          </p:nvPr>
        </p:nvSpPr>
        <p:spPr>
          <a:xfrm>
            <a:off x="38100" y="690563"/>
            <a:ext cx="9105900" cy="6194425"/>
          </a:xfrm>
        </p:spPr>
        <p:txBody>
          <a:bodyPr/>
          <a:lstStyle/>
          <a:p>
            <a:pPr algn="ctr" eaLnBrk="1" hangingPunct="1">
              <a:lnSpc>
                <a:spcPct val="80000"/>
              </a:lnSpc>
              <a:buFontTx/>
              <a:buNone/>
            </a:pPr>
            <a:r>
              <a:rPr lang="en-US" sz="2400" b="1">
                <a:latin typeface="Arial" charset="0"/>
              </a:rPr>
              <a:t>2 Samuel 7:12-16</a:t>
            </a:r>
          </a:p>
          <a:p>
            <a:pPr algn="ctr" eaLnBrk="1" hangingPunct="1">
              <a:lnSpc>
                <a:spcPct val="80000"/>
              </a:lnSpc>
              <a:buFontTx/>
              <a:buNone/>
            </a:pPr>
            <a:endParaRPr lang="en-US" sz="1200" b="1">
              <a:latin typeface="Arial" charset="0"/>
            </a:endParaRPr>
          </a:p>
          <a:p>
            <a:pPr algn="ctr" eaLnBrk="1" hangingPunct="1">
              <a:lnSpc>
                <a:spcPct val="80000"/>
              </a:lnSpc>
              <a:buFontTx/>
              <a:buNone/>
            </a:pPr>
            <a:r>
              <a:rPr lang="ru-RU" sz="2400" b="1">
                <a:latin typeface="Arial" charset="0"/>
              </a:rPr>
              <a:t>"</a:t>
            </a:r>
            <a:r>
              <a:rPr lang="en-US" sz="2400" b="1">
                <a:latin typeface="Arial" charset="0"/>
              </a:rPr>
              <a:t>And when your days are fulfilled and you sleep with your fathers, I will set up after you </a:t>
            </a:r>
            <a:r>
              <a:rPr lang="en-US" sz="2400" b="1">
                <a:solidFill>
                  <a:schemeClr val="tx2"/>
                </a:solidFill>
                <a:latin typeface="Arial" charset="0"/>
              </a:rPr>
              <a:t>YOUR OFFSPRING</a:t>
            </a:r>
            <a:r>
              <a:rPr lang="en-US" sz="2400" b="1">
                <a:latin typeface="Arial" charset="0"/>
              </a:rPr>
              <a:t> who shall be born to you, and I will establish </a:t>
            </a:r>
            <a:r>
              <a:rPr lang="en-US" sz="2400" b="1">
                <a:solidFill>
                  <a:schemeClr val="tx2"/>
                </a:solidFill>
                <a:latin typeface="Arial" charset="0"/>
              </a:rPr>
              <a:t>HIS KINGDOM</a:t>
            </a:r>
            <a:r>
              <a:rPr lang="en-US" sz="2400" b="1">
                <a:latin typeface="Arial" charset="0"/>
              </a:rPr>
              <a:t>.</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  </a:t>
            </a:r>
            <a:r>
              <a:rPr lang="en-US" sz="2400" b="1">
                <a:solidFill>
                  <a:schemeClr val="tx2"/>
                </a:solidFill>
                <a:latin typeface="Arial" charset="0"/>
              </a:rPr>
              <a:t>He shall build a house for My Name</a:t>
            </a:r>
            <a:r>
              <a:rPr lang="en-US" sz="2400" b="1">
                <a:latin typeface="Arial" charset="0"/>
              </a:rPr>
              <a:t> [and My Presence], and I will establish the </a:t>
            </a:r>
            <a:r>
              <a:rPr lang="en-US" sz="2400" b="1">
                <a:solidFill>
                  <a:schemeClr val="tx2"/>
                </a:solidFill>
                <a:latin typeface="Arial" charset="0"/>
              </a:rPr>
              <a:t>THRONE</a:t>
            </a:r>
            <a:r>
              <a:rPr lang="en-US" sz="2400" b="1">
                <a:solidFill>
                  <a:schemeClr val="folHlink"/>
                </a:solidFill>
                <a:latin typeface="Arial" charset="0"/>
              </a:rPr>
              <a:t> </a:t>
            </a:r>
            <a:r>
              <a:rPr lang="en-US" sz="2400" b="1">
                <a:latin typeface="Arial" charset="0"/>
              </a:rPr>
              <a:t>of </a:t>
            </a:r>
            <a:r>
              <a:rPr lang="en-US" sz="2400" b="1">
                <a:solidFill>
                  <a:schemeClr val="tx2"/>
                </a:solidFill>
                <a:latin typeface="Arial" charset="0"/>
              </a:rPr>
              <a:t>HIS KINGDOM FOREVER.  </a:t>
            </a:r>
            <a:br>
              <a:rPr lang="en-US" sz="2400" b="1">
                <a:solidFill>
                  <a:schemeClr val="tx2"/>
                </a:solidFill>
                <a:latin typeface="Arial" charset="0"/>
              </a:rPr>
            </a:br>
            <a:r>
              <a:rPr lang="en-US" sz="2400" b="1">
                <a:solidFill>
                  <a:schemeClr val="tx2"/>
                </a:solidFill>
                <a:latin typeface="Arial" charset="0"/>
              </a:rPr>
              <a:t>I will be his Father, and he shall be My son.</a:t>
            </a:r>
            <a:r>
              <a:rPr lang="en-US" sz="2400" b="1">
                <a:latin typeface="Arial" charset="0"/>
              </a:rPr>
              <a:t> When he commits iniquity, I will chasten him with the rod of men and with the stripes of the sons of men.</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But My mercy and loving-kindness </a:t>
            </a:r>
            <a:r>
              <a:rPr lang="en-US" sz="2400" b="1">
                <a:solidFill>
                  <a:schemeClr val="tx2"/>
                </a:solidFill>
                <a:latin typeface="Arial" charset="0"/>
              </a:rPr>
              <a:t>SHALL NOT DEPART</a:t>
            </a:r>
            <a:r>
              <a:rPr lang="en-US" sz="2400" b="1">
                <a:latin typeface="Arial" charset="0"/>
              </a:rPr>
              <a:t> from him, as I took [them] from Saul, whom I took away from before you.</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And your house and your kingdom shall be made sure forever before you; </a:t>
            </a:r>
            <a:r>
              <a:rPr lang="en-US" sz="2400" b="1">
                <a:solidFill>
                  <a:schemeClr val="tx2"/>
                </a:solidFill>
                <a:latin typeface="Arial" charset="0"/>
              </a:rPr>
              <a:t>YOUR THRONE</a:t>
            </a:r>
            <a:r>
              <a:rPr lang="en-US" sz="2400" b="1">
                <a:latin typeface="Arial" charset="0"/>
              </a:rPr>
              <a:t> shall be </a:t>
            </a:r>
            <a:r>
              <a:rPr lang="en-US" sz="2400" b="1">
                <a:solidFill>
                  <a:schemeClr val="tx2"/>
                </a:solidFill>
                <a:latin typeface="Arial" charset="0"/>
              </a:rPr>
              <a:t>ESTABLISHED FOREVER</a:t>
            </a:r>
            <a:r>
              <a:rPr lang="en-US" sz="2400" b="1">
                <a:latin typeface="Arial" charset="0"/>
              </a:rPr>
              <a:t>.</a:t>
            </a:r>
            <a:r>
              <a:rPr lang="ru-RU" sz="2400" b="1">
                <a:latin typeface="Arial" charset="0"/>
              </a:rPr>
              <a:t>"</a:t>
            </a:r>
            <a:endParaRPr lang="en-US" sz="2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en-US" b="1">
                <a:solidFill>
                  <a:schemeClr val="tx1"/>
                </a:solidFill>
                <a:effectLst>
                  <a:glow rad="406400">
                    <a:schemeClr val="bg1">
                      <a:alpha val="92000"/>
                    </a:schemeClr>
                  </a:glow>
                </a:effectLst>
                <a:latin typeface="Tahoma" charset="0"/>
              </a:rPr>
              <a:t>The Davidic Covenant is…</a:t>
            </a:r>
          </a:p>
        </p:txBody>
      </p:sp>
      <p:sp>
        <p:nvSpPr>
          <p:cNvPr id="70658" name="Rectangle 3"/>
          <p:cNvSpPr>
            <a:spLocks noGrp="1" noChangeArrowheads="1"/>
          </p:cNvSpPr>
          <p:nvPr>
            <p:ph type="body" idx="1"/>
          </p:nvPr>
        </p:nvSpPr>
        <p:spPr>
          <a:xfrm>
            <a:off x="0" y="1906488"/>
            <a:ext cx="9144000" cy="4114800"/>
          </a:xfrm>
        </p:spPr>
        <p:txBody>
          <a:bodyPr/>
          <a:lstStyle/>
          <a:p>
            <a:pPr algn="ctr" eaLnBrk="1" hangingPunct="1">
              <a:buFontTx/>
              <a:buNone/>
              <a:defRPr/>
            </a:pPr>
            <a:r>
              <a:rPr lang="en-US" b="1" dirty="0">
                <a:effectLst>
                  <a:glow rad="406400">
                    <a:schemeClr val="bg1">
                      <a:alpha val="92000"/>
                    </a:schemeClr>
                  </a:glow>
                </a:effectLst>
                <a:latin typeface="Tahoma" charset="0"/>
              </a:rPr>
              <a:t>a continuation of the </a:t>
            </a:r>
            <a:r>
              <a:rPr lang="en-US" b="1" dirty="0">
                <a:solidFill>
                  <a:schemeClr val="tx2"/>
                </a:solidFill>
                <a:effectLst>
                  <a:glow rad="406400">
                    <a:schemeClr val="bg1">
                      <a:alpha val="92000"/>
                    </a:schemeClr>
                  </a:glow>
                </a:effectLst>
                <a:latin typeface="Tahoma" charset="0"/>
              </a:rPr>
              <a:t>seed</a:t>
            </a:r>
            <a:r>
              <a:rPr lang="en-US" b="1" dirty="0">
                <a:effectLst>
                  <a:glow rad="406400">
                    <a:schemeClr val="bg1">
                      <a:alpha val="92000"/>
                    </a:schemeClr>
                  </a:glow>
                </a:effectLst>
                <a:latin typeface="Tahoma" charset="0"/>
              </a:rPr>
              <a:t> aspect of the</a:t>
            </a:r>
          </a:p>
          <a:p>
            <a:pPr algn="ctr" eaLnBrk="1" hangingPunct="1">
              <a:buFontTx/>
              <a:buNone/>
              <a:defRPr/>
            </a:pPr>
            <a:r>
              <a:rPr lang="en-US" b="1" dirty="0">
                <a:effectLst>
                  <a:glow rad="406400">
                    <a:schemeClr val="bg1">
                      <a:alpha val="92000"/>
                    </a:schemeClr>
                  </a:glow>
                </a:effectLst>
                <a:latin typeface="Tahoma" charset="0"/>
              </a:rPr>
              <a:t>Abrahamic Covenant and the promise</a:t>
            </a:r>
          </a:p>
          <a:p>
            <a:pPr algn="ctr" eaLnBrk="1" hangingPunct="1">
              <a:buFontTx/>
              <a:buNone/>
              <a:defRPr/>
            </a:pPr>
            <a:r>
              <a:rPr lang="en-US" b="1" dirty="0">
                <a:effectLst>
                  <a:glow rad="406400">
                    <a:schemeClr val="bg1">
                      <a:alpha val="92000"/>
                    </a:schemeClr>
                  </a:glow>
                </a:effectLst>
                <a:latin typeface="Tahoma" charset="0"/>
              </a:rPr>
              <a:t>that kings would come from Abraham</a:t>
            </a:r>
          </a:p>
          <a:p>
            <a:pPr algn="ctr" eaLnBrk="1" hangingPunct="1">
              <a:buFontTx/>
              <a:buNone/>
              <a:defRPr/>
            </a:pPr>
            <a:r>
              <a:rPr lang="en-US" b="1" dirty="0">
                <a:effectLst>
                  <a:glow rad="406400">
                    <a:schemeClr val="bg1">
                      <a:alpha val="92000"/>
                    </a:schemeClr>
                  </a:glow>
                </a:effectLst>
                <a:latin typeface="Tahoma" charset="0"/>
              </a:rPr>
              <a:t>(Genesis 17:6-7)</a:t>
            </a:r>
          </a:p>
          <a:p>
            <a:pPr eaLnBrk="1" hangingPunct="1">
              <a:defRPr/>
            </a:pPr>
            <a:endParaRPr lang="en-US" b="1" dirty="0">
              <a:effectLst>
                <a:glow rad="406400">
                  <a:schemeClr val="bg1">
                    <a:alpha val="92000"/>
                  </a:schemeClr>
                </a:glow>
              </a:effectLst>
              <a:latin typeface="Arial Black"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David portrays Jesus Christ as the divinely chosen king who will maintain a righteous and eternal reign (cf. Matt. 12:23; 21:15; Luke 1:32, 69; Rev. 5:5).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41115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697" name="Group 2"/>
          <p:cNvGrpSpPr>
            <a:grpSpLocks/>
          </p:cNvGrpSpPr>
          <p:nvPr/>
        </p:nvGrpSpPr>
        <p:grpSpPr bwMode="auto">
          <a:xfrm>
            <a:off x="1292225" y="357188"/>
            <a:ext cx="7110413" cy="2224087"/>
            <a:chOff x="814" y="225"/>
            <a:chExt cx="4479" cy="1401"/>
          </a:xfrm>
        </p:grpSpPr>
        <p:sp>
          <p:nvSpPr>
            <p:cNvPr id="93187"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800" b="1" dirty="0">
                  <a:solidFill>
                    <a:srgbClr val="FAFD00"/>
                  </a:solidFill>
                  <a:latin typeface="Times" charset="0"/>
                </a:rPr>
                <a:t>                            Genesis 12</a:t>
              </a:r>
            </a:p>
            <a:p>
              <a:pPr algn="l" eaLnBrk="0" hangingPunct="0">
                <a:defRPr/>
              </a:pPr>
              <a:r>
                <a:rPr lang="en-US" sz="2800" b="1" dirty="0">
                  <a:solidFill>
                    <a:srgbClr val="FAFD00"/>
                  </a:solidFill>
                  <a:latin typeface="Times" charset="0"/>
                </a:rPr>
                <a:t>	The Lord had said to Abram, </a:t>
              </a:r>
            </a:p>
            <a:p>
              <a:pPr algn="l" eaLnBrk="0" hangingPunct="0">
                <a:defRPr/>
              </a:pPr>
              <a:r>
                <a:rPr lang="en-US" sz="2800" b="1" dirty="0">
                  <a:solidFill>
                    <a:srgbClr val="FAFD00"/>
                  </a:solidFill>
                  <a:latin typeface="Times" charset="0"/>
                </a:rPr>
                <a:t>        </a:t>
              </a:r>
              <a:r>
                <a:rPr lang="ru-RU" altLang="ja-JP" sz="2800" b="1" dirty="0">
                  <a:solidFill>
                    <a:srgbClr val="FAFD00"/>
                  </a:solidFill>
                  <a:latin typeface="Times" charset="0"/>
                </a:rPr>
                <a:t>"</a:t>
              </a:r>
              <a:r>
                <a:rPr lang="en-US" altLang="ja-JP" sz="2800" b="1" dirty="0">
                  <a:solidFill>
                    <a:srgbClr val="FAFD00"/>
                  </a:solidFill>
                  <a:latin typeface="Times" charset="0"/>
                </a:rPr>
                <a:t>Leave your country, your people and your father</a:t>
              </a:r>
              <a:r>
                <a:rPr lang="uk-UA" altLang="ja-JP" sz="2800" b="1" dirty="0">
                  <a:solidFill>
                    <a:srgbClr val="FAFD00"/>
                  </a:solidFill>
                  <a:latin typeface="Times" charset="0"/>
                </a:rPr>
                <a:t>'</a:t>
              </a:r>
              <a:r>
                <a:rPr lang="en-US" altLang="ja-JP" sz="2800" b="1" dirty="0">
                  <a:solidFill>
                    <a:srgbClr val="FAFD00"/>
                  </a:solidFill>
                  <a:latin typeface="Times" charset="0"/>
                </a:rPr>
                <a:t>s household, and go to </a:t>
              </a:r>
              <a:r>
                <a:rPr lang="en-US" altLang="ja-JP" sz="2800" b="1" dirty="0">
                  <a:solidFill>
                    <a:srgbClr val="00DFCA"/>
                  </a:solidFill>
                  <a:latin typeface="Times" charset="0"/>
                </a:rPr>
                <a:t>the land </a:t>
              </a:r>
              <a:r>
                <a:rPr lang="en-US" altLang="ja-JP" sz="2800" b="1" dirty="0">
                  <a:solidFill>
                    <a:srgbClr val="FAFD00"/>
                  </a:solidFill>
                  <a:latin typeface="Times" charset="0"/>
                </a:rPr>
                <a:t>I will show you.</a:t>
              </a:r>
              <a:endParaRPr lang="en-US" sz="2800" b="1" dirty="0">
                <a:solidFill>
                  <a:srgbClr val="00DFCA"/>
                </a:solidFill>
                <a:latin typeface="Times" charset="0"/>
              </a:endParaRPr>
            </a:p>
          </p:txBody>
        </p:sp>
        <p:sp>
          <p:nvSpPr>
            <p:cNvPr id="93188"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spcBef>
                  <a:spcPct val="50000"/>
                </a:spcBef>
                <a:defRPr/>
              </a:pPr>
              <a:r>
                <a:rPr lang="en-US" sz="2400" b="1">
                  <a:solidFill>
                    <a:srgbClr val="FAFD00"/>
                  </a:solidFill>
                  <a:latin typeface="Times" pitchFamily="-108" charset="0"/>
                  <a:ea typeface="ＭＳ Ｐゴシック" pitchFamily="-108" charset="-128"/>
                  <a:cs typeface="ＭＳ Ｐゴシック" pitchFamily="-108" charset="-128"/>
                </a:rPr>
                <a:t>1</a:t>
              </a:r>
            </a:p>
          </p:txBody>
        </p:sp>
      </p:grpSp>
      <p:grpSp>
        <p:nvGrpSpPr>
          <p:cNvPr id="413698" name="Group 5"/>
          <p:cNvGrpSpPr>
            <a:grpSpLocks/>
          </p:cNvGrpSpPr>
          <p:nvPr/>
        </p:nvGrpSpPr>
        <p:grpSpPr bwMode="auto">
          <a:xfrm>
            <a:off x="1154113" y="2125663"/>
            <a:ext cx="7110412" cy="2224087"/>
            <a:chOff x="727" y="1339"/>
            <a:chExt cx="4479" cy="1401"/>
          </a:xfrm>
        </p:grpSpPr>
        <p:sp>
          <p:nvSpPr>
            <p:cNvPr id="93190"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endParaRPr lang="en-US" sz="2800" b="1" dirty="0">
                <a:solidFill>
                  <a:srgbClr val="FAFD00"/>
                </a:solidFill>
                <a:latin typeface="Times" charset="0"/>
              </a:endParaRPr>
            </a:p>
            <a:p>
              <a:pPr algn="l" eaLnBrk="0" hangingPunct="0">
                <a:defRPr/>
              </a:pPr>
              <a:r>
                <a:rPr lang="en-US" sz="2000" b="1" dirty="0">
                  <a:solidFill>
                    <a:srgbClr val="FAFD00"/>
                  </a:solidFill>
                  <a:latin typeface="Times" charset="0"/>
                </a:rPr>
                <a:t>	 </a:t>
              </a:r>
              <a:r>
                <a:rPr lang="ru-RU" altLang="ja-JP" sz="2800" b="1" dirty="0">
                  <a:solidFill>
                    <a:srgbClr val="FAFD00"/>
                  </a:solidFill>
                  <a:latin typeface="Times" charset="0"/>
                </a:rPr>
                <a:t>"</a:t>
              </a:r>
              <a:r>
                <a:rPr lang="en-US" altLang="ja-JP" sz="2800" b="1" dirty="0">
                  <a:solidFill>
                    <a:srgbClr val="FAFD00"/>
                  </a:solidFill>
                  <a:latin typeface="Times" charset="0"/>
                </a:rPr>
                <a:t>I will make you into </a:t>
              </a:r>
              <a:r>
                <a:rPr lang="en-US" altLang="ja-JP" sz="2800" b="1" dirty="0">
                  <a:solidFill>
                    <a:srgbClr val="00DFCA"/>
                  </a:solidFill>
                  <a:latin typeface="Times" charset="0"/>
                </a:rPr>
                <a:t>a great nation </a:t>
              </a:r>
              <a:endParaRPr lang="en-US" altLang="ja-JP" sz="2800" b="1" dirty="0">
                <a:solidFill>
                  <a:srgbClr val="FAFD00"/>
                </a:solidFill>
                <a:latin typeface="Times" charset="0"/>
              </a:endParaRPr>
            </a:p>
            <a:p>
              <a:pPr algn="l" eaLnBrk="0" hangingPunct="0">
                <a:defRPr/>
              </a:pPr>
              <a:r>
                <a:rPr lang="en-US" sz="2800" b="1" dirty="0">
                  <a:solidFill>
                    <a:srgbClr val="FAFD00"/>
                  </a:solidFill>
                  <a:latin typeface="Times" charset="0"/>
                </a:rPr>
                <a:t>	      and I will bless you;</a:t>
              </a:r>
            </a:p>
            <a:p>
              <a:pPr algn="l" eaLnBrk="0" hangingPunct="0">
                <a:defRPr/>
              </a:pPr>
              <a:r>
                <a:rPr lang="en-US" sz="2800" b="1" dirty="0">
                  <a:solidFill>
                    <a:srgbClr val="FAFD00"/>
                  </a:solidFill>
                  <a:latin typeface="Times" charset="0"/>
                </a:rPr>
                <a:t>	   I will make your name great,</a:t>
              </a:r>
            </a:p>
            <a:p>
              <a:pPr algn="l" eaLnBrk="0" hangingPunct="0">
                <a:defRPr/>
              </a:pPr>
              <a:r>
                <a:rPr lang="en-US" sz="2800" b="1" dirty="0">
                  <a:solidFill>
                    <a:srgbClr val="FAFD00"/>
                  </a:solidFill>
                  <a:latin typeface="Times" charset="0"/>
                </a:rPr>
                <a:t>	      and you will be a blessing.</a:t>
              </a:r>
              <a:endParaRPr lang="en-US" sz="2800" b="1" dirty="0">
                <a:solidFill>
                  <a:srgbClr val="00DFCA"/>
                </a:solidFill>
                <a:latin typeface="Times" charset="0"/>
              </a:endParaRPr>
            </a:p>
          </p:txBody>
        </p:sp>
        <p:sp>
          <p:nvSpPr>
            <p:cNvPr id="93191"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spcBef>
                  <a:spcPct val="50000"/>
                </a:spcBef>
                <a:defRPr/>
              </a:pPr>
              <a:r>
                <a:rPr lang="en-US" sz="2400" b="1">
                  <a:solidFill>
                    <a:srgbClr val="FAFD00"/>
                  </a:solidFill>
                  <a:latin typeface="Times" pitchFamily="-108" charset="0"/>
                  <a:ea typeface="ＭＳ Ｐゴシック" pitchFamily="-108" charset="-128"/>
                  <a:cs typeface="ＭＳ Ｐゴシック" pitchFamily="-108" charset="-128"/>
                </a:rPr>
                <a:t>2</a:t>
              </a:r>
            </a:p>
          </p:txBody>
        </p:sp>
      </p:grpSp>
      <p:grpSp>
        <p:nvGrpSpPr>
          <p:cNvPr id="413699" name="Group 8"/>
          <p:cNvGrpSpPr>
            <a:grpSpLocks/>
          </p:cNvGrpSpPr>
          <p:nvPr/>
        </p:nvGrpSpPr>
        <p:grpSpPr bwMode="auto">
          <a:xfrm>
            <a:off x="1131888" y="3856038"/>
            <a:ext cx="7110412" cy="2651125"/>
            <a:chOff x="713" y="2429"/>
            <a:chExt cx="4479" cy="1670"/>
          </a:xfrm>
        </p:grpSpPr>
        <p:sp>
          <p:nvSpPr>
            <p:cNvPr id="93193"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endParaRPr lang="en-US" sz="2800" b="1" dirty="0">
                <a:solidFill>
                  <a:srgbClr val="FAFD00"/>
                </a:solidFill>
                <a:latin typeface="Times" charset="0"/>
              </a:endParaRPr>
            </a:p>
            <a:p>
              <a:pPr algn="l" eaLnBrk="0" hangingPunct="0">
                <a:defRPr/>
              </a:pPr>
              <a:r>
                <a:rPr lang="en-US" sz="2800" b="1" dirty="0">
                  <a:solidFill>
                    <a:srgbClr val="FAFD00"/>
                  </a:solidFill>
                  <a:latin typeface="Times" charset="0"/>
                </a:rPr>
                <a:t>	</a:t>
              </a:r>
              <a:r>
                <a:rPr lang="en-US" sz="2000" b="1" dirty="0">
                  <a:solidFill>
                    <a:srgbClr val="FAFD00"/>
                  </a:solidFill>
                  <a:latin typeface="Times" charset="0"/>
                </a:rPr>
                <a:t> </a:t>
              </a:r>
              <a:r>
                <a:rPr lang="en-US" sz="2800" b="1" dirty="0">
                  <a:solidFill>
                    <a:srgbClr val="FAFD00"/>
                  </a:solidFill>
                  <a:latin typeface="Times" charset="0"/>
                </a:rPr>
                <a:t>I will bless those who bless you,</a:t>
              </a:r>
            </a:p>
            <a:p>
              <a:pPr algn="l" eaLnBrk="0" hangingPunct="0">
                <a:defRPr/>
              </a:pPr>
              <a:r>
                <a:rPr lang="en-US" sz="2800" b="1" dirty="0">
                  <a:solidFill>
                    <a:srgbClr val="FAFD00"/>
                  </a:solidFill>
                  <a:latin typeface="Times" charset="0"/>
                </a:rPr>
                <a:t>	      and whoever curses you I will 		      curse;</a:t>
              </a:r>
            </a:p>
            <a:p>
              <a:pPr algn="l" eaLnBrk="0" hangingPunct="0">
                <a:defRPr/>
              </a:pPr>
              <a:r>
                <a:rPr lang="en-US" sz="2800" b="1" dirty="0">
                  <a:solidFill>
                    <a:srgbClr val="FAFD00"/>
                  </a:solidFill>
                  <a:latin typeface="Times" charset="0"/>
                </a:rPr>
                <a:t>	 and </a:t>
              </a:r>
              <a:r>
                <a:rPr lang="en-US" sz="2800" b="1" dirty="0">
                  <a:solidFill>
                    <a:srgbClr val="00DFCA"/>
                  </a:solidFill>
                  <a:latin typeface="Times" charset="0"/>
                </a:rPr>
                <a:t>all peoples on earth</a:t>
              </a:r>
            </a:p>
            <a:p>
              <a:pPr algn="l" eaLnBrk="0" hangingPunct="0">
                <a:defRPr/>
              </a:pPr>
              <a:r>
                <a:rPr lang="en-US" sz="2800" b="1" dirty="0">
                  <a:solidFill>
                    <a:srgbClr val="00DFCA"/>
                  </a:solidFill>
                  <a:latin typeface="Times" charset="0"/>
                </a:rPr>
                <a:t>                will be blessed through you.</a:t>
              </a:r>
              <a:r>
                <a:rPr lang="ru-RU" altLang="ja-JP" sz="2800" b="1" dirty="0">
                  <a:solidFill>
                    <a:srgbClr val="FAFD00"/>
                  </a:solidFill>
                  <a:latin typeface="Times" charset="0"/>
                </a:rPr>
                <a:t>"</a:t>
              </a:r>
              <a:endParaRPr lang="en-US" sz="2800" b="1" dirty="0">
                <a:solidFill>
                  <a:srgbClr val="00DFCA"/>
                </a:solidFill>
                <a:latin typeface="Times" charset="0"/>
              </a:endParaRPr>
            </a:p>
          </p:txBody>
        </p:sp>
        <p:sp>
          <p:nvSpPr>
            <p:cNvPr id="93194"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spcBef>
                  <a:spcPct val="50000"/>
                </a:spcBef>
                <a:defRPr/>
              </a:pPr>
              <a:r>
                <a:rPr lang="en-US" sz="2400" b="1">
                  <a:solidFill>
                    <a:srgbClr val="FAFD00"/>
                  </a:solidFill>
                  <a:latin typeface="Times" pitchFamily="-108" charset="0"/>
                  <a:ea typeface="ＭＳ Ｐゴシック" pitchFamily="-108" charset="-128"/>
                  <a:cs typeface="ＭＳ Ｐゴシック" pitchFamily="-108" charset="-128"/>
                </a:rPr>
                <a:t>3</a:t>
              </a:r>
            </a:p>
          </p:txBody>
        </p:sp>
      </p:grpSp>
      <p:sp>
        <p:nvSpPr>
          <p:cNvPr id="93195"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800" b="1">
                <a:solidFill>
                  <a:srgbClr val="FAFD00"/>
                </a:solidFill>
                <a:latin typeface="Times" pitchFamily="-108" charset="0"/>
                <a:ea typeface="ＭＳ Ｐゴシック" pitchFamily="-108" charset="-128"/>
                <a:cs typeface="ＭＳ Ｐゴシック" pitchFamily="-108"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93197"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93198"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2800">
                  <a:solidFill>
                    <a:srgbClr val="FFFFFF"/>
                  </a:solidFill>
                  <a:latin typeface="Times" pitchFamily="-108" charset="0"/>
                  <a:ea typeface="ＭＳ Ｐゴシック" pitchFamily="-108" charset="-128"/>
                  <a:cs typeface="ＭＳ Ｐゴシック" pitchFamily="-108"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93200"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93201"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3200">
                  <a:solidFill>
                    <a:srgbClr val="FFFFFF"/>
                  </a:solidFill>
                  <a:latin typeface="Times" pitchFamily="-108" charset="0"/>
                  <a:ea typeface="ＭＳ Ｐゴシック" pitchFamily="-108" charset="-128"/>
                  <a:cs typeface="ＭＳ Ｐゴシック" pitchFamily="-108"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93203"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93204"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2800">
                  <a:solidFill>
                    <a:srgbClr val="FFFFFF"/>
                  </a:solidFill>
                  <a:latin typeface="Times" pitchFamily="-108" charset="0"/>
                  <a:ea typeface="ＭＳ Ｐゴシック" pitchFamily="-108" charset="-128"/>
                  <a:cs typeface="ＭＳ Ｐゴシック" pitchFamily="-108" charset="-128"/>
                </a:rPr>
                <a:t>A  LAND</a:t>
              </a:r>
            </a:p>
          </p:txBody>
        </p:sp>
      </p:grpSp>
      <p:sp>
        <p:nvSpPr>
          <p:cNvPr id="93205"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a:solidFill>
                  <a:srgbClr val="FFD34A"/>
                </a:solidFill>
                <a:latin typeface="Times" pitchFamily="-108" charset="0"/>
                <a:ea typeface="ＭＳ Ｐゴシック" pitchFamily="-108" charset="-128"/>
                <a:cs typeface="ＭＳ Ｐゴシック" pitchFamily="-108" charset="-128"/>
              </a:rPr>
              <a:t>7</a:t>
            </a:r>
          </a:p>
        </p:txBody>
      </p:sp>
      <p:sp>
        <p:nvSpPr>
          <p:cNvPr id="93206"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413706"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707"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a:solidFill>
                <a:srgbClr val="FFFFFF"/>
              </a:solidFill>
            </a:endParaRPr>
          </a:p>
        </p:txBody>
      </p:sp>
      <p:sp>
        <p:nvSpPr>
          <p:cNvPr id="413708"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a:solidFill>
                <a:srgbClr val="FFFFFF"/>
              </a:solidFill>
            </a:endParaRPr>
          </a:p>
        </p:txBody>
      </p:sp>
      <p:sp>
        <p:nvSpPr>
          <p:cNvPr id="413709"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eaLnBrk="0" hangingPunct="0"/>
            <a:endParaRPr lang="en-US" sz="2400">
              <a:solidFill>
                <a:srgbClr val="FFFFFF"/>
              </a:solidFill>
            </a:endParaRPr>
          </a:p>
        </p:txBody>
      </p:sp>
      <p:sp>
        <p:nvSpPr>
          <p:cNvPr id="41371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711"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71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413713"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Helvetica" charset="0"/>
              </a:rPr>
              <a:t>L - S - B</a:t>
            </a:r>
          </a:p>
        </p:txBody>
      </p:sp>
      <p:sp>
        <p:nvSpPr>
          <p:cNvPr id="413714"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The CALL</a:t>
            </a:r>
          </a:p>
        </p:txBody>
      </p:sp>
      <p:sp>
        <p:nvSpPr>
          <p:cNvPr id="413715"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Chicago" charset="0"/>
              </a:rPr>
              <a:t>ABRAHAM</a:t>
            </a:r>
          </a:p>
        </p:txBody>
      </p:sp>
      <p:sp>
        <p:nvSpPr>
          <p:cNvPr id="413716"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717"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718"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71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a:solidFill>
                <a:srgbClr val="FFA27C"/>
              </a:solidFill>
              <a:latin typeface="B VAG Rounded Bold" charset="0"/>
            </a:endParaRPr>
          </a:p>
        </p:txBody>
      </p:sp>
      <p:sp>
        <p:nvSpPr>
          <p:cNvPr id="413720"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solidFill>
                  <a:srgbClr val="FFFFFF"/>
                </a:solidFill>
              </a:rPr>
              <a:t>2</a:t>
            </a:r>
          </a:p>
        </p:txBody>
      </p:sp>
      <p:sp>
        <p:nvSpPr>
          <p:cNvPr id="93222"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14</a:t>
            </a:r>
          </a:p>
        </p:txBody>
      </p:sp>
      <p:sp>
        <p:nvSpPr>
          <p:cNvPr id="413722"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rPr>
              <a:t>Handbook pg. 19-24</a:t>
            </a:r>
          </a:p>
        </p:txBody>
      </p:sp>
      <p:sp>
        <p:nvSpPr>
          <p:cNvPr id="93224"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47"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48"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49"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50"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31752"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4400" b="1" i="1" dirty="0">
                  <a:solidFill>
                    <a:srgbClr val="66FF66"/>
                  </a:solidFill>
                  <a:latin typeface="Times" charset="0"/>
                </a:rPr>
                <a:t>12:1</a:t>
              </a:r>
            </a:p>
            <a:p>
              <a:pPr algn="l" eaLnBrk="0" hangingPunct="0">
                <a:defRPr/>
              </a:pPr>
              <a:endParaRPr lang="en-US" sz="4400" b="1" i="1" dirty="0">
                <a:solidFill>
                  <a:srgbClr val="66FF66"/>
                </a:solidFill>
                <a:latin typeface="Times" charset="0"/>
              </a:endParaRPr>
            </a:p>
          </p:txBody>
        </p:sp>
        <p:sp>
          <p:nvSpPr>
            <p:cNvPr id="31753"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4400" b="1" i="1" dirty="0">
                  <a:solidFill>
                    <a:srgbClr val="66FF66"/>
                  </a:solidFill>
                  <a:latin typeface="Times" charset="0"/>
                </a:rPr>
                <a:t>12:2</a:t>
              </a:r>
            </a:p>
            <a:p>
              <a:pPr eaLnBrk="0" hangingPunct="0">
                <a:defRPr/>
              </a:pPr>
              <a:endParaRPr lang="en-US" sz="4400" b="1" i="1" dirty="0">
                <a:solidFill>
                  <a:srgbClr val="66FF66"/>
                </a:solidFill>
                <a:latin typeface="Times" charset="0"/>
              </a:endParaRPr>
            </a:p>
          </p:txBody>
        </p:sp>
        <p:sp>
          <p:nvSpPr>
            <p:cNvPr id="31754"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4400" b="1" i="1" dirty="0">
                  <a:solidFill>
                    <a:srgbClr val="66FF66"/>
                  </a:solidFill>
                  <a:latin typeface="Times" charset="0"/>
                </a:rPr>
                <a:t>12:3</a:t>
              </a:r>
            </a:p>
            <a:p>
              <a:pPr eaLnBrk="0" hangingPunct="0">
                <a:defRPr/>
              </a:pPr>
              <a:endParaRPr lang="en-US" sz="4400" b="1" i="1" dirty="0">
                <a:solidFill>
                  <a:srgbClr val="66FF66"/>
                </a:solidFill>
                <a:latin typeface="Times" charset="0"/>
              </a:endParaRPr>
            </a:p>
          </p:txBody>
        </p:sp>
        <p:sp>
          <p:nvSpPr>
            <p:cNvPr id="31755" name="Rectangle 11"/>
            <p:cNvSpPr>
              <a:spLocks noChangeArrowheads="1"/>
            </p:cNvSpPr>
            <p:nvPr/>
          </p:nvSpPr>
          <p:spPr bwMode="auto">
            <a:xfrm>
              <a:off x="1682" y="3039"/>
              <a:ext cx="2410"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ru-RU" altLang="ja-JP" sz="8000" i="1" dirty="0">
                  <a:solidFill>
                    <a:srgbClr val="66FF66"/>
                  </a:solidFill>
                  <a:latin typeface="Times" charset="0"/>
                </a:rPr>
                <a:t>"</a:t>
              </a:r>
              <a:r>
                <a:rPr lang="en-US" altLang="ja-JP" sz="8000" i="1" dirty="0">
                  <a:solidFill>
                    <a:srgbClr val="66FF66"/>
                  </a:solidFill>
                  <a:latin typeface="Times" charset="0"/>
                </a:rPr>
                <a:t>L-S-B</a:t>
              </a:r>
              <a:r>
                <a:rPr lang="ru-RU" altLang="ja-JP" sz="8000" i="1" dirty="0">
                  <a:solidFill>
                    <a:srgbClr val="66FF66"/>
                  </a:solidFill>
                  <a:latin typeface="Times" charset="0"/>
                </a:rPr>
                <a:t>"</a:t>
              </a:r>
              <a:endParaRPr lang="en-US" sz="8000" i="1" dirty="0">
                <a:solidFill>
                  <a:srgbClr val="66FF66"/>
                </a:solidFill>
                <a:latin typeface="Times" charset="0"/>
              </a:endParaRPr>
            </a:p>
          </p:txBody>
        </p:sp>
      </p:grpSp>
      <p:sp>
        <p:nvSpPr>
          <p:cNvPr id="31756"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a:solidFill>
                  <a:srgbClr val="FFD34A"/>
                </a:solidFill>
                <a:latin typeface="Times" pitchFamily="-108" charset="0"/>
                <a:ea typeface="ＭＳ Ｐゴシック" pitchFamily="-108" charset="-128"/>
                <a:cs typeface="ＭＳ Ｐゴシック" pitchFamily="-108" charset="-128"/>
              </a:rPr>
              <a:t>7</a:t>
            </a:r>
          </a:p>
        </p:txBody>
      </p:sp>
      <p:sp>
        <p:nvSpPr>
          <p:cNvPr id="31757"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58" name="Rectangle 14"/>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5400" b="1" dirty="0">
                <a:solidFill>
                  <a:srgbClr val="FAFD00"/>
                </a:solidFill>
                <a:latin typeface="Times" pitchFamily="-108" charset="0"/>
                <a:ea typeface="ＭＳ Ｐゴシック" pitchFamily="-108" charset="-128"/>
                <a:cs typeface="ＭＳ Ｐゴシック" pitchFamily="-108" charset="-128"/>
              </a:rPr>
              <a:t>        Abrahamic Covenant</a:t>
            </a:r>
          </a:p>
          <a:p>
            <a:pPr eaLnBrk="0" hangingPunct="0">
              <a:defRPr/>
            </a:pPr>
            <a:r>
              <a:rPr lang="en-US" sz="4400" b="1" i="1" dirty="0">
                <a:solidFill>
                  <a:srgbClr val="00FF00"/>
                </a:solidFill>
                <a:latin typeface="Times" pitchFamily="-108" charset="0"/>
                <a:ea typeface="ＭＳ Ｐゴシック" pitchFamily="-108" charset="-128"/>
                <a:cs typeface="ＭＳ Ｐゴシック" pitchFamily="-108" charset="-128"/>
              </a:rPr>
              <a:t>Gen. 12:1-3</a:t>
            </a:r>
          </a:p>
          <a:p>
            <a:pPr eaLnBrk="0" hangingPunct="0">
              <a:defRPr/>
            </a:pPr>
            <a:endParaRPr lang="en-US" sz="3200" i="1" dirty="0">
              <a:solidFill>
                <a:srgbClr val="00FF00"/>
              </a:solidFill>
              <a:latin typeface="Times" pitchFamily="-108" charset="0"/>
              <a:ea typeface="ＭＳ Ｐゴシック" pitchFamily="-108" charset="-128"/>
              <a:cs typeface="ＭＳ Ｐゴシック" pitchFamily="-108" charset="-128"/>
            </a:endParaRPr>
          </a:p>
          <a:p>
            <a:pPr eaLnBrk="0" hangingPunct="0">
              <a:defRPr/>
            </a:pPr>
            <a:endParaRPr lang="en-US" sz="3200" i="1" dirty="0">
              <a:solidFill>
                <a:srgbClr val="00FF00"/>
              </a:solidFill>
              <a:latin typeface="Times" pitchFamily="-108" charset="0"/>
              <a:ea typeface="ＭＳ Ｐゴシック" pitchFamily="-108" charset="-128"/>
              <a:cs typeface="ＭＳ Ｐゴシック" pitchFamily="-108" charset="-128"/>
            </a:endParaRPr>
          </a:p>
          <a:p>
            <a:pPr eaLnBrk="0" hangingPunct="0">
              <a:defRPr/>
            </a:pPr>
            <a:endParaRPr lang="en-US" sz="3600" dirty="0">
              <a:solidFill>
                <a:srgbClr val="00DFCA"/>
              </a:solidFill>
              <a:latin typeface="Times" pitchFamily="-108" charset="0"/>
              <a:ea typeface="ＭＳ Ｐゴシック" pitchFamily="-108" charset="-128"/>
              <a:cs typeface="ＭＳ Ｐゴシック" pitchFamily="-108" charset="-128"/>
            </a:endParaRPr>
          </a:p>
          <a:p>
            <a:pPr algn="l" eaLnBrk="0" hangingPunct="0">
              <a:defRPr/>
            </a:pPr>
            <a:r>
              <a:rPr lang="en-US" sz="3600" dirty="0">
                <a:solidFill>
                  <a:srgbClr val="FAFD00"/>
                </a:solidFill>
                <a:latin typeface="Times" pitchFamily="-108" charset="0"/>
                <a:ea typeface="ＭＳ Ｐゴシック" pitchFamily="-108" charset="-128"/>
                <a:cs typeface="ＭＳ Ｐゴシック" pitchFamily="-108" charset="-128"/>
              </a:rPr>
              <a:t>        </a:t>
            </a:r>
            <a:r>
              <a:rPr lang="en-US" sz="3600" b="1" dirty="0">
                <a:solidFill>
                  <a:srgbClr val="FAFD00"/>
                </a:solidFill>
                <a:latin typeface="Times" pitchFamily="-108" charset="0"/>
                <a:ea typeface="ＭＳ Ｐゴシック" pitchFamily="-108" charset="-128"/>
                <a:cs typeface="ＭＳ Ｐゴシック" pitchFamily="-108" charset="-128"/>
              </a:rPr>
              <a:t>LAND              SEED     BLESSING</a:t>
            </a:r>
          </a:p>
        </p:txBody>
      </p:sp>
      <p:sp>
        <p:nvSpPr>
          <p:cNvPr id="31759"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414731"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732"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a:solidFill>
                <a:srgbClr val="FFFFFF"/>
              </a:solidFill>
            </a:endParaRPr>
          </a:p>
        </p:txBody>
      </p:sp>
      <p:sp>
        <p:nvSpPr>
          <p:cNvPr id="414733"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a:solidFill>
                <a:srgbClr val="FFFFFF"/>
              </a:solidFill>
            </a:endParaRPr>
          </a:p>
        </p:txBody>
      </p:sp>
      <p:sp>
        <p:nvSpPr>
          <p:cNvPr id="414734"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eaLnBrk="0" hangingPunct="0"/>
            <a:endParaRPr lang="en-US" sz="2400">
              <a:solidFill>
                <a:srgbClr val="FFFFFF"/>
              </a:solidFill>
            </a:endParaRPr>
          </a:p>
        </p:txBody>
      </p:sp>
      <p:sp>
        <p:nvSpPr>
          <p:cNvPr id="414735"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736"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737"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414738"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Helvetica" charset="0"/>
              </a:rPr>
              <a:t>L - S - B</a:t>
            </a:r>
          </a:p>
        </p:txBody>
      </p:sp>
      <p:sp>
        <p:nvSpPr>
          <p:cNvPr id="414739"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The CALL</a:t>
            </a:r>
          </a:p>
        </p:txBody>
      </p:sp>
      <p:sp>
        <p:nvSpPr>
          <p:cNvPr id="414740"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Chicago" charset="0"/>
              </a:rPr>
              <a:t>ABRAHAM</a:t>
            </a:r>
          </a:p>
        </p:txBody>
      </p:sp>
      <p:sp>
        <p:nvSpPr>
          <p:cNvPr id="414741"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742"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743"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744"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a:solidFill>
                <a:srgbClr val="FFA27C"/>
              </a:solidFill>
              <a:latin typeface="B VAG Rounded Bold" charset="0"/>
            </a:endParaRPr>
          </a:p>
        </p:txBody>
      </p:sp>
      <p:sp>
        <p:nvSpPr>
          <p:cNvPr id="31774"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1775"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1776"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15</a:t>
            </a:r>
          </a:p>
        </p:txBody>
      </p:sp>
      <p:sp>
        <p:nvSpPr>
          <p:cNvPr id="414748"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rPr>
              <a:t>Handbook pg. 19-24</a:t>
            </a:r>
          </a:p>
        </p:txBody>
      </p:sp>
      <p:sp>
        <p:nvSpPr>
          <p:cNvPr id="31778" name="Text Box 34"/>
          <p:cNvSpPr txBox="1">
            <a:spLocks noChangeArrowheads="1"/>
          </p:cNvSpPr>
          <p:nvPr/>
        </p:nvSpPr>
        <p:spPr bwMode="auto">
          <a:xfrm>
            <a:off x="8496300" y="33338"/>
            <a:ext cx="5270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sz="2400" b="1" dirty="0">
                <a:solidFill>
                  <a:srgbClr val="FFFFFF"/>
                </a:solidFill>
                <a:latin typeface="Arial"/>
                <a:ea typeface="ＭＳ Ｐゴシック" pitchFamily="-108" charset="-128"/>
                <a:cs typeface="Arial"/>
              </a:rPr>
              <a:t>60</a:t>
            </a:r>
          </a:p>
        </p:txBody>
      </p:sp>
      <p:sp>
        <p:nvSpPr>
          <p:cNvPr id="31779"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31775"/>
                                        </p:tgtEl>
                                        <p:attrNameLst>
                                          <p:attrName>style.visibility</p:attrName>
                                        </p:attrNameLst>
                                      </p:cBhvr>
                                      <p:to>
                                        <p:strVal val="visible"/>
                                      </p:to>
                                    </p:set>
                                    <p:animEffect transition="in" filter="dissolve">
                                      <p:cBhvr>
                                        <p:cTn id="14" dur="500"/>
                                        <p:tgtEl>
                                          <p:spTgt spid="31775"/>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31774"/>
                                        </p:tgtEl>
                                        <p:attrNameLst>
                                          <p:attrName>style.visibility</p:attrName>
                                        </p:attrNameLst>
                                      </p:cBhvr>
                                      <p:to>
                                        <p:strVal val="visible"/>
                                      </p:to>
                                    </p:set>
                                    <p:animEffect transition="in" filter="dissolve">
                                      <p:cBhvr>
                                        <p:cTn id="18" dur="500"/>
                                        <p:tgtEl>
                                          <p:spTgt spid="31774"/>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31759"/>
                                        </p:tgtEl>
                                        <p:attrNameLst>
                                          <p:attrName>style.visibility</p:attrName>
                                        </p:attrNameLst>
                                      </p:cBhvr>
                                      <p:to>
                                        <p:strVal val="visible"/>
                                      </p:to>
                                    </p:set>
                                    <p:animEffect transition="in" filter="dissolve">
                                      <p:cBhvr>
                                        <p:cTn id="22" dur="5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animBg="1"/>
      <p:bldP spid="31774" grpId="0" animBg="1"/>
      <p:bldP spid="3177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07"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AFD00"/>
                </a:solidFill>
                <a:effectLst/>
                <a:uLnTx/>
                <a:uFillTx/>
                <a:latin typeface="Arial" charset="0"/>
                <a:ea typeface="ＭＳ Ｐゴシック" charset="0"/>
                <a:cs typeface="ＭＳ Ｐゴシック" charset="0"/>
              </a:rPr>
              <a:t>The Abrahamic Covenant</a:t>
            </a:r>
            <a:endParaRPr kumimoji="0" lang="en-US" sz="3600" b="0" i="0" u="none" strike="noStrike" kern="1200" cap="none" spc="0" normalizeH="0" baseline="0" noProof="0">
              <a:ln>
                <a:noFill/>
              </a:ln>
              <a:solidFill>
                <a:srgbClr val="00FF00"/>
              </a:solidFill>
              <a:effectLst/>
              <a:uLnTx/>
              <a:uFillTx/>
              <a:latin typeface="Arial"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charset="0"/>
                <a:ea typeface="ＭＳ Ｐゴシック"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00FF00"/>
              </a:solidFill>
              <a:effectLst/>
              <a:uLnTx/>
              <a:uFillTx/>
              <a:latin typeface="Arial" charset="0"/>
              <a:ea typeface="ＭＳ Ｐゴシック" charset="0"/>
            </a:endParaRPr>
          </a:p>
        </p:txBody>
      </p:sp>
      <p:sp>
        <p:nvSpPr>
          <p:cNvPr id="789511" name="Text Box 7"/>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07" charset="0"/>
                <a:ea typeface="ＭＳ Ｐゴシック" charset="0"/>
                <a:cs typeface="ＭＳ Ｐゴシック" charset="0"/>
              </a:rPr>
              <a:t>BLESSING</a:t>
            </a:r>
          </a:p>
        </p:txBody>
      </p:sp>
      <p:sp>
        <p:nvSpPr>
          <p:cNvPr id="789512" name="Text Box 8"/>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07" charset="0"/>
                <a:ea typeface="ＭＳ Ｐゴシック" charset="0"/>
                <a:cs typeface="ＭＳ Ｐゴシック" charset="0"/>
              </a:rPr>
              <a:t>SEED</a:t>
            </a:r>
          </a:p>
        </p:txBody>
      </p:sp>
      <p:sp>
        <p:nvSpPr>
          <p:cNvPr id="789513" name="Text Box 9"/>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07" charset="0"/>
                <a:ea typeface="ＭＳ Ｐゴシック" charset="0"/>
                <a:cs typeface="ＭＳ Ｐゴシック" charset="0"/>
              </a:rPr>
              <a:t>LAND</a:t>
            </a:r>
          </a:p>
        </p:txBody>
      </p:sp>
      <p:sp>
        <p:nvSpPr>
          <p:cNvPr id="789517" name="Text Box 13"/>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00FF00"/>
                </a:solidFill>
                <a:effectLst/>
                <a:uLnTx/>
                <a:uFillTx/>
                <a:latin typeface="Arial" pitchFamily="-107" charset="0"/>
                <a:ea typeface="ＭＳ Ｐゴシック" charset="0"/>
                <a:cs typeface="ＭＳ Ｐゴシック" charset="0"/>
              </a:rPr>
              <a:t>Genesis 12:1-3</a:t>
            </a:r>
          </a:p>
        </p:txBody>
      </p:sp>
      <p:sp>
        <p:nvSpPr>
          <p:cNvPr id="789518" name="Rectangle 14"/>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r>
              <a:rPr kumimoji="0" lang="en-US" altLang="ja-JP"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The Call</a:t>
            </a:r>
            <a:r>
              <a:rPr kumimoji="0" lang="en-US" altLang="ja-JP"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endParaRPr kumimoji="0" lang="en-US" sz="2400" b="0" i="0" u="none" strike="noStrike" kern="1200" cap="none" spc="0" normalizeH="0" baseline="0" noProof="0" dirty="0">
              <a:ln>
                <a:noFill/>
              </a:ln>
              <a:solidFill>
                <a:srgbClr val="00FF00"/>
              </a:solidFill>
              <a:effectLst/>
              <a:uLnTx/>
              <a:uFillTx/>
              <a:latin typeface="Arial" charset="0"/>
              <a:ea typeface="ＭＳ Ｐゴシック" charset="0"/>
              <a:cs typeface="ＭＳ Ｐゴシック"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EA18"/>
                </a:solidFill>
                <a:effectLst>
                  <a:outerShdw blurRad="50800" dist="76200" dir="2700000" algn="tl" rotWithShape="0">
                    <a:srgbClr val="000000"/>
                  </a:outerShdw>
                </a:effectLst>
                <a:uLnTx/>
                <a:uFillTx/>
                <a:latin typeface="Arial" pitchFamily="-107" charset="0"/>
                <a:ea typeface="ＭＳ Ｐゴシック" charset="0"/>
                <a:cs typeface="ＭＳ Ｐゴシック" charset="0"/>
              </a:rPr>
              <a:t>• UNCONDITIONAL</a:t>
            </a: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EA18"/>
                </a:solidFill>
                <a:effectLst>
                  <a:outerShdw blurRad="50800" dist="76200" dir="2700000" algn="tl" rotWithShape="0">
                    <a:srgbClr val="000000"/>
                  </a:outerShdw>
                </a:effectLst>
                <a:uLnTx/>
                <a:uFillTx/>
                <a:latin typeface="Arial" pitchFamily="-107" charset="0"/>
                <a:ea typeface="ＭＳ Ｐゴシック" charset="0"/>
                <a:cs typeface="ＭＳ Ｐゴシック" charset="0"/>
              </a:rPr>
              <a:t>• ETERNAL</a:t>
            </a:r>
          </a:p>
        </p:txBody>
      </p:sp>
      <p:sp>
        <p:nvSpPr>
          <p:cNvPr id="789524" name="Rectangle 20"/>
          <p:cNvSpPr>
            <a:spLocks noChangeArrowheads="1"/>
          </p:cNvSpPr>
          <p:nvPr/>
        </p:nvSpPr>
        <p:spPr bwMode="auto">
          <a:xfrm>
            <a:off x="1052513" y="4235450"/>
            <a:ext cx="2401887" cy="6413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itchFamily="-107" charset="0"/>
                <a:ea typeface="ＭＳ Ｐゴシック" charset="0"/>
                <a:cs typeface="ＭＳ Ｐゴシック" charset="0"/>
              </a:rPr>
              <a:t>• LITERAL</a:t>
            </a:r>
          </a:p>
        </p:txBody>
      </p:sp>
      <p:sp>
        <p:nvSpPr>
          <p:cNvPr id="39953"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17</a:t>
            </a:r>
          </a:p>
        </p:txBody>
      </p:sp>
      <p:grpSp>
        <p:nvGrpSpPr>
          <p:cNvPr id="39955" name="Group 24"/>
          <p:cNvGrpSpPr>
            <a:grpSpLocks/>
          </p:cNvGrpSpPr>
          <p:nvPr/>
        </p:nvGrpSpPr>
        <p:grpSpPr bwMode="auto">
          <a:xfrm>
            <a:off x="8004175" y="3432175"/>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39964" name="Rectangle 32"/>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39965" name="Rectangle 33"/>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39966" name="Rectangle 34"/>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89542" name="Text Box 38"/>
          <p:cNvSpPr txBox="1">
            <a:spLocks noChangeArrowheads="1"/>
          </p:cNvSpPr>
          <p:nvPr/>
        </p:nvSpPr>
        <p:spPr bwMode="auto">
          <a:xfrm>
            <a:off x="0" y="2490788"/>
            <a:ext cx="9144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8F1E"/>
                </a:solidFill>
                <a:effectLst/>
                <a:uLnTx/>
                <a:uFillTx/>
                <a:latin typeface="Arial" pitchFamily="-107" charset="0"/>
                <a:ea typeface="ＭＳ Ｐゴシック" charset="0"/>
                <a:cs typeface="ＭＳ Ｐゴシック" charset="0"/>
              </a:rPr>
              <a:t>Three Overriding Characteristics!</a:t>
            </a:r>
          </a:p>
        </p:txBody>
      </p:sp>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715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a:xfrm>
            <a:off x="0" y="277813"/>
            <a:ext cx="9144000" cy="1139825"/>
          </a:xfrm>
        </p:spPr>
        <p:txBody>
          <a:bodyPr/>
          <a:lstStyle/>
          <a:p>
            <a:pPr eaLnBrk="1" hangingPunct="1">
              <a:defRPr/>
            </a:pPr>
            <a:r>
              <a:rPr lang="en-US" sz="4000" b="1" dirty="0">
                <a:solidFill>
                  <a:schemeClr val="tx1"/>
                </a:solidFill>
                <a:effectLst>
                  <a:outerShdw blurRad="38100" dist="38100" dir="2700000" algn="tl">
                    <a:schemeClr val="bg1"/>
                  </a:outerShdw>
                </a:effectLst>
                <a:latin typeface="Arial" charset="0"/>
                <a:ea typeface="ＭＳ Ｐゴシック" charset="0"/>
                <a:cs typeface="ＭＳ Ｐゴシック" charset="0"/>
              </a:rPr>
              <a:t>Types of Unconditional Covenants</a:t>
            </a:r>
          </a:p>
        </p:txBody>
      </p:sp>
      <p:grpSp>
        <p:nvGrpSpPr>
          <p:cNvPr id="2" name="Group 4"/>
          <p:cNvGrpSpPr>
            <a:grpSpLocks noGrp="1" noChangeAspect="1"/>
          </p:cNvGrpSpPr>
          <p:nvPr/>
        </p:nvGrpSpPr>
        <p:grpSpPr bwMode="auto">
          <a:xfrm>
            <a:off x="-9525" y="1143000"/>
            <a:ext cx="9266238"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r>
                <a:rPr lang="en-US" sz="3200" b="1">
                  <a:solidFill>
                    <a:srgbClr val="FFFFFF"/>
                  </a:solidFill>
                </a:rPr>
                <a:t>Abrahamic</a:t>
              </a: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r>
                <a:rPr lang="en-US" sz="3200" b="1">
                  <a:solidFill>
                    <a:srgbClr val="FFFFFF"/>
                  </a:solidFill>
                </a:rPr>
                <a:t>Land</a:t>
              </a: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r>
                <a:rPr lang="en-US" sz="3200" b="1">
                  <a:solidFill>
                    <a:srgbClr val="FFFFFF"/>
                  </a:solidFill>
                </a:rPr>
                <a:t>Davidic</a:t>
              </a: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r>
                <a:rPr lang="en-US" sz="3200" b="1">
                  <a:solidFill>
                    <a:srgbClr val="FFFFFF"/>
                  </a:solidFill>
                </a:rPr>
                <a:t>New</a:t>
              </a:r>
            </a:p>
          </p:txBody>
        </p:sp>
      </p:grpSp>
      <p:graphicFrame>
        <p:nvGraphicFramePr>
          <p:cNvPr id="37901" name="Group 13"/>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0" y="33338"/>
            <a:ext cx="5270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sz="2400" b="1" dirty="0">
                <a:solidFill>
                  <a:srgbClr val="FFFFFF"/>
                </a:solidFill>
                <a:latin typeface="Arial"/>
                <a:ea typeface="ＭＳ Ｐゴシック" pitchFamily="-108" charset="-128"/>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115888"/>
            <a:ext cx="9144000" cy="3290887"/>
          </a:xfrm>
        </p:spPr>
        <p:txBody>
          <a:bodyPr/>
          <a:lstStyle/>
          <a:p>
            <a:pPr algn="ctr" eaLnBrk="1" hangingPunct="1"/>
            <a:r>
              <a:rPr lang="en-US" sz="5400">
                <a:solidFill>
                  <a:srgbClr val="FFFFFF"/>
                </a:solidFill>
                <a:latin typeface="Tahoma" charset="0"/>
              </a:rPr>
              <a:t>How does the Davidic Covenant</a:t>
            </a:r>
            <a:br>
              <a:rPr lang="en-US" sz="5400">
                <a:solidFill>
                  <a:srgbClr val="FFFFFF"/>
                </a:solidFill>
                <a:latin typeface="Tahoma" charset="0"/>
              </a:rPr>
            </a:br>
            <a:r>
              <a:rPr lang="en-US" sz="5400">
                <a:solidFill>
                  <a:srgbClr val="FFFFFF"/>
                </a:solidFill>
                <a:latin typeface="Tahoma" charset="0"/>
              </a:rPr>
              <a:t>relate to Jesus?</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en-US" sz="4000" b="1" dirty="0">
                <a:solidFill>
                  <a:srgbClr val="FFFFFF"/>
                </a:solidFill>
                <a:effectLst>
                  <a:glow rad="317500">
                    <a:schemeClr val="bg1">
                      <a:alpha val="90000"/>
                    </a:schemeClr>
                  </a:glow>
                </a:effectLst>
              </a:rPr>
              <a:t>Jesus is the Promised </a:t>
            </a:r>
            <a:br>
              <a:rPr lang="en-US" sz="4000" b="1" dirty="0">
                <a:solidFill>
                  <a:srgbClr val="FFFFFF"/>
                </a:solidFill>
                <a:effectLst>
                  <a:glow rad="317500">
                    <a:schemeClr val="bg1">
                      <a:alpha val="90000"/>
                    </a:schemeClr>
                  </a:glow>
                </a:effectLst>
              </a:rPr>
            </a:br>
            <a:r>
              <a:rPr lang="en-US" sz="4000" b="1" dirty="0">
                <a:solidFill>
                  <a:srgbClr val="FFFFFF"/>
                </a:solidFill>
                <a:effectLst>
                  <a:glow rad="317500">
                    <a:schemeClr val="bg1">
                      <a:alpha val="90000"/>
                    </a:schemeClr>
                  </a:glow>
                </a:effectLst>
              </a:rPr>
              <a:t>Son Of David</a:t>
            </a:r>
            <a:r>
              <a:rPr lang="en-US" b="1" dirty="0">
                <a:solidFill>
                  <a:srgbClr val="FFFFFF"/>
                </a:solidFill>
                <a:effectLst>
                  <a:glow rad="317500">
                    <a:schemeClr val="bg1">
                      <a:alpha val="90000"/>
                    </a:schemeClr>
                  </a:glow>
                </a:effectLst>
              </a:rPr>
              <a:t> </a:t>
            </a: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en-US" sz="2800" b="1" dirty="0">
                <a:solidFill>
                  <a:srgbClr val="FFFFFF"/>
                </a:solidFill>
                <a:effectLst>
                  <a:glow rad="317500">
                    <a:schemeClr val="bg1">
                      <a:alpha val="90000"/>
                    </a:schemeClr>
                  </a:glow>
                </a:effectLst>
              </a:rPr>
              <a:t>Nine times Jesus is called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son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in Matthew (compared to twice in Mark and Luke and none in John).  David is referred to 59 times in the New Testament (NIV).</a:t>
            </a:r>
          </a:p>
          <a:p>
            <a:pPr eaLnBrk="1" hangingPunct="1">
              <a:buFontTx/>
              <a:buNone/>
              <a:defRPr/>
            </a:pPr>
            <a:endParaRPr lang="en-US" sz="2800" b="1" dirty="0">
              <a:solidFill>
                <a:srgbClr val="FFFFFF"/>
              </a:solidFill>
              <a:effectLst>
                <a:glow rad="317500">
                  <a:schemeClr val="bg1">
                    <a:alpha val="90000"/>
                  </a:schemeClr>
                </a:glow>
              </a:effectLst>
            </a:endParaRPr>
          </a:p>
          <a:p>
            <a:pPr eaLnBrk="1" hangingPunct="1">
              <a:defRPr/>
            </a:pPr>
            <a:r>
              <a:rPr lang="en-US" sz="2800" b="1" dirty="0">
                <a:solidFill>
                  <a:srgbClr val="FFFFFF"/>
                </a:solidFill>
                <a:effectLst>
                  <a:glow rad="317500">
                    <a:schemeClr val="bg1">
                      <a:alpha val="90000"/>
                    </a:schemeClr>
                  </a:glow>
                </a:effectLst>
              </a:rPr>
              <a:t>Jesus</a:t>
            </a:r>
            <a:r>
              <a:rPr lang="uk-UA"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birthplace, Bethlehem, is recalled as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the city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(Matt. 2:1; 1 Sam. 20:6)</a:t>
            </a:r>
            <a:endParaRPr lang="en-US" sz="1800" b="1"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8" name="Oval 1131">
            <a:extLst>
              <a:ext uri="{FF2B5EF4-FFF2-40B4-BE49-F238E27FC236}">
                <a16:creationId xmlns:a16="http://schemas.microsoft.com/office/drawing/2014/main" id="{CA556C7E-2F6F-5946-8A79-8BC0BF15C230}"/>
              </a:ext>
            </a:extLst>
          </p:cNvPr>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175132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effectLst>
                  <a:glow rad="101600">
                    <a:schemeClr val="bg1">
                      <a:alpha val="75000"/>
                    </a:schemeClr>
                  </a:glow>
                </a:effectLst>
              </a:rPr>
              <a:t>22</a:t>
            </a:r>
            <a:endParaRPr lang="en-US" sz="1800">
              <a:effectLst>
                <a:glow rad="101600">
                  <a:schemeClr val="bg1">
                    <a:alpha val="75000"/>
                  </a:schemeClr>
                </a:glow>
              </a:effectLst>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algn="l">
              <a:spcBef>
                <a:spcPct val="20000"/>
              </a:spcBef>
              <a:defRPr/>
            </a:pPr>
            <a:r>
              <a:rPr lang="en-US" sz="2800" b="1" dirty="0">
                <a:solidFill>
                  <a:srgbClr val="FFFFFF"/>
                </a:solidFill>
                <a:effectLst>
                  <a:glow rad="228600">
                    <a:schemeClr val="tx1"/>
                  </a:glow>
                </a:effectLst>
              </a:rPr>
              <a:t>What did God promise David in 2 Samuel 7:12-16?</a:t>
            </a:r>
          </a:p>
          <a:p>
            <a:pPr marL="461963" indent="-461963" algn="l">
              <a:spcBef>
                <a:spcPct val="20000"/>
              </a:spcBef>
              <a:buFontTx/>
              <a:buChar char="•"/>
              <a:defRPr/>
            </a:pPr>
            <a:r>
              <a:rPr lang="en-US" sz="2800" b="1" dirty="0">
                <a:solidFill>
                  <a:srgbClr val="FFFF00"/>
                </a:solidFill>
                <a:effectLst>
                  <a:glow rad="228600">
                    <a:schemeClr val="tx1"/>
                  </a:glow>
                </a:effectLst>
              </a:rPr>
              <a:t>Sons</a:t>
            </a:r>
            <a:r>
              <a:rPr lang="en-US" sz="2800" b="1" dirty="0">
                <a:solidFill>
                  <a:srgbClr val="FFFFFF"/>
                </a:solidFill>
                <a:effectLst>
                  <a:glow rad="228600">
                    <a:schemeClr val="tx1"/>
                  </a:glow>
                </a:effectLst>
              </a:rPr>
              <a:t>: </a:t>
            </a:r>
            <a:r>
              <a:rPr lang="ru-RU" altLang="ja-JP" sz="2800" b="1" dirty="0">
                <a:solidFill>
                  <a:srgbClr val="FFFFFF"/>
                </a:solidFill>
                <a:effectLst>
                  <a:glow rad="228600">
                    <a:schemeClr val="tx1"/>
                  </a:glow>
                </a:effectLst>
              </a:rPr>
              <a:t>"</a:t>
            </a:r>
            <a:r>
              <a:rPr lang="en-US" sz="2800" b="1" dirty="0">
                <a:solidFill>
                  <a:srgbClr val="FFFFFF"/>
                </a:solidFill>
                <a:effectLst>
                  <a:glow rad="228600">
                    <a:schemeClr val="tx1"/>
                  </a:glow>
                </a:effectLst>
              </a:rPr>
              <a:t>house</a:t>
            </a:r>
            <a:r>
              <a:rPr lang="ru-RU" altLang="ja-JP" sz="2800" b="1" dirty="0">
                <a:solidFill>
                  <a:srgbClr val="FFFFFF"/>
                </a:solidFill>
                <a:effectLst>
                  <a:glow rad="228600">
                    <a:schemeClr val="tx1"/>
                  </a:glow>
                </a:effectLst>
              </a:rPr>
              <a:t>"</a:t>
            </a:r>
            <a:r>
              <a:rPr lang="en-US" sz="2800" b="1" dirty="0">
                <a:solidFill>
                  <a:srgbClr val="FFFFFF"/>
                </a:solidFill>
                <a:effectLst>
                  <a:glow rad="228600">
                    <a:schemeClr val="tx1"/>
                  </a:glow>
                </a:effectLst>
              </a:rPr>
              <a:t> never wiped out</a:t>
            </a:r>
          </a:p>
          <a:p>
            <a:pPr marL="461963" indent="-461963" algn="l">
              <a:spcBef>
                <a:spcPct val="20000"/>
              </a:spcBef>
              <a:buFontTx/>
              <a:buChar char="•"/>
              <a:defRPr/>
            </a:pPr>
            <a:r>
              <a:rPr lang="en-US" sz="2800" b="1" dirty="0">
                <a:solidFill>
                  <a:srgbClr val="FFFF00"/>
                </a:solidFill>
                <a:effectLst>
                  <a:glow rad="228600">
                    <a:schemeClr val="tx1"/>
                  </a:glow>
                </a:effectLst>
              </a:rPr>
              <a:t>Kingdom</a:t>
            </a:r>
            <a:r>
              <a:rPr lang="en-US" sz="2800" b="1" dirty="0">
                <a:solidFill>
                  <a:srgbClr val="FFFFFF"/>
                </a:solidFill>
                <a:effectLst>
                  <a:glow rad="228600">
                    <a:schemeClr val="tx1"/>
                  </a:glow>
                </a:effectLst>
              </a:rPr>
              <a:t>: political dynasty (each Jerusalem king will be one of his direct descendants)</a:t>
            </a:r>
          </a:p>
          <a:p>
            <a:pPr marL="461963" indent="-461963" algn="l">
              <a:spcBef>
                <a:spcPct val="20000"/>
              </a:spcBef>
              <a:buFontTx/>
              <a:buChar char="•"/>
              <a:defRPr/>
            </a:pPr>
            <a:r>
              <a:rPr lang="en-US" sz="2800" b="1" dirty="0">
                <a:solidFill>
                  <a:srgbClr val="FFFF00"/>
                </a:solidFill>
                <a:effectLst>
                  <a:glow rad="228600">
                    <a:schemeClr val="tx1"/>
                  </a:glow>
                </a:effectLst>
              </a:rPr>
              <a:t>Throne</a:t>
            </a:r>
            <a:r>
              <a:rPr lang="en-US" sz="2800" b="1" dirty="0">
                <a:solidFill>
                  <a:srgbClr val="FFFFFF"/>
                </a:solidFill>
                <a:effectLst>
                  <a:glow rad="228600">
                    <a:schemeClr val="tx1"/>
                  </a:glow>
                </a:effectLst>
              </a:rPr>
              <a:t>: As an eternal covenant (v. 16), the right to rule will remain with his family forever</a:t>
            </a:r>
          </a:p>
          <a:p>
            <a:pPr marL="461963" indent="-461963" algn="l">
              <a:spcBef>
                <a:spcPct val="20000"/>
              </a:spcBef>
              <a:buFontTx/>
              <a:buChar char="•"/>
              <a:defRPr/>
            </a:pPr>
            <a:r>
              <a:rPr lang="en-US" sz="2800" b="1" dirty="0">
                <a:solidFill>
                  <a:srgbClr val="FFFF00"/>
                </a:solidFill>
                <a:effectLst>
                  <a:glow rad="228600">
                    <a:schemeClr val="tx1"/>
                  </a:glow>
                </a:effectLst>
              </a:rPr>
              <a:t>Temple</a:t>
            </a:r>
            <a:r>
              <a:rPr lang="en-US" sz="2800" b="1" dirty="0">
                <a:solidFill>
                  <a:srgbClr val="FFFFFF"/>
                </a:solidFill>
                <a:effectLst>
                  <a:glow rad="228600">
                    <a:schemeClr val="tx1"/>
                  </a:glow>
                </a:effectLst>
              </a:rPr>
              <a:t>: Solomon will build it</a:t>
            </a:r>
          </a:p>
          <a:p>
            <a:pPr marL="461963" indent="-461963" algn="l">
              <a:spcBef>
                <a:spcPct val="20000"/>
              </a:spcBef>
              <a:buFontTx/>
              <a:buChar char="•"/>
              <a:defRPr/>
            </a:pPr>
            <a:r>
              <a:rPr lang="en-US" sz="2800" b="1" dirty="0">
                <a:solidFill>
                  <a:srgbClr val="FFFF00"/>
                </a:solidFill>
                <a:effectLst>
                  <a:glow rad="228600">
                    <a:schemeClr val="tx1"/>
                  </a:glow>
                </a:effectLst>
              </a:rPr>
              <a:t>Discipline</a:t>
            </a:r>
            <a:r>
              <a:rPr lang="en-US" sz="2800" b="1" dirty="0">
                <a:solidFill>
                  <a:srgbClr val="FFFFFF"/>
                </a:solidFill>
                <a:effectLst>
                  <a:glow rad="228600">
                    <a:schemeClr val="tx1"/>
                  </a:glow>
                </a:effectLst>
              </a:rPr>
              <a:t>: God will punish disobedient kings but still unconditionally keep these promises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Since Jacob</a:t>
            </a:r>
            <a:r>
              <a:rPr kumimoji="0" lang="uk-UA"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"Judah, my son, is a young lion that has finished eating its prey. Like a lion he crouches and lies down; like a lioness—who dares to rouse him?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10</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The scepter will not depart from Judah, nor the ruler</a:t>
            </a:r>
            <a:r>
              <a:rPr kumimoji="0" lang="uk-UA"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staff from his descendants, until the coming of the one to whom it belongs, the one whom all nations will honor"</a:t>
            </a:r>
            <a:r>
              <a:rPr kumimoji="0" lang="en-US" sz="2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(NLT)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a:t>
            </a:r>
          </a:p>
        </p:txBody>
      </p:sp>
    </p:spTree>
    <p:extLst>
      <p:ext uri="{BB962C8B-B14F-4D97-AF65-F5344CB8AC3E}">
        <p14:creationId xmlns:p14="http://schemas.microsoft.com/office/powerpoint/2010/main" val="25772257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would be the Messiah</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lineage?</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wall from w.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end view to nw.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_rels/them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5.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14823</TotalTime>
  <Words>16193</Words>
  <Application>Microsoft Macintosh PowerPoint</Application>
  <PresentationFormat>On-screen Show (4:3)</PresentationFormat>
  <Paragraphs>1826</Paragraphs>
  <Slides>225</Slides>
  <Notes>131</Notes>
  <HiddenSlides>0</HiddenSlides>
  <MMClips>0</MMClips>
  <ScaleCrop>false</ScaleCrop>
  <HeadingPairs>
    <vt:vector size="8" baseType="variant">
      <vt:variant>
        <vt:lpstr>Fonts Used</vt:lpstr>
      </vt:variant>
      <vt:variant>
        <vt:i4>30</vt:i4>
      </vt:variant>
      <vt:variant>
        <vt:lpstr>Theme</vt:lpstr>
      </vt:variant>
      <vt:variant>
        <vt:i4>39</vt:i4>
      </vt:variant>
      <vt:variant>
        <vt:lpstr>Embedded OLE Servers</vt:lpstr>
      </vt:variant>
      <vt:variant>
        <vt:i4>1</vt:i4>
      </vt:variant>
      <vt:variant>
        <vt:lpstr>Slide Titles</vt:lpstr>
      </vt:variant>
      <vt:variant>
        <vt:i4>225</vt:i4>
      </vt:variant>
    </vt:vector>
  </HeadingPairs>
  <TitlesOfParts>
    <vt:vector size="295" baseType="lpstr">
      <vt:lpstr>B VAG Rounded Bold</vt:lpstr>
      <vt:lpstr>BONES</vt:lpstr>
      <vt:lpstr>Chicago</vt:lpstr>
      <vt:lpstr>Kosher-Normal</vt:lpstr>
      <vt:lpstr>ＭＳ Ｐゴシック</vt:lpstr>
      <vt:lpstr>Nadianne</vt:lpstr>
      <vt:lpstr>Osaka</vt:lpstr>
      <vt:lpstr>Times</vt:lpstr>
      <vt:lpstr>Arial</vt:lpstr>
      <vt:lpstr>Arial Black</vt:lpstr>
      <vt:lpstr>Arial Narrow</vt:lpstr>
      <vt:lpstr>Bookman Old Style</vt:lpstr>
      <vt:lpstr>Braggadocio</vt:lpstr>
      <vt:lpstr>Calibri</vt:lpstr>
      <vt:lpstr>Century Gothic</vt:lpstr>
      <vt:lpstr>Comic Sans MS</vt:lpstr>
      <vt:lpstr>Copperplate Gothic Bold</vt:lpstr>
      <vt:lpstr>Garamond</vt:lpstr>
      <vt:lpstr>Helvetica</vt:lpstr>
      <vt:lpstr>Helvetica Neue</vt:lpstr>
      <vt:lpstr>Helvetica Neue Black Condensed</vt:lpstr>
      <vt:lpstr>Impact</vt:lpstr>
      <vt:lpstr>Lucida Grande</vt:lpstr>
      <vt:lpstr>Matura MT Script Capitals</vt:lpstr>
      <vt:lpstr>Monotype Sorts</vt:lpstr>
      <vt:lpstr>Tahoma</vt:lpstr>
      <vt:lpstr>Times New Roman</vt:lpstr>
      <vt:lpstr>Tw Cen MT</vt:lpstr>
      <vt:lpstr>Wingdings</vt:lpstr>
      <vt:lpstr>Wingdings 2</vt:lpstr>
      <vt:lpstr>Default Design</vt:lpstr>
      <vt:lpstr>Notebook</vt:lpstr>
      <vt:lpstr>1_Fireworks</vt:lpstr>
      <vt:lpstr>Orbit</vt:lpstr>
      <vt:lpstr>49_Blank Presentation</vt:lpstr>
      <vt:lpstr>1_Stream</vt:lpstr>
      <vt:lpstr>2_Stream</vt:lpstr>
      <vt:lpstr>2_Refined</vt:lpstr>
      <vt:lpstr>50_Blank Presentation</vt:lpstr>
      <vt:lpstr>1_Expedition</vt:lpstr>
      <vt:lpstr>1_untitled 3</vt:lpstr>
      <vt:lpstr>1_Orbit</vt:lpstr>
      <vt:lpstr>2_Bold Stripes</vt:lpstr>
      <vt:lpstr>2_Default Design</vt:lpstr>
      <vt:lpstr>3_Default Design</vt:lpstr>
      <vt:lpstr>4_Default Design</vt:lpstr>
      <vt:lpstr>Blank Presentation</vt:lpstr>
      <vt:lpstr>Office Theme</vt:lpstr>
      <vt:lpstr>7_Default Design</vt:lpstr>
      <vt:lpstr>7_Office Theme</vt:lpstr>
      <vt:lpstr>8_Default Design</vt:lpstr>
      <vt:lpstr>1_Notebook</vt:lpstr>
      <vt:lpstr>untitled 3</vt:lpstr>
      <vt:lpstr>1_Blank Presentation</vt:lpstr>
      <vt:lpstr>9_Default Design</vt:lpstr>
      <vt:lpstr>11_Notebook</vt:lpstr>
      <vt:lpstr>White</vt:lpstr>
      <vt:lpstr>2_blstripc.ppt - Blue Stripes</vt:lpstr>
      <vt:lpstr>10_Default Design</vt:lpstr>
      <vt:lpstr>51_Blank Presentation</vt:lpstr>
      <vt:lpstr>2_Office Theme</vt:lpstr>
      <vt:lpstr>2_untitled 1</vt:lpstr>
      <vt:lpstr>11_Default Design</vt:lpstr>
      <vt:lpstr>1_Median</vt:lpstr>
      <vt:lpstr>2_Fireworks</vt:lpstr>
      <vt:lpstr>52_Blank Presentation</vt:lpstr>
      <vt:lpstr>2_untitled 3</vt:lpstr>
      <vt:lpstr>Fireworks</vt:lpstr>
      <vt:lpstr>46_Default Design</vt:lpstr>
      <vt:lpstr>Microsoft ClipArt Gallery</vt:lpstr>
      <vt:lpstr>2 Samuel</vt:lpstr>
      <vt:lpstr>Key Word</vt:lpstr>
      <vt:lpstr>Theme</vt:lpstr>
      <vt:lpstr>Key Verse</vt:lpstr>
      <vt:lpstr>Kingdom Statement</vt:lpstr>
      <vt:lpstr>Summary Statement</vt:lpstr>
      <vt:lpstr>Covenant</vt:lpstr>
      <vt:lpstr>Redemption</vt:lpstr>
      <vt:lpstr>Messiah</vt:lpstr>
      <vt:lpstr>2 Samuel Book Chart</vt:lpstr>
      <vt:lpstr>Barry Huddleston, The Acrostic Summarized Bible (Grand Rapids: Baker, 1992)</vt:lpstr>
      <vt:lpstr>Be Kind</vt:lpstr>
      <vt:lpstr>Kindness is needed.</vt:lpstr>
      <vt:lpstr>How does God model kindness to us so we can be kind to others?</vt:lpstr>
      <vt:lpstr>I. God’s kindness gives us leaders (1–10).</vt:lpstr>
      <vt:lpstr>II. God’s kindness gives us discipline (11–24).</vt:lpstr>
      <vt:lpstr>III. David pictures Jesus.</vt:lpstr>
      <vt:lpstr>Main Idea</vt:lpstr>
      <vt:lpstr>How do you respond to God’s kindness in Jesus?</vt:lpstr>
      <vt:lpstr>PowerPoint Presentation</vt:lpstr>
      <vt:lpstr>Theology of Ruth</vt:lpstr>
      <vt:lpstr>Introduction</vt:lpstr>
      <vt:lpstr>Timeline</vt:lpstr>
      <vt:lpstr>Chronology</vt:lpstr>
      <vt:lpstr>Dates for Saul</vt:lpstr>
      <vt:lpstr>Dates for David</vt:lpstr>
      <vt:lpstr>Leadership Overlaps</vt:lpstr>
      <vt:lpstr>Judges to Monarchy Dates</vt:lpstr>
      <vt:lpstr>Key Places in 2 Samuel</vt:lpstr>
      <vt:lpstr>Making Sense of Samuel, Kings, and Chronicles</vt:lpstr>
      <vt:lpstr>Why Two Records?</vt:lpstr>
      <vt:lpstr>Be Kind</vt:lpstr>
      <vt:lpstr>Welcome!</vt:lpstr>
      <vt:lpstr>Annual Calendar</vt:lpstr>
      <vt:lpstr>The Most Deaths: Dec 25</vt:lpstr>
      <vt:lpstr>Kindness is needed.</vt:lpstr>
      <vt:lpstr>Kindness</vt:lpstr>
      <vt:lpstr>How does God model kindness to us so we can be kind to others?</vt:lpstr>
      <vt:lpstr>Background</vt:lpstr>
      <vt:lpstr>Transition #1</vt:lpstr>
      <vt:lpstr>Transition #2</vt:lpstr>
      <vt:lpstr>Transition #3 from Saul to David</vt:lpstr>
      <vt:lpstr>How will David respond?</vt:lpstr>
      <vt:lpstr>Bethlehem </vt:lpstr>
      <vt:lpstr>The Star in the East</vt:lpstr>
      <vt:lpstr>Follow the Star</vt:lpstr>
      <vt:lpstr>How does God model kindness to us so we can be kind to others?</vt:lpstr>
      <vt:lpstr>Let's Study Through Scripture</vt:lpstr>
      <vt:lpstr>How does God model kindness to us so we can be kind to others?</vt:lpstr>
      <vt:lpstr>I. God’s kindness gives us leaders (2 Sam 1–10).</vt:lpstr>
      <vt:lpstr>God led Israel by establishing David as king over a renewed, perpetual kingdom  (2 Sam 1–10). </vt:lpstr>
      <vt:lpstr>Slides on  2 Samuel 1</vt:lpstr>
      <vt:lpstr>2 Samuel 1–10 Chart</vt:lpstr>
      <vt:lpstr>Saul died with his sons Jonathan, Abinadab, and Malkishua (1 Sam. 31:2)</vt:lpstr>
      <vt:lpstr>Saul killed himself  (1 Sam. 31:4) but an Amalekite lied by saying he did it instead (2 Sam. 1:10)</vt:lpstr>
      <vt:lpstr>Grief over Saul (1:17)</vt:lpstr>
      <vt:lpstr>David laments the death of Saul and his sons (2 Sam. 1:17-27)</vt:lpstr>
      <vt:lpstr>Mount Gilboa today</vt:lpstr>
      <vt:lpstr>Slides on  2 Samuel 2</vt:lpstr>
      <vt:lpstr>David defeats Abner</vt:lpstr>
      <vt:lpstr>Slides on  2 Samuel 3</vt:lpstr>
      <vt:lpstr>Abner sent away (3:21)</vt:lpstr>
      <vt:lpstr>Slides on  2 Samuel 4</vt:lpstr>
      <vt:lpstr>David killed  Ish-Bosheth’s murderers to punish seizing his kingdom for him by force (2 Sam 4). </vt:lpstr>
      <vt:lpstr>Slides on  2 Samuel 5</vt:lpstr>
      <vt:lpstr>Chapters 5–10 shows David over all Israel at Jerusalem with new…</vt:lpstr>
      <vt:lpstr>David: Hebron to Jerusalem</vt:lpstr>
      <vt:lpstr>Central Location</vt:lpstr>
      <vt:lpstr>Jerusalem was a Border City</vt:lpstr>
      <vt:lpstr>Jerusalem had room to expand to the north for a temple</vt:lpstr>
      <vt:lpstr>Jerusalem Water System</vt:lpstr>
      <vt:lpstr>Slides on  2 Samuel 6</vt:lpstr>
      <vt:lpstr>King David brought the Ark to Jerusalem  (2 Samuel 6:5-15)</vt:lpstr>
      <vt:lpstr>David and the ark (2 Samuel 6)</vt:lpstr>
      <vt:lpstr>Slides on  2 Samuel 7</vt:lpstr>
      <vt:lpstr>KEY WORD</vt:lpstr>
      <vt:lpstr>KEY VERSE</vt:lpstr>
      <vt:lpstr>COVENANT KINDNESS TOWARDS  DAVID'S DYNASTY</vt:lpstr>
      <vt:lpstr>Covenants of Promise</vt:lpstr>
      <vt:lpstr>Covenants of Promise</vt:lpstr>
      <vt:lpstr>The Promised Seed </vt:lpstr>
      <vt:lpstr>The Lineage  of   David</vt:lpstr>
      <vt:lpstr>Nathan related God's promise to David (2 Sam. 7)</vt:lpstr>
      <vt:lpstr>David's House:  "I want to build a house for you…" </vt:lpstr>
      <vt:lpstr>But who would build the Temple ?</vt:lpstr>
      <vt:lpstr>KEY VERSE:  2 Samuel 7:12-13</vt:lpstr>
      <vt:lpstr>Promises of the Davidic Covenant</vt:lpstr>
      <vt:lpstr>Davidic Covenant</vt:lpstr>
      <vt:lpstr>The Davidic Covenant is…</vt:lpstr>
      <vt:lpstr>The Three Basic Elements</vt:lpstr>
      <vt:lpstr>The Elements Expanded</vt:lpstr>
      <vt:lpstr>PowerPoint Presentation</vt:lpstr>
      <vt:lpstr>Types of Unconditional Covenants</vt:lpstr>
      <vt:lpstr>How does the Davidic Covenant relate to Jesus?</vt:lpstr>
      <vt:lpstr>Jesus is the Promised  Son Of David </vt:lpstr>
      <vt:lpstr>Kingdom &amp; Covenants Timeline</vt:lpstr>
      <vt:lpstr>Promises of the Davidic Covenant</vt:lpstr>
      <vt:lpstr>Christ Descended from Judah</vt:lpstr>
      <vt:lpstr>What would be the Messiah's lineage?</vt:lpstr>
      <vt:lpstr>The Kingdom in Matthew 1</vt:lpstr>
      <vt:lpstr>Matthew says Jesus is King!</vt:lpstr>
      <vt:lpstr>A Literal Kingdom for David's Line</vt:lpstr>
      <vt:lpstr>Slides on  2 Samuel 8</vt:lpstr>
      <vt:lpstr>David's Victories</vt:lpstr>
      <vt:lpstr>New Boundary (2 Sam 8)</vt:lpstr>
      <vt:lpstr>Slides on  2 Samuel 9</vt:lpstr>
      <vt:lpstr>New Son (2 Sam 9)</vt:lpstr>
      <vt:lpstr>Slides on  2 Samuel 10</vt:lpstr>
      <vt:lpstr>David's New Vassal States</vt:lpstr>
      <vt:lpstr>David's Conquests</vt:lpstr>
      <vt:lpstr>God is kind to give us Jesus as King.</vt:lpstr>
      <vt:lpstr>We Want Democracy.</vt:lpstr>
      <vt:lpstr>We prefer democracy  but God mandates kingship</vt:lpstr>
      <vt:lpstr>Rule from Rome?</vt:lpstr>
      <vt:lpstr>Jerusalem</vt:lpstr>
      <vt:lpstr>1000 Years!</vt:lpstr>
      <vt:lpstr>How does God model kindness to us so we can be kind to others?</vt:lpstr>
      <vt:lpstr>I. God’s kindness gives us leaders (2 Sam 1–10).</vt:lpstr>
      <vt:lpstr>II. God’s kindness gives us discipline (2 Sam 11–24).</vt:lpstr>
      <vt:lpstr>Slides on  2 Samuel 11</vt:lpstr>
      <vt:lpstr>When life is "too good" then watch out…</vt:lpstr>
      <vt:lpstr>Chapter 11 = Bankruptcy</vt:lpstr>
      <vt:lpstr>PowerPoint Presentation</vt:lpstr>
      <vt:lpstr>An idle mind…</vt:lpstr>
      <vt:lpstr>Bath for Bathsheba</vt:lpstr>
      <vt:lpstr>The inevitable conclusion</vt:lpstr>
      <vt:lpstr>PowerPoint Presentation</vt:lpstr>
      <vt:lpstr>Uriah was killed along with several other Israelite soldiers (2 Sam. 11:17) </vt:lpstr>
      <vt:lpstr>Amman Citadel northern wall from west</vt:lpstr>
      <vt:lpstr>Amman Citadel northern wall from west</vt:lpstr>
      <vt:lpstr>Amman Citadel northern end view to nw</vt:lpstr>
      <vt:lpstr>Amman Citadel northern end view to nw</vt:lpstr>
      <vt:lpstr>The Heartache David Caused</vt:lpstr>
      <vt:lpstr>PowerPoint Presentation</vt:lpstr>
      <vt:lpstr>Slides on  2 Samuel 12</vt:lpstr>
      <vt:lpstr>"You are the man!"</vt:lpstr>
      <vt:lpstr>Bathsheba's baby dies</vt:lpstr>
      <vt:lpstr>Their baby dies</vt:lpstr>
      <vt:lpstr>PowerPoint Presentation</vt:lpstr>
      <vt:lpstr>Descendants of David</vt:lpstr>
      <vt:lpstr>FAMILY TROUBLES</vt:lpstr>
      <vt:lpstr>Slides on  2 Samuel 13</vt:lpstr>
      <vt:lpstr>Amnon</vt:lpstr>
      <vt:lpstr>Amnon &amp; Tamar</vt:lpstr>
      <vt:lpstr>But Amnon's half-brother Absalom was full brother to Tamar</vt:lpstr>
      <vt:lpstr>Absalom killed Amnon two years later</vt:lpstr>
      <vt:lpstr>David mourns Amnon’s death  (2 Samuel 13:37)</vt:lpstr>
      <vt:lpstr>PowerPoint Presentation</vt:lpstr>
      <vt:lpstr>Slides on  2 Samuel 14</vt:lpstr>
      <vt:lpstr>The Wise Woman of Tekoa (2 Samuel 14)</vt:lpstr>
      <vt:lpstr>Slides on  2 Samuel 15</vt:lpstr>
      <vt:lpstr>PowerPoint Presentation</vt:lpstr>
      <vt:lpstr>PowerPoint Presentation</vt:lpstr>
      <vt:lpstr>What kind of king will David become when he later has the same power as Saul?  How will he respond to the third king, Absalom?</vt:lpstr>
      <vt:lpstr>"David and Zadok were alone once more. 'And now, what will you do, David? In your youth, you spoke no word against an unworthy king. What will you do now with an equally unworthy youth?' 'As I said,' replied David, 'These are the times I hate the most, Zadok. Nonetheless, against all reason, I judge my own heart first and rule against its interests.  I will do what I did under Saul.</vt:lpstr>
      <vt:lpstr>PowerPoint Presentation</vt:lpstr>
      <vt:lpstr>David had to flee to the wilderness to avoid war between him and Absalom. He wept in the Kidron Valley.  2 Samuel 15</vt:lpstr>
      <vt:lpstr>Slides on  2 Samuel 16</vt:lpstr>
      <vt:lpstr>Shimei opposed David by throwing stones at him.  However, David refused to punish Shimei (2 Samuel 16:5-14).</vt:lpstr>
      <vt:lpstr>Slides on  2 Samuel 17</vt:lpstr>
      <vt:lpstr>Ahithophel gives Absalom good advice to pursue David at once (2 Sam 17:1-4)</vt:lpstr>
      <vt:lpstr>Hushai gives Absalom bad advice to pursue David later (2 Sam 17:5-14)</vt:lpstr>
      <vt:lpstr>Slides on  2 Samuel 18</vt:lpstr>
      <vt:lpstr>A bad hair day for Absalom (18:9)</vt:lpstr>
      <vt:lpstr>PowerPoint Presentation</vt:lpstr>
      <vt:lpstr>2 Sam. 18:33</vt:lpstr>
      <vt:lpstr>Slides on  2 Samuel 19</vt:lpstr>
      <vt:lpstr>Divided Kingdom</vt:lpstr>
      <vt:lpstr>Misplaced Grief</vt:lpstr>
      <vt:lpstr>Slides on  2 Samuel 20</vt:lpstr>
      <vt:lpstr>DAVID'S FINAL YEARS</vt:lpstr>
      <vt:lpstr>Slides on  2 Samuel 21</vt:lpstr>
      <vt:lpstr>Appendix Chart</vt:lpstr>
      <vt:lpstr>"During another battle with the Philistines, Elhanan son of Jair killed Lahmi, the brother of Goliath of Gath. The handle of Lahmi’s spear was as thick as a weaver’s beam!"  (2 Sam 21:19; cf. 1 Chron 20:5 NLT).</vt:lpstr>
      <vt:lpstr>"In another battle with the Philistines at Gath, they encountered a huge man with six fingers on each hand and six toes on each foot, twenty-four in all, who was also a descendant of the giants. But when he defied and taunted Israel, he was killed by Jonathan, the son of David’s brother Shimea"  (2 Samuel 21:20; cf. 1 Chron 20:6-7 NLT).</vt:lpstr>
      <vt:lpstr>Slides on  2 Samuel 22</vt:lpstr>
      <vt:lpstr>PowerPoint Presentation</vt:lpstr>
      <vt:lpstr>Slides on  2 Samuel 23</vt:lpstr>
      <vt:lpstr>"David's Mighty Men" By James Tissot (1836-1902)</vt:lpstr>
      <vt:lpstr>2 Samuel 23:8-11</vt:lpstr>
      <vt:lpstr>"David remarked longingly to his men, 'Oh, how I would love some of that good water from the well by the gate in Bethlehem.'  16 So the Three broke through the Philistine lines, drew some water from the well by the gate in Bethlehem, and brought it back to David. But he refused to drink it. Instead, he poured it out as an offering to the LORD"  (2 Samuel 23:15-16 NLT)</vt:lpstr>
      <vt:lpstr>Slides on  2 Samuel 24</vt:lpstr>
      <vt:lpstr>Araunah's Threshing Floor  (2 Sam 24:18-19)</vt:lpstr>
      <vt:lpstr>Old City aerial from north</vt:lpstr>
      <vt:lpstr>2 Sam. 24:18-24; 2 Chron. 3:1</vt:lpstr>
      <vt:lpstr>King David planned it.</vt:lpstr>
      <vt:lpstr>Israel's "First" Temple</vt:lpstr>
      <vt:lpstr>Dome of the Rock  (Original Site of Solomon's Temple)</vt:lpstr>
      <vt:lpstr>God also shows his kindness  to us in his discipline.</vt:lpstr>
      <vt:lpstr>Jesus is central to history despite God's discipline</vt:lpstr>
      <vt:lpstr>III. David pictures Jesus.</vt:lpstr>
      <vt:lpstr>David to Jesus</vt:lpstr>
      <vt:lpstr>Micah 4:6-7 NLT</vt:lpstr>
      <vt:lpstr>Micah 4:8 NLT</vt:lpstr>
      <vt:lpstr>How does God model kindness to us so we can be kind to others?</vt:lpstr>
      <vt:lpstr>Main Idea</vt:lpstr>
      <vt:lpstr>I. God’s kindness gives us leaders (2 Sam 1–10).</vt:lpstr>
      <vt:lpstr>II. God’s kindness gives us discipline (2 Sam 11–24).</vt:lpstr>
      <vt:lpstr>III. David pictures Jesus.</vt:lpstr>
      <vt:lpstr>How do you respond to God’s kindness in Jesus?</vt:lpstr>
      <vt:lpstr>Bethlehem Baptist Church and Pastor Khoury were told in 2012 that the Palestinian Authority no longer considers them legitimate and will no longer accept any paperwork from them, such as baptismal or wedding certificates</vt:lpstr>
      <vt:lpstr>Kindness</vt:lpstr>
      <vt:lpstr>Kindness</vt:lpstr>
      <vt:lpstr>Kindness</vt:lpstr>
      <vt:lpstr>There is no exercise better for the heart than reaching down and lifting people up. —John Holmes</vt:lpstr>
      <vt:lpstr>Be kind.</vt:lpstr>
      <vt:lpstr>PowerPoint Presentation</vt:lpstr>
      <vt:lpstr>PowerPoint Presentation</vt:lpstr>
      <vt:lpstr>PowerPoint Presentation</vt:lpstr>
      <vt:lpstr>PowerPoint Presentation</vt:lpstr>
      <vt:lpstr>PowerPoint Presentation</vt:lpstr>
      <vt:lpstr>PowerPoint Presentation</vt:lpstr>
      <vt:lpstr>OT Preaching • BibleStudyDownloads.org</vt:lpstr>
      <vt:lpstr>DAVID'S ACCOMPLISHMENTS</vt:lpstr>
      <vt:lpstr>2 Samuel Book Chart</vt:lpstr>
      <vt:lpstr>PowerPoint Presentation</vt:lpstr>
      <vt:lpstr>PowerPoint Presentation</vt:lpstr>
      <vt:lpstr>PowerPoint Presentation</vt:lpstr>
      <vt:lpstr>PowerPoint Presentation</vt:lpstr>
      <vt:lpstr>PowerPoint Presentation</vt:lpstr>
      <vt:lpstr>PowerPoint Presentation</vt:lpstr>
      <vt:lpstr>GRACE is SUFFICIENT</vt:lpstr>
      <vt:lpstr>Date</vt:lpstr>
      <vt:lpstr>OT Survey link at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349</cp:revision>
  <dcterms:created xsi:type="dcterms:W3CDTF">2003-09-24T23:42:28Z</dcterms:created>
  <dcterms:modified xsi:type="dcterms:W3CDTF">2025-09-29T16:44:38Z</dcterms:modified>
</cp:coreProperties>
</file>