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theme/themeOverride1.xml" ContentType="application/vnd.openxmlformats-officedocument.themeOverrid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6.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3.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4.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heme/themeOverride5.xml" ContentType="application/vnd.openxmlformats-officedocument.themeOverr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6.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theme/themeOverride7.xml" ContentType="application/vnd.openxmlformats-officedocument.themeOverr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724" r:id="rId3"/>
    <p:sldMasterId id="2147483737" r:id="rId4"/>
    <p:sldMasterId id="2147483749" r:id="rId5"/>
    <p:sldMasterId id="2147483761" r:id="rId6"/>
    <p:sldMasterId id="2147483773" r:id="rId7"/>
    <p:sldMasterId id="2147483785" r:id="rId8"/>
    <p:sldMasterId id="2147483860" r:id="rId9"/>
    <p:sldMasterId id="2147483873" r:id="rId10"/>
    <p:sldMasterId id="2147483886" r:id="rId11"/>
    <p:sldMasterId id="2147483899" r:id="rId12"/>
    <p:sldMasterId id="2147483912" r:id="rId13"/>
    <p:sldMasterId id="2147483924" r:id="rId14"/>
    <p:sldMasterId id="2147483937" r:id="rId15"/>
    <p:sldMasterId id="2147483949" r:id="rId16"/>
    <p:sldMasterId id="2147483961" r:id="rId17"/>
    <p:sldMasterId id="2147483974" r:id="rId18"/>
  </p:sldMasterIdLst>
  <p:notesMasterIdLst>
    <p:notesMasterId r:id="rId233"/>
  </p:notesMasterIdLst>
  <p:sldIdLst>
    <p:sldId id="1261" r:id="rId19"/>
    <p:sldId id="1263" r:id="rId20"/>
    <p:sldId id="1262" r:id="rId21"/>
    <p:sldId id="1264" r:id="rId22"/>
    <p:sldId id="1265" r:id="rId23"/>
    <p:sldId id="1266" r:id="rId24"/>
    <p:sldId id="1267" r:id="rId25"/>
    <p:sldId id="1281" r:id="rId26"/>
    <p:sldId id="1282" r:id="rId27"/>
    <p:sldId id="1270" r:id="rId28"/>
    <p:sldId id="1271" r:id="rId29"/>
    <p:sldId id="1272" r:id="rId30"/>
    <p:sldId id="1273" r:id="rId31"/>
    <p:sldId id="1274" r:id="rId32"/>
    <p:sldId id="1280" r:id="rId33"/>
    <p:sldId id="1276" r:id="rId34"/>
    <p:sldId id="1277" r:id="rId35"/>
    <p:sldId id="1278" r:id="rId36"/>
    <p:sldId id="1279" r:id="rId37"/>
    <p:sldId id="753" r:id="rId38"/>
    <p:sldId id="391" r:id="rId39"/>
    <p:sldId id="757" r:id="rId40"/>
    <p:sldId id="758" r:id="rId41"/>
    <p:sldId id="759" r:id="rId42"/>
    <p:sldId id="438" r:id="rId43"/>
    <p:sldId id="760" r:id="rId44"/>
    <p:sldId id="761" r:id="rId45"/>
    <p:sldId id="762" r:id="rId46"/>
    <p:sldId id="763" r:id="rId47"/>
    <p:sldId id="809" r:id="rId48"/>
    <p:sldId id="810" r:id="rId49"/>
    <p:sldId id="811" r:id="rId50"/>
    <p:sldId id="812" r:id="rId51"/>
    <p:sldId id="813" r:id="rId52"/>
    <p:sldId id="769" r:id="rId53"/>
    <p:sldId id="770" r:id="rId54"/>
    <p:sldId id="771" r:id="rId55"/>
    <p:sldId id="772" r:id="rId56"/>
    <p:sldId id="773" r:id="rId57"/>
    <p:sldId id="774" r:id="rId58"/>
    <p:sldId id="775" r:id="rId59"/>
    <p:sldId id="776" r:id="rId60"/>
    <p:sldId id="777" r:id="rId61"/>
    <p:sldId id="778" r:id="rId62"/>
    <p:sldId id="779" r:id="rId63"/>
    <p:sldId id="780" r:id="rId64"/>
    <p:sldId id="781" r:id="rId65"/>
    <p:sldId id="782" r:id="rId66"/>
    <p:sldId id="783" r:id="rId67"/>
    <p:sldId id="784" r:id="rId68"/>
    <p:sldId id="785" r:id="rId69"/>
    <p:sldId id="786" r:id="rId70"/>
    <p:sldId id="787" r:id="rId71"/>
    <p:sldId id="788" r:id="rId72"/>
    <p:sldId id="789" r:id="rId73"/>
    <p:sldId id="790" r:id="rId74"/>
    <p:sldId id="791" r:id="rId75"/>
    <p:sldId id="792" r:id="rId76"/>
    <p:sldId id="793" r:id="rId77"/>
    <p:sldId id="794" r:id="rId78"/>
    <p:sldId id="795" r:id="rId79"/>
    <p:sldId id="796" r:id="rId80"/>
    <p:sldId id="797" r:id="rId81"/>
    <p:sldId id="4031" r:id="rId82"/>
    <p:sldId id="799" r:id="rId83"/>
    <p:sldId id="800" r:id="rId84"/>
    <p:sldId id="801" r:id="rId85"/>
    <p:sldId id="802" r:id="rId86"/>
    <p:sldId id="803" r:id="rId87"/>
    <p:sldId id="804" r:id="rId88"/>
    <p:sldId id="805" r:id="rId89"/>
    <p:sldId id="806" r:id="rId90"/>
    <p:sldId id="807" r:id="rId91"/>
    <p:sldId id="1284" r:id="rId92"/>
    <p:sldId id="1290" r:id="rId93"/>
    <p:sldId id="1291" r:id="rId94"/>
    <p:sldId id="1286" r:id="rId95"/>
    <p:sldId id="1287" r:id="rId96"/>
    <p:sldId id="1288" r:id="rId97"/>
    <p:sldId id="1285" r:id="rId98"/>
    <p:sldId id="1289" r:id="rId99"/>
    <p:sldId id="630" r:id="rId100"/>
    <p:sldId id="660" r:id="rId101"/>
    <p:sldId id="618" r:id="rId102"/>
    <p:sldId id="464" r:id="rId103"/>
    <p:sldId id="466" r:id="rId104"/>
    <p:sldId id="465" r:id="rId105"/>
    <p:sldId id="467" r:id="rId106"/>
    <p:sldId id="468" r:id="rId107"/>
    <p:sldId id="665" r:id="rId108"/>
    <p:sldId id="666" r:id="rId109"/>
    <p:sldId id="509" r:id="rId110"/>
    <p:sldId id="456" r:id="rId111"/>
    <p:sldId id="510" r:id="rId112"/>
    <p:sldId id="471" r:id="rId113"/>
    <p:sldId id="511" r:id="rId114"/>
    <p:sldId id="512" r:id="rId115"/>
    <p:sldId id="515" r:id="rId116"/>
    <p:sldId id="719" r:id="rId117"/>
    <p:sldId id="814" r:id="rId118"/>
    <p:sldId id="815" r:id="rId119"/>
    <p:sldId id="816" r:id="rId120"/>
    <p:sldId id="817" r:id="rId121"/>
    <p:sldId id="818" r:id="rId122"/>
    <p:sldId id="513" r:id="rId123"/>
    <p:sldId id="718" r:id="rId124"/>
    <p:sldId id="514" r:id="rId125"/>
    <p:sldId id="527" r:id="rId126"/>
    <p:sldId id="521" r:id="rId127"/>
    <p:sldId id="522" r:id="rId128"/>
    <p:sldId id="528" r:id="rId129"/>
    <p:sldId id="730" r:id="rId130"/>
    <p:sldId id="731" r:id="rId131"/>
    <p:sldId id="732" r:id="rId132"/>
    <p:sldId id="733" r:id="rId133"/>
    <p:sldId id="537" r:id="rId134"/>
    <p:sldId id="538" r:id="rId135"/>
    <p:sldId id="539" r:id="rId136"/>
    <p:sldId id="523" r:id="rId137"/>
    <p:sldId id="726" r:id="rId138"/>
    <p:sldId id="727" r:id="rId139"/>
    <p:sldId id="728" r:id="rId140"/>
    <p:sldId id="729" r:id="rId141"/>
    <p:sldId id="524" r:id="rId142"/>
    <p:sldId id="541" r:id="rId143"/>
    <p:sldId id="540" r:id="rId144"/>
    <p:sldId id="543" r:id="rId145"/>
    <p:sldId id="525" r:id="rId146"/>
    <p:sldId id="529" r:id="rId147"/>
    <p:sldId id="530" r:id="rId148"/>
    <p:sldId id="531" r:id="rId149"/>
    <p:sldId id="532" r:id="rId150"/>
    <p:sldId id="533" r:id="rId151"/>
    <p:sldId id="534" r:id="rId152"/>
    <p:sldId id="535" r:id="rId153"/>
    <p:sldId id="536" r:id="rId154"/>
    <p:sldId id="545" r:id="rId155"/>
    <p:sldId id="661" r:id="rId156"/>
    <p:sldId id="663" r:id="rId157"/>
    <p:sldId id="546" r:id="rId158"/>
    <p:sldId id="664" r:id="rId159"/>
    <p:sldId id="720" r:id="rId160"/>
    <p:sldId id="547" r:id="rId161"/>
    <p:sldId id="548" r:id="rId162"/>
    <p:sldId id="722" r:id="rId163"/>
    <p:sldId id="723" r:id="rId164"/>
    <p:sldId id="724" r:id="rId165"/>
    <p:sldId id="549" r:id="rId166"/>
    <p:sldId id="551" r:id="rId167"/>
    <p:sldId id="552" r:id="rId168"/>
    <p:sldId id="553" r:id="rId169"/>
    <p:sldId id="554" r:id="rId170"/>
    <p:sldId id="555" r:id="rId171"/>
    <p:sldId id="556" r:id="rId172"/>
    <p:sldId id="583" r:id="rId173"/>
    <p:sldId id="584" r:id="rId174"/>
    <p:sldId id="585" r:id="rId175"/>
    <p:sldId id="586" r:id="rId176"/>
    <p:sldId id="557" r:id="rId177"/>
    <p:sldId id="558" r:id="rId178"/>
    <p:sldId id="559" r:id="rId179"/>
    <p:sldId id="560" r:id="rId180"/>
    <p:sldId id="561" r:id="rId181"/>
    <p:sldId id="562" r:id="rId182"/>
    <p:sldId id="563" r:id="rId183"/>
    <p:sldId id="564" r:id="rId184"/>
    <p:sldId id="565" r:id="rId185"/>
    <p:sldId id="566" r:id="rId186"/>
    <p:sldId id="567" r:id="rId187"/>
    <p:sldId id="568" r:id="rId188"/>
    <p:sldId id="569" r:id="rId189"/>
    <p:sldId id="570" r:id="rId190"/>
    <p:sldId id="571" r:id="rId191"/>
    <p:sldId id="572" r:id="rId192"/>
    <p:sldId id="573" r:id="rId193"/>
    <p:sldId id="574" r:id="rId194"/>
    <p:sldId id="575" r:id="rId195"/>
    <p:sldId id="576" r:id="rId196"/>
    <p:sldId id="577" r:id="rId197"/>
    <p:sldId id="578" r:id="rId198"/>
    <p:sldId id="579" r:id="rId199"/>
    <p:sldId id="580" r:id="rId200"/>
    <p:sldId id="581" r:id="rId201"/>
    <p:sldId id="582" r:id="rId202"/>
    <p:sldId id="721" r:id="rId203"/>
    <p:sldId id="587" r:id="rId204"/>
    <p:sldId id="588" r:id="rId205"/>
    <p:sldId id="591" r:id="rId206"/>
    <p:sldId id="592" r:id="rId207"/>
    <p:sldId id="593" r:id="rId208"/>
    <p:sldId id="597" r:id="rId209"/>
    <p:sldId id="599" r:id="rId210"/>
    <p:sldId id="600" r:id="rId211"/>
    <p:sldId id="601" r:id="rId212"/>
    <p:sldId id="602" r:id="rId213"/>
    <p:sldId id="603" r:id="rId214"/>
    <p:sldId id="604" r:id="rId215"/>
    <p:sldId id="671" r:id="rId216"/>
    <p:sldId id="636" r:id="rId217"/>
    <p:sldId id="672" r:id="rId218"/>
    <p:sldId id="673" r:id="rId219"/>
    <p:sldId id="725" r:id="rId220"/>
    <p:sldId id="614" r:id="rId221"/>
    <p:sldId id="605" r:id="rId222"/>
    <p:sldId id="611" r:id="rId223"/>
    <p:sldId id="612" r:id="rId224"/>
    <p:sldId id="613" r:id="rId225"/>
    <p:sldId id="606" r:id="rId226"/>
    <p:sldId id="607" r:id="rId227"/>
    <p:sldId id="608" r:id="rId228"/>
    <p:sldId id="610" r:id="rId229"/>
    <p:sldId id="640" r:id="rId230"/>
    <p:sldId id="320" r:id="rId231"/>
    <p:sldId id="345" r:id="rId23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8D120C80-A04B-874B-B1EA-91D3CB300A64}">
          <p14:sldIdLst>
            <p14:sldId id="1261"/>
            <p14:sldId id="1263"/>
            <p14:sldId id="1262"/>
            <p14:sldId id="1264"/>
            <p14:sldId id="1265"/>
            <p14:sldId id="1266"/>
            <p14:sldId id="1267"/>
            <p14:sldId id="1281"/>
            <p14:sldId id="1282"/>
            <p14:sldId id="1270"/>
            <p14:sldId id="1271"/>
            <p14:sldId id="1272"/>
            <p14:sldId id="1273"/>
            <p14:sldId id="1274"/>
            <p14:sldId id="1280"/>
            <p14:sldId id="1276"/>
            <p14:sldId id="1277"/>
            <p14:sldId id="1278"/>
            <p14:sldId id="1279"/>
            <p14:sldId id="753"/>
          </p14:sldIdLst>
        </p14:section>
        <p14:section name="Introduction" id="{D475C8AA-B2A0-4342-BF1D-67B7817774AB}">
          <p14:sldIdLst>
            <p14:sldId id="391"/>
            <p14:sldId id="757"/>
            <p14:sldId id="758"/>
            <p14:sldId id="759"/>
            <p14:sldId id="438"/>
            <p14:sldId id="760"/>
            <p14:sldId id="761"/>
            <p14:sldId id="762"/>
            <p14:sldId id="763"/>
            <p14:sldId id="809"/>
            <p14:sldId id="810"/>
            <p14:sldId id="811"/>
            <p14:sldId id="812"/>
            <p14:sldId id="813"/>
            <p14:sldId id="769"/>
            <p14:sldId id="770"/>
            <p14:sldId id="771"/>
            <p14:sldId id="772"/>
            <p14:sldId id="773"/>
            <p14:sldId id="774"/>
            <p14:sldId id="775"/>
            <p14:sldId id="776"/>
            <p14:sldId id="777"/>
            <p14:sldId id="778"/>
            <p14:sldId id="779"/>
            <p14:sldId id="780"/>
            <p14:sldId id="781"/>
            <p14:sldId id="782"/>
            <p14:sldId id="783"/>
            <p14:sldId id="784"/>
            <p14:sldId id="785"/>
            <p14:sldId id="786"/>
            <p14:sldId id="787"/>
            <p14:sldId id="788"/>
            <p14:sldId id="789"/>
            <p14:sldId id="790"/>
            <p14:sldId id="791"/>
            <p14:sldId id="792"/>
            <p14:sldId id="793"/>
            <p14:sldId id="794"/>
            <p14:sldId id="795"/>
            <p14:sldId id="796"/>
            <p14:sldId id="797"/>
            <p14:sldId id="4031"/>
            <p14:sldId id="799"/>
            <p14:sldId id="800"/>
            <p14:sldId id="801"/>
            <p14:sldId id="802"/>
            <p14:sldId id="803"/>
            <p14:sldId id="804"/>
            <p14:sldId id="805"/>
            <p14:sldId id="806"/>
            <p14:sldId id="807"/>
            <p14:sldId id="1284"/>
            <p14:sldId id="1290"/>
            <p14:sldId id="1291"/>
          </p14:sldIdLst>
        </p14:section>
        <p14:section name="Sermon" id="{4D342AE8-2D4C-7842-85D5-98CD05F162A9}">
          <p14:sldIdLst>
            <p14:sldId id="1286"/>
            <p14:sldId id="1287"/>
            <p14:sldId id="1288"/>
            <p14:sldId id="1285"/>
            <p14:sldId id="1289"/>
            <p14:sldId id="630"/>
            <p14:sldId id="660"/>
            <p14:sldId id="618"/>
            <p14:sldId id="464"/>
            <p14:sldId id="466"/>
            <p14:sldId id="465"/>
            <p14:sldId id="467"/>
            <p14:sldId id="468"/>
            <p14:sldId id="665"/>
            <p14:sldId id="666"/>
          </p14:sldIdLst>
        </p14:section>
        <p14:section name="Chapters" id="{328A1781-CDB6-F04C-9A56-47C8CB53B630}">
          <p14:sldIdLst>
            <p14:sldId id="509"/>
            <p14:sldId id="456"/>
            <p14:sldId id="510"/>
            <p14:sldId id="471"/>
            <p14:sldId id="511"/>
            <p14:sldId id="512"/>
            <p14:sldId id="515"/>
            <p14:sldId id="719"/>
            <p14:sldId id="814"/>
            <p14:sldId id="815"/>
            <p14:sldId id="816"/>
            <p14:sldId id="817"/>
            <p14:sldId id="818"/>
            <p14:sldId id="513"/>
            <p14:sldId id="718"/>
            <p14:sldId id="514"/>
            <p14:sldId id="527"/>
            <p14:sldId id="521"/>
            <p14:sldId id="522"/>
            <p14:sldId id="528"/>
            <p14:sldId id="730"/>
            <p14:sldId id="731"/>
            <p14:sldId id="732"/>
            <p14:sldId id="733"/>
            <p14:sldId id="537"/>
            <p14:sldId id="538"/>
            <p14:sldId id="539"/>
            <p14:sldId id="523"/>
            <p14:sldId id="726"/>
            <p14:sldId id="727"/>
            <p14:sldId id="728"/>
            <p14:sldId id="729"/>
            <p14:sldId id="524"/>
            <p14:sldId id="541"/>
            <p14:sldId id="540"/>
            <p14:sldId id="543"/>
            <p14:sldId id="525"/>
            <p14:sldId id="529"/>
            <p14:sldId id="530"/>
            <p14:sldId id="531"/>
            <p14:sldId id="532"/>
            <p14:sldId id="533"/>
            <p14:sldId id="534"/>
            <p14:sldId id="535"/>
            <p14:sldId id="536"/>
            <p14:sldId id="545"/>
            <p14:sldId id="661"/>
            <p14:sldId id="663"/>
            <p14:sldId id="546"/>
            <p14:sldId id="664"/>
            <p14:sldId id="720"/>
            <p14:sldId id="547"/>
            <p14:sldId id="548"/>
            <p14:sldId id="722"/>
            <p14:sldId id="723"/>
            <p14:sldId id="724"/>
            <p14:sldId id="549"/>
            <p14:sldId id="551"/>
            <p14:sldId id="552"/>
            <p14:sldId id="553"/>
            <p14:sldId id="554"/>
            <p14:sldId id="555"/>
            <p14:sldId id="556"/>
            <p14:sldId id="583"/>
            <p14:sldId id="584"/>
            <p14:sldId id="585"/>
            <p14:sldId id="586"/>
            <p14:sldId id="557"/>
            <p14:sldId id="558"/>
            <p14:sldId id="559"/>
            <p14:sldId id="560"/>
            <p14:sldId id="561"/>
            <p14:sldId id="562"/>
            <p14:sldId id="563"/>
            <p14:sldId id="564"/>
            <p14:sldId id="565"/>
            <p14:sldId id="566"/>
            <p14:sldId id="567"/>
            <p14:sldId id="568"/>
            <p14:sldId id="569"/>
            <p14:sldId id="570"/>
            <p14:sldId id="571"/>
            <p14:sldId id="572"/>
            <p14:sldId id="573"/>
            <p14:sldId id="574"/>
            <p14:sldId id="575"/>
            <p14:sldId id="576"/>
            <p14:sldId id="577"/>
            <p14:sldId id="578"/>
            <p14:sldId id="579"/>
            <p14:sldId id="580"/>
            <p14:sldId id="581"/>
            <p14:sldId id="582"/>
            <p14:sldId id="721"/>
            <p14:sldId id="587"/>
            <p14:sldId id="588"/>
            <p14:sldId id="591"/>
            <p14:sldId id="592"/>
            <p14:sldId id="593"/>
            <p14:sldId id="597"/>
            <p14:sldId id="599"/>
            <p14:sldId id="600"/>
            <p14:sldId id="601"/>
            <p14:sldId id="602"/>
            <p14:sldId id="603"/>
            <p14:sldId id="604"/>
          </p14:sldIdLst>
        </p14:section>
        <p14:section name="Conclusion" id="{3105AA77-7C27-BC4A-81DB-2ADF11C0A5AD}">
          <p14:sldIdLst>
            <p14:sldId id="671"/>
            <p14:sldId id="636"/>
            <p14:sldId id="672"/>
            <p14:sldId id="673"/>
            <p14:sldId id="725"/>
            <p14:sldId id="614"/>
            <p14:sldId id="605"/>
            <p14:sldId id="611"/>
            <p14:sldId id="612"/>
            <p14:sldId id="613"/>
            <p14:sldId id="606"/>
            <p14:sldId id="607"/>
            <p14:sldId id="608"/>
            <p14:sldId id="610"/>
            <p14:sldId id="640"/>
            <p14:sldId id="320"/>
            <p14:sldId id="3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3482" autoAdjust="0"/>
    <p:restoredTop sz="64071" autoAdjust="0"/>
  </p:normalViewPr>
  <p:slideViewPr>
    <p:cSldViewPr snapToGrid="0" snapToObjects="1">
      <p:cViewPr varScale="1">
        <p:scale>
          <a:sx n="80" d="100"/>
          <a:sy n="80" d="100"/>
        </p:scale>
        <p:origin x="184" y="496"/>
      </p:cViewPr>
      <p:guideLst>
        <p:guide orient="horz" pos="2160"/>
        <p:guide pos="2880"/>
      </p:guideLst>
    </p:cSldViewPr>
  </p:slideViewPr>
  <p:outlineViewPr>
    <p:cViewPr>
      <p:scale>
        <a:sx n="33" d="100"/>
        <a:sy n="33" d="100"/>
      </p:scale>
      <p:origin x="0" y="3256"/>
    </p:cViewPr>
    <p:sldLst>
      <p:sld r:id="rId1" collapse="1"/>
      <p:sld r:id="rId2" collapse="1"/>
    </p:sldLst>
  </p:outlineViewPr>
  <p:notesTextViewPr>
    <p:cViewPr>
      <p:scale>
        <a:sx n="155" d="100"/>
        <a:sy n="155" d="100"/>
      </p:scale>
      <p:origin x="0" y="0"/>
    </p:cViewPr>
  </p:notesTextViewPr>
  <p:sorterViewPr>
    <p:cViewPr>
      <p:scale>
        <a:sx n="50" d="100"/>
        <a:sy n="50" d="100"/>
      </p:scale>
      <p:origin x="0" y="1384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9.xml"/><Relationship Id="rId21" Type="http://schemas.openxmlformats.org/officeDocument/2006/relationships/slide" Target="slides/slide3.xml"/><Relationship Id="rId42" Type="http://schemas.openxmlformats.org/officeDocument/2006/relationships/slide" Target="slides/slide24.xml"/><Relationship Id="rId63" Type="http://schemas.openxmlformats.org/officeDocument/2006/relationships/slide" Target="slides/slide45.xml"/><Relationship Id="rId84" Type="http://schemas.openxmlformats.org/officeDocument/2006/relationships/slide" Target="slides/slide66.xml"/><Relationship Id="rId138" Type="http://schemas.openxmlformats.org/officeDocument/2006/relationships/slide" Target="slides/slide120.xml"/><Relationship Id="rId159" Type="http://schemas.openxmlformats.org/officeDocument/2006/relationships/slide" Target="slides/slide141.xml"/><Relationship Id="rId170" Type="http://schemas.openxmlformats.org/officeDocument/2006/relationships/slide" Target="slides/slide152.xml"/><Relationship Id="rId191" Type="http://schemas.openxmlformats.org/officeDocument/2006/relationships/slide" Target="slides/slide173.xml"/><Relationship Id="rId205" Type="http://schemas.openxmlformats.org/officeDocument/2006/relationships/slide" Target="slides/slide187.xml"/><Relationship Id="rId226" Type="http://schemas.openxmlformats.org/officeDocument/2006/relationships/slide" Target="slides/slide208.xml"/><Relationship Id="rId107" Type="http://schemas.openxmlformats.org/officeDocument/2006/relationships/slide" Target="slides/slide89.xml"/><Relationship Id="rId11" Type="http://schemas.openxmlformats.org/officeDocument/2006/relationships/slideMaster" Target="slideMasters/slideMaster11.xml"/><Relationship Id="rId32" Type="http://schemas.openxmlformats.org/officeDocument/2006/relationships/slide" Target="slides/slide14.xml"/><Relationship Id="rId53" Type="http://schemas.openxmlformats.org/officeDocument/2006/relationships/slide" Target="slides/slide35.xml"/><Relationship Id="rId74" Type="http://schemas.openxmlformats.org/officeDocument/2006/relationships/slide" Target="slides/slide56.xml"/><Relationship Id="rId128" Type="http://schemas.openxmlformats.org/officeDocument/2006/relationships/slide" Target="slides/slide110.xml"/><Relationship Id="rId149" Type="http://schemas.openxmlformats.org/officeDocument/2006/relationships/slide" Target="slides/slide131.xml"/><Relationship Id="rId5" Type="http://schemas.openxmlformats.org/officeDocument/2006/relationships/slideMaster" Target="slideMasters/slideMaster5.xml"/><Relationship Id="rId95" Type="http://schemas.openxmlformats.org/officeDocument/2006/relationships/slide" Target="slides/slide77.xml"/><Relationship Id="rId160" Type="http://schemas.openxmlformats.org/officeDocument/2006/relationships/slide" Target="slides/slide142.xml"/><Relationship Id="rId181" Type="http://schemas.openxmlformats.org/officeDocument/2006/relationships/slide" Target="slides/slide163.xml"/><Relationship Id="rId216" Type="http://schemas.openxmlformats.org/officeDocument/2006/relationships/slide" Target="slides/slide198.xml"/><Relationship Id="rId237" Type="http://schemas.openxmlformats.org/officeDocument/2006/relationships/tableStyles" Target="tableStyles.xml"/><Relationship Id="rId22" Type="http://schemas.openxmlformats.org/officeDocument/2006/relationships/slide" Target="slides/slide4.xml"/><Relationship Id="rId43" Type="http://schemas.openxmlformats.org/officeDocument/2006/relationships/slide" Target="slides/slide25.xml"/><Relationship Id="rId64" Type="http://schemas.openxmlformats.org/officeDocument/2006/relationships/slide" Target="slides/slide46.xml"/><Relationship Id="rId118" Type="http://schemas.openxmlformats.org/officeDocument/2006/relationships/slide" Target="slides/slide100.xml"/><Relationship Id="rId139" Type="http://schemas.openxmlformats.org/officeDocument/2006/relationships/slide" Target="slides/slide121.xml"/><Relationship Id="rId85" Type="http://schemas.openxmlformats.org/officeDocument/2006/relationships/slide" Target="slides/slide67.xml"/><Relationship Id="rId150" Type="http://schemas.openxmlformats.org/officeDocument/2006/relationships/slide" Target="slides/slide132.xml"/><Relationship Id="rId171" Type="http://schemas.openxmlformats.org/officeDocument/2006/relationships/slide" Target="slides/slide153.xml"/><Relationship Id="rId192" Type="http://schemas.openxmlformats.org/officeDocument/2006/relationships/slide" Target="slides/slide174.xml"/><Relationship Id="rId206" Type="http://schemas.openxmlformats.org/officeDocument/2006/relationships/slide" Target="slides/slide188.xml"/><Relationship Id="rId227" Type="http://schemas.openxmlformats.org/officeDocument/2006/relationships/slide" Target="slides/slide209.xml"/><Relationship Id="rId12" Type="http://schemas.openxmlformats.org/officeDocument/2006/relationships/slideMaster" Target="slideMasters/slideMaster12.xml"/><Relationship Id="rId33" Type="http://schemas.openxmlformats.org/officeDocument/2006/relationships/slide" Target="slides/slide15.xml"/><Relationship Id="rId108" Type="http://schemas.openxmlformats.org/officeDocument/2006/relationships/slide" Target="slides/slide90.xml"/><Relationship Id="rId129" Type="http://schemas.openxmlformats.org/officeDocument/2006/relationships/slide" Target="slides/slide111.xml"/><Relationship Id="rId54" Type="http://schemas.openxmlformats.org/officeDocument/2006/relationships/slide" Target="slides/slide36.xml"/><Relationship Id="rId75" Type="http://schemas.openxmlformats.org/officeDocument/2006/relationships/slide" Target="slides/slide57.xml"/><Relationship Id="rId96" Type="http://schemas.openxmlformats.org/officeDocument/2006/relationships/slide" Target="slides/slide78.xml"/><Relationship Id="rId140" Type="http://schemas.openxmlformats.org/officeDocument/2006/relationships/slide" Target="slides/slide122.xml"/><Relationship Id="rId161" Type="http://schemas.openxmlformats.org/officeDocument/2006/relationships/slide" Target="slides/slide143.xml"/><Relationship Id="rId182" Type="http://schemas.openxmlformats.org/officeDocument/2006/relationships/slide" Target="slides/slide164.xml"/><Relationship Id="rId217" Type="http://schemas.openxmlformats.org/officeDocument/2006/relationships/slide" Target="slides/slide199.xml"/><Relationship Id="rId6" Type="http://schemas.openxmlformats.org/officeDocument/2006/relationships/slideMaster" Target="slideMasters/slideMaster6.xml"/><Relationship Id="rId23" Type="http://schemas.openxmlformats.org/officeDocument/2006/relationships/slide" Target="slides/slide5.xml"/><Relationship Id="rId119" Type="http://schemas.openxmlformats.org/officeDocument/2006/relationships/slide" Target="slides/slide101.xml"/><Relationship Id="rId44" Type="http://schemas.openxmlformats.org/officeDocument/2006/relationships/slide" Target="slides/slide26.xml"/><Relationship Id="rId65" Type="http://schemas.openxmlformats.org/officeDocument/2006/relationships/slide" Target="slides/slide47.xml"/><Relationship Id="rId86" Type="http://schemas.openxmlformats.org/officeDocument/2006/relationships/slide" Target="slides/slide68.xml"/><Relationship Id="rId130" Type="http://schemas.openxmlformats.org/officeDocument/2006/relationships/slide" Target="slides/slide112.xml"/><Relationship Id="rId151" Type="http://schemas.openxmlformats.org/officeDocument/2006/relationships/slide" Target="slides/slide133.xml"/><Relationship Id="rId172" Type="http://schemas.openxmlformats.org/officeDocument/2006/relationships/slide" Target="slides/slide154.xml"/><Relationship Id="rId193" Type="http://schemas.openxmlformats.org/officeDocument/2006/relationships/slide" Target="slides/slide175.xml"/><Relationship Id="rId207" Type="http://schemas.openxmlformats.org/officeDocument/2006/relationships/slide" Target="slides/slide189.xml"/><Relationship Id="rId228" Type="http://schemas.openxmlformats.org/officeDocument/2006/relationships/slide" Target="slides/slide210.xml"/><Relationship Id="rId13" Type="http://schemas.openxmlformats.org/officeDocument/2006/relationships/slideMaster" Target="slideMasters/slideMaster13.xml"/><Relationship Id="rId109" Type="http://schemas.openxmlformats.org/officeDocument/2006/relationships/slide" Target="slides/slide91.xml"/><Relationship Id="rId34" Type="http://schemas.openxmlformats.org/officeDocument/2006/relationships/slide" Target="slides/slide16.xml"/><Relationship Id="rId55" Type="http://schemas.openxmlformats.org/officeDocument/2006/relationships/slide" Target="slides/slide37.xml"/><Relationship Id="rId76" Type="http://schemas.openxmlformats.org/officeDocument/2006/relationships/slide" Target="slides/slide58.xml"/><Relationship Id="rId97" Type="http://schemas.openxmlformats.org/officeDocument/2006/relationships/slide" Target="slides/slide79.xml"/><Relationship Id="rId120" Type="http://schemas.openxmlformats.org/officeDocument/2006/relationships/slide" Target="slides/slide102.xml"/><Relationship Id="rId141" Type="http://schemas.openxmlformats.org/officeDocument/2006/relationships/slide" Target="slides/slide123.xml"/><Relationship Id="rId7" Type="http://schemas.openxmlformats.org/officeDocument/2006/relationships/slideMaster" Target="slideMasters/slideMaster7.xml"/><Relationship Id="rId162" Type="http://schemas.openxmlformats.org/officeDocument/2006/relationships/slide" Target="slides/slide144.xml"/><Relationship Id="rId183" Type="http://schemas.openxmlformats.org/officeDocument/2006/relationships/slide" Target="slides/slide165.xml"/><Relationship Id="rId218" Type="http://schemas.openxmlformats.org/officeDocument/2006/relationships/slide" Target="slides/slide200.xml"/><Relationship Id="rId24" Type="http://schemas.openxmlformats.org/officeDocument/2006/relationships/slide" Target="slides/slide6.xml"/><Relationship Id="rId45" Type="http://schemas.openxmlformats.org/officeDocument/2006/relationships/slide" Target="slides/slide27.xml"/><Relationship Id="rId66" Type="http://schemas.openxmlformats.org/officeDocument/2006/relationships/slide" Target="slides/slide48.xml"/><Relationship Id="rId87" Type="http://schemas.openxmlformats.org/officeDocument/2006/relationships/slide" Target="slides/slide69.xml"/><Relationship Id="rId110" Type="http://schemas.openxmlformats.org/officeDocument/2006/relationships/slide" Target="slides/slide92.xml"/><Relationship Id="rId131" Type="http://schemas.openxmlformats.org/officeDocument/2006/relationships/slide" Target="slides/slide113.xml"/><Relationship Id="rId152" Type="http://schemas.openxmlformats.org/officeDocument/2006/relationships/slide" Target="slides/slide134.xml"/><Relationship Id="rId173" Type="http://schemas.openxmlformats.org/officeDocument/2006/relationships/slide" Target="slides/slide155.xml"/><Relationship Id="rId194" Type="http://schemas.openxmlformats.org/officeDocument/2006/relationships/slide" Target="slides/slide176.xml"/><Relationship Id="rId208" Type="http://schemas.openxmlformats.org/officeDocument/2006/relationships/slide" Target="slides/slide190.xml"/><Relationship Id="rId229" Type="http://schemas.openxmlformats.org/officeDocument/2006/relationships/slide" Target="slides/slide211.xml"/><Relationship Id="rId14" Type="http://schemas.openxmlformats.org/officeDocument/2006/relationships/slideMaster" Target="slideMasters/slideMaster14.xml"/><Relationship Id="rId35" Type="http://schemas.openxmlformats.org/officeDocument/2006/relationships/slide" Target="slides/slide17.xml"/><Relationship Id="rId56" Type="http://schemas.openxmlformats.org/officeDocument/2006/relationships/slide" Target="slides/slide38.xml"/><Relationship Id="rId77" Type="http://schemas.openxmlformats.org/officeDocument/2006/relationships/slide" Target="slides/slide59.xml"/><Relationship Id="rId100" Type="http://schemas.openxmlformats.org/officeDocument/2006/relationships/slide" Target="slides/slide82.xml"/><Relationship Id="rId8" Type="http://schemas.openxmlformats.org/officeDocument/2006/relationships/slideMaster" Target="slideMasters/slideMaster8.xml"/><Relationship Id="rId98" Type="http://schemas.openxmlformats.org/officeDocument/2006/relationships/slide" Target="slides/slide80.xml"/><Relationship Id="rId121" Type="http://schemas.openxmlformats.org/officeDocument/2006/relationships/slide" Target="slides/slide103.xml"/><Relationship Id="rId142" Type="http://schemas.openxmlformats.org/officeDocument/2006/relationships/slide" Target="slides/slide124.xml"/><Relationship Id="rId163" Type="http://schemas.openxmlformats.org/officeDocument/2006/relationships/slide" Target="slides/slide145.xml"/><Relationship Id="rId184" Type="http://schemas.openxmlformats.org/officeDocument/2006/relationships/slide" Target="slides/slide166.xml"/><Relationship Id="rId219" Type="http://schemas.openxmlformats.org/officeDocument/2006/relationships/slide" Target="slides/slide201.xml"/><Relationship Id="rId230" Type="http://schemas.openxmlformats.org/officeDocument/2006/relationships/slide" Target="slides/slide212.xml"/><Relationship Id="rId25" Type="http://schemas.openxmlformats.org/officeDocument/2006/relationships/slide" Target="slides/slide7.xml"/><Relationship Id="rId46" Type="http://schemas.openxmlformats.org/officeDocument/2006/relationships/slide" Target="slides/slide28.xml"/><Relationship Id="rId67" Type="http://schemas.openxmlformats.org/officeDocument/2006/relationships/slide" Target="slides/slide49.xml"/><Relationship Id="rId88" Type="http://schemas.openxmlformats.org/officeDocument/2006/relationships/slide" Target="slides/slide70.xml"/><Relationship Id="rId111" Type="http://schemas.openxmlformats.org/officeDocument/2006/relationships/slide" Target="slides/slide93.xml"/><Relationship Id="rId132" Type="http://schemas.openxmlformats.org/officeDocument/2006/relationships/slide" Target="slides/slide114.xml"/><Relationship Id="rId153" Type="http://schemas.openxmlformats.org/officeDocument/2006/relationships/slide" Target="slides/slide135.xml"/><Relationship Id="rId174" Type="http://schemas.openxmlformats.org/officeDocument/2006/relationships/slide" Target="slides/slide156.xml"/><Relationship Id="rId195" Type="http://schemas.openxmlformats.org/officeDocument/2006/relationships/slide" Target="slides/slide177.xml"/><Relationship Id="rId209" Type="http://schemas.openxmlformats.org/officeDocument/2006/relationships/slide" Target="slides/slide191.xml"/><Relationship Id="rId190" Type="http://schemas.openxmlformats.org/officeDocument/2006/relationships/slide" Target="slides/slide172.xml"/><Relationship Id="rId204" Type="http://schemas.openxmlformats.org/officeDocument/2006/relationships/slide" Target="slides/slide186.xml"/><Relationship Id="rId220" Type="http://schemas.openxmlformats.org/officeDocument/2006/relationships/slide" Target="slides/slide202.xml"/><Relationship Id="rId225" Type="http://schemas.openxmlformats.org/officeDocument/2006/relationships/slide" Target="slides/slide207.xml"/><Relationship Id="rId15" Type="http://schemas.openxmlformats.org/officeDocument/2006/relationships/slideMaster" Target="slideMasters/slideMaster15.xml"/><Relationship Id="rId36" Type="http://schemas.openxmlformats.org/officeDocument/2006/relationships/slide" Target="slides/slide18.xml"/><Relationship Id="rId57" Type="http://schemas.openxmlformats.org/officeDocument/2006/relationships/slide" Target="slides/slide39.xml"/><Relationship Id="rId106" Type="http://schemas.openxmlformats.org/officeDocument/2006/relationships/slide" Target="slides/slide88.xml"/><Relationship Id="rId127" Type="http://schemas.openxmlformats.org/officeDocument/2006/relationships/slide" Target="slides/slide109.xml"/><Relationship Id="rId10" Type="http://schemas.openxmlformats.org/officeDocument/2006/relationships/slideMaster" Target="slideMasters/slideMaster10.xml"/><Relationship Id="rId31" Type="http://schemas.openxmlformats.org/officeDocument/2006/relationships/slide" Target="slides/slide13.xml"/><Relationship Id="rId52" Type="http://schemas.openxmlformats.org/officeDocument/2006/relationships/slide" Target="slides/slide34.xml"/><Relationship Id="rId73" Type="http://schemas.openxmlformats.org/officeDocument/2006/relationships/slide" Target="slides/slide55.xml"/><Relationship Id="rId78" Type="http://schemas.openxmlformats.org/officeDocument/2006/relationships/slide" Target="slides/slide60.xml"/><Relationship Id="rId94" Type="http://schemas.openxmlformats.org/officeDocument/2006/relationships/slide" Target="slides/slide76.xml"/><Relationship Id="rId99" Type="http://schemas.openxmlformats.org/officeDocument/2006/relationships/slide" Target="slides/slide81.xml"/><Relationship Id="rId101" Type="http://schemas.openxmlformats.org/officeDocument/2006/relationships/slide" Target="slides/slide83.xml"/><Relationship Id="rId122" Type="http://schemas.openxmlformats.org/officeDocument/2006/relationships/slide" Target="slides/slide104.xml"/><Relationship Id="rId143" Type="http://schemas.openxmlformats.org/officeDocument/2006/relationships/slide" Target="slides/slide125.xml"/><Relationship Id="rId148" Type="http://schemas.openxmlformats.org/officeDocument/2006/relationships/slide" Target="slides/slide130.xml"/><Relationship Id="rId164" Type="http://schemas.openxmlformats.org/officeDocument/2006/relationships/slide" Target="slides/slide146.xml"/><Relationship Id="rId169" Type="http://schemas.openxmlformats.org/officeDocument/2006/relationships/slide" Target="slides/slide151.xml"/><Relationship Id="rId185" Type="http://schemas.openxmlformats.org/officeDocument/2006/relationships/slide" Target="slides/slide167.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2.xml"/><Relationship Id="rId210" Type="http://schemas.openxmlformats.org/officeDocument/2006/relationships/slide" Target="slides/slide192.xml"/><Relationship Id="rId215" Type="http://schemas.openxmlformats.org/officeDocument/2006/relationships/slide" Target="slides/slide197.xml"/><Relationship Id="rId236" Type="http://schemas.openxmlformats.org/officeDocument/2006/relationships/theme" Target="theme/theme1.xml"/><Relationship Id="rId26" Type="http://schemas.openxmlformats.org/officeDocument/2006/relationships/slide" Target="slides/slide8.xml"/><Relationship Id="rId231" Type="http://schemas.openxmlformats.org/officeDocument/2006/relationships/slide" Target="slides/slide213.xml"/><Relationship Id="rId47" Type="http://schemas.openxmlformats.org/officeDocument/2006/relationships/slide" Target="slides/slide29.xml"/><Relationship Id="rId68" Type="http://schemas.openxmlformats.org/officeDocument/2006/relationships/slide" Target="slides/slide50.xml"/><Relationship Id="rId89" Type="http://schemas.openxmlformats.org/officeDocument/2006/relationships/slide" Target="slides/slide71.xml"/><Relationship Id="rId112" Type="http://schemas.openxmlformats.org/officeDocument/2006/relationships/slide" Target="slides/slide94.xml"/><Relationship Id="rId133" Type="http://schemas.openxmlformats.org/officeDocument/2006/relationships/slide" Target="slides/slide115.xml"/><Relationship Id="rId154" Type="http://schemas.openxmlformats.org/officeDocument/2006/relationships/slide" Target="slides/slide136.xml"/><Relationship Id="rId175" Type="http://schemas.openxmlformats.org/officeDocument/2006/relationships/slide" Target="slides/slide157.xml"/><Relationship Id="rId196" Type="http://schemas.openxmlformats.org/officeDocument/2006/relationships/slide" Target="slides/slide178.xml"/><Relationship Id="rId200" Type="http://schemas.openxmlformats.org/officeDocument/2006/relationships/slide" Target="slides/slide182.xml"/><Relationship Id="rId16" Type="http://schemas.openxmlformats.org/officeDocument/2006/relationships/slideMaster" Target="slideMasters/slideMaster16.xml"/><Relationship Id="rId221" Type="http://schemas.openxmlformats.org/officeDocument/2006/relationships/slide" Target="slides/slide203.xml"/><Relationship Id="rId37" Type="http://schemas.openxmlformats.org/officeDocument/2006/relationships/slide" Target="slides/slide19.xml"/><Relationship Id="rId58" Type="http://schemas.openxmlformats.org/officeDocument/2006/relationships/slide" Target="slides/slide40.xml"/><Relationship Id="rId79" Type="http://schemas.openxmlformats.org/officeDocument/2006/relationships/slide" Target="slides/slide61.xml"/><Relationship Id="rId102" Type="http://schemas.openxmlformats.org/officeDocument/2006/relationships/slide" Target="slides/slide84.xml"/><Relationship Id="rId123" Type="http://schemas.openxmlformats.org/officeDocument/2006/relationships/slide" Target="slides/slide105.xml"/><Relationship Id="rId144" Type="http://schemas.openxmlformats.org/officeDocument/2006/relationships/slide" Target="slides/slide126.xml"/><Relationship Id="rId90" Type="http://schemas.openxmlformats.org/officeDocument/2006/relationships/slide" Target="slides/slide72.xml"/><Relationship Id="rId165" Type="http://schemas.openxmlformats.org/officeDocument/2006/relationships/slide" Target="slides/slide147.xml"/><Relationship Id="rId186" Type="http://schemas.openxmlformats.org/officeDocument/2006/relationships/slide" Target="slides/slide168.xml"/><Relationship Id="rId211" Type="http://schemas.openxmlformats.org/officeDocument/2006/relationships/slide" Target="slides/slide193.xml"/><Relationship Id="rId232" Type="http://schemas.openxmlformats.org/officeDocument/2006/relationships/slide" Target="slides/slide214.xml"/><Relationship Id="rId27" Type="http://schemas.openxmlformats.org/officeDocument/2006/relationships/slide" Target="slides/slide9.xml"/><Relationship Id="rId48" Type="http://schemas.openxmlformats.org/officeDocument/2006/relationships/slide" Target="slides/slide30.xml"/><Relationship Id="rId69" Type="http://schemas.openxmlformats.org/officeDocument/2006/relationships/slide" Target="slides/slide51.xml"/><Relationship Id="rId113" Type="http://schemas.openxmlformats.org/officeDocument/2006/relationships/slide" Target="slides/slide95.xml"/><Relationship Id="rId134" Type="http://schemas.openxmlformats.org/officeDocument/2006/relationships/slide" Target="slides/slide116.xml"/><Relationship Id="rId80" Type="http://schemas.openxmlformats.org/officeDocument/2006/relationships/slide" Target="slides/slide62.xml"/><Relationship Id="rId155" Type="http://schemas.openxmlformats.org/officeDocument/2006/relationships/slide" Target="slides/slide137.xml"/><Relationship Id="rId176" Type="http://schemas.openxmlformats.org/officeDocument/2006/relationships/slide" Target="slides/slide158.xml"/><Relationship Id="rId197" Type="http://schemas.openxmlformats.org/officeDocument/2006/relationships/slide" Target="slides/slide179.xml"/><Relationship Id="rId201" Type="http://schemas.openxmlformats.org/officeDocument/2006/relationships/slide" Target="slides/slide183.xml"/><Relationship Id="rId222" Type="http://schemas.openxmlformats.org/officeDocument/2006/relationships/slide" Target="slides/slide204.xml"/><Relationship Id="rId17" Type="http://schemas.openxmlformats.org/officeDocument/2006/relationships/slideMaster" Target="slideMasters/slideMaster17.xml"/><Relationship Id="rId38" Type="http://schemas.openxmlformats.org/officeDocument/2006/relationships/slide" Target="slides/slide20.xml"/><Relationship Id="rId59" Type="http://schemas.openxmlformats.org/officeDocument/2006/relationships/slide" Target="slides/slide41.xml"/><Relationship Id="rId103" Type="http://schemas.openxmlformats.org/officeDocument/2006/relationships/slide" Target="slides/slide85.xml"/><Relationship Id="rId124" Type="http://schemas.openxmlformats.org/officeDocument/2006/relationships/slide" Target="slides/slide106.xml"/><Relationship Id="rId70" Type="http://schemas.openxmlformats.org/officeDocument/2006/relationships/slide" Target="slides/slide52.xml"/><Relationship Id="rId91" Type="http://schemas.openxmlformats.org/officeDocument/2006/relationships/slide" Target="slides/slide73.xml"/><Relationship Id="rId145" Type="http://schemas.openxmlformats.org/officeDocument/2006/relationships/slide" Target="slides/slide127.xml"/><Relationship Id="rId166" Type="http://schemas.openxmlformats.org/officeDocument/2006/relationships/slide" Target="slides/slide148.xml"/><Relationship Id="rId187" Type="http://schemas.openxmlformats.org/officeDocument/2006/relationships/slide" Target="slides/slide169.xml"/><Relationship Id="rId1" Type="http://schemas.openxmlformats.org/officeDocument/2006/relationships/slideMaster" Target="slideMasters/slideMaster1.xml"/><Relationship Id="rId212" Type="http://schemas.openxmlformats.org/officeDocument/2006/relationships/slide" Target="slides/slide194.xml"/><Relationship Id="rId233" Type="http://schemas.openxmlformats.org/officeDocument/2006/relationships/notesMaster" Target="notesMasters/notesMaster1.xml"/><Relationship Id="rId28" Type="http://schemas.openxmlformats.org/officeDocument/2006/relationships/slide" Target="slides/slide10.xml"/><Relationship Id="rId49" Type="http://schemas.openxmlformats.org/officeDocument/2006/relationships/slide" Target="slides/slide31.xml"/><Relationship Id="rId114" Type="http://schemas.openxmlformats.org/officeDocument/2006/relationships/slide" Target="slides/slide96.xml"/><Relationship Id="rId60" Type="http://schemas.openxmlformats.org/officeDocument/2006/relationships/slide" Target="slides/slide42.xml"/><Relationship Id="rId81" Type="http://schemas.openxmlformats.org/officeDocument/2006/relationships/slide" Target="slides/slide63.xml"/><Relationship Id="rId135" Type="http://schemas.openxmlformats.org/officeDocument/2006/relationships/slide" Target="slides/slide117.xml"/><Relationship Id="rId156" Type="http://schemas.openxmlformats.org/officeDocument/2006/relationships/slide" Target="slides/slide138.xml"/><Relationship Id="rId177" Type="http://schemas.openxmlformats.org/officeDocument/2006/relationships/slide" Target="slides/slide159.xml"/><Relationship Id="rId198" Type="http://schemas.openxmlformats.org/officeDocument/2006/relationships/slide" Target="slides/slide180.xml"/><Relationship Id="rId202" Type="http://schemas.openxmlformats.org/officeDocument/2006/relationships/slide" Target="slides/slide184.xml"/><Relationship Id="rId223" Type="http://schemas.openxmlformats.org/officeDocument/2006/relationships/slide" Target="slides/slide205.xml"/><Relationship Id="rId18" Type="http://schemas.openxmlformats.org/officeDocument/2006/relationships/slideMaster" Target="slideMasters/slideMaster18.xml"/><Relationship Id="rId39" Type="http://schemas.openxmlformats.org/officeDocument/2006/relationships/slide" Target="slides/slide21.xml"/><Relationship Id="rId50" Type="http://schemas.openxmlformats.org/officeDocument/2006/relationships/slide" Target="slides/slide32.xml"/><Relationship Id="rId104" Type="http://schemas.openxmlformats.org/officeDocument/2006/relationships/slide" Target="slides/slide86.xml"/><Relationship Id="rId125" Type="http://schemas.openxmlformats.org/officeDocument/2006/relationships/slide" Target="slides/slide107.xml"/><Relationship Id="rId146" Type="http://schemas.openxmlformats.org/officeDocument/2006/relationships/slide" Target="slides/slide128.xml"/><Relationship Id="rId167" Type="http://schemas.openxmlformats.org/officeDocument/2006/relationships/slide" Target="slides/slide149.xml"/><Relationship Id="rId188" Type="http://schemas.openxmlformats.org/officeDocument/2006/relationships/slide" Target="slides/slide170.xml"/><Relationship Id="rId71" Type="http://schemas.openxmlformats.org/officeDocument/2006/relationships/slide" Target="slides/slide53.xml"/><Relationship Id="rId92" Type="http://schemas.openxmlformats.org/officeDocument/2006/relationships/slide" Target="slides/slide74.xml"/><Relationship Id="rId213" Type="http://schemas.openxmlformats.org/officeDocument/2006/relationships/slide" Target="slides/slide195.xml"/><Relationship Id="rId234"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 Target="slides/slide11.xml"/><Relationship Id="rId40" Type="http://schemas.openxmlformats.org/officeDocument/2006/relationships/slide" Target="slides/slide22.xml"/><Relationship Id="rId115" Type="http://schemas.openxmlformats.org/officeDocument/2006/relationships/slide" Target="slides/slide97.xml"/><Relationship Id="rId136" Type="http://schemas.openxmlformats.org/officeDocument/2006/relationships/slide" Target="slides/slide118.xml"/><Relationship Id="rId157" Type="http://schemas.openxmlformats.org/officeDocument/2006/relationships/slide" Target="slides/slide139.xml"/><Relationship Id="rId178" Type="http://schemas.openxmlformats.org/officeDocument/2006/relationships/slide" Target="slides/slide160.xml"/><Relationship Id="rId61" Type="http://schemas.openxmlformats.org/officeDocument/2006/relationships/slide" Target="slides/slide43.xml"/><Relationship Id="rId82" Type="http://schemas.openxmlformats.org/officeDocument/2006/relationships/slide" Target="slides/slide64.xml"/><Relationship Id="rId199" Type="http://schemas.openxmlformats.org/officeDocument/2006/relationships/slide" Target="slides/slide181.xml"/><Relationship Id="rId203" Type="http://schemas.openxmlformats.org/officeDocument/2006/relationships/slide" Target="slides/slide185.xml"/><Relationship Id="rId19" Type="http://schemas.openxmlformats.org/officeDocument/2006/relationships/slide" Target="slides/slide1.xml"/><Relationship Id="rId224" Type="http://schemas.openxmlformats.org/officeDocument/2006/relationships/slide" Target="slides/slide206.xml"/><Relationship Id="rId30" Type="http://schemas.openxmlformats.org/officeDocument/2006/relationships/slide" Target="slides/slide12.xml"/><Relationship Id="rId105" Type="http://schemas.openxmlformats.org/officeDocument/2006/relationships/slide" Target="slides/slide87.xml"/><Relationship Id="rId126" Type="http://schemas.openxmlformats.org/officeDocument/2006/relationships/slide" Target="slides/slide108.xml"/><Relationship Id="rId147" Type="http://schemas.openxmlformats.org/officeDocument/2006/relationships/slide" Target="slides/slide129.xml"/><Relationship Id="rId168" Type="http://schemas.openxmlformats.org/officeDocument/2006/relationships/slide" Target="slides/slide150.xml"/><Relationship Id="rId51" Type="http://schemas.openxmlformats.org/officeDocument/2006/relationships/slide" Target="slides/slide33.xml"/><Relationship Id="rId72" Type="http://schemas.openxmlformats.org/officeDocument/2006/relationships/slide" Target="slides/slide54.xml"/><Relationship Id="rId93" Type="http://schemas.openxmlformats.org/officeDocument/2006/relationships/slide" Target="slides/slide75.xml"/><Relationship Id="rId189" Type="http://schemas.openxmlformats.org/officeDocument/2006/relationships/slide" Target="slides/slide171.xml"/><Relationship Id="rId3" Type="http://schemas.openxmlformats.org/officeDocument/2006/relationships/slideMaster" Target="slideMasters/slideMaster3.xml"/><Relationship Id="rId214" Type="http://schemas.openxmlformats.org/officeDocument/2006/relationships/slide" Target="slides/slide196.xml"/><Relationship Id="rId235" Type="http://schemas.openxmlformats.org/officeDocument/2006/relationships/viewProps" Target="viewProps.xml"/><Relationship Id="rId116" Type="http://schemas.openxmlformats.org/officeDocument/2006/relationships/slide" Target="slides/slide98.xml"/><Relationship Id="rId137" Type="http://schemas.openxmlformats.org/officeDocument/2006/relationships/slide" Target="slides/slide119.xml"/><Relationship Id="rId158" Type="http://schemas.openxmlformats.org/officeDocument/2006/relationships/slide" Target="slides/slide140.xml"/><Relationship Id="rId20" Type="http://schemas.openxmlformats.org/officeDocument/2006/relationships/slide" Target="slides/slide2.xml"/><Relationship Id="rId41" Type="http://schemas.openxmlformats.org/officeDocument/2006/relationships/slide" Target="slides/slide23.xml"/><Relationship Id="rId62" Type="http://schemas.openxmlformats.org/officeDocument/2006/relationships/slide" Target="slides/slide44.xml"/><Relationship Id="rId83" Type="http://schemas.openxmlformats.org/officeDocument/2006/relationships/slide" Target="slides/slide65.xml"/><Relationship Id="rId179" Type="http://schemas.openxmlformats.org/officeDocument/2006/relationships/slide" Target="slides/slide161.xml"/></Relationships>
</file>

<file path=ppt/_rels/viewProps.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12/9/24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13.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78.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a:ea typeface="ＭＳ Ｐゴシック" charset="0"/>
                <a:cs typeface="Arial"/>
              </a:rPr>
              <a:t>This book of Ruth emphasizes</a:t>
            </a:r>
            <a:r>
              <a:rPr lang="en-US" baseline="0" dirty="0">
                <a:latin typeface="Arial"/>
                <a:ea typeface="ＭＳ Ｐゴシック" charset="0"/>
                <a:cs typeface="Arial"/>
              </a:rPr>
              <a:t> through the lives of Boaz and Ruth that God truly cares for those who care for other people. Selflessness is the outstanding quality of these two key characters, especially Ruth herself. </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book divides nicely in half, showing rewards in chapters 1–2 that fail in comparison to the blessings of chapters 3–4.</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B0CBF-4296-AD47-8AAD-E313006A31F9}" type="slidenum">
              <a:rPr lang="en-US" sz="1200">
                <a:solidFill>
                  <a:prstClr val="black"/>
                </a:solidFill>
              </a:rPr>
              <a:pPr eaLnBrk="1" hangingPunct="1"/>
              <a:t>106</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B80AD97-C849-F247-B34B-1E4B1DA385F7}" type="slidenum">
              <a:rPr lang="en-US" sz="1200">
                <a:solidFill>
                  <a:prstClr val="black"/>
                </a:solidFill>
              </a:rPr>
              <a:pPr eaLnBrk="1" hangingPunct="1"/>
              <a:t>107</a:t>
            </a:fld>
            <a:endParaRPr lang="en-US" sz="1200">
              <a:solidFill>
                <a:prstClr val="black"/>
              </a:solidFill>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Ruth's devotion to Naomi by working for her benefited them by God's provision of food, protection, and hope for future redemption to show how God blesses those who help others (Ruth 2).</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t>109</a:t>
            </a:fld>
            <a:endParaRPr lang="en-US"/>
          </a:p>
        </p:txBody>
      </p:sp>
    </p:spTree>
    <p:extLst>
      <p:ext uri="{BB962C8B-B14F-4D97-AF65-F5344CB8AC3E}">
        <p14:creationId xmlns:p14="http://schemas.microsoft.com/office/powerpoint/2010/main" val="329882549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God guided Ruth to the field of her kinsman-redeemer, Boaz, due to her initiative to work for Naomi to show his pleasure with those who sacrifice for others (2:1-3).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110</a:t>
            </a:fld>
            <a:endParaRPr lang="en-US"/>
          </a:p>
        </p:txBody>
      </p:sp>
    </p:spTree>
    <p:extLst>
      <p:ext uri="{BB962C8B-B14F-4D97-AF65-F5344CB8AC3E}">
        <p14:creationId xmlns:p14="http://schemas.microsoft.com/office/powerpoint/2010/main" val="22232514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The Practice of Gleaning (Deut. 24:19-22; Lev. 19:9, 10): Israel's "welfare system" required work by the poor ("workfare"). Landowners could not harvest the corners of their fields so that the poor, the aliens, the widows and the orphans could pick up ("glean") these remaining sheaves.  Ruth benefited from this merciful provision in the Law (2:2, 3, 7, 8, 15-19, 22).</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111</a:t>
            </a:fld>
            <a:endParaRPr lang="en-US"/>
          </a:p>
        </p:txBody>
      </p:sp>
    </p:spTree>
    <p:extLst>
      <p:ext uri="{BB962C8B-B14F-4D97-AF65-F5344CB8AC3E}">
        <p14:creationId xmlns:p14="http://schemas.microsoft.com/office/powerpoint/2010/main" val="334062484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112</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113</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114</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115</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In the next chapter, we will see that the reaping</a:t>
            </a:r>
            <a:r>
              <a:rPr lang="mr-IN" sz="1200" kern="1200" dirty="0">
                <a:solidFill>
                  <a:schemeClr val="tx1"/>
                </a:solidFill>
                <a:effectLst/>
                <a:latin typeface="Arial"/>
                <a:ea typeface="+mn-ea"/>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116</a:t>
            </a:fld>
            <a:endParaRPr lang="en-US"/>
          </a:p>
        </p:txBody>
      </p:sp>
    </p:spTree>
    <p:extLst>
      <p:ext uri="{BB962C8B-B14F-4D97-AF65-F5344CB8AC3E}">
        <p14:creationId xmlns:p14="http://schemas.microsoft.com/office/powerpoint/2010/main" val="20704642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seemed insignificant—gleaning in a field—actually was a small faithfulness that brought huge results.</a:t>
            </a:r>
          </a:p>
        </p:txBody>
      </p:sp>
      <p:sp>
        <p:nvSpPr>
          <p:cNvPr id="4" name="Slide Number Placeholder 3"/>
          <p:cNvSpPr>
            <a:spLocks noGrp="1"/>
          </p:cNvSpPr>
          <p:nvPr>
            <p:ph type="sldNum" sz="quarter" idx="5"/>
          </p:nvPr>
        </p:nvSpPr>
        <p:spPr/>
        <p:txBody>
          <a:bodyPr/>
          <a:lstStyle/>
          <a:p>
            <a:fld id="{A079FDE9-4B2D-884B-BE4B-021913485B06}" type="slidenum">
              <a:rPr lang="en-US" smtClean="0"/>
              <a:t>11</a:t>
            </a:fld>
            <a:endParaRPr lang="en-US"/>
          </a:p>
        </p:txBody>
      </p:sp>
    </p:spTree>
    <p:extLst>
      <p:ext uri="{BB962C8B-B14F-4D97-AF65-F5344CB8AC3E}">
        <p14:creationId xmlns:p14="http://schemas.microsoft.com/office/powerpoint/2010/main" val="346173607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mr-IN" dirty="0">
                <a:latin typeface="Arial"/>
                <a:cs typeface="Arial"/>
              </a:rPr>
              <a:t>…</a:t>
            </a:r>
            <a:r>
              <a:rPr lang="en-US" sz="1200" kern="1200" dirty="0">
                <a:solidFill>
                  <a:schemeClr val="tx1"/>
                </a:solidFill>
                <a:effectLst/>
                <a:latin typeface="Arial"/>
                <a:ea typeface="+mn-ea"/>
                <a:cs typeface="Arial"/>
              </a:rPr>
              <a:t>to threshing (separating the kernel from the chaff)</a:t>
            </a:r>
            <a:r>
              <a:rPr lang="mr-IN" sz="1200" kern="1200" dirty="0">
                <a:solidFill>
                  <a:schemeClr val="tx1"/>
                </a:solidFill>
                <a:effectLst/>
                <a:latin typeface="Arial"/>
                <a:ea typeface="+mn-ea"/>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117</a:t>
            </a:fld>
            <a:endParaRPr lang="en-US"/>
          </a:p>
        </p:txBody>
      </p:sp>
    </p:spTree>
    <p:extLst>
      <p:ext uri="{BB962C8B-B14F-4D97-AF65-F5344CB8AC3E}">
        <p14:creationId xmlns:p14="http://schemas.microsoft.com/office/powerpoint/2010/main" val="356133418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mr-IN" dirty="0">
                <a:latin typeface="Arial"/>
                <a:cs typeface="Arial"/>
              </a:rPr>
              <a:t>…</a:t>
            </a:r>
            <a:r>
              <a:rPr lang="en-US" sz="1200" kern="1200" dirty="0">
                <a:solidFill>
                  <a:schemeClr val="tx1"/>
                </a:solidFill>
                <a:effectLst/>
                <a:latin typeface="Arial"/>
                <a:ea typeface="+mn-ea"/>
                <a:cs typeface="Arial"/>
              </a:rPr>
              <a:t>and then the winnowing to blow away that chaff in the wind.</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118</a:t>
            </a:fld>
            <a:endParaRPr lang="en-US"/>
          </a:p>
        </p:txBody>
      </p:sp>
    </p:spTree>
    <p:extLst>
      <p:ext uri="{BB962C8B-B14F-4D97-AF65-F5344CB8AC3E}">
        <p14:creationId xmlns:p14="http://schemas.microsoft.com/office/powerpoint/2010/main" val="331632164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Rather than simply waiting around for God to meet her needs, Ruth took initiative and worked hard for her mother-in-law.</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119</a:t>
            </a:fld>
            <a:endParaRPr lang="en-US"/>
          </a:p>
        </p:txBody>
      </p:sp>
    </p:spTree>
    <p:extLst>
      <p:ext uri="{BB962C8B-B14F-4D97-AF65-F5344CB8AC3E}">
        <p14:creationId xmlns:p14="http://schemas.microsoft.com/office/powerpoint/2010/main" val="2360788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120</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121</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122</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123</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Boaz rewards Ruth's gleaning for Naomi when he protects her and provides food for her as God's blessing for her own kindness to Naomi (2:4-16).</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124</a:t>
            </a:fld>
            <a:endParaRPr lang="en-US"/>
          </a:p>
        </p:txBody>
      </p:sp>
    </p:spTree>
    <p:extLst>
      <p:ext uri="{BB962C8B-B14F-4D97-AF65-F5344CB8AC3E}">
        <p14:creationId xmlns:p14="http://schemas.microsoft.com/office/powerpoint/2010/main" val="404727508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In 2:12 Boaz gives a blessing to Ruth using an interesting word by saying that she has sought refuge under God’s wings.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125</a:t>
            </a:fld>
            <a:endParaRPr lang="en-US"/>
          </a:p>
        </p:txBody>
      </p:sp>
    </p:spTree>
    <p:extLst>
      <p:ext uri="{BB962C8B-B14F-4D97-AF65-F5344CB8AC3E}">
        <p14:creationId xmlns:p14="http://schemas.microsoft.com/office/powerpoint/2010/main" val="18160381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Do you see something a bit unusual about this picture? If you look closely, you will see two little chicks finding refuge under their mother hen’s wings.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126</a:t>
            </a:fld>
            <a:endParaRPr lang="en-US"/>
          </a:p>
        </p:txBody>
      </p:sp>
    </p:spTree>
    <p:extLst>
      <p:ext uri="{BB962C8B-B14F-4D97-AF65-F5344CB8AC3E}">
        <p14:creationId xmlns:p14="http://schemas.microsoft.com/office/powerpoint/2010/main" val="17016290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People often get lost in our relentless pursuit of lesser goals. But Ruth stands against all that, reminding us that "relationships are the stuff of life," as one of my teachers aptly said.</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This is the word Boaz uses, giving the imagery of Ruth finding protection under God as if he is a caring hen.</a:t>
            </a:r>
            <a:r>
              <a:rPr lang="en-SG">
                <a:effectLst/>
                <a:latin typeface="Arial"/>
                <a:cs typeface="Arial"/>
              </a:rPr>
              <a:t> </a:t>
            </a:r>
          </a:p>
          <a:p>
            <a:r>
              <a:rPr lang="en-US" sz="1200" kern="1200">
                <a:solidFill>
                  <a:schemeClr val="tx1"/>
                </a:solidFill>
                <a:effectLst/>
                <a:latin typeface="Arial"/>
                <a:ea typeface="+mn-ea"/>
                <a:cs typeface="Arial"/>
              </a:rPr>
              <a:t>Do you have that sense that God also protects you?</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127</a:t>
            </a:fld>
            <a:endParaRPr lang="en-US"/>
          </a:p>
        </p:txBody>
      </p:sp>
    </p:spTree>
    <p:extLst>
      <p:ext uri="{BB962C8B-B14F-4D97-AF65-F5344CB8AC3E}">
        <p14:creationId xmlns:p14="http://schemas.microsoft.com/office/powerpoint/2010/main" val="306138376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Ruth shared her blessing of food with Naomi and saw Boaz as a potential kinsman-redeemer, thus filling Naomi with anticipation, thankfulness, and hope for future redemption (2:17-23).</a:t>
            </a:r>
            <a:r>
              <a:rPr lang="en-SG">
                <a:effectLst/>
                <a:latin typeface="Arial"/>
                <a:cs typeface="Arial"/>
              </a:rPr>
              <a:t> </a:t>
            </a:r>
          </a:p>
          <a:p>
            <a:r>
              <a:rPr lang="en-SG">
                <a:effectLst/>
                <a:latin typeface="Arial"/>
                <a:cs typeface="Arial"/>
              </a:rPr>
              <a:t>So why is there hope? This goes back</a:t>
            </a:r>
            <a:r>
              <a:rPr lang="en-SG" baseline="0">
                <a:effectLst/>
                <a:latin typeface="Arial"/>
                <a:cs typeface="Arial"/>
              </a:rPr>
              <a:t> to the customs of these times where God made provisions for widows</a:t>
            </a:r>
            <a:r>
              <a:rPr lang="mr-IN" baseline="0">
                <a:effectLst/>
                <a:latin typeface="Arial"/>
                <a:cs typeface="Arial"/>
              </a:rPr>
              <a:t>…</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128</a:t>
            </a:fld>
            <a:endParaRPr lang="en-US"/>
          </a:p>
        </p:txBody>
      </p:sp>
    </p:spTree>
    <p:extLst>
      <p:ext uri="{BB962C8B-B14F-4D97-AF65-F5344CB8AC3E}">
        <p14:creationId xmlns:p14="http://schemas.microsoft.com/office/powerpoint/2010/main" val="122489100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The Kinsman-Redeemer (Deut. 25:5-10):  The Law also required a dead man’s brother to marry his widow and raise up their first son in the name of his brother.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129</a:t>
            </a:fld>
            <a:endParaRPr lang="en-US"/>
          </a:p>
        </p:txBody>
      </p:sp>
    </p:spTree>
    <p:extLst>
      <p:ext uri="{BB962C8B-B14F-4D97-AF65-F5344CB8AC3E}">
        <p14:creationId xmlns:p14="http://schemas.microsoft.com/office/powerpoint/2010/main" val="210231683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(Hebrew). If the deceased man had no living brother then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was the closest male relative.  Ruth's first husband, Mahlon (4:10), had no living brother, thus making the next closest kin responsible (3:12), but since he refused to marry Ruth (4:5-6), Boaz became the closest kin.  This emphasis on the </a:t>
            </a:r>
            <a:r>
              <a:rPr lang="en-US" sz="1200" i="1" kern="1200">
                <a:solidFill>
                  <a:schemeClr val="tx1"/>
                </a:solidFill>
                <a:effectLst/>
                <a:latin typeface="Arial"/>
                <a:ea typeface="+mn-ea"/>
                <a:cs typeface="Arial"/>
              </a:rPr>
              <a:t>goel</a:t>
            </a:r>
            <a:r>
              <a:rPr lang="en-US" sz="1200" kern="1200">
                <a:solidFill>
                  <a:schemeClr val="tx1"/>
                </a:solidFill>
                <a:effectLst/>
                <a:latin typeface="Arial"/>
                <a:ea typeface="+mn-ea"/>
                <a:cs typeface="Arial"/>
              </a:rPr>
              <a:t> in Ruth is evident as the kinsman-redeemer appears 13 times in only four chapters.</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130</a:t>
            </a:fld>
            <a:endParaRPr lang="en-US"/>
          </a:p>
        </p:txBody>
      </p:sp>
    </p:spTree>
    <p:extLst>
      <p:ext uri="{BB962C8B-B14F-4D97-AF65-F5344CB8AC3E}">
        <p14:creationId xmlns:p14="http://schemas.microsoft.com/office/powerpoint/2010/main" val="224196728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it others a priority?</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t>Story of Ruth - Movie HD</a:t>
            </a:r>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https://www.youtube.com/</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Ruth's request for redemption by Boaz shows her devotion to Naomi and his accepting her proposal shows his righteous response to his obligation and God's blessing upon Ruth's faith (Ruth 3).</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143</a:t>
            </a:fld>
            <a:endParaRPr lang="en-US"/>
          </a:p>
        </p:txBody>
      </p:sp>
    </p:spTree>
    <p:extLst>
      <p:ext uri="{BB962C8B-B14F-4D97-AF65-F5344CB8AC3E}">
        <p14:creationId xmlns:p14="http://schemas.microsoft.com/office/powerpoint/2010/main" val="385531045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Naomi requested Ruth to follow her plan for the young woman's redemption and Ruth agreed to follow the plan entirely, thus again showing her devotion to her mother-in-law (3:1-5).</a:t>
            </a:r>
          </a:p>
          <a:p>
            <a:pPr marL="0" marR="0" lvl="2"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Ruth's request for redemption by Boaz showed her devotion to Naomi since without remarriage she had no long-term way to support herself and Naomi (3:6-9). </a:t>
            </a:r>
          </a:p>
        </p:txBody>
      </p:sp>
      <p:sp>
        <p:nvSpPr>
          <p:cNvPr id="4" name="Slide Number Placeholder 3"/>
          <p:cNvSpPr>
            <a:spLocks noGrp="1"/>
          </p:cNvSpPr>
          <p:nvPr>
            <p:ph type="sldNum" sz="quarter" idx="10"/>
          </p:nvPr>
        </p:nvSpPr>
        <p:spPr/>
        <p:txBody>
          <a:bodyPr/>
          <a:lstStyle/>
          <a:p>
            <a:fld id="{A079FDE9-4B2D-884B-BE4B-021913485B06}" type="slidenum">
              <a:rPr lang="en-US" smtClean="0"/>
              <a:t>144</a:t>
            </a:fld>
            <a:endParaRPr lang="en-US"/>
          </a:p>
        </p:txBody>
      </p:sp>
    </p:spTree>
    <p:extLst>
      <p:ext uri="{BB962C8B-B14F-4D97-AF65-F5344CB8AC3E}">
        <p14:creationId xmlns:p14="http://schemas.microsoft.com/office/powerpoint/2010/main" val="13581001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"The phrase '</a:t>
            </a:r>
            <a:r>
              <a:rPr lang="en-US" b="1" dirty="0">
                <a:latin typeface="Arial"/>
                <a:cs typeface="Arial"/>
              </a:rPr>
              <a:t>God helps those who help themselves</a:t>
            </a:r>
            <a:r>
              <a:rPr lang="en-US" b="0" dirty="0">
                <a:latin typeface="Arial"/>
                <a:cs typeface="Arial"/>
              </a:rPr>
              <a:t>'</a:t>
            </a:r>
            <a:r>
              <a:rPr lang="en-US" dirty="0">
                <a:latin typeface="Arial"/>
                <a:cs typeface="Arial"/>
              </a:rPr>
              <a:t> is a popular motto that emphasizes the importance of self-initiative.</a:t>
            </a:r>
          </a:p>
          <a:p>
            <a:r>
              <a:rPr lang="en-US" sz="1200" kern="1200" dirty="0">
                <a:solidFill>
                  <a:schemeClr val="tx1"/>
                </a:solidFill>
                <a:effectLst/>
                <a:latin typeface="Arial"/>
                <a:ea typeface="+mn-ea"/>
                <a:cs typeface="Arial"/>
              </a:rPr>
              <a:t>[Although it has been commonly attributed to </a:t>
            </a:r>
            <a:r>
              <a:rPr lang="en-US" sz="1200" u="sng" kern="1200" dirty="0">
                <a:solidFill>
                  <a:schemeClr val="tx1"/>
                </a:solidFill>
                <a:effectLst/>
                <a:latin typeface="Arial"/>
                <a:ea typeface="+mn-ea"/>
                <a:cs typeface="Arial"/>
                <a:hlinkClick r:id="rId3"/>
              </a:rPr>
              <a:t>Benjamin Franklin</a:t>
            </a:r>
            <a:r>
              <a:rPr lang="en-US" sz="1200" kern="1200" dirty="0">
                <a:solidFill>
                  <a:schemeClr val="tx1"/>
                </a:solidFill>
                <a:effectLst/>
                <a:latin typeface="Arial"/>
                <a:ea typeface="+mn-ea"/>
                <a:cs typeface="Arial"/>
              </a:rPr>
              <a:t>], the phrase originated in </a:t>
            </a:r>
            <a:r>
              <a:rPr lang="en-US" sz="1200" u="sng" kern="1200" dirty="0">
                <a:solidFill>
                  <a:schemeClr val="tx1"/>
                </a:solidFill>
                <a:effectLst/>
                <a:latin typeface="Arial"/>
                <a:ea typeface="+mn-ea"/>
                <a:cs typeface="Arial"/>
                <a:hlinkClick r:id="rId4"/>
              </a:rPr>
              <a:t>ancient Greece</a:t>
            </a:r>
            <a:r>
              <a:rPr lang="en-US" sz="1200" kern="1200" dirty="0">
                <a:solidFill>
                  <a:schemeClr val="tx1"/>
                </a:solidFill>
                <a:effectLst/>
                <a:latin typeface="Arial"/>
                <a:ea typeface="+mn-ea"/>
                <a:cs typeface="Arial"/>
              </a:rPr>
              <a:t>...</a:t>
            </a:r>
            <a:r>
              <a:rPr lang="en-SG" dirty="0">
                <a:effectLst/>
                <a:latin typeface="Arial"/>
                <a:cs typeface="Arial"/>
              </a:rPr>
              <a:t> </a:t>
            </a:r>
          </a:p>
          <a:p>
            <a:r>
              <a:rPr lang="en-US" dirty="0">
                <a:latin typeface="Arial"/>
                <a:cs typeface="Arial"/>
              </a:rPr>
              <a:t>• The phrase is often mistaken for a </a:t>
            </a:r>
            <a:r>
              <a:rPr lang="en-US" dirty="0">
                <a:latin typeface="Arial"/>
                <a:cs typeface="Arial"/>
                <a:hlinkClick r:id="rId5" tooltip="Bible"/>
              </a:rPr>
              <a:t>Bible</a:t>
            </a:r>
            <a:r>
              <a:rPr lang="en-US" dirty="0">
                <a:latin typeface="Arial"/>
                <a:cs typeface="Arial"/>
              </a:rPr>
              <a:t> quote, but it appears nowhere in the Bible."</a:t>
            </a:r>
          </a:p>
          <a:p>
            <a:r>
              <a:rPr lang="en-US" dirty="0">
                <a:latin typeface="Arial"/>
                <a:cs typeface="Arial"/>
              </a:rPr>
              <a:t>• Except perhaps for 2 Heresies</a:t>
            </a:r>
            <a:r>
              <a:rPr lang="en-US" baseline="0" dirty="0">
                <a:latin typeface="Arial"/>
                <a:cs typeface="Arial"/>
              </a:rPr>
              <a:t> 4:7!</a:t>
            </a:r>
            <a:endParaRPr lang="en-US" dirty="0">
              <a:latin typeface="Arial"/>
              <a:cs typeface="Arial"/>
            </a:endParaRPr>
          </a:p>
          <a:p>
            <a:endParaRPr lang="en-US" dirty="0">
              <a:latin typeface="Arial"/>
              <a:cs typeface="Arial"/>
            </a:endParaRPr>
          </a:p>
          <a:p>
            <a:r>
              <a:rPr lang="en-US" dirty="0">
                <a:latin typeface="Arial"/>
                <a:cs typeface="Arial"/>
              </a:rPr>
              <a:t>Source of above quoted material:</a:t>
            </a:r>
            <a:r>
              <a:rPr lang="en-US" baseline="0" dirty="0">
                <a:latin typeface="Arial"/>
                <a:cs typeface="Arial"/>
              </a:rPr>
              <a:t> Wikipedia (http://</a:t>
            </a:r>
            <a:r>
              <a:rPr lang="en-US" baseline="0" dirty="0" err="1">
                <a:latin typeface="Arial"/>
                <a:cs typeface="Arial"/>
              </a:rPr>
              <a:t>en.wikipedia.org</a:t>
            </a:r>
            <a:r>
              <a:rPr lang="en-US" baseline="0" dirty="0">
                <a:latin typeface="Arial"/>
                <a:cs typeface="Arial"/>
              </a:rPr>
              <a:t>/wiki/</a:t>
            </a:r>
            <a:r>
              <a:rPr lang="en-US" baseline="0" dirty="0" err="1">
                <a:latin typeface="Arial"/>
                <a:cs typeface="Arial"/>
              </a:rPr>
              <a:t>God_helps_those_who_help_themselves</a:t>
            </a:r>
            <a:r>
              <a:rPr lang="en-US" baseline="0" dirty="0">
                <a:latin typeface="Arial"/>
                <a:cs typeface="Arial"/>
              </a:rPr>
              <a:t>)</a:t>
            </a:r>
          </a:p>
          <a:p>
            <a:endParaRPr lang="en-US" baseline="0" dirty="0">
              <a:latin typeface="Arial"/>
              <a:cs typeface="Arial"/>
            </a:endParaRPr>
          </a:p>
          <a:p>
            <a:r>
              <a:rPr lang="en-US" baseline="0" dirty="0">
                <a:latin typeface="Arial"/>
                <a:cs typeface="Arial"/>
              </a:rPr>
              <a:t>The White House Press Secretary Jay Carney misquoted this saying as from the Bible in 2011.  The clip from the press conferences is at http://</a:t>
            </a:r>
            <a:r>
              <a:rPr lang="en-US" baseline="0" dirty="0" err="1">
                <a:latin typeface="Arial"/>
                <a:cs typeface="Arial"/>
              </a:rPr>
              <a:t>www.youtube.com</a:t>
            </a:r>
            <a:r>
              <a:rPr lang="en-US" baseline="0" dirty="0">
                <a:latin typeface="Arial"/>
                <a:cs typeface="Arial"/>
              </a:rPr>
              <a:t>/</a:t>
            </a:r>
            <a:r>
              <a:rPr lang="en-US" baseline="0" dirty="0" err="1">
                <a:latin typeface="Arial"/>
                <a:cs typeface="Arial"/>
              </a:rPr>
              <a:t>watch?v</a:t>
            </a:r>
            <a:r>
              <a:rPr lang="en-US" baseline="0" dirty="0">
                <a:latin typeface="Arial"/>
                <a:cs typeface="Arial"/>
              </a:rPr>
              <a:t>=fZeidL6xtEc (accessed 20 Aug 2012).</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Arial"/>
                <a:ea typeface="+mn-ea"/>
                <a:cs typeface="Arial"/>
              </a:rPr>
              <a:t>Remember blessing of Boaz in chapter 2? He uses the word for God’s “wing,” giving the imagery of Ruth finding protection under God as if he is a caring hen.</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145</a:t>
            </a:fld>
            <a:endParaRPr lang="en-US"/>
          </a:p>
        </p:txBody>
      </p:sp>
    </p:spTree>
    <p:extLst>
      <p:ext uri="{BB962C8B-B14F-4D97-AF65-F5344CB8AC3E}">
        <p14:creationId xmlns:p14="http://schemas.microsoft.com/office/powerpoint/2010/main" val="429072432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What I find fascinating is that the same Hebrew word is used in 3:9 when Ruth asks Boaz to spread the “corner” (wing!) of his garment over her! She is asking Boaz to answer his own prayer!</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146</a:t>
            </a:fld>
            <a:endParaRPr lang="en-US"/>
          </a:p>
        </p:txBody>
      </p:sp>
    </p:spTree>
    <p:extLst>
      <p:ext uri="{BB962C8B-B14F-4D97-AF65-F5344CB8AC3E}">
        <p14:creationId xmlns:p14="http://schemas.microsoft.com/office/powerpoint/2010/main" val="303858632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a:ea typeface="+mn-ea"/>
                <a:cs typeface="Arial"/>
              </a:rPr>
              <a:t>God uses the same word in Ezekiel 16:8 in reference to protecting the nation of Israel.</a:t>
            </a:r>
            <a:r>
              <a:rPr lang="en-SG" dirty="0">
                <a:effectLst/>
                <a:latin typeface="Arial"/>
                <a:cs typeface="Arial"/>
              </a:rPr>
              <a:t> </a:t>
            </a:r>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147</a:t>
            </a:fld>
            <a:endParaRPr lang="en-US"/>
          </a:p>
        </p:txBody>
      </p:sp>
    </p:spTree>
    <p:extLst>
      <p:ext uri="{BB962C8B-B14F-4D97-AF65-F5344CB8AC3E}">
        <p14:creationId xmlns:p14="http://schemas.microsoft.com/office/powerpoint/2010/main" val="108184633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Boaz gladly accepted Ruth's proposal contingent on the refusal of the nearer kinsman to show his righteous response to his obligation and God's blessing upon Ruth's faith (3:10-15).</a:t>
            </a:r>
          </a:p>
          <a:p>
            <a:r>
              <a:rPr lang="en-US" dirty="0">
                <a:latin typeface="Arial"/>
                <a:cs typeface="Arial"/>
              </a:rPr>
              <a:t>Naomi and Ruth expected Ruth's redemption by the nearer kinsman or Boaz that very day (3:16-18).</a:t>
            </a:r>
          </a:p>
          <a:p>
            <a:endParaRPr lang="en-US" dirty="0">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148</a:t>
            </a:fld>
            <a:endParaRPr lang="en-US"/>
          </a:p>
        </p:txBody>
      </p:sp>
    </p:spTree>
    <p:extLst>
      <p:ext uri="{BB962C8B-B14F-4D97-AF65-F5344CB8AC3E}">
        <p14:creationId xmlns:p14="http://schemas.microsoft.com/office/powerpoint/2010/main" val="287647033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sz="1200" kern="1200">
                <a:solidFill>
                  <a:schemeClr val="tx1"/>
                </a:solidFill>
                <a:effectLst/>
                <a:latin typeface="+mn-lt"/>
                <a:ea typeface="+mn-ea"/>
                <a:cs typeface="+mn-cs"/>
              </a:rPr>
              <a:t>Ruth's reward of redemption by Boaz for her devotion to Naomi exceeds her dreams in her relationships and sharing in Davidic and messianic line to show how God blesses those who help others (Ruth 4).</a:t>
            </a:r>
            <a:r>
              <a:rPr lang="en-SG">
                <a:effectLst/>
              </a:rPr>
              <a:t> </a:t>
            </a:r>
            <a:endParaRPr lang="en-US"/>
          </a:p>
        </p:txBody>
      </p:sp>
      <p:sp>
        <p:nvSpPr>
          <p:cNvPr id="4" name="Slide Number Placeholder 3"/>
          <p:cNvSpPr>
            <a:spLocks noGrp="1"/>
          </p:cNvSpPr>
          <p:nvPr>
            <p:ph type="sldNum" sz="quarter" idx="10"/>
          </p:nvPr>
        </p:nvSpPr>
        <p:spPr/>
        <p:txBody>
          <a:bodyPr/>
          <a:lstStyle/>
          <a:p>
            <a:fld id="{A079FDE9-4B2D-884B-BE4B-021913485B06}" type="slidenum">
              <a:rPr lang="en-US" smtClean="0"/>
              <a:t>155</a:t>
            </a:fld>
            <a:endParaRPr lang="en-US"/>
          </a:p>
        </p:txBody>
      </p:sp>
    </p:spTree>
    <p:extLst>
      <p:ext uri="{BB962C8B-B14F-4D97-AF65-F5344CB8AC3E}">
        <p14:creationId xmlns:p14="http://schemas.microsoft.com/office/powerpoint/2010/main" val="314070089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As we move into chapter 4, we will see the risk of the nearer kinsman having</a:t>
            </a:r>
            <a:r>
              <a:rPr lang="en-US" sz="1200" kern="1200" baseline="0" dirty="0">
                <a:solidFill>
                  <a:schemeClr val="tx1"/>
                </a:solidFill>
                <a:effectLst/>
                <a:latin typeface="+mn-lt"/>
                <a:ea typeface="+mn-ea"/>
                <a:cs typeface="+mn-cs"/>
              </a:rPr>
              <a:t> Ruth take off his sandal. Will she?</a:t>
            </a:r>
          </a:p>
          <a:p>
            <a:r>
              <a:rPr lang="en-US" sz="1200" kern="1200" baseline="0" dirty="0">
                <a:solidFill>
                  <a:schemeClr val="tx1"/>
                </a:solidFill>
                <a:effectLst/>
                <a:latin typeface="+mn-lt"/>
                <a:ea typeface="+mn-ea"/>
                <a:cs typeface="+mn-cs"/>
              </a:rPr>
              <a:t>Actually...</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t>156</a:t>
            </a:fld>
            <a:endParaRPr lang="en-US"/>
          </a:p>
        </p:txBody>
      </p:sp>
    </p:spTree>
    <p:extLst>
      <p:ext uri="{BB962C8B-B14F-4D97-AF65-F5344CB8AC3E}">
        <p14:creationId xmlns:p14="http://schemas.microsoft.com/office/powerpoint/2010/main" val="276357979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1F5742-D4CC-0842-8E55-599CEAEC33E0}" type="slidenum">
              <a:rPr lang="en-US">
                <a:solidFill>
                  <a:prstClr val="black"/>
                </a:solidFill>
              </a:rPr>
              <a:pPr/>
              <a:t>159</a:t>
            </a:fld>
            <a:endParaRPr lang="en-US">
              <a:solidFill>
                <a:prstClr val="black"/>
              </a:solidFill>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52233B-05ED-DF47-90D1-B06D2B5A2523}" type="slidenum">
              <a:rPr lang="en-US">
                <a:solidFill>
                  <a:prstClr val="black"/>
                </a:solidFill>
              </a:rPr>
              <a:pPr/>
              <a:t>160</a:t>
            </a:fld>
            <a:endParaRPr lang="en-US">
              <a:solidFill>
                <a:prstClr val="black"/>
              </a:solidFill>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EE9F90-4F46-A247-BF31-9397081001FC}" type="slidenum">
              <a:rPr lang="en-US">
                <a:solidFill>
                  <a:prstClr val="black"/>
                </a:solidFill>
              </a:rPr>
              <a:pPr/>
              <a:t>161</a:t>
            </a:fld>
            <a:endParaRPr lang="en-US">
              <a:solidFill>
                <a:prstClr val="black"/>
              </a:solidFill>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162</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 Well,</a:t>
            </a:r>
            <a:r>
              <a:rPr lang="en-US" baseline="0" dirty="0">
                <a:latin typeface="Arial"/>
                <a:cs typeface="Arial"/>
              </a:rPr>
              <a:t> the exact quote isn't in the Bible, but the concept sure is.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0CD448C-E4FF-7D44-BA0A-C4F0B849D544}" type="slidenum">
              <a:rPr lang="en-US">
                <a:solidFill>
                  <a:prstClr val="black"/>
                </a:solidFill>
              </a:rPr>
              <a:pPr/>
              <a:t>163</a:t>
            </a:fld>
            <a:endParaRPr lang="en-US">
              <a:solidFill>
                <a:prstClr val="black"/>
              </a:solidFill>
            </a:endParaRPr>
          </a:p>
        </p:txBody>
      </p:sp>
      <p:sp>
        <p:nvSpPr>
          <p:cNvPr id="10536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536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66F79CA-A806-4A49-AD59-DCC850CF119A}" type="slidenum">
              <a:rPr lang="en-US">
                <a:solidFill>
                  <a:prstClr val="black"/>
                </a:solidFill>
              </a:rPr>
              <a:pPr/>
              <a:t>164</a:t>
            </a:fld>
            <a:endParaRPr lang="en-US">
              <a:solidFill>
                <a:prstClr val="black"/>
              </a:solidFill>
            </a:endParaRPr>
          </a:p>
        </p:txBody>
      </p:sp>
      <p:sp>
        <p:nvSpPr>
          <p:cNvPr id="103629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629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165</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166</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052E000-BF06-B54F-A97A-FD332EF8F1AD}" type="slidenum">
              <a:rPr lang="en-US">
                <a:solidFill>
                  <a:prstClr val="black"/>
                </a:solidFill>
              </a:rPr>
              <a:pPr/>
              <a:t>167</a:t>
            </a:fld>
            <a:endParaRPr lang="en-US">
              <a:solidFill>
                <a:prstClr val="black"/>
              </a:solidFill>
            </a:endParaRPr>
          </a:p>
        </p:txBody>
      </p:sp>
      <p:sp>
        <p:nvSpPr>
          <p:cNvPr id="105574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5574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51701B2-A126-8448-89C1-51FA80D2F7B5}" type="slidenum">
              <a:rPr lang="en-US">
                <a:solidFill>
                  <a:prstClr val="black"/>
                </a:solidFill>
              </a:rPr>
              <a:pPr/>
              <a:t>168</a:t>
            </a:fld>
            <a:endParaRPr lang="en-US">
              <a:solidFill>
                <a:prstClr val="black"/>
              </a:solidFill>
            </a:endParaRPr>
          </a:p>
        </p:txBody>
      </p:sp>
      <p:sp>
        <p:nvSpPr>
          <p:cNvPr id="10393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93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F33A434-DB10-9A4C-94FC-33F15243406C}" type="slidenum">
              <a:rPr lang="en-US">
                <a:solidFill>
                  <a:prstClr val="black"/>
                </a:solidFill>
              </a:rPr>
              <a:pPr/>
              <a:t>169</a:t>
            </a:fld>
            <a:endParaRPr lang="en-US">
              <a:solidFill>
                <a:prstClr val="black"/>
              </a:solidFill>
            </a:endParaRPr>
          </a:p>
        </p:txBody>
      </p:sp>
      <p:sp>
        <p:nvSpPr>
          <p:cNvPr id="10414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14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170</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171</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172</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806A2F7-8555-9F4B-9E94-4FBDE40E39B6}" type="slidenum">
              <a:rPr lang="en-US">
                <a:solidFill>
                  <a:prstClr val="black"/>
                </a:solidFill>
              </a:rPr>
              <a:pPr/>
              <a:t>173</a:t>
            </a:fld>
            <a:endParaRPr lang="en-US">
              <a:solidFill>
                <a:prstClr val="black"/>
              </a:solidFill>
            </a:endParaRPr>
          </a:p>
        </p:txBody>
      </p:sp>
      <p:sp>
        <p:nvSpPr>
          <p:cNvPr id="105779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5779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903C4F6-BDFD-9141-A9FE-23BA8A5E50C5}" type="slidenum">
              <a:rPr lang="en-US">
                <a:solidFill>
                  <a:prstClr val="black"/>
                </a:solidFill>
              </a:rPr>
              <a:pPr/>
              <a:t>174</a:t>
            </a:fld>
            <a:endParaRPr lang="en-US">
              <a:solidFill>
                <a:prstClr val="black"/>
              </a:solidFill>
            </a:endParaRPr>
          </a:p>
        </p:txBody>
      </p:sp>
      <p:sp>
        <p:nvSpPr>
          <p:cNvPr id="10434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34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175</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176</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177</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6391BF2-433D-0843-9783-F8180623A64A}" type="slidenum">
              <a:rPr lang="en-US">
                <a:solidFill>
                  <a:prstClr val="black"/>
                </a:solidFill>
              </a:rPr>
              <a:pPr/>
              <a:t>178</a:t>
            </a:fld>
            <a:endParaRPr lang="en-US">
              <a:solidFill>
                <a:prstClr val="black"/>
              </a:solidFill>
            </a:endParaRPr>
          </a:p>
        </p:txBody>
      </p:sp>
      <p:sp>
        <p:nvSpPr>
          <p:cNvPr id="105984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5984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BBC54E7-A945-8E49-838A-E54C10FB1935}" type="slidenum">
              <a:rPr lang="en-US">
                <a:solidFill>
                  <a:prstClr val="black"/>
                </a:solidFill>
              </a:rPr>
              <a:pPr/>
              <a:t>179</a:t>
            </a:fld>
            <a:endParaRPr lang="en-US">
              <a:solidFill>
                <a:prstClr val="black"/>
              </a:solidFill>
            </a:endParaRPr>
          </a:p>
        </p:txBody>
      </p:sp>
      <p:sp>
        <p:nvSpPr>
          <p:cNvPr id="10455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55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180</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181</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182</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B5024B-555E-F749-8E5D-A82D6263D367}" type="slidenum">
              <a:rPr lang="en-US">
                <a:solidFill>
                  <a:prstClr val="black"/>
                </a:solidFill>
              </a:rPr>
              <a:pPr/>
              <a:t>183</a:t>
            </a:fld>
            <a:endParaRPr lang="en-US">
              <a:solidFill>
                <a:prstClr val="black"/>
              </a:solidFill>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42D6748-CB65-3846-94AB-880D4FDBE1FC}" type="slidenum">
              <a:rPr lang="en-US">
                <a:solidFill>
                  <a:prstClr val="black"/>
                </a:solidFill>
              </a:rPr>
              <a:pPr/>
              <a:t>184</a:t>
            </a:fld>
            <a:endParaRPr lang="en-US">
              <a:solidFill>
                <a:prstClr val="black"/>
              </a:solidFill>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Ruth, p. 133</a:t>
            </a: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mn-lt"/>
                <a:ea typeface="+mn-ea"/>
                <a:cs typeface="+mn-cs"/>
              </a:rPr>
              <a:t>Naomi took the baby and cuddled him to her breast. And she cared for him as if he were her own.  </a:t>
            </a:r>
            <a:r>
              <a:rPr lang="en-SG" sz="1200" b="1" kern="1200" dirty="0">
                <a:solidFill>
                  <a:schemeClr val="tx1"/>
                </a:solidFill>
                <a:effectLst/>
                <a:latin typeface="+mn-lt"/>
                <a:ea typeface="+mn-ea"/>
                <a:cs typeface="+mn-cs"/>
              </a:rPr>
              <a:t>17</a:t>
            </a:r>
            <a:r>
              <a:rPr lang="en-SG" sz="1200" kern="1200" dirty="0">
                <a:solidFill>
                  <a:schemeClr val="tx1"/>
                </a:solidFill>
                <a:effectLst/>
                <a:latin typeface="+mn-lt"/>
                <a:ea typeface="+mn-ea"/>
                <a:cs typeface="+mn-cs"/>
              </a:rPr>
              <a:t> The </a:t>
            </a:r>
            <a:r>
              <a:rPr lang="en-SG" sz="1200" kern="1200" dirty="0" err="1">
                <a:solidFill>
                  <a:schemeClr val="tx1"/>
                </a:solidFill>
                <a:effectLst/>
                <a:latin typeface="+mn-lt"/>
                <a:ea typeface="+mn-ea"/>
                <a:cs typeface="+mn-cs"/>
              </a:rPr>
              <a:t>neighbor</a:t>
            </a:r>
            <a:r>
              <a:rPr lang="en-SG" sz="1200" kern="1200" dirty="0">
                <a:solidFill>
                  <a:schemeClr val="tx1"/>
                </a:solidFill>
                <a:effectLst/>
                <a:latin typeface="+mn-lt"/>
                <a:ea typeface="+mn-ea"/>
                <a:cs typeface="+mn-cs"/>
              </a:rPr>
              <a:t> women said, “Now at last Naomi has a son again!” And they named him Obed. He became the father of Jesse and the grandfather of David.</a:t>
            </a:r>
          </a:p>
        </p:txBody>
      </p:sp>
    </p:spTree>
    <p:extLst>
      <p:ext uri="{BB962C8B-B14F-4D97-AF65-F5344CB8AC3E}">
        <p14:creationId xmlns:p14="http://schemas.microsoft.com/office/powerpoint/2010/main" val="361114900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12AA3A0-D4F9-4249-9257-292B3BC5447A}" type="slidenum">
              <a:rPr lang="en-US" sz="1200">
                <a:solidFill>
                  <a:prstClr val="black"/>
                </a:solidFill>
              </a:rPr>
              <a:pPr eaLnBrk="1" hangingPunct="1"/>
              <a:t>186</a:t>
            </a:fld>
            <a:endParaRPr lang="en-US" sz="1200">
              <a:solidFill>
                <a:prstClr val="black"/>
              </a:solidFill>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187</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732B6B5-6077-2541-B545-4F06451C5A3D}" type="slidenum">
              <a:rPr lang="en-US" sz="1200">
                <a:solidFill>
                  <a:prstClr val="black"/>
                </a:solidFill>
              </a:rPr>
              <a:pPr eaLnBrk="1" hangingPunct="1"/>
              <a:t>188</a:t>
            </a:fld>
            <a:endParaRPr lang="en-US" sz="1200">
              <a:solidFill>
                <a:prstClr val="black"/>
              </a:solidFill>
            </a:endParaRPr>
          </a:p>
        </p:txBody>
      </p:sp>
      <p:sp>
        <p:nvSpPr>
          <p:cNvPr id="171011" name="Rectangle 1026"/>
          <p:cNvSpPr>
            <a:spLocks noGrp="1" noRot="1" noChangeAspect="1" noChangeArrowheads="1" noTextEdit="1"/>
          </p:cNvSpPr>
          <p:nvPr>
            <p:ph type="sldImg"/>
          </p:nvPr>
        </p:nvSpPr>
        <p:spPr>
          <a:ln/>
        </p:spPr>
      </p:sp>
      <p:sp>
        <p:nvSpPr>
          <p:cNvPr id="17101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Numbers 1:7 lists for Judah that one of the leaders of the wilderness census </a:t>
            </a:r>
            <a:r>
              <a:rPr lang="en-US" dirty="0">
                <a:effectLst/>
                <a:latin typeface="Lucida Grande" panose="020B0600040502020204" pitchFamily="34" charset="0"/>
              </a:rPr>
              <a:t>was Nahshon son of Amminadab. But this was around 1400 BC, which was almost 300 years before the time of Ruth. This means that we have a genealogical gap here so Nahshon was the </a:t>
            </a:r>
            <a:r>
              <a:rPr lang="en-US" dirty="0">
                <a:effectLst/>
                <a:latin typeface="Times New Roman" charset="0"/>
                <a:ea typeface="ＭＳ Ｐゴシック" charset="0"/>
              </a:rPr>
              <a:t>"father" in the sense of an "ancestor."</a:t>
            </a:r>
            <a:endParaRPr lang="en-US" dirty="0">
              <a:effectLst/>
              <a:latin typeface="Lucida Grande" panose="020B0600040502020204" pitchFamily="34"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BE28B5B-2404-6547-ADE1-0D01F1584587}" type="slidenum">
              <a:rPr lang="en-US" sz="1200">
                <a:solidFill>
                  <a:prstClr val="black"/>
                </a:solidFill>
              </a:rPr>
              <a:pPr eaLnBrk="1" hangingPunct="1"/>
              <a:t>189</a:t>
            </a:fld>
            <a:endParaRPr lang="en-US" sz="1200">
              <a:solidFill>
                <a:prstClr val="black"/>
              </a:solidFill>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Great People – Ruth, p. 133</a:t>
            </a: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8E26C33-1F9C-5C42-84D1-A40B6BD81C4B}" type="slidenum">
              <a:rPr lang="en-US" sz="1200">
                <a:solidFill>
                  <a:prstClr val="black"/>
                </a:solidFill>
              </a:rPr>
              <a:pPr eaLnBrk="1" hangingPunct="1"/>
              <a:t>190</a:t>
            </a:fld>
            <a:endParaRPr lang="en-US" sz="1200">
              <a:solidFill>
                <a:prstClr val="black"/>
              </a:solidFill>
            </a:endParaRPr>
          </a:p>
        </p:txBody>
      </p:sp>
      <p:sp>
        <p:nvSpPr>
          <p:cNvPr id="175107" name="Rectangle 2"/>
          <p:cNvSpPr>
            <a:spLocks noGrp="1" noRot="1" noChangeAspect="1" noChangeArrowheads="1" noTextEdit="1"/>
          </p:cNvSpPr>
          <p:nvPr>
            <p:ph type="sldImg"/>
          </p:nvPr>
        </p:nvSpPr>
        <p:spPr>
          <a:ln/>
        </p:spPr>
      </p:sp>
      <p:sp>
        <p:nvSpPr>
          <p:cNvPr id="175108"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Grace is evident here in the blessing of Perez, who was the illegitimate son of Judah and his daughter-in-law Tamar!</a:t>
            </a:r>
          </a:p>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a:t>
            </a:r>
          </a:p>
          <a:p>
            <a:pPr eaLnBrk="1" hangingPunct="1"/>
            <a:r>
              <a:rPr lang="en-US" dirty="0">
                <a:latin typeface="Times New Roman" charset="0"/>
                <a:ea typeface="ＭＳ Ｐゴシック" charset="0"/>
                <a:cs typeface="ＭＳ Ｐゴシック" charset="0"/>
              </a:rPr>
              <a:t>from Great People – Ruth, p. 133</a:t>
            </a: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1BFF4A0-4103-A145-950B-B95CD953DEB1}" type="slidenum">
              <a:rPr lang="en-US" sz="1200">
                <a:solidFill>
                  <a:prstClr val="black"/>
                </a:solidFill>
              </a:rPr>
              <a:pPr eaLnBrk="1" hangingPunct="1"/>
              <a:t>191</a:t>
            </a:fld>
            <a:endParaRPr lang="en-US" sz="1200">
              <a:solidFill>
                <a:prstClr val="black"/>
              </a:solidFill>
            </a:endParaRPr>
          </a:p>
        </p:txBody>
      </p:sp>
      <p:sp>
        <p:nvSpPr>
          <p:cNvPr id="183299" name="Rectangle 2"/>
          <p:cNvSpPr>
            <a:spLocks noGrp="1" noRot="1" noChangeAspect="1" noChangeArrowheads="1" noTextEdit="1"/>
          </p:cNvSpPr>
          <p:nvPr>
            <p:ph type="sldImg"/>
          </p:nvPr>
        </p:nvSpPr>
        <p:spPr>
          <a:ln/>
        </p:spPr>
      </p:sp>
      <p:sp>
        <p:nvSpPr>
          <p:cNvPr id="1833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Here we highlight the key names in yellow.</a:t>
            </a:r>
          </a:p>
          <a:p>
            <a:r>
              <a:rPr lang="en-US" dirty="0">
                <a:latin typeface="Times New Roman" charset="0"/>
                <a:ea typeface="ＭＳ Ｐゴシック" charset="0"/>
                <a:cs typeface="ＭＳ Ｐゴシック" charset="0"/>
              </a:rPr>
              <a:t>"</a:t>
            </a:r>
            <a:r>
              <a:rPr lang="en-US" dirty="0">
                <a:effectLst/>
                <a:latin typeface="Helvetica" pitchFamily="2" charset="0"/>
              </a:rPr>
              <a:t>In the final genealogy of 10 names (4:18–22) the first five (Perez to </a:t>
            </a:r>
            <a:r>
              <a:rPr lang="en-US" dirty="0" err="1">
                <a:effectLst/>
                <a:latin typeface="Helvetica" pitchFamily="2" charset="0"/>
              </a:rPr>
              <a:t>Nashhon</a:t>
            </a:r>
            <a:r>
              <a:rPr lang="en-US" dirty="0">
                <a:effectLst/>
                <a:latin typeface="Helvetica" pitchFamily="2" charset="0"/>
              </a:rPr>
              <a:t>) represent the pre-Exodus generations, while the next five (Salmon to David) represent the royal line after the exodus. Boaz, the main male hero of the book, occupies the strategic seventh position in the genealogy."</a:t>
            </a:r>
          </a:p>
          <a:p>
            <a:endParaRPr lang="en-US" dirty="0">
              <a:effectLst/>
              <a:latin typeface="Helvetica" pitchFamily="2" charset="0"/>
            </a:endParaRPr>
          </a:p>
          <a:p>
            <a:r>
              <a:rPr lang="en-US" dirty="0">
                <a:effectLst/>
                <a:latin typeface="Calibri" panose="020F0502020204030204" pitchFamily="34" charset="0"/>
              </a:rPr>
              <a:t>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59097C8-47E8-9F4A-B858-28513A8BC158}" type="slidenum">
              <a:rPr lang="en-US" sz="1200">
                <a:solidFill>
                  <a:prstClr val="black"/>
                </a:solidFill>
              </a:rPr>
              <a:pPr eaLnBrk="1" hangingPunct="1"/>
              <a:t>192</a:t>
            </a:fld>
            <a:endParaRPr lang="en-US" sz="1200">
              <a:solidFill>
                <a:prstClr val="black"/>
              </a:solidFill>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Ten generations harken us back to Genesis 5 and Genesis 11, both of which also have ten generations. </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3AB0F60-A992-D048-B425-740E22893093}" type="slidenum">
              <a:rPr lang="en-US" sz="1200">
                <a:solidFill>
                  <a:prstClr val="black"/>
                </a:solidFill>
              </a:rPr>
              <a:pPr eaLnBrk="1" hangingPunct="1"/>
              <a:t>193</a:t>
            </a:fld>
            <a:endParaRPr lang="en-US" sz="1200">
              <a:solidFill>
                <a:prstClr val="black"/>
              </a:solidFill>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194</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These names have no gaps!</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2AEF3B4-19B7-5A42-BD56-ECCD86893370}" type="slidenum">
              <a:rPr lang="en-US" sz="1200">
                <a:solidFill>
                  <a:prstClr val="black"/>
                </a:solidFill>
              </a:rPr>
              <a:pPr eaLnBrk="1" hangingPunct="1"/>
              <a:t>195</a:t>
            </a:fld>
            <a:endParaRPr lang="en-US" sz="1200">
              <a:solidFill>
                <a:prstClr val="black"/>
              </a:solidFill>
            </a:endParaRPr>
          </a:p>
        </p:txBody>
      </p:sp>
      <p:sp>
        <p:nvSpPr>
          <p:cNvPr id="193539" name="Rectangle 2"/>
          <p:cNvSpPr>
            <a:spLocks noGrp="1" noRot="1" noChangeAspect="1" noChangeArrowheads="1" noTextEdit="1"/>
          </p:cNvSpPr>
          <p:nvPr>
            <p:ph type="sldImg"/>
          </p:nvPr>
        </p:nvSpPr>
        <p:spPr>
          <a:ln/>
        </p:spPr>
      </p:sp>
      <p:sp>
        <p:nvSpPr>
          <p:cNvPr id="1935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661A79C-E9EB-454B-99A1-3FA67DEE5DA6}" type="slidenum">
              <a:rPr lang="en-US" sz="1200">
                <a:solidFill>
                  <a:prstClr val="black"/>
                </a:solidFill>
              </a:rPr>
              <a:pPr eaLnBrk="1" hangingPunct="1"/>
              <a:t>196</a:t>
            </a:fld>
            <a:endParaRPr lang="en-US" sz="1200">
              <a:solidFill>
                <a:prstClr val="black"/>
              </a:solidFill>
            </a:endParaRPr>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last word of the book of Ruth is David. This had significance to the OT readers before the time of Jesus, for it affirmed to them that God still expected loyal love from them despite the apostasy around them.</a:t>
            </a: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DB8BAB-1FE0-CB4F-A1F2-82AD1A043935}" type="slidenum">
              <a:rPr lang="en-US" sz="1200">
                <a:solidFill>
                  <a:prstClr val="black"/>
                </a:solidFill>
              </a:rPr>
              <a:pPr eaLnBrk="1" hangingPunct="1"/>
              <a:t>197</a:t>
            </a:fld>
            <a:endParaRPr lang="en-US" sz="1200">
              <a:solidFill>
                <a:prstClr val="black"/>
              </a:solidFill>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NT readers like us see even greater significance here, for Matthew tells us that Ruth's genealogy continues to our Lord Jesus Christ!</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it others a priority?</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200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201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endParaRPr lang="en-US" dirty="0">
              <a:latin typeface="Arial"/>
              <a:cs typeface="Arial"/>
            </a:endParaRPr>
          </a:p>
          <a:p>
            <a:endParaRPr lang="en-US" dirty="0">
              <a:latin typeface="Arial"/>
              <a:cs typeface="Arial"/>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E771CC0-33A9-7C47-8BD8-8114316C46CF}" type="slidenum">
              <a:rPr lang="en-US" sz="1200">
                <a:solidFill>
                  <a:prstClr val="black"/>
                </a:solidFill>
              </a:rPr>
              <a:pPr eaLnBrk="1" hangingPunct="1"/>
              <a:t>203</a:t>
            </a:fld>
            <a:endParaRPr lang="en-US" sz="1200">
              <a:solidFill>
                <a:prstClr val="black"/>
              </a:solidFill>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a:p>
            <a:endParaRPr lang="en-US" dirty="0"/>
          </a:p>
          <a:p>
            <a:r>
              <a:rPr lang="en-US" dirty="0"/>
              <a:t>God is loyal to reward humans for the loyalty shown to others.</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997F0B3-CC82-EF4A-8818-52DD40A55CAF}" type="slidenum">
              <a:rPr lang="en-US" sz="1200">
                <a:solidFill>
                  <a:prstClr val="black"/>
                </a:solidFill>
              </a:rPr>
              <a:pPr eaLnBrk="1" hangingPunct="1"/>
              <a:t>204</a:t>
            </a:fld>
            <a:endParaRPr lang="en-US" sz="1200">
              <a:solidFill>
                <a:prstClr val="black"/>
              </a:solidFill>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FA2FCE8-5969-9444-B4E5-8A717A484810}" type="slidenum">
              <a:rPr lang="en-US" sz="1200">
                <a:solidFill>
                  <a:prstClr val="black"/>
                </a:solidFill>
              </a:rPr>
              <a:pPr eaLnBrk="1" hangingPunct="1"/>
              <a:t>205</a:t>
            </a:fld>
            <a:endParaRPr lang="en-US" sz="1200">
              <a:solidFill>
                <a:prstClr val="black"/>
              </a:solidFill>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49324C6-5FBD-9242-BF5E-C15A0688531C}" type="slidenum">
              <a:rPr lang="en-US" sz="1200">
                <a:solidFill>
                  <a:prstClr val="black"/>
                </a:solidFill>
              </a:rPr>
              <a:pPr eaLnBrk="1" hangingPunct="1"/>
              <a:t>206</a:t>
            </a:fld>
            <a:endParaRPr lang="en-US" sz="1200">
              <a:solidFill>
                <a:prstClr val="black"/>
              </a:solidFill>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5379DE2-8948-9B4A-BFD4-2E7E6C38D496}" type="slidenum">
              <a:rPr lang="en-US" sz="1200">
                <a:solidFill>
                  <a:prstClr val="black"/>
                </a:solidFill>
              </a:rPr>
              <a:pPr eaLnBrk="1" hangingPunct="1"/>
              <a:t>207</a:t>
            </a:fld>
            <a:endParaRPr lang="en-US" sz="1200">
              <a:solidFill>
                <a:prstClr val="black"/>
              </a:solidFill>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B2FD800-982F-0A48-BFB3-6DA4BE3CED25}" type="slidenum">
              <a:rPr lang="en-US" sz="1200">
                <a:solidFill>
                  <a:prstClr val="black"/>
                </a:solidFill>
              </a:rPr>
              <a:pPr eaLnBrk="1" hangingPunct="1"/>
              <a:t>208</a:t>
            </a:fld>
            <a:endParaRPr lang="en-US" sz="1200">
              <a:solidFill>
                <a:prstClr val="black"/>
              </a:solidFill>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A366E35-A827-AF47-ACCC-12AE5196790F}" type="slidenum">
              <a:rPr lang="en-US" sz="1200">
                <a:solidFill>
                  <a:prstClr val="black"/>
                </a:solidFill>
              </a:rPr>
              <a:pPr eaLnBrk="1" hangingPunct="1"/>
              <a:t>209</a:t>
            </a:fld>
            <a:endParaRPr lang="en-US" sz="1200">
              <a:solidFill>
                <a:prstClr val="black"/>
              </a:solidFill>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624BDF4-BFAF-A446-9BC6-7298ACAD9FF4}" type="slidenum">
              <a:rPr lang="en-US" sz="1200">
                <a:solidFill>
                  <a:prstClr val="black"/>
                </a:solidFill>
              </a:rPr>
              <a:pPr eaLnBrk="1" hangingPunct="1"/>
              <a:t>210</a:t>
            </a:fld>
            <a:endParaRPr lang="en-US" sz="1200">
              <a:solidFill>
                <a:prstClr val="black"/>
              </a:solidFill>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C4A664-3D83-7444-8A79-D92A69C9E2B7}" type="slidenum">
              <a:rPr lang="en-US" sz="1200">
                <a:solidFill>
                  <a:prstClr val="black"/>
                </a:solidFill>
              </a:rPr>
              <a:pPr eaLnBrk="1" hangingPunct="1"/>
              <a:t>211</a:t>
            </a:fld>
            <a:endParaRPr lang="en-US" sz="1200">
              <a:solidFill>
                <a:prstClr val="black"/>
              </a:solidFill>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Get specific with a particular person in your life and what you will do for that person.</a:t>
            </a: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214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How can you live for others more rather than simply living for yourself?</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God,</a:t>
            </a:r>
            <a:r>
              <a:rPr lang="en-US" baseline="0" dirty="0">
                <a:latin typeface="Arial"/>
                <a:cs typeface="Arial"/>
              </a:rPr>
              <a:t> in fact, rewards US when we seek to be a blessing to OTHERS, so I sum up the entire book of Ruth with this key word: REWARDS. </a:t>
            </a:r>
            <a:endParaRPr lang="en-US" dirty="0">
              <a:latin typeface="Arial"/>
              <a:cs typeface="Aria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788B5A-77E2-E94C-B37B-B1527BEE96D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2210" name="Rectangle 2"/>
          <p:cNvSpPr>
            <a:spLocks noGrp="1" noRot="1" noChangeAspect="1" noChangeArrowheads="1" noTextEdit="1"/>
          </p:cNvSpPr>
          <p:nvPr>
            <p:ph type="sldImg"/>
          </p:nvPr>
        </p:nvSpPr>
        <p:spPr>
          <a:ln/>
        </p:spPr>
      </p:sp>
      <p:sp>
        <p:nvSpPr>
          <p:cNvPr id="2222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Boaz and Ruth lived three generations before David as the closing genealogy depicts: Boaz &gt; Obed &gt; Jesse &gt; David. David began ruling around age 30 in 1011 BC, so he was born around 1041 BC. His father Jesse would then be born about 50 years earlier since David was the youngest of eight sons (= 1091 BC), putting the birth of Obed about 30 years before that at about 1120 BC. </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OS-07-Judges-83</a:t>
            </a:r>
          </a:p>
          <a:p>
            <a:pPr eaLnBrk="1" hangingPunct="1"/>
            <a:r>
              <a:rPr lang="en-US" dirty="0">
                <a:latin typeface="Times New Roman" charset="0"/>
                <a:ea typeface="ＭＳ Ｐゴシック" charset="0"/>
                <a:cs typeface="ＭＳ Ｐゴシック" charset="0"/>
              </a:rPr>
              <a:t>OS-08-Ruth-20</a:t>
            </a:r>
          </a:p>
        </p:txBody>
      </p:sp>
    </p:spTree>
    <p:extLst>
      <p:ext uri="{BB962C8B-B14F-4D97-AF65-F5344CB8AC3E}">
        <p14:creationId xmlns:p14="http://schemas.microsoft.com/office/powerpoint/2010/main" val="2714219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B0CBF-4296-AD47-8AAD-E313006A31F9}" type="slidenum">
              <a:rPr lang="en-US" sz="1200">
                <a:solidFill>
                  <a:prstClr val="black"/>
                </a:solidFill>
              </a:rPr>
              <a:pPr eaLnBrk="1" hangingPunct="1"/>
              <a:t>22</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D95E769-550F-EC44-AAA9-228BAC5D4DBF}" type="slidenum">
              <a:rPr lang="en-US" sz="1200">
                <a:solidFill>
                  <a:prstClr val="black"/>
                </a:solidFill>
              </a:rPr>
              <a:pPr eaLnBrk="1" hangingPunct="1"/>
              <a:t>23</a:t>
            </a:fld>
            <a:endParaRPr lang="en-US" sz="1200">
              <a:solidFill>
                <a:prstClr val="black"/>
              </a:solidFill>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6FD7AA6-9D8E-224D-A7EF-8A7814D62A0E}" type="slidenum">
              <a:rPr lang="en-US" sz="1200">
                <a:solidFill>
                  <a:prstClr val="black"/>
                </a:solidFill>
              </a:rPr>
              <a:pPr eaLnBrk="1" hangingPunct="1"/>
              <a:t>24</a:t>
            </a:fld>
            <a:endParaRPr lang="en-US" sz="1200">
              <a:solidFill>
                <a:prstClr val="black"/>
              </a:solidFill>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word for "kindness" here is </a:t>
            </a:r>
            <a:r>
              <a:rPr lang="en-US" i="1" dirty="0">
                <a:latin typeface="Times New Roman" charset="0"/>
                <a:ea typeface="ＭＳ Ｐゴシック" charset="0"/>
                <a:cs typeface="ＭＳ Ｐゴシック" charset="0"/>
              </a:rPr>
              <a:t>hesed, </a:t>
            </a:r>
            <a:r>
              <a:rPr lang="en-US" i="0" dirty="0">
                <a:latin typeface="Times New Roman" charset="0"/>
                <a:ea typeface="ＭＳ Ｐゴシック" charset="0"/>
                <a:cs typeface="ＭＳ Ｐゴシック" charset="0"/>
              </a:rPr>
              <a:t>meaning loyal love. Naomi had already used it for the loyalty that her daughters-in-law had shown to their husbands (1:8), but now she is beginning to see that the Lord also was manifesting it.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FCF4809-DB41-BB4D-8A48-28EF651B429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6786" name="Rectangle 2"/>
          <p:cNvSpPr>
            <a:spLocks noGrp="1" noRot="1" noChangeAspect="1" noChangeArrowheads="1" noTextEdit="1"/>
          </p:cNvSpPr>
          <p:nvPr>
            <p:ph type="sldImg"/>
          </p:nvPr>
        </p:nvSpPr>
        <p:spPr>
          <a:ln/>
        </p:spPr>
      </p:sp>
      <p:sp>
        <p:nvSpPr>
          <p:cNvPr id="2467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mn-ea"/>
                <a:cs typeface="+mn-cs"/>
              </a:rPr>
              <a:t>Hosea uses a Hebrew equivalent for the English word “love” (</a:t>
            </a:r>
            <a:r>
              <a:rPr lang="en-US" sz="1200" i="1" kern="1200" dirty="0">
                <a:solidFill>
                  <a:schemeClr val="tx1"/>
                </a:solidFill>
                <a:effectLst/>
                <a:latin typeface="+mn-lt"/>
                <a:ea typeface="+mn-ea"/>
                <a:cs typeface="+mn-cs"/>
              </a:rPr>
              <a:t>hesed</a:t>
            </a:r>
            <a:r>
              <a:rPr lang="en-US" sz="1200" kern="1200" dirty="0">
                <a:solidFill>
                  <a:schemeClr val="tx1"/>
                </a:solidFill>
                <a:effectLst/>
                <a:latin typeface="+mn-lt"/>
                <a:ea typeface="+mn-ea"/>
                <a:cs typeface="+mn-cs"/>
              </a:rPr>
              <a:t>) six times in his short writing (2:19; 4:1; 6:4, 6; 10:12; 12:6 [7]).  Other prophets use the same word, such as Isaiah (8 times) and Jeremiah (6 times), but Hosea uses this term more frequently than any other prophet (proportionally, considering his small book size). </a:t>
            </a:r>
            <a:r>
              <a:rPr lang="en-US" sz="1800" dirty="0">
                <a:effectLst/>
                <a:latin typeface="Times"/>
              </a:rPr>
              <a:t>The term</a:t>
            </a:r>
            <a:r>
              <a:rPr lang="en-US" sz="1800" dirty="0">
                <a:effectLst/>
                <a:latin typeface="TTE25ED408t00"/>
              </a:rPr>
              <a:t> </a:t>
            </a:r>
            <a:r>
              <a:rPr lang="en-US" sz="1800" dirty="0">
                <a:effectLst/>
                <a:latin typeface="Times"/>
              </a:rPr>
              <a:t>is found three times in Ruth (1:8, 2:20, and 3:10). </a:t>
            </a:r>
            <a:endParaRPr lang="en-US" dirty="0"/>
          </a:p>
          <a:p>
            <a:endParaRPr lang="en-US" sz="1200" kern="1200" dirty="0">
              <a:solidFill>
                <a:schemeClr val="tx1"/>
              </a:solidFill>
              <a:effectLst/>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What really does </a:t>
            </a:r>
            <a:r>
              <a:rPr lang="en-US" i="1" dirty="0">
                <a:latin typeface="Times New Roman" charset="0"/>
                <a:ea typeface="ＭＳ Ｐゴシック" charset="0"/>
                <a:cs typeface="ＭＳ Ｐゴシック" charset="0"/>
              </a:rPr>
              <a:t>hesed</a:t>
            </a:r>
            <a:r>
              <a:rPr lang="en-US" dirty="0">
                <a:latin typeface="Times New Roman" charset="0"/>
                <a:ea typeface="ＭＳ Ｐゴシック" charset="0"/>
                <a:cs typeface="ＭＳ Ｐゴシック" charset="0"/>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p>
          <a:p>
            <a:pPr marL="0" marR="0" lvl="4" indent="0" algn="l" defTabSz="457200" rtl="0" eaLnBrk="1" fontAlgn="auto" latinLnBrk="0" hangingPunct="1">
              <a:lnSpc>
                <a:spcPct val="100000"/>
              </a:lnSpc>
              <a:spcBef>
                <a:spcPts val="0"/>
              </a:spcBef>
              <a:spcAft>
                <a:spcPts val="0"/>
              </a:spcAft>
              <a:buClrTx/>
              <a:buSzTx/>
              <a:buFontTx/>
              <a:buNone/>
              <a:tabLst/>
              <a:defRPr/>
            </a:pPr>
            <a:r>
              <a:rPr lang="en-US" sz="1200" b="0" kern="1200" dirty="0">
                <a:solidFill>
                  <a:schemeClr val="tx1"/>
                </a:solidFill>
                <a:effectLst/>
                <a:latin typeface="+mn-lt"/>
                <a:ea typeface="+mn-ea"/>
                <a:cs typeface="+mn-cs"/>
              </a:rPr>
              <a:t>What really does </a:t>
            </a:r>
            <a:r>
              <a:rPr lang="en-US" sz="1200" b="0" i="1" kern="1200" dirty="0">
                <a:solidFill>
                  <a:schemeClr val="tx1"/>
                </a:solidFill>
                <a:effectLst/>
                <a:latin typeface="+mn-lt"/>
                <a:ea typeface="+mn-ea"/>
                <a:cs typeface="+mn-cs"/>
              </a:rPr>
              <a:t>hesed</a:t>
            </a:r>
            <a:r>
              <a:rPr lang="en-US" sz="1200" b="0" kern="1200" dirty="0">
                <a:solidFill>
                  <a:schemeClr val="tx1"/>
                </a:solidFill>
                <a:effectLst/>
                <a:latin typeface="+mn-lt"/>
                <a:ea typeface="+mn-ea"/>
                <a:cs typeface="+mn-cs"/>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OS-08-Ruth-25</a:t>
            </a:r>
          </a:p>
          <a:p>
            <a:r>
              <a:rPr lang="en-US" dirty="0">
                <a:latin typeface="Times New Roman" charset="0"/>
                <a:ea typeface="ＭＳ Ｐゴシック" charset="0"/>
                <a:cs typeface="ＭＳ Ｐゴシック" charset="0"/>
              </a:rPr>
              <a:t>OS-28-Hosea-75</a:t>
            </a:r>
          </a:p>
        </p:txBody>
      </p:sp>
    </p:spTree>
    <p:extLst>
      <p:ext uri="{BB962C8B-B14F-4D97-AF65-F5344CB8AC3E}">
        <p14:creationId xmlns:p14="http://schemas.microsoft.com/office/powerpoint/2010/main" val="110050600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9603999-F30A-E449-ADC4-AAC90F3D4CB9}" type="slidenum">
              <a:rPr lang="en-US" sz="1200">
                <a:solidFill>
                  <a:prstClr val="black"/>
                </a:solidFill>
              </a:rPr>
              <a:pPr eaLnBrk="1" hangingPunct="1"/>
              <a:t>26</a:t>
            </a:fld>
            <a:endParaRPr lang="en-US" sz="1200">
              <a:solidFill>
                <a:prstClr val="black"/>
              </a:solidFill>
            </a:endParaRPr>
          </a:p>
        </p:txBody>
      </p:sp>
      <p:sp>
        <p:nvSpPr>
          <p:cNvPr id="52227" name="Rectangle 1026"/>
          <p:cNvSpPr>
            <a:spLocks noGrp="1" noRot="1" noChangeAspect="1" noChangeArrowheads="1" noTextEdit="1"/>
          </p:cNvSpPr>
          <p:nvPr>
            <p:ph type="sldImg"/>
          </p:nvPr>
        </p:nvSpPr>
        <p:spPr>
          <a:ln/>
        </p:spPr>
      </p:sp>
      <p:sp>
        <p:nvSpPr>
          <p:cNvPr id="5222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algn="l" defTabSz="457200" rtl="0" eaLnBrk="1" latinLnBrk="0" hangingPunct="1"/>
            <a:r>
              <a:rPr lang="en-US" dirty="0">
                <a:latin typeface="Times New Roman" charset="0"/>
                <a:ea typeface="ＭＳ Ｐゴシック" charset="0"/>
                <a:cs typeface="ＭＳ Ｐゴシック" charset="0"/>
              </a:rPr>
              <a:t>Here, in her name, we see a hint at the theme of the book: friendship (loving loyalty, or </a:t>
            </a:r>
            <a:r>
              <a:rPr lang="en-US" i="1" dirty="0">
                <a:latin typeface="Times New Roman" charset="0"/>
                <a:ea typeface="ＭＳ Ｐゴシック" charset="0"/>
                <a:cs typeface="ＭＳ Ｐゴシック" charset="0"/>
              </a:rPr>
              <a:t>hesed</a:t>
            </a:r>
            <a:r>
              <a:rPr lang="en-US" i="0"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A04B0EA-272D-BB48-9420-EDBB4D74E117}" type="slidenum">
              <a:rPr lang="en-US" sz="1200">
                <a:solidFill>
                  <a:prstClr val="black"/>
                </a:solidFill>
              </a:rPr>
              <a:pPr eaLnBrk="1" hangingPunct="1"/>
              <a:t>27</a:t>
            </a:fld>
            <a:endParaRPr lang="en-US" sz="1200">
              <a:solidFill>
                <a:prstClr val="black"/>
              </a:solidFill>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A08B2E-D9AF-CA42-B240-B3EC61F0A61D}" type="slidenum">
              <a:rPr lang="en-US" sz="1200">
                <a:solidFill>
                  <a:prstClr val="black"/>
                </a:solidFill>
              </a:rPr>
              <a:pPr eaLnBrk="1" hangingPunct="1"/>
              <a:t>28</a:t>
            </a:fld>
            <a:endParaRPr lang="en-US" sz="1200">
              <a:solidFill>
                <a:prstClr val="black"/>
              </a:solidFill>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020BE4E-CA17-AF43-97C3-3112B762A0E7}" type="slidenum">
              <a:rPr lang="en-US" sz="1200">
                <a:solidFill>
                  <a:prstClr val="black"/>
                </a:solidFill>
              </a:rPr>
              <a:pPr eaLnBrk="1" hangingPunct="1"/>
              <a:t>29</a:t>
            </a:fld>
            <a:endParaRPr lang="en-US" sz="1200">
              <a:solidFill>
                <a:prstClr val="black"/>
              </a:solidFill>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30</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The period of Judges was the most self-centered era of Israel’s history. </a:t>
            </a:r>
          </a:p>
          <a:p>
            <a:pPr eaLnBrk="1" hangingPunct="1"/>
            <a:r>
              <a:rPr lang="en-US" sz="1200" kern="1200" dirty="0">
                <a:solidFill>
                  <a:schemeClr val="tx1"/>
                </a:solidFill>
                <a:effectLst/>
                <a:latin typeface="Arial"/>
                <a:ea typeface="+mn-ea"/>
                <a:cs typeface="Arial"/>
              </a:rPr>
              <a:t>• The story of Ruth takes place at this time to highlight how God responds when we live counter-culture by living a selfless life.</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truth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Ruth</a:t>
            </a:r>
          </a:p>
          <a:p>
            <a:r>
              <a:rPr lang="en-US" baseline="0">
                <a:latin typeface="Arial"/>
                <a:cs typeface="Arial"/>
              </a:rPr>
              <a:t>_______</a:t>
            </a:r>
          </a:p>
          <a:p>
            <a:endParaRPr lang="en-US" baseline="0" dirty="0">
              <a:latin typeface="Arial"/>
              <a:cs typeface="Arial"/>
            </a:endParaRPr>
          </a:p>
          <a:p>
            <a:r>
              <a:rPr lang="en-US" b="1" dirty="0">
                <a:effectLst/>
                <a:latin typeface="Helvetica" pitchFamily="2" charset="0"/>
              </a:rPr>
              <a:t>"THE THEOLOGY OF THE BOOK</a:t>
            </a:r>
            <a:endParaRPr lang="en-US" dirty="0">
              <a:effectLst/>
              <a:latin typeface="Helvetica" pitchFamily="2" charset="0"/>
            </a:endParaRPr>
          </a:p>
          <a:p>
            <a:r>
              <a:rPr lang="en-US" dirty="0">
                <a:effectLst/>
                <a:latin typeface="Helvetica" pitchFamily="2" charset="0"/>
              </a:rPr>
              <a:t>As noted previously, the book of Ruth is about God’s guidance and providence in meeting the physical needs of His faithful people and providing the theocratic rule of the Davidic dynasty. This is accomplished through God’s sovereignty as He brings the famine to an end (1:6), guides Ruth to Boaz’s field (2:3), and allows Ruth to conceive (4:13).</a:t>
            </a:r>
          </a:p>
          <a:p>
            <a:r>
              <a:rPr lang="en-US" dirty="0">
                <a:effectLst/>
                <a:latin typeface="Helvetica" pitchFamily="2" charset="0"/>
              </a:rPr>
              <a:t>The book also stresses how God carries out His work through His people. It is Boaz who praises Ruth for taking refuge under God’s wings (</a:t>
            </a:r>
            <a:r>
              <a:rPr lang="en-US" i="1" dirty="0" err="1">
                <a:effectLst/>
                <a:latin typeface="Helvetica" pitchFamily="2" charset="0"/>
              </a:rPr>
              <a:t>kānāp</a:t>
            </a:r>
            <a:r>
              <a:rPr lang="en-US" dirty="0">
                <a:effectLst/>
                <a:latin typeface="Helvetica" pitchFamily="2" charset="0"/>
              </a:rPr>
              <a:t>, 2:12), but it is through the agency of Boaz that Ruth finds the resolution of her needs (</a:t>
            </a:r>
            <a:r>
              <a:rPr lang="en-US" i="1" dirty="0" err="1">
                <a:effectLst/>
                <a:latin typeface="Helvetica" pitchFamily="2" charset="0"/>
              </a:rPr>
              <a:t>kānāp</a:t>
            </a:r>
            <a:r>
              <a:rPr lang="en-US" dirty="0">
                <a:effectLst/>
                <a:latin typeface="Helvetica" pitchFamily="2" charset="0"/>
              </a:rPr>
              <a:t>, 3:9). Boaz’s first response to Ruth, “May the lord reward you for what you have done” (2:12), expresses this theme. God is active in the book particularly in the way people act toward each other. He works through faithful people like Naomi, Boaz, and Ruth, and through their faithfulness more is accomplished than they ever knew (1:16–17; 2:12, 20)."</a:t>
            </a:r>
          </a:p>
          <a:p>
            <a:br>
              <a:rPr lang="en-US" dirty="0">
                <a:effectLst/>
                <a:latin typeface="Helvetica" pitchFamily="2" charset="0"/>
              </a:rPr>
            </a:br>
            <a:r>
              <a:rPr lang="en-US" dirty="0">
                <a:effectLst/>
                <a:latin typeface="Helvetica" pitchFamily="2" charset="0"/>
              </a:rPr>
              <a:t>—</a:t>
            </a:r>
            <a:r>
              <a:rPr lang="en-US" dirty="0">
                <a:effectLst/>
                <a:latin typeface="Calibri" panose="020F0502020204030204" pitchFamily="34" charset="0"/>
              </a:rPr>
              <a:t>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305.</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218011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31</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32</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Ruth—we see it best when we realize its brightness shines during the darkest days of Israel’s history. </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33</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34</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There are more specific contrasts:</a:t>
            </a:r>
            <a:r>
              <a:rPr lang="en-SG" dirty="0">
                <a:effectLst/>
                <a:latin typeface="Arial"/>
                <a:cs typeface="Arial"/>
              </a:rPr>
              <a:t> </a:t>
            </a:r>
            <a:endParaRPr lang="en-US" dirty="0">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Judges was a time of faithlessness, immorality, idolatry, decline, debasement, and disloyalty. But Ruth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had lust, war, cruelty, and Bethlehem was a bad town. But in Ruth,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Judges shows tribal anarchy sourced in Saul where disobedience leads to sorrow due to spiritual darkness. Yet Ruth leads to a national monarchy under David where obedient faith leads to blessing due to spiritual light. </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3C2DAE6-B433-3C4D-80FA-0AA0A6A78DE9}" type="slidenum">
              <a:rPr lang="en-US" sz="1200">
                <a:solidFill>
                  <a:prstClr val="black"/>
                </a:solidFill>
              </a:rPr>
              <a:pPr eaLnBrk="1" hangingPunct="1"/>
              <a:t>35</a:t>
            </a:fld>
            <a:endParaRPr lang="en-US" sz="1200">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8D21DE5-0A35-F042-88E7-72BDB3C918A6}" type="slidenum">
              <a:rPr lang="en-US" sz="1200">
                <a:solidFill>
                  <a:prstClr val="black"/>
                </a:solidFill>
              </a:rPr>
              <a:pPr eaLnBrk="1" hangingPunct="1"/>
              <a:t>36</a:t>
            </a:fld>
            <a:endParaRPr lang="en-US" sz="1200">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37</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4DD4241-52BC-654E-9076-E6D441B1E8F9}" type="slidenum">
              <a:rPr lang="en-US" sz="1200">
                <a:solidFill>
                  <a:prstClr val="black"/>
                </a:solidFill>
              </a:rPr>
              <a:pPr eaLnBrk="1" hangingPunct="1"/>
              <a:t>38</a:t>
            </a:fld>
            <a:endParaRPr lang="en-US" sz="1200">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A44B97C-263D-344B-8819-C9F75E16894D}" type="slidenum">
              <a:rPr lang="en-US" sz="1200">
                <a:solidFill>
                  <a:prstClr val="black"/>
                </a:solidFill>
              </a:rPr>
              <a:pPr eaLnBrk="1" hangingPunct="1"/>
              <a:t>39</a:t>
            </a:fld>
            <a:endParaRPr lang="en-US" sz="1200">
              <a:solidFill>
                <a:prstClr val="black"/>
              </a:solidFill>
            </a:endParaRPr>
          </a:p>
        </p:txBody>
      </p:sp>
      <p:sp>
        <p:nvSpPr>
          <p:cNvPr id="78851" name="Rectangle 1026"/>
          <p:cNvSpPr>
            <a:spLocks noGrp="1" noRot="1" noChangeAspect="1" noChangeArrowheads="1" noTextEdit="1"/>
          </p:cNvSpPr>
          <p:nvPr>
            <p:ph type="sldImg"/>
          </p:nvPr>
        </p:nvSpPr>
        <p:spPr>
          <a:ln/>
        </p:spPr>
      </p:sp>
      <p:sp>
        <p:nvSpPr>
          <p:cNvPr id="7885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F3CFE68-046A-AF4A-8967-9EB6BE64B8E0}" type="slidenum">
              <a:rPr lang="en-US" sz="1200">
                <a:solidFill>
                  <a:prstClr val="black"/>
                </a:solidFill>
              </a:rPr>
              <a:pPr eaLnBrk="1" hangingPunct="1"/>
              <a:t>40</a:t>
            </a:fld>
            <a:endParaRPr lang="en-US" sz="1200">
              <a:solidFill>
                <a:prstClr val="black"/>
              </a:solidFill>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widow Ruth utters the most comprehensive salvation statement in the OT. Here she shows that OT salvation consists of identifying with Israel and the nation's God.</a:t>
            </a:r>
          </a:p>
          <a:p>
            <a:endParaRPr lang="en-US" dirty="0"/>
          </a:p>
          <a:p>
            <a:r>
              <a:rPr lang="en-US" dirty="0"/>
              <a:t>The divine side of this salvation is what God does: he becomes our kin by becoming human, and as a human he redeems us.</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A6FB19B-7753-C345-A018-9A59D2CC562C}" type="slidenum">
              <a:rPr lang="en-US" sz="1200">
                <a:solidFill>
                  <a:prstClr val="black"/>
                </a:solidFill>
              </a:rPr>
              <a:pPr eaLnBrk="1" hangingPunct="1"/>
              <a:t>41</a:t>
            </a:fld>
            <a:endParaRPr lang="en-US" sz="1200">
              <a:solidFill>
                <a:prstClr val="black"/>
              </a:solidFill>
            </a:endParaRPr>
          </a:p>
        </p:txBody>
      </p:sp>
      <p:sp>
        <p:nvSpPr>
          <p:cNvPr id="82947" name="Rectangle 2"/>
          <p:cNvSpPr>
            <a:spLocks noGrp="1" noRot="1" noChangeAspect="1" noChangeArrowheads="1" noTextEdit="1"/>
          </p:cNvSpPr>
          <p:nvPr>
            <p:ph type="sldImg"/>
          </p:nvPr>
        </p:nvSpPr>
        <p:spPr>
          <a:xfrm>
            <a:off x="1130300" y="674688"/>
            <a:ext cx="4597400" cy="3448050"/>
          </a:xfrm>
          <a:ln/>
        </p:spPr>
      </p:sp>
      <p:sp>
        <p:nvSpPr>
          <p:cNvPr id="82948" name="Rectangle 3"/>
          <p:cNvSpPr>
            <a:spLocks noGrp="1" noChangeArrowheads="1"/>
          </p:cNvSpPr>
          <p:nvPr>
            <p:ph type="body" idx="1"/>
          </p:nvPr>
        </p:nvSpPr>
        <p:spPr>
          <a:xfrm>
            <a:off x="914400" y="4346575"/>
            <a:ext cx="5029200" cy="41227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Wadi Mujib</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703F96-CA6F-CA46-931A-1543E667D92A}" type="slidenum">
              <a:rPr lang="en-US" sz="1200">
                <a:solidFill>
                  <a:prstClr val="black"/>
                </a:solidFill>
              </a:rPr>
              <a:pPr eaLnBrk="1" hangingPunct="1"/>
              <a:t>42</a:t>
            </a:fld>
            <a:endParaRPr lang="en-US" sz="1200">
              <a:solidFill>
                <a:prstClr val="black"/>
              </a:solidFill>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585C869-8CA3-6848-B306-1017D2C3B268}" type="slidenum">
              <a:rPr lang="en-US" sz="1200">
                <a:solidFill>
                  <a:prstClr val="black"/>
                </a:solidFill>
              </a:rPr>
              <a:pPr eaLnBrk="1" hangingPunct="1"/>
              <a:t>43</a:t>
            </a:fld>
            <a:endParaRPr lang="en-US" sz="1200">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3984394-B928-1F46-BB37-96A19453A56F}" type="slidenum">
              <a:rPr lang="en-US" sz="1200">
                <a:solidFill>
                  <a:prstClr val="black"/>
                </a:solidFill>
              </a:rPr>
              <a:pPr eaLnBrk="1" hangingPunct="1"/>
              <a:t>44</a:t>
            </a:fld>
            <a:endParaRPr lang="en-US" sz="1200">
              <a:solidFill>
                <a:prstClr val="black"/>
              </a:solidFill>
            </a:endParaRPr>
          </a:p>
        </p:txBody>
      </p:sp>
      <p:sp>
        <p:nvSpPr>
          <p:cNvPr id="89091" name="Rectangle 1026"/>
          <p:cNvSpPr>
            <a:spLocks noGrp="1" noRot="1" noChangeAspect="1" noChangeArrowheads="1" noTextEdit="1"/>
          </p:cNvSpPr>
          <p:nvPr>
            <p:ph type="sldImg"/>
          </p:nvPr>
        </p:nvSpPr>
        <p:spPr>
          <a:ln/>
        </p:spPr>
      </p:sp>
      <p:sp>
        <p:nvSpPr>
          <p:cNvPr id="8909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8727DEF-4438-C346-B2EC-C9E12A0F959D}" type="slidenum">
              <a:rPr lang="en-US" sz="1200">
                <a:solidFill>
                  <a:prstClr val="black"/>
                </a:solidFill>
              </a:rPr>
              <a:pPr eaLnBrk="1" hangingPunct="1"/>
              <a:t>45</a:t>
            </a:fld>
            <a:endParaRPr lang="en-US" sz="1200">
              <a:solidFill>
                <a:prstClr val="black"/>
              </a:solidFill>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DE8551D-4E45-634E-9762-43FEE13337D8}" type="slidenum">
              <a:rPr lang="en-US" sz="1200">
                <a:solidFill>
                  <a:prstClr val="black"/>
                </a:solidFill>
              </a:rPr>
              <a:pPr eaLnBrk="1" hangingPunct="1"/>
              <a:t>46</a:t>
            </a:fld>
            <a:endParaRPr lang="en-US" sz="1200">
              <a:solidFill>
                <a:prstClr val="black"/>
              </a:solidFill>
            </a:endParaRPr>
          </a:p>
        </p:txBody>
      </p:sp>
      <p:sp>
        <p:nvSpPr>
          <p:cNvPr id="93187" name="Rectangle 1026"/>
          <p:cNvSpPr>
            <a:spLocks noGrp="1" noRot="1" noChangeAspect="1" noChangeArrowheads="1" noTextEdit="1"/>
          </p:cNvSpPr>
          <p:nvPr>
            <p:ph type="sldImg"/>
          </p:nvPr>
        </p:nvSpPr>
        <p:spPr>
          <a:ln/>
        </p:spPr>
      </p:sp>
      <p:sp>
        <p:nvSpPr>
          <p:cNvPr id="9318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568A7F8-49BE-7244-8A7F-1F3938091943}" type="slidenum">
              <a:rPr lang="en-US" sz="1200">
                <a:solidFill>
                  <a:prstClr val="black"/>
                </a:solidFill>
              </a:rPr>
              <a:pPr eaLnBrk="1" hangingPunct="1"/>
              <a:t>47</a:t>
            </a:fld>
            <a:endParaRPr lang="en-US" sz="1200">
              <a:solidFill>
                <a:prstClr val="black"/>
              </a:solidFill>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Not all crops ripened at the same time which is obviously true today.</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BC8089C-E6A3-D14F-A791-AB208914C2B3}" type="slidenum">
              <a:rPr lang="en-US" sz="1200">
                <a:solidFill>
                  <a:prstClr val="black"/>
                </a:solidFill>
              </a:rPr>
              <a:pPr eaLnBrk="1" hangingPunct="1"/>
              <a:t>48</a:t>
            </a:fld>
            <a:endParaRPr lang="en-US" sz="1200">
              <a:solidFill>
                <a:prstClr val="black"/>
              </a:solidFill>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It is easy to think that harvesting crops was easy in ancient times since today harvesting is mostly done by machine.</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8512BB3-E458-1846-87E8-C64C358B9B33}" type="slidenum">
              <a:rPr lang="en-US" sz="1200">
                <a:solidFill>
                  <a:prstClr val="black"/>
                </a:solidFill>
              </a:rPr>
              <a:pPr eaLnBrk="1" hangingPunct="1"/>
              <a:t>49</a:t>
            </a:fld>
            <a:endParaRPr lang="en-US" sz="1200">
              <a:solidFill>
                <a:prstClr val="black"/>
              </a:solidFill>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But the reaping of wheat and barley in Ruth's time was backbreaking work all by hand.</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55ECEF-1E74-704F-83F5-B5A8D9D6390F}" type="slidenum">
              <a:rPr lang="en-US" sz="1200">
                <a:solidFill>
                  <a:prstClr val="black"/>
                </a:solidFill>
              </a:rPr>
              <a:pPr eaLnBrk="1" hangingPunct="1"/>
              <a:t>50</a:t>
            </a:fld>
            <a:endParaRPr lang="en-US" sz="1200">
              <a:solidFill>
                <a:prstClr val="black"/>
              </a:solidFill>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Typically hired men reaped the crop of the wealthy landowner using only a hand sickle.</a:t>
            </a:r>
          </a:p>
          <a:p>
            <a:pPr eaLnBrk="1" hangingPunct="1"/>
            <a:r>
              <a:rPr lang="en-US" dirty="0">
                <a:latin typeface="Times New Roman" charset="0"/>
                <a:ea typeface="ＭＳ Ｐゴシック" charset="0"/>
                <a:cs typeface="ＭＳ Ｐゴシック" charset="0"/>
              </a:rPr>
              <a:t>Then they bundled the sheaves to bring them closer to the house.</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God's kingdom is both corporate and individual. Even when most in the nation miss it through unbelief, the small town of Bethlehem—and especially one couple—allow him to rule. The result is that most unlikely people become part of his plan for the world!</a:t>
            </a:r>
          </a:p>
        </p:txBody>
      </p:sp>
      <p:sp>
        <p:nvSpPr>
          <p:cNvPr id="4" name="Slide Number Placeholder 3"/>
          <p:cNvSpPr>
            <a:spLocks noGrp="1"/>
          </p:cNvSpPr>
          <p:nvPr>
            <p:ph type="sldNum" sz="quarter" idx="5"/>
          </p:nvPr>
        </p:nvSpPr>
        <p:spPr/>
        <p:txBody>
          <a:bodyPr/>
          <a:lstStyle/>
          <a:p>
            <a:fld id="{A079FDE9-4B2D-884B-BE4B-021913485B06}" type="slidenum">
              <a:rPr lang="en-US" smtClean="0"/>
              <a:t>5</a:t>
            </a:fld>
            <a:endParaRPr lang="en-US"/>
          </a:p>
        </p:txBody>
      </p:sp>
    </p:spTree>
    <p:extLst>
      <p:ext uri="{BB962C8B-B14F-4D97-AF65-F5344CB8AC3E}">
        <p14:creationId xmlns:p14="http://schemas.microsoft.com/office/powerpoint/2010/main" val="226721819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F96E92-7A0C-594B-A75A-68C234FA5113}" type="slidenum">
              <a:rPr lang="en-US" sz="1200">
                <a:solidFill>
                  <a:prstClr val="black"/>
                </a:solidFill>
              </a:rPr>
              <a:pPr eaLnBrk="1" hangingPunct="1"/>
              <a:t>51</a:t>
            </a:fld>
            <a:endParaRPr lang="en-US" sz="1200">
              <a:solidFill>
                <a:prstClr val="black"/>
              </a:solidFill>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Of course, the wheat had to be separated from its stalk, so workers used threshing sleds. These heavy sleds broke the wheat heads off the stalks by animals walking on them and by the sled itself.</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DC70462-667D-EE4D-82E8-1B5174C5C9F6}" type="slidenum">
              <a:rPr lang="en-US" sz="1200">
                <a:solidFill>
                  <a:prstClr val="black"/>
                </a:solidFill>
              </a:rPr>
              <a:pPr eaLnBrk="1" hangingPunct="1"/>
              <a:t>52</a:t>
            </a:fld>
            <a:endParaRPr lang="en-US" sz="1200">
              <a:solidFill>
                <a:prstClr val="black"/>
              </a:solidFill>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0274853-E04B-AA40-A687-9A928B469E19}" type="slidenum">
              <a:rPr lang="en-US" sz="1200">
                <a:solidFill>
                  <a:prstClr val="black"/>
                </a:solidFill>
              </a:rPr>
              <a:pPr eaLnBrk="1" hangingPunct="1"/>
              <a:t>53</a:t>
            </a:fld>
            <a:endParaRPr lang="en-US" sz="1200">
              <a:solidFill>
                <a:prstClr val="black"/>
              </a:solidFill>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850BA57-7948-CC48-A76F-C48A40760A31}" type="slidenum">
              <a:rPr lang="en-US" sz="1200">
                <a:solidFill>
                  <a:prstClr val="black"/>
                </a:solidFill>
              </a:rPr>
              <a:pPr eaLnBrk="1" hangingPunct="1"/>
              <a:t>54</a:t>
            </a:fld>
            <a:endParaRPr lang="en-US" sz="1200">
              <a:solidFill>
                <a:prstClr val="black"/>
              </a:solidFill>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Often women would gather the grain on the ground into baskets with loose sides where dirt and smaller chaff would fall through when they shook the basket.</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55</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All these things were assumed of the readers of the account in Ruth. The same is true of gleaning, which referred to the earlier process of picking up the cut sheaves from the ground to be able to bundle them. But landowners were not allowed to go back to previously harvested plots to do this. God instead commanded that the poor do this so they could have the dignity of working for a living rather than simply receiving a handout from begging.</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56</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These gleanings were for the poor and for the foreigners as well. Ruth was both!</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57</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harvesters couldn't even go to the edges of the fields or to the corners. This way the poor and aliens could glean without being seen as clearly as if they stood in the center of the field. Yet Ruth had no shame and worked right behind the harvesters.</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58</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God included orphans also among those qualified to glean. This was not a welfare program abut a workfare strategy to bless landowner's generosity and the gleaner's hard work.</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59</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Thousands of years later—in the NT times—Paul commanded the same of the Thessalonian believers.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60</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apostles set the example of hard work.</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obscure Ruth the Moabitess exemplifies a selfless life that God rewards in a public way so we are studying her life today!</a:t>
            </a:r>
          </a:p>
        </p:txBody>
      </p:sp>
      <p:sp>
        <p:nvSpPr>
          <p:cNvPr id="4" name="Slide Number Placeholder 3"/>
          <p:cNvSpPr>
            <a:spLocks noGrp="1"/>
          </p:cNvSpPr>
          <p:nvPr>
            <p:ph type="sldNum" sz="quarter" idx="5"/>
          </p:nvPr>
        </p:nvSpPr>
        <p:spPr/>
        <p:txBody>
          <a:bodyPr/>
          <a:lstStyle/>
          <a:p>
            <a:fld id="{A079FDE9-4B2D-884B-BE4B-021913485B06}" type="slidenum">
              <a:rPr lang="en-US" smtClean="0"/>
              <a:t>6</a:t>
            </a:fld>
            <a:endParaRPr lang="en-US"/>
          </a:p>
        </p:txBody>
      </p:sp>
    </p:spTree>
    <p:extLst>
      <p:ext uri="{BB962C8B-B14F-4D97-AF65-F5344CB8AC3E}">
        <p14:creationId xmlns:p14="http://schemas.microsoft.com/office/powerpoint/2010/main" val="116760330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61</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Hard work has always been God's plan, right from Eden itself where he put Adam to tend the soil that was already producing plentiful fruits. </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62</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Hard work starts at home.</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DF5F3FB-E2CD-694B-B1C3-A00D8288E9A5}" type="slidenum">
              <a:rPr lang="en-US" sz="1200">
                <a:solidFill>
                  <a:prstClr val="black"/>
                </a:solidFill>
              </a:rPr>
              <a:pPr eaLnBrk="1" hangingPunct="1"/>
              <a:t>63</a:t>
            </a:fld>
            <a:endParaRPr lang="en-US" sz="1200">
              <a:solidFill>
                <a:prstClr val="black"/>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8359129-1AF5-DC4B-BA21-8DB329FD0D3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0051" name="Rectangle 1026"/>
          <p:cNvSpPr>
            <a:spLocks noGrp="1" noRot="1" noChangeAspect="1" noChangeArrowheads="1" noTextEdit="1"/>
          </p:cNvSpPr>
          <p:nvPr>
            <p:ph type="sldImg"/>
          </p:nvPr>
        </p:nvSpPr>
        <p:spPr>
          <a:ln/>
        </p:spPr>
      </p:sp>
      <p:sp>
        <p:nvSpPr>
          <p:cNvPr id="130052" name="Rectangle 1027"/>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7573544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CEC15D-5E60-DD41-A84C-3BA35C32C786}" type="slidenum">
              <a:rPr lang="en-US" sz="1200">
                <a:solidFill>
                  <a:prstClr val="black"/>
                </a:solidFill>
              </a:rPr>
              <a:pPr eaLnBrk="1" hangingPunct="1"/>
              <a:t>65</a:t>
            </a:fld>
            <a:endParaRPr lang="en-US" sz="1200">
              <a:solidFill>
                <a:prstClr val="black"/>
              </a:solidFill>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DCD38FB-7D3E-C840-9369-5C207CEAEBA4}" type="slidenum">
              <a:rPr lang="en-US" sz="1200">
                <a:solidFill>
                  <a:prstClr val="black"/>
                </a:solidFill>
              </a:rPr>
              <a:pPr eaLnBrk="1" hangingPunct="1"/>
              <a:t>66</a:t>
            </a:fld>
            <a:endParaRPr lang="en-US" sz="1200">
              <a:solidFill>
                <a:prstClr val="black"/>
              </a:solidFill>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8D9EA7D-C7BD-1C46-986A-03DCF97B8E58}" type="slidenum">
              <a:rPr lang="en-US" sz="1200">
                <a:solidFill>
                  <a:prstClr val="black"/>
                </a:solidFill>
              </a:rPr>
              <a:pPr eaLnBrk="1" hangingPunct="1"/>
              <a:t>67</a:t>
            </a:fld>
            <a:endParaRPr lang="en-US" sz="1200">
              <a:solidFill>
                <a:prstClr val="black"/>
              </a:solidFill>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F765364-6588-ED44-9A16-B24C38793913}" type="slidenum">
              <a:rPr lang="en-US" sz="1200">
                <a:solidFill>
                  <a:prstClr val="black"/>
                </a:solidFill>
              </a:rPr>
              <a:pPr eaLnBrk="1" hangingPunct="1"/>
              <a:t>68</a:t>
            </a:fld>
            <a:endParaRPr lang="en-US" sz="1200">
              <a:solidFill>
                <a:prstClr val="black"/>
              </a:solidFill>
            </a:endParaRPr>
          </a:p>
        </p:txBody>
      </p:sp>
      <p:sp>
        <p:nvSpPr>
          <p:cNvPr id="138243" name="Rectangle 1026"/>
          <p:cNvSpPr>
            <a:spLocks noGrp="1" noRot="1" noChangeAspect="1" noChangeArrowheads="1" noTextEdit="1"/>
          </p:cNvSpPr>
          <p:nvPr>
            <p:ph type="sldImg"/>
          </p:nvPr>
        </p:nvSpPr>
        <p:spPr>
          <a:ln/>
        </p:spPr>
      </p:sp>
      <p:sp>
        <p:nvSpPr>
          <p:cNvPr id="13824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C841E1-7334-CE46-8E68-6044E7B8AE5B}" type="slidenum">
              <a:rPr lang="en-US" sz="1200">
                <a:solidFill>
                  <a:prstClr val="black"/>
                </a:solidFill>
              </a:rPr>
              <a:pPr eaLnBrk="1" hangingPunct="1"/>
              <a:t>69</a:t>
            </a:fld>
            <a:endParaRPr lang="en-US" sz="1200">
              <a:solidFill>
                <a:prstClr val="black"/>
              </a:solidFill>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C94FBC-EFEB-7945-8A92-D2568E670DF0}" type="slidenum">
              <a:rPr lang="en-US" sz="1200">
                <a:solidFill>
                  <a:prstClr val="black"/>
                </a:solidFill>
              </a:rPr>
              <a:pPr eaLnBrk="1" hangingPunct="1"/>
              <a:t>70</a:t>
            </a:fld>
            <a:endParaRPr lang="en-US" sz="1200">
              <a:solidFill>
                <a:prstClr val="black"/>
              </a:solidFill>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first verse of the book shows that the nation as a whole is rejecting God's covenant, but the final word of the book is "David," showing that Ruth's faithfulness actually brings her to be part of the Davidic line! There was no higher honor for a Jewish woman. </a:t>
            </a:r>
          </a:p>
        </p:txBody>
      </p:sp>
      <p:sp>
        <p:nvSpPr>
          <p:cNvPr id="4" name="Slide Number Placeholder 3"/>
          <p:cNvSpPr>
            <a:spLocks noGrp="1"/>
          </p:cNvSpPr>
          <p:nvPr>
            <p:ph type="sldNum" sz="quarter" idx="5"/>
          </p:nvPr>
        </p:nvSpPr>
        <p:spPr/>
        <p:txBody>
          <a:bodyPr/>
          <a:lstStyle/>
          <a:p>
            <a:fld id="{A079FDE9-4B2D-884B-BE4B-021913485B06}" type="slidenum">
              <a:rPr lang="en-US" smtClean="0"/>
              <a:t>7</a:t>
            </a:fld>
            <a:endParaRPr lang="en-US"/>
          </a:p>
        </p:txBody>
      </p:sp>
    </p:spTree>
    <p:extLst>
      <p:ext uri="{BB962C8B-B14F-4D97-AF65-F5344CB8AC3E}">
        <p14:creationId xmlns:p14="http://schemas.microsoft.com/office/powerpoint/2010/main" val="420546500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7A5EA55-73AF-354D-80C4-CB228B711A97}" type="slidenum">
              <a:rPr lang="en-US" sz="1200">
                <a:solidFill>
                  <a:prstClr val="black"/>
                </a:solidFill>
              </a:rPr>
              <a:pPr eaLnBrk="1" hangingPunct="1"/>
              <a:t>71</a:t>
            </a:fld>
            <a:endParaRPr lang="en-US" sz="1200">
              <a:solidFill>
                <a:prstClr val="black"/>
              </a:solidFill>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60E0A-5955-964C-B80C-8391B0B1381C}" type="slidenum">
              <a:rPr lang="en-US" sz="1200">
                <a:solidFill>
                  <a:prstClr val="black"/>
                </a:solidFill>
              </a:rPr>
              <a:pPr eaLnBrk="1" hangingPunct="1"/>
              <a:t>72</a:t>
            </a:fld>
            <a:endParaRPr lang="en-US" sz="1200">
              <a:solidFill>
                <a:prstClr val="black"/>
              </a:solidFill>
            </a:endParaRPr>
          </a:p>
        </p:txBody>
      </p:sp>
      <p:sp>
        <p:nvSpPr>
          <p:cNvPr id="146435" name="Rectangle 1026"/>
          <p:cNvSpPr>
            <a:spLocks noGrp="1" noRot="1" noChangeAspect="1" noChangeArrowheads="1" noTextEdit="1"/>
          </p:cNvSpPr>
          <p:nvPr>
            <p:ph type="sldImg"/>
          </p:nvPr>
        </p:nvSpPr>
        <p:spPr>
          <a:ln/>
        </p:spPr>
      </p:sp>
      <p:sp>
        <p:nvSpPr>
          <p:cNvPr id="1464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B229F1-2DA1-6B4E-B650-9B70D1EC0177}" type="slidenum">
              <a:rPr lang="en-US" sz="1200">
                <a:solidFill>
                  <a:prstClr val="black"/>
                </a:solidFill>
              </a:rPr>
              <a:pPr eaLnBrk="1" hangingPunct="1"/>
              <a:t>73</a:t>
            </a:fld>
            <a:endParaRPr lang="en-US" sz="1200">
              <a:solidFill>
                <a:prstClr val="black"/>
              </a:solidFill>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667397-E3BC-EC4A-B17C-6126DD0E3DC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1026"/>
          <p:cNvSpPr>
            <a:spLocks noGrp="1" noRot="1" noChangeAspect="1" noChangeArrowheads="1" noTextEdit="1"/>
          </p:cNvSpPr>
          <p:nvPr>
            <p:ph type="sldImg"/>
          </p:nvPr>
        </p:nvSpPr>
        <p:spPr>
          <a:ln/>
        </p:spPr>
      </p:sp>
      <p:sp>
        <p:nvSpPr>
          <p:cNvPr id="1505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The theology of Judges-Ruth-Samuel is fascinating.  It shows that God can use any circumstance and any person for His kingdom purpose and His glory. </a:t>
            </a:r>
          </a:p>
          <a:p>
            <a:r>
              <a:rPr lang="en-SG" sz="1200" kern="1200" dirty="0">
                <a:solidFill>
                  <a:schemeClr val="tx1"/>
                </a:solidFill>
                <a:effectLst/>
                <a:latin typeface="Arial" panose="020B0604020202020204" pitchFamily="34" charset="0"/>
                <a:ea typeface="+mn-ea"/>
                <a:cs typeface="Arial" panose="020B0604020202020204" pitchFamily="34" charset="0"/>
              </a:rPr>
              <a:t>• The book of Judges shows a dismal scene where a king was needed for the nation.</a:t>
            </a:r>
          </a:p>
          <a:p>
            <a:r>
              <a:rPr lang="en-SG" sz="1200" kern="1200" dirty="0">
                <a:solidFill>
                  <a:schemeClr val="tx1"/>
                </a:solidFill>
                <a:effectLst/>
                <a:latin typeface="Arial" panose="020B0604020202020204" pitchFamily="34" charset="0"/>
                <a:ea typeface="+mn-ea"/>
                <a:cs typeface="Arial" panose="020B0604020202020204" pitchFamily="34" charset="0"/>
              </a:rPr>
              <a:t>•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appears in two disgraceful scenes:</a:t>
            </a:r>
          </a:p>
          <a:p>
            <a:r>
              <a:rPr lang="en-SG" sz="1200" kern="1200" dirty="0">
                <a:solidFill>
                  <a:schemeClr val="tx1"/>
                </a:solidFill>
                <a:effectLst/>
                <a:latin typeface="Arial" panose="020B0604020202020204" pitchFamily="34" charset="0"/>
                <a:ea typeface="+mn-ea"/>
                <a:cs typeface="Arial" panose="020B0604020202020204" pitchFamily="34" charset="0"/>
              </a:rPr>
              <a:t>• A Levite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is involved in ungodly priestly duties and even colludes with the tribe of Dan to steal an idol for their migration north (Judges 17–18).  Another Levite with a concubine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(again) encounters a group of</a:t>
            </a:r>
            <a:r>
              <a:rPr lang="en-SG" sz="1200" u="sng" kern="1200" dirty="0">
                <a:solidFill>
                  <a:schemeClr val="tx1"/>
                </a:solidFill>
                <a:effectLst/>
                <a:latin typeface="Arial" panose="020B0604020202020204" pitchFamily="34" charset="0"/>
                <a:ea typeface="+mn-ea"/>
                <a:cs typeface="Arial" panose="020B0604020202020204" pitchFamily="34" charset="0"/>
              </a:rPr>
              <a:t> Benjaminite</a:t>
            </a:r>
            <a:r>
              <a:rPr lang="en-SG" sz="1200" kern="1200" dirty="0">
                <a:solidFill>
                  <a:schemeClr val="tx1"/>
                </a:solidFill>
                <a:effectLst/>
                <a:latin typeface="Arial" panose="020B0604020202020204" pitchFamily="34" charset="0"/>
                <a:ea typeface="+mn-ea"/>
                <a:cs typeface="Arial" panose="020B0604020202020204" pitchFamily="34" charset="0"/>
              </a:rPr>
              <a:t> men in Gibeah who rape his concubine (Judges 19) and ultimately lead to her disgraceful death.   </a:t>
            </a:r>
          </a:p>
          <a:p>
            <a:r>
              <a:rPr lang="en-SG" sz="1200" kern="1200" dirty="0">
                <a:solidFill>
                  <a:schemeClr val="tx1"/>
                </a:solidFill>
                <a:effectLst/>
                <a:latin typeface="Arial" panose="020B0604020202020204" pitchFamily="34" charset="0"/>
                <a:ea typeface="+mn-ea"/>
                <a:cs typeface="Arial" panose="020B0604020202020204" pitchFamily="34" charset="0"/>
              </a:rPr>
              <a:t>• In retaliation, the town of Gibeah comes into focus. It is no better than Bethlehem.</a:t>
            </a:r>
          </a:p>
          <a:p>
            <a:r>
              <a:rPr lang="en-SG" sz="1200" kern="1200" dirty="0">
                <a:solidFill>
                  <a:schemeClr val="tx1"/>
                </a:solidFill>
                <a:effectLst/>
                <a:latin typeface="Arial" panose="020B0604020202020204" pitchFamily="34" charset="0"/>
                <a:ea typeface="+mn-ea"/>
                <a:cs typeface="Arial" panose="020B0604020202020204" pitchFamily="34" charset="0"/>
              </a:rPr>
              <a:t>• Here in Gibeah the tribe of </a:t>
            </a:r>
            <a:r>
              <a:rPr lang="en-SG" sz="1200" u="sng" kern="1200" dirty="0">
                <a:solidFill>
                  <a:schemeClr val="tx1"/>
                </a:solidFill>
                <a:effectLst/>
                <a:latin typeface="Arial" panose="020B0604020202020204" pitchFamily="34" charset="0"/>
                <a:ea typeface="+mn-ea"/>
                <a:cs typeface="Arial" panose="020B0604020202020204" pitchFamily="34" charset="0"/>
              </a:rPr>
              <a:t>Benjamin</a:t>
            </a:r>
            <a:r>
              <a:rPr lang="en-SG" sz="1200" kern="1200" dirty="0">
                <a:solidFill>
                  <a:schemeClr val="tx1"/>
                </a:solidFill>
                <a:effectLst/>
                <a:latin typeface="Arial" panose="020B0604020202020204" pitchFamily="34" charset="0"/>
                <a:ea typeface="+mn-ea"/>
                <a:cs typeface="Arial" panose="020B0604020202020204" pitchFamily="34" charset="0"/>
              </a:rPr>
              <a:t> was nearly wiped out, except for 600 men (Judges 20). </a:t>
            </a:r>
          </a:p>
          <a:p>
            <a:r>
              <a:rPr lang="en-SG" sz="1200" kern="1200" dirty="0">
                <a:solidFill>
                  <a:schemeClr val="tx1"/>
                </a:solidFill>
                <a:effectLst/>
                <a:latin typeface="Arial" panose="020B0604020202020204" pitchFamily="34" charset="0"/>
                <a:ea typeface="+mn-ea"/>
                <a:cs typeface="Arial" panose="020B0604020202020204" pitchFamily="34" charset="0"/>
              </a:rPr>
              <a:t>• In spite of extreme moral darkness and sin, God was preparing the monarchy. </a:t>
            </a:r>
          </a:p>
          <a:p>
            <a:r>
              <a:rPr lang="en-SG" sz="1200" kern="1200" dirty="0">
                <a:solidFill>
                  <a:schemeClr val="tx1"/>
                </a:solidFill>
                <a:effectLst/>
                <a:latin typeface="Arial" panose="020B0604020202020204" pitchFamily="34" charset="0"/>
                <a:ea typeface="+mn-ea"/>
                <a:cs typeface="Arial" panose="020B0604020202020204" pitchFamily="34" charset="0"/>
              </a:rPr>
              <a:t>• He even established that monarchy through the wicked Benjamites through the wicked city of Gibeah.</a:t>
            </a:r>
          </a:p>
          <a:p>
            <a:r>
              <a:rPr lang="en-SG" sz="1200" kern="1200" dirty="0">
                <a:solidFill>
                  <a:schemeClr val="tx1"/>
                </a:solidFill>
                <a:effectLst/>
                <a:latin typeface="Arial" panose="020B0604020202020204" pitchFamily="34" charset="0"/>
                <a:ea typeface="+mn-ea"/>
                <a:cs typeface="Arial" panose="020B0604020202020204" pitchFamily="34" charset="0"/>
              </a:rPr>
              <a:t>• How? </a:t>
            </a:r>
          </a:p>
          <a:p>
            <a:r>
              <a:rPr lang="en-SG" sz="1200" kern="1200" dirty="0">
                <a:solidFill>
                  <a:schemeClr val="tx1"/>
                </a:solidFill>
                <a:effectLst/>
                <a:latin typeface="Arial" panose="020B0604020202020204" pitchFamily="34" charset="0"/>
                <a:ea typeface="+mn-ea"/>
                <a:cs typeface="Arial" panose="020B0604020202020204" pitchFamily="34" charset="0"/>
              </a:rPr>
              <a:t>God chose the </a:t>
            </a:r>
            <a:r>
              <a:rPr lang="en-SG" sz="1200" u="sng" kern="1200" dirty="0">
                <a:solidFill>
                  <a:schemeClr val="tx1"/>
                </a:solidFill>
                <a:effectLst/>
                <a:latin typeface="Arial" panose="020B0604020202020204" pitchFamily="34" charset="0"/>
                <a:ea typeface="+mn-ea"/>
                <a:cs typeface="Arial" panose="020B0604020202020204" pitchFamily="34" charset="0"/>
              </a:rPr>
              <a:t>Benjaminite</a:t>
            </a:r>
            <a:r>
              <a:rPr lang="en-SG" sz="1200" kern="1200" dirty="0">
                <a:solidFill>
                  <a:schemeClr val="tx1"/>
                </a:solidFill>
                <a:effectLst/>
                <a:latin typeface="Arial" panose="020B0604020202020204" pitchFamily="34" charset="0"/>
                <a:ea typeface="+mn-ea"/>
                <a:cs typeface="Arial" panose="020B0604020202020204" pitchFamily="34" charset="0"/>
              </a:rPr>
              <a:t> Saul as the first anointed king of Israel (1 Sam 8), though he was from the smallest of the tribes.  </a:t>
            </a:r>
          </a:p>
          <a:p>
            <a:r>
              <a:rPr lang="en-SG" sz="1200" kern="1200" dirty="0">
                <a:solidFill>
                  <a:schemeClr val="tx1"/>
                </a:solidFill>
                <a:effectLst/>
                <a:latin typeface="Arial" panose="020B0604020202020204" pitchFamily="34" charset="0"/>
                <a:ea typeface="+mn-ea"/>
                <a:cs typeface="Arial" panose="020B0604020202020204" pitchFamily="34" charset="0"/>
              </a:rPr>
              <a:t>• However, Saul’s sad end brings even more shame on Gibeah. </a:t>
            </a:r>
          </a:p>
          <a:p>
            <a:r>
              <a:rPr lang="en-SG" sz="1200" kern="1200" dirty="0">
                <a:solidFill>
                  <a:schemeClr val="tx1"/>
                </a:solidFill>
                <a:effectLst/>
                <a:latin typeface="Arial" panose="020B0604020202020204" pitchFamily="34" charset="0"/>
                <a:ea typeface="+mn-ea"/>
                <a:cs typeface="Arial" panose="020B0604020202020204" pitchFamily="34" charset="0"/>
              </a:rPr>
              <a:t>• That preparation of the monarchy finds its true fulfilment in the city of Bethlehem, for in Ruth we see that both Boaz and the Bethlehemites act honourably in the midst of national apostasy. So God can use the same, shameful city of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to raise a kinsmen-redeemer through Boaz.  Ruth was a woman from Moab, a nation worshipping pagan gods.  But through God’s plan and provision, the line of David was established and ultimately the Messiah Jesus Christ himself was born through the line. </a:t>
            </a:r>
          </a:p>
          <a:p>
            <a:r>
              <a:rPr lang="en-SG" sz="1200" kern="1200" dirty="0">
                <a:solidFill>
                  <a:schemeClr val="tx1"/>
                </a:solidFill>
                <a:effectLst/>
                <a:latin typeface="Arial" panose="020B0604020202020204" pitchFamily="34" charset="0"/>
                <a:ea typeface="+mn-ea"/>
                <a:cs typeface="Arial" panose="020B0604020202020204" pitchFamily="34" charset="0"/>
              </a:rPr>
              <a:t>• This birth was in the obscure city of Bethlehem, where David raises the status of this town to an amazing height. It is raised to an even higher status than given by David when we get to the NT and see that David’s descendant, Jesus, is not only born into his line but is born in the exact city of David, Bethlehem (Matt 2).</a:t>
            </a:r>
          </a:p>
          <a:p>
            <a:r>
              <a:rPr lang="en-SG" sz="1200" kern="1200" dirty="0">
                <a:solidFill>
                  <a:schemeClr val="tx1"/>
                </a:solidFill>
                <a:effectLst/>
                <a:latin typeface="Arial" panose="020B0604020202020204" pitchFamily="34" charset="0"/>
                <a:ea typeface="+mn-ea"/>
                <a:cs typeface="Arial" panose="020B0604020202020204" pitchFamily="34" charset="0"/>
              </a:rPr>
              <a:t>Therefore, the theology of Ruth is that God’s grace can transform the ordinary and obscure to extraordinary and world renown.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Common-282</a:t>
            </a:r>
          </a:p>
          <a:p>
            <a:r>
              <a:rPr lang="en-SG" sz="1200" kern="1200" dirty="0">
                <a:solidFill>
                  <a:schemeClr val="tx1"/>
                </a:solidFill>
                <a:effectLst/>
                <a:latin typeface="Arial" panose="020B0604020202020204" pitchFamily="34" charset="0"/>
                <a:ea typeface="+mn-ea"/>
                <a:cs typeface="Arial" panose="020B0604020202020204" pitchFamily="34" charset="0"/>
              </a:rPr>
              <a:t>OS-07-Judges-208</a:t>
            </a:r>
          </a:p>
          <a:p>
            <a:r>
              <a:rPr lang="en-SG" sz="1200" kern="1200" dirty="0">
                <a:solidFill>
                  <a:schemeClr val="tx1"/>
                </a:solidFill>
                <a:effectLst/>
                <a:latin typeface="Arial" panose="020B0604020202020204" pitchFamily="34" charset="0"/>
                <a:ea typeface="+mn-ea"/>
                <a:cs typeface="Arial" panose="020B0604020202020204" pitchFamily="34" charset="0"/>
              </a:rPr>
              <a:t>OS-08-Ruth-72</a:t>
            </a:r>
          </a:p>
          <a:p>
            <a:r>
              <a:rPr lang="en-SG" sz="1200" kern="1200" dirty="0">
                <a:solidFill>
                  <a:schemeClr val="tx1"/>
                </a:solidFill>
                <a:effectLst/>
                <a:latin typeface="Arial" panose="020B0604020202020204" pitchFamily="34" charset="0"/>
                <a:ea typeface="+mn-ea"/>
                <a:cs typeface="Arial" panose="020B0604020202020204" pitchFamily="34" charset="0"/>
              </a:rPr>
              <a:t>OS-09-1 Sam-17, 22, 43</a:t>
            </a:r>
          </a:p>
        </p:txBody>
      </p:sp>
    </p:spTree>
    <p:extLst>
      <p:ext uri="{BB962C8B-B14F-4D97-AF65-F5344CB8AC3E}">
        <p14:creationId xmlns:p14="http://schemas.microsoft.com/office/powerpoint/2010/main" val="168287207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D98037-6464-ABCD-1B6E-92BB51A3D8F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F0DA39-681E-170C-E37C-34CE5D2C9FE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F98482-7C39-96F7-48CE-47C93A143BD5}"/>
              </a:ext>
            </a:extLst>
          </p:cNvPr>
          <p:cNvSpPr>
            <a:spLocks noGrp="1"/>
          </p:cNvSpPr>
          <p:nvPr>
            <p:ph type="body" idx="1"/>
          </p:nvPr>
        </p:nvSpPr>
        <p:spPr/>
        <p:txBody>
          <a:bodyPr/>
          <a:lstStyle/>
          <a:p>
            <a:r>
              <a:rPr lang="en-US" dirty="0">
                <a:effectLst/>
                <a:latin typeface="Helvetica" pitchFamily="2" charset="0"/>
              </a:rPr>
              <a:t>"Also the author effectively used a wide range of symmetry in communicating the contents of the work. This is noted through the literary symmetry between chapters</a:t>
            </a:r>
            <a:r>
              <a:rPr lang="en-US" baseline="30000" dirty="0">
                <a:effectLst/>
                <a:latin typeface="Helvetica" pitchFamily="2" charset="0"/>
              </a:rPr>
              <a:t>14</a:t>
            </a:r>
            <a:r>
              <a:rPr lang="en-US" dirty="0">
                <a:effectLst/>
                <a:latin typeface="Helvetica" pitchFamily="2" charset="0"/>
              </a:rPr>
              <a:t> as well as through words that are used infrequently or on only two occasions."</a:t>
            </a:r>
          </a:p>
          <a:p>
            <a:endParaRPr lang="en-US" dirty="0">
              <a:effectLst/>
              <a:latin typeface="Helvetica" pitchFamily="2" charset="0"/>
            </a:endParaRPr>
          </a:p>
          <a:p>
            <a:r>
              <a:rPr lang="en-US" baseline="30000" dirty="0">
                <a:effectLst/>
                <a:latin typeface="Calibri" panose="020F0502020204030204" pitchFamily="34" charset="0"/>
              </a:rPr>
              <a:t>14</a:t>
            </a:r>
            <a:r>
              <a:rPr lang="en-US" dirty="0">
                <a:effectLst/>
                <a:latin typeface="Calibri" panose="020F0502020204030204" pitchFamily="34" charset="0"/>
              </a:rPr>
              <a:t> P. Trible, “Ruth, Book of,” in </a:t>
            </a:r>
            <a:r>
              <a:rPr lang="en-US" i="1" dirty="0">
                <a:effectLst/>
                <a:latin typeface="Calibri" panose="020F0502020204030204" pitchFamily="34" charset="0"/>
              </a:rPr>
              <a:t>ABD</a:t>
            </a:r>
            <a:r>
              <a:rPr lang="en-US" dirty="0">
                <a:effectLst/>
                <a:latin typeface="Calibri" panose="020F0502020204030204" pitchFamily="34" charset="0"/>
              </a:rPr>
              <a:t>, ed. D. N. Freedman (New York: Doubleday, 1992), 5:843–45.</a:t>
            </a:r>
          </a:p>
          <a:p>
            <a:r>
              <a:rPr lang="en-US" dirty="0">
                <a:effectLst/>
                <a:latin typeface="Calibri" panose="020F0502020204030204" pitchFamily="34" charset="0"/>
              </a:rPr>
              <a:t> 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a:p>
            <a:endParaRPr lang="en-US" dirty="0"/>
          </a:p>
        </p:txBody>
      </p:sp>
      <p:sp>
        <p:nvSpPr>
          <p:cNvPr id="4" name="Slide Number Placeholder 3">
            <a:extLst>
              <a:ext uri="{FF2B5EF4-FFF2-40B4-BE49-F238E27FC236}">
                <a16:creationId xmlns:a16="http://schemas.microsoft.com/office/drawing/2014/main" id="{F7EB68FD-3DC2-C6B0-7A4F-EFB3EBB989D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1343260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29DFF3-E633-84E2-DD92-C0AB03BFBBB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3137483-5100-4F6A-8E81-283CA9D025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8B6E6F-E048-3342-7890-9EEAE546C286}"/>
              </a:ext>
            </a:extLst>
          </p:cNvPr>
          <p:cNvSpPr>
            <a:spLocks noGrp="1"/>
          </p:cNvSpPr>
          <p:nvPr>
            <p:ph type="body" idx="1"/>
          </p:nvPr>
        </p:nvSpPr>
        <p:spPr/>
        <p:txBody>
          <a:bodyPr/>
          <a:lstStyle/>
          <a:p>
            <a:r>
              <a:rPr lang="en-US" dirty="0">
                <a:effectLst/>
                <a:latin typeface="Helvetica" pitchFamily="2" charset="0"/>
              </a:rPr>
              <a:t>"Also the author effectively used a wide range of symmetry in communicating the contents of the work. This is noted through the literary symmetry between chapters</a:t>
            </a:r>
            <a:r>
              <a:rPr lang="en-US" baseline="30000" dirty="0">
                <a:effectLst/>
                <a:latin typeface="Helvetica" pitchFamily="2" charset="0"/>
              </a:rPr>
              <a:t>14</a:t>
            </a:r>
            <a:r>
              <a:rPr lang="en-US" dirty="0">
                <a:effectLst/>
                <a:latin typeface="Helvetica" pitchFamily="2" charset="0"/>
              </a:rPr>
              <a:t> as well as through words that are used infrequently or on only two occasions."</a:t>
            </a:r>
          </a:p>
          <a:p>
            <a:endParaRPr lang="en-US" dirty="0">
              <a:effectLst/>
              <a:latin typeface="Helvetica" pitchFamily="2" charset="0"/>
            </a:endParaRPr>
          </a:p>
          <a:p>
            <a:r>
              <a:rPr lang="en-US" baseline="30000" dirty="0">
                <a:effectLst/>
                <a:latin typeface="Calibri" panose="020F0502020204030204" pitchFamily="34" charset="0"/>
              </a:rPr>
              <a:t>14</a:t>
            </a:r>
            <a:r>
              <a:rPr lang="en-US" dirty="0">
                <a:effectLst/>
                <a:latin typeface="Calibri" panose="020F0502020204030204" pitchFamily="34" charset="0"/>
              </a:rPr>
              <a:t> P. Trible, “Ruth, Book of,” in </a:t>
            </a:r>
            <a:r>
              <a:rPr lang="en-US" i="1" dirty="0">
                <a:effectLst/>
                <a:latin typeface="Calibri" panose="020F0502020204030204" pitchFamily="34" charset="0"/>
              </a:rPr>
              <a:t>ABD</a:t>
            </a:r>
            <a:r>
              <a:rPr lang="en-US" dirty="0">
                <a:effectLst/>
                <a:latin typeface="Calibri" panose="020F0502020204030204" pitchFamily="34" charset="0"/>
              </a:rPr>
              <a:t>, ed. D. N. Freedman (New York: Doubleday, 1992), 5:843–45.</a:t>
            </a:r>
          </a:p>
          <a:p>
            <a:r>
              <a:rPr lang="en-US" dirty="0">
                <a:effectLst/>
                <a:latin typeface="Calibri" panose="020F0502020204030204" pitchFamily="34" charset="0"/>
              </a:rPr>
              <a:t> 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a:p>
            <a:endParaRPr lang="en-US" dirty="0"/>
          </a:p>
        </p:txBody>
      </p:sp>
      <p:sp>
        <p:nvSpPr>
          <p:cNvPr id="4" name="Slide Number Placeholder 3">
            <a:extLst>
              <a:ext uri="{FF2B5EF4-FFF2-40B4-BE49-F238E27FC236}">
                <a16:creationId xmlns:a16="http://schemas.microsoft.com/office/drawing/2014/main" id="{56E1C19A-36BD-5DB6-4CB8-F321B2944762}"/>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7620100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People often get lost in our relentless pursuit of lesser goals. But Ruth stands against all that, reminding us that "relationships are the stuff of life," as one of my teachers aptly said.</a:t>
            </a:r>
          </a:p>
        </p:txBody>
      </p:sp>
    </p:spTree>
    <p:extLst>
      <p:ext uri="{BB962C8B-B14F-4D97-AF65-F5344CB8AC3E}">
        <p14:creationId xmlns:p14="http://schemas.microsoft.com/office/powerpoint/2010/main" val="161179748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"The phrase '</a:t>
            </a:r>
            <a:r>
              <a:rPr lang="en-US" b="1" dirty="0">
                <a:latin typeface="Arial"/>
                <a:cs typeface="Arial"/>
              </a:rPr>
              <a:t>God helps those who help themselves</a:t>
            </a:r>
            <a:r>
              <a:rPr lang="en-US" b="0" dirty="0">
                <a:latin typeface="Arial"/>
                <a:cs typeface="Arial"/>
              </a:rPr>
              <a:t>'</a:t>
            </a:r>
            <a:r>
              <a:rPr lang="en-US" dirty="0">
                <a:latin typeface="Arial"/>
                <a:cs typeface="Arial"/>
              </a:rPr>
              <a:t> is a popular motto that emphasizes the importance of self-initiative.</a:t>
            </a:r>
          </a:p>
          <a:p>
            <a:r>
              <a:rPr lang="en-US" sz="1200" kern="1200" dirty="0">
                <a:solidFill>
                  <a:schemeClr val="tx1"/>
                </a:solidFill>
                <a:effectLst/>
                <a:latin typeface="Arial"/>
                <a:ea typeface="+mn-ea"/>
                <a:cs typeface="Arial"/>
              </a:rPr>
              <a:t>[Although it has been commonly attributed to </a:t>
            </a:r>
            <a:r>
              <a:rPr lang="en-US" sz="1200" u="sng" kern="1200" dirty="0">
                <a:solidFill>
                  <a:schemeClr val="tx1"/>
                </a:solidFill>
                <a:effectLst/>
                <a:latin typeface="Arial"/>
                <a:ea typeface="+mn-ea"/>
                <a:cs typeface="Arial"/>
                <a:hlinkClick r:id="rId3"/>
              </a:rPr>
              <a:t>Benjamin Franklin</a:t>
            </a:r>
            <a:r>
              <a:rPr lang="en-US" sz="1200" kern="1200" dirty="0">
                <a:solidFill>
                  <a:schemeClr val="tx1"/>
                </a:solidFill>
                <a:effectLst/>
                <a:latin typeface="Arial"/>
                <a:ea typeface="+mn-ea"/>
                <a:cs typeface="Arial"/>
              </a:rPr>
              <a:t>], the phrase originated in </a:t>
            </a:r>
            <a:r>
              <a:rPr lang="en-US" sz="1200" u="sng" kern="1200" dirty="0">
                <a:solidFill>
                  <a:schemeClr val="tx1"/>
                </a:solidFill>
                <a:effectLst/>
                <a:latin typeface="Arial"/>
                <a:ea typeface="+mn-ea"/>
                <a:cs typeface="Arial"/>
                <a:hlinkClick r:id="rId4"/>
              </a:rPr>
              <a:t>ancient Greece</a:t>
            </a:r>
            <a:r>
              <a:rPr lang="en-US" sz="1200" kern="1200" dirty="0">
                <a:solidFill>
                  <a:schemeClr val="tx1"/>
                </a:solidFill>
                <a:effectLst/>
                <a:latin typeface="Arial"/>
                <a:ea typeface="+mn-ea"/>
                <a:cs typeface="Arial"/>
              </a:rPr>
              <a:t>...</a:t>
            </a:r>
            <a:r>
              <a:rPr lang="en-SG" dirty="0">
                <a:effectLst/>
                <a:latin typeface="Arial"/>
                <a:cs typeface="Arial"/>
              </a:rPr>
              <a:t> </a:t>
            </a:r>
          </a:p>
          <a:p>
            <a:r>
              <a:rPr lang="en-US" dirty="0">
                <a:latin typeface="Arial"/>
                <a:cs typeface="Arial"/>
              </a:rPr>
              <a:t>• The phrase is often mistaken for a </a:t>
            </a:r>
            <a:r>
              <a:rPr lang="en-US" dirty="0">
                <a:latin typeface="Arial"/>
                <a:cs typeface="Arial"/>
                <a:hlinkClick r:id="rId5" tooltip="Bible"/>
              </a:rPr>
              <a:t>Bible</a:t>
            </a:r>
            <a:r>
              <a:rPr lang="en-US" dirty="0">
                <a:latin typeface="Arial"/>
                <a:cs typeface="Arial"/>
              </a:rPr>
              <a:t> quote, but it appears nowhere in the Bible."</a:t>
            </a:r>
          </a:p>
          <a:p>
            <a:r>
              <a:rPr lang="en-US" dirty="0">
                <a:latin typeface="Arial"/>
                <a:cs typeface="Arial"/>
              </a:rPr>
              <a:t>• Except perhaps for 2 Heresies</a:t>
            </a:r>
            <a:r>
              <a:rPr lang="en-US" baseline="0" dirty="0">
                <a:latin typeface="Arial"/>
                <a:cs typeface="Arial"/>
              </a:rPr>
              <a:t> 4:7!</a:t>
            </a:r>
            <a:endParaRPr lang="en-US" dirty="0">
              <a:latin typeface="Arial"/>
              <a:cs typeface="Arial"/>
            </a:endParaRPr>
          </a:p>
          <a:p>
            <a:endParaRPr lang="en-US" dirty="0">
              <a:latin typeface="Arial"/>
              <a:cs typeface="Arial"/>
            </a:endParaRPr>
          </a:p>
          <a:p>
            <a:r>
              <a:rPr lang="en-US" dirty="0">
                <a:latin typeface="Arial"/>
                <a:cs typeface="Arial"/>
              </a:rPr>
              <a:t>Source of above quoted material:</a:t>
            </a:r>
            <a:r>
              <a:rPr lang="en-US" baseline="0" dirty="0">
                <a:latin typeface="Arial"/>
                <a:cs typeface="Arial"/>
              </a:rPr>
              <a:t> Wikipedia (http://</a:t>
            </a:r>
            <a:r>
              <a:rPr lang="en-US" baseline="0" dirty="0" err="1">
                <a:latin typeface="Arial"/>
                <a:cs typeface="Arial"/>
              </a:rPr>
              <a:t>en.wikipedia.org</a:t>
            </a:r>
            <a:r>
              <a:rPr lang="en-US" baseline="0" dirty="0">
                <a:latin typeface="Arial"/>
                <a:cs typeface="Arial"/>
              </a:rPr>
              <a:t>/wiki/</a:t>
            </a:r>
            <a:r>
              <a:rPr lang="en-US" baseline="0" dirty="0" err="1">
                <a:latin typeface="Arial"/>
                <a:cs typeface="Arial"/>
              </a:rPr>
              <a:t>God_helps_those_who_help_themselves</a:t>
            </a:r>
            <a:r>
              <a:rPr lang="en-US" baseline="0" dirty="0">
                <a:latin typeface="Arial"/>
                <a:cs typeface="Arial"/>
              </a:rPr>
              <a:t>)</a:t>
            </a:r>
          </a:p>
          <a:p>
            <a:endParaRPr lang="en-US" baseline="0" dirty="0">
              <a:latin typeface="Arial"/>
              <a:cs typeface="Arial"/>
            </a:endParaRPr>
          </a:p>
          <a:p>
            <a:r>
              <a:rPr lang="en-US" baseline="0" dirty="0">
                <a:latin typeface="Arial"/>
                <a:cs typeface="Arial"/>
              </a:rPr>
              <a:t>The White House Press Secretary Jay Carney misquoted this saying as from the Bible in 2011.  The clip from the press conferences is at http://</a:t>
            </a:r>
            <a:r>
              <a:rPr lang="en-US" baseline="0" dirty="0" err="1">
                <a:latin typeface="Arial"/>
                <a:cs typeface="Arial"/>
              </a:rPr>
              <a:t>www.youtube.com</a:t>
            </a:r>
            <a:r>
              <a:rPr lang="en-US" baseline="0" dirty="0">
                <a:latin typeface="Arial"/>
                <a:cs typeface="Arial"/>
              </a:rPr>
              <a:t>/</a:t>
            </a:r>
            <a:r>
              <a:rPr lang="en-US" baseline="0" dirty="0" err="1">
                <a:latin typeface="Arial"/>
                <a:cs typeface="Arial"/>
              </a:rPr>
              <a:t>watch?v</a:t>
            </a:r>
            <a:r>
              <a:rPr lang="en-US" baseline="0" dirty="0">
                <a:latin typeface="Arial"/>
                <a:cs typeface="Arial"/>
              </a:rPr>
              <a:t>=fZeidL6xtEc (accessed 20 Aug 2012).</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6783557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 Well,</a:t>
            </a:r>
            <a:r>
              <a:rPr lang="en-US" baseline="0" dirty="0">
                <a:latin typeface="Arial"/>
                <a:cs typeface="Arial"/>
              </a:rPr>
              <a:t> the exact quote isn't in the Bible, but the concept sure is. </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910733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truth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Ruth</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149322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LORD specializes in choosing ordinary people like Ruth to do extraordinary tasks. Even Boaz was poised to redeem the nation from a humble community like Bethlehem. But this small town would also be the place where Israel would have its deliverer David.</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9985021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a:ea typeface="ＭＳ Ｐゴシック" charset="0"/>
                <a:cs typeface="Arial"/>
              </a:rPr>
              <a:t>This book of Ruth emphasizes</a:t>
            </a:r>
            <a:r>
              <a:rPr lang="en-US" baseline="0" dirty="0">
                <a:latin typeface="Arial"/>
                <a:ea typeface="ＭＳ Ｐゴシック" charset="0"/>
                <a:cs typeface="Arial"/>
              </a:rPr>
              <a:t> through the lives of Boaz and Ruth that God truly cares for those who care for other people. Selflessness is the outstanding quality of these two key characters, especially Ruth herself. </a:t>
            </a:r>
          </a:p>
        </p:txBody>
      </p:sp>
    </p:spTree>
    <p:extLst>
      <p:ext uri="{BB962C8B-B14F-4D97-AF65-F5344CB8AC3E}">
        <p14:creationId xmlns:p14="http://schemas.microsoft.com/office/powerpoint/2010/main" val="280739513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God,</a:t>
            </a:r>
            <a:r>
              <a:rPr lang="en-US" baseline="0" dirty="0">
                <a:latin typeface="Arial"/>
                <a:cs typeface="Arial"/>
              </a:rPr>
              <a:t> in fact, rewards US when we seek to be a blessing to OTHERS, so I sum up the entire book of Ruth with this key word: REWARDS. </a:t>
            </a:r>
            <a:endParaRPr lang="en-US" dirty="0">
              <a:latin typeface="Arial"/>
              <a:cs typeface="Arial"/>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83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a:latin typeface="Arial"/>
                <a:cs typeface="Arial"/>
              </a:rPr>
              <a:t>We are in a study through the whole Bible right now, book by book in one sermon per biblical book. The goal is to give us a basic understanding of the whole of each book of the Bible.</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85</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The period of Judges was the most self-centered era of Israel’s history. </a:t>
            </a:r>
          </a:p>
          <a:p>
            <a:pPr eaLnBrk="1" hangingPunct="1"/>
            <a:r>
              <a:rPr lang="en-US" sz="1200" kern="1200">
                <a:solidFill>
                  <a:schemeClr val="tx1"/>
                </a:solidFill>
                <a:effectLst/>
                <a:latin typeface="Arial"/>
                <a:ea typeface="+mn-ea"/>
                <a:cs typeface="Arial"/>
              </a:rPr>
              <a:t>• The story of Ruth takes place at this time to highlight how God responds when we live counter-culture by living a selfless life.</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86</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87</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 That’s why the jeweler always places it on a black piece of velvet! The contrast draws out the beauty</a:t>
            </a:r>
            <a:r>
              <a:rPr lang="en-US" baseline="0">
                <a:latin typeface="Arial"/>
                <a:ea typeface="ＭＳ Ｐゴシック" charset="0"/>
                <a:cs typeface="Arial"/>
              </a:rPr>
              <a:t> </a:t>
            </a:r>
            <a:r>
              <a:rPr lang="en-US">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The same is true of the amazing story of Ruth—we see it best when we realize its brightness shines during the darkest days of Israel’s history. </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88</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89</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There are more specific contrasts:</a:t>
            </a:r>
            <a:r>
              <a:rPr lang="en-SG">
                <a:effectLst/>
                <a:latin typeface="Arial"/>
                <a:cs typeface="Arial"/>
              </a:rPr>
              <a:t> </a:t>
            </a:r>
            <a:endParaRPr lang="en-US">
              <a:latin typeface="Arial"/>
              <a:ea typeface="ＭＳ Ｐゴシック" charset="0"/>
              <a:cs typeface="Arial"/>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 Judges was a time of faithlessness, immorality, idolatry, decline, debasement, and disloyalty. But Ruth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Judges had lust, war, cruelty, and Bethlehem was a bad town. But in Ruth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a:latin typeface="Arial"/>
                <a:ea typeface="ＭＳ Ｐゴシック" charset="0"/>
                <a:cs typeface="Arial"/>
              </a:rPr>
              <a:t>Judges shows tribal anarchy sourced in Saul where disobedience leads to sorrow due to spiritual darkness. Yet Ruth leads to a national monarchy under David where obedient faith leads to blessing due to spiritual light. </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90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it others a priority?</a:t>
            </a:r>
            <a:endParaRPr lang="en-US">
              <a:latin typeface="Arial"/>
              <a:cs typeface="Arial"/>
            </a:endParaRPr>
          </a:p>
          <a:p>
            <a:endParaRPr lang="en-US" dirty="0">
              <a:latin typeface="Arial"/>
              <a:cs typeface="Aria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Boaz of Bethlehem produced David of Bethlehem which produced Jesus of Bethlehem a millennium later. Boaz and David redeemed the people in various ways, but they ultimately pointed to the salvation of Jesus on the cross and his future deliverance from Israel's enemies to bring worldwide peace.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3039114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91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sz="1200" kern="1200">
                <a:solidFill>
                  <a:schemeClr val="tx1"/>
                </a:solidFill>
                <a:effectLst/>
                <a:latin typeface="Arial"/>
                <a:ea typeface="+mn-ea"/>
                <a:cs typeface="Arial"/>
              </a:rPr>
              <a:t>Ruth's devotion to her mother-in-law Naomi by leaving family and country to return to Bethlehem with her exemplified selfless sacrifice for others and God (Ruth 1).</a:t>
            </a:r>
            <a:r>
              <a:rPr lang="en-SG">
                <a:effectLst/>
                <a:latin typeface="Arial"/>
                <a:cs typeface="Arial"/>
              </a:rPr>
              <a:t> </a:t>
            </a:r>
            <a:endParaRPr lang="en-US">
              <a:latin typeface="Arial"/>
              <a:cs typeface="Arial"/>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t>92</a:t>
            </a:fld>
            <a:endParaRPr lang="en-US"/>
          </a:p>
        </p:txBody>
      </p:sp>
    </p:spTree>
    <p:extLst>
      <p:ext uri="{BB962C8B-B14F-4D97-AF65-F5344CB8AC3E}">
        <p14:creationId xmlns:p14="http://schemas.microsoft.com/office/powerpoint/2010/main" val="403322395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A081EA7-D257-7142-B2BC-08546277C59B}" type="slidenum">
              <a:rPr lang="en-US" sz="1200">
                <a:solidFill>
                  <a:prstClr val="black"/>
                </a:solidFill>
              </a:rPr>
              <a:pPr eaLnBrk="1" hangingPunct="1"/>
              <a:t>93</a:t>
            </a:fld>
            <a:endParaRPr lang="en-US" sz="1200">
              <a:solidFill>
                <a:prstClr val="black"/>
              </a:solidFill>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Ruth and Naomi became widows after the deaths of their husbands Mahlon (Naomi and Elimelech's son) and Elimelech while the family lived in Moab to escape Bethlehem’s famine (1:1-5).</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14033D7-F39F-4748-B536-E59FA906E854}" type="slidenum">
              <a:rPr lang="en-US" sz="1200">
                <a:solidFill>
                  <a:prstClr val="black"/>
                </a:solidFill>
              </a:rPr>
              <a:pPr eaLnBrk="1" hangingPunct="1"/>
              <a:t>94</a:t>
            </a:fld>
            <a:endParaRPr lang="en-US" sz="1200">
              <a:solidFill>
                <a:prstClr val="black"/>
              </a:solidFill>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95</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Ruth's devotion to Naomi by leaving family and country to travel with her to Bethlehem exemplified selfless sacrifice for others and God (1:6-18).</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96</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sz="1200" kern="1200">
                <a:solidFill>
                  <a:schemeClr val="tx1"/>
                </a:solidFill>
                <a:effectLst/>
                <a:latin typeface="Arial"/>
                <a:ea typeface="+mn-ea"/>
                <a:cs typeface="Arial"/>
              </a:rPr>
              <a:t>When Naomi returned to Bethlehem, her daughter-in-law Orpah (Moabite: "stubbornness") stayed in Moab to pursue a selfish, pagan, idolatrous lifestyle (1:6-14).</a:t>
            </a:r>
            <a:r>
              <a:rPr lang="en-SG">
                <a:effectLst/>
                <a:latin typeface="Arial"/>
                <a:cs typeface="Arial"/>
              </a:rPr>
              <a:t> </a:t>
            </a:r>
            <a:endParaRPr lang="en-US">
              <a:latin typeface="Arial"/>
              <a:ea typeface="ＭＳ Ｐゴシック" charset="0"/>
              <a:cs typeface="Arial"/>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97</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Unlike Orpah (Moabite: "stubbornness"), Ruth (Heb: "friendship") left her family, country, and idolatry by returning to Bethlehem with Naomi in her selfless commitment to others and God (1:15-18).</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D94CF00-5E69-FC44-BEF6-B4FC01D88B91}" type="slidenum">
              <a:rPr lang="en-US" sz="1200">
                <a:solidFill>
                  <a:prstClr val="black"/>
                </a:solidFill>
              </a:rPr>
              <a:pPr eaLnBrk="1" hangingPunct="1"/>
              <a:t>98</a:t>
            </a:fld>
            <a:endParaRPr lang="en-US" sz="1200">
              <a:solidFill>
                <a:prstClr val="black"/>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Orpah (Moabite: "stubbornness") lived up to her name and Ruth (friendship) lived up to her name also!</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D95E769-550F-EC44-AAA9-228BAC5D4DBF}" type="slidenum">
              <a:rPr lang="en-US" sz="1200">
                <a:solidFill>
                  <a:prstClr val="black"/>
                </a:solidFill>
              </a:rPr>
              <a:pPr eaLnBrk="1" hangingPunct="1"/>
              <a:t>99</a:t>
            </a:fld>
            <a:endParaRPr lang="en-US" sz="1200">
              <a:solidFill>
                <a:prstClr val="black"/>
              </a:solidFill>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Here we find perhaps the most beautiful declaration of trust in God in the Bible. </a:t>
            </a:r>
          </a:p>
          <a:p>
            <a:pPr eaLnBrk="1" hangingPunct="1"/>
            <a:r>
              <a:rPr lang="en-US">
                <a:latin typeface="Arial"/>
                <a:ea typeface="ＭＳ Ｐゴシック" charset="0"/>
                <a:cs typeface="Arial"/>
              </a:rPr>
              <a:t>Ruth identifies</a:t>
            </a:r>
            <a:r>
              <a:rPr lang="en-US" baseline="0">
                <a:latin typeface="Arial"/>
                <a:ea typeface="ＭＳ Ｐゴシック" charset="0"/>
                <a:cs typeface="Arial"/>
              </a:rPr>
              <a:t> with Israel's geography, people and God—never to see Moab again.</a:t>
            </a:r>
            <a:endParaRPr lang="en-US">
              <a:latin typeface="Arial"/>
              <a:ea typeface="ＭＳ Ｐゴシック" charset="0"/>
              <a:cs typeface="Arial"/>
            </a:endParaRPr>
          </a:p>
          <a:p>
            <a:pPr eaLnBrk="1" hangingPunct="1"/>
            <a:r>
              <a:rPr lang="en-US">
                <a:latin typeface="Arial"/>
                <a:ea typeface="ＭＳ Ｐゴシック" charset="0"/>
                <a:cs typeface="Arial"/>
              </a:rPr>
              <a:t>Ruth shows undying devotion until she herself</a:t>
            </a:r>
            <a:r>
              <a:rPr lang="en-US" baseline="0">
                <a:latin typeface="Arial"/>
                <a:ea typeface="ＭＳ Ｐゴシック" charset="0"/>
                <a:cs typeface="Arial"/>
              </a:rPr>
              <a:t> dies (v. 17)!</a:t>
            </a:r>
          </a:p>
          <a:p>
            <a:pPr eaLnBrk="1" hangingPunct="1"/>
            <a:r>
              <a:rPr lang="en-US" baseline="0">
                <a:latin typeface="Arial"/>
                <a:ea typeface="ＭＳ Ｐゴシック" charset="0"/>
                <a:cs typeface="Arial"/>
              </a:rPr>
              <a:t>I made this commitment to my wife—but not to my mother-in-law!</a:t>
            </a:r>
            <a:endParaRPr lang="en-US">
              <a:latin typeface="Arial"/>
              <a:ea typeface="ＭＳ Ｐゴシック" charset="0"/>
              <a:cs typeface="Arial"/>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105</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a:ea typeface="+mn-ea"/>
                <a:cs typeface="Arial"/>
              </a:rPr>
              <a:t>Naomi (Heb: "pleasant") was bitter against God in wanting the name Mara (Heb: "bitterness") as she couldn’t see Ruth as God’s provision to show how not to react to trials (1:19-22).</a:t>
            </a:r>
            <a:r>
              <a:rPr lang="en-SG" dirty="0">
                <a:effectLst/>
                <a:latin typeface="Arial"/>
                <a:cs typeface="Arial"/>
              </a:rPr>
              <a:t> </a:t>
            </a:r>
            <a:endParaRPr lang="en-US" dirty="0">
              <a:latin typeface="Arial"/>
              <a:ea typeface="ＭＳ Ｐゴシック" charset="0"/>
              <a:cs typeface="Arial"/>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hemeOverride" Target="../theme/themeOverride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8.xml"/><Relationship Id="rId4" Type="http://schemas.openxmlformats.org/officeDocument/2006/relationships/image" Target="../media/image3.png"/></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909579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650983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0884343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63183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537960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0688840"/>
      </p:ext>
    </p:extLst>
  </p:cSld>
  <p:clrMapOvr>
    <a:masterClrMapping/>
  </p:clrMapOvr>
  <p:transition>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5008395"/>
      </p:ext>
    </p:extLst>
  </p:cSld>
  <p:clrMapOvr>
    <a:masterClrMapping/>
  </p:clrMapOvr>
  <p:transition>
    <p:randomBar dir="vert"/>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34241"/>
      </p:ext>
    </p:extLst>
  </p:cSld>
  <p:clrMapOvr>
    <a:masterClrMapping/>
  </p:clrMapOvr>
  <p:transition>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8513573"/>
      </p:ext>
    </p:extLst>
  </p:cSld>
  <p:clrMapOvr>
    <a:masterClrMapping/>
  </p:clrMapOvr>
  <p:transition>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5459099"/>
      </p:ext>
    </p:extLst>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8885562"/>
      </p:ext>
    </p:extLst>
  </p:cSld>
  <p:clrMapOvr>
    <a:masterClrMapping/>
  </p:clrMapOvr>
  <p:transition>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380598"/>
      </p:ext>
    </p:extLst>
  </p:cSld>
  <p:clrMapOvr>
    <a:masterClrMapping/>
  </p:clrMapOvr>
  <p:transition>
    <p:randomBar dir="vert"/>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117452"/>
      </p:ext>
    </p:extLst>
  </p:cSld>
  <p:clrMapOvr>
    <a:masterClrMapping/>
  </p:clrMapOvr>
  <p:transition>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7360779"/>
      </p:ext>
    </p:extLst>
  </p:cSld>
  <p:clrMapOvr>
    <a:masterClrMapping/>
  </p:clrMapOvr>
  <p:transition>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645313"/>
      </p:ext>
    </p:extLst>
  </p:cSld>
  <p:clrMapOvr>
    <a:masterClrMapping/>
  </p:clrMapOvr>
  <p:transition>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9850045"/>
      </p:ext>
    </p:extLst>
  </p:cSld>
  <p:clrMapOvr>
    <a:masterClrMapping/>
  </p:clrMapOvr>
  <p:transition>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5011651"/>
      </p:ext>
    </p:extLst>
  </p:cSld>
  <p:clrMapOvr>
    <a:masterClrMapping/>
  </p:clrMapOvr>
  <p:transition>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741822665"/>
      </p:ext>
    </p:extLst>
  </p:cSld>
  <p:clrMapOvr>
    <a:masterClrMapping/>
  </p:clrMapOvr>
  <p:transition>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101817894"/>
      </p:ext>
    </p:extLst>
  </p:cSld>
  <p:clrMapOvr>
    <a:masterClrMapping/>
  </p:clrMapOvr>
  <p:transition>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545733589"/>
      </p:ext>
    </p:extLst>
  </p:cSld>
  <p:clrMapOvr>
    <a:masterClrMapping/>
  </p:clrMapOvr>
  <p:transition>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900602607"/>
      </p:ext>
    </p:extLst>
  </p:cSld>
  <p:clrMapOvr>
    <a:masterClrMapping/>
  </p:clrMapOvr>
  <p:transition>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528987444"/>
      </p:ext>
    </p:extLst>
  </p:cSld>
  <p:clrMapOvr>
    <a:masterClrMapping/>
  </p:clrMapOvr>
  <p:transition>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039555389"/>
      </p:ext>
    </p:extLst>
  </p:cSld>
  <p:clrMapOvr>
    <a:masterClrMapping/>
  </p:clrMapOvr>
  <p:transition>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286365552"/>
      </p:ext>
    </p:extLst>
  </p:cSld>
  <p:clrMapOvr>
    <a:masterClrMapping/>
  </p:clrMapOvr>
  <p:transition>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174765773"/>
      </p:ext>
    </p:extLst>
  </p:cSld>
  <p:clrMapOvr>
    <a:masterClrMapping/>
  </p:clrMapOvr>
  <p:transition>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79241079"/>
      </p:ext>
    </p:extLst>
  </p:cSld>
  <p:clrMapOvr>
    <a:masterClrMapping/>
  </p:clrMapOvr>
  <p:transition>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874852775"/>
      </p:ext>
    </p:extLst>
  </p:cSld>
  <p:clrMapOvr>
    <a:masterClrMapping/>
  </p:clrMapOvr>
  <p:transition>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410935960"/>
      </p:ext>
    </p:extLst>
  </p:cSld>
  <p:clrMapOvr>
    <a:masterClrMapping/>
  </p:clrMapOvr>
  <p:transition>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696889934"/>
      </p:ext>
    </p:extLst>
  </p:cSld>
  <p:clrMapOvr>
    <a:masterClrMapping/>
  </p:clrMapOvr>
  <p:transition>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2585625"/>
      </p:ext>
    </p:extLst>
  </p:cSld>
  <p:clrMapOvr>
    <a:masterClrMapping/>
  </p:clrMapOvr>
  <p:transition>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437744"/>
      </p:ext>
    </p:extLst>
  </p:cSld>
  <p:clrMapOvr>
    <a:masterClrMapping/>
  </p:clrMapOvr>
  <p:transition>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3984358"/>
      </p:ext>
    </p:extLst>
  </p:cSld>
  <p:clrMapOvr>
    <a:masterClrMapping/>
  </p:clrMapOvr>
  <p:transition>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1260656"/>
      </p:ext>
    </p:extLst>
  </p:cSld>
  <p:clrMapOvr>
    <a:masterClrMapping/>
  </p:clrMapOvr>
  <p:transition>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25327"/>
      </p:ext>
    </p:extLst>
  </p:cSld>
  <p:clrMapOvr>
    <a:masterClrMapping/>
  </p:clrMapOvr>
  <p:transition>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9555206"/>
      </p:ext>
    </p:extLst>
  </p:cSld>
  <p:clrMapOvr>
    <a:masterClrMapping/>
  </p:clrMapOvr>
  <p:transition>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125666"/>
      </p:ext>
    </p:extLst>
  </p:cSld>
  <p:clrMapOvr>
    <a:masterClrMapping/>
  </p:clrMapOvr>
  <p:transition>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5901543"/>
      </p:ext>
    </p:extLst>
  </p:cSld>
  <p:clrMapOvr>
    <a:masterClrMapping/>
  </p:clrMapOvr>
  <p:transition>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2035313"/>
      </p:ext>
    </p:extLst>
  </p:cSld>
  <p:clrMapOvr>
    <a:masterClrMapping/>
  </p:clrMapOvr>
  <p:transition>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5442889"/>
      </p:ext>
    </p:extLst>
  </p:cSld>
  <p:clrMapOvr>
    <a:masterClrMapping/>
  </p:clrMapOvr>
  <p:transition>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667103"/>
      </p:ext>
    </p:extLst>
  </p:cSld>
  <p:clrMapOvr>
    <a:masterClrMapping/>
  </p:clrMapOvr>
  <p:transition>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8937719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0130528"/>
      </p:ext>
    </p:extLst>
  </p:cSld>
  <p:clrMapOvr>
    <a:masterClrMapping/>
  </p:clrMapOvr>
  <p:transition>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0884044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1943555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621075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12/9/24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769840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12/9/24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8879067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12/9/24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8015749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12/9/24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0148065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12/9/24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6474989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12/9/24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047960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98132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1932220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12/9/24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2618395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68578920"/>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4759961"/>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67050620"/>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0968713"/>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5933422"/>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272835421"/>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2513580"/>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44668020"/>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130518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56056929"/>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4041797"/>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5431473"/>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730402013"/>
      </p:ext>
    </p:extLst>
  </p:cSld>
  <p:clrMapOvr>
    <a:masterClrMapping/>
  </p:clrMapOvr>
  <p:transition spd="med">
    <p:cu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09/12/2024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194146426"/>
      </p:ext>
    </p:extLst>
  </p:cSld>
  <p:clrMapOvr>
    <a:overrideClrMapping bg1="dk1" tx1="lt1" bg2="dk2" tx2="lt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09/12/2024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4607093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09/12/2024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862920351"/>
      </p:ext>
    </p:extLst>
  </p:cSld>
  <p:clrMapOvr>
    <a:overrideClrMapping bg1="lt1" tx1="dk1" bg2="lt2" tx2="dk2" accent1="accent1" accent2="accent2" accent3="accent3" accent4="accent4" accent5="accent5" accent6="accent6" hlink="hlink" folHlink="folHlink"/>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09/12/2024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5488419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09/12/2024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7664725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09/12/2024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68853180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8748090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09/12/2024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12341657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09/12/2024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21117980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09/12/2024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207223725"/>
      </p:ext>
    </p:extLst>
  </p:cSld>
  <p:clrMapOvr>
    <a:overrideClrMapping bg1="lt1" tx1="dk1" bg2="lt2" tx2="dk2" accent1="accent1" accent2="accent2" accent3="accent3" accent4="accent4" accent5="accent5" accent6="accent6" hlink="hlink" folHlink="folHlink"/>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09/12/2024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5017649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09/12/2024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4110273081"/>
      </p:ext>
    </p:extLst>
  </p:cSld>
  <p:clrMapOvr>
    <a:overrideClrMapping bg1="lt1" tx1="dk1" bg2="lt2" tx2="dk2" accent1="accent1" accent2="accent2" accent3="accent3" accent4="accent4" accent5="accent5" accent6="accent6" hlink="hlink" folHlink="folHlink"/>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77510"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277511"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2"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D725DCD2-0353-784D-A8CA-801F255BFA8E}" type="slidenum">
              <a:rPr lang="en-US"/>
              <a:pPr>
                <a:defRPr/>
              </a:pPr>
              <a:t>‹#›</a:t>
            </a:fld>
            <a:endParaRPr lang="en-US"/>
          </a:p>
        </p:txBody>
      </p:sp>
    </p:spTree>
    <p:extLst>
      <p:ext uri="{BB962C8B-B14F-4D97-AF65-F5344CB8AC3E}">
        <p14:creationId xmlns:p14="http://schemas.microsoft.com/office/powerpoint/2010/main" val="85097699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8266200-C8D2-4B4A-AC0B-17D3BD20ED00}" type="slidenum">
              <a:rPr lang="en-US"/>
              <a:pPr>
                <a:defRPr/>
              </a:pPr>
              <a:t>‹#›</a:t>
            </a:fld>
            <a:endParaRPr lang="en-US"/>
          </a:p>
        </p:txBody>
      </p:sp>
    </p:spTree>
    <p:extLst>
      <p:ext uri="{BB962C8B-B14F-4D97-AF65-F5344CB8AC3E}">
        <p14:creationId xmlns:p14="http://schemas.microsoft.com/office/powerpoint/2010/main" val="7036009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FC35E4C-4217-1E40-9EED-16EFFD7D3301}" type="slidenum">
              <a:rPr lang="en-US"/>
              <a:pPr>
                <a:defRPr/>
              </a:pPr>
              <a:t>‹#›</a:t>
            </a:fld>
            <a:endParaRPr lang="en-US"/>
          </a:p>
        </p:txBody>
      </p:sp>
    </p:spTree>
    <p:extLst>
      <p:ext uri="{BB962C8B-B14F-4D97-AF65-F5344CB8AC3E}">
        <p14:creationId xmlns:p14="http://schemas.microsoft.com/office/powerpoint/2010/main" val="254091342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6C568271-4069-1B4E-9CB0-03997A07E0CF}" type="slidenum">
              <a:rPr lang="en-US"/>
              <a:pPr>
                <a:defRPr/>
              </a:pPr>
              <a:t>‹#›</a:t>
            </a:fld>
            <a:endParaRPr lang="en-US"/>
          </a:p>
        </p:txBody>
      </p:sp>
    </p:spTree>
    <p:extLst>
      <p:ext uri="{BB962C8B-B14F-4D97-AF65-F5344CB8AC3E}">
        <p14:creationId xmlns:p14="http://schemas.microsoft.com/office/powerpoint/2010/main" val="9050385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8242DFFE-DD58-FB44-9B04-012D4760CA57}" type="slidenum">
              <a:rPr lang="en-US"/>
              <a:pPr>
                <a:defRPr/>
              </a:pPr>
              <a:t>‹#›</a:t>
            </a:fld>
            <a:endParaRPr lang="en-US"/>
          </a:p>
        </p:txBody>
      </p:sp>
    </p:spTree>
    <p:extLst>
      <p:ext uri="{BB962C8B-B14F-4D97-AF65-F5344CB8AC3E}">
        <p14:creationId xmlns:p14="http://schemas.microsoft.com/office/powerpoint/2010/main" val="2194690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639268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55575F17-3482-D24C-B27E-8689F0EE200B}" type="slidenum">
              <a:rPr lang="en-US"/>
              <a:pPr>
                <a:defRPr/>
              </a:pPr>
              <a:t>‹#›</a:t>
            </a:fld>
            <a:endParaRPr lang="en-US"/>
          </a:p>
        </p:txBody>
      </p:sp>
    </p:spTree>
    <p:extLst>
      <p:ext uri="{BB962C8B-B14F-4D97-AF65-F5344CB8AC3E}">
        <p14:creationId xmlns:p14="http://schemas.microsoft.com/office/powerpoint/2010/main" val="201348637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34371142-CF00-0F4A-A67C-3A45341FBA1E}" type="slidenum">
              <a:rPr lang="en-US"/>
              <a:pPr>
                <a:defRPr/>
              </a:pPr>
              <a:t>‹#›</a:t>
            </a:fld>
            <a:endParaRPr lang="en-US"/>
          </a:p>
        </p:txBody>
      </p:sp>
    </p:spTree>
    <p:extLst>
      <p:ext uri="{BB962C8B-B14F-4D97-AF65-F5344CB8AC3E}">
        <p14:creationId xmlns:p14="http://schemas.microsoft.com/office/powerpoint/2010/main" val="142651156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338D574-0D62-1A4A-A1C0-F1EA72238DD1}" type="slidenum">
              <a:rPr lang="en-US"/>
              <a:pPr>
                <a:defRPr/>
              </a:pPr>
              <a:t>‹#›</a:t>
            </a:fld>
            <a:endParaRPr lang="en-US"/>
          </a:p>
        </p:txBody>
      </p:sp>
    </p:spTree>
    <p:extLst>
      <p:ext uri="{BB962C8B-B14F-4D97-AF65-F5344CB8AC3E}">
        <p14:creationId xmlns:p14="http://schemas.microsoft.com/office/powerpoint/2010/main" val="20469528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7909580-E6A1-5947-85D3-A0DA5C2B20F1}" type="slidenum">
              <a:rPr lang="en-US"/>
              <a:pPr>
                <a:defRPr/>
              </a:pPr>
              <a:t>‹#›</a:t>
            </a:fld>
            <a:endParaRPr lang="en-US"/>
          </a:p>
        </p:txBody>
      </p:sp>
    </p:spTree>
    <p:extLst>
      <p:ext uri="{BB962C8B-B14F-4D97-AF65-F5344CB8AC3E}">
        <p14:creationId xmlns:p14="http://schemas.microsoft.com/office/powerpoint/2010/main" val="240340488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53D7055-D5B5-834D-8D53-D4B6C3DDF1F7}" type="slidenum">
              <a:rPr lang="en-US"/>
              <a:pPr>
                <a:defRPr/>
              </a:pPr>
              <a:t>‹#›</a:t>
            </a:fld>
            <a:endParaRPr lang="en-US"/>
          </a:p>
        </p:txBody>
      </p:sp>
    </p:spTree>
    <p:extLst>
      <p:ext uri="{BB962C8B-B14F-4D97-AF65-F5344CB8AC3E}">
        <p14:creationId xmlns:p14="http://schemas.microsoft.com/office/powerpoint/2010/main" val="188857916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B24ADF2-FE2A-C548-8C6F-7E0F2CCC868E}" type="slidenum">
              <a:rPr lang="en-US"/>
              <a:pPr>
                <a:defRPr/>
              </a:pPr>
              <a:t>‹#›</a:t>
            </a:fld>
            <a:endParaRPr lang="en-US"/>
          </a:p>
        </p:txBody>
      </p:sp>
    </p:spTree>
    <p:extLst>
      <p:ext uri="{BB962C8B-B14F-4D97-AF65-F5344CB8AC3E}">
        <p14:creationId xmlns:p14="http://schemas.microsoft.com/office/powerpoint/2010/main" val="25637462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2113C7-3CE4-3C4D-9495-D45AFAF15D73}" type="slidenum">
              <a:rPr lang="en-US"/>
              <a:pPr>
                <a:defRPr/>
              </a:pPr>
              <a:t>‹#›</a:t>
            </a:fld>
            <a:endParaRPr lang="en-US"/>
          </a:p>
        </p:txBody>
      </p:sp>
    </p:spTree>
    <p:extLst>
      <p:ext uri="{BB962C8B-B14F-4D97-AF65-F5344CB8AC3E}">
        <p14:creationId xmlns:p14="http://schemas.microsoft.com/office/powerpoint/2010/main" val="192207482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D7C6E61-5E4B-0B49-B2B7-43A36003DA99}" type="slidenum">
              <a:rPr lang="en-US"/>
              <a:pPr>
                <a:defRPr/>
              </a:pPr>
              <a:t>‹#›</a:t>
            </a:fld>
            <a:endParaRPr lang="en-US"/>
          </a:p>
        </p:txBody>
      </p:sp>
    </p:spTree>
    <p:extLst>
      <p:ext uri="{BB962C8B-B14F-4D97-AF65-F5344CB8AC3E}">
        <p14:creationId xmlns:p14="http://schemas.microsoft.com/office/powerpoint/2010/main" val="61220236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49E2CA3-ADD4-784C-A129-52C3D4460D8F}" type="slidenum">
              <a:rPr lang="en-US"/>
              <a:pPr>
                <a:defRPr/>
              </a:pPr>
              <a:t>‹#›</a:t>
            </a:fld>
            <a:endParaRPr lang="en-US"/>
          </a:p>
        </p:txBody>
      </p:sp>
    </p:spTree>
    <p:extLst>
      <p:ext uri="{BB962C8B-B14F-4D97-AF65-F5344CB8AC3E}">
        <p14:creationId xmlns:p14="http://schemas.microsoft.com/office/powerpoint/2010/main" val="25608752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6EE0E7A-9A83-9A42-8903-0E15C4EAB6A6}" type="slidenum">
              <a:rPr lang="en-US"/>
              <a:pPr>
                <a:defRPr/>
              </a:pPr>
              <a:t>‹#›</a:t>
            </a:fld>
            <a:endParaRPr lang="en-US"/>
          </a:p>
        </p:txBody>
      </p:sp>
    </p:spTree>
    <p:extLst>
      <p:ext uri="{BB962C8B-B14F-4D97-AF65-F5344CB8AC3E}">
        <p14:creationId xmlns:p14="http://schemas.microsoft.com/office/powerpoint/2010/main" val="22467804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478610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5D8CEA0-6918-0C4F-B09A-405CA60D84F0}" type="slidenum">
              <a:rPr lang="en-US"/>
              <a:pPr>
                <a:defRPr/>
              </a:pPr>
              <a:t>‹#›</a:t>
            </a:fld>
            <a:endParaRPr lang="en-US"/>
          </a:p>
        </p:txBody>
      </p:sp>
    </p:spTree>
    <p:extLst>
      <p:ext uri="{BB962C8B-B14F-4D97-AF65-F5344CB8AC3E}">
        <p14:creationId xmlns:p14="http://schemas.microsoft.com/office/powerpoint/2010/main" val="40899838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98591C4-A099-3D48-99AE-CA167B55B076}" type="slidenum">
              <a:rPr lang="en-US"/>
              <a:pPr>
                <a:defRPr/>
              </a:pPr>
              <a:t>‹#›</a:t>
            </a:fld>
            <a:endParaRPr lang="en-US"/>
          </a:p>
        </p:txBody>
      </p:sp>
    </p:spTree>
    <p:extLst>
      <p:ext uri="{BB962C8B-B14F-4D97-AF65-F5344CB8AC3E}">
        <p14:creationId xmlns:p14="http://schemas.microsoft.com/office/powerpoint/2010/main" val="106555445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FFE262C-CBED-9444-B0CA-F8E69EA8386D}" type="slidenum">
              <a:rPr lang="en-US"/>
              <a:pPr>
                <a:defRPr/>
              </a:pPr>
              <a:t>‹#›</a:t>
            </a:fld>
            <a:endParaRPr lang="en-US"/>
          </a:p>
        </p:txBody>
      </p:sp>
    </p:spTree>
    <p:extLst>
      <p:ext uri="{BB962C8B-B14F-4D97-AF65-F5344CB8AC3E}">
        <p14:creationId xmlns:p14="http://schemas.microsoft.com/office/powerpoint/2010/main" val="265188630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A3D6A80-9079-1845-92CB-42D2D682E280}" type="slidenum">
              <a:rPr lang="en-US"/>
              <a:pPr>
                <a:defRPr/>
              </a:pPr>
              <a:t>‹#›</a:t>
            </a:fld>
            <a:endParaRPr lang="en-US"/>
          </a:p>
        </p:txBody>
      </p:sp>
    </p:spTree>
    <p:extLst>
      <p:ext uri="{BB962C8B-B14F-4D97-AF65-F5344CB8AC3E}">
        <p14:creationId xmlns:p14="http://schemas.microsoft.com/office/powerpoint/2010/main" val="59464105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C1194F8-FCE5-EA44-BED9-E64CEC333C9A}" type="slidenum">
              <a:rPr lang="en-US"/>
              <a:pPr>
                <a:defRPr/>
              </a:pPr>
              <a:t>‹#›</a:t>
            </a:fld>
            <a:endParaRPr lang="en-US"/>
          </a:p>
        </p:txBody>
      </p:sp>
    </p:spTree>
    <p:extLst>
      <p:ext uri="{BB962C8B-B14F-4D97-AF65-F5344CB8AC3E}">
        <p14:creationId xmlns:p14="http://schemas.microsoft.com/office/powerpoint/2010/main" val="59483606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DD2A015-003D-6144-A2A9-138823289538}" type="slidenum">
              <a:rPr lang="en-US"/>
              <a:pPr>
                <a:defRPr/>
              </a:pPr>
              <a:t>‹#›</a:t>
            </a:fld>
            <a:endParaRPr lang="en-US"/>
          </a:p>
        </p:txBody>
      </p:sp>
    </p:spTree>
    <p:extLst>
      <p:ext uri="{BB962C8B-B14F-4D97-AF65-F5344CB8AC3E}">
        <p14:creationId xmlns:p14="http://schemas.microsoft.com/office/powerpoint/2010/main" val="388821858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90FE960-1C0A-EE42-BB72-7061239CF05E}" type="slidenum">
              <a:rPr lang="en-US"/>
              <a:pPr>
                <a:defRPr/>
              </a:pPr>
              <a:t>‹#›</a:t>
            </a:fld>
            <a:endParaRPr lang="en-US"/>
          </a:p>
        </p:txBody>
      </p:sp>
    </p:spTree>
    <p:extLst>
      <p:ext uri="{BB962C8B-B14F-4D97-AF65-F5344CB8AC3E}">
        <p14:creationId xmlns:p14="http://schemas.microsoft.com/office/powerpoint/2010/main" val="210807301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9B5B0A7-BE95-4D4F-999D-2AF7C067A4F0}" type="slidenum">
              <a:rPr lang="en-US"/>
              <a:pPr>
                <a:defRPr/>
              </a:pPr>
              <a:t>‹#›</a:t>
            </a:fld>
            <a:endParaRPr lang="en-US"/>
          </a:p>
        </p:txBody>
      </p:sp>
    </p:spTree>
    <p:extLst>
      <p:ext uri="{BB962C8B-B14F-4D97-AF65-F5344CB8AC3E}">
        <p14:creationId xmlns:p14="http://schemas.microsoft.com/office/powerpoint/2010/main" val="329369620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F664A2D3-0E5A-E541-8C20-66B71B647AB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60056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A8531B2-135A-3244-9532-C9066103D7D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349053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914239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E3384A6-61B9-6B4A-9A49-2EF1DD592C10}"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6554852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9" y="1766888"/>
            <a:ext cx="3808412" cy="411321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1" y="1766888"/>
            <a:ext cx="3808413" cy="411321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40FB1BD6-0F32-9F4B-86AD-22C094BB6C5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3963607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D5608D41-C575-754D-8916-8C0CBA961FE8}"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8731495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66A5B410-6E93-C045-96F6-0C70BA76AA1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5116630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56D3CFBF-AFB5-6B45-9C66-98C5F6C7519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0326860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15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151BD4F1-DDDD-3A40-ADC3-E0D20BCB40B2}"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8430971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A7DA9D-5CFD-9848-BD1D-23030FD544C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8735717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967DB109-0C50-0542-A400-8FD8201C1D9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85121954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9"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EA04B080-669E-F44B-9783-7B375A4D5695}"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6159564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9"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04660E8-0951-B345-8E40-BEC3302AAA6F}"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8160391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443212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57511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012413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801674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185911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4325801"/>
      </p:ext>
    </p:extLst>
  </p:cSld>
  <p:clrMapOvr>
    <a:masterClrMapping/>
  </p:clrMapOvr>
  <p:transition>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532419"/>
      </p:ext>
    </p:extLst>
  </p:cSld>
  <p:clrMapOvr>
    <a:masterClrMapping/>
  </p:clrMapOvr>
  <p:transition>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859016"/>
      </p:ext>
    </p:extLst>
  </p:cSld>
  <p:clrMapOvr>
    <a:masterClrMapping/>
  </p:clrMapOvr>
  <p:transitio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4756529"/>
      </p:ext>
    </p:extLst>
  </p:cSld>
  <p:clrMapOvr>
    <a:masterClrMapping/>
  </p:clrMapOvr>
  <p:transition>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074947"/>
      </p:ext>
    </p:extLst>
  </p:cSld>
  <p:clrMapOvr>
    <a:masterClrMapping/>
  </p:clrMapOvr>
  <p:transitio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9465"/>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84091"/>
      </p:ext>
    </p:extLst>
  </p:cSld>
  <p:clrMapOvr>
    <a:masterClrMapping/>
  </p:clrMapOvr>
  <p:transitio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063179"/>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35952"/>
      </p:ext>
    </p:extLst>
  </p:cSld>
  <p:clrMapOvr>
    <a:masterClrMapping/>
  </p:clrMapOvr>
  <p:transition>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9741115"/>
      </p:ext>
    </p:extLst>
  </p:cSld>
  <p:clrMapOvr>
    <a:masterClrMapping/>
  </p:clrMapOvr>
  <p:transition>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3947419"/>
      </p:ext>
    </p:extLst>
  </p:cSld>
  <p:clrMapOvr>
    <a:masterClrMapping/>
  </p:clrMapOvr>
  <p:transition>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326576"/>
      </p:ext>
    </p:extLst>
  </p:cSld>
  <p:clrMapOvr>
    <a:masterClrMapping/>
  </p:clrMapOvr>
  <p:transition>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274693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1568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720735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30358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4086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8718471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762591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092057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489478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080049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695443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824260"/>
      </p:ext>
    </p:extLst>
  </p:cSld>
  <p:clrMapOvr>
    <a:masterClrMapping/>
  </p:clrMapOvr>
  <p:transition>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305872"/>
      </p:ext>
    </p:extLst>
  </p:cSld>
  <p:clrMapOvr>
    <a:masterClrMapping/>
  </p:clrMapOvr>
  <p:transition>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671478"/>
      </p:ext>
    </p:extLst>
  </p:cSld>
  <p:clrMapOvr>
    <a:masterClrMapping/>
  </p:clrMapOvr>
  <p:transition>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5014969"/>
      </p:ext>
    </p:extLst>
  </p:cSld>
  <p:clrMapOvr>
    <a:masterClrMapping/>
  </p:clrMapOvr>
  <p:transition>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43522"/>
      </p:ext>
    </p:extLst>
  </p:cSld>
  <p:clrMapOvr>
    <a:masterClrMapping/>
  </p:clrMapOvr>
  <p:transition>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131782"/>
      </p:ext>
    </p:extLst>
  </p:cSld>
  <p:clrMapOvr>
    <a:masterClrMapping/>
  </p:clrMapOvr>
  <p:transition>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083016"/>
      </p:ext>
    </p:extLst>
  </p:cSld>
  <p:clrMapOvr>
    <a:masterClrMapping/>
  </p:clrMapOvr>
  <p:transition>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727308"/>
      </p:ext>
    </p:extLst>
  </p:cSld>
  <p:clrMapOvr>
    <a:masterClrMapping/>
  </p:clrMapOvr>
  <p:transition>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582369"/>
      </p:ext>
    </p:extLst>
  </p:cSld>
  <p:clrMapOvr>
    <a:masterClrMapping/>
  </p:clrMapOvr>
  <p:transition>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1663759"/>
      </p:ext>
    </p:extLst>
  </p:cSld>
  <p:clrMapOvr>
    <a:masterClrMapping/>
  </p:clrMapOvr>
  <p:transition>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150612"/>
      </p:ext>
    </p:extLst>
  </p:cSld>
  <p:clrMapOvr>
    <a:masterClrMapping/>
  </p:clrMapOvr>
  <p:transitio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803201"/>
      </p:ext>
    </p:extLst>
  </p:cSld>
  <p:clrMapOvr>
    <a:masterClrMapping/>
  </p:clrMapOvr>
  <p:transition>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709354"/>
      </p:ext>
    </p:extLst>
  </p:cSld>
  <p:clrMapOvr>
    <a:masterClrMapping/>
  </p:clrMapOvr>
  <p:transition>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8404560"/>
      </p:ext>
    </p:extLst>
  </p:cSld>
  <p:clrMapOvr>
    <a:masterClrMapping/>
  </p:clrMapOvr>
  <p:transition>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986349"/>
      </p:ext>
    </p:extLst>
  </p:cSld>
  <p:clrMapOvr>
    <a:masterClrMapping/>
  </p:clrMapOvr>
  <p:transition>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75421"/>
      </p:ext>
    </p:extLst>
  </p:cSld>
  <p:clrMapOvr>
    <a:masterClrMapping/>
  </p:clrMapOvr>
  <p:transition>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560534"/>
      </p:ext>
    </p:extLst>
  </p:cSld>
  <p:clrMapOvr>
    <a:masterClrMapping/>
  </p:clrMapOvr>
  <p:transition>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6560053"/>
      </p:ext>
    </p:extLst>
  </p:cSld>
  <p:clrMapOvr>
    <a:masterClrMapping/>
  </p:clrMapOvr>
  <p:transition>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351118"/>
      </p:ext>
    </p:extLst>
  </p:cSld>
  <p:clrMapOvr>
    <a:masterClrMapping/>
  </p:clrMapOvr>
  <p:transition>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114173"/>
      </p:ext>
    </p:extLst>
  </p:cSld>
  <p:clrMapOvr>
    <a:masterClrMapping/>
  </p:clrMapOvr>
  <p:transition>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5521324"/>
      </p:ext>
    </p:extLst>
  </p:cSld>
  <p:clrMapOvr>
    <a:masterClrMapping/>
  </p:clrMapOvr>
  <p:transitio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82379"/>
      </p:ext>
    </p:extLst>
  </p:cSld>
  <p:clrMapOvr>
    <a:masterClrMapping/>
  </p:clrMapOvr>
  <p:transition>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0048289"/>
      </p:ext>
    </p:extLst>
  </p:cSld>
  <p:clrMapOvr>
    <a:masterClrMapping/>
  </p:clrMapOvr>
  <p:transition>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5900341"/>
      </p:ext>
    </p:extLst>
  </p:cSld>
  <p:clrMapOvr>
    <a:masterClrMapping/>
  </p:clrMapOvr>
  <p:transition>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2483163"/>
      </p:ext>
    </p:extLst>
  </p:cSld>
  <p:clrMapOvr>
    <a:masterClrMapping/>
  </p:clrMapOvr>
  <p:transition>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0809693"/>
      </p:ext>
    </p:extLst>
  </p:cSld>
  <p:clrMapOvr>
    <a:masterClrMapping/>
  </p:clrMapOvr>
  <p:transition>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925096"/>
      </p:ext>
    </p:extLst>
  </p:cSld>
  <p:clrMapOvr>
    <a:masterClrMapping/>
  </p:clrMapOvr>
  <p:transition>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597071"/>
      </p:ext>
    </p:extLst>
  </p:cSld>
  <p:clrMapOvr>
    <a:masterClrMapping/>
  </p:clrMapOvr>
  <p:transition>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6583512"/>
      </p:ext>
    </p:extLst>
  </p:cSld>
  <p:clrMapOvr>
    <a:masterClrMapping/>
  </p:clrMapOvr>
  <p:transition>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7116161"/>
      </p:ext>
    </p:extLst>
  </p:cSld>
  <p:clrMapOvr>
    <a:masterClrMapping/>
  </p:clrMapOvr>
  <p:transition>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9724059"/>
      </p:ext>
    </p:extLst>
  </p:cSld>
  <p:clrMapOvr>
    <a:masterClrMapping/>
  </p:clrMapOvr>
  <p:transition>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92938"/>
      </p:ext>
    </p:extLst>
  </p:cSld>
  <p:clrMapOvr>
    <a:masterClrMapping/>
  </p:clrMapOvr>
  <p:transition>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7084966"/>
      </p:ext>
    </p:extLst>
  </p:cSld>
  <p:clrMapOvr>
    <a:masterClrMapping/>
  </p:clrMapOvr>
  <p:transition>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3394776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30413503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41292941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591076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8445801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8069463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7016711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292797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9134176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42294623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88390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2324556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9211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4978452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8580754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0806554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405435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70664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theme" Target="../theme/theme11.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image" Target="../media/image10.png"/><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theme" Target="../theme/theme17.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theme" Target="../theme/theme18.xml"/><Relationship Id="rId18" Type="http://schemas.openxmlformats.org/officeDocument/2006/relationships/image" Target="../media/image5.png"/><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17" Type="http://schemas.openxmlformats.org/officeDocument/2006/relationships/image" Target="../media/image4.png"/><Relationship Id="rId2" Type="http://schemas.openxmlformats.org/officeDocument/2006/relationships/slideLayout" Target="../slideLayouts/slideLayout199.xml"/><Relationship Id="rId16" Type="http://schemas.openxmlformats.org/officeDocument/2006/relationships/image" Target="../media/image3.png"/><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5" Type="http://schemas.openxmlformats.org/officeDocument/2006/relationships/image" Target="../media/image2.png"/><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18" Type="http://schemas.openxmlformats.org/officeDocument/2006/relationships/image" Target="../media/image5.pn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image" Target="../media/image4.png"/><Relationship Id="rId2" Type="http://schemas.openxmlformats.org/officeDocument/2006/relationships/slideLayout" Target="../slideLayouts/slideLayout15.xml"/><Relationship Id="rId16" Type="http://schemas.openxmlformats.org/officeDocument/2006/relationships/image" Target="../media/image3.png"/><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image" Target="../media/image2.png"/><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image" Target="../media/image7.png"/><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18" Type="http://schemas.openxmlformats.org/officeDocument/2006/relationships/image" Target="../media/image5.png"/><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17" Type="http://schemas.openxmlformats.org/officeDocument/2006/relationships/image" Target="../media/image4.png"/><Relationship Id="rId2" Type="http://schemas.openxmlformats.org/officeDocument/2006/relationships/slideLayout" Target="../slideLayouts/slideLayout94.xml"/><Relationship Id="rId16" Type="http://schemas.openxmlformats.org/officeDocument/2006/relationships/image" Target="../media/image3.png"/><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5" Type="http://schemas.openxmlformats.org/officeDocument/2006/relationships/image" Target="../media/image2.png"/><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0376837"/>
      </p:ext>
    </p:extLst>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3940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 id="2147483898"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3681766"/>
      </p:ext>
    </p:extLst>
  </p:cSld>
  <p:clrMap bg1="lt1" tx1="dk1" bg2="lt2" tx2="dk2" accent1="accent1" accent2="accent2" accent3="accent3" accent4="accent4" accent5="accent5" accent6="accent6" hlink="hlink" folHlink="fol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12/9/24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325355945"/>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1357290277"/>
      </p:ext>
    </p:extLst>
  </p:cSld>
  <p:clrMap bg1="dk2" tx1="lt1" bg2="dk1" tx2="lt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 id="214748393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09/12/2024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572328635"/>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 id="2147483944" r:id="rId7"/>
    <p:sldLayoutId id="2147483945" r:id="rId8"/>
    <p:sldLayoutId id="2147483946" r:id="rId9"/>
    <p:sldLayoutId id="2147483947" r:id="rId10"/>
    <p:sldLayoutId id="214748394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1143000" cy="6856413"/>
            <a:chOff x="0" y="0"/>
            <a:chExt cx="720" cy="4319"/>
          </a:xfrm>
        </p:grpSpPr>
        <p:sp>
          <p:nvSpPr>
            <p:cNvPr id="3789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sp>
          <p:nvSpPr>
            <p:cNvPr id="3789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pic>
          <p:nvPicPr>
            <p:cNvPr id="37898"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789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6488"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276489"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276490"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6004152A-3B3D-D640-819A-715A1483D635}" type="slidenum">
              <a:rPr lang="en-US"/>
              <a:pPr>
                <a:defRPr/>
              </a:pPr>
              <a:t>‹#›</a:t>
            </a:fld>
            <a:endParaRPr lang="en-US"/>
          </a:p>
        </p:txBody>
      </p:sp>
    </p:spTree>
    <p:extLst>
      <p:ext uri="{BB962C8B-B14F-4D97-AF65-F5344CB8AC3E}">
        <p14:creationId xmlns:p14="http://schemas.microsoft.com/office/powerpoint/2010/main" val="959628582"/>
      </p:ext>
    </p:extLst>
  </p:cSld>
  <p:clrMap bg1="dk2" tx1="lt1" bg2="dk1" tx2="lt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525B181-05A4-EE42-8EE1-EA81EF371F8D}" type="slidenum">
              <a:rPr lang="en-US"/>
              <a:pPr>
                <a:defRPr/>
              </a:pPr>
              <a:t>‹#›</a:t>
            </a:fld>
            <a:endParaRPr lang="en-US"/>
          </a:p>
        </p:txBody>
      </p:sp>
    </p:spTree>
    <p:extLst>
      <p:ext uri="{BB962C8B-B14F-4D97-AF65-F5344CB8AC3E}">
        <p14:creationId xmlns:p14="http://schemas.microsoft.com/office/powerpoint/2010/main" val="3415621521"/>
      </p:ext>
    </p:extLst>
  </p:cSld>
  <p:clrMap bg1="lt1" tx1="dk1" bg2="lt2" tx2="dk2" accent1="accent1" accent2="accent2" accent3="accent3" accent4="accent4" accent5="accent5" accent6="accent6" hlink="hlink" folHlink="folHlink"/>
  <p:sldLayoutIdLst>
    <p:sldLayoutId id="2147483962" r:id="rId1"/>
    <p:sldLayoutId id="2147483963" r:id="rId2"/>
    <p:sldLayoutId id="2147483964" r:id="rId3"/>
    <p:sldLayoutId id="2147483965" r:id="rId4"/>
    <p:sldLayoutId id="2147483966" r:id="rId5"/>
    <p:sldLayoutId id="2147483967" r:id="rId6"/>
    <p:sldLayoutId id="2147483968" r:id="rId7"/>
    <p:sldLayoutId id="2147483969" r:id="rId8"/>
    <p:sldLayoutId id="2147483970" r:id="rId9"/>
    <p:sldLayoutId id="2147483971" r:id="rId10"/>
    <p:sldLayoutId id="2147483972" r:id="rId11"/>
    <p:sldLayoutId id="2147483973" r:id="rId12"/>
  </p:sldLayoutIdLst>
  <p:txStyles>
    <p:titleStyle>
      <a:lvl1pPr algn="ctr" rtl="0" eaLnBrk="0" fontAlgn="base" hangingPunct="0">
        <a:spcBef>
          <a:spcPct val="0"/>
        </a:spcBef>
        <a:spcAft>
          <a:spcPct val="0"/>
        </a:spcAft>
        <a:defRPr sz="4000" b="1">
          <a:solidFill>
            <a:schemeClr val="tx2"/>
          </a:solidFill>
          <a:latin typeface="Arial"/>
          <a:ea typeface="ＭＳ Ｐゴシック" pitchFamily="-107" charset="-128"/>
          <a:cs typeface="Arial"/>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a:solidFill>
            <a:schemeClr val="tx1"/>
          </a:solidFill>
          <a:effectLst>
            <a:outerShdw blurRad="38100" dist="38100" dir="2700000" algn="tl">
              <a:srgbClr val="000000">
                <a:alpha val="43137"/>
              </a:srgbClr>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har char="–"/>
        <a:defRPr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000" b="1">
          <a:solidFill>
            <a:schemeClr val="tx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b="1">
          <a:solidFill>
            <a:schemeClr val="tx1"/>
          </a:solidFill>
          <a:effectLst>
            <a:outerShdw blurRad="38100" dist="38100" dir="2700000" algn="tl">
              <a:srgbClr val="000000">
                <a:alpha val="43137"/>
              </a:srgbClr>
            </a:outerShdw>
          </a:effectLst>
          <a:latin typeface="Arial"/>
          <a:ea typeface="Geneva"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050">
                <a:solidFill>
                  <a:schemeClr val="tx2"/>
                </a:solidFill>
                <a:latin typeface="Arial" pitchFamily="-111" charset="0"/>
                <a:ea typeface="+mn-ea"/>
                <a:cs typeface="+mn-cs"/>
              </a:defRPr>
            </a:lvl1pPr>
          </a:lstStyle>
          <a:p>
            <a:pPr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050">
                <a:solidFill>
                  <a:schemeClr val="tx2"/>
                </a:solidFill>
                <a:latin typeface="Arial" pitchFamily="-111" charset="0"/>
                <a:ea typeface="+mn-ea"/>
                <a:cs typeface="+mn-cs"/>
              </a:defRPr>
            </a:lvl1pPr>
          </a:lstStyle>
          <a:p>
            <a:pPr algn="ctr"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050">
                <a:solidFill>
                  <a:schemeClr val="tx2"/>
                </a:solidFill>
                <a:latin typeface="Arial" charset="0"/>
              </a:defRPr>
            </a:lvl1pPr>
          </a:lstStyle>
          <a:p>
            <a:pPr fontAlgn="base">
              <a:spcAft>
                <a:spcPct val="0"/>
              </a:spcAft>
            </a:pPr>
            <a:fld id="{5EDC9A72-6C1F-0F47-AF54-3880D570757D}" type="slidenum">
              <a:rPr lang="en-US" smtClean="0">
                <a:solidFill>
                  <a:srgbClr val="482400"/>
                </a:solidFill>
                <a:ea typeface="ＭＳ Ｐゴシック" charset="0"/>
                <a:cs typeface="ＭＳ Ｐゴシック" charset="0"/>
              </a:rPr>
              <a:pPr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66800" y="1574802"/>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562285"/>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Lst>
  <p:txStyles>
    <p:titleStyle>
      <a:lvl1pPr algn="l" rtl="0" eaLnBrk="0" fontAlgn="base" hangingPunct="0">
        <a:spcBef>
          <a:spcPct val="0"/>
        </a:spcBef>
        <a:spcAft>
          <a:spcPct val="0"/>
        </a:spcAft>
        <a:defRPr sz="3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33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33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33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3300">
          <a:solidFill>
            <a:schemeClr val="tx2"/>
          </a:solidFill>
          <a:latin typeface="Times New Roman" pitchFamily="-111" charset="0"/>
          <a:ea typeface="ＭＳ Ｐゴシック" charset="-128"/>
          <a:cs typeface="ＭＳ Ｐゴシック" charset="-128"/>
        </a:defRPr>
      </a:lvl5pPr>
      <a:lvl6pPr marL="342900" algn="l" rtl="0" fontAlgn="base">
        <a:spcBef>
          <a:spcPct val="0"/>
        </a:spcBef>
        <a:spcAft>
          <a:spcPct val="0"/>
        </a:spcAft>
        <a:defRPr sz="3300">
          <a:solidFill>
            <a:schemeClr val="tx2"/>
          </a:solidFill>
          <a:latin typeface="Times New Roman" pitchFamily="-111" charset="0"/>
        </a:defRPr>
      </a:lvl6pPr>
      <a:lvl7pPr marL="685800" algn="l" rtl="0" fontAlgn="base">
        <a:spcBef>
          <a:spcPct val="0"/>
        </a:spcBef>
        <a:spcAft>
          <a:spcPct val="0"/>
        </a:spcAft>
        <a:defRPr sz="3300">
          <a:solidFill>
            <a:schemeClr val="tx2"/>
          </a:solidFill>
          <a:latin typeface="Times New Roman" pitchFamily="-111" charset="0"/>
        </a:defRPr>
      </a:lvl7pPr>
      <a:lvl8pPr marL="1028700" algn="l" rtl="0" fontAlgn="base">
        <a:spcBef>
          <a:spcPct val="0"/>
        </a:spcBef>
        <a:spcAft>
          <a:spcPct val="0"/>
        </a:spcAft>
        <a:defRPr sz="3300">
          <a:solidFill>
            <a:schemeClr val="tx2"/>
          </a:solidFill>
          <a:latin typeface="Times New Roman" pitchFamily="-111" charset="0"/>
        </a:defRPr>
      </a:lvl8pPr>
      <a:lvl9pPr marL="1371600" algn="l" rtl="0" fontAlgn="base">
        <a:spcBef>
          <a:spcPct val="0"/>
        </a:spcBef>
        <a:spcAft>
          <a:spcPct val="0"/>
        </a:spcAft>
        <a:defRPr sz="3300">
          <a:solidFill>
            <a:schemeClr val="tx2"/>
          </a:solidFill>
          <a:latin typeface="Times New Roman" pitchFamily="-111" charset="0"/>
        </a:defRPr>
      </a:lvl9pPr>
    </p:titleStyle>
    <p:bodyStyle>
      <a:lvl1pPr marL="257175" indent="-257175" algn="l" rtl="0" eaLnBrk="0" fontAlgn="base" hangingPunct="0">
        <a:spcBef>
          <a:spcPct val="20000"/>
        </a:spcBef>
        <a:spcAft>
          <a:spcPct val="0"/>
        </a:spcAft>
        <a:buBlip>
          <a:blip r:embed="rId17"/>
        </a:buBlip>
        <a:defRPr sz="2400">
          <a:solidFill>
            <a:schemeClr val="tx1"/>
          </a:solidFill>
          <a:latin typeface="+mn-lt"/>
          <a:ea typeface="ＭＳ Ｐゴシック" charset="-128"/>
          <a:cs typeface="ＭＳ Ｐゴシック" charset="-128"/>
        </a:defRPr>
      </a:lvl1pPr>
      <a:lvl2pPr marL="557213" indent="-214313" algn="l" rtl="0" eaLnBrk="0" fontAlgn="base" hangingPunct="0">
        <a:spcBef>
          <a:spcPct val="20000"/>
        </a:spcBef>
        <a:spcAft>
          <a:spcPct val="0"/>
        </a:spcAft>
        <a:buClr>
          <a:schemeClr val="accent2"/>
        </a:buClr>
        <a:buFont typeface="Wingdings" charset="0"/>
        <a:buBlip>
          <a:blip r:embed="rId18"/>
        </a:buBlip>
        <a:defRPr sz="2100">
          <a:solidFill>
            <a:schemeClr val="tx1"/>
          </a:solidFill>
          <a:latin typeface="+mn-lt"/>
          <a:ea typeface="ＭＳ Ｐゴシック" pitchFamily="-111" charset="-128"/>
        </a:defRPr>
      </a:lvl2pPr>
      <a:lvl3pPr marL="857250" indent="-171450" algn="l" rtl="0" eaLnBrk="0" fontAlgn="base" hangingPunct="0">
        <a:spcBef>
          <a:spcPct val="20000"/>
        </a:spcBef>
        <a:spcAft>
          <a:spcPct val="0"/>
        </a:spcAft>
        <a:buChar char="•"/>
        <a:defRPr sz="1800">
          <a:solidFill>
            <a:schemeClr val="tx1"/>
          </a:solidFill>
          <a:latin typeface="+mn-lt"/>
          <a:ea typeface="ＭＳ Ｐゴシック" pitchFamily="-111" charset="-128"/>
        </a:defRPr>
      </a:lvl3pPr>
      <a:lvl4pPr marL="1200150" indent="-171450" algn="l" rtl="0" eaLnBrk="0" fontAlgn="base" hangingPunct="0">
        <a:spcBef>
          <a:spcPct val="20000"/>
        </a:spcBef>
        <a:spcAft>
          <a:spcPct val="0"/>
        </a:spcAft>
        <a:buClr>
          <a:schemeClr val="tx2"/>
        </a:buClr>
        <a:buFont typeface="Wingdings" charset="0"/>
        <a:buChar char="s"/>
        <a:defRPr sz="1500">
          <a:solidFill>
            <a:schemeClr val="tx1"/>
          </a:solidFill>
          <a:latin typeface="+mn-lt"/>
          <a:ea typeface="ＭＳ Ｐゴシック" pitchFamily="-111" charset="-128"/>
        </a:defRPr>
      </a:lvl4pPr>
      <a:lvl5pPr marL="1543050" indent="-171450" algn="l" rtl="0" eaLnBrk="0" fontAlgn="base" hangingPunct="0">
        <a:spcBef>
          <a:spcPct val="20000"/>
        </a:spcBef>
        <a:spcAft>
          <a:spcPct val="0"/>
        </a:spcAft>
        <a:buClr>
          <a:schemeClr val="tx2"/>
        </a:buClr>
        <a:buFont typeface="Wingdings" charset="0"/>
        <a:buChar char="s"/>
        <a:defRPr sz="1500">
          <a:solidFill>
            <a:schemeClr val="tx1"/>
          </a:solidFill>
          <a:latin typeface="+mn-lt"/>
          <a:ea typeface="ＭＳ Ｐゴシック" pitchFamily="-111" charset="-128"/>
        </a:defRPr>
      </a:lvl5pPr>
      <a:lvl6pPr marL="1885950" indent="-171450" algn="l" rtl="0" fontAlgn="base">
        <a:spcBef>
          <a:spcPct val="20000"/>
        </a:spcBef>
        <a:spcAft>
          <a:spcPct val="0"/>
        </a:spcAft>
        <a:buClr>
          <a:schemeClr val="tx2"/>
        </a:buClr>
        <a:buFont typeface="Wingdings" pitchFamily="-111" charset="2"/>
        <a:buChar char="s"/>
        <a:defRPr sz="1500">
          <a:solidFill>
            <a:schemeClr val="tx1"/>
          </a:solidFill>
          <a:latin typeface="+mn-lt"/>
          <a:ea typeface="ＭＳ Ｐゴシック" pitchFamily="-111" charset="-128"/>
        </a:defRPr>
      </a:lvl6pPr>
      <a:lvl7pPr marL="2228850" indent="-171450" algn="l" rtl="0" fontAlgn="base">
        <a:spcBef>
          <a:spcPct val="20000"/>
        </a:spcBef>
        <a:spcAft>
          <a:spcPct val="0"/>
        </a:spcAft>
        <a:buClr>
          <a:schemeClr val="tx2"/>
        </a:buClr>
        <a:buFont typeface="Wingdings" pitchFamily="-111" charset="2"/>
        <a:buChar char="s"/>
        <a:defRPr sz="1500">
          <a:solidFill>
            <a:schemeClr val="tx1"/>
          </a:solidFill>
          <a:latin typeface="+mn-lt"/>
          <a:ea typeface="ＭＳ Ｐゴシック" pitchFamily="-111" charset="-128"/>
        </a:defRPr>
      </a:lvl7pPr>
      <a:lvl8pPr marL="2571750" indent="-171450" algn="l" rtl="0" fontAlgn="base">
        <a:spcBef>
          <a:spcPct val="20000"/>
        </a:spcBef>
        <a:spcAft>
          <a:spcPct val="0"/>
        </a:spcAft>
        <a:buClr>
          <a:schemeClr val="tx2"/>
        </a:buClr>
        <a:buFont typeface="Wingdings" pitchFamily="-111" charset="2"/>
        <a:buChar char="s"/>
        <a:defRPr sz="1500">
          <a:solidFill>
            <a:schemeClr val="tx1"/>
          </a:solidFill>
          <a:latin typeface="+mn-lt"/>
          <a:ea typeface="ＭＳ Ｐゴシック" pitchFamily="-111" charset="-128"/>
        </a:defRPr>
      </a:lvl8pPr>
      <a:lvl9pPr marL="2914650" indent="-171450" algn="l" rtl="0" fontAlgn="base">
        <a:spcBef>
          <a:spcPct val="20000"/>
        </a:spcBef>
        <a:spcAft>
          <a:spcPct val="0"/>
        </a:spcAft>
        <a:buClr>
          <a:schemeClr val="tx2"/>
        </a:buClr>
        <a:buFont typeface="Wingdings" pitchFamily="-111" charset="2"/>
        <a:buChar char="s"/>
        <a:defRPr sz="1500">
          <a:solidFill>
            <a:schemeClr val="tx1"/>
          </a:solidFill>
          <a:latin typeface="+mn-lt"/>
          <a:ea typeface="ＭＳ Ｐゴシック" pitchFamily="-111" charset="-128"/>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906231"/>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971857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77637353"/>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657201203"/>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74097D6-3371-2544-B9C1-47762CF39CBC}"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5208149"/>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B7934DC-301D-3E46-B7D6-C73147496BBB}"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65603948"/>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63932536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5443368"/>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100.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1.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2.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3.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4.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35.xml"/></Relationships>
</file>

<file path=ppt/slides/_rels/slide10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9.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00.xml"/><Relationship Id="rId1" Type="http://schemas.openxmlformats.org/officeDocument/2006/relationships/slideLayout" Target="../slideLayouts/slideLayout20.xml"/></Relationships>
</file>

<file path=ppt/slides/_rels/slide10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01.xml"/><Relationship Id="rId1" Type="http://schemas.openxmlformats.org/officeDocument/2006/relationships/slideLayout" Target="../slideLayouts/slideLayout32.xml"/></Relationships>
</file>

<file path=ppt/slides/_rels/slide10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55.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44.xml"/><Relationship Id="rId1" Type="http://schemas.openxmlformats.org/officeDocument/2006/relationships/themeOverride" Target="../theme/themeOverride6.xml"/></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170.xml"/></Relationships>
</file>

<file path=ppt/slides/_rels/slide1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3.xml"/><Relationship Id="rId1" Type="http://schemas.openxmlformats.org/officeDocument/2006/relationships/slideLayout" Target="../slideLayouts/slideLayout32.xml"/></Relationships>
</file>

<file path=ppt/slides/_rels/slide11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04.xml"/><Relationship Id="rId1" Type="http://schemas.openxmlformats.org/officeDocument/2006/relationships/slideLayout" Target="../slideLayouts/slideLayout55.xml"/></Relationships>
</file>

<file path=ppt/slides/_rels/slide11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5.xml"/><Relationship Id="rId1" Type="http://schemas.openxmlformats.org/officeDocument/2006/relationships/slideLayout" Target="../slideLayouts/slideLayout32.xml"/></Relationships>
</file>

<file path=ppt/slides/_rels/slide11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6.xml"/><Relationship Id="rId1" Type="http://schemas.openxmlformats.org/officeDocument/2006/relationships/slideLayout" Target="../slideLayouts/slideLayout32.xml"/></Relationships>
</file>

<file path=ppt/slides/_rels/slide11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7.xml"/><Relationship Id="rId1" Type="http://schemas.openxmlformats.org/officeDocument/2006/relationships/slideLayout" Target="../slideLayouts/slideLayout32.xml"/></Relationships>
</file>

<file path=ppt/slides/_rels/slide11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8.xml"/><Relationship Id="rId1" Type="http://schemas.openxmlformats.org/officeDocument/2006/relationships/slideLayout" Target="../slideLayouts/slideLayout32.xml"/></Relationships>
</file>

<file path=ppt/slides/_rels/slide11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9.xml"/><Relationship Id="rId1" Type="http://schemas.openxmlformats.org/officeDocument/2006/relationships/slideLayout" Target="../slideLayouts/slideLayout55.xml"/></Relationships>
</file>

<file path=ppt/slides/_rels/slide11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10.xml"/><Relationship Id="rId1" Type="http://schemas.openxmlformats.org/officeDocument/2006/relationships/slideLayout" Target="../slideLayouts/slideLayout55.xml"/></Relationships>
</file>

<file path=ppt/slides/_rels/slide11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11.xml"/><Relationship Id="rId1" Type="http://schemas.openxmlformats.org/officeDocument/2006/relationships/slideLayout" Target="../slideLayouts/slideLayout66.xml"/></Relationships>
</file>

<file path=ppt/slides/_rels/slide11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2.xml"/><Relationship Id="rId1" Type="http://schemas.openxmlformats.org/officeDocument/2006/relationships/slideLayout" Target="../slideLayouts/slideLayout32.xml"/></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3.xml"/><Relationship Id="rId1" Type="http://schemas.openxmlformats.org/officeDocument/2006/relationships/slideLayout" Target="../slideLayouts/slideLayout32.xml"/><Relationship Id="rId4" Type="http://schemas.openxmlformats.org/officeDocument/2006/relationships/image" Target="../media/image71.png"/></Relationships>
</file>

<file path=ppt/slides/_rels/slide12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4.xml"/><Relationship Id="rId1" Type="http://schemas.openxmlformats.org/officeDocument/2006/relationships/slideLayout" Target="../slideLayouts/slideLayout32.xml"/><Relationship Id="rId4" Type="http://schemas.openxmlformats.org/officeDocument/2006/relationships/image" Target="../media/image71.png"/></Relationships>
</file>

<file path=ppt/slides/_rels/slide12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5.xml"/><Relationship Id="rId1" Type="http://schemas.openxmlformats.org/officeDocument/2006/relationships/slideLayout" Target="../slideLayouts/slideLayout32.xml"/></Relationships>
</file>

<file path=ppt/slides/_rels/slide12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6.xml"/><Relationship Id="rId1" Type="http://schemas.openxmlformats.org/officeDocument/2006/relationships/slideLayout" Target="../slideLayouts/slideLayout32.xml"/><Relationship Id="rId4" Type="http://schemas.openxmlformats.org/officeDocument/2006/relationships/image" Target="../media/image71.png"/></Relationships>
</file>

<file path=ppt/slides/_rels/slide12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7.xml"/><Relationship Id="rId1" Type="http://schemas.openxmlformats.org/officeDocument/2006/relationships/slideLayout" Target="../slideLayouts/slideLayout32.xml"/></Relationships>
</file>

<file path=ppt/slides/_rels/slide12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18.xml"/><Relationship Id="rId1" Type="http://schemas.openxmlformats.org/officeDocument/2006/relationships/slideLayout" Target="../slideLayouts/slideLayout55.xml"/></Relationships>
</file>

<file path=ppt/slides/_rels/slide12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19.xml"/><Relationship Id="rId1" Type="http://schemas.openxmlformats.org/officeDocument/2006/relationships/slideLayout" Target="../slideLayouts/slideLayout66.xml"/></Relationships>
</file>

<file path=ppt/slides/_rels/slide12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20.xml"/><Relationship Id="rId1" Type="http://schemas.openxmlformats.org/officeDocument/2006/relationships/slideLayout" Target="../slideLayouts/slideLayout55.xml"/><Relationship Id="rId5" Type="http://schemas.openxmlformats.org/officeDocument/2006/relationships/image" Target="../media/image97.png"/><Relationship Id="rId4" Type="http://schemas.openxmlformats.org/officeDocument/2006/relationships/image" Target="../media/image96.png"/></Relationships>
</file>

<file path=ppt/slides/_rels/slide12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1.xml"/><Relationship Id="rId1" Type="http://schemas.openxmlformats.org/officeDocument/2006/relationships/slideLayout" Target="../slideLayouts/slideLayout32.xml"/></Relationships>
</file>

<file path=ppt/slides/_rels/slide12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22.xml"/><Relationship Id="rId1" Type="http://schemas.openxmlformats.org/officeDocument/2006/relationships/slideLayout" Target="../slideLayouts/slideLayout5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3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23.xml"/><Relationship Id="rId1" Type="http://schemas.openxmlformats.org/officeDocument/2006/relationships/slideLayout" Target="../slideLayouts/slideLayout55.xml"/></Relationships>
</file>

<file path=ppt/slides/_rels/slide131.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55.xml"/></Relationships>
</file>

<file path=ppt/slides/_rels/slide132.x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slideLayout" Target="../slideLayouts/slideLayout55.xml"/><Relationship Id="rId6" Type="http://schemas.openxmlformats.org/officeDocument/2006/relationships/image" Target="../media/image104.wmf"/><Relationship Id="rId5" Type="http://schemas.openxmlformats.org/officeDocument/2006/relationships/image" Target="../media/image103.wmf"/><Relationship Id="rId4" Type="http://schemas.openxmlformats.org/officeDocument/2006/relationships/image" Target="../media/image102.wmf"/></Relationships>
</file>

<file path=ppt/slides/_rels/slide133.xml.rels><?xml version="1.0" encoding="UTF-8" standalone="yes"?>
<Relationships xmlns="http://schemas.openxmlformats.org/package/2006/relationships"><Relationship Id="rId3" Type="http://schemas.openxmlformats.org/officeDocument/2006/relationships/image" Target="../media/image102.wmf"/><Relationship Id="rId2" Type="http://schemas.openxmlformats.org/officeDocument/2006/relationships/image" Target="../media/image100.wmf"/><Relationship Id="rId1" Type="http://schemas.openxmlformats.org/officeDocument/2006/relationships/slideLayout" Target="../slideLayouts/slideLayout55.xml"/><Relationship Id="rId6" Type="http://schemas.openxmlformats.org/officeDocument/2006/relationships/image" Target="../media/image101.wmf"/><Relationship Id="rId5" Type="http://schemas.openxmlformats.org/officeDocument/2006/relationships/image" Target="../media/image104.wmf"/><Relationship Id="rId4" Type="http://schemas.openxmlformats.org/officeDocument/2006/relationships/image" Target="../media/image103.wmf"/></Relationships>
</file>

<file path=ppt/slides/_rels/slide134.xml.rels><?xml version="1.0" encoding="UTF-8" standalone="yes"?>
<Relationships xmlns="http://schemas.openxmlformats.org/package/2006/relationships"><Relationship Id="rId3" Type="http://schemas.openxmlformats.org/officeDocument/2006/relationships/image" Target="../media/image102.wmf"/><Relationship Id="rId2" Type="http://schemas.openxmlformats.org/officeDocument/2006/relationships/image" Target="../media/image101.wmf"/><Relationship Id="rId1" Type="http://schemas.openxmlformats.org/officeDocument/2006/relationships/slideLayout" Target="../slideLayouts/slideLayout55.xml"/><Relationship Id="rId5" Type="http://schemas.openxmlformats.org/officeDocument/2006/relationships/image" Target="../media/image104.wmf"/><Relationship Id="rId4" Type="http://schemas.openxmlformats.org/officeDocument/2006/relationships/image" Target="../media/image103.wmf"/></Relationships>
</file>

<file path=ppt/slides/_rels/slide135.x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slideLayout" Target="../slideLayouts/slideLayout55.xml"/><Relationship Id="rId6" Type="http://schemas.openxmlformats.org/officeDocument/2006/relationships/image" Target="../media/image104.wmf"/><Relationship Id="rId5" Type="http://schemas.openxmlformats.org/officeDocument/2006/relationships/image" Target="../media/image103.wmf"/><Relationship Id="rId4" Type="http://schemas.openxmlformats.org/officeDocument/2006/relationships/image" Target="../media/image102.wmf"/></Relationships>
</file>

<file path=ppt/slides/_rels/slide136.xml.rels><?xml version="1.0" encoding="UTF-8" standalone="yes"?>
<Relationships xmlns="http://schemas.openxmlformats.org/package/2006/relationships"><Relationship Id="rId3" Type="http://schemas.openxmlformats.org/officeDocument/2006/relationships/image" Target="../media/image101.wmf"/><Relationship Id="rId2" Type="http://schemas.openxmlformats.org/officeDocument/2006/relationships/image" Target="../media/image100.wmf"/><Relationship Id="rId1" Type="http://schemas.openxmlformats.org/officeDocument/2006/relationships/slideLayout" Target="../slideLayouts/slideLayout55.xml"/><Relationship Id="rId6" Type="http://schemas.openxmlformats.org/officeDocument/2006/relationships/image" Target="../media/image104.wmf"/><Relationship Id="rId5" Type="http://schemas.openxmlformats.org/officeDocument/2006/relationships/image" Target="../media/image103.wmf"/><Relationship Id="rId4" Type="http://schemas.openxmlformats.org/officeDocument/2006/relationships/image" Target="../media/image102.wmf"/></Relationships>
</file>

<file path=ppt/slides/_rels/slide13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70.png"/><Relationship Id="rId1" Type="http://schemas.openxmlformats.org/officeDocument/2006/relationships/slideLayout" Target="../slideLayouts/slideLayout55.xml"/></Relationships>
</file>

<file path=ppt/slides/_rels/slide1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8.xml"/><Relationship Id="rId1" Type="http://schemas.openxmlformats.org/officeDocument/2006/relationships/slideLayout" Target="../slideLayouts/slideLayout55.xml"/></Relationships>
</file>

<file path=ppt/slides/_rels/slide14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9.xml"/><Relationship Id="rId1" Type="http://schemas.openxmlformats.org/officeDocument/2006/relationships/slideLayout" Target="../slideLayouts/slideLayout55.xml"/></Relationships>
</file>

<file path=ppt/slides/_rels/slide145.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30.xml"/><Relationship Id="rId1" Type="http://schemas.openxmlformats.org/officeDocument/2006/relationships/slideLayout" Target="../slideLayouts/slideLayout55.xml"/><Relationship Id="rId5" Type="http://schemas.openxmlformats.org/officeDocument/2006/relationships/image" Target="../media/image97.png"/><Relationship Id="rId4" Type="http://schemas.openxmlformats.org/officeDocument/2006/relationships/image" Target="../media/image96.png"/></Relationships>
</file>

<file path=ppt/slides/_rels/slide14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31.xml"/><Relationship Id="rId1" Type="http://schemas.openxmlformats.org/officeDocument/2006/relationships/slideLayout" Target="../slideLayouts/slideLayout55.xml"/><Relationship Id="rId4" Type="http://schemas.openxmlformats.org/officeDocument/2006/relationships/image" Target="../media/image97.png"/></Relationships>
</file>

<file path=ppt/slides/_rels/slide14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32.xml"/><Relationship Id="rId1" Type="http://schemas.openxmlformats.org/officeDocument/2006/relationships/slideLayout" Target="../slideLayouts/slideLayout55.xml"/><Relationship Id="rId5" Type="http://schemas.openxmlformats.org/officeDocument/2006/relationships/image" Target="../media/image97.png"/><Relationship Id="rId4" Type="http://schemas.openxmlformats.org/officeDocument/2006/relationships/image" Target="../media/image107.png"/></Relationships>
</file>

<file path=ppt/slides/_rels/slide1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3.xml"/><Relationship Id="rId1" Type="http://schemas.openxmlformats.org/officeDocument/2006/relationships/slideLayout" Target="../slideLayouts/slideLayout55.xml"/></Relationships>
</file>

<file path=ppt/slides/_rels/slide149.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77.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1.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2.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3.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4.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7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44.xml"/></Relationships>
</file>

<file path=ppt/slides/_rels/slide15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5.xml"/><Relationship Id="rId1" Type="http://schemas.openxmlformats.org/officeDocument/2006/relationships/slideLayout" Target="../slideLayouts/slideLayout77.xml"/></Relationships>
</file>

<file path=ppt/slides/_rels/slide15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36.xml"/><Relationship Id="rId1" Type="http://schemas.openxmlformats.org/officeDocument/2006/relationships/slideLayout" Target="../slideLayouts/slideLayout77.xml"/><Relationship Id="rId5" Type="http://schemas.openxmlformats.org/officeDocument/2006/relationships/image" Target="../media/image110.png"/><Relationship Id="rId4" Type="http://schemas.openxmlformats.org/officeDocument/2006/relationships/image" Target="../media/image109.png"/></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7.xml"/><Relationship Id="rId1" Type="http://schemas.openxmlformats.org/officeDocument/2006/relationships/slideLayout" Target="../slideLayouts/slideLayout77.xml"/></Relationships>
</file>

<file path=ppt/slides/_rels/slide16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8.xml"/><Relationship Id="rId1" Type="http://schemas.openxmlformats.org/officeDocument/2006/relationships/slideLayout" Target="../slideLayouts/slideLayout77.xml"/></Relationships>
</file>

<file path=ppt/slides/_rels/slide16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9.xml"/><Relationship Id="rId1" Type="http://schemas.openxmlformats.org/officeDocument/2006/relationships/slideLayout" Target="../slideLayouts/slideLayout77.xml"/></Relationships>
</file>

<file path=ppt/slides/_rels/slide16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0.xml"/><Relationship Id="rId1" Type="http://schemas.openxmlformats.org/officeDocument/2006/relationships/slideLayout" Target="../slideLayouts/slideLayout7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1.xml"/><Relationship Id="rId1" Type="http://schemas.openxmlformats.org/officeDocument/2006/relationships/slideLayout" Target="../slideLayouts/slideLayout77.xml"/></Relationships>
</file>

<file path=ppt/slides/_rels/slide16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2.xml"/><Relationship Id="rId1" Type="http://schemas.openxmlformats.org/officeDocument/2006/relationships/slideLayout" Target="../slideLayouts/slideLayout77.xml"/></Relationships>
</file>

<file path=ppt/slides/_rels/slide16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3.xml"/><Relationship Id="rId1" Type="http://schemas.openxmlformats.org/officeDocument/2006/relationships/slideLayout" Target="../slideLayouts/slideLayout77.xml"/></Relationships>
</file>

<file path=ppt/slides/_rels/slide16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4.xml"/><Relationship Id="rId1" Type="http://schemas.openxmlformats.org/officeDocument/2006/relationships/slideLayout" Target="../slideLayouts/slideLayout77.xml"/></Relationships>
</file>

<file path=ppt/slides/_rels/slide16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5.xml"/><Relationship Id="rId1" Type="http://schemas.openxmlformats.org/officeDocument/2006/relationships/slideLayout" Target="../slideLayouts/slideLayout77.xml"/></Relationships>
</file>

<file path=ppt/slides/_rels/slide16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6.xml"/><Relationship Id="rId1" Type="http://schemas.openxmlformats.org/officeDocument/2006/relationships/slideLayout" Target="../slideLayouts/slideLayout77.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7.xml"/><Relationship Id="rId1" Type="http://schemas.openxmlformats.org/officeDocument/2006/relationships/slideLayout" Target="../slideLayouts/slideLayout7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8.xml"/><Relationship Id="rId1" Type="http://schemas.openxmlformats.org/officeDocument/2006/relationships/slideLayout" Target="../slideLayouts/slideLayout77.xml"/></Relationships>
</file>

<file path=ppt/slides/_rels/slide17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9.xml"/><Relationship Id="rId1" Type="http://schemas.openxmlformats.org/officeDocument/2006/relationships/slideLayout" Target="../slideLayouts/slideLayout77.xml"/></Relationships>
</file>

<file path=ppt/slides/_rels/slide17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0.xml"/><Relationship Id="rId1" Type="http://schemas.openxmlformats.org/officeDocument/2006/relationships/slideLayout" Target="../slideLayouts/slideLayout77.xml"/></Relationships>
</file>

<file path=ppt/slides/_rels/slide17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1.xml"/><Relationship Id="rId1" Type="http://schemas.openxmlformats.org/officeDocument/2006/relationships/slideLayout" Target="../slideLayouts/slideLayout77.xml"/></Relationships>
</file>

<file path=ppt/slides/_rels/slide17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2.xml"/><Relationship Id="rId1" Type="http://schemas.openxmlformats.org/officeDocument/2006/relationships/slideLayout" Target="../slideLayouts/slideLayout77.xml"/></Relationships>
</file>

<file path=ppt/slides/_rels/slide17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3.xml"/><Relationship Id="rId1" Type="http://schemas.openxmlformats.org/officeDocument/2006/relationships/slideLayout" Target="../slideLayouts/slideLayout77.xml"/></Relationships>
</file>

<file path=ppt/slides/_rels/slide17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4.xml"/><Relationship Id="rId1" Type="http://schemas.openxmlformats.org/officeDocument/2006/relationships/slideLayout" Target="../slideLayouts/slideLayout77.xml"/></Relationships>
</file>

<file path=ppt/slides/_rels/slide17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5.xml"/><Relationship Id="rId1" Type="http://schemas.openxmlformats.org/officeDocument/2006/relationships/slideLayout" Target="../slideLayouts/slideLayout77.xml"/></Relationships>
</file>

<file path=ppt/slides/_rels/slide17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6.xml"/><Relationship Id="rId1" Type="http://schemas.openxmlformats.org/officeDocument/2006/relationships/slideLayout" Target="../slideLayouts/slideLayout77.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7.xml"/><Relationship Id="rId1" Type="http://schemas.openxmlformats.org/officeDocument/2006/relationships/slideLayout" Target="../slideLayouts/slideLayout77.xml"/></Relationships>
</file>

<file path=ppt/slides/_rels/slide18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8.xml"/><Relationship Id="rId1" Type="http://schemas.openxmlformats.org/officeDocument/2006/relationships/slideLayout" Target="../slideLayouts/slideLayout77.xml"/></Relationships>
</file>

<file path=ppt/slides/_rels/slide18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59.xml"/><Relationship Id="rId1" Type="http://schemas.openxmlformats.org/officeDocument/2006/relationships/slideLayout" Target="../slideLayouts/slideLayout77.xml"/></Relationships>
</file>

<file path=ppt/slides/_rels/slide18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60.xml"/><Relationship Id="rId1" Type="http://schemas.openxmlformats.org/officeDocument/2006/relationships/slideLayout" Target="../slideLayouts/slideLayout77.xml"/></Relationships>
</file>

<file path=ppt/slides/_rels/slide18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61.xml"/><Relationship Id="rId1" Type="http://schemas.openxmlformats.org/officeDocument/2006/relationships/slideLayout" Target="../slideLayouts/slideLayout77.xml"/></Relationships>
</file>

<file path=ppt/slides/_rels/slide185.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3.xml"/><Relationship Id="rId1" Type="http://schemas.openxmlformats.org/officeDocument/2006/relationships/slideLayout" Target="../slideLayouts/slideLayout32.xml"/></Relationships>
</file>

<file path=ppt/slides/_rels/slide18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4.xml"/><Relationship Id="rId1" Type="http://schemas.openxmlformats.org/officeDocument/2006/relationships/slideLayout" Target="../slideLayouts/slideLayout32.xml"/></Relationships>
</file>

<file path=ppt/slides/_rels/slide188.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5.xml"/><Relationship Id="rId1" Type="http://schemas.openxmlformats.org/officeDocument/2006/relationships/slideLayout" Target="../slideLayouts/slideLayout32.xml"/></Relationships>
</file>

<file path=ppt/slides/_rels/slide18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6.xml"/><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7.xml"/><Relationship Id="rId1" Type="http://schemas.openxmlformats.org/officeDocument/2006/relationships/slideLayout" Target="../slideLayouts/slideLayout32.xml"/></Relationships>
</file>

<file path=ppt/slides/_rels/slide19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8.xml"/><Relationship Id="rId1" Type="http://schemas.openxmlformats.org/officeDocument/2006/relationships/slideLayout" Target="../slideLayouts/slideLayout32.xml"/></Relationships>
</file>

<file path=ppt/slides/_rels/slide19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9.xml"/><Relationship Id="rId1" Type="http://schemas.openxmlformats.org/officeDocument/2006/relationships/slideLayout" Target="../slideLayouts/slideLayout32.xml"/></Relationships>
</file>

<file path=ppt/slides/_rels/slide19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0.xml"/><Relationship Id="rId1" Type="http://schemas.openxmlformats.org/officeDocument/2006/relationships/slideLayout" Target="../slideLayouts/slideLayout32.xml"/></Relationships>
</file>

<file path=ppt/slides/_rels/slide194.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1.xml"/><Relationship Id="rId1" Type="http://schemas.openxmlformats.org/officeDocument/2006/relationships/slideLayout" Target="../slideLayouts/slideLayout32.xml"/></Relationships>
</file>

<file path=ppt/slides/_rels/slide19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2.xml"/><Relationship Id="rId1" Type="http://schemas.openxmlformats.org/officeDocument/2006/relationships/slideLayout" Target="../slideLayouts/slideLayout32.xml"/></Relationships>
</file>

<file path=ppt/slides/_rels/slide19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3.xml"/><Relationship Id="rId1" Type="http://schemas.openxmlformats.org/officeDocument/2006/relationships/slideLayout" Target="../slideLayouts/slideLayout32.xml"/></Relationships>
</file>

<file path=ppt/slides/_rels/slide19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74.xml"/><Relationship Id="rId1" Type="http://schemas.openxmlformats.org/officeDocument/2006/relationships/slideLayout" Target="../slideLayouts/slideLayout32.xml"/></Relationships>
</file>

<file path=ppt/slides/_rels/slide19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88.xml"/></Relationships>
</file>

<file path=ppt/slides/_rels/slide20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79.xml"/><Relationship Id="rId1" Type="http://schemas.openxmlformats.org/officeDocument/2006/relationships/slideLayout" Target="../slideLayouts/slideLayout88.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25.xml"/><Relationship Id="rId1" Type="http://schemas.openxmlformats.org/officeDocument/2006/relationships/themeOverride" Target="../theme/themeOverride7.xml"/><Relationship Id="rId4" Type="http://schemas.openxmlformats.org/officeDocument/2006/relationships/image" Target="../media/image115.png"/></Relationships>
</file>

<file path=ppt/slides/_rels/slide20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81.xml"/><Relationship Id="rId1" Type="http://schemas.openxmlformats.org/officeDocument/2006/relationships/slideLayout" Target="../slideLayouts/slideLayout32.xml"/></Relationships>
</file>

<file path=ppt/slides/_rels/slide206.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82.xml"/><Relationship Id="rId1" Type="http://schemas.openxmlformats.org/officeDocument/2006/relationships/slideLayout" Target="../slideLayouts/slideLayout32.xml"/></Relationships>
</file>

<file path=ppt/slides/_rels/slide207.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83.xml"/><Relationship Id="rId1" Type="http://schemas.openxmlformats.org/officeDocument/2006/relationships/slideLayout" Target="../slideLayouts/slideLayout32.xml"/></Relationships>
</file>

<file path=ppt/slides/_rels/slide20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84.xml"/><Relationship Id="rId1" Type="http://schemas.openxmlformats.org/officeDocument/2006/relationships/slideLayout" Target="../slideLayouts/slideLayout32.xml"/></Relationships>
</file>

<file path=ppt/slides/_rels/slide209.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85.xml"/><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175.xml"/></Relationships>
</file>

<file path=ppt/slides/_rels/slide21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86.xml"/><Relationship Id="rId1" Type="http://schemas.openxmlformats.org/officeDocument/2006/relationships/slideLayout" Target="../slideLayouts/slideLayout32.xml"/></Relationships>
</file>

<file path=ppt/slides/_rels/slide21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87.xml"/><Relationship Id="rId1" Type="http://schemas.openxmlformats.org/officeDocument/2006/relationships/slideLayout" Target="../slideLayouts/slideLayout25.xml"/></Relationships>
</file>

<file path=ppt/slides/_rels/slide2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89.xml"/><Relationship Id="rId1" Type="http://schemas.openxmlformats.org/officeDocument/2006/relationships/slideLayout" Target="../slideLayouts/slideLayout1.xml"/><Relationship Id="rId4" Type="http://schemas.openxmlformats.org/officeDocument/2006/relationships/image" Target="../media/image119.png"/></Relationships>
</file>

<file path=ppt/slides/_rels/slide2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1.xml"/><Relationship Id="rId1" Type="http://schemas.openxmlformats.org/officeDocument/2006/relationships/slideLayout" Target="../slideLayouts/slideLayout99.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104.xml"/><Relationship Id="rId4" Type="http://schemas.openxmlformats.org/officeDocument/2006/relationships/image" Target="../media/image30.jpeg"/></Relationships>
</file>

<file path=ppt/slides/_rels/slide2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104.xml"/></Relationships>
</file>

<file path=ppt/slides/_rels/slide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xml"/><Relationship Id="rId1" Type="http://schemas.openxmlformats.org/officeDocument/2006/relationships/slideLayout" Target="../slideLayouts/slideLayout187.xml"/><Relationship Id="rId4" Type="http://schemas.openxmlformats.org/officeDocument/2006/relationships/image" Target="../media/image33.jpg"/></Relationships>
</file>

<file path=ppt/slides/_rels/slide26.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25.xml"/><Relationship Id="rId1" Type="http://schemas.openxmlformats.org/officeDocument/2006/relationships/slideLayout" Target="../slideLayouts/slideLayout104.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96.xml"/><Relationship Id="rId5" Type="http://schemas.openxmlformats.org/officeDocument/2006/relationships/image" Target="../media/image35.emf"/><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96.xml"/><Relationship Id="rId5" Type="http://schemas.openxmlformats.org/officeDocument/2006/relationships/image" Target="../media/image38.emf"/><Relationship Id="rId4" Type="http://schemas.openxmlformats.org/officeDocument/2006/relationships/image" Target="../media/image37.jpeg"/></Relationships>
</file>

<file path=ppt/slides/_rels/slide2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8.xml"/><Relationship Id="rId1" Type="http://schemas.openxmlformats.org/officeDocument/2006/relationships/slideLayout" Target="../slideLayouts/slideLayout9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9.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23.xml"/><Relationship Id="rId1" Type="http://schemas.openxmlformats.org/officeDocument/2006/relationships/themeOverride" Target="../theme/themeOverride3.xml"/><Relationship Id="rId5" Type="http://schemas.openxmlformats.org/officeDocument/2006/relationships/image" Target="../media/image43.png"/><Relationship Id="rId4" Type="http://schemas.openxmlformats.org/officeDocument/2006/relationships/image" Target="../media/image42.png"/></Relationships>
</file>

<file path=ppt/slides/_rels/slide3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2.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3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4.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6.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7.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8.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9.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0.xml"/><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1.xml"/><Relationship Id="rId1" Type="http://schemas.openxmlformats.org/officeDocument/2006/relationships/slideLayout" Target="../slideLayouts/slideLayout99.xml"/></Relationships>
</file>

<file path=ppt/slides/_rels/slide4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2.xml"/><Relationship Id="rId1" Type="http://schemas.openxmlformats.org/officeDocument/2006/relationships/slideLayout" Target="../slideLayouts/slideLayout96.xml"/></Relationships>
</file>

<file path=ppt/slides/_rels/slide4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3.xml"/><Relationship Id="rId1" Type="http://schemas.openxmlformats.org/officeDocument/2006/relationships/slideLayout" Target="../slideLayouts/slideLayout96.xml"/></Relationships>
</file>

<file path=ppt/slides/_rels/slide4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4.xml"/><Relationship Id="rId1" Type="http://schemas.openxmlformats.org/officeDocument/2006/relationships/slideLayout" Target="../slideLayouts/slideLayout96.xml"/></Relationships>
</file>

<file path=ppt/slides/_rels/slide4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5.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6.xml"/><Relationship Id="rId1" Type="http://schemas.openxmlformats.org/officeDocument/2006/relationships/slideLayout" Target="../slideLayouts/slideLayout99.xml"/></Relationships>
</file>

<file path=ppt/slides/_rels/slide48.xml.rels><?xml version="1.0" encoding="UTF-8" standalone="yes"?>
<Relationships xmlns="http://schemas.openxmlformats.org/package/2006/relationships"><Relationship Id="rId3" Type="http://schemas.openxmlformats.org/officeDocument/2006/relationships/image" Target="../media/image58.png"/><Relationship Id="rId7"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11.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18.jpeg"/></Relationships>
</file>

<file path=ppt/slides/_rels/slide4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111.xml"/></Relationships>
</file>

<file path=ppt/slides/_rels/slide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41.xml"/></Relationships>
</file>

<file path=ppt/slides/_rels/slide5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9.xml"/><Relationship Id="rId1" Type="http://schemas.openxmlformats.org/officeDocument/2006/relationships/slideLayout" Target="../slideLayouts/slideLayout111.xml"/><Relationship Id="rId5" Type="http://schemas.openxmlformats.org/officeDocument/2006/relationships/image" Target="../media/image64.jpeg"/><Relationship Id="rId4" Type="http://schemas.openxmlformats.org/officeDocument/2006/relationships/image" Target="../media/image63.jpeg"/></Relationships>
</file>

<file path=ppt/slides/_rels/slide5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0.xml"/><Relationship Id="rId1" Type="http://schemas.openxmlformats.org/officeDocument/2006/relationships/slideLayout" Target="../slideLayouts/slideLayout111.xml"/></Relationships>
</file>

<file path=ppt/slides/_rels/slide5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1.xml"/><Relationship Id="rId1" Type="http://schemas.openxmlformats.org/officeDocument/2006/relationships/slideLayout" Target="../slideLayouts/slideLayout111.xml"/></Relationships>
</file>

<file path=ppt/slides/_rels/slide5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2.xml"/><Relationship Id="rId1" Type="http://schemas.openxmlformats.org/officeDocument/2006/relationships/slideLayout" Target="../slideLayouts/slideLayout111.xml"/></Relationships>
</file>

<file path=ppt/slides/_rels/slide5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3.xml"/><Relationship Id="rId1" Type="http://schemas.openxmlformats.org/officeDocument/2006/relationships/slideLayout" Target="../slideLayouts/slideLayout111.xml"/></Relationships>
</file>

<file path=ppt/slides/_rels/slide5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4.xml"/><Relationship Id="rId1" Type="http://schemas.openxmlformats.org/officeDocument/2006/relationships/slideLayout" Target="../slideLayouts/slideLayout111.xml"/></Relationships>
</file>

<file path=ppt/slides/_rels/slide5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5.xml"/><Relationship Id="rId1" Type="http://schemas.openxmlformats.org/officeDocument/2006/relationships/slideLayout" Target="../slideLayouts/slideLayout111.xml"/></Relationships>
</file>

<file path=ppt/slides/_rels/slide5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6.xml"/><Relationship Id="rId1" Type="http://schemas.openxmlformats.org/officeDocument/2006/relationships/slideLayout" Target="../slideLayouts/slideLayout111.xml"/></Relationships>
</file>

<file path=ppt/slides/_rels/slide5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7.xml"/><Relationship Id="rId1" Type="http://schemas.openxmlformats.org/officeDocument/2006/relationships/slideLayout" Target="../slideLayouts/slideLayout111.xml"/></Relationships>
</file>

<file path=ppt/slides/_rels/slide5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58.xml"/><Relationship Id="rId1" Type="http://schemas.openxmlformats.org/officeDocument/2006/relationships/slideLayout" Target="../slideLayouts/slideLayout111.xml"/><Relationship Id="rId4" Type="http://schemas.openxmlformats.org/officeDocument/2006/relationships/image" Target="../media/image71.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58.xml"/></Relationships>
</file>

<file path=ppt/slides/_rels/slide6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59.xml"/><Relationship Id="rId1" Type="http://schemas.openxmlformats.org/officeDocument/2006/relationships/slideLayout" Target="../slideLayouts/slideLayout111.xml"/><Relationship Id="rId4" Type="http://schemas.openxmlformats.org/officeDocument/2006/relationships/image" Target="../media/image71.png"/></Relationships>
</file>

<file path=ppt/slides/_rels/slide6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0.xml"/><Relationship Id="rId1" Type="http://schemas.openxmlformats.org/officeDocument/2006/relationships/slideLayout" Target="../slideLayouts/slideLayout111.xml"/></Relationships>
</file>

<file path=ppt/slides/_rels/slide6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1.xml"/><Relationship Id="rId1" Type="http://schemas.openxmlformats.org/officeDocument/2006/relationships/slideLayout" Target="../slideLayouts/slideLayout111.xml"/><Relationship Id="rId4" Type="http://schemas.openxmlformats.org/officeDocument/2006/relationships/image" Target="../media/image71.pn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6.xml"/></Relationships>
</file>

<file path=ppt/slides/_rels/slide64.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notesSlide" Target="../notesSlides/notesSlide63.xml"/><Relationship Id="rId1" Type="http://schemas.openxmlformats.org/officeDocument/2006/relationships/slideLayout" Target="../slideLayouts/slideLayout20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6.xml"/></Relationships>
</file>

<file path=ppt/slides/_rels/slide6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65.xml"/><Relationship Id="rId1" Type="http://schemas.openxmlformats.org/officeDocument/2006/relationships/slideLayout" Target="../slideLayouts/slideLayout99.xml"/></Relationships>
</file>

<file path=ppt/slides/_rels/slide6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66.xml"/><Relationship Id="rId1" Type="http://schemas.openxmlformats.org/officeDocument/2006/relationships/slideLayout" Target="../slideLayouts/slideLayout99.xml"/></Relationships>
</file>

<file path=ppt/slides/_rels/slide6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7.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5.jpeg"/></Relationships>
</file>

<file path=ppt/slides/_rels/slide69.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29.jpeg"/><Relationship Id="rId7" Type="http://schemas.openxmlformats.org/officeDocument/2006/relationships/image" Target="../media/image78.jpeg"/><Relationship Id="rId12" Type="http://schemas.openxmlformats.org/officeDocument/2006/relationships/image" Target="../media/image83.png"/><Relationship Id="rId2" Type="http://schemas.openxmlformats.org/officeDocument/2006/relationships/notesSlide" Target="../notesSlides/notesSlide68.xml"/><Relationship Id="rId1" Type="http://schemas.openxmlformats.org/officeDocument/2006/relationships/slideLayout" Target="../slideLayouts/slideLayout111.xml"/><Relationship Id="rId6" Type="http://schemas.openxmlformats.org/officeDocument/2006/relationships/image" Target="../media/image77.jpeg"/><Relationship Id="rId11" Type="http://schemas.openxmlformats.org/officeDocument/2006/relationships/image" Target="../media/image82.jpeg"/><Relationship Id="rId5" Type="http://schemas.openxmlformats.org/officeDocument/2006/relationships/image" Target="../media/image75.jpeg"/><Relationship Id="rId10" Type="http://schemas.openxmlformats.org/officeDocument/2006/relationships/image" Target="../media/image81.jpeg"/><Relationship Id="rId4" Type="http://schemas.openxmlformats.org/officeDocument/2006/relationships/image" Target="../media/image76.jpeg"/><Relationship Id="rId9" Type="http://schemas.openxmlformats.org/officeDocument/2006/relationships/image" Target="../media/image80.png"/></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41.xml"/><Relationship Id="rId5" Type="http://schemas.microsoft.com/office/2007/relationships/hdphoto" Target="../media/hdphoto1.wdp"/><Relationship Id="rId4" Type="http://schemas.openxmlformats.org/officeDocument/2006/relationships/image" Target="../media/image15.jpeg"/></Relationships>
</file>

<file path=ppt/slides/_rels/slide7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9.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5.jpeg"/></Relationships>
</file>

<file path=ppt/slides/_rels/slide71.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84.jpeg"/><Relationship Id="rId7" Type="http://schemas.openxmlformats.org/officeDocument/2006/relationships/image" Target="../media/image79.png"/><Relationship Id="rId2" Type="http://schemas.openxmlformats.org/officeDocument/2006/relationships/notesSlide" Target="../notesSlides/notesSlide70.xml"/><Relationship Id="rId1" Type="http://schemas.openxmlformats.org/officeDocument/2006/relationships/slideLayout" Target="../slideLayouts/slideLayout111.xml"/><Relationship Id="rId6" Type="http://schemas.openxmlformats.org/officeDocument/2006/relationships/image" Target="../media/image86.jpeg"/><Relationship Id="rId11" Type="http://schemas.openxmlformats.org/officeDocument/2006/relationships/image" Target="../media/image83.png"/><Relationship Id="rId5" Type="http://schemas.openxmlformats.org/officeDocument/2006/relationships/image" Target="../media/image77.jpeg"/><Relationship Id="rId10" Type="http://schemas.openxmlformats.org/officeDocument/2006/relationships/image" Target="../media/image82.jpeg"/><Relationship Id="rId4" Type="http://schemas.openxmlformats.org/officeDocument/2006/relationships/image" Target="../media/image85.jpeg"/><Relationship Id="rId9" Type="http://schemas.openxmlformats.org/officeDocument/2006/relationships/image" Target="../media/image81.jpeg"/></Relationships>
</file>

<file path=ppt/slides/_rels/slide7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71.xml"/><Relationship Id="rId1" Type="http://schemas.openxmlformats.org/officeDocument/2006/relationships/slideLayout" Target="../slideLayouts/slideLayout9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96.xml"/></Relationships>
</file>

<file path=ppt/slides/_rels/slide7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73.xml"/><Relationship Id="rId1" Type="http://schemas.openxmlformats.org/officeDocument/2006/relationships/slideLayout" Target="../slideLayouts/slideLayout1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76.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76.xml"/></Relationships>
</file>

<file path=ppt/slides/_rels/slide7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2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22.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8.xml"/><Relationship Id="rId1" Type="http://schemas.openxmlformats.org/officeDocument/2006/relationships/slideLayout" Target="../slideLayouts/slideLayout141.xml"/><Relationship Id="rId4" Type="http://schemas.openxmlformats.org/officeDocument/2006/relationships/image" Target="../media/image16.jp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8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0.xml"/><Relationship Id="rId1" Type="http://schemas.openxmlformats.org/officeDocument/2006/relationships/slideLayout" Target="../slideLayouts/slideLayout1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4.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8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5.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32.xml"/><Relationship Id="rId1" Type="http://schemas.openxmlformats.org/officeDocument/2006/relationships/themeOverride" Target="../theme/themeOverride5.xml"/><Relationship Id="rId5" Type="http://schemas.openxmlformats.org/officeDocument/2006/relationships/image" Target="../media/image43.png"/><Relationship Id="rId4" Type="http://schemas.openxmlformats.org/officeDocument/2006/relationships/image" Target="../media/image42.png"/></Relationships>
</file>

<file path=ppt/slides/_rels/slide88.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7.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8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8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141.xml"/></Relationships>
</file>

<file path=ppt/slides/_rels/slide9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4.xml"/></Relationships>
</file>

<file path=ppt/slides/_rels/slide9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2.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9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3.xml"/><Relationship Id="rId1" Type="http://schemas.openxmlformats.org/officeDocument/2006/relationships/slideLayout" Target="../slideLayouts/slideLayout20.xml"/></Relationships>
</file>

<file path=ppt/slides/_rels/slide9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94.xml"/><Relationship Id="rId1" Type="http://schemas.openxmlformats.org/officeDocument/2006/relationships/slideLayout" Target="../slideLayouts/slideLayout20.xml"/></Relationships>
</file>

<file path=ppt/slides/_rels/slide9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5.xml"/><Relationship Id="rId1" Type="http://schemas.openxmlformats.org/officeDocument/2006/relationships/slideLayout" Target="../slideLayouts/slideLayout32.xml"/></Relationships>
</file>

<file path=ppt/slides/_rels/slide9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6.xml"/><Relationship Id="rId1" Type="http://schemas.openxmlformats.org/officeDocument/2006/relationships/slideLayout" Target="../slideLayouts/slideLayout32.xml"/></Relationships>
</file>

<file path=ppt/slides/_rels/slide98.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97.xml"/><Relationship Id="rId1" Type="http://schemas.openxmlformats.org/officeDocument/2006/relationships/slideLayout" Target="../slideLayouts/slideLayout32.xml"/></Relationships>
</file>

<file path=ppt/slides/_rels/slide9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98.xml"/><Relationship Id="rId1" Type="http://schemas.openxmlformats.org/officeDocument/2006/relationships/slideLayout" Target="../slideLayouts/slideLayout25.xml"/><Relationship Id="rId4" Type="http://schemas.openxmlformats.org/officeDocument/2006/relationships/image" Target="../media/image91.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en-US" sz="9600" dirty="0">
                <a:solidFill>
                  <a:schemeClr val="tx1"/>
                </a:solidFill>
                <a:latin typeface="Arial Black" charset="0"/>
                <a:ea typeface="ＭＳ Ｐゴシック" charset="0"/>
                <a:cs typeface="ＭＳ Ｐゴシック" charset="0"/>
              </a:rPr>
              <a:t>Ruth</a:t>
            </a:r>
          </a:p>
        </p:txBody>
      </p:sp>
      <p:sp>
        <p:nvSpPr>
          <p:cNvPr id="40964" name="Text Box 6"/>
          <p:cNvSpPr txBox="1">
            <a:spLocks noChangeArrowheads="1"/>
          </p:cNvSpPr>
          <p:nvPr/>
        </p:nvSpPr>
        <p:spPr bwMode="auto">
          <a:xfrm>
            <a:off x="0" y="5003646"/>
            <a:ext cx="5220072"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God Rewards </a:t>
            </a:r>
            <a:b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br>
            <a: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the Selfless</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
        <p:nvSpPr>
          <p:cNvPr id="8" name="Rectangle 7">
            <a:extLst>
              <a:ext uri="{FF2B5EF4-FFF2-40B4-BE49-F238E27FC236}">
                <a16:creationId xmlns:a16="http://schemas.microsoft.com/office/drawing/2014/main" id="{5B572AAE-6CC5-9040-91A2-D62C411AF872}"/>
              </a:ext>
            </a:extLst>
          </p:cNvPr>
          <p:cNvSpPr>
            <a:spLocks noChangeArrowheads="1"/>
          </p:cNvSpPr>
          <p:nvPr/>
        </p:nvSpPr>
        <p:spPr bwMode="auto">
          <a:xfrm>
            <a:off x="0" y="6381327"/>
            <a:ext cx="9144000" cy="48780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12166176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 Devotion Brings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Food &amp; Protection</a:t>
              </a: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 Devotion Brings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Messianic Ancestry</a:t>
              </a: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Love Revealed</a:t>
              </a: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Love Rewarded</a:t>
              </a: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Ruth and Naomi</a:t>
              </a: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Ruth and Boaz</a:t>
              </a: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Return</a:t>
              </a: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Romance</a:t>
              </a: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 Chapters 1–2</a:t>
              </a: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 Chapters 3–4</a:t>
              </a: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Selflessness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Shown</a:t>
              </a: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Temporal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Rewards</a:t>
              </a: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Redemption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Requested</a:t>
              </a: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Eternal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Rewards</a:t>
              </a: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Return</a:t>
              </a: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Reward</a:t>
              </a: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Romance</a:t>
              </a: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Redeem</a:t>
              </a: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Death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of a Family</a:t>
              </a: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Ruth Cares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for Naomi</a:t>
              </a: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Boaz Cares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for Ruth</a:t>
              </a: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Birth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of a Family</a:t>
              </a: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Moab</a:t>
              </a: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Fields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in Bethlehem</a:t>
              </a: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Threshing Floor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in Bethlehem</a:t>
            </a: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in Bethlehem</a:t>
              </a: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30 Years</a:t>
            </a: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en-US" dirty="0">
                <a:solidFill>
                  <a:schemeClr val="bg1"/>
                </a:solidFill>
                <a:latin typeface="Arial Black" pitchFamily="-111" charset="0"/>
                <a:ea typeface="+mj-ea"/>
                <a:cs typeface="+mj-cs"/>
              </a:rPr>
              <a:t>Ruth</a:t>
            </a: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1901825" y="639763"/>
            <a:ext cx="4462463"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Narrow" charset="0"/>
                <a:ea typeface="宋体" charset="0"/>
                <a:cs typeface="宋体" charset="0"/>
              </a:rPr>
              <a:t> God Rewards the Selfless</a:t>
            </a:r>
            <a:endParaRPr kumimoji="0" lang="en-US" sz="3200" b="1"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185</a:t>
            </a:r>
          </a:p>
        </p:txBody>
      </p:sp>
    </p:spTree>
    <p:extLst>
      <p:ext uri="{BB962C8B-B14F-4D97-AF65-F5344CB8AC3E}">
        <p14:creationId xmlns:p14="http://schemas.microsoft.com/office/powerpoint/2010/main" val="1978393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p:spPr>
        <p:txBody>
          <a:bodyPr wrap="none" anchor="ctr"/>
          <a:lstStyle/>
          <a:p>
            <a:pPr algn="ctr" defTabSz="914400" fontAlgn="base">
              <a:spcBef>
                <a:spcPct val="20000"/>
              </a:spcBef>
              <a:spcAft>
                <a:spcPct val="0"/>
              </a:spcAft>
            </a:pPr>
            <a:endParaRPr lang="en-US" sz="2000">
              <a:solidFill>
                <a:srgbClr val="000000"/>
              </a:solidFill>
              <a:effectLst>
                <a:glow rad="190500">
                  <a:srgbClr val="000000"/>
                </a:glow>
              </a:effectLst>
              <a:latin typeface="Arial"/>
              <a:ea typeface="ＭＳ Ｐゴシック" charset="0"/>
              <a:cs typeface="Arial"/>
            </a:endParaRPr>
          </a:p>
        </p:txBody>
      </p:sp>
      <p:pic>
        <p:nvPicPr>
          <p:cNvPr id="892931"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2932" name="Text Box 4"/>
          <p:cNvSpPr txBox="1">
            <a:spLocks noChangeArrowheads="1"/>
          </p:cNvSpPr>
          <p:nvPr/>
        </p:nvSpPr>
        <p:spPr bwMode="auto">
          <a:xfrm>
            <a:off x="228600" y="304800"/>
            <a:ext cx="66294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2933" name="Text Box 5"/>
          <p:cNvSpPr txBox="1">
            <a:spLocks noChangeArrowheads="1"/>
          </p:cNvSpPr>
          <p:nvPr/>
        </p:nvSpPr>
        <p:spPr bwMode="auto">
          <a:xfrm>
            <a:off x="533400" y="3336925"/>
            <a:ext cx="79248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a:solidFill>
                  <a:srgbClr val="FFFFFF"/>
                </a:solidFill>
                <a:effectLst>
                  <a:glow rad="190500">
                    <a:srgbClr val="000000"/>
                  </a:glow>
                </a:effectLst>
                <a:latin typeface="Arial"/>
                <a:cs typeface="Arial"/>
              </a:rPr>
              <a:t>"Keep me as the apple of your eye; hide me in the shadow of your wings from the wicked who assail me, from my mortal enemies who surround me."</a:t>
            </a:r>
            <a:endParaRPr lang="en-US" sz="2800" b="1">
              <a:solidFill>
                <a:srgbClr val="FFFFFF"/>
              </a:solidFill>
              <a:effectLst>
                <a:glow rad="190500">
                  <a:srgbClr val="000000"/>
                </a:glow>
              </a:effectLst>
              <a:latin typeface="Arial"/>
              <a:cs typeface="Arial"/>
            </a:endParaRPr>
          </a:p>
        </p:txBody>
      </p:sp>
      <p:sp>
        <p:nvSpPr>
          <p:cNvPr id="892934"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Psalm 17:8-9 (NIV)</a:t>
            </a:r>
          </a:p>
        </p:txBody>
      </p:sp>
    </p:spTree>
    <p:extLst>
      <p:ext uri="{BB962C8B-B14F-4D97-AF65-F5344CB8AC3E}">
        <p14:creationId xmlns:p14="http://schemas.microsoft.com/office/powerpoint/2010/main" val="60370876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92933"/>
                                        </p:tgtEl>
                                        <p:attrNameLst>
                                          <p:attrName>style.visibility</p:attrName>
                                        </p:attrNameLst>
                                      </p:cBhvr>
                                      <p:to>
                                        <p:strVal val="visible"/>
                                      </p:to>
                                    </p:set>
                                    <p:animEffect transition="in" filter="dissolve">
                                      <p:cBhvr>
                                        <p:cTn id="7" dur="500"/>
                                        <p:tgtEl>
                                          <p:spTgt spid="89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3"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3956"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3957" name="Text Box 5"/>
          <p:cNvSpPr txBox="1">
            <a:spLocks noChangeArrowheads="1"/>
          </p:cNvSpPr>
          <p:nvPr/>
        </p:nvSpPr>
        <p:spPr bwMode="auto">
          <a:xfrm>
            <a:off x="533400" y="3336925"/>
            <a:ext cx="79248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a:solidFill>
                  <a:srgbClr val="FFFFFF"/>
                </a:solidFill>
                <a:effectLst>
                  <a:glow rad="190500">
                    <a:srgbClr val="000000"/>
                  </a:glow>
                </a:effectLst>
                <a:latin typeface="Arial"/>
                <a:cs typeface="Arial"/>
              </a:rPr>
              <a:t>"How priceless is your unfailing love! Both high and low among men find refuge in the shadow of your wings."</a:t>
            </a:r>
            <a:endParaRPr lang="en-US" sz="2800" b="1">
              <a:solidFill>
                <a:srgbClr val="FFFFFF"/>
              </a:solidFill>
              <a:effectLst>
                <a:glow rad="190500">
                  <a:srgbClr val="000000"/>
                </a:glow>
              </a:effectLst>
              <a:latin typeface="Arial"/>
              <a:cs typeface="Arial"/>
            </a:endParaRPr>
          </a:p>
        </p:txBody>
      </p:sp>
      <p:sp>
        <p:nvSpPr>
          <p:cNvPr id="893958"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Psalm 36:7 (NIV)</a:t>
            </a:r>
          </a:p>
        </p:txBody>
      </p:sp>
    </p:spTree>
    <p:extLst>
      <p:ext uri="{BB962C8B-B14F-4D97-AF65-F5344CB8AC3E}">
        <p14:creationId xmlns:p14="http://schemas.microsoft.com/office/powerpoint/2010/main" val="2484012218"/>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9"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4980"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4981" name="Text Box 5"/>
          <p:cNvSpPr txBox="1">
            <a:spLocks noChangeArrowheads="1"/>
          </p:cNvSpPr>
          <p:nvPr/>
        </p:nvSpPr>
        <p:spPr bwMode="auto">
          <a:xfrm>
            <a:off x="325760" y="3336925"/>
            <a:ext cx="8350696"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a:solidFill>
                  <a:srgbClr val="FFFFFF"/>
                </a:solidFill>
                <a:effectLst>
                  <a:glow rad="190500">
                    <a:srgbClr val="000000"/>
                  </a:glow>
                </a:effectLst>
                <a:latin typeface="Arial"/>
                <a:cs typeface="Arial"/>
              </a:rPr>
              <a:t>"Because you are my help, I sing in the shadow of your wings. My soul clings to you; your right hand upholds me."</a:t>
            </a:r>
            <a:endParaRPr lang="en-US" sz="2800" b="1">
              <a:solidFill>
                <a:srgbClr val="FFFFFF"/>
              </a:solidFill>
              <a:effectLst>
                <a:glow rad="190500">
                  <a:srgbClr val="000000"/>
                </a:glow>
              </a:effectLst>
              <a:latin typeface="Arial"/>
              <a:cs typeface="Arial"/>
            </a:endParaRPr>
          </a:p>
        </p:txBody>
      </p:sp>
      <p:sp>
        <p:nvSpPr>
          <p:cNvPr id="894982"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Psalm 63:7-8 (NIV)</a:t>
            </a:r>
          </a:p>
        </p:txBody>
      </p:sp>
    </p:spTree>
    <p:extLst>
      <p:ext uri="{BB962C8B-B14F-4D97-AF65-F5344CB8AC3E}">
        <p14:creationId xmlns:p14="http://schemas.microsoft.com/office/powerpoint/2010/main" val="3066091911"/>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3"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6004"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6005" name="Text Box 5"/>
          <p:cNvSpPr txBox="1">
            <a:spLocks noChangeArrowheads="1"/>
          </p:cNvSpPr>
          <p:nvPr/>
        </p:nvSpPr>
        <p:spPr bwMode="auto">
          <a:xfrm>
            <a:off x="533400" y="3140968"/>
            <a:ext cx="7924800" cy="2585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dirty="0">
                <a:solidFill>
                  <a:srgbClr val="FFFFFF"/>
                </a:solidFill>
                <a:effectLst>
                  <a:glow rad="190500">
                    <a:srgbClr val="000000"/>
                  </a:glow>
                </a:effectLst>
                <a:latin typeface="Arial"/>
                <a:cs typeface="Arial"/>
              </a:rPr>
              <a:t>"He will cover you with his feathers, and under his wings </a:t>
            </a:r>
            <a:br>
              <a:rPr lang="en-US" sz="3600" b="1" i="1" dirty="0">
                <a:solidFill>
                  <a:srgbClr val="FFFFFF"/>
                </a:solidFill>
                <a:effectLst>
                  <a:glow rad="190500">
                    <a:srgbClr val="000000"/>
                  </a:glow>
                </a:effectLst>
                <a:latin typeface="Arial"/>
                <a:cs typeface="Arial"/>
              </a:rPr>
            </a:br>
            <a:r>
              <a:rPr lang="en-US" sz="3600" b="1" i="1" dirty="0">
                <a:solidFill>
                  <a:srgbClr val="FFFFFF"/>
                </a:solidFill>
                <a:effectLst>
                  <a:glow rad="190500">
                    <a:srgbClr val="000000"/>
                  </a:glow>
                </a:effectLst>
                <a:latin typeface="Arial"/>
                <a:cs typeface="Arial"/>
              </a:rPr>
              <a:t>you will find refuge."</a:t>
            </a:r>
          </a:p>
          <a:p>
            <a:pPr lvl="2" algn="ctr" defTabSz="914400" fontAlgn="base">
              <a:spcBef>
                <a:spcPct val="50000"/>
              </a:spcBef>
              <a:spcAft>
                <a:spcPct val="0"/>
              </a:spcAft>
            </a:pPr>
            <a:endParaRPr lang="en-US" sz="3600" b="1" i="1" dirty="0">
              <a:solidFill>
                <a:srgbClr val="FFFFFF"/>
              </a:solidFill>
              <a:effectLst>
                <a:glow rad="190500">
                  <a:srgbClr val="000000"/>
                </a:glow>
              </a:effectLst>
              <a:latin typeface="Arial"/>
              <a:cs typeface="Arial"/>
            </a:endParaRPr>
          </a:p>
        </p:txBody>
      </p:sp>
      <p:sp>
        <p:nvSpPr>
          <p:cNvPr id="896006"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Psalm 91:4 (NIV)</a:t>
            </a:r>
          </a:p>
        </p:txBody>
      </p:sp>
    </p:spTree>
    <p:extLst>
      <p:ext uri="{BB962C8B-B14F-4D97-AF65-F5344CB8AC3E}">
        <p14:creationId xmlns:p14="http://schemas.microsoft.com/office/powerpoint/2010/main" val="2683285560"/>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702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7028"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2000" b="1" dirty="0">
                <a:solidFill>
                  <a:srgbClr val="FFFFFF"/>
                </a:solidFill>
                <a:effectLst>
                  <a:glow rad="190500">
                    <a:srgbClr val="000000"/>
                  </a:glow>
                </a:effectLst>
                <a:latin typeface="Arial"/>
                <a:ea typeface="ＭＳ Ｐゴシック" charset="0"/>
                <a:cs typeface="Arial"/>
              </a:rPr>
              <a:t>Nicolas </a:t>
            </a:r>
            <a:r>
              <a:rPr lang="en-US" sz="2000" b="1" dirty="0" err="1">
                <a:solidFill>
                  <a:srgbClr val="FFFFFF"/>
                </a:solidFill>
                <a:effectLst>
                  <a:glow rad="190500">
                    <a:srgbClr val="000000"/>
                  </a:glow>
                </a:effectLst>
                <a:latin typeface="Arial"/>
                <a:ea typeface="ＭＳ Ｐゴシック" charset="0"/>
                <a:cs typeface="Arial"/>
              </a:rPr>
              <a:t>Poussin</a:t>
            </a:r>
            <a:r>
              <a:rPr lang="fr-FR" sz="2000" b="1" dirty="0">
                <a:solidFill>
                  <a:srgbClr val="FFFFFF"/>
                </a:solidFill>
                <a:effectLst>
                  <a:glow rad="190500">
                    <a:srgbClr val="000000"/>
                  </a:glow>
                </a:effectLst>
                <a:latin typeface="Arial"/>
                <a:ea typeface="ＭＳ Ｐゴシック" charset="0"/>
                <a:cs typeface="Arial"/>
              </a:rPr>
              <a:t>'</a:t>
            </a:r>
            <a:r>
              <a:rPr lang="en-US" sz="2000" b="1" dirty="0">
                <a:solidFill>
                  <a:srgbClr val="FFFFFF"/>
                </a:solidFill>
                <a:effectLst>
                  <a:glow rad="190500">
                    <a:srgbClr val="000000"/>
                  </a:glow>
                </a:effectLst>
                <a:latin typeface="Arial"/>
                <a:ea typeface="ＭＳ Ｐゴシック" charset="0"/>
                <a:cs typeface="Arial"/>
              </a:rPr>
              <a:t>s </a:t>
            </a:r>
            <a:r>
              <a:rPr lang="en-US" sz="2000" b="1" i="1" dirty="0">
                <a:solidFill>
                  <a:srgbClr val="FFFFFF"/>
                </a:solidFill>
                <a:effectLst>
                  <a:glow rad="190500">
                    <a:srgbClr val="000000"/>
                  </a:glow>
                </a:effectLst>
                <a:latin typeface="Arial"/>
                <a:ea typeface="ＭＳ Ｐゴシック" charset="0"/>
                <a:cs typeface="Arial"/>
              </a:rPr>
              <a:t>Ruth and Boaz</a:t>
            </a:r>
            <a:endParaRPr lang="en-US" sz="2000" b="1" dirty="0">
              <a:solidFill>
                <a:srgbClr val="FFFFFF"/>
              </a:solidFill>
              <a:effectLst>
                <a:glow rad="190500">
                  <a:srgbClr val="000000"/>
                </a:glow>
              </a:effectLst>
              <a:latin typeface="Arial"/>
              <a:ea typeface="ＭＳ Ｐゴシック" charset="0"/>
              <a:cs typeface="Arial"/>
            </a:endParaRPr>
          </a:p>
        </p:txBody>
      </p:sp>
      <p:sp>
        <p:nvSpPr>
          <p:cNvPr id="897029" name="Text Box 5"/>
          <p:cNvSpPr txBox="1">
            <a:spLocks noChangeArrowheads="1"/>
          </p:cNvSpPr>
          <p:nvPr/>
        </p:nvSpPr>
        <p:spPr bwMode="auto">
          <a:xfrm>
            <a:off x="395536" y="3336925"/>
            <a:ext cx="8215064"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en-US" sz="3600" b="1" i="1">
                <a:solidFill>
                  <a:srgbClr val="FFFFFF"/>
                </a:solidFill>
                <a:effectLst>
                  <a:glow rad="190500">
                    <a:srgbClr val="000000"/>
                  </a:glow>
                </a:effectLst>
                <a:latin typeface="Arial"/>
                <a:cs typeface="Arial"/>
              </a:rPr>
              <a:t>". . . how often I have longed to gather your children together, as a hen gathers her chicks under her wings, but you were not willing."</a:t>
            </a:r>
          </a:p>
        </p:txBody>
      </p:sp>
      <p:sp>
        <p:nvSpPr>
          <p:cNvPr id="897030" name="Text Box 6"/>
          <p:cNvSpPr txBox="1">
            <a:spLocks noChangeArrowheads="1"/>
          </p:cNvSpPr>
          <p:nvPr/>
        </p:nvSpPr>
        <p:spPr bwMode="auto">
          <a:xfrm>
            <a:off x="4648200" y="62484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a:solidFill>
                  <a:srgbClr val="FFFFFF"/>
                </a:solidFill>
                <a:effectLst>
                  <a:glow rad="190500">
                    <a:srgbClr val="000000"/>
                  </a:glow>
                </a:effectLst>
                <a:latin typeface="Arial"/>
                <a:ea typeface="ＭＳ Ｐゴシック" charset="0"/>
                <a:cs typeface="Arial"/>
              </a:rPr>
              <a:t>Matthew 23:37 (NIV)</a:t>
            </a:r>
          </a:p>
        </p:txBody>
      </p:sp>
    </p:spTree>
    <p:extLst>
      <p:ext uri="{BB962C8B-B14F-4D97-AF65-F5344CB8AC3E}">
        <p14:creationId xmlns:p14="http://schemas.microsoft.com/office/powerpoint/2010/main" val="250674944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a:solidFill>
                  <a:srgbClr val="FFFF00"/>
                </a:solidFill>
                <a:effectLst>
                  <a:glow rad="228600">
                    <a:srgbClr val="000000"/>
                  </a:glow>
                </a:effectLst>
                <a:latin typeface="Arial" pitchFamily="-111" charset="0"/>
                <a:ea typeface="ＭＳ Ｐゴシック" charset="0"/>
                <a:cs typeface="ＭＳ Ｐゴシック" charset="0"/>
              </a:rPr>
              <a:t>Changes</a:t>
            </a:r>
            <a:r>
              <a:rPr lang="en-US" sz="4000" b="1">
                <a:solidFill>
                  <a:srgbClr val="FFFFFF"/>
                </a:solidFill>
                <a:effectLst>
                  <a:glow rad="228600">
                    <a:srgbClr val="000000"/>
                  </a:glow>
                </a:effectLst>
                <a:latin typeface="Arial" pitchFamily="-111" charset="0"/>
                <a:ea typeface="ＭＳ Ｐゴシック" charset="0"/>
                <a:cs typeface="ＭＳ Ｐゴシック" charset="0"/>
              </a:rPr>
              <a:t>  vv. 19-22  	</a:t>
            </a:r>
          </a:p>
        </p:txBody>
      </p:sp>
      <p:sp>
        <p:nvSpPr>
          <p:cNvPr id="163844" name="Text Box 4"/>
          <p:cNvSpPr txBox="1">
            <a:spLocks noChangeArrowheads="1"/>
          </p:cNvSpPr>
          <p:nvPr/>
        </p:nvSpPr>
        <p:spPr bwMode="auto">
          <a:xfrm>
            <a:off x="76200" y="2156197"/>
            <a:ext cx="9296400" cy="1920875"/>
          </a:xfrm>
          <a:prstGeom prst="rect">
            <a:avLst/>
          </a:prstGeom>
          <a:noFill/>
          <a:ln w="9525">
            <a:noFill/>
            <a:miter lim="800000"/>
            <a:headEnd/>
            <a:tailEnd/>
          </a:ln>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cs typeface="ＭＳ Ｐゴシック"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b="1" dirty="0">
                <a:solidFill>
                  <a:srgbClr val="FFFFFF"/>
                </a:solidFill>
                <a:effectLst>
                  <a:glow rad="228600">
                    <a:srgbClr val="000000"/>
                  </a:glow>
                </a:effectLst>
                <a:latin typeface="Arial" charset="0"/>
                <a:ea typeface="Lucida Grande" charset="0"/>
                <a:cs typeface="Lucida Grande" charset="0"/>
              </a:rPr>
              <a:t>A bitter return  19-21</a:t>
            </a: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charset="0"/>
              <a:ea typeface="Lucida Grande" charset="0"/>
              <a:cs typeface="Lucida Grande" charset="0"/>
            </a:endParaRPr>
          </a:p>
          <a:p>
            <a:pPr lvl="2" defTabSz="914400"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b="1" dirty="0">
                <a:solidFill>
                  <a:srgbClr val="FFFFFF"/>
                </a:solidFill>
                <a:effectLst>
                  <a:glow rad="228600">
                    <a:srgbClr val="000000"/>
                  </a:glow>
                </a:effectLst>
                <a:latin typeface="Arial" charset="0"/>
                <a:ea typeface="Lucida Grande" charset="0"/>
                <a:cs typeface="Lucida Grande" charset="0"/>
              </a:rPr>
              <a:t>Finding hope  22</a:t>
            </a: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en-US" sz="4800" b="1" kern="1200" dirty="0">
                <a:solidFill>
                  <a:schemeClr val="bg1"/>
                </a:solidFill>
                <a:effectLst>
                  <a:glow rad="228600">
                    <a:schemeClr val="tx1"/>
                  </a:glow>
                </a:effectLst>
                <a:latin typeface="Arial Narrow" pitchFamily="-111" charset="0"/>
                <a:ea typeface="+mn-ea"/>
                <a:cs typeface="+mn-cs"/>
              </a:rPr>
              <a:t>Ruth 1</a:t>
            </a:r>
          </a:p>
        </p:txBody>
      </p:sp>
    </p:spTree>
    <p:extLst>
      <p:ext uri="{BB962C8B-B14F-4D97-AF65-F5344CB8AC3E}">
        <p14:creationId xmlns:p14="http://schemas.microsoft.com/office/powerpoint/2010/main" val="155911736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11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5086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600" b="1" i="1">
                <a:solidFill>
                  <a:srgbClr val="FFFFFF"/>
                </a:solidFill>
                <a:latin typeface="Arial"/>
                <a:ea typeface="ＭＳ Ｐゴシック" charset="0"/>
                <a:cs typeface="Arial"/>
              </a:rPr>
              <a:t>"If you follow my decrees and are careful to obey my commands, </a:t>
            </a:r>
            <a:r>
              <a:rPr lang="en-US" sz="3600" b="1" i="1" baseline="30000">
                <a:solidFill>
                  <a:srgbClr val="FFFFFF"/>
                </a:solidFill>
                <a:latin typeface="Arial"/>
                <a:ea typeface="ＭＳ Ｐゴシック" charset="0"/>
                <a:cs typeface="Arial"/>
              </a:rPr>
              <a:t>  </a:t>
            </a:r>
            <a:r>
              <a:rPr lang="en-US" sz="3600" b="1" i="1">
                <a:solidFill>
                  <a:srgbClr val="FFFFFF"/>
                </a:solidFill>
                <a:latin typeface="Arial"/>
                <a:ea typeface="ＭＳ Ｐゴシック" charset="0"/>
                <a:cs typeface="Arial"/>
              </a:rPr>
              <a:t>I will send you rain in its season, and the ground will yield its crops and the trees of the field their fruit.</a:t>
            </a:r>
            <a:r>
              <a:rPr lang="en-US" sz="3600" b="1">
                <a:solidFill>
                  <a:srgbClr val="FFFFFF"/>
                </a:solidFill>
                <a:latin typeface="Arial"/>
                <a:ea typeface="ＭＳ Ｐゴシック" charset="0"/>
                <a:cs typeface="Arial"/>
              </a:rPr>
              <a:t>"</a:t>
            </a:r>
          </a:p>
          <a:p>
            <a:pPr algn="r" defTabSz="914400" fontAlgn="base">
              <a:spcBef>
                <a:spcPct val="50000"/>
              </a:spcBef>
              <a:spcAft>
                <a:spcPct val="0"/>
              </a:spcAft>
              <a:defRPr/>
            </a:pPr>
            <a:r>
              <a:rPr lang="en-US" sz="2800" b="1">
                <a:solidFill>
                  <a:srgbClr val="FFFFFF"/>
                </a:solidFill>
                <a:latin typeface="Arial"/>
                <a:ea typeface="ＭＳ Ｐゴシック" charset="0"/>
                <a:cs typeface="Arial"/>
              </a:rPr>
              <a:t>Leviticus 26:3-4 (NIV)</a:t>
            </a:r>
          </a:p>
        </p:txBody>
      </p:sp>
      <p:sp>
        <p:nvSpPr>
          <p:cNvPr id="46086" name="WordArt 6"/>
          <p:cNvSpPr>
            <a:spLocks noChangeArrowheads="1" noChangeShapeType="1" noTextEdit="1"/>
          </p:cNvSpPr>
          <p:nvPr/>
        </p:nvSpPr>
        <p:spPr bwMode="auto">
          <a:xfrm rot="-776380">
            <a:off x="1539875" y="2078038"/>
            <a:ext cx="6334125" cy="24384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9600" b="1" kern="1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Impact"/>
                <a:ea typeface="Impact"/>
                <a:cs typeface="Impact"/>
              </a:rPr>
              <a:t>Rewards</a:t>
            </a: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en-US">
                <a:solidFill>
                  <a:srgbClr val="FFFFFF"/>
                </a:solidFill>
                <a:latin typeface="Arial Black" charset="0"/>
                <a:ea typeface="ＭＳ Ｐゴシック" charset="0"/>
                <a:cs typeface="ＭＳ Ｐゴシック" charset="0"/>
              </a:rPr>
              <a:t>Key Word</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22179693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p:txBody>
          <a:bodyPr/>
          <a:lstStyle/>
          <a:p>
            <a:r>
              <a:rPr lang="en-US" b="1" dirty="0">
                <a:solidFill>
                  <a:schemeClr val="bg1"/>
                </a:solidFill>
                <a:effectLst>
                  <a:glow rad="228600">
                    <a:schemeClr val="tx1"/>
                  </a:glow>
                </a:effectLst>
                <a:latin typeface="Arial"/>
                <a:cs typeface="Arial"/>
              </a:rPr>
              <a:t>Bethlehem</a:t>
            </a:r>
          </a:p>
        </p:txBody>
      </p:sp>
    </p:spTree>
    <p:extLst>
      <p:ext uri="{BB962C8B-B14F-4D97-AF65-F5344CB8AC3E}">
        <p14:creationId xmlns:p14="http://schemas.microsoft.com/office/powerpoint/2010/main" val="816551500"/>
      </p:ext>
    </p:extLst>
  </p:cSld>
  <p:clrMapOvr>
    <a:masterClrMapping/>
  </p:clrMapOvr>
  <p:transition>
    <p:randomBar dir="vert"/>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98" name="Rectangle 46"/>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842776" name="Text Box 24"/>
          <p:cNvSpPr txBox="1">
            <a:spLocks noChangeArrowheads="1"/>
          </p:cNvSpPr>
          <p:nvPr/>
        </p:nvSpPr>
        <p:spPr bwMode="auto">
          <a:xfrm>
            <a:off x="0" y="6096000"/>
            <a:ext cx="9144000" cy="685800"/>
          </a:xfrm>
          <a:prstGeom prst="rect">
            <a:avLst/>
          </a:prstGeom>
          <a:solidFill>
            <a:srgbClr val="FFFFCC"/>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lstStyle/>
          <a:p>
            <a:pPr defTabSz="914400" eaLnBrk="0" fontAlgn="base" hangingPunct="0">
              <a:spcBef>
                <a:spcPct val="0"/>
              </a:spcBef>
              <a:spcAft>
                <a:spcPct val="0"/>
              </a:spcAft>
              <a:defRPr/>
            </a:pPr>
            <a:r>
              <a:rPr lang="en-US" sz="2800" b="1">
                <a:solidFill>
                  <a:srgbClr val="FF0000"/>
                </a:solidFill>
                <a:latin typeface="Arial"/>
                <a:ea typeface="ＭＳ Ｐゴシック" charset="0"/>
                <a:cs typeface="Arial"/>
              </a:rPr>
              <a:t>Mar     Apr        May      June       July       Aug</a:t>
            </a:r>
            <a:endParaRPr lang="en-US" sz="1100">
              <a:solidFill>
                <a:srgbClr val="FF0000"/>
              </a:solidFill>
              <a:latin typeface="Arial"/>
              <a:ea typeface="ＭＳ Ｐゴシック" charset="0"/>
              <a:cs typeface="Arial"/>
            </a:endParaRPr>
          </a:p>
        </p:txBody>
      </p:sp>
      <p:sp>
        <p:nvSpPr>
          <p:cNvPr id="842801" name="Text Box 49"/>
          <p:cNvSpPr txBox="1">
            <a:spLocks noChangeArrowheads="1"/>
          </p:cNvSpPr>
          <p:nvPr/>
        </p:nvSpPr>
        <p:spPr bwMode="auto">
          <a:xfrm>
            <a:off x="2286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Barley</a:t>
            </a:r>
          </a:p>
        </p:txBody>
      </p:sp>
      <p:sp>
        <p:nvSpPr>
          <p:cNvPr id="842803" name="Text Box 51"/>
          <p:cNvSpPr txBox="1">
            <a:spLocks noChangeArrowheads="1"/>
          </p:cNvSpPr>
          <p:nvPr/>
        </p:nvSpPr>
        <p:spPr bwMode="auto">
          <a:xfrm>
            <a:off x="24384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Wheat</a:t>
            </a:r>
          </a:p>
        </p:txBody>
      </p:sp>
      <p:sp>
        <p:nvSpPr>
          <p:cNvPr id="842806" name="Text Box 54"/>
          <p:cNvSpPr txBox="1">
            <a:spLocks noChangeArrowheads="1"/>
          </p:cNvSpPr>
          <p:nvPr/>
        </p:nvSpPr>
        <p:spPr bwMode="auto">
          <a:xfrm>
            <a:off x="57150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Grapes</a:t>
            </a:r>
          </a:p>
        </p:txBody>
      </p:sp>
      <p:grpSp>
        <p:nvGrpSpPr>
          <p:cNvPr id="5126" name="Group 63"/>
          <p:cNvGrpSpPr>
            <a:grpSpLocks/>
          </p:cNvGrpSpPr>
          <p:nvPr/>
        </p:nvGrpSpPr>
        <p:grpSpPr bwMode="auto">
          <a:xfrm>
            <a:off x="0" y="0"/>
            <a:ext cx="9144000" cy="3770313"/>
            <a:chOff x="0" y="0"/>
            <a:chExt cx="5760" cy="2375"/>
          </a:xfrm>
        </p:grpSpPr>
        <p:pic>
          <p:nvPicPr>
            <p:cNvPr id="842754"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42812" name="Rectangle 60"/>
            <p:cNvSpPr>
              <a:spLocks noChangeArrowheads="1"/>
            </p:cNvSpPr>
            <p:nvPr/>
          </p:nvSpPr>
          <p:spPr bwMode="auto">
            <a:xfrm>
              <a:off x="1824" y="288"/>
              <a:ext cx="720" cy="33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842813" name="Rectangle 61"/>
            <p:cNvSpPr>
              <a:spLocks noChangeArrowheads="1"/>
            </p:cNvSpPr>
            <p:nvPr/>
          </p:nvSpPr>
          <p:spPr bwMode="auto">
            <a:xfrm>
              <a:off x="4512" y="288"/>
              <a:ext cx="528" cy="336"/>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sp>
        <p:nvSpPr>
          <p:cNvPr id="842807" name="Text Box 55"/>
          <p:cNvSpPr txBox="1">
            <a:spLocks noChangeArrowheads="1"/>
          </p:cNvSpPr>
          <p:nvPr/>
        </p:nvSpPr>
        <p:spPr bwMode="auto">
          <a:xfrm>
            <a:off x="6858000" y="762000"/>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Dates</a:t>
            </a:r>
          </a:p>
        </p:txBody>
      </p:sp>
      <p:sp>
        <p:nvSpPr>
          <p:cNvPr id="842808" name="Text Box 56"/>
          <p:cNvSpPr txBox="1">
            <a:spLocks noChangeArrowheads="1"/>
          </p:cNvSpPr>
          <p:nvPr/>
        </p:nvSpPr>
        <p:spPr bwMode="auto">
          <a:xfrm>
            <a:off x="7620000" y="3687763"/>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Figs</a:t>
            </a:r>
          </a:p>
        </p:txBody>
      </p:sp>
      <p:sp>
        <p:nvSpPr>
          <p:cNvPr id="842804" name="Text Box 52"/>
          <p:cNvSpPr txBox="1">
            <a:spLocks noChangeArrowheads="1"/>
          </p:cNvSpPr>
          <p:nvPr/>
        </p:nvSpPr>
        <p:spPr bwMode="auto">
          <a:xfrm>
            <a:off x="2762250" y="76200"/>
            <a:ext cx="2800350" cy="52322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a:solidFill>
                  <a:srgbClr val="000000"/>
                </a:solidFill>
                <a:latin typeface="Arial"/>
                <a:ea typeface="ＭＳ Ｐゴシック" charset="0"/>
                <a:cs typeface="Arial"/>
              </a:rPr>
              <a:t>Dry season</a:t>
            </a:r>
          </a:p>
        </p:txBody>
      </p:sp>
      <p:sp>
        <p:nvSpPr>
          <p:cNvPr id="842811" name="Text Box 59"/>
          <p:cNvSpPr txBox="1">
            <a:spLocks noChangeArrowheads="1"/>
          </p:cNvSpPr>
          <p:nvPr/>
        </p:nvSpPr>
        <p:spPr bwMode="auto">
          <a:xfrm>
            <a:off x="7162800" y="76200"/>
            <a:ext cx="1524000" cy="52322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a:solidFill>
                  <a:srgbClr val="000000"/>
                </a:solidFill>
                <a:latin typeface="Arial"/>
                <a:ea typeface="ＭＳ Ｐゴシック" charset="0"/>
                <a:cs typeface="Arial"/>
              </a:rPr>
              <a:t>Heat</a:t>
            </a:r>
          </a:p>
        </p:txBody>
      </p:sp>
      <p:sp>
        <p:nvSpPr>
          <p:cNvPr id="842805" name="Text Box 53"/>
          <p:cNvSpPr txBox="1">
            <a:spLocks noChangeArrowheads="1"/>
          </p:cNvSpPr>
          <p:nvPr/>
        </p:nvSpPr>
        <p:spPr bwMode="auto">
          <a:xfrm>
            <a:off x="4648200" y="1219200"/>
            <a:ext cx="15240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en-US" sz="2800" b="1" i="1">
                <a:solidFill>
                  <a:srgbClr val="000000"/>
                </a:solidFill>
                <a:latin typeface="Arial"/>
                <a:ea typeface="ＭＳ Ｐゴシック" charset="0"/>
                <a:cs typeface="Arial"/>
              </a:rPr>
              <a:t>Figs</a:t>
            </a:r>
          </a:p>
        </p:txBody>
      </p:sp>
      <p:grpSp>
        <p:nvGrpSpPr>
          <p:cNvPr id="5132" name="Group 85"/>
          <p:cNvGrpSpPr>
            <a:grpSpLocks/>
          </p:cNvGrpSpPr>
          <p:nvPr/>
        </p:nvGrpSpPr>
        <p:grpSpPr bwMode="auto">
          <a:xfrm>
            <a:off x="0" y="4419600"/>
            <a:ext cx="9182100" cy="1550988"/>
            <a:chOff x="3" y="3127"/>
            <a:chExt cx="5784" cy="977"/>
          </a:xfrm>
        </p:grpSpPr>
        <p:grpSp>
          <p:nvGrpSpPr>
            <p:cNvPr id="5134" name="Group 86"/>
            <p:cNvGrpSpPr>
              <a:grpSpLocks/>
            </p:cNvGrpSpPr>
            <p:nvPr/>
          </p:nvGrpSpPr>
          <p:grpSpPr bwMode="auto">
            <a:xfrm>
              <a:off x="3" y="3127"/>
              <a:ext cx="964" cy="902"/>
              <a:chOff x="0" y="0"/>
              <a:chExt cx="964" cy="902"/>
            </a:xfrm>
          </p:grpSpPr>
          <p:sp>
            <p:nvSpPr>
              <p:cNvPr id="842839" name="Rectangle 87"/>
              <p:cNvSpPr>
                <a:spLocks noChangeArrowheads="1"/>
              </p:cNvSpPr>
              <p:nvPr/>
            </p:nvSpPr>
            <p:spPr bwMode="auto">
              <a:xfrm>
                <a:off x="43"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Nisan</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0" name="Rectangle 88"/>
              <p:cNvSpPr>
                <a:spLocks noChangeArrowheads="1"/>
              </p:cNvSpPr>
              <p:nvPr/>
            </p:nvSpPr>
            <p:spPr bwMode="auto">
              <a:xfrm>
                <a:off x="0"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5" name="Group 89"/>
            <p:cNvGrpSpPr>
              <a:grpSpLocks/>
            </p:cNvGrpSpPr>
            <p:nvPr/>
          </p:nvGrpSpPr>
          <p:grpSpPr bwMode="auto">
            <a:xfrm>
              <a:off x="967" y="3127"/>
              <a:ext cx="964" cy="902"/>
              <a:chOff x="964" y="0"/>
              <a:chExt cx="964" cy="902"/>
            </a:xfrm>
          </p:grpSpPr>
          <p:sp>
            <p:nvSpPr>
              <p:cNvPr id="842842" name="Rectangle 90"/>
              <p:cNvSpPr>
                <a:spLocks noChangeArrowheads="1"/>
              </p:cNvSpPr>
              <p:nvPr/>
            </p:nvSpPr>
            <p:spPr bwMode="auto">
              <a:xfrm>
                <a:off x="1007"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Iyyar</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3" name="Rectangle 91"/>
              <p:cNvSpPr>
                <a:spLocks noChangeArrowheads="1"/>
              </p:cNvSpPr>
              <p:nvPr/>
            </p:nvSpPr>
            <p:spPr bwMode="auto">
              <a:xfrm>
                <a:off x="964"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6" name="Group 92"/>
            <p:cNvGrpSpPr>
              <a:grpSpLocks/>
            </p:cNvGrpSpPr>
            <p:nvPr/>
          </p:nvGrpSpPr>
          <p:grpSpPr bwMode="auto">
            <a:xfrm>
              <a:off x="1931" y="3127"/>
              <a:ext cx="964" cy="902"/>
              <a:chOff x="1928" y="0"/>
              <a:chExt cx="964" cy="902"/>
            </a:xfrm>
          </p:grpSpPr>
          <p:sp>
            <p:nvSpPr>
              <p:cNvPr id="842845" name="Rectangle 93"/>
              <p:cNvSpPr>
                <a:spLocks noChangeArrowheads="1"/>
              </p:cNvSpPr>
              <p:nvPr/>
            </p:nvSpPr>
            <p:spPr bwMode="auto">
              <a:xfrm>
                <a:off x="1971"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Sivan</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6" name="Rectangle 94"/>
              <p:cNvSpPr>
                <a:spLocks noChangeArrowheads="1"/>
              </p:cNvSpPr>
              <p:nvPr/>
            </p:nvSpPr>
            <p:spPr bwMode="auto">
              <a:xfrm>
                <a:off x="1928"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7" name="Group 95"/>
            <p:cNvGrpSpPr>
              <a:grpSpLocks/>
            </p:cNvGrpSpPr>
            <p:nvPr/>
          </p:nvGrpSpPr>
          <p:grpSpPr bwMode="auto">
            <a:xfrm>
              <a:off x="3859" y="3127"/>
              <a:ext cx="964" cy="902"/>
              <a:chOff x="3856" y="0"/>
              <a:chExt cx="964" cy="902"/>
            </a:xfrm>
          </p:grpSpPr>
          <p:sp>
            <p:nvSpPr>
              <p:cNvPr id="842848" name="Rectangle 96"/>
              <p:cNvSpPr>
                <a:spLocks noChangeArrowheads="1"/>
              </p:cNvSpPr>
              <p:nvPr/>
            </p:nvSpPr>
            <p:spPr bwMode="auto">
              <a:xfrm>
                <a:off x="3899"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Av</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49" name="Rectangle 97"/>
              <p:cNvSpPr>
                <a:spLocks noChangeArrowheads="1"/>
              </p:cNvSpPr>
              <p:nvPr/>
            </p:nvSpPr>
            <p:spPr bwMode="auto">
              <a:xfrm>
                <a:off x="3856"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8" name="Group 98"/>
            <p:cNvGrpSpPr>
              <a:grpSpLocks/>
            </p:cNvGrpSpPr>
            <p:nvPr/>
          </p:nvGrpSpPr>
          <p:grpSpPr bwMode="auto">
            <a:xfrm>
              <a:off x="4823" y="3127"/>
              <a:ext cx="964" cy="902"/>
              <a:chOff x="4820" y="0"/>
              <a:chExt cx="964" cy="902"/>
            </a:xfrm>
          </p:grpSpPr>
          <p:sp>
            <p:nvSpPr>
              <p:cNvPr id="842851" name="Rectangle 99"/>
              <p:cNvSpPr>
                <a:spLocks noChangeArrowheads="1"/>
              </p:cNvSpPr>
              <p:nvPr/>
            </p:nvSpPr>
            <p:spPr bwMode="auto">
              <a:xfrm>
                <a:off x="4863" y="0"/>
                <a:ext cx="878"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a:ea typeface="ＭＳ Ｐゴシック" charset="0"/>
                    <a:cs typeface="Arial"/>
                  </a:rPr>
                  <a:t>Elul</a:t>
                </a:r>
                <a:endParaRPr lang="en-US" sz="2800">
                  <a:solidFill>
                    <a:srgbClr val="000000"/>
                  </a:solidFill>
                  <a:latin typeface="Arial"/>
                  <a:ea typeface="ＭＳ Ｐゴシック" charset="0"/>
                  <a:cs typeface="Arial"/>
                </a:endParaRPr>
              </a:p>
              <a:p>
                <a:pPr algn="ctr" defTabSz="914400" eaLnBrk="0" fontAlgn="base" hangingPunct="0">
                  <a:spcBef>
                    <a:spcPct val="0"/>
                  </a:spcBef>
                  <a:spcAft>
                    <a:spcPct val="0"/>
                  </a:spcAft>
                  <a:defRPr/>
                </a:pPr>
                <a:endParaRPr lang="en-US" sz="2800">
                  <a:solidFill>
                    <a:srgbClr val="000000"/>
                  </a:solidFill>
                  <a:latin typeface="Arial"/>
                  <a:ea typeface="ＭＳ Ｐゴシック" charset="0"/>
                  <a:cs typeface="Arial"/>
                </a:endParaRPr>
              </a:p>
            </p:txBody>
          </p:sp>
          <p:sp>
            <p:nvSpPr>
              <p:cNvPr id="842852" name="Rectangle 100"/>
              <p:cNvSpPr>
                <a:spLocks noChangeArrowheads="1"/>
              </p:cNvSpPr>
              <p:nvPr/>
            </p:nvSpPr>
            <p:spPr bwMode="auto">
              <a:xfrm>
                <a:off x="4820"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39" name="Group 101"/>
            <p:cNvGrpSpPr>
              <a:grpSpLocks/>
            </p:cNvGrpSpPr>
            <p:nvPr/>
          </p:nvGrpSpPr>
          <p:grpSpPr bwMode="auto">
            <a:xfrm>
              <a:off x="2934" y="3192"/>
              <a:ext cx="1104" cy="912"/>
              <a:chOff x="1296" y="528"/>
              <a:chExt cx="1104" cy="912"/>
            </a:xfrm>
          </p:grpSpPr>
          <p:grpSp>
            <p:nvGrpSpPr>
              <p:cNvPr id="5140" name="Group 102"/>
              <p:cNvGrpSpPr>
                <a:grpSpLocks/>
              </p:cNvGrpSpPr>
              <p:nvPr/>
            </p:nvGrpSpPr>
            <p:grpSpPr bwMode="auto">
              <a:xfrm>
                <a:off x="1296" y="528"/>
                <a:ext cx="384" cy="240"/>
                <a:chOff x="2892" y="0"/>
                <a:chExt cx="964" cy="902"/>
              </a:xfrm>
            </p:grpSpPr>
            <p:sp>
              <p:nvSpPr>
                <p:cNvPr id="842855" name="Rectangle 103"/>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T              </a:t>
                  </a:r>
                  <a:endParaRPr lang="en-US" sz="3600">
                    <a:solidFill>
                      <a:srgbClr val="000000"/>
                    </a:solidFill>
                    <a:latin typeface="Arial"/>
                    <a:ea typeface="ＭＳ Ｐゴシック" charset="0"/>
                    <a:cs typeface="Arial"/>
                  </a:endParaRPr>
                </a:p>
              </p:txBody>
            </p:sp>
            <p:sp>
              <p:nvSpPr>
                <p:cNvPr id="842856" name="Rectangle 104"/>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1" name="Group 105"/>
              <p:cNvGrpSpPr>
                <a:grpSpLocks/>
              </p:cNvGrpSpPr>
              <p:nvPr/>
            </p:nvGrpSpPr>
            <p:grpSpPr bwMode="auto">
              <a:xfrm>
                <a:off x="1440" y="624"/>
                <a:ext cx="384" cy="240"/>
                <a:chOff x="2892" y="0"/>
                <a:chExt cx="964" cy="902"/>
              </a:xfrm>
            </p:grpSpPr>
            <p:sp>
              <p:nvSpPr>
                <p:cNvPr id="842858" name="Rectangle 106"/>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a              </a:t>
                  </a:r>
                  <a:endParaRPr lang="en-US" sz="3600">
                    <a:solidFill>
                      <a:srgbClr val="000000"/>
                    </a:solidFill>
                    <a:latin typeface="Arial"/>
                    <a:ea typeface="ＭＳ Ｐゴシック" charset="0"/>
                    <a:cs typeface="Arial"/>
                  </a:endParaRPr>
                </a:p>
              </p:txBody>
            </p:sp>
            <p:sp>
              <p:nvSpPr>
                <p:cNvPr id="842859" name="Rectangle 107"/>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2" name="Group 108"/>
              <p:cNvGrpSpPr>
                <a:grpSpLocks/>
              </p:cNvGrpSpPr>
              <p:nvPr/>
            </p:nvGrpSpPr>
            <p:grpSpPr bwMode="auto">
              <a:xfrm>
                <a:off x="1584" y="768"/>
                <a:ext cx="384" cy="240"/>
                <a:chOff x="2892" y="0"/>
                <a:chExt cx="964" cy="902"/>
              </a:xfrm>
            </p:grpSpPr>
            <p:sp>
              <p:nvSpPr>
                <p:cNvPr id="842861" name="Rectangle 109"/>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m              </a:t>
                  </a:r>
                  <a:endParaRPr lang="en-US" sz="3600">
                    <a:solidFill>
                      <a:srgbClr val="000000"/>
                    </a:solidFill>
                    <a:latin typeface="Arial"/>
                    <a:ea typeface="ＭＳ Ｐゴシック" charset="0"/>
                    <a:cs typeface="Arial"/>
                  </a:endParaRPr>
                </a:p>
              </p:txBody>
            </p:sp>
            <p:sp>
              <p:nvSpPr>
                <p:cNvPr id="842862" name="Rectangle 110"/>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3" name="Group 111"/>
              <p:cNvGrpSpPr>
                <a:grpSpLocks/>
              </p:cNvGrpSpPr>
              <p:nvPr/>
            </p:nvGrpSpPr>
            <p:grpSpPr bwMode="auto">
              <a:xfrm>
                <a:off x="1728" y="912"/>
                <a:ext cx="384" cy="240"/>
                <a:chOff x="2892" y="0"/>
                <a:chExt cx="964" cy="902"/>
              </a:xfrm>
            </p:grpSpPr>
            <p:sp>
              <p:nvSpPr>
                <p:cNvPr id="842864" name="Rectangle 112"/>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m              </a:t>
                  </a:r>
                  <a:endParaRPr lang="en-US" sz="3600">
                    <a:solidFill>
                      <a:srgbClr val="000000"/>
                    </a:solidFill>
                    <a:latin typeface="Arial"/>
                    <a:ea typeface="ＭＳ Ｐゴシック" charset="0"/>
                    <a:cs typeface="Arial"/>
                  </a:endParaRPr>
                </a:p>
              </p:txBody>
            </p:sp>
            <p:sp>
              <p:nvSpPr>
                <p:cNvPr id="842865" name="Rectangle 113"/>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4" name="Group 114"/>
              <p:cNvGrpSpPr>
                <a:grpSpLocks/>
              </p:cNvGrpSpPr>
              <p:nvPr/>
            </p:nvGrpSpPr>
            <p:grpSpPr bwMode="auto">
              <a:xfrm>
                <a:off x="1872" y="1056"/>
                <a:ext cx="384" cy="240"/>
                <a:chOff x="2892" y="0"/>
                <a:chExt cx="964" cy="902"/>
              </a:xfrm>
            </p:grpSpPr>
            <p:sp>
              <p:nvSpPr>
                <p:cNvPr id="842867" name="Rectangle 115"/>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u              </a:t>
                  </a:r>
                  <a:endParaRPr lang="en-US" sz="3600">
                    <a:solidFill>
                      <a:srgbClr val="000000"/>
                    </a:solidFill>
                    <a:latin typeface="Arial"/>
                    <a:ea typeface="ＭＳ Ｐゴシック" charset="0"/>
                    <a:cs typeface="Arial"/>
                  </a:endParaRPr>
                </a:p>
              </p:txBody>
            </p:sp>
            <p:sp>
              <p:nvSpPr>
                <p:cNvPr id="842868" name="Rectangle 116"/>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nvGrpSpPr>
              <p:cNvPr id="5145" name="Group 117"/>
              <p:cNvGrpSpPr>
                <a:grpSpLocks/>
              </p:cNvGrpSpPr>
              <p:nvPr/>
            </p:nvGrpSpPr>
            <p:grpSpPr bwMode="auto">
              <a:xfrm>
                <a:off x="2016" y="1200"/>
                <a:ext cx="384" cy="240"/>
                <a:chOff x="2892" y="0"/>
                <a:chExt cx="964" cy="902"/>
              </a:xfrm>
            </p:grpSpPr>
            <p:sp>
              <p:nvSpPr>
                <p:cNvPr id="842870" name="Rectangle 118"/>
                <p:cNvSpPr>
                  <a:spLocks noChangeArrowheads="1"/>
                </p:cNvSpPr>
                <p:nvPr/>
              </p:nvSpPr>
              <p:spPr bwMode="auto">
                <a:xfrm>
                  <a:off x="2935" y="0"/>
                  <a:ext cx="879"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en-US" sz="2800" b="1">
                      <a:solidFill>
                        <a:srgbClr val="000000"/>
                      </a:solidFill>
                      <a:latin typeface="Arial"/>
                      <a:ea typeface="ＭＳ Ｐゴシック" charset="0"/>
                      <a:cs typeface="Arial"/>
                    </a:rPr>
                    <a:t>z              </a:t>
                  </a:r>
                  <a:endParaRPr lang="en-US" sz="3600">
                    <a:solidFill>
                      <a:srgbClr val="000000"/>
                    </a:solidFill>
                    <a:latin typeface="Arial"/>
                    <a:ea typeface="ＭＳ Ｐゴシック" charset="0"/>
                    <a:cs typeface="Arial"/>
                  </a:endParaRPr>
                </a:p>
              </p:txBody>
            </p:sp>
            <p:sp>
              <p:nvSpPr>
                <p:cNvPr id="842871" name="Rectangle 119"/>
                <p:cNvSpPr>
                  <a:spLocks noChangeArrowheads="1"/>
                </p:cNvSpPr>
                <p:nvPr/>
              </p:nvSpPr>
              <p:spPr bwMode="auto">
                <a:xfrm>
                  <a:off x="2892" y="0"/>
                  <a:ext cx="964" cy="90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7">
                      <a:solidFill>
                        <a:srgbClr val="A0A0A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grpSp>
      </p:grpSp>
      <p:sp>
        <p:nvSpPr>
          <p:cNvPr id="842872" name="AutoShape 120"/>
          <p:cNvSpPr>
            <a:spLocks noChangeArrowheads="1"/>
          </p:cNvSpPr>
          <p:nvPr/>
        </p:nvSpPr>
        <p:spPr bwMode="auto">
          <a:xfrm>
            <a:off x="304800" y="5105400"/>
            <a:ext cx="4343400" cy="838200"/>
          </a:xfrm>
          <a:prstGeom prst="rightArrow">
            <a:avLst>
              <a:gd name="adj1" fmla="val 50000"/>
              <a:gd name="adj2" fmla="val 129545"/>
            </a:avLst>
          </a:prstGeom>
          <a:solidFill>
            <a:srgbClr val="FF99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12163243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3000"/>
                                  </p:stCondLst>
                                  <p:childTnLst>
                                    <p:set>
                                      <p:cBhvr>
                                        <p:cTn id="6" dur="1" fill="hold">
                                          <p:stCondLst>
                                            <p:cond delay="0"/>
                                          </p:stCondLst>
                                        </p:cTn>
                                        <p:tgtEl>
                                          <p:spTgt spid="842872"/>
                                        </p:tgtEl>
                                        <p:attrNameLst>
                                          <p:attrName>style.visibility</p:attrName>
                                        </p:attrNameLst>
                                      </p:cBhvr>
                                      <p:to>
                                        <p:strVal val="visible"/>
                                      </p:to>
                                    </p:set>
                                    <p:anim calcmode="lin" valueType="num">
                                      <p:cBhvr>
                                        <p:cTn id="7" dur="500" fill="hold"/>
                                        <p:tgtEl>
                                          <p:spTgt spid="842872"/>
                                        </p:tgtEl>
                                        <p:attrNameLst>
                                          <p:attrName>ppt_x</p:attrName>
                                        </p:attrNameLst>
                                      </p:cBhvr>
                                      <p:tavLst>
                                        <p:tav tm="0">
                                          <p:val>
                                            <p:strVal val="#ppt_x-#ppt_w/2"/>
                                          </p:val>
                                        </p:tav>
                                        <p:tav tm="100000">
                                          <p:val>
                                            <p:strVal val="#ppt_x"/>
                                          </p:val>
                                        </p:tav>
                                      </p:tavLst>
                                    </p:anim>
                                    <p:anim calcmode="lin" valueType="num">
                                      <p:cBhvr>
                                        <p:cTn id="8" dur="500" fill="hold"/>
                                        <p:tgtEl>
                                          <p:spTgt spid="842872"/>
                                        </p:tgtEl>
                                        <p:attrNameLst>
                                          <p:attrName>ppt_y</p:attrName>
                                        </p:attrNameLst>
                                      </p:cBhvr>
                                      <p:tavLst>
                                        <p:tav tm="0">
                                          <p:val>
                                            <p:strVal val="#ppt_y"/>
                                          </p:val>
                                        </p:tav>
                                        <p:tav tm="100000">
                                          <p:val>
                                            <p:strVal val="#ppt_y"/>
                                          </p:val>
                                        </p:tav>
                                      </p:tavLst>
                                    </p:anim>
                                    <p:anim calcmode="lin" valueType="num">
                                      <p:cBhvr>
                                        <p:cTn id="9" dur="500" fill="hold"/>
                                        <p:tgtEl>
                                          <p:spTgt spid="842872"/>
                                        </p:tgtEl>
                                        <p:attrNameLst>
                                          <p:attrName>ppt_w</p:attrName>
                                        </p:attrNameLst>
                                      </p:cBhvr>
                                      <p:tavLst>
                                        <p:tav tm="0">
                                          <p:val>
                                            <p:fltVal val="0"/>
                                          </p:val>
                                        </p:tav>
                                        <p:tav tm="100000">
                                          <p:val>
                                            <p:strVal val="#ppt_w"/>
                                          </p:val>
                                        </p:tav>
                                      </p:tavLst>
                                    </p:anim>
                                    <p:anim calcmode="lin" valueType="num">
                                      <p:cBhvr>
                                        <p:cTn id="10" dur="500" fill="hold"/>
                                        <p:tgtEl>
                                          <p:spTgt spid="84287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7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Ruth 2</a:t>
            </a:r>
          </a:p>
        </p:txBody>
      </p:sp>
    </p:spTree>
    <p:extLst>
      <p:ext uri="{BB962C8B-B14F-4D97-AF65-F5344CB8AC3E}">
        <p14:creationId xmlns:p14="http://schemas.microsoft.com/office/powerpoint/2010/main" val="4267181752"/>
      </p:ext>
    </p:extLst>
  </p:cSld>
  <p:clrMapOvr>
    <a:overrideClrMapping bg1="lt1" tx1="dk1" bg2="lt2" tx2="dk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33684" t="25075" r="7196" b="11709"/>
          <a:stretch/>
        </p:blipFill>
        <p:spPr>
          <a:xfrm rot="16200000">
            <a:off x="3916339" y="1369691"/>
            <a:ext cx="5955330" cy="449999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7" name="TextBox 3"/>
          <p:cNvSpPr txBox="1">
            <a:spLocks noChangeArrowheads="1"/>
          </p:cNvSpPr>
          <p:nvPr/>
        </p:nvSpPr>
        <p:spPr bwMode="auto">
          <a:xfrm>
            <a:off x="107504" y="1700808"/>
            <a:ext cx="5768956" cy="1815882"/>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1 </a:t>
            </a:r>
            <a:r>
              <a:rPr kumimoji="0" lang="en-US" sz="2800" b="1" i="0" u="none" strike="noStrike" kern="1200" cap="none" spc="0" normalizeH="0" baseline="0" noProof="0" dirty="0">
                <a:ln>
                  <a:noFill/>
                </a:ln>
                <a:solidFill>
                  <a:prstClr val="black"/>
                </a:solidFill>
                <a:effectLst/>
                <a:uLnTx/>
                <a:uFillTx/>
                <a:latin typeface="Arial" charset="0"/>
                <a:ea typeface="ＭＳ Ｐゴシック" charset="0"/>
              </a:rPr>
              <a:t>R</a:t>
            </a: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uth returns with Naomi</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2800" b="1" i="0" u="none" strike="noStrike" kern="1200" cap="none" spc="0" normalizeH="0" baseline="0" noProof="0" dirty="0">
                <a:ln>
                  <a:noFill/>
                </a:ln>
                <a:solidFill>
                  <a:prstClr val="black"/>
                </a:solidFill>
                <a:effectLst/>
                <a:uLnTx/>
                <a:uFillTx/>
                <a:latin typeface="Arial" charset="0"/>
                <a:ea typeface="ＭＳ Ｐゴシック" charset="0"/>
              </a:rPr>
              <a:t>U</a:t>
            </a: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nlimited gleaning from Boaz</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28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ime for kinsman redeemer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28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2800" b="0" i="0" u="none" strike="noStrike" kern="1200" cap="none" spc="0" normalizeH="0" baseline="0" noProof="0" dirty="0">
                <a:ln>
                  <a:noFill/>
                </a:ln>
                <a:solidFill>
                  <a:prstClr val="black"/>
                </a:solidFill>
                <a:effectLst/>
                <a:uLnTx/>
                <a:uFillTx/>
                <a:latin typeface="Arial" charset="0"/>
                <a:ea typeface="ＭＳ Ｐゴシック" charset="0"/>
              </a:rPr>
              <a:t>usband redeemer for Ruth</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4"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Ruth</a:t>
            </a:r>
          </a:p>
        </p:txBody>
      </p:sp>
    </p:spTree>
    <p:extLst>
      <p:ext uri="{BB962C8B-B14F-4D97-AF65-F5344CB8AC3E}">
        <p14:creationId xmlns:p14="http://schemas.microsoft.com/office/powerpoint/2010/main" val="231413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160929"/>
            <a:ext cx="7772400" cy="1143000"/>
          </a:xfrm>
        </p:spPr>
        <p:txBody>
          <a:bodyPr/>
          <a:lstStyle/>
          <a:p>
            <a:r>
              <a:rPr lang="en-US"/>
              <a:t>Against the Grain</a:t>
            </a:r>
          </a:p>
        </p:txBody>
      </p:sp>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en-US" sz="4800" b="1" i="1">
                <a:solidFill>
                  <a:srgbClr val="FFFFFF"/>
                </a:solidFill>
                <a:latin typeface="Arial Narrow" charset="0"/>
                <a:ea typeface="ＭＳ Ｐゴシック" charset="0"/>
                <a:cs typeface="ＭＳ Ｐゴシック" charset="0"/>
              </a:rPr>
              <a:t>Against the Grain</a:t>
            </a:r>
          </a:p>
          <a:p>
            <a:pPr algn="ctr" defTabSz="914400" eaLnBrk="0" fontAlgn="base" hangingPunct="0">
              <a:spcBef>
                <a:spcPct val="20000"/>
              </a:spcBef>
              <a:spcAft>
                <a:spcPct val="0"/>
              </a:spcAft>
            </a:pPr>
            <a:r>
              <a:rPr lang="en-US" sz="4800" b="1">
                <a:solidFill>
                  <a:srgbClr val="FFFFFF"/>
                </a:solidFill>
                <a:latin typeface="Arial Narrow" charset="0"/>
                <a:ea typeface="ＭＳ Ｐゴシック" charset="0"/>
                <a:cs typeface="ＭＳ Ｐゴシック" charset="0"/>
              </a:rPr>
              <a:t>Ruth 2:1-23</a:t>
            </a:r>
          </a:p>
        </p:txBody>
      </p:sp>
    </p:spTree>
    <p:extLst>
      <p:ext uri="{BB962C8B-B14F-4D97-AF65-F5344CB8AC3E}">
        <p14:creationId xmlns:p14="http://schemas.microsoft.com/office/powerpoint/2010/main" val="241254738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en-US" sz="5400" b="1">
                <a:latin typeface="Arial"/>
                <a:cs typeface="Arial"/>
              </a:rPr>
              <a:t>Gleaning</a:t>
            </a:r>
          </a:p>
        </p:txBody>
      </p:sp>
    </p:spTree>
    <p:extLst>
      <p:ext uri="{BB962C8B-B14F-4D97-AF65-F5344CB8AC3E}">
        <p14:creationId xmlns:p14="http://schemas.microsoft.com/office/powerpoint/2010/main" val="171150798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338951" name="Text Box 7"/>
          <p:cNvSpPr txBox="1">
            <a:spLocks noChangeArrowheads="1"/>
          </p:cNvSpPr>
          <p:nvPr/>
        </p:nvSpPr>
        <p:spPr bwMode="auto">
          <a:xfrm>
            <a:off x="461392" y="1412776"/>
            <a:ext cx="4038600" cy="45243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000000"/>
                </a:solidFill>
                <a:latin typeface="Arial"/>
                <a:cs typeface="Arial"/>
              </a:rPr>
              <a:t>"When you reap the harvest of your land, do not reap to the very edges of your field or gather the gleanings of your harvest."</a:t>
            </a:r>
          </a:p>
        </p:txBody>
      </p:sp>
      <p:sp>
        <p:nvSpPr>
          <p:cNvPr id="338952"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19:9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en-US" sz="3200" b="1">
                <a:ea typeface="ＭＳ Ｐゴシック" charset="0"/>
              </a:rPr>
              <a:t>Gleaning Prohibited for Landowners</a:t>
            </a:r>
            <a:endParaRPr lang="en-US" sz="4000" b="1">
              <a:ea typeface="ＭＳ Ｐゴシック" charset="0"/>
            </a:endParaRPr>
          </a:p>
        </p:txBody>
      </p:sp>
    </p:spTree>
    <p:extLst>
      <p:ext uri="{BB962C8B-B14F-4D97-AF65-F5344CB8AC3E}">
        <p14:creationId xmlns:p14="http://schemas.microsoft.com/office/powerpoint/2010/main" val="167852729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52014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000000"/>
                </a:solidFill>
                <a:latin typeface="Arial"/>
                <a:cs typeface="Arial"/>
              </a:rPr>
              <a:t>"Do not go over your vineyard a second time or pick up the grapes that have fallen. Leave them for the poor and the alien. I am the L</a:t>
            </a:r>
            <a:r>
              <a:rPr lang="en-US" sz="3200" b="1" i="1" dirty="0">
                <a:solidFill>
                  <a:srgbClr val="000000"/>
                </a:solidFill>
                <a:latin typeface="Arial"/>
                <a:cs typeface="Arial"/>
              </a:rPr>
              <a:t>ORD</a:t>
            </a:r>
            <a:r>
              <a:rPr lang="en-US" sz="3600" b="1" i="1" dirty="0">
                <a:solidFill>
                  <a:srgbClr val="000000"/>
                </a:solidFill>
                <a:latin typeface="Arial"/>
                <a:cs typeface="Arial"/>
              </a:rPr>
              <a:t> your God."</a:t>
            </a:r>
          </a:p>
        </p:txBody>
      </p:sp>
      <p:sp>
        <p:nvSpPr>
          <p:cNvPr id="112645"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19:10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en-US" sz="4000" b="1">
                <a:ea typeface="ＭＳ Ｐゴシック" charset="0"/>
              </a:rPr>
              <a:t>Gleaning Commanded for Poor</a:t>
            </a:r>
          </a:p>
        </p:txBody>
      </p:sp>
    </p:spTree>
    <p:extLst>
      <p:ext uri="{BB962C8B-B14F-4D97-AF65-F5344CB8AC3E}">
        <p14:creationId xmlns:p14="http://schemas.microsoft.com/office/powerpoint/2010/main" val="3683058152"/>
      </p:ext>
    </p:extLst>
  </p:cSld>
  <p:clrMapOvr>
    <a:masterClrMapping/>
  </p:clrMapOvr>
  <p:transition>
    <p:randomBar dir="vert"/>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228600" y="152400"/>
            <a:ext cx="4775448" cy="5632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000000"/>
                </a:solidFill>
                <a:latin typeface="Arial"/>
                <a:cs typeface="Arial"/>
              </a:rPr>
              <a:t>"When you reap the harvest of your land, do not reap to the very edges of your field or gather the gleanings of your harvest. Leave them    for the poor and the alien. I am the L</a:t>
            </a:r>
            <a:r>
              <a:rPr lang="en-US" sz="3200" b="1" i="1" dirty="0">
                <a:solidFill>
                  <a:srgbClr val="000000"/>
                </a:solidFill>
                <a:latin typeface="Arial"/>
                <a:cs typeface="Arial"/>
              </a:rPr>
              <a:t>ORD</a:t>
            </a:r>
            <a:r>
              <a:rPr lang="en-US" sz="3600" b="1" i="1" dirty="0">
                <a:solidFill>
                  <a:srgbClr val="000000"/>
                </a:solidFill>
                <a:latin typeface="Arial"/>
                <a:cs typeface="Arial"/>
              </a:rPr>
              <a:t> your God."</a:t>
            </a:r>
          </a:p>
        </p:txBody>
      </p:sp>
      <p:sp>
        <p:nvSpPr>
          <p:cNvPr id="114693"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23:22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en-US" sz="3200" b="1">
                <a:ea typeface="ＭＳ Ｐゴシック" charset="0"/>
              </a:rPr>
              <a:t>Commanded Again</a:t>
            </a:r>
          </a:p>
        </p:txBody>
      </p:sp>
    </p:spTree>
    <p:extLst>
      <p:ext uri="{BB962C8B-B14F-4D97-AF65-F5344CB8AC3E}">
        <p14:creationId xmlns:p14="http://schemas.microsoft.com/office/powerpoint/2010/main" val="1649350607"/>
      </p:ext>
    </p:extLst>
  </p:cSld>
  <p:clrMapOvr>
    <a:masterClrMapping/>
  </p:clrMapOvr>
  <p:transition>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76200" y="-92075"/>
            <a:ext cx="4711824" cy="67403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000000"/>
                </a:solidFill>
                <a:latin typeface="Arial"/>
                <a:cs typeface="Arial"/>
              </a:rPr>
              <a:t>"When you are harvesting in your field and you overlook a sheaf, do not go back to get it. Leave it for the alien, the fatherless and the widow, so that the L</a:t>
            </a:r>
            <a:r>
              <a:rPr lang="en-US" sz="3200" b="1" i="1" dirty="0">
                <a:solidFill>
                  <a:srgbClr val="000000"/>
                </a:solidFill>
                <a:latin typeface="Arial"/>
                <a:cs typeface="Arial"/>
              </a:rPr>
              <a:t>ORD</a:t>
            </a:r>
            <a:r>
              <a:rPr lang="en-US" sz="3600" b="1" i="1" dirty="0">
                <a:solidFill>
                  <a:srgbClr val="000000"/>
                </a:solidFill>
                <a:latin typeface="Arial"/>
                <a:cs typeface="Arial"/>
              </a:rPr>
              <a:t> your God may bless you in all the work of your hands."</a:t>
            </a:r>
          </a:p>
        </p:txBody>
      </p:sp>
      <p:sp>
        <p:nvSpPr>
          <p:cNvPr id="116741" name="Text Box 8"/>
          <p:cNvSpPr txBox="1">
            <a:spLocks noChangeArrowheads="1"/>
          </p:cNvSpPr>
          <p:nvPr/>
        </p:nvSpPr>
        <p:spPr bwMode="auto">
          <a:xfrm>
            <a:off x="4495800" y="6172200"/>
            <a:ext cx="46482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Deuteronomy 24:19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en-US" sz="4000">
                <a:ea typeface="ＭＳ Ｐゴシック" charset="0"/>
              </a:rPr>
              <a:t>And Again…</a:t>
            </a:r>
          </a:p>
        </p:txBody>
      </p:sp>
    </p:spTree>
    <p:extLst>
      <p:ext uri="{BB962C8B-B14F-4D97-AF65-F5344CB8AC3E}">
        <p14:creationId xmlns:p14="http://schemas.microsoft.com/office/powerpoint/2010/main" val="1621034963"/>
      </p:ext>
    </p:extLst>
  </p:cSld>
  <p:clrMapOvr>
    <a:masterClrMapping/>
  </p:clrMapOvr>
  <p:transition>
    <p:randomBar dir="vert"/>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1187" name="Text Box 3"/>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4000" b="1">
                <a:solidFill>
                  <a:srgbClr val="FFFFFF"/>
                </a:solidFill>
                <a:latin typeface="Times New Roman" charset="0"/>
                <a:ea typeface="ＭＳ Ｐゴシック" charset="0"/>
                <a:cs typeface="ＭＳ Ｐゴシック" charset="0"/>
              </a:rPr>
              <a:t>Reaping</a:t>
            </a:r>
          </a:p>
        </p:txBody>
      </p:sp>
    </p:spTree>
    <p:extLst>
      <p:ext uri="{BB962C8B-B14F-4D97-AF65-F5344CB8AC3E}">
        <p14:creationId xmlns:p14="http://schemas.microsoft.com/office/powerpoint/2010/main" val="50254289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7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pic>
        <p:nvPicPr>
          <p:cNvPr id="19458" name="Picture 1027" descr="C:\My Documents\My Pictures\Bible\Daily Life\Harvest\MF, Grain and donkeys, p. 105.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3173" name="Text Box 1029"/>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4000" b="1">
                <a:solidFill>
                  <a:srgbClr val="FFFFFF"/>
                </a:solidFill>
                <a:latin typeface="Times New Roman" charset="0"/>
                <a:ea typeface="ＭＳ Ｐゴシック" charset="0"/>
                <a:cs typeface="ＭＳ Ｐゴシック" charset="0"/>
              </a:rPr>
              <a:t>Threshing</a:t>
            </a:r>
          </a:p>
        </p:txBody>
      </p:sp>
    </p:spTree>
    <p:extLst>
      <p:ext uri="{BB962C8B-B14F-4D97-AF65-F5344CB8AC3E}">
        <p14:creationId xmlns:p14="http://schemas.microsoft.com/office/powerpoint/2010/main" val="11802723"/>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2146" name="Picture 2" descr="C:\My Documents\My Pictures\Bible\Daily Life\Harvest\winnowing.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extLst>
            <a:ext uri="{909E8E84-426E-40dd-AFC4-6F175D3DCCD1}">
              <a14:hiddenFill xmlns="" xmlns:a14="http://schemas.microsoft.com/office/drawing/2010/main">
                <a:solidFill>
                  <a:srgbClr val="FFFFFF"/>
                </a:solidFill>
              </a14:hiddenFill>
            </a:ext>
          </a:extLst>
        </p:spPr>
      </p:pic>
      <p:sp>
        <p:nvSpPr>
          <p:cNvPr id="902147" name="Text Box 3"/>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000" b="1">
                <a:solidFill>
                  <a:srgbClr val="FFFFFF"/>
                </a:solidFill>
                <a:latin typeface="Times New Roman" charset="0"/>
                <a:ea typeface="ＭＳ Ｐゴシック" charset="0"/>
                <a:cs typeface="ＭＳ Ｐゴシック" charset="0"/>
              </a:rPr>
              <a:t>Winnowing</a:t>
            </a:r>
          </a:p>
        </p:txBody>
      </p:sp>
    </p:spTree>
    <p:extLst>
      <p:ext uri="{BB962C8B-B14F-4D97-AF65-F5344CB8AC3E}">
        <p14:creationId xmlns:p14="http://schemas.microsoft.com/office/powerpoint/2010/main" val="28469925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The Duty to </a:t>
            </a:r>
            <a:r>
              <a:rPr lang="en-US" sz="4000" b="1" dirty="0">
                <a:solidFill>
                  <a:srgbClr val="FFFF00"/>
                </a:solidFill>
                <a:effectLst>
                  <a:glow rad="228600">
                    <a:srgbClr val="000000">
                      <a:alpha val="75000"/>
                    </a:srgbClr>
                  </a:glow>
                </a:effectLst>
                <a:latin typeface="Arial" charset="0"/>
                <a:cs typeface="ＭＳ Ｐゴシック" charset="0"/>
              </a:rPr>
              <a:t>Act</a:t>
            </a:r>
            <a:r>
              <a:rPr lang="en-US" sz="4000" b="1" dirty="0">
                <a:solidFill>
                  <a:srgbClr val="FFFFFF"/>
                </a:solidFill>
                <a:effectLst>
                  <a:glow rad="228600">
                    <a:srgbClr val="000000">
                      <a:alpha val="75000"/>
                    </a:srgbClr>
                  </a:glow>
                </a:effectLst>
                <a:latin typeface="Arial" charset="0"/>
                <a:cs typeface="ＭＳ Ｐゴシック" charset="0"/>
              </a:rPr>
              <a:t> 2:1-7 	</a:t>
            </a:r>
          </a:p>
        </p:txBody>
      </p:sp>
      <p:sp>
        <p:nvSpPr>
          <p:cNvPr id="343133" name="Text Box 93"/>
          <p:cNvSpPr txBox="1">
            <a:spLocks noChangeArrowheads="1"/>
          </p:cNvSpPr>
          <p:nvPr/>
        </p:nvSpPr>
        <p:spPr bwMode="auto">
          <a:xfrm>
            <a:off x="0" y="1568450"/>
            <a:ext cx="9296400" cy="211134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Taking </a:t>
            </a:r>
            <a:r>
              <a:rPr lang="en-US" sz="4000" b="1">
                <a:solidFill>
                  <a:srgbClr val="FFFF00"/>
                </a:solidFill>
                <a:effectLst>
                  <a:glow rad="228600">
                    <a:srgbClr val="000000">
                      <a:alpha val="75000"/>
                    </a:srgbClr>
                  </a:glow>
                </a:effectLst>
                <a:latin typeface="Arial" charset="0"/>
                <a:cs typeface="ＭＳ Ｐゴシック" charset="0"/>
              </a:rPr>
              <a:t>initiative</a:t>
            </a:r>
            <a:r>
              <a:rPr lang="en-US" sz="4000" b="1">
                <a:solidFill>
                  <a:srgbClr val="FFFFFF"/>
                </a:solidFill>
                <a:effectLst>
                  <a:glow rad="228600">
                    <a:srgbClr val="000000">
                      <a:alpha val="75000"/>
                    </a:srgbClr>
                  </a:glow>
                </a:effectLst>
                <a:latin typeface="Arial" charset="0"/>
                <a:cs typeface="ＭＳ Ｐゴシック" charset="0"/>
              </a:rPr>
              <a:t>  1-3</a:t>
            </a:r>
          </a:p>
          <a:p>
            <a:pPr lvl="2" algn="ctr" defTabSz="914400" eaLnBrk="0" fontAlgn="base" hangingPunct="0">
              <a:spcBef>
                <a:spcPct val="20000"/>
              </a:spcBef>
              <a:spcAft>
                <a:spcPct val="0"/>
              </a:spcAft>
              <a:buFont typeface="Wingdings 2" charset="0"/>
              <a:buNone/>
            </a:pPr>
            <a:endParaRPr lang="en-US" sz="1800" b="1">
              <a:solidFill>
                <a:srgbClr val="FFFFFF"/>
              </a:solidFill>
              <a:effectLst>
                <a:glow rad="228600">
                  <a:srgbClr val="000000">
                    <a:alpha val="75000"/>
                  </a:srgbClr>
                </a:glow>
              </a:effectLst>
              <a:latin typeface="Arial" charset="0"/>
              <a:cs typeface="ＭＳ Ｐゴシック" charset="0"/>
            </a:endParaRPr>
          </a:p>
          <a:p>
            <a:pPr lvl="2" algn="ctr" defTabSz="914400" eaLnBrk="0" fontAlgn="base" hangingPunct="0">
              <a:spcBef>
                <a:spcPct val="20000"/>
              </a:spcBef>
              <a:spcAft>
                <a:spcPct val="0"/>
              </a:spcAft>
              <a:buFont typeface="Wingdings 2" charset="0"/>
              <a:buNone/>
            </a:pPr>
            <a:endParaRPr lang="en-US" sz="1800" b="1">
              <a:solidFill>
                <a:srgbClr val="FFFFFF"/>
              </a:solidFill>
              <a:effectLst>
                <a:glow rad="228600">
                  <a:srgbClr val="000000">
                    <a:alpha val="75000"/>
                  </a:srgbClr>
                </a:glow>
              </a:effectLst>
              <a:latin typeface="Arial" charset="0"/>
              <a:cs typeface="ＭＳ Ｐゴシック" charset="0"/>
            </a:endParaRPr>
          </a:p>
          <a:p>
            <a:pPr lvl="2" algn="ctr" defTabSz="914400" eaLnBrk="0" fontAlgn="base" hangingPunct="0">
              <a:spcBef>
                <a:spcPct val="2000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Showing </a:t>
            </a:r>
            <a:r>
              <a:rPr lang="en-US" sz="4000" b="1">
                <a:solidFill>
                  <a:srgbClr val="FFFF00"/>
                </a:solidFill>
                <a:effectLst>
                  <a:glow rad="228600">
                    <a:srgbClr val="000000">
                      <a:alpha val="75000"/>
                    </a:srgbClr>
                  </a:glow>
                </a:effectLst>
                <a:latin typeface="Arial" charset="0"/>
                <a:cs typeface="ＭＳ Ｐゴシック" charset="0"/>
              </a:rPr>
              <a:t>industriousness</a:t>
            </a:r>
            <a:r>
              <a:rPr lang="en-US" sz="4000" b="1">
                <a:solidFill>
                  <a:srgbClr val="FFFFFF"/>
                </a:solidFill>
                <a:effectLst>
                  <a:glow rad="228600">
                    <a:srgbClr val="000000">
                      <a:alpha val="75000"/>
                    </a:srgbClr>
                  </a:glow>
                </a:effectLst>
                <a:latin typeface="Arial" charset="0"/>
                <a:cs typeface="ＭＳ Ｐゴシック" charset="0"/>
              </a:rPr>
              <a:t>  4-7</a:t>
            </a:r>
          </a:p>
        </p:txBody>
      </p:sp>
    </p:spTree>
    <p:extLst>
      <p:ext uri="{BB962C8B-B14F-4D97-AF65-F5344CB8AC3E}">
        <p14:creationId xmlns:p14="http://schemas.microsoft.com/office/powerpoint/2010/main" val="322025666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2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Ruth</a:t>
            </a: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en-US" sz="9600" b="1" i="1" kern="1200" dirty="0">
                <a:solidFill>
                  <a:schemeClr val="tx1"/>
                </a:solidFill>
                <a:effectLst/>
                <a:latin typeface="Arial" charset="0"/>
                <a:ea typeface="ＭＳ Ｐゴシック" charset="0"/>
                <a:cs typeface="ＭＳ Ｐゴシック" charset="0"/>
              </a:rPr>
              <a:t>Be </a:t>
            </a:r>
            <a:br>
              <a:rPr lang="en-US" sz="6000" b="1" i="1" kern="1200" dirty="0">
                <a:solidFill>
                  <a:schemeClr val="tx1"/>
                </a:solidFill>
                <a:effectLst/>
                <a:latin typeface="Arial" charset="0"/>
                <a:ea typeface="ＭＳ Ｐゴシック" charset="0"/>
                <a:cs typeface="ＭＳ Ｐゴシック" charset="0"/>
              </a:rPr>
            </a:br>
            <a:r>
              <a:rPr lang="en-US" sz="6000" b="1" i="1" kern="1200" dirty="0">
                <a:solidFill>
                  <a:srgbClr val="800000"/>
                </a:solidFill>
                <a:effectLst/>
                <a:latin typeface="Arial" charset="0"/>
                <a:ea typeface="ＭＳ Ｐゴシック" charset="0"/>
                <a:cs typeface="ＭＳ Ｐゴシック" charset="0"/>
              </a:rPr>
              <a:t>Relational</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011173742"/>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glow rad="139700">
                    <a:srgbClr val="000000"/>
                  </a:glow>
                </a:effectLst>
                <a:latin typeface="Arial"/>
                <a:cs typeface="Arial"/>
              </a:rPr>
              <a:t>"We were not idle when we were with you, </a:t>
            </a:r>
            <a:r>
              <a:rPr lang="en-US" sz="3600" b="1" i="1" baseline="30000" dirty="0">
                <a:solidFill>
                  <a:srgbClr val="FFFFFF"/>
                </a:solidFill>
                <a:effectLst>
                  <a:glow rad="139700">
                    <a:srgbClr val="000000"/>
                  </a:glow>
                </a:effectLst>
                <a:latin typeface="Arial"/>
                <a:cs typeface="Arial"/>
              </a:rPr>
              <a:t>  </a:t>
            </a:r>
            <a:r>
              <a:rPr lang="en-US" sz="3600" b="1" i="1" dirty="0">
                <a:solidFill>
                  <a:srgbClr val="FFFFFF"/>
                </a:solidFill>
                <a:effectLst>
                  <a:glow rad="139700">
                    <a:srgbClr val="000000"/>
                  </a:glow>
                </a:effectLst>
                <a:latin typeface="Arial"/>
                <a:cs typeface="Arial"/>
              </a:rPr>
              <a:t>nor did we eat anyone</a:t>
            </a:r>
            <a:r>
              <a:rPr lang="fr-FR" altLang="ja-JP" sz="3600" b="1" i="1" dirty="0">
                <a:solidFill>
                  <a:srgbClr val="FFFFFF"/>
                </a:solidFill>
                <a:effectLst>
                  <a:glow rad="139700">
                    <a:srgbClr val="000000"/>
                  </a:glow>
                </a:effectLst>
                <a:latin typeface="Arial"/>
                <a:cs typeface="Arial"/>
              </a:rPr>
              <a:t>'</a:t>
            </a:r>
            <a:r>
              <a:rPr lang="en-US" sz="3600" b="1" i="1" dirty="0">
                <a:solidFill>
                  <a:srgbClr val="FFFFFF"/>
                </a:solidFill>
                <a:effectLst>
                  <a:glow rad="139700">
                    <a:srgbClr val="000000"/>
                  </a:glow>
                </a:effectLst>
                <a:latin typeface="Arial"/>
                <a:cs typeface="Arial"/>
              </a:rPr>
              <a:t>s food without paying for it. On the contrary, we worked night and day, laboring and toiling so that we would not be a burden to any of you." </a:t>
            </a:r>
            <a:r>
              <a:rPr lang="en-US" sz="3600" b="1" i="1" baseline="30000" dirty="0">
                <a:solidFill>
                  <a:srgbClr val="FFFFFF"/>
                </a:solidFill>
                <a:effectLst>
                  <a:glow rad="139700">
                    <a:srgbClr val="000000"/>
                  </a:glow>
                </a:effectLst>
                <a:latin typeface="Arial"/>
                <a:cs typeface="Arial"/>
              </a:rPr>
              <a:t> </a:t>
            </a:r>
            <a:endParaRPr lang="en-US" sz="3600" b="1" i="1" dirty="0">
              <a:solidFill>
                <a:srgbClr val="FFFFFF"/>
              </a:solidFill>
              <a:effectLst>
                <a:glow rad="139700">
                  <a:srgbClr val="000000"/>
                </a:glow>
              </a:effectLst>
              <a:latin typeface="Arial"/>
              <a:cs typeface="Arial"/>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3:7-8 (NIV)</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en-US" sz="4000" b="1" dirty="0">
                <a:solidFill>
                  <a:schemeClr val="bg1"/>
                </a:solidFill>
                <a:effectLst>
                  <a:glow rad="139700">
                    <a:schemeClr val="tx1"/>
                  </a:glow>
                </a:effectLst>
                <a:ea typeface="+mj-ea"/>
              </a:rPr>
              <a:t>God expects hard work</a:t>
            </a:r>
          </a:p>
        </p:txBody>
      </p:sp>
    </p:spTree>
    <p:extLst>
      <p:ext uri="{BB962C8B-B14F-4D97-AF65-F5344CB8AC3E}">
        <p14:creationId xmlns:p14="http://schemas.microsoft.com/office/powerpoint/2010/main" val="18025301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glow rad="139700">
                      <a:srgbClr val="000000"/>
                    </a:glow>
                  </a:effectLst>
                  <a:latin typeface="Arial"/>
                  <a:cs typeface="Arial"/>
                </a:rPr>
                <a:t>"We did this, not because we do not have the right to such help, but in order to make ourselves a model for you to follow. </a:t>
              </a:r>
              <a:r>
                <a:rPr lang="en-US" sz="3600" b="1" i="1" baseline="30000" dirty="0">
                  <a:solidFill>
                    <a:srgbClr val="FFFFFF"/>
                  </a:solidFill>
                  <a:effectLst>
                    <a:glow rad="139700">
                      <a:srgbClr val="000000"/>
                    </a:glow>
                  </a:effectLst>
                  <a:latin typeface="Arial"/>
                  <a:cs typeface="Arial"/>
                </a:rPr>
                <a:t> </a:t>
              </a:r>
              <a:r>
                <a:rPr lang="en-US" sz="3600" b="1" i="1" dirty="0">
                  <a:solidFill>
                    <a:srgbClr val="FFFFFF"/>
                  </a:solidFill>
                  <a:effectLst>
                    <a:glow rad="139700">
                      <a:srgbClr val="000000"/>
                    </a:glow>
                  </a:effectLst>
                  <a:latin typeface="Arial"/>
                  <a:cs typeface="Arial"/>
                </a:rPr>
                <a:t>For even when we were with you, we gave you this rule:</a:t>
              </a:r>
            </a:p>
            <a:p>
              <a:pPr defTabSz="914400" eaLnBrk="1" fontAlgn="base" hangingPunct="1">
                <a:spcBef>
                  <a:spcPct val="50000"/>
                </a:spcBef>
                <a:spcAft>
                  <a:spcPct val="0"/>
                </a:spcAft>
              </a:pPr>
              <a:endParaRPr lang="en-US" sz="3600" b="1" i="1" dirty="0">
                <a:solidFill>
                  <a:srgbClr val="FFFFFF"/>
                </a:solidFill>
                <a:effectLst>
                  <a:glow rad="139700">
                    <a:srgbClr val="000000"/>
                  </a:glow>
                </a:effectLst>
                <a:latin typeface="Arial"/>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3:9-10 (NIV)</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en-US" sz="4000" b="1" dirty="0">
                <a:solidFill>
                  <a:schemeClr val="bg1"/>
                </a:solidFill>
                <a:effectLst>
                  <a:glow rad="139700">
                    <a:schemeClr val="tx1"/>
                  </a:glow>
                </a:effectLst>
                <a:ea typeface="ＭＳ Ｐゴシック" charset="0"/>
              </a:rPr>
              <a:t>God expects hard work</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646139374"/>
      </p:ext>
    </p:extLst>
  </p:cSld>
  <p:clrMapOvr>
    <a:masterClrMapping/>
  </p:clrMapOvr>
  <p:transition>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he shall not eat." </a:t>
            </a: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3:10 (NIV)</a:t>
            </a:r>
          </a:p>
        </p:txBody>
      </p:sp>
      <p:sp>
        <p:nvSpPr>
          <p:cNvPr id="345095" name="Text Box 7"/>
          <p:cNvSpPr txBox="1">
            <a:spLocks noChangeArrowheads="1"/>
          </p:cNvSpPr>
          <p:nvPr/>
        </p:nvSpPr>
        <p:spPr bwMode="auto">
          <a:xfrm>
            <a:off x="76200" y="3794125"/>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"If a man will not work, </a:t>
            </a: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39700">
                    <a:schemeClr val="tx1"/>
                  </a:glow>
                </a:effectLst>
                <a:ea typeface="ＭＳ Ｐゴシック" charset="0"/>
              </a:rPr>
              <a:t>God expects hard work</a:t>
            </a:r>
            <a:endParaRPr lang="en-US" sz="4000">
              <a:effectLst>
                <a:glow rad="139700">
                  <a:schemeClr val="tx1"/>
                </a:glow>
              </a:effectLst>
              <a:ea typeface="ＭＳ Ｐゴシック" charset="0"/>
            </a:endParaRPr>
          </a:p>
        </p:txBody>
      </p:sp>
    </p:spTree>
    <p:extLst>
      <p:ext uri="{BB962C8B-B14F-4D97-AF65-F5344CB8AC3E}">
        <p14:creationId xmlns:p14="http://schemas.microsoft.com/office/powerpoint/2010/main" val="234627933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34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52400">
                  <a:srgbClr val="000000"/>
                </a:glow>
              </a:effectLst>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52400">
                    <a:srgbClr val="000000"/>
                  </a:glow>
                </a:effectLst>
                <a:latin typeface="Arial"/>
                <a:ea typeface="ＭＳ Ｐゴシック" charset="0"/>
                <a:cs typeface="Arial"/>
              </a:rPr>
              <a:t>Ruth Returning from Gleaning</a:t>
            </a:r>
            <a:r>
              <a:rPr lang="en-US" sz="2000" b="1">
                <a:solidFill>
                  <a:srgbClr val="FFFFFF"/>
                </a:solidFill>
                <a:effectLst>
                  <a:glow rad="152400">
                    <a:srgbClr val="000000"/>
                  </a:glow>
                </a:effectLst>
                <a:latin typeface="Arial"/>
                <a:ea typeface="ＭＳ Ｐゴシック" charset="0"/>
                <a:cs typeface="Arial"/>
              </a:rPr>
              <a:t>, 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2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a:solidFill>
                    <a:srgbClr val="FFFFFF"/>
                  </a:solidFill>
                  <a:effectLst>
                    <a:glow rad="152400">
                      <a:srgbClr val="000000"/>
                    </a:glow>
                  </a:effectLst>
                  <a:latin typeface="Arial"/>
                  <a:cs typeface="Arial"/>
                </a:rPr>
                <a:t>"If anyone does not provide for his relatives, and especially for his immediate family, he has denied the faith and is worse than an unbeliever." </a:t>
              </a:r>
            </a:p>
            <a:p>
              <a:pPr defTabSz="914400" eaLnBrk="1" fontAlgn="base" hangingPunct="1">
                <a:spcBef>
                  <a:spcPct val="50000"/>
                </a:spcBef>
                <a:spcAft>
                  <a:spcPct val="0"/>
                </a:spcAft>
              </a:pPr>
              <a:endParaRPr lang="en-US" sz="3600" b="1" i="1">
                <a:solidFill>
                  <a:srgbClr val="FFFFFF"/>
                </a:solidFill>
                <a:effectLst>
                  <a:glow rad="152400">
                    <a:srgbClr val="000000"/>
                  </a:glow>
                </a:effectLst>
                <a:latin typeface="Arial"/>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52400">
                    <a:srgbClr val="000000"/>
                  </a:glow>
                </a:effectLst>
                <a:latin typeface="Arial"/>
                <a:ea typeface="ＭＳ Ｐゴシック" charset="0"/>
                <a:cs typeface="Arial"/>
              </a:rPr>
              <a:t>1 Timothy 5:8 (NIV)</a:t>
            </a: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52400">
                    <a:schemeClr val="tx1"/>
                  </a:glow>
                </a:effectLst>
                <a:ea typeface="ＭＳ Ｐゴシック" charset="0"/>
              </a:rPr>
              <a:t>God expects hard work</a:t>
            </a:r>
            <a:endParaRPr lang="en-US" sz="4000">
              <a:effectLst>
                <a:glow rad="152400">
                  <a:schemeClr val="tx1"/>
                </a:glow>
              </a:effectLst>
              <a:ea typeface="ＭＳ Ｐゴシック" charset="0"/>
            </a:endParaRPr>
          </a:p>
        </p:txBody>
      </p:sp>
    </p:spTree>
    <p:extLst>
      <p:ext uri="{BB962C8B-B14F-4D97-AF65-F5344CB8AC3E}">
        <p14:creationId xmlns:p14="http://schemas.microsoft.com/office/powerpoint/2010/main" val="4234366723"/>
      </p:ext>
    </p:extLst>
  </p:cSld>
  <p:clrMapOvr>
    <a:masterClrMapping/>
  </p:clrMapOvr>
  <p:transition>
    <p:randomBar dir="vert"/>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0885" name="Text Box 5"/>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The Duty to </a:t>
            </a:r>
            <a:r>
              <a:rPr lang="en-US" sz="4000" b="1" dirty="0">
                <a:solidFill>
                  <a:srgbClr val="FFFF00"/>
                </a:solidFill>
                <a:effectLst>
                  <a:glow rad="228600">
                    <a:srgbClr val="000000">
                      <a:alpha val="75000"/>
                    </a:srgbClr>
                  </a:glow>
                </a:effectLst>
                <a:latin typeface="Arial" charset="0"/>
                <a:cs typeface="ＭＳ Ｐゴシック" charset="0"/>
              </a:rPr>
              <a:t>Assist</a:t>
            </a:r>
            <a:r>
              <a:rPr lang="en-US" sz="4000" b="1" dirty="0">
                <a:solidFill>
                  <a:srgbClr val="FFFFFF"/>
                </a:solidFill>
                <a:effectLst>
                  <a:glow rad="228600">
                    <a:srgbClr val="000000">
                      <a:alpha val="75000"/>
                    </a:srgbClr>
                  </a:glow>
                </a:effectLst>
                <a:latin typeface="Arial" charset="0"/>
                <a:cs typeface="ＭＳ Ｐゴシック" charset="0"/>
              </a:rPr>
              <a:t>   2:8-23  	</a:t>
            </a:r>
          </a:p>
        </p:txBody>
      </p:sp>
      <p:sp>
        <p:nvSpPr>
          <p:cNvPr id="890886" name="Text Box 6"/>
          <p:cNvSpPr txBox="1">
            <a:spLocks noChangeArrowheads="1"/>
          </p:cNvSpPr>
          <p:nvPr/>
        </p:nvSpPr>
        <p:spPr bwMode="auto">
          <a:xfrm>
            <a:off x="0" y="1612900"/>
            <a:ext cx="92964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a:solidFill>
                  <a:srgbClr val="FFFF00"/>
                </a:solidFill>
                <a:effectLst>
                  <a:glow rad="228600">
                    <a:srgbClr val="000000">
                      <a:alpha val="75000"/>
                    </a:srgbClr>
                  </a:glow>
                </a:effectLst>
                <a:latin typeface="Arial" charset="0"/>
                <a:cs typeface="ＭＳ Ｐゴシック" charset="0"/>
              </a:rPr>
              <a:t>Boaz</a:t>
            </a:r>
            <a:r>
              <a:rPr lang="fr-FR" altLang="ja-JP" sz="4000" b="1" dirty="0">
                <a:solidFill>
                  <a:srgbClr val="FFFF00"/>
                </a:solidFill>
                <a:effectLst>
                  <a:glow rad="228600">
                    <a:srgbClr val="000000">
                      <a:alpha val="75000"/>
                    </a:srgbClr>
                  </a:glow>
                </a:effectLst>
                <a:latin typeface="Arial"/>
                <a:cs typeface="ＭＳ Ｐゴシック" charset="0"/>
              </a:rPr>
              <a:t>’s</a:t>
            </a:r>
            <a:r>
              <a:rPr lang="en-US" sz="4000" b="1" dirty="0">
                <a:solidFill>
                  <a:srgbClr val="FFFFFF"/>
                </a:solidFill>
                <a:effectLst>
                  <a:glow rad="228600">
                    <a:srgbClr val="000000">
                      <a:alpha val="75000"/>
                    </a:srgbClr>
                  </a:glow>
                </a:effectLst>
                <a:latin typeface="Arial" charset="0"/>
                <a:cs typeface="ＭＳ Ｐゴシック" charset="0"/>
              </a:rPr>
              <a:t> generosity to </a:t>
            </a:r>
            <a:r>
              <a:rPr lang="en-US" sz="4000" b="1" dirty="0">
                <a:solidFill>
                  <a:srgbClr val="FFFF00"/>
                </a:solidFill>
                <a:effectLst>
                  <a:glow rad="228600">
                    <a:srgbClr val="000000">
                      <a:alpha val="75000"/>
                    </a:srgbClr>
                  </a:glow>
                </a:effectLst>
                <a:latin typeface="Arial" charset="0"/>
                <a:cs typeface="ＭＳ Ｐゴシック" charset="0"/>
              </a:rPr>
              <a:t>Ruth</a:t>
            </a:r>
            <a:r>
              <a:rPr lang="en-US" sz="4000" b="1" dirty="0">
                <a:solidFill>
                  <a:srgbClr val="FFFFFF"/>
                </a:solidFill>
                <a:effectLst>
                  <a:glow rad="228600">
                    <a:srgbClr val="000000">
                      <a:alpha val="75000"/>
                    </a:srgbClr>
                  </a:glow>
                </a:effectLst>
                <a:latin typeface="Arial" charset="0"/>
                <a:cs typeface="ＭＳ Ｐゴシック" charset="0"/>
              </a:rPr>
              <a:t>  8-16</a:t>
            </a:r>
          </a:p>
          <a:p>
            <a:pPr lvl="2" algn="ctr" defTabSz="914400" eaLnBrk="0" fontAlgn="base" hangingPunct="0">
              <a:spcBef>
                <a:spcPct val="20000"/>
              </a:spcBef>
              <a:spcAft>
                <a:spcPct val="0"/>
              </a:spcAft>
              <a:buFont typeface="Wingdings 2" charset="0"/>
              <a:buNone/>
            </a:pPr>
            <a:endParaRPr lang="en-US" sz="1000" b="1" dirty="0">
              <a:solidFill>
                <a:srgbClr val="FFFFFF"/>
              </a:solidFill>
              <a:effectLst>
                <a:glow rad="228600">
                  <a:srgbClr val="000000">
                    <a:alpha val="75000"/>
                  </a:srgbClr>
                </a:glow>
              </a:effectLst>
              <a:latin typeface="Arial" charset="0"/>
              <a:cs typeface="ＭＳ Ｐゴシック" charset="0"/>
            </a:endParaRPr>
          </a:p>
          <a:p>
            <a:pPr defTabSz="914400"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cs typeface="Times New Roman" charset="0"/>
              </a:rPr>
              <a:t>		v</a:t>
            </a:r>
            <a:r>
              <a:rPr lang="en-US" sz="3200" b="1" dirty="0">
                <a:solidFill>
                  <a:srgbClr val="FFFFFF"/>
                </a:solidFill>
                <a:effectLst>
                  <a:glow rad="228600">
                    <a:srgbClr val="000000">
                      <a:alpha val="75000"/>
                    </a:srgbClr>
                  </a:glow>
                </a:effectLst>
                <a:cs typeface="Times New Roman" charset="0"/>
              </a:rPr>
              <a:t>  </a:t>
            </a:r>
            <a:r>
              <a:rPr lang="en-US" sz="3600" b="1" dirty="0">
                <a:solidFill>
                  <a:srgbClr val="FFFFFF"/>
                </a:solidFill>
                <a:effectLst>
                  <a:glow rad="228600">
                    <a:srgbClr val="000000">
                      <a:alpha val="75000"/>
                    </a:srgbClr>
                  </a:glow>
                </a:effectLst>
                <a:latin typeface="Arial" charset="0"/>
                <a:cs typeface="Times New Roman" charset="0"/>
              </a:rPr>
              <a:t>Giving </a:t>
            </a:r>
            <a:r>
              <a:rPr lang="en-US" sz="3600" b="1" dirty="0">
                <a:solidFill>
                  <a:srgbClr val="FFFF00"/>
                </a:solidFill>
                <a:effectLst>
                  <a:glow rad="228600">
                    <a:srgbClr val="000000">
                      <a:alpha val="75000"/>
                    </a:srgbClr>
                  </a:glow>
                </a:effectLst>
                <a:latin typeface="Arial" charset="0"/>
                <a:cs typeface="Times New Roman" charset="0"/>
              </a:rPr>
              <a:t>protection</a:t>
            </a:r>
            <a:r>
              <a:rPr lang="en-US" sz="3600" b="1" dirty="0">
                <a:solidFill>
                  <a:srgbClr val="FFFFFF"/>
                </a:solidFill>
                <a:effectLst>
                  <a:glow rad="228600">
                    <a:srgbClr val="000000">
                      <a:alpha val="75000"/>
                    </a:srgbClr>
                  </a:glow>
                </a:effectLst>
                <a:latin typeface="Arial" charset="0"/>
                <a:cs typeface="Times New Roman" charset="0"/>
              </a:rPr>
              <a:t> 8-13  </a:t>
            </a:r>
          </a:p>
          <a:p>
            <a:pPr defTabSz="914400" fontAlgn="base">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a:t>
            </a:r>
            <a:r>
              <a:rPr lang="en-US" sz="3200" b="1" dirty="0">
                <a:solidFill>
                  <a:srgbClr val="FFFFFF"/>
                </a:solidFill>
                <a:effectLst>
                  <a:glow rad="228600">
                    <a:srgbClr val="000000">
                      <a:alpha val="75000"/>
                    </a:srgbClr>
                  </a:glow>
                </a:effectLst>
                <a:latin typeface="Monotype Sorts" charset="0"/>
                <a:cs typeface="Times New Roman" charset="0"/>
              </a:rPr>
              <a:t>v</a:t>
            </a:r>
            <a:r>
              <a:rPr lang="en-US" sz="3200" b="1" dirty="0">
                <a:solidFill>
                  <a:srgbClr val="FFFFFF"/>
                </a:solidFill>
                <a:effectLst>
                  <a:glow rad="228600">
                    <a:srgbClr val="000000">
                      <a:alpha val="75000"/>
                    </a:srgbClr>
                  </a:glow>
                </a:effectLst>
                <a:cs typeface="Times New Roman" charset="0"/>
              </a:rPr>
              <a:t>  </a:t>
            </a:r>
            <a:r>
              <a:rPr lang="en-US" sz="3600" b="1" dirty="0">
                <a:solidFill>
                  <a:srgbClr val="FFFFFF"/>
                </a:solidFill>
                <a:effectLst>
                  <a:glow rad="228600">
                    <a:srgbClr val="000000">
                      <a:alpha val="75000"/>
                    </a:srgbClr>
                  </a:glow>
                </a:effectLst>
                <a:latin typeface="Arial" charset="0"/>
                <a:cs typeface="Times New Roman" charset="0"/>
              </a:rPr>
              <a:t>Granting </a:t>
            </a:r>
            <a:r>
              <a:rPr lang="en-US" sz="3600" b="1" dirty="0">
                <a:solidFill>
                  <a:srgbClr val="FFFF00"/>
                </a:solidFill>
                <a:effectLst>
                  <a:glow rad="228600">
                    <a:srgbClr val="000000">
                      <a:alpha val="75000"/>
                    </a:srgbClr>
                  </a:glow>
                </a:effectLst>
                <a:latin typeface="Arial" charset="0"/>
                <a:cs typeface="Times New Roman" charset="0"/>
              </a:rPr>
              <a:t>privileges</a:t>
            </a:r>
            <a:r>
              <a:rPr lang="en-US" sz="3600" b="1" dirty="0">
                <a:solidFill>
                  <a:srgbClr val="FFFFFF"/>
                </a:solidFill>
                <a:effectLst>
                  <a:glow rad="228600">
                    <a:srgbClr val="000000">
                      <a:alpha val="75000"/>
                    </a:srgbClr>
                  </a:glow>
                </a:effectLst>
                <a:latin typeface="Arial" charset="0"/>
                <a:cs typeface="Times New Roman" charset="0"/>
              </a:rPr>
              <a:t> 14-16 </a:t>
            </a:r>
          </a:p>
        </p:txBody>
      </p:sp>
    </p:spTree>
    <p:extLst>
      <p:ext uri="{BB962C8B-B14F-4D97-AF65-F5344CB8AC3E}">
        <p14:creationId xmlns:p14="http://schemas.microsoft.com/office/powerpoint/2010/main" val="142791554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15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2400" b="1" dirty="0">
                <a:solidFill>
                  <a:srgbClr val="FFFFFF"/>
                </a:solidFill>
                <a:effectLst>
                  <a:glow rad="127000">
                    <a:srgbClr val="000000"/>
                  </a:glow>
                </a:effectLst>
                <a:latin typeface="Arial"/>
                <a:ea typeface="ＭＳ Ｐゴシック" charset="0"/>
                <a:cs typeface="Arial"/>
              </a:rPr>
              <a:t>Nicolas </a:t>
            </a:r>
            <a:r>
              <a:rPr lang="en-US" sz="2400" b="1" dirty="0" err="1">
                <a:solidFill>
                  <a:srgbClr val="FFFFFF"/>
                </a:solidFill>
                <a:effectLst>
                  <a:glow rad="127000">
                    <a:srgbClr val="000000"/>
                  </a:glow>
                </a:effectLst>
                <a:latin typeface="Arial"/>
                <a:ea typeface="ＭＳ Ｐゴシック" charset="0"/>
                <a:cs typeface="Arial"/>
              </a:rPr>
              <a:t>Poussin</a:t>
            </a:r>
            <a:r>
              <a:rPr lang="fr-FR" sz="2400" b="1" dirty="0">
                <a:solidFill>
                  <a:srgbClr val="FFFFFF"/>
                </a:solidFill>
                <a:effectLst>
                  <a:glow rad="127000">
                    <a:srgbClr val="000000"/>
                  </a:glow>
                </a:effectLst>
                <a:latin typeface="Arial"/>
                <a:ea typeface="ＭＳ Ｐゴシック" charset="0"/>
                <a:cs typeface="Arial"/>
              </a:rPr>
              <a:t>'</a:t>
            </a:r>
            <a:r>
              <a:rPr lang="en-US" sz="2400" b="1" dirty="0">
                <a:solidFill>
                  <a:srgbClr val="FFFFFF"/>
                </a:solidFill>
                <a:effectLst>
                  <a:glow rad="127000">
                    <a:srgbClr val="000000"/>
                  </a:glow>
                </a:effectLst>
                <a:latin typeface="Arial"/>
                <a:ea typeface="ＭＳ Ｐゴシック" charset="0"/>
                <a:cs typeface="Arial"/>
              </a:rPr>
              <a:t>s </a:t>
            </a:r>
            <a:r>
              <a:rPr lang="en-US" sz="2400" b="1" i="1" dirty="0">
                <a:solidFill>
                  <a:srgbClr val="FFFFFF"/>
                </a:solidFill>
                <a:effectLst>
                  <a:glow rad="127000">
                    <a:srgbClr val="000000"/>
                  </a:glow>
                </a:effectLst>
                <a:latin typeface="Arial"/>
                <a:ea typeface="ＭＳ Ｐゴシック" charset="0"/>
                <a:cs typeface="Arial"/>
              </a:rPr>
              <a:t>Ruth and Boaz</a:t>
            </a:r>
            <a:endParaRPr lang="en-US" sz="2400" b="1" dirty="0">
              <a:solidFill>
                <a:srgbClr val="FFFFFF"/>
              </a:solidFill>
              <a:effectLst>
                <a:glow rad="127000">
                  <a:srgbClr val="000000"/>
                </a:glow>
              </a:effectLst>
              <a:latin typeface="Arial"/>
              <a:ea typeface="ＭＳ Ｐゴシック" charset="0"/>
              <a:cs typeface="Arial"/>
            </a:endParaRPr>
          </a:p>
        </p:txBody>
      </p:sp>
      <p:sp>
        <p:nvSpPr>
          <p:cNvPr id="873476" name="Text Box 4"/>
          <p:cNvSpPr txBox="1">
            <a:spLocks noChangeArrowheads="1"/>
          </p:cNvSpPr>
          <p:nvPr/>
        </p:nvSpPr>
        <p:spPr bwMode="auto">
          <a:xfrm>
            <a:off x="495300" y="1981200"/>
            <a:ext cx="8382000" cy="13112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27000">
                    <a:srgbClr val="000000"/>
                  </a:glow>
                </a:effectLst>
                <a:latin typeface="Arial"/>
                <a:cs typeface="Arial"/>
              </a:rPr>
              <a:t>"May you be richly rewarded by the L</a:t>
            </a:r>
            <a:r>
              <a:rPr lang="en-US" sz="3600" b="1" i="1" dirty="0">
                <a:solidFill>
                  <a:srgbClr val="FFFFFF"/>
                </a:solidFill>
                <a:effectLst>
                  <a:glow rad="127000">
                    <a:srgbClr val="000000"/>
                  </a:glow>
                </a:effectLst>
                <a:latin typeface="Arial"/>
                <a:cs typeface="Arial"/>
              </a:rPr>
              <a:t>ORD</a:t>
            </a:r>
            <a:r>
              <a:rPr lang="en-US" sz="4000" b="1" i="1" dirty="0">
                <a:solidFill>
                  <a:srgbClr val="FFFFFF"/>
                </a:solidFill>
                <a:effectLst>
                  <a:glow rad="127000">
                    <a:srgbClr val="000000"/>
                  </a:glow>
                </a:effectLst>
                <a:latin typeface="Arial"/>
                <a:cs typeface="Arial"/>
              </a:rPr>
              <a:t>, the God of Israel, </a:t>
            </a:r>
          </a:p>
        </p:txBody>
      </p:sp>
      <p:sp>
        <p:nvSpPr>
          <p:cNvPr id="873477" name="Text Box 5"/>
          <p:cNvSpPr txBox="1">
            <a:spLocks noChangeArrowheads="1"/>
          </p:cNvSpPr>
          <p:nvPr/>
        </p:nvSpPr>
        <p:spPr bwMode="auto">
          <a:xfrm>
            <a:off x="4495800" y="6172200"/>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3200" b="1">
                <a:solidFill>
                  <a:srgbClr val="FFFFFF"/>
                </a:solidFill>
                <a:effectLst>
                  <a:glow rad="127000">
                    <a:srgbClr val="000000"/>
                  </a:glow>
                </a:effectLst>
                <a:latin typeface="Arial"/>
                <a:ea typeface="ＭＳ Ｐゴシック" charset="0"/>
                <a:cs typeface="Arial"/>
              </a:rPr>
              <a:t>Ruth 2:12 (NIV)</a:t>
            </a:r>
          </a:p>
          <a:p>
            <a:pPr defTabSz="914400" fontAlgn="base">
              <a:spcBef>
                <a:spcPct val="50000"/>
              </a:spcBef>
              <a:spcAft>
                <a:spcPct val="0"/>
              </a:spcAft>
              <a:defRPr/>
            </a:pPr>
            <a:endParaRPr lang="en-US" sz="2400">
              <a:solidFill>
                <a:srgbClr val="FFFFFF"/>
              </a:solidFill>
              <a:effectLst>
                <a:glow rad="127000">
                  <a:srgbClr val="000000"/>
                </a:glow>
              </a:effectLst>
              <a:latin typeface="Arial"/>
              <a:ea typeface="ＭＳ Ｐゴシック" charset="0"/>
              <a:cs typeface="Arial"/>
            </a:endParaRPr>
          </a:p>
        </p:txBody>
      </p:sp>
      <p:sp>
        <p:nvSpPr>
          <p:cNvPr id="873482" name="Text Box 10"/>
          <p:cNvSpPr txBox="1">
            <a:spLocks noChangeArrowheads="1"/>
          </p:cNvSpPr>
          <p:nvPr/>
        </p:nvSpPr>
        <p:spPr bwMode="auto">
          <a:xfrm>
            <a:off x="495300" y="3124200"/>
            <a:ext cx="8382000"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27000">
                    <a:srgbClr val="000000"/>
                  </a:glow>
                </a:effectLst>
                <a:latin typeface="Arial"/>
                <a:cs typeface="Arial"/>
              </a:rPr>
              <a:t>under whose </a:t>
            </a:r>
            <a:r>
              <a:rPr lang="en-US" sz="4000" b="1" i="1" dirty="0">
                <a:solidFill>
                  <a:srgbClr val="FFFF00"/>
                </a:solidFill>
                <a:effectLst>
                  <a:glow rad="127000">
                    <a:srgbClr val="000000"/>
                  </a:glow>
                </a:effectLst>
                <a:latin typeface="Arial"/>
                <a:cs typeface="Arial"/>
              </a:rPr>
              <a:t>wings</a:t>
            </a:r>
            <a:r>
              <a:rPr lang="en-US" sz="4000" b="1" i="1" dirty="0">
                <a:solidFill>
                  <a:srgbClr val="FFFFFF"/>
                </a:solidFill>
                <a:effectLst>
                  <a:glow rad="127000">
                    <a:srgbClr val="000000"/>
                  </a:glow>
                </a:effectLst>
                <a:latin typeface="Arial"/>
                <a:cs typeface="Arial"/>
              </a:rPr>
              <a:t> you have come to take refuge."</a:t>
            </a:r>
          </a:p>
        </p:txBody>
      </p:sp>
    </p:spTree>
    <p:extLst>
      <p:ext uri="{BB962C8B-B14F-4D97-AF65-F5344CB8AC3E}">
        <p14:creationId xmlns:p14="http://schemas.microsoft.com/office/powerpoint/2010/main" val="4045837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873482"/>
                                        </p:tgtEl>
                                        <p:attrNameLst>
                                          <p:attrName>style.visibility</p:attrName>
                                        </p:attrNameLst>
                                      </p:cBhvr>
                                      <p:to>
                                        <p:strVal val="visible"/>
                                      </p:to>
                                    </p:set>
                                    <p:animEffect transition="in" filter="dissolve">
                                      <p:cBhvr>
                                        <p:cTn id="11" dur="500"/>
                                        <p:tgtEl>
                                          <p:spTgt spid="873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P spid="873482"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91296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77800">
                    <a:srgbClr val="000000"/>
                  </a:glow>
                </a:effectLst>
                <a:latin typeface="Arial"/>
                <a:cs typeface="Arial"/>
              </a:rPr>
              <a:t>"May you be richly rewarded by the L</a:t>
            </a:r>
            <a:r>
              <a:rPr lang="en-US" sz="3200" b="1" i="1" dirty="0">
                <a:solidFill>
                  <a:srgbClr val="FFFFFF"/>
                </a:solidFill>
                <a:effectLst>
                  <a:glow rad="177800">
                    <a:srgbClr val="000000"/>
                  </a:glow>
                </a:effectLst>
                <a:latin typeface="Arial"/>
                <a:cs typeface="Arial"/>
              </a:rPr>
              <a:t>ORD</a:t>
            </a:r>
            <a:r>
              <a:rPr lang="en-US" sz="4000" b="1" i="1" dirty="0">
                <a:solidFill>
                  <a:srgbClr val="FFFFFF"/>
                </a:solidFill>
                <a:effectLst>
                  <a:glow rad="177800">
                    <a:srgbClr val="000000"/>
                  </a:glow>
                </a:effectLst>
                <a:latin typeface="Arial"/>
                <a:cs typeface="Arial"/>
              </a:rPr>
              <a:t>, the God of Israel, under whose </a:t>
            </a:r>
            <a:r>
              <a:rPr lang="en-US" sz="4000" b="1" i="1" dirty="0">
                <a:solidFill>
                  <a:srgbClr val="FFFF00"/>
                </a:solidFill>
                <a:effectLst>
                  <a:glow rad="177800">
                    <a:srgbClr val="000000"/>
                  </a:glow>
                </a:effectLst>
                <a:latin typeface="Arial"/>
                <a:cs typeface="Arial"/>
              </a:rPr>
              <a:t>wings</a:t>
            </a:r>
            <a:r>
              <a:rPr lang="en-US" sz="4000" b="1" i="1" dirty="0">
                <a:solidFill>
                  <a:srgbClr val="FFFFFF"/>
                </a:solidFill>
                <a:effectLst>
                  <a:glow rad="177800">
                    <a:srgbClr val="000000"/>
                  </a:glow>
                </a:effectLst>
                <a:latin typeface="Arial"/>
                <a:cs typeface="Arial"/>
              </a:rPr>
              <a:t> you have come to take refuge." </a:t>
            </a: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a:effectLst>
                  <a:glow rad="177800">
                    <a:srgbClr val="000000"/>
                  </a:glow>
                </a:effectLst>
                <a:latin typeface="Arial"/>
                <a:ea typeface="ＭＳ Ｐゴシック" charset="0"/>
                <a:cs typeface="Arial"/>
              </a:rPr>
              <a:t>wyp;n:K]</a:t>
            </a:r>
            <a:endParaRPr lang="en-US" dirty="0">
              <a:effectLst>
                <a:glow rad="177800">
                  <a:srgbClr val="000000"/>
                </a:glow>
              </a:effectLst>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en-US" sz="3200" b="1">
                <a:solidFill>
                  <a:srgbClr val="FFFFFF"/>
                </a:solidFill>
                <a:effectLst>
                  <a:glow rad="152400">
                    <a:srgbClr val="000000"/>
                  </a:glow>
                </a:effectLst>
                <a:latin typeface="Arial"/>
                <a:ea typeface="ＭＳ Ｐゴシック" charset="0"/>
                <a:cs typeface="Arial"/>
              </a:rPr>
              <a:t>Boaz in Ruth 2:12 (NIV)</a:t>
            </a:r>
          </a:p>
          <a:p>
            <a:pPr defTabSz="914400" fontAlgn="base">
              <a:spcBef>
                <a:spcPct val="50000"/>
              </a:spcBef>
              <a:spcAft>
                <a:spcPct val="0"/>
              </a:spcAft>
              <a:defRPr/>
            </a:pPr>
            <a:endParaRPr lang="en-US" sz="2400">
              <a:solidFill>
                <a:srgbClr val="FFFFFF"/>
              </a:solidFill>
              <a:effectLst>
                <a:glow rad="152400">
                  <a:srgbClr val="000000"/>
                </a:glow>
              </a:effectLst>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242730779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The Duty to </a:t>
            </a:r>
            <a:r>
              <a:rPr lang="en-US" sz="4000" b="1" dirty="0">
                <a:solidFill>
                  <a:srgbClr val="FFFF00"/>
                </a:solidFill>
                <a:effectLst>
                  <a:glow rad="228600">
                    <a:srgbClr val="000000">
                      <a:alpha val="75000"/>
                    </a:srgbClr>
                  </a:glow>
                </a:effectLst>
                <a:latin typeface="Arial" charset="0"/>
                <a:cs typeface="ＭＳ Ｐゴシック" charset="0"/>
              </a:rPr>
              <a:t>Assist</a:t>
            </a:r>
            <a:r>
              <a:rPr lang="en-US" sz="4000" b="1" dirty="0">
                <a:solidFill>
                  <a:srgbClr val="FFFFFF"/>
                </a:solidFill>
                <a:effectLst>
                  <a:glow rad="228600">
                    <a:srgbClr val="000000">
                      <a:alpha val="75000"/>
                    </a:srgbClr>
                  </a:glow>
                </a:effectLst>
                <a:latin typeface="Arial" charset="0"/>
                <a:cs typeface="ＭＳ Ｐゴシック" charset="0"/>
              </a:rPr>
              <a:t>   2:8-23  	</a:t>
            </a:r>
          </a:p>
        </p:txBody>
      </p:sp>
      <p:sp>
        <p:nvSpPr>
          <p:cNvPr id="891908" name="Text Box 4"/>
          <p:cNvSpPr txBox="1">
            <a:spLocks noChangeArrowheads="1"/>
          </p:cNvSpPr>
          <p:nvPr/>
        </p:nvSpPr>
        <p:spPr bwMode="auto">
          <a:xfrm>
            <a:off x="0" y="1612900"/>
            <a:ext cx="9296400" cy="13112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a:solidFill>
                  <a:srgbClr val="FFFF00"/>
                </a:solidFill>
                <a:effectLst>
                  <a:glow rad="228600">
                    <a:srgbClr val="000000">
                      <a:alpha val="75000"/>
                    </a:srgbClr>
                  </a:glow>
                </a:effectLst>
                <a:latin typeface="Arial" charset="0"/>
                <a:cs typeface="ＭＳ Ｐゴシック" charset="0"/>
              </a:rPr>
              <a:t>Ruth</a:t>
            </a:r>
            <a:r>
              <a:rPr lang="fr-FR" altLang="ja-JP" sz="4000" b="1" dirty="0">
                <a:solidFill>
                  <a:srgbClr val="FFFF00"/>
                </a:solidFill>
                <a:effectLst>
                  <a:glow rad="228600">
                    <a:srgbClr val="000000">
                      <a:alpha val="75000"/>
                    </a:srgbClr>
                  </a:glow>
                </a:effectLst>
                <a:latin typeface="Arial"/>
                <a:cs typeface="ＭＳ Ｐゴシック" charset="0"/>
              </a:rPr>
              <a:t>'</a:t>
            </a:r>
            <a:r>
              <a:rPr lang="en-US" sz="4000" b="1" dirty="0">
                <a:solidFill>
                  <a:srgbClr val="FFFF00"/>
                </a:solidFill>
                <a:effectLst>
                  <a:glow rad="228600">
                    <a:srgbClr val="000000">
                      <a:alpha val="75000"/>
                    </a:srgbClr>
                  </a:glow>
                </a:effectLst>
                <a:latin typeface="Arial" charset="0"/>
                <a:cs typeface="ＭＳ Ｐゴシック" charset="0"/>
              </a:rPr>
              <a:t>s</a:t>
            </a:r>
            <a:r>
              <a:rPr lang="en-US" sz="4000" b="1" dirty="0">
                <a:solidFill>
                  <a:srgbClr val="FFFFFF"/>
                </a:solidFill>
                <a:effectLst>
                  <a:glow rad="228600">
                    <a:srgbClr val="000000">
                      <a:alpha val="75000"/>
                    </a:srgbClr>
                  </a:glow>
                </a:effectLst>
                <a:latin typeface="Arial" charset="0"/>
                <a:cs typeface="ＭＳ Ｐゴシック" charset="0"/>
              </a:rPr>
              <a:t> generosity to </a:t>
            </a:r>
            <a:r>
              <a:rPr lang="en-US" sz="4000" b="1" dirty="0">
                <a:solidFill>
                  <a:srgbClr val="FFFF00"/>
                </a:solidFill>
                <a:effectLst>
                  <a:glow rad="228600">
                    <a:srgbClr val="000000">
                      <a:alpha val="75000"/>
                    </a:srgbClr>
                  </a:glow>
                </a:effectLst>
                <a:latin typeface="Arial" charset="0"/>
                <a:cs typeface="ＭＳ Ｐゴシック" charset="0"/>
              </a:rPr>
              <a:t>Naomi</a:t>
            </a:r>
            <a:r>
              <a:rPr lang="en-US" sz="4000" b="1" dirty="0">
                <a:solidFill>
                  <a:srgbClr val="FFFFFF"/>
                </a:solidFill>
                <a:effectLst>
                  <a:glow rad="228600">
                    <a:srgbClr val="000000">
                      <a:alpha val="75000"/>
                    </a:srgbClr>
                  </a:glow>
                </a:effectLst>
                <a:latin typeface="Arial" charset="0"/>
                <a:cs typeface="ＭＳ Ｐゴシック" charset="0"/>
              </a:rPr>
              <a:t>    							17-23</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891910" name="Text Box 6"/>
          <p:cNvSpPr txBox="1">
            <a:spLocks noChangeArrowheads="1"/>
          </p:cNvSpPr>
          <p:nvPr/>
        </p:nvSpPr>
        <p:spPr bwMode="auto">
          <a:xfrm>
            <a:off x="1828800" y="3072234"/>
            <a:ext cx="7315200" cy="2012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Providing </a:t>
            </a:r>
            <a:r>
              <a:rPr lang="en-US" sz="3600" b="1" dirty="0">
                <a:solidFill>
                  <a:srgbClr val="FFFF00"/>
                </a:solidFill>
                <a:effectLst>
                  <a:glow rad="228600">
                    <a:srgbClr val="000000">
                      <a:alpha val="75000"/>
                    </a:srgbClr>
                  </a:glow>
                </a:effectLst>
                <a:latin typeface="Arial" charset="0"/>
                <a:ea typeface="ＭＳ Ｐゴシック" charset="0"/>
                <a:cs typeface="Times New Roman" charset="0"/>
              </a:rPr>
              <a:t>help</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 17-18  </a:t>
            </a:r>
          </a:p>
          <a:p>
            <a:pPr defTabSz="914400"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Promoting </a:t>
            </a:r>
            <a:r>
              <a:rPr lang="en-US" sz="3600" b="1" dirty="0">
                <a:solidFill>
                  <a:srgbClr val="FFFF00"/>
                </a:solidFill>
                <a:effectLst>
                  <a:glow rad="228600">
                    <a:srgbClr val="000000">
                      <a:alpha val="75000"/>
                    </a:srgbClr>
                  </a:glow>
                </a:effectLst>
                <a:latin typeface="Arial" charset="0"/>
                <a:ea typeface="ＭＳ Ｐゴシック" charset="0"/>
                <a:cs typeface="Times New Roman" charset="0"/>
              </a:rPr>
              <a:t>hope</a:t>
            </a:r>
            <a:r>
              <a:rPr lang="en-US" sz="3600" b="1" dirty="0">
                <a:solidFill>
                  <a:srgbClr val="FFFFFF"/>
                </a:solidFill>
                <a:effectLst>
                  <a:glow rad="228600">
                    <a:srgbClr val="000000">
                      <a:alpha val="75000"/>
                    </a:srgbClr>
                  </a:glow>
                </a:effectLst>
                <a:latin typeface="Arial" charset="0"/>
                <a:ea typeface="ＭＳ Ｐゴシック" charset="0"/>
                <a:cs typeface="Times New Roman" charset="0"/>
              </a:rPr>
              <a:t> 19-23 </a:t>
            </a:r>
          </a:p>
          <a:p>
            <a:pPr defTabSz="914400" fontAlgn="base">
              <a:spcBef>
                <a:spcPct val="50000"/>
              </a:spcBef>
              <a:spcAft>
                <a:spcPct val="0"/>
              </a:spcAft>
            </a:pPr>
            <a:endParaRPr lang="en-US" sz="2400" dirty="0">
              <a:solidFill>
                <a:srgbClr val="000000"/>
              </a:solidFill>
              <a:effectLst>
                <a:glow rad="228600">
                  <a:srgbClr val="000000">
                    <a:alpha val="75000"/>
                  </a:srgb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1892599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"If one of your countrymen becomes poor and sells some of his property, his nearest relative is to come and redeem what his countryman has sold."         </a:t>
            </a:r>
            <a:endParaRPr lang="en-US" sz="2800" b="1" dirty="0">
              <a:solidFill>
                <a:srgbClr val="FFFFFF"/>
              </a:solidFill>
              <a:effectLst>
                <a:glow rad="139700">
                  <a:srgbClr val="000000"/>
                </a:glow>
              </a:effectLst>
              <a:latin typeface="Arial"/>
              <a:ea typeface="ＭＳ Ｐゴシック" charset="0"/>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2800" b="1" dirty="0">
                <a:solidFill>
                  <a:srgbClr val="FFFFFF"/>
                </a:solidFill>
                <a:effectLst>
                  <a:glow rad="139700">
                    <a:srgbClr val="000000"/>
                  </a:glow>
                </a:effectLst>
                <a:latin typeface="Arial"/>
                <a:ea typeface="ＭＳ Ｐゴシック" charset="0"/>
                <a:cs typeface="Arial"/>
              </a:rPr>
              <a:t>Leviticus 25:25 (NIV)</a:t>
            </a: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en-US" b="1" dirty="0">
                <a:solidFill>
                  <a:srgbClr val="FFFFFF"/>
                </a:solidFill>
              </a:rPr>
              <a:t>The Often Quoted Saying</a:t>
            </a:r>
          </a:p>
        </p:txBody>
      </p:sp>
      <p:sp>
        <p:nvSpPr>
          <p:cNvPr id="3" name="Text Box 24"/>
          <p:cNvSpPr txBox="1">
            <a:spLocks noChangeArrowheads="1"/>
          </p:cNvSpPr>
          <p:nvPr/>
        </p:nvSpPr>
        <p:spPr bwMode="auto">
          <a:xfrm rot="600000">
            <a:off x="477030" y="2252687"/>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"God helps those who help </a:t>
            </a:r>
            <a:r>
              <a:rPr kumimoji="0" lang="en-US"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themselves</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In the Bible?</a:t>
            </a: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2 Heresies 4:7</a:t>
            </a:r>
          </a:p>
        </p:txBody>
      </p:sp>
    </p:spTree>
    <p:extLst>
      <p:ext uri="{BB962C8B-B14F-4D97-AF65-F5344CB8AC3E}">
        <p14:creationId xmlns:p14="http://schemas.microsoft.com/office/powerpoint/2010/main" val="95443056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56323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defTabSz="914400" fontAlgn="base">
              <a:spcAft>
                <a:spcPct val="0"/>
              </a:spcAft>
            </a:pPr>
            <a:r>
              <a:rPr lang="en-US" dirty="0">
                <a:solidFill>
                  <a:srgbClr val="FFFFFF"/>
                </a:solidFill>
                <a:effectLst>
                  <a:glow rad="139700">
                    <a:srgbClr val="000000"/>
                  </a:glow>
                </a:effectLst>
                <a:ea typeface="ＭＳ Ｐゴシック" charset="0"/>
              </a:rPr>
              <a:t>"If brothers are living together and one of them dies without a son, his widow must not marry outside the family. Her husband</a:t>
            </a:r>
            <a:r>
              <a:rPr lang="fr-FR" altLang="ja-JP" dirty="0">
                <a:solidFill>
                  <a:srgbClr val="FFFFFF"/>
                </a:solidFill>
                <a:effectLst>
                  <a:glow rad="139700">
                    <a:srgbClr val="000000"/>
                  </a:glow>
                </a:effectLst>
                <a:ea typeface="ＭＳ Ｐゴシック" charset="0"/>
              </a:rPr>
              <a:t>'</a:t>
            </a:r>
            <a:r>
              <a:rPr lang="en-US" dirty="0">
                <a:solidFill>
                  <a:srgbClr val="FFFFFF"/>
                </a:solidFill>
                <a:effectLst>
                  <a:glow rad="139700">
                    <a:srgbClr val="000000"/>
                  </a:glow>
                </a:effectLst>
                <a:ea typeface="ＭＳ Ｐゴシック" charset="0"/>
              </a:rPr>
              <a:t>s brother shall take her and marry her and fulfill the duty of a brother-in-law to her.  The first son she bears shall carry on the name of the dead brother so that his name will not be blotted out from Israel."           </a:t>
            </a: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defTabSz="914400" fontAlgn="base">
              <a:spcAft>
                <a:spcPct val="0"/>
              </a:spcAft>
            </a:pPr>
            <a:r>
              <a:rPr lang="en-US" dirty="0">
                <a:solidFill>
                  <a:srgbClr val="FFFFFF"/>
                </a:solidFill>
                <a:effectLst>
                  <a:glow rad="139700">
                    <a:srgbClr val="000000"/>
                  </a:glow>
                </a:effectLst>
                <a:ea typeface="ＭＳ Ｐゴシック" charset="0"/>
              </a:rPr>
              <a:t>Deuteronomy 25:5-6 (NIV)</a:t>
            </a: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581697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effectLst>
                  <a:glow rad="101600">
                    <a:srgbClr val="000000"/>
                  </a:glow>
                </a:effectLst>
                <a:latin typeface="Arial"/>
                <a:ea typeface="ＭＳ Ｐゴシック" charset="0"/>
                <a:cs typeface="Arial"/>
              </a:rPr>
              <a:t>"That same day the Sadducees, who say there is no resurrection, came to him with a question. </a:t>
            </a:r>
            <a:r>
              <a:rPr lang="en-US" sz="3600" b="1" i="1" baseline="30000" dirty="0">
                <a:solidFill>
                  <a:srgbClr val="FFFFFF"/>
                </a:solidFill>
                <a:effectLst>
                  <a:glow rad="101600">
                    <a:srgbClr val="000000"/>
                  </a:glow>
                </a:effectLst>
                <a:latin typeface="Arial"/>
                <a:ea typeface="ＭＳ Ｐゴシック" charset="0"/>
                <a:cs typeface="Arial"/>
              </a:rPr>
              <a:t> </a:t>
            </a:r>
            <a:r>
              <a:rPr lang="en-US" sz="3600" b="1" i="1" dirty="0">
                <a:solidFill>
                  <a:srgbClr val="FFFFFF"/>
                </a:solidFill>
                <a:effectLst>
                  <a:glow rad="101600">
                    <a:srgbClr val="000000"/>
                  </a:glow>
                </a:effectLst>
                <a:latin typeface="Arial"/>
                <a:ea typeface="ＭＳ Ｐゴシック" charset="0"/>
                <a:cs typeface="Arial"/>
              </a:rPr>
              <a:t>'Teacher,' they said, 'Moses told us that if a man dies without having children, his brother must marry the widow and have children for him.'"</a:t>
            </a:r>
            <a:endParaRPr lang="en-US" sz="3600" b="1" i="1" baseline="30000" dirty="0">
              <a:solidFill>
                <a:srgbClr val="FFFFFF"/>
              </a:solidFill>
              <a:effectLst>
                <a:glow rad="101600">
                  <a:srgbClr val="000000"/>
                </a:glow>
              </a:effectLst>
              <a:latin typeface="Arial"/>
              <a:ea typeface="ＭＳ Ｐゴシック" charset="0"/>
              <a:cs typeface="Arial"/>
            </a:endParaRPr>
          </a:p>
          <a:p>
            <a:pPr algn="r" defTabSz="914400" fontAlgn="base">
              <a:spcBef>
                <a:spcPct val="50000"/>
              </a:spcBef>
              <a:spcAft>
                <a:spcPct val="0"/>
              </a:spcAft>
              <a:defRPr/>
            </a:pPr>
            <a:r>
              <a:rPr lang="en-US" sz="2800" b="1" dirty="0">
                <a:solidFill>
                  <a:srgbClr val="FFFFFF"/>
                </a:solidFill>
                <a:effectLst>
                  <a:glow rad="101600">
                    <a:srgbClr val="000000"/>
                  </a:glow>
                </a:effectLst>
                <a:latin typeface="Arial"/>
                <a:ea typeface="ＭＳ Ｐゴシック" charset="0"/>
                <a:cs typeface="Arial"/>
              </a:rPr>
              <a:t>Matthew 22:23-24 (NIV)</a:t>
            </a:r>
            <a:endParaRPr lang="en-US" sz="3600" b="1" i="1" dirty="0">
              <a:solidFill>
                <a:srgbClr val="FFFFFF"/>
              </a:solidFill>
              <a:effectLst>
                <a:glow rad="101600">
                  <a:srgbClr val="000000"/>
                </a:glow>
              </a:effectLst>
              <a:latin typeface="Arial"/>
              <a:ea typeface="ＭＳ Ｐゴシック" charset="0"/>
              <a:cs typeface="Arial"/>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2500" name="Text Box 420"/>
          <p:cNvSpPr txBox="1">
            <a:spLocks noChangeArrowheads="1"/>
          </p:cNvSpPr>
          <p:nvPr/>
        </p:nvSpPr>
        <p:spPr bwMode="auto">
          <a:xfrm>
            <a:off x="647700" y="4281488"/>
            <a:ext cx="8001000" cy="184665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"Now there were seven brothers among us."</a:t>
            </a:r>
          </a:p>
          <a:p>
            <a:pPr defTabSz="914400" fontAlgn="base">
              <a:spcBef>
                <a:spcPct val="50000"/>
              </a:spcBef>
              <a:spcAft>
                <a:spcPct val="0"/>
              </a:spcAft>
              <a:defRPr/>
            </a:pPr>
            <a:endParaRPr lang="en-US" sz="2800" b="1" dirty="0">
              <a:solidFill>
                <a:srgbClr val="FFFFFF"/>
              </a:solidFill>
              <a:latin typeface="Arial"/>
              <a:ea typeface="ＭＳ Ｐゴシック" charset="0"/>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22:25 (NIV)</a:t>
            </a: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3525" name="Text Box 421"/>
          <p:cNvSpPr txBox="1">
            <a:spLocks noChangeArrowheads="1"/>
          </p:cNvSpPr>
          <p:nvPr/>
        </p:nvSpPr>
        <p:spPr bwMode="auto">
          <a:xfrm>
            <a:off x="647700" y="4251325"/>
            <a:ext cx="80010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"The first one married and died, and since he had no children, he left his wife to his brother."</a:t>
            </a: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22:25 (NIV)</a:t>
            </a:r>
            <a:endParaRPr lang="en-US" sz="2000">
              <a:solidFill>
                <a:srgbClr val="000000"/>
              </a:solidFill>
              <a:latin typeface="Arial"/>
              <a:ea typeface="ＭＳ Ｐゴシック" charset="0"/>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4247" name="Text Box 119"/>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"The same thing happened to the second</a:t>
            </a: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4" name="Text Box 426"/>
          <p:cNvSpPr txBox="1">
            <a:spLocks noChangeArrowheads="1"/>
          </p:cNvSpPr>
          <p:nvPr/>
        </p:nvSpPr>
        <p:spPr bwMode="auto">
          <a:xfrm>
            <a:off x="647700" y="5410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right on down to the seventh."</a:t>
            </a: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6" name="Text Box 428"/>
          <p:cNvSpPr txBox="1">
            <a:spLocks noChangeArrowheads="1"/>
          </p:cNvSpPr>
          <p:nvPr/>
        </p:nvSpPr>
        <p:spPr bwMode="auto">
          <a:xfrm>
            <a:off x="387424" y="4797152"/>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en-US" sz="3600" b="1" i="1" dirty="0">
                <a:solidFill>
                  <a:srgbClr val="FFFFFF"/>
                </a:solidFill>
                <a:latin typeface="Arial"/>
                <a:ea typeface="ＭＳ Ｐゴシック" charset="0"/>
                <a:cs typeface="Arial"/>
              </a:rPr>
              <a:t>and third brother, </a:t>
            </a: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22:26 (NIV)</a:t>
            </a: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944556"/>
                                        </p:tgtEl>
                                        <p:attrNameLst>
                                          <p:attrName>style.visibility</p:attrName>
                                        </p:attrNameLst>
                                      </p:cBhvr>
                                      <p:to>
                                        <p:strVal val="visible"/>
                                      </p:to>
                                    </p:set>
                                    <p:animEffect transition="in" filter="dissolve">
                                      <p:cBhvr>
                                        <p:cTn id="11" dur="500"/>
                                        <p:tgtEl>
                                          <p:spTgt spid="944556"/>
                                        </p:tgtEl>
                                      </p:cBhvr>
                                    </p:animEffect>
                                  </p:childTnLst>
                                </p:cTn>
                              </p:par>
                            </p:childTnLst>
                          </p:cTn>
                        </p:par>
                        <p:par>
                          <p:cTn id="12" fill="hold" nodeType="afterGroup">
                            <p:stCondLst>
                              <p:cond delay="5000"/>
                            </p:stCondLst>
                            <p:childTnLst>
                              <p:par>
                                <p:cTn id="13" presetID="22" presetClass="entr" presetSubtype="4" fill="hold" grpId="0" nodeType="afterEffect">
                                  <p:stCondLst>
                                    <p:cond delay="1000"/>
                                  </p:stCondLst>
                                  <p:childTnLst>
                                    <p:set>
                                      <p:cBhvr>
                                        <p:cTn id="14" dur="1" fill="hold">
                                          <p:stCondLst>
                                            <p:cond delay="0"/>
                                          </p:stCondLst>
                                        </p:cTn>
                                        <p:tgtEl>
                                          <p:spTgt spid="944551"/>
                                        </p:tgtEl>
                                        <p:attrNameLst>
                                          <p:attrName>style.visibility</p:attrName>
                                        </p:attrNameLst>
                                      </p:cBhvr>
                                      <p:to>
                                        <p:strVal val="visible"/>
                                      </p:to>
                                    </p:set>
                                    <p:animEffect transition="in" filter="wipe(down)">
                                      <p:cBhvr>
                                        <p:cTn id="15" dur="500"/>
                                        <p:tgtEl>
                                          <p:spTgt spid="944551"/>
                                        </p:tgtEl>
                                      </p:cBhvr>
                                    </p:animEffect>
                                  </p:childTnLst>
                                </p:cTn>
                              </p:par>
                            </p:childTnLst>
                          </p:cTn>
                        </p:par>
                        <p:par>
                          <p:cTn id="16" fill="hold" nodeType="afterGroup">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944554"/>
                                        </p:tgtEl>
                                        <p:attrNameLst>
                                          <p:attrName>style.visibility</p:attrName>
                                        </p:attrNameLst>
                                      </p:cBhvr>
                                      <p:to>
                                        <p:strVal val="visible"/>
                                      </p:to>
                                    </p:set>
                                    <p:animEffect transition="in" filter="dissolve">
                                      <p:cBhvr>
                                        <p:cTn id="19" dur="500"/>
                                        <p:tgtEl>
                                          <p:spTgt spid="944554"/>
                                        </p:tgtEl>
                                      </p:cBhvr>
                                    </p:animEffect>
                                  </p:childTnLst>
                                </p:cTn>
                              </p:par>
                            </p:childTnLst>
                          </p:cTn>
                        </p:par>
                        <p:par>
                          <p:cTn id="20" fill="hold" nodeType="afterGroup">
                            <p:stCondLst>
                              <p:cond delay="9000"/>
                            </p:stCondLst>
                            <p:childTnLst>
                              <p:par>
                                <p:cTn id="21" presetID="22" presetClass="entr" presetSubtype="4" fill="hold" grpId="0" nodeType="afterEffect">
                                  <p:stCondLst>
                                    <p:cond delay="1000"/>
                                  </p:stCondLst>
                                  <p:childTnLst>
                                    <p:set>
                                      <p:cBhvr>
                                        <p:cTn id="22" dur="1" fill="hold">
                                          <p:stCondLst>
                                            <p:cond delay="0"/>
                                          </p:stCondLst>
                                        </p:cTn>
                                        <p:tgtEl>
                                          <p:spTgt spid="944552"/>
                                        </p:tgtEl>
                                        <p:attrNameLst>
                                          <p:attrName>style.visibility</p:attrName>
                                        </p:attrNameLst>
                                      </p:cBhvr>
                                      <p:to>
                                        <p:strVal val="visible"/>
                                      </p:to>
                                    </p:set>
                                    <p:animEffect transition="in" filter="wipe(down)">
                                      <p:cBhvr>
                                        <p:cTn id="23" dur="500"/>
                                        <p:tgtEl>
                                          <p:spTgt spid="944552"/>
                                        </p:tgtEl>
                                      </p:cBhvr>
                                    </p:animEffect>
                                  </p:childTnLst>
                                </p:cTn>
                              </p:par>
                            </p:childTnLst>
                          </p:cTn>
                        </p:par>
                        <p:par>
                          <p:cTn id="24" fill="hold" nodeType="afterGroup">
                            <p:stCondLst>
                              <p:cond delay="10500"/>
                            </p:stCondLst>
                            <p:childTnLst>
                              <p:par>
                                <p:cTn id="25" presetID="22" presetClass="entr" presetSubtype="4" fill="hold" grpId="0" nodeType="afterEffect">
                                  <p:stCondLst>
                                    <p:cond delay="1000"/>
                                  </p:stCondLst>
                                  <p:childTnLst>
                                    <p:set>
                                      <p:cBhvr>
                                        <p:cTn id="26" dur="1" fill="hold">
                                          <p:stCondLst>
                                            <p:cond delay="0"/>
                                          </p:stCondLst>
                                        </p:cTn>
                                        <p:tgtEl>
                                          <p:spTgt spid="944557"/>
                                        </p:tgtEl>
                                        <p:attrNameLst>
                                          <p:attrName>style.visibility</p:attrName>
                                        </p:attrNameLst>
                                      </p:cBhvr>
                                      <p:to>
                                        <p:strVal val="visible"/>
                                      </p:to>
                                    </p:set>
                                    <p:animEffect transition="in" filter="wipe(down)">
                                      <p:cBhvr>
                                        <p:cTn id="27" dur="500"/>
                                        <p:tgtEl>
                                          <p:spTgt spid="944557"/>
                                        </p:tgtEl>
                                      </p:cBhvr>
                                    </p:animEffect>
                                  </p:childTnLst>
                                </p:cTn>
                              </p:par>
                            </p:childTnLst>
                          </p:cTn>
                        </p:par>
                        <p:par>
                          <p:cTn id="28" fill="hold" nodeType="afterGroup">
                            <p:stCondLst>
                              <p:cond delay="12000"/>
                            </p:stCondLst>
                            <p:childTnLst>
                              <p:par>
                                <p:cTn id="29" presetID="22" presetClass="entr" presetSubtype="4" fill="hold" grpId="0" nodeType="afterEffect">
                                  <p:stCondLst>
                                    <p:cond delay="1000"/>
                                  </p:stCondLst>
                                  <p:childTnLst>
                                    <p:set>
                                      <p:cBhvr>
                                        <p:cTn id="30" dur="1" fill="hold">
                                          <p:stCondLst>
                                            <p:cond delay="0"/>
                                          </p:stCondLst>
                                        </p:cTn>
                                        <p:tgtEl>
                                          <p:spTgt spid="944555"/>
                                        </p:tgtEl>
                                        <p:attrNameLst>
                                          <p:attrName>style.visibility</p:attrName>
                                        </p:attrNameLst>
                                      </p:cBhvr>
                                      <p:to>
                                        <p:strVal val="visible"/>
                                      </p:to>
                                    </p:set>
                                    <p:animEffect transition="in" filter="wipe(down)">
                                      <p:cBhvr>
                                        <p:cTn id="31" dur="500"/>
                                        <p:tgtEl>
                                          <p:spTgt spid="944555"/>
                                        </p:tgtEl>
                                      </p:cBhvr>
                                    </p:animEffect>
                                  </p:childTnLst>
                                </p:cTn>
                              </p:par>
                            </p:childTnLst>
                          </p:cTn>
                        </p:par>
                        <p:par>
                          <p:cTn id="32" fill="hold" nodeType="afterGroup">
                            <p:stCondLst>
                              <p:cond delay="13500"/>
                            </p:stCondLst>
                            <p:childTnLst>
                              <p:par>
                                <p:cTn id="33" presetID="22" presetClass="entr" presetSubtype="4" fill="hold" grpId="0" nodeType="afterEffect">
                                  <p:stCondLst>
                                    <p:cond delay="1000"/>
                                  </p:stCondLst>
                                  <p:childTnLst>
                                    <p:set>
                                      <p:cBhvr>
                                        <p:cTn id="34" dur="1" fill="hold">
                                          <p:stCondLst>
                                            <p:cond delay="0"/>
                                          </p:stCondLst>
                                        </p:cTn>
                                        <p:tgtEl>
                                          <p:spTgt spid="944553"/>
                                        </p:tgtEl>
                                        <p:attrNameLst>
                                          <p:attrName>style.visibility</p:attrName>
                                        </p:attrNameLst>
                                      </p:cBhvr>
                                      <p:to>
                                        <p:strVal val="visible"/>
                                      </p:to>
                                    </p:set>
                                    <p:animEffect transition="in" filter="wipe(down)">
                                      <p:cBhvr>
                                        <p:cTn id="35"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4" grpId="0" autoUpdateAnimBg="0"/>
      <p:bldP spid="944555" grpId="0" animBg="1"/>
      <p:bldP spid="944556" grpId="0" autoUpdateAnimBg="0"/>
      <p:bldP spid="94455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5271" name="Text Box 119"/>
          <p:cNvSpPr txBox="1">
            <a:spLocks noChangeArrowheads="1"/>
          </p:cNvSpPr>
          <p:nvPr/>
        </p:nvSpPr>
        <p:spPr bwMode="auto">
          <a:xfrm>
            <a:off x="647700" y="4251325"/>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"Finally, the woman died." </a:t>
            </a: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22:27 (NIV)</a:t>
            </a:r>
            <a:endParaRPr lang="en-US" sz="200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a:solidFill>
                <a:srgbClr val="000000"/>
              </a:solidFill>
              <a:latin typeface="Arial"/>
              <a:ea typeface="ＭＳ Ｐゴシック" charset="0"/>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
        <p:nvSpPr>
          <p:cNvPr id="946295" name="Text Box 119"/>
          <p:cNvSpPr txBox="1">
            <a:spLocks noChangeArrowheads="1"/>
          </p:cNvSpPr>
          <p:nvPr/>
        </p:nvSpPr>
        <p:spPr bwMode="auto">
          <a:xfrm>
            <a:off x="647700" y="4251325"/>
            <a:ext cx="84963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"Now then, at the resurrection, whose wife will she be of the seven, since all of them were married to her?"</a:t>
            </a: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2800" b="1">
                <a:solidFill>
                  <a:srgbClr val="FFFFFF"/>
                </a:solidFill>
                <a:latin typeface="Arial"/>
                <a:ea typeface="ＭＳ Ｐゴシック" charset="0"/>
                <a:cs typeface="Arial"/>
              </a:rPr>
              <a:t>Matthew 22:28 (NIV)</a:t>
            </a:r>
            <a:endParaRPr lang="en-US" sz="2000">
              <a:solidFill>
                <a:srgbClr val="000000"/>
              </a:solidFill>
              <a:latin typeface="Arial"/>
              <a:ea typeface="ＭＳ Ｐゴシック" charset="0"/>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22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en-US" sz="3600" b="1" i="1" dirty="0">
                  <a:solidFill>
                    <a:srgbClr val="FFFFFF"/>
                  </a:solidFill>
                  <a:effectLst>
                    <a:glow rad="165100">
                      <a:srgbClr val="000000"/>
                    </a:glow>
                  </a:effectLst>
                  <a:latin typeface="Arial"/>
                  <a:ea typeface="ＭＳ Ｐゴシック" charset="0"/>
                  <a:cs typeface="Arial"/>
                </a:rPr>
                <a:t>"For everything that was written in the past was written to teach us, so that through endurance and the encouragement of the Scriptures we might have hope." </a:t>
              </a:r>
            </a:p>
            <a:p>
              <a:pPr algn="r" defTabSz="914400" fontAlgn="base">
                <a:spcBef>
                  <a:spcPct val="50000"/>
                </a:spcBef>
                <a:spcAft>
                  <a:spcPct val="0"/>
                </a:spcAft>
                <a:defRPr/>
              </a:pPr>
              <a:r>
                <a:rPr lang="en-US" sz="2800" b="1" dirty="0">
                  <a:solidFill>
                    <a:srgbClr val="FFFFFF"/>
                  </a:solidFill>
                  <a:effectLst>
                    <a:glow rad="165100">
                      <a:srgbClr val="000000"/>
                    </a:glow>
                  </a:effectLst>
                  <a:latin typeface="Arial"/>
                  <a:ea typeface="ＭＳ Ｐゴシック" charset="0"/>
                  <a:cs typeface="Arial"/>
                </a:rPr>
                <a:t>Romans 15:4 (NIV)</a:t>
              </a:r>
            </a:p>
          </p:txBody>
        </p:sp>
      </p:grpSp>
    </p:spTree>
    <p:extLst>
      <p:ext uri="{BB962C8B-B14F-4D97-AF65-F5344CB8AC3E}">
        <p14:creationId xmlns:p14="http://schemas.microsoft.com/office/powerpoint/2010/main" val="60695288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2486314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1471354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en-US" b="1" dirty="0">
                <a:solidFill>
                  <a:srgbClr val="FFFFFF"/>
                </a:solidFill>
              </a:rPr>
              <a:t>The Not-So-Often Quoted Saying</a:t>
            </a:r>
          </a:p>
        </p:txBody>
      </p:sp>
      <p:sp>
        <p:nvSpPr>
          <p:cNvPr id="3" name="Text Box 24"/>
          <p:cNvSpPr txBox="1">
            <a:spLocks noChangeArrowheads="1"/>
          </p:cNvSpPr>
          <p:nvPr/>
        </p:nvSpPr>
        <p:spPr bwMode="auto">
          <a:xfrm rot="600000">
            <a:off x="381000" y="2524244"/>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"God helps those who help </a:t>
            </a:r>
            <a:r>
              <a:rPr kumimoji="0" lang="en-US"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others</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In the Bible!</a:t>
            </a:r>
          </a:p>
        </p:txBody>
      </p:sp>
    </p:spTree>
    <p:extLst>
      <p:ext uri="{BB962C8B-B14F-4D97-AF65-F5344CB8AC3E}">
        <p14:creationId xmlns:p14="http://schemas.microsoft.com/office/powerpoint/2010/main" val="176958366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Ruth 3</a:t>
            </a:r>
          </a:p>
        </p:txBody>
      </p:sp>
    </p:spTree>
    <p:extLst>
      <p:ext uri="{BB962C8B-B14F-4D97-AF65-F5344CB8AC3E}">
        <p14:creationId xmlns:p14="http://schemas.microsoft.com/office/powerpoint/2010/main" val="143378972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God sometimes rewards us more than we ever </a:t>
            </a:r>
            <a:r>
              <a:rPr lang="en-US" b="1" dirty="0">
                <a:solidFill>
                  <a:srgbClr val="0000FF"/>
                </a:solidFill>
                <a:effectLst>
                  <a:glow rad="127000">
                    <a:schemeClr val="bg1"/>
                  </a:glow>
                </a:effectLst>
                <a:latin typeface="Arial" charset="0"/>
                <a:ea typeface="ＭＳ Ｐゴシック" charset="0"/>
                <a:cs typeface="ＭＳ Ｐゴシック" charset="0"/>
              </a:rPr>
              <a:t>dreamed</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3–4</a:t>
            </a:r>
          </a:p>
        </p:txBody>
      </p:sp>
    </p:spTree>
    <p:extLst>
      <p:ext uri="{BB962C8B-B14F-4D97-AF65-F5344CB8AC3E}">
        <p14:creationId xmlns:p14="http://schemas.microsoft.com/office/powerpoint/2010/main" val="32715953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Hatching a Plan (3:1)</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184006635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defRPr/>
            </a:pPr>
            <a:r>
              <a:rPr lang="en-US" sz="4800" b="1" i="1">
                <a:solidFill>
                  <a:srgbClr val="FFFFFF"/>
                </a:solidFill>
                <a:effectLst>
                  <a:glow rad="228600">
                    <a:srgbClr val="000000">
                      <a:alpha val="75000"/>
                    </a:srgbClr>
                  </a:glow>
                </a:effectLst>
                <a:latin typeface="Arial"/>
                <a:ea typeface="ＭＳ Ｐゴシック" charset="0"/>
                <a:cs typeface="Arial"/>
              </a:rPr>
              <a:t>Cold Feet</a:t>
            </a:r>
          </a:p>
          <a:p>
            <a:pPr algn="ctr" defTabSz="914400" eaLnBrk="0" fontAlgn="base" hangingPunct="0">
              <a:spcBef>
                <a:spcPct val="0"/>
              </a:spcBef>
              <a:spcAft>
                <a:spcPct val="0"/>
              </a:spcAft>
              <a:defRPr/>
            </a:pPr>
            <a:r>
              <a:rPr lang="en-US" sz="4800" b="1">
                <a:solidFill>
                  <a:srgbClr val="FFFFFF"/>
                </a:solidFill>
                <a:effectLst>
                  <a:glow rad="228600">
                    <a:srgbClr val="000000">
                      <a:alpha val="75000"/>
                    </a:srgbClr>
                  </a:glow>
                </a:effectLst>
                <a:latin typeface="Arial"/>
                <a:ea typeface="ＭＳ Ｐゴシック" charset="0"/>
                <a:cs typeface="Arial"/>
              </a:rPr>
              <a:t>Ruth 3:1-18</a:t>
            </a:r>
          </a:p>
        </p:txBody>
      </p:sp>
    </p:spTree>
    <p:extLst>
      <p:ext uri="{BB962C8B-B14F-4D97-AF65-F5344CB8AC3E}">
        <p14:creationId xmlns:p14="http://schemas.microsoft.com/office/powerpoint/2010/main" val="211706095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a:solidFill>
                  <a:srgbClr val="FFFFFF"/>
                </a:solidFill>
                <a:effectLst>
                  <a:glow rad="228600">
                    <a:srgbClr val="000000">
                      <a:alpha val="75000"/>
                    </a:srgbClr>
                  </a:glow>
                </a:effectLst>
                <a:latin typeface="Arial" charset="0"/>
                <a:cs typeface="ＭＳ Ｐゴシック" charset="0"/>
              </a:rPr>
              <a:t>Naomi</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s </a:t>
            </a:r>
            <a:r>
              <a:rPr lang="en-US" sz="4000" b="1" dirty="0">
                <a:solidFill>
                  <a:srgbClr val="FFFF00"/>
                </a:solidFill>
                <a:effectLst>
                  <a:glow rad="228600">
                    <a:srgbClr val="000000">
                      <a:alpha val="75000"/>
                    </a:srgbClr>
                  </a:glow>
                </a:effectLst>
                <a:latin typeface="Arial" charset="0"/>
                <a:cs typeface="ＭＳ Ｐゴシック" charset="0"/>
              </a:rPr>
              <a:t>Contribution</a:t>
            </a:r>
            <a:r>
              <a:rPr lang="en-US" sz="4000" b="1" dirty="0">
                <a:solidFill>
                  <a:srgbClr val="FFFFFF"/>
                </a:solidFill>
                <a:effectLst>
                  <a:glow rad="228600">
                    <a:srgbClr val="000000">
                      <a:alpha val="75000"/>
                    </a:srgbClr>
                  </a:glow>
                </a:effectLst>
                <a:latin typeface="Arial" charset="0"/>
                <a:cs typeface="ＭＳ Ｐゴシック" charset="0"/>
              </a:rPr>
              <a:t> 3:1-4 	</a:t>
            </a:r>
          </a:p>
        </p:txBody>
      </p:sp>
      <p:sp>
        <p:nvSpPr>
          <p:cNvPr id="343133" name="Text Box 93"/>
          <p:cNvSpPr txBox="1">
            <a:spLocks noChangeArrowheads="1"/>
          </p:cNvSpPr>
          <p:nvPr/>
        </p:nvSpPr>
        <p:spPr bwMode="auto">
          <a:xfrm>
            <a:off x="0" y="1568450"/>
            <a:ext cx="9296400" cy="15859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defRPr/>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a:solidFill>
                  <a:srgbClr val="FFFFFF"/>
                </a:solidFill>
                <a:effectLst>
                  <a:glow rad="228600">
                    <a:srgbClr val="000000">
                      <a:alpha val="75000"/>
                    </a:srgbClr>
                  </a:glow>
                </a:effectLst>
                <a:latin typeface="Arial" charset="0"/>
                <a:cs typeface="ＭＳ Ｐゴシック" charset="0"/>
              </a:rPr>
              <a:t>Taking </a:t>
            </a:r>
            <a:r>
              <a:rPr lang="en-US" sz="4000" b="1" dirty="0">
                <a:solidFill>
                  <a:srgbClr val="FFFF00"/>
                </a:solidFill>
                <a:effectLst>
                  <a:glow rad="228600">
                    <a:srgbClr val="000000">
                      <a:alpha val="75000"/>
                    </a:srgbClr>
                  </a:glow>
                </a:effectLst>
                <a:latin typeface="Arial" charset="0"/>
                <a:cs typeface="ＭＳ Ｐゴシック" charset="0"/>
              </a:rPr>
              <a:t>responsibility</a:t>
            </a:r>
            <a:r>
              <a:rPr lang="en-US" sz="4000" b="1" dirty="0">
                <a:solidFill>
                  <a:srgbClr val="FFFFFF"/>
                </a:solidFill>
                <a:effectLst>
                  <a:glow rad="228600">
                    <a:srgbClr val="000000">
                      <a:alpha val="75000"/>
                    </a:srgbClr>
                  </a:glow>
                </a:effectLst>
                <a:latin typeface="Arial" charset="0"/>
                <a:cs typeface="ＭＳ Ｐゴシック" charset="0"/>
              </a:rPr>
              <a:t>  1</a:t>
            </a:r>
          </a:p>
          <a:p>
            <a:pPr lvl="2" defTabSz="914400"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dirty="0">
                <a:solidFill>
                  <a:srgbClr val="FFFFFF"/>
                </a:solidFill>
                <a:effectLst>
                  <a:glow rad="228600">
                    <a:srgbClr val="000000">
                      <a:alpha val="75000"/>
                    </a:srgbClr>
                  </a:glow>
                </a:effectLst>
                <a:latin typeface="Courier New" charset="0"/>
                <a:cs typeface="ＭＳ Ｐゴシック" charset="0"/>
              </a:rPr>
              <a:t>	► </a:t>
            </a:r>
            <a:r>
              <a:rPr lang="en-US" sz="4000" b="1" dirty="0">
                <a:solidFill>
                  <a:srgbClr val="FFFFFF"/>
                </a:solidFill>
                <a:effectLst>
                  <a:glow rad="228600">
                    <a:srgbClr val="000000">
                      <a:alpha val="75000"/>
                    </a:srgbClr>
                  </a:glow>
                </a:effectLst>
                <a:latin typeface="Arial" charset="0"/>
                <a:cs typeface="ＭＳ Ｐゴシック" charset="0"/>
              </a:rPr>
              <a:t>Demonstrating </a:t>
            </a:r>
            <a:r>
              <a:rPr lang="en-US" sz="4000" b="1" dirty="0">
                <a:solidFill>
                  <a:srgbClr val="FFFF00"/>
                </a:solidFill>
                <a:effectLst>
                  <a:glow rad="228600">
                    <a:srgbClr val="000000">
                      <a:alpha val="75000"/>
                    </a:srgbClr>
                  </a:glow>
                </a:effectLst>
                <a:latin typeface="Arial" charset="0"/>
                <a:cs typeface="ＭＳ Ｐゴシック" charset="0"/>
              </a:rPr>
              <a:t>creativity</a:t>
            </a:r>
            <a:r>
              <a:rPr lang="en-US" sz="4000" b="1" dirty="0">
                <a:solidFill>
                  <a:srgbClr val="FFFFFF"/>
                </a:solidFill>
                <a:effectLst>
                  <a:glow rad="228600">
                    <a:srgbClr val="000000">
                      <a:alpha val="75000"/>
                    </a:srgbClr>
                  </a:glow>
                </a:effectLst>
                <a:latin typeface="Arial" charset="0"/>
                <a:cs typeface="ＭＳ Ｐゴシック" charset="0"/>
              </a:rPr>
              <a:t>  2-4</a:t>
            </a:r>
          </a:p>
        </p:txBody>
      </p:sp>
      <p:sp>
        <p:nvSpPr>
          <p:cNvPr id="343142" name="Text Box 102"/>
          <p:cNvSpPr txBox="1">
            <a:spLocks noChangeArrowheads="1"/>
          </p:cNvSpPr>
          <p:nvPr/>
        </p:nvSpPr>
        <p:spPr bwMode="auto">
          <a:xfrm>
            <a:off x="0" y="3689350"/>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a:solidFill>
                  <a:srgbClr val="FFFFFF"/>
                </a:solidFill>
                <a:effectLst>
                  <a:glow rad="228600">
                    <a:srgbClr val="000000">
                      <a:alpha val="75000"/>
                    </a:srgbClr>
                  </a:glow>
                </a:effectLst>
                <a:latin typeface="Arial" charset="0"/>
                <a:cs typeface="ＭＳ Ｐゴシック" charset="0"/>
              </a:rPr>
              <a:t>Ruth</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s </a:t>
            </a:r>
            <a:r>
              <a:rPr lang="en-US" sz="4000" b="1" dirty="0">
                <a:solidFill>
                  <a:srgbClr val="FFFF00"/>
                </a:solidFill>
                <a:effectLst>
                  <a:glow rad="228600">
                    <a:srgbClr val="000000">
                      <a:alpha val="75000"/>
                    </a:srgbClr>
                  </a:glow>
                </a:effectLst>
                <a:latin typeface="Arial" charset="0"/>
                <a:cs typeface="ＭＳ Ｐゴシック" charset="0"/>
              </a:rPr>
              <a:t>Courage</a:t>
            </a:r>
            <a:r>
              <a:rPr lang="en-US" sz="4000" b="1" dirty="0">
                <a:solidFill>
                  <a:srgbClr val="FFFFFF"/>
                </a:solidFill>
                <a:effectLst>
                  <a:glow rad="228600">
                    <a:srgbClr val="000000">
                      <a:alpha val="75000"/>
                    </a:srgbClr>
                  </a:glow>
                </a:effectLst>
                <a:latin typeface="Arial" charset="0"/>
                <a:cs typeface="ＭＳ Ｐゴシック" charset="0"/>
              </a:rPr>
              <a:t>   3:5-9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defRPr/>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The </a:t>
            </a:r>
            <a:r>
              <a:rPr lang="en-US" sz="4000" b="1">
                <a:solidFill>
                  <a:srgbClr val="FFFF00"/>
                </a:solidFill>
                <a:effectLst>
                  <a:glow rad="228600">
                    <a:srgbClr val="000000">
                      <a:alpha val="75000"/>
                    </a:srgbClr>
                  </a:glow>
                </a:effectLst>
                <a:latin typeface="Arial" charset="0"/>
                <a:cs typeface="ＭＳ Ｐゴシック" charset="0"/>
              </a:rPr>
              <a:t>Plan</a:t>
            </a:r>
            <a:r>
              <a:rPr lang="en-US" sz="4000" b="1">
                <a:solidFill>
                  <a:srgbClr val="FFFFFF"/>
                </a:solidFill>
                <a:effectLst>
                  <a:glow rad="228600">
                    <a:srgbClr val="000000">
                      <a:alpha val="75000"/>
                    </a:srgbClr>
                  </a:glow>
                </a:effectLst>
                <a:latin typeface="Arial" charset="0"/>
                <a:cs typeface="ＭＳ Ｐゴシック" charset="0"/>
              </a:rPr>
              <a:t>  5-7</a:t>
            </a:r>
          </a:p>
          <a:p>
            <a:pPr lvl="2" defTabSz="914400" eaLnBrk="0" fontAlgn="base" hangingPunct="0">
              <a:spcBef>
                <a:spcPct val="0"/>
              </a:spcBef>
              <a:spcAft>
                <a:spcPct val="0"/>
              </a:spcAft>
              <a:buFont typeface="Wingdings 2" charset="0"/>
              <a:buNone/>
              <a:defRPr/>
            </a:pPr>
            <a:endParaRPr lang="en-US" sz="1800"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The </a:t>
            </a:r>
            <a:r>
              <a:rPr lang="en-US" sz="4000" b="1">
                <a:solidFill>
                  <a:srgbClr val="FFFF00"/>
                </a:solidFill>
                <a:effectLst>
                  <a:glow rad="228600">
                    <a:srgbClr val="000000">
                      <a:alpha val="75000"/>
                    </a:srgbClr>
                  </a:glow>
                </a:effectLst>
                <a:latin typeface="Arial" charset="0"/>
                <a:cs typeface="ＭＳ Ｐゴシック" charset="0"/>
              </a:rPr>
              <a:t>Proposal</a:t>
            </a:r>
            <a:r>
              <a:rPr lang="en-US" sz="4000" b="1">
                <a:solidFill>
                  <a:srgbClr val="FFFFFF"/>
                </a:solidFill>
                <a:effectLst>
                  <a:glow rad="228600">
                    <a:srgbClr val="000000">
                      <a:alpha val="75000"/>
                    </a:srgbClr>
                  </a:glow>
                </a:effectLst>
                <a:latin typeface="Arial" charset="0"/>
                <a:cs typeface="ＭＳ Ｐゴシック" charset="0"/>
              </a:rPr>
              <a:t>  8-9</a:t>
            </a:r>
          </a:p>
          <a:p>
            <a:pPr lvl="2" defTabSz="914400" eaLnBrk="0" fontAlgn="base" hangingPunct="0">
              <a:spcBef>
                <a:spcPct val="0"/>
              </a:spcBef>
              <a:spcAft>
                <a:spcPct val="0"/>
              </a:spcAft>
              <a:buFont typeface="Wingdings 2" charset="0"/>
              <a:buNone/>
              <a:defRPr/>
            </a:pPr>
            <a:endParaRPr lang="en-US" sz="3600" b="1">
              <a:solidFill>
                <a:srgbClr val="FFFFFF"/>
              </a:solidFill>
              <a:effectLst>
                <a:glow rad="228600">
                  <a:srgbClr val="000000">
                    <a:alpha val="75000"/>
                  </a:srgbClr>
                </a:glow>
              </a:effectLst>
              <a:latin typeface="Arial" charset="0"/>
              <a:cs typeface="Times New Roman" charset="0"/>
            </a:endParaRPr>
          </a:p>
        </p:txBody>
      </p:sp>
    </p:spTree>
    <p:extLst>
      <p:ext uri="{BB962C8B-B14F-4D97-AF65-F5344CB8AC3E}">
        <p14:creationId xmlns:p14="http://schemas.microsoft.com/office/powerpoint/2010/main" val="168406511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80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8475"/>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982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1365" name="Text Box 5"/>
          <p:cNvSpPr txBox="1">
            <a:spLocks noChangeArrowheads="1"/>
          </p:cNvSpPr>
          <p:nvPr/>
        </p:nvSpPr>
        <p:spPr bwMode="auto">
          <a:xfrm>
            <a:off x="495300" y="2514600"/>
            <a:ext cx="83820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77800">
                    <a:srgbClr val="000000"/>
                  </a:glow>
                </a:effectLst>
                <a:latin typeface="Arial"/>
                <a:cs typeface="Arial"/>
              </a:rPr>
              <a:t>"May you be richly rewarded by the L</a:t>
            </a:r>
            <a:r>
              <a:rPr lang="en-US" sz="3200" b="1" i="1" dirty="0">
                <a:solidFill>
                  <a:srgbClr val="FFFFFF"/>
                </a:solidFill>
                <a:effectLst>
                  <a:glow rad="177800">
                    <a:srgbClr val="000000"/>
                  </a:glow>
                </a:effectLst>
                <a:latin typeface="Arial"/>
                <a:cs typeface="Arial"/>
              </a:rPr>
              <a:t>ORD</a:t>
            </a:r>
            <a:r>
              <a:rPr lang="en-US" sz="4000" b="1" i="1" dirty="0">
                <a:solidFill>
                  <a:srgbClr val="FFFFFF"/>
                </a:solidFill>
                <a:effectLst>
                  <a:glow rad="177800">
                    <a:srgbClr val="000000"/>
                  </a:glow>
                </a:effectLst>
                <a:latin typeface="Arial"/>
                <a:cs typeface="Arial"/>
              </a:rPr>
              <a:t>, the God of Israel, under whose </a:t>
            </a:r>
            <a:r>
              <a:rPr lang="en-US" sz="4000" b="1" i="1" dirty="0">
                <a:solidFill>
                  <a:srgbClr val="FFFF00"/>
                </a:solidFill>
                <a:effectLst>
                  <a:glow rad="177800">
                    <a:srgbClr val="000000"/>
                  </a:glow>
                </a:effectLst>
                <a:latin typeface="Arial"/>
                <a:cs typeface="Arial"/>
              </a:rPr>
              <a:t>wings</a:t>
            </a:r>
            <a:r>
              <a:rPr lang="en-US" sz="4000" b="1" i="1" dirty="0">
                <a:solidFill>
                  <a:srgbClr val="FFFFFF"/>
                </a:solidFill>
                <a:effectLst>
                  <a:glow rad="177800">
                    <a:srgbClr val="000000"/>
                  </a:glow>
                </a:effectLst>
                <a:latin typeface="Arial"/>
                <a:cs typeface="Arial"/>
              </a:rPr>
              <a:t> you have come to take refuge." </a:t>
            </a: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en-US" sz="3200" b="1">
                <a:solidFill>
                  <a:srgbClr val="FFFFFF"/>
                </a:solidFill>
                <a:effectLst>
                  <a:glow rad="152400">
                    <a:srgbClr val="000000"/>
                  </a:glow>
                </a:effectLst>
                <a:latin typeface="Arial"/>
                <a:ea typeface="ＭＳ Ｐゴシック" charset="0"/>
                <a:cs typeface="Arial"/>
              </a:rPr>
              <a:t>Boaz in Ruth 2:12 (NIV)</a:t>
            </a:r>
          </a:p>
          <a:p>
            <a:pPr defTabSz="914400" fontAlgn="base">
              <a:spcBef>
                <a:spcPct val="50000"/>
              </a:spcBef>
              <a:spcAft>
                <a:spcPct val="0"/>
              </a:spcAft>
              <a:defRPr/>
            </a:pPr>
            <a:endParaRPr lang="en-US" sz="2400">
              <a:solidFill>
                <a:srgbClr val="FFFFFF"/>
              </a:solidFill>
              <a:effectLst>
                <a:glow rad="152400">
                  <a:srgbClr val="000000"/>
                </a:glow>
              </a:effectLst>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406053003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2390" name="Text Box 1030"/>
          <p:cNvSpPr txBox="1">
            <a:spLocks noChangeArrowheads="1"/>
          </p:cNvSpPr>
          <p:nvPr/>
        </p:nvSpPr>
        <p:spPr bwMode="auto">
          <a:xfrm>
            <a:off x="179512" y="2514600"/>
            <a:ext cx="8964488"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altLang="ja-JP" sz="4000" b="1" i="1" dirty="0">
                <a:solidFill>
                  <a:srgbClr val="FFFFFF"/>
                </a:solidFill>
                <a:effectLst>
                  <a:glow rad="152400">
                    <a:srgbClr val="000000"/>
                  </a:glow>
                </a:effectLst>
                <a:latin typeface="Arial"/>
                <a:cs typeface="Arial"/>
              </a:rPr>
              <a:t>"</a:t>
            </a:r>
            <a:r>
              <a:rPr lang="en-US" sz="4000" b="1" i="1" dirty="0">
                <a:solidFill>
                  <a:srgbClr val="FFFFFF"/>
                </a:solidFill>
                <a:effectLst>
                  <a:glow rad="152400">
                    <a:srgbClr val="000000"/>
                  </a:glow>
                </a:effectLst>
                <a:latin typeface="Arial"/>
                <a:cs typeface="Arial"/>
              </a:rPr>
              <a:t>I am your servant Ruth,</a:t>
            </a:r>
            <a:r>
              <a:rPr lang="en-US" altLang="ja-JP" sz="4000" b="1" i="1" dirty="0">
                <a:solidFill>
                  <a:srgbClr val="FFFFFF"/>
                </a:solidFill>
                <a:effectLst>
                  <a:glow rad="152400">
                    <a:srgbClr val="000000"/>
                  </a:glow>
                </a:effectLst>
                <a:latin typeface="Arial"/>
                <a:cs typeface="Arial"/>
              </a:rPr>
              <a:t>"</a:t>
            </a:r>
            <a:r>
              <a:rPr lang="en-US" sz="4000" b="1" i="1" dirty="0">
                <a:solidFill>
                  <a:srgbClr val="FFFFFF"/>
                </a:solidFill>
                <a:effectLst>
                  <a:glow rad="152400">
                    <a:srgbClr val="000000"/>
                  </a:glow>
                </a:effectLst>
                <a:latin typeface="Arial"/>
                <a:cs typeface="Arial"/>
              </a:rPr>
              <a:t> she said. </a:t>
            </a:r>
          </a:p>
        </p:txBody>
      </p:sp>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3200" b="1">
                <a:solidFill>
                  <a:srgbClr val="FFFFFF"/>
                </a:solidFill>
                <a:effectLst>
                  <a:glow rad="152400">
                    <a:srgbClr val="000000"/>
                  </a:glow>
                </a:effectLst>
                <a:latin typeface="Arial"/>
                <a:ea typeface="ＭＳ Ｐゴシック" charset="0"/>
                <a:cs typeface="Arial"/>
              </a:rPr>
              <a:t>Ruth 3:9 (NIV)</a:t>
            </a:r>
          </a:p>
          <a:p>
            <a:pPr defTabSz="914400" fontAlgn="base">
              <a:spcBef>
                <a:spcPct val="50000"/>
              </a:spcBef>
              <a:spcAft>
                <a:spcPct val="0"/>
              </a:spcAft>
              <a:defRPr/>
            </a:pPr>
            <a:endParaRPr lang="en-US" sz="2400">
              <a:solidFill>
                <a:srgbClr val="FFFFFF"/>
              </a:solidFill>
              <a:effectLst>
                <a:glow rad="152400">
                  <a:srgbClr val="000000"/>
                </a:glow>
              </a:effectLst>
              <a:latin typeface="Arial"/>
              <a:ea typeface="ＭＳ Ｐゴシック" charset="0"/>
              <a:cs typeface="Arial"/>
            </a:endParaRPr>
          </a:p>
        </p:txBody>
      </p:sp>
      <p:sp>
        <p:nvSpPr>
          <p:cNvPr id="912392" name="Text Box 1032"/>
          <p:cNvSpPr txBox="1">
            <a:spLocks noChangeArrowheads="1"/>
          </p:cNvSpPr>
          <p:nvPr/>
        </p:nvSpPr>
        <p:spPr bwMode="auto">
          <a:xfrm>
            <a:off x="251520" y="3164309"/>
            <a:ext cx="8382000" cy="1920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altLang="ja-JP" sz="4000" b="1" i="1" dirty="0">
                <a:solidFill>
                  <a:srgbClr val="FFFFFF"/>
                </a:solidFill>
                <a:effectLst>
                  <a:glow rad="152400">
                    <a:srgbClr val="000000"/>
                  </a:glow>
                </a:effectLst>
                <a:latin typeface="Arial"/>
                <a:cs typeface="Arial"/>
              </a:rPr>
              <a:t>"</a:t>
            </a:r>
            <a:r>
              <a:rPr lang="en-US" sz="4000" b="1" i="1" dirty="0">
                <a:solidFill>
                  <a:srgbClr val="FFFFFF"/>
                </a:solidFill>
                <a:effectLst>
                  <a:glow rad="152400">
                    <a:srgbClr val="000000"/>
                  </a:glow>
                </a:effectLst>
                <a:latin typeface="Arial"/>
                <a:cs typeface="Arial"/>
              </a:rPr>
              <a:t>Spread the </a:t>
            </a:r>
            <a:r>
              <a:rPr lang="en-US" sz="4000" b="1" i="1" dirty="0">
                <a:solidFill>
                  <a:srgbClr val="FFFF00"/>
                </a:solidFill>
                <a:effectLst>
                  <a:glow rad="152400">
                    <a:srgbClr val="000000"/>
                  </a:glow>
                </a:effectLst>
                <a:latin typeface="Arial"/>
                <a:cs typeface="Arial"/>
              </a:rPr>
              <a:t>corner of your garment</a:t>
            </a:r>
            <a:r>
              <a:rPr lang="en-US" sz="4000" b="1" i="1" dirty="0">
                <a:solidFill>
                  <a:srgbClr val="FFFFFF"/>
                </a:solidFill>
                <a:effectLst>
                  <a:glow rad="152400">
                    <a:srgbClr val="000000"/>
                  </a:glow>
                </a:effectLst>
                <a:latin typeface="Arial"/>
                <a:cs typeface="Arial"/>
              </a:rPr>
              <a:t> over me, since you are a kinsman-redeemer.</a:t>
            </a:r>
            <a:r>
              <a:rPr lang="en-US" altLang="ja-JP" sz="4000" b="1" i="1" dirty="0">
                <a:solidFill>
                  <a:srgbClr val="FFFFFF"/>
                </a:solidFill>
                <a:effectLst>
                  <a:glow rad="152400">
                    <a:srgbClr val="000000"/>
                  </a:glow>
                </a:effectLst>
                <a:latin typeface="Arial"/>
                <a:cs typeface="Arial"/>
              </a:rPr>
              <a:t>"</a:t>
            </a:r>
            <a:endParaRPr lang="en-US" sz="4000" b="1" i="1" dirty="0">
              <a:solidFill>
                <a:srgbClr val="FFFFFF"/>
              </a:solidFill>
              <a:effectLst>
                <a:glow rad="152400">
                  <a:srgbClr val="000000"/>
                </a:glow>
              </a:effectLst>
              <a:latin typeface="Arial"/>
              <a:cs typeface="Arial"/>
            </a:endParaRPr>
          </a:p>
        </p:txBody>
      </p:sp>
      <p:sp>
        <p:nvSpPr>
          <p:cNvPr id="912393" name="Text Box 1033"/>
          <p:cNvSpPr txBox="1">
            <a:spLocks noChangeArrowheads="1"/>
          </p:cNvSpPr>
          <p:nvPr/>
        </p:nvSpPr>
        <p:spPr bwMode="auto">
          <a:xfrm>
            <a:off x="6591672" y="548680"/>
            <a:ext cx="2552328"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defRPr/>
            </a:pPr>
            <a:r>
              <a:rPr lang="en-US" sz="9600" b="1" dirty="0">
                <a:solidFill>
                  <a:srgbClr val="FFFF00"/>
                </a:solidFill>
                <a:effectLst>
                  <a:glow rad="152400">
                    <a:srgbClr val="000000"/>
                  </a:glow>
                </a:effectLst>
                <a:latin typeface="Bwhebb"/>
                <a:ea typeface="ＭＳ Ｐゴシック" charset="0"/>
                <a:cs typeface="Bwhebb"/>
              </a:rPr>
              <a:t>p</a:t>
            </a:r>
            <a:r>
              <a:rPr lang="he-IL" sz="9600" b="1" dirty="0">
                <a:solidFill>
                  <a:srgbClr val="FFFF00"/>
                </a:solidFill>
                <a:effectLst>
                  <a:glow rad="152400">
                    <a:srgbClr val="000000"/>
                  </a:glow>
                </a:effectLst>
                <a:latin typeface="Bwhebb"/>
                <a:ea typeface="ＭＳ Ｐゴシック" charset="0"/>
                <a:cs typeface="Bwhebb"/>
              </a:rPr>
              <a:t>n</a:t>
            </a:r>
            <a:r>
              <a:rPr lang="en-US" sz="9600" b="1" dirty="0">
                <a:solidFill>
                  <a:srgbClr val="FFFF00"/>
                </a:solidFill>
                <a:effectLst>
                  <a:glow rad="152400">
                    <a:srgbClr val="000000"/>
                  </a:glow>
                </a:effectLst>
                <a:latin typeface="Bwhebb"/>
                <a:ea typeface="ＭＳ Ｐゴシック" charset="0"/>
                <a:cs typeface="Bwhebb"/>
              </a:rPr>
              <a:t>"K' </a:t>
            </a: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9340280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3415" name="Text Box 7"/>
          <p:cNvSpPr txBox="1">
            <a:spLocks noChangeArrowheads="1"/>
          </p:cNvSpPr>
          <p:nvPr/>
        </p:nvSpPr>
        <p:spPr bwMode="auto">
          <a:xfrm>
            <a:off x="343647" y="2336242"/>
            <a:ext cx="8495553" cy="37856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en-US" sz="4000" b="1" i="1" dirty="0">
                <a:solidFill>
                  <a:srgbClr val="FFFFFF"/>
                </a:solidFill>
                <a:effectLst>
                  <a:glow rad="165100">
                    <a:srgbClr val="000000"/>
                  </a:glow>
                </a:effectLst>
                <a:latin typeface="Arial"/>
                <a:cs typeface="Arial"/>
              </a:rPr>
              <a:t>"Later I passed by, and when I looked at you and saw that you were old enough for love, I spread the</a:t>
            </a:r>
            <a:r>
              <a:rPr lang="en-US" sz="4000" b="1" i="1" dirty="0">
                <a:solidFill>
                  <a:srgbClr val="FFFF00"/>
                </a:solidFill>
                <a:effectLst>
                  <a:glow rad="165100">
                    <a:srgbClr val="000000"/>
                  </a:glow>
                </a:effectLst>
                <a:latin typeface="Arial"/>
                <a:cs typeface="Arial"/>
              </a:rPr>
              <a:t> corner of my garment </a:t>
            </a:r>
            <a:r>
              <a:rPr lang="en-US" sz="4000" b="1" i="1" dirty="0">
                <a:solidFill>
                  <a:srgbClr val="FFFFFF"/>
                </a:solidFill>
                <a:effectLst>
                  <a:glow rad="165100">
                    <a:srgbClr val="000000"/>
                  </a:glow>
                </a:effectLst>
                <a:latin typeface="Arial"/>
                <a:cs typeface="Arial"/>
              </a:rPr>
              <a:t>over you and covered your nakedness."</a:t>
            </a:r>
          </a:p>
        </p:txBody>
      </p:sp>
      <p:sp>
        <p:nvSpPr>
          <p:cNvPr id="913416" name="Text Box 8"/>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en-US" sz="3200" b="1">
                <a:solidFill>
                  <a:srgbClr val="FFFFFF"/>
                </a:solidFill>
                <a:effectLst>
                  <a:glow rad="165100">
                    <a:srgbClr val="000000"/>
                  </a:glow>
                </a:effectLst>
                <a:latin typeface="Arial"/>
                <a:ea typeface="ＭＳ Ｐゴシック" charset="0"/>
                <a:cs typeface="Arial"/>
              </a:rPr>
              <a:t>Ezekiel 16:8 (NIV)</a:t>
            </a:r>
          </a:p>
          <a:p>
            <a:pPr defTabSz="914400" fontAlgn="base">
              <a:spcBef>
                <a:spcPct val="50000"/>
              </a:spcBef>
              <a:spcAft>
                <a:spcPct val="0"/>
              </a:spcAft>
              <a:defRPr/>
            </a:pPr>
            <a:endParaRPr lang="en-US" sz="2400">
              <a:solidFill>
                <a:srgbClr val="FFFFFF"/>
              </a:solidFill>
              <a:effectLst>
                <a:glow rad="165100">
                  <a:srgbClr val="000000"/>
                </a:glow>
              </a:effectLst>
              <a:latin typeface="Arial"/>
              <a:ea typeface="ＭＳ Ｐゴシック" charset="0"/>
              <a:cs typeface="Arial"/>
            </a:endParaRPr>
          </a:p>
        </p:txBody>
      </p:sp>
      <p:pic>
        <p:nvPicPr>
          <p:cNvPr id="2" name="Picture 1" descr="Screen Shot 2016-09-11 at 1.10.01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540552" y="3356992"/>
            <a:ext cx="3276600" cy="2324100"/>
          </a:xfrm>
          <a:prstGeom prst="rect">
            <a:avLst/>
          </a:prstGeom>
        </p:spPr>
      </p:pic>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7467921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1907" name="Text Box 3"/>
          <p:cNvSpPr txBox="1">
            <a:spLocks noChangeArrowheads="1"/>
          </p:cNvSpPr>
          <p:nvPr/>
        </p:nvSpPr>
        <p:spPr bwMode="auto">
          <a:xfrm>
            <a:off x="0" y="593725"/>
            <a:ext cx="9296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a:solidFill>
                  <a:srgbClr val="FFFFFF"/>
                </a:solidFill>
                <a:effectLst>
                  <a:glow rad="228600">
                    <a:srgbClr val="000000">
                      <a:alpha val="75000"/>
                    </a:srgbClr>
                  </a:glow>
                </a:effectLst>
                <a:latin typeface="Arial" charset="0"/>
                <a:cs typeface="ＭＳ Ｐゴシック" charset="0"/>
              </a:rPr>
              <a:t>Boaz</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s </a:t>
            </a:r>
            <a:r>
              <a:rPr lang="en-US" sz="4000" b="1" dirty="0">
                <a:solidFill>
                  <a:srgbClr val="FFFF00"/>
                </a:solidFill>
                <a:effectLst>
                  <a:glow rad="228600">
                    <a:srgbClr val="000000">
                      <a:alpha val="75000"/>
                    </a:srgbClr>
                  </a:glow>
                </a:effectLst>
                <a:latin typeface="Arial" charset="0"/>
                <a:cs typeface="ＭＳ Ｐゴシック" charset="0"/>
              </a:rPr>
              <a:t>Commitment</a:t>
            </a:r>
            <a:r>
              <a:rPr lang="en-US" sz="4000" b="1" dirty="0">
                <a:solidFill>
                  <a:srgbClr val="FFFFFF"/>
                </a:solidFill>
                <a:effectLst>
                  <a:glow rad="228600">
                    <a:srgbClr val="000000">
                      <a:alpha val="75000"/>
                    </a:srgbClr>
                  </a:glow>
                </a:effectLst>
                <a:latin typeface="Arial" charset="0"/>
                <a:cs typeface="ＭＳ Ｐゴシック" charset="0"/>
              </a:rPr>
              <a:t>   3:10-15  	</a:t>
            </a:r>
          </a:p>
        </p:txBody>
      </p:sp>
      <p:sp>
        <p:nvSpPr>
          <p:cNvPr id="891908" name="Text Box 4"/>
          <p:cNvSpPr txBox="1">
            <a:spLocks noChangeArrowheads="1"/>
          </p:cNvSpPr>
          <p:nvPr/>
        </p:nvSpPr>
        <p:spPr bwMode="auto">
          <a:xfrm>
            <a:off x="0" y="1612900"/>
            <a:ext cx="9296400" cy="36625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defRPr/>
            </a:pPr>
            <a:r>
              <a:rPr lang="en-US" sz="4000">
                <a:solidFill>
                  <a:srgbClr val="FFFFFF"/>
                </a:solidFill>
                <a:effectLst>
                  <a:glow rad="228600">
                    <a:srgbClr val="000000">
                      <a:alpha val="75000"/>
                    </a:srgbClr>
                  </a:glow>
                </a:effectLst>
                <a:latin typeface="Courier New" charset="0"/>
                <a:cs typeface="ＭＳ Ｐゴシック" charset="0"/>
              </a:rPr>
              <a:t>	</a:t>
            </a:r>
            <a:r>
              <a:rPr lang="en-US" sz="4000" b="1">
                <a:solidFill>
                  <a:srgbClr val="FFFFFF"/>
                </a:solidFill>
                <a:effectLst>
                  <a:glow rad="228600">
                    <a:srgbClr val="000000">
                      <a:alpha val="75000"/>
                    </a:srgbClr>
                  </a:glow>
                </a:effectLst>
                <a:latin typeface="Courier New" charset="0"/>
                <a:cs typeface="ＭＳ Ｐゴシック" charset="0"/>
              </a:rPr>
              <a:t>► </a:t>
            </a:r>
            <a:r>
              <a:rPr lang="en-US" sz="4000" b="1">
                <a:solidFill>
                  <a:srgbClr val="FFFFFF"/>
                </a:solidFill>
                <a:effectLst>
                  <a:glow rad="228600">
                    <a:srgbClr val="000000">
                      <a:alpha val="75000"/>
                    </a:srgbClr>
                  </a:glow>
                </a:effectLst>
                <a:latin typeface="Arial" charset="0"/>
                <a:cs typeface="ＭＳ Ｐゴシック" charset="0"/>
              </a:rPr>
              <a:t>His </a:t>
            </a:r>
            <a:r>
              <a:rPr lang="en-US" sz="4000" b="1">
                <a:solidFill>
                  <a:srgbClr val="FFFF00"/>
                </a:solidFill>
                <a:effectLst>
                  <a:glow rad="228600">
                    <a:srgbClr val="000000">
                      <a:alpha val="75000"/>
                    </a:srgbClr>
                  </a:glow>
                </a:effectLst>
                <a:latin typeface="Arial" charset="0"/>
                <a:cs typeface="ＭＳ Ｐゴシック" charset="0"/>
              </a:rPr>
              <a:t>promise</a:t>
            </a:r>
            <a:r>
              <a:rPr lang="en-US" sz="4000" b="1">
                <a:solidFill>
                  <a:srgbClr val="FFFFFF"/>
                </a:solidFill>
                <a:effectLst>
                  <a:glow rad="228600">
                    <a:srgbClr val="000000">
                      <a:alpha val="75000"/>
                    </a:srgbClr>
                  </a:glow>
                </a:effectLst>
                <a:latin typeface="Arial" charset="0"/>
                <a:cs typeface="ＭＳ Ｐゴシック" charset="0"/>
              </a:rPr>
              <a:t> 10-11</a:t>
            </a:r>
          </a:p>
          <a:p>
            <a:pPr lvl="2" defTabSz="914400" eaLnBrk="0" fontAlgn="base" hangingPunct="0">
              <a:spcBef>
                <a:spcPct val="0"/>
              </a:spcBef>
              <a:spcAft>
                <a:spcPct val="0"/>
              </a:spcAft>
              <a:buFont typeface="Wingdings 2" charset="0"/>
              <a:buNone/>
              <a:defRPr/>
            </a:pPr>
            <a:endParaRPr lang="en-US"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b="1">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His </a:t>
            </a:r>
            <a:r>
              <a:rPr lang="en-US" sz="4000" b="1">
                <a:solidFill>
                  <a:srgbClr val="FFFF00"/>
                </a:solidFill>
                <a:effectLst>
                  <a:glow rad="228600">
                    <a:srgbClr val="000000">
                      <a:alpha val="75000"/>
                    </a:srgbClr>
                  </a:glow>
                </a:effectLst>
                <a:latin typeface="Arial" charset="0"/>
                <a:cs typeface="ＭＳ Ｐゴシック" charset="0"/>
              </a:rPr>
              <a:t>problem</a:t>
            </a:r>
            <a:r>
              <a:rPr lang="en-US" sz="4000" b="1">
                <a:solidFill>
                  <a:srgbClr val="FFFFFF"/>
                </a:solidFill>
                <a:effectLst>
                  <a:glow rad="228600">
                    <a:srgbClr val="000000">
                      <a:alpha val="75000"/>
                    </a:srgbClr>
                  </a:glow>
                </a:effectLst>
                <a:latin typeface="Arial" charset="0"/>
                <a:cs typeface="ＭＳ Ｐゴシック" charset="0"/>
              </a:rPr>
              <a:t> 12</a:t>
            </a:r>
          </a:p>
          <a:p>
            <a:pPr lvl="2" defTabSz="914400" eaLnBrk="0" fontAlgn="base" hangingPunct="0">
              <a:spcBef>
                <a:spcPct val="0"/>
              </a:spcBef>
              <a:spcAft>
                <a:spcPct val="0"/>
              </a:spcAft>
              <a:buFont typeface="Wingdings 2" charset="0"/>
              <a:buNone/>
              <a:defRPr/>
            </a:pPr>
            <a:endParaRPr lang="en-US"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b="1">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His </a:t>
            </a:r>
            <a:r>
              <a:rPr lang="en-US" sz="4000" b="1">
                <a:solidFill>
                  <a:srgbClr val="FFFF00"/>
                </a:solidFill>
                <a:effectLst>
                  <a:glow rad="228600">
                    <a:srgbClr val="000000">
                      <a:alpha val="75000"/>
                    </a:srgbClr>
                  </a:glow>
                </a:effectLst>
                <a:latin typeface="Arial" charset="0"/>
                <a:cs typeface="ＭＳ Ｐゴシック" charset="0"/>
              </a:rPr>
              <a:t>protection</a:t>
            </a:r>
            <a:r>
              <a:rPr lang="en-US" sz="4000" b="1">
                <a:solidFill>
                  <a:srgbClr val="FFFFFF"/>
                </a:solidFill>
                <a:effectLst>
                  <a:glow rad="228600">
                    <a:srgbClr val="000000">
                      <a:alpha val="75000"/>
                    </a:srgbClr>
                  </a:glow>
                </a:effectLst>
                <a:latin typeface="Arial" charset="0"/>
                <a:cs typeface="ＭＳ Ｐゴシック" charset="0"/>
              </a:rPr>
              <a:t> 13-14</a:t>
            </a:r>
          </a:p>
          <a:p>
            <a:pPr lvl="2" defTabSz="914400" eaLnBrk="0" fontAlgn="base" hangingPunct="0">
              <a:spcBef>
                <a:spcPct val="0"/>
              </a:spcBef>
              <a:spcAft>
                <a:spcPct val="0"/>
              </a:spcAft>
              <a:buFont typeface="Wingdings 2" charset="0"/>
              <a:buNone/>
              <a:defRPr/>
            </a:pPr>
            <a:endParaRPr lang="en-US"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defRPr/>
            </a:pPr>
            <a:r>
              <a:rPr lang="en-US" sz="4000" b="1">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His </a:t>
            </a:r>
            <a:r>
              <a:rPr lang="en-US" sz="4000" b="1">
                <a:solidFill>
                  <a:srgbClr val="FFFF00"/>
                </a:solidFill>
                <a:effectLst>
                  <a:glow rad="228600">
                    <a:srgbClr val="000000">
                      <a:alpha val="75000"/>
                    </a:srgbClr>
                  </a:glow>
                </a:effectLst>
                <a:latin typeface="Arial" charset="0"/>
                <a:cs typeface="ＭＳ Ｐゴシック" charset="0"/>
              </a:rPr>
              <a:t>provision</a:t>
            </a:r>
            <a:r>
              <a:rPr lang="en-US" sz="4000" b="1">
                <a:solidFill>
                  <a:srgbClr val="FFFFFF"/>
                </a:solidFill>
                <a:effectLst>
                  <a:glow rad="228600">
                    <a:srgbClr val="000000">
                      <a:alpha val="75000"/>
                    </a:srgbClr>
                  </a:glow>
                </a:effectLst>
                <a:latin typeface="Arial" charset="0"/>
                <a:cs typeface="ＭＳ Ｐゴシック" charset="0"/>
              </a:rPr>
              <a:t> 15</a:t>
            </a:r>
          </a:p>
        </p:txBody>
      </p:sp>
      <p:sp>
        <p:nvSpPr>
          <p:cNvPr id="891914" name="Text Box 10"/>
          <p:cNvSpPr txBox="1">
            <a:spLocks noChangeArrowheads="1"/>
          </p:cNvSpPr>
          <p:nvPr/>
        </p:nvSpPr>
        <p:spPr bwMode="auto">
          <a:xfrm>
            <a:off x="0" y="5546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defRPr/>
            </a:pPr>
            <a:r>
              <a:rPr lang="en-US" sz="4000" b="1" dirty="0">
                <a:solidFill>
                  <a:srgbClr val="FFFFFF"/>
                </a:solidFill>
                <a:effectLst>
                  <a:glow rad="228600">
                    <a:srgbClr val="000000">
                      <a:alpha val="75000"/>
                    </a:srgbClr>
                  </a:glow>
                </a:effectLst>
                <a:latin typeface="Arial" charset="0"/>
                <a:cs typeface="ＭＳ Ｐゴシック" charset="0"/>
              </a:rPr>
              <a:t>Naomi</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s</a:t>
            </a:r>
            <a:r>
              <a:rPr lang="fr-FR" altLang="ja-JP" sz="4000" b="1" dirty="0">
                <a:solidFill>
                  <a:srgbClr val="FFFFFF"/>
                </a:solidFill>
                <a:effectLst>
                  <a:glow rad="228600">
                    <a:srgbClr val="000000">
                      <a:alpha val="75000"/>
                    </a:srgbClr>
                  </a:glow>
                </a:effectLst>
                <a:latin typeface="Arial"/>
                <a:cs typeface="ＭＳ Ｐゴシック" charset="0"/>
              </a:rPr>
              <a:t>'</a:t>
            </a:r>
            <a:r>
              <a:rPr lang="en-US" sz="4000" b="1" dirty="0">
                <a:solidFill>
                  <a:srgbClr val="FFFFFF"/>
                </a:solidFill>
                <a:effectLst>
                  <a:glow rad="228600">
                    <a:srgbClr val="000000">
                      <a:alpha val="75000"/>
                    </a:srgbClr>
                  </a:glow>
                </a:effectLst>
                <a:latin typeface="Arial" charset="0"/>
                <a:cs typeface="ＭＳ Ｐゴシック" charset="0"/>
              </a:rPr>
              <a:t> </a:t>
            </a:r>
            <a:r>
              <a:rPr lang="en-US" sz="4000" b="1" dirty="0">
                <a:solidFill>
                  <a:srgbClr val="FFFF00"/>
                </a:solidFill>
                <a:effectLst>
                  <a:glow rad="228600">
                    <a:srgbClr val="000000">
                      <a:alpha val="75000"/>
                    </a:srgbClr>
                  </a:glow>
                </a:effectLst>
                <a:latin typeface="Arial" charset="0"/>
                <a:cs typeface="ＭＳ Ｐゴシック" charset="0"/>
              </a:rPr>
              <a:t>Confidence</a:t>
            </a:r>
            <a:r>
              <a:rPr lang="en-US" sz="4000" b="1" dirty="0">
                <a:solidFill>
                  <a:srgbClr val="FFFFFF"/>
                </a:solidFill>
                <a:effectLst>
                  <a:glow rad="228600">
                    <a:srgbClr val="000000">
                      <a:alpha val="75000"/>
                    </a:srgbClr>
                  </a:glow>
                </a:effectLst>
                <a:latin typeface="Arial" charset="0"/>
                <a:cs typeface="ＭＳ Ｐゴシック" charset="0"/>
              </a:rPr>
              <a:t>   3:16-18  </a:t>
            </a:r>
          </a:p>
        </p:txBody>
      </p:sp>
    </p:spTree>
    <p:extLst>
      <p:ext uri="{BB962C8B-B14F-4D97-AF65-F5344CB8AC3E}">
        <p14:creationId xmlns:p14="http://schemas.microsoft.com/office/powerpoint/2010/main" val="397584258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5725"/>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107504" y="3336925"/>
            <a:ext cx="9036496"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"If one of your countrymen becomes poor and sells some of his property, his nearest relative is to come and redeem what his countryman has sold."          </a:t>
            </a:r>
            <a:endParaRPr lang="en-US" sz="2800" b="1" dirty="0">
              <a:solidFill>
                <a:srgbClr val="FFFFFF"/>
              </a:solidFill>
              <a:effectLst>
                <a:glow rad="101600">
                  <a:srgbClr val="000000">
                    <a:alpha val="75000"/>
                  </a:srgbClr>
                </a:glow>
              </a:effectLst>
              <a:latin typeface="Arial"/>
              <a:ea typeface="ＭＳ Ｐゴシック" charset="0"/>
              <a:cs typeface="Arial"/>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Leviticus 25:25 (NIV)</a:t>
            </a: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Property</a:t>
            </a:r>
          </a:p>
        </p:txBody>
      </p:sp>
    </p:spTree>
    <p:extLst>
      <p:ext uri="{BB962C8B-B14F-4D97-AF65-F5344CB8AC3E}">
        <p14:creationId xmlns:p14="http://schemas.microsoft.com/office/powerpoint/2010/main" val="139846262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417320"/>
            <a:ext cx="7252659" cy="549590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600200"/>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10225091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2323" name="Text Box 3"/>
          <p:cNvSpPr txBox="1">
            <a:spLocks noChangeArrowheads="1"/>
          </p:cNvSpPr>
          <p:nvPr/>
        </p:nvSpPr>
        <p:spPr bwMode="auto">
          <a:xfrm>
            <a:off x="609600" y="1752600"/>
            <a:ext cx="8001000" cy="34163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"If brothers are living together and one of them dies without a son, his widow must not marry outside the family. Her husband</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brother shall take her and marry her and fulfill the duty of a brother-in-law to her."</a:t>
            </a: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25:5 (NIV)</a:t>
            </a: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86007698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744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"The first son she bears shall carry on the name of the dead brother so that his name will not be blotted out from Israel."            </a:t>
            </a: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25:6 (NIV)</a:t>
            </a: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18344005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25:7 (NIV)</a:t>
            </a: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58472" name="Text Box 8"/>
          <p:cNvSpPr txBox="1">
            <a:spLocks noChangeArrowheads="1"/>
          </p:cNvSpPr>
          <p:nvPr/>
        </p:nvSpPr>
        <p:spPr bwMode="auto">
          <a:xfrm>
            <a:off x="609600" y="1660525"/>
            <a:ext cx="8001000" cy="452431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"However, if a man does not want to marry his brother</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wife, she shall go to the elders at the town gate and say, </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My husband</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brother refuses to carry on his brother</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name in Israel. He will not fulfill the duty of a brother-in-law to me.</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altLang="ja-JP" sz="3600" b="1" i="1" dirty="0">
                <a:solidFill>
                  <a:srgbClr val="FFFFFF"/>
                </a:solidFill>
                <a:effectLst>
                  <a:glow rad="101600">
                    <a:srgbClr val="000000">
                      <a:alpha val="75000"/>
                    </a:srgbClr>
                  </a:glow>
                </a:effectLst>
                <a:latin typeface="Arial"/>
                <a:ea typeface="ＭＳ Ｐゴシック" charset="0"/>
                <a:cs typeface="Arial"/>
              </a:rPr>
              <a:t>"</a:t>
            </a:r>
            <a:endParaRPr lang="en-US" sz="3600" b="1" i="1" dirty="0">
              <a:solidFill>
                <a:srgbClr val="FFFFFF"/>
              </a:solidFill>
              <a:effectLst>
                <a:glow rad="101600">
                  <a:srgbClr val="000000">
                    <a:alpha val="75000"/>
                  </a:srgbClr>
                </a:glow>
              </a:effectLst>
              <a:latin typeface="Arial"/>
              <a:ea typeface="ＭＳ Ｐゴシック" charset="0"/>
              <a:cs typeface="Arial"/>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395797423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25:8-9 (NIV)</a:t>
            </a: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2567" name="Text Box 7"/>
          <p:cNvSpPr txBox="1">
            <a:spLocks noChangeArrowheads="1"/>
          </p:cNvSpPr>
          <p:nvPr/>
        </p:nvSpPr>
        <p:spPr bwMode="auto">
          <a:xfrm>
            <a:off x="609600" y="1736725"/>
            <a:ext cx="8001000" cy="39703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"Then the elders of his town shall summon him and talk to him. If he persists in saying, </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I do not want to marry her,</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 </a:t>
            </a:r>
            <a:r>
              <a:rPr lang="en-US" sz="3600" b="1" i="1" baseline="30000" dirty="0">
                <a:solidFill>
                  <a:srgbClr val="FFFFFF"/>
                </a:solidFill>
                <a:effectLst>
                  <a:glow rad="101600">
                    <a:srgbClr val="000000">
                      <a:alpha val="75000"/>
                    </a:srgbClr>
                  </a:glow>
                </a:effectLst>
                <a:latin typeface="Arial"/>
                <a:ea typeface="ＭＳ Ｐゴシック" charset="0"/>
                <a:cs typeface="Arial"/>
              </a:rPr>
              <a:t> </a:t>
            </a:r>
            <a:r>
              <a:rPr lang="en-US" sz="3600" b="1" i="1" dirty="0">
                <a:solidFill>
                  <a:srgbClr val="FFFFFF"/>
                </a:solidFill>
                <a:effectLst>
                  <a:glow rad="101600">
                    <a:srgbClr val="000000">
                      <a:alpha val="75000"/>
                    </a:srgbClr>
                  </a:glow>
                </a:effectLst>
                <a:latin typeface="Arial"/>
                <a:ea typeface="ＭＳ Ｐゴシック" charset="0"/>
                <a:cs typeface="Arial"/>
              </a:rPr>
              <a:t>his brother</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widow shall go up to him in the presence of the elders, take off one of his sandals, spit in his face</a:t>
            </a:r>
            <a:r>
              <a:rPr lang="mr-IN"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a:t>
            </a: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12213166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2800" b="1">
                <a:solidFill>
                  <a:srgbClr val="FFFFFF"/>
                </a:solidFill>
                <a:effectLst>
                  <a:glow rad="101600">
                    <a:srgbClr val="000000">
                      <a:alpha val="75000"/>
                    </a:srgbClr>
                  </a:glow>
                </a:effectLst>
                <a:latin typeface="Arial"/>
                <a:ea typeface="ＭＳ Ｐゴシック" charset="0"/>
                <a:cs typeface="Arial"/>
              </a:rPr>
              <a:t>Deuteronomy 25:9-10 (NIV)</a:t>
            </a: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i="1">
              <a:solidFill>
                <a:srgbClr val="FFFFFF"/>
              </a:solidFill>
              <a:effectLst>
                <a:glow rad="101600">
                  <a:srgbClr val="000000">
                    <a:alpha val="75000"/>
                  </a:srgbClr>
                </a:glow>
              </a:effectLst>
              <a:latin typeface="Arial"/>
              <a:ea typeface="ＭＳ Ｐゴシック" charset="0"/>
              <a:cs typeface="Arial"/>
            </a:endParaRPr>
          </a:p>
        </p:txBody>
      </p:sp>
      <p:sp>
        <p:nvSpPr>
          <p:cNvPr id="963591" name="Text Box 7"/>
          <p:cNvSpPr txBox="1">
            <a:spLocks noChangeArrowheads="1"/>
          </p:cNvSpPr>
          <p:nvPr/>
        </p:nvSpPr>
        <p:spPr bwMode="auto">
          <a:xfrm>
            <a:off x="609600" y="1812925"/>
            <a:ext cx="8001000" cy="286232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effectLst>
                  <a:glow rad="101600">
                    <a:srgbClr val="000000">
                      <a:alpha val="75000"/>
                    </a:srgbClr>
                  </a:glow>
                </a:effectLst>
                <a:latin typeface="Arial"/>
                <a:ea typeface="ＭＳ Ｐゴシック" charset="0"/>
                <a:cs typeface="Arial"/>
              </a:rPr>
              <a:t>"and say, </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This is what is done to the man who will not build up his brother</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family line.</a:t>
            </a:r>
            <a:r>
              <a:rPr lang="fr-FR"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 </a:t>
            </a:r>
            <a:r>
              <a:rPr lang="en-US" sz="3600" b="1" i="1" baseline="30000" dirty="0">
                <a:solidFill>
                  <a:srgbClr val="FFFFFF"/>
                </a:solidFill>
                <a:effectLst>
                  <a:glow rad="101600">
                    <a:srgbClr val="000000">
                      <a:alpha val="75000"/>
                    </a:srgbClr>
                  </a:glow>
                </a:effectLst>
                <a:latin typeface="Arial"/>
                <a:ea typeface="ＭＳ Ｐゴシック" charset="0"/>
                <a:cs typeface="Arial"/>
              </a:rPr>
              <a:t> </a:t>
            </a:r>
            <a:r>
              <a:rPr lang="en-US" sz="3600" b="1" i="1" dirty="0">
                <a:solidFill>
                  <a:srgbClr val="FFFFFF"/>
                </a:solidFill>
                <a:effectLst>
                  <a:glow rad="101600">
                    <a:srgbClr val="000000">
                      <a:alpha val="75000"/>
                    </a:srgbClr>
                  </a:glow>
                </a:effectLst>
                <a:latin typeface="Arial"/>
                <a:ea typeface="ＭＳ Ｐゴシック" charset="0"/>
                <a:cs typeface="Arial"/>
              </a:rPr>
              <a:t>That man</a:t>
            </a:r>
            <a:r>
              <a:rPr lang="fr-FR" altLang="ja-JP" sz="3600" b="1" i="1" dirty="0">
                <a:solidFill>
                  <a:srgbClr val="FFFFFF"/>
                </a:solidFill>
                <a:effectLst>
                  <a:glow rad="101600">
                    <a:srgbClr val="000000">
                      <a:alpha val="75000"/>
                    </a:srgbClr>
                  </a:glow>
                </a:effectLst>
                <a:latin typeface="Arial"/>
                <a:ea typeface="ＭＳ Ｐゴシック" charset="0"/>
                <a:cs typeface="Arial"/>
              </a:rPr>
              <a:t>'</a:t>
            </a:r>
            <a:r>
              <a:rPr lang="en-US" sz="3600" b="1" i="1" dirty="0">
                <a:solidFill>
                  <a:srgbClr val="FFFFFF"/>
                </a:solidFill>
                <a:effectLst>
                  <a:glow rad="101600">
                    <a:srgbClr val="000000">
                      <a:alpha val="75000"/>
                    </a:srgbClr>
                  </a:glow>
                </a:effectLst>
                <a:latin typeface="Arial"/>
                <a:ea typeface="ＭＳ Ｐゴシック" charset="0"/>
                <a:cs typeface="Arial"/>
              </a:rPr>
              <a:t>s line shall be known in Israel as The Family of the </a:t>
            </a:r>
            <a:r>
              <a:rPr lang="en-US" sz="3600" b="1" i="1" dirty="0" err="1">
                <a:solidFill>
                  <a:srgbClr val="FFFFFF"/>
                </a:solidFill>
                <a:effectLst>
                  <a:glow rad="101600">
                    <a:srgbClr val="000000">
                      <a:alpha val="75000"/>
                    </a:srgbClr>
                  </a:glow>
                </a:effectLst>
                <a:latin typeface="Arial"/>
                <a:ea typeface="ＭＳ Ｐゴシック" charset="0"/>
                <a:cs typeface="Arial"/>
              </a:rPr>
              <a:t>Unsandaled</a:t>
            </a:r>
            <a:r>
              <a:rPr lang="en-US" sz="3600" b="1" i="1" dirty="0">
                <a:solidFill>
                  <a:srgbClr val="FFFFFF"/>
                </a:solidFill>
                <a:effectLst>
                  <a:glow rad="101600">
                    <a:srgbClr val="000000">
                      <a:alpha val="75000"/>
                    </a:srgbClr>
                  </a:glow>
                </a:effectLst>
                <a:latin typeface="Arial"/>
                <a:ea typeface="ＭＳ Ｐゴシック" charset="0"/>
                <a:cs typeface="Arial"/>
              </a:rPr>
              <a:t>."</a:t>
            </a: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effectLst>
                  <a:glow rad="101600">
                    <a:srgbClr val="000000">
                      <a:alpha val="75000"/>
                    </a:srgbClr>
                  </a:glow>
                </a:effectLst>
                <a:latin typeface="Arial"/>
                <a:ea typeface="ＭＳ Ｐゴシック" charset="0"/>
                <a:cs typeface="Arial"/>
              </a:rPr>
              <a:t>Posterity</a:t>
            </a:r>
          </a:p>
        </p:txBody>
      </p:sp>
    </p:spTree>
    <p:extLst>
      <p:ext uri="{BB962C8B-B14F-4D97-AF65-F5344CB8AC3E}">
        <p14:creationId xmlns:p14="http://schemas.microsoft.com/office/powerpoint/2010/main" val="145707773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Ruth 4</a:t>
            </a:r>
          </a:p>
        </p:txBody>
      </p:sp>
    </p:spTree>
    <p:extLst>
      <p:ext uri="{BB962C8B-B14F-4D97-AF65-F5344CB8AC3E}">
        <p14:creationId xmlns:p14="http://schemas.microsoft.com/office/powerpoint/2010/main" val="210242699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en-US" sz="4800" b="1" i="1">
                <a:solidFill>
                  <a:srgbClr val="FFFFFF"/>
                </a:solidFill>
                <a:effectLst>
                  <a:glow rad="228600">
                    <a:srgbClr val="000000">
                      <a:alpha val="75000"/>
                    </a:srgbClr>
                  </a:glow>
                </a:effectLst>
                <a:latin typeface="Arial Narrow" charset="0"/>
                <a:ea typeface="ＭＳ Ｐゴシック" charset="0"/>
                <a:cs typeface="ＭＳ Ｐゴシック" charset="0"/>
              </a:rPr>
              <a:t>Bare Foot</a:t>
            </a:r>
          </a:p>
          <a:p>
            <a:pPr algn="ctr" defTabSz="914400" eaLnBrk="0" fontAlgn="base" hangingPunct="0">
              <a:spcBef>
                <a:spcPct val="0"/>
              </a:spcBef>
              <a:spcAft>
                <a:spcPct val="0"/>
              </a:spcAft>
            </a:pPr>
            <a:r>
              <a:rPr lang="en-US" sz="4800" b="1">
                <a:solidFill>
                  <a:srgbClr val="FFFFFF"/>
                </a:solidFill>
                <a:effectLst>
                  <a:glow rad="228600">
                    <a:srgbClr val="000000">
                      <a:alpha val="75000"/>
                    </a:srgbClr>
                  </a:glow>
                </a:effectLst>
                <a:latin typeface="Arial Narrow" charset="0"/>
                <a:ea typeface="ＭＳ Ｐゴシック" charset="0"/>
                <a:cs typeface="ＭＳ Ｐゴシック" charset="0"/>
              </a:rPr>
              <a:t>Ruth 4:1-12</a:t>
            </a:r>
          </a:p>
        </p:txBody>
      </p:sp>
    </p:spTree>
    <p:extLst>
      <p:ext uri="{BB962C8B-B14F-4D97-AF65-F5344CB8AC3E}">
        <p14:creationId xmlns:p14="http://schemas.microsoft.com/office/powerpoint/2010/main" val="71167433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Refusing the </a:t>
            </a:r>
            <a:r>
              <a:rPr lang="en-US" sz="4000" b="1" dirty="0">
                <a:solidFill>
                  <a:srgbClr val="FFFF00"/>
                </a:solidFill>
                <a:effectLst>
                  <a:glow rad="228600">
                    <a:srgbClr val="000000">
                      <a:alpha val="75000"/>
                    </a:srgbClr>
                  </a:glow>
                </a:effectLst>
                <a:latin typeface="Arial" charset="0"/>
                <a:cs typeface="ＭＳ Ｐゴシック" charset="0"/>
              </a:rPr>
              <a:t>obligation</a:t>
            </a:r>
            <a:r>
              <a:rPr lang="en-US" sz="4000" b="1" dirty="0">
                <a:solidFill>
                  <a:srgbClr val="FFFFFF"/>
                </a:solidFill>
                <a:effectLst>
                  <a:glow rad="228600">
                    <a:srgbClr val="000000">
                      <a:alpha val="75000"/>
                    </a:srgbClr>
                  </a:glow>
                </a:effectLst>
                <a:latin typeface="Arial" charset="0"/>
                <a:cs typeface="ＭＳ Ｐゴシック" charset="0"/>
              </a:rPr>
              <a:t> 4:1-8 </a:t>
            </a:r>
          </a:p>
        </p:txBody>
      </p:sp>
      <p:sp>
        <p:nvSpPr>
          <p:cNvPr id="343144" name="Text Box 104"/>
          <p:cNvSpPr txBox="1">
            <a:spLocks noChangeArrowheads="1"/>
          </p:cNvSpPr>
          <p:nvPr/>
        </p:nvSpPr>
        <p:spPr bwMode="auto">
          <a:xfrm>
            <a:off x="0" y="1644650"/>
            <a:ext cx="9296400" cy="1860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Convening the </a:t>
            </a:r>
            <a:r>
              <a:rPr lang="en-US" sz="4000" b="1">
                <a:solidFill>
                  <a:srgbClr val="FFFF00"/>
                </a:solidFill>
                <a:effectLst>
                  <a:glow rad="228600">
                    <a:srgbClr val="000000">
                      <a:alpha val="75000"/>
                    </a:srgbClr>
                  </a:glow>
                </a:effectLst>
                <a:latin typeface="Arial" charset="0"/>
                <a:cs typeface="ＭＳ Ｐゴシック" charset="0"/>
              </a:rPr>
              <a:t>court</a:t>
            </a:r>
            <a:r>
              <a:rPr lang="en-US" sz="4000" b="1">
                <a:solidFill>
                  <a:srgbClr val="FFFFFF"/>
                </a:solidFill>
                <a:effectLst>
                  <a:glow rad="228600">
                    <a:srgbClr val="000000">
                      <a:alpha val="75000"/>
                    </a:srgbClr>
                  </a:glow>
                </a:effectLst>
                <a:latin typeface="Arial" charset="0"/>
                <a:cs typeface="ＭＳ Ｐゴシック" charset="0"/>
              </a:rPr>
              <a:t>  1-2</a:t>
            </a:r>
          </a:p>
          <a:p>
            <a:pPr lvl="2" defTabSz="914400" eaLnBrk="0" fontAlgn="base" hangingPunct="0">
              <a:spcBef>
                <a:spcPct val="0"/>
              </a:spcBef>
              <a:spcAft>
                <a:spcPct val="0"/>
              </a:spcAft>
              <a:buFont typeface="Wingdings 2" charset="0"/>
              <a:buNone/>
            </a:pPr>
            <a:endParaRPr lang="en-US" sz="3600"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Considering the </a:t>
            </a:r>
            <a:r>
              <a:rPr lang="en-US" sz="4000" b="1">
                <a:solidFill>
                  <a:srgbClr val="FFFF00"/>
                </a:solidFill>
                <a:effectLst>
                  <a:glow rad="228600">
                    <a:srgbClr val="000000">
                      <a:alpha val="75000"/>
                    </a:srgbClr>
                  </a:glow>
                </a:effectLst>
                <a:latin typeface="Arial" charset="0"/>
                <a:cs typeface="ＭＳ Ｐゴシック" charset="0"/>
              </a:rPr>
              <a:t>case</a:t>
            </a:r>
            <a:r>
              <a:rPr lang="en-US" sz="4000" b="1">
                <a:solidFill>
                  <a:srgbClr val="FFFFFF"/>
                </a:solidFill>
                <a:effectLst>
                  <a:glow rad="228600">
                    <a:srgbClr val="000000">
                      <a:alpha val="75000"/>
                    </a:srgbClr>
                  </a:glow>
                </a:effectLst>
                <a:latin typeface="Arial" charset="0"/>
                <a:cs typeface="ＭＳ Ｐゴシック" charset="0"/>
              </a:rPr>
              <a:t>  3-8</a:t>
            </a:r>
            <a:endParaRPr lang="en-US" sz="3600" b="1">
              <a:solidFill>
                <a:srgbClr val="FFFFFF"/>
              </a:solidFill>
              <a:effectLst>
                <a:glow rad="228600">
                  <a:srgbClr val="000000">
                    <a:alpha val="75000"/>
                  </a:srgbClr>
                </a:glow>
              </a:effectLst>
              <a:latin typeface="Arial" charset="0"/>
              <a:cs typeface="Times New Roman" charset="0"/>
            </a:endParaRPr>
          </a:p>
        </p:txBody>
      </p:sp>
      <p:sp>
        <p:nvSpPr>
          <p:cNvPr id="343145" name="Text Box 105"/>
          <p:cNvSpPr txBox="1">
            <a:spLocks noChangeArrowheads="1"/>
          </p:cNvSpPr>
          <p:nvPr/>
        </p:nvSpPr>
        <p:spPr bwMode="auto">
          <a:xfrm>
            <a:off x="685800" y="3716338"/>
            <a:ext cx="6858000" cy="16160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000" b="1">
                <a:solidFill>
                  <a:srgbClr val="FFFFFF"/>
                </a:solidFill>
                <a:effectLst>
                  <a:glow rad="228600">
                    <a:srgbClr val="000000">
                      <a:alpha val="75000"/>
                    </a:srgbClr>
                  </a:glow>
                </a:effectLst>
                <a:latin typeface="Arial" charset="0"/>
                <a:ea typeface="ＭＳ Ｐゴシック" charset="0"/>
                <a:cs typeface="Times New Roman" charset="0"/>
              </a:rPr>
              <a:t>	</a:t>
            </a:r>
            <a:r>
              <a:rPr lang="en-US" sz="400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4000" b="1">
                <a:solidFill>
                  <a:srgbClr val="FFFFFF"/>
                </a:solidFill>
                <a:effectLst>
                  <a:glow rad="228600">
                    <a:srgbClr val="000000">
                      <a:alpha val="75000"/>
                    </a:srgbClr>
                  </a:glow>
                </a:effectLst>
                <a:latin typeface="Arial" charset="0"/>
                <a:ea typeface="ＭＳ Ｐゴシック" charset="0"/>
                <a:cs typeface="Times New Roman" charset="0"/>
              </a:rPr>
              <a:t>Property 3-4</a:t>
            </a:r>
          </a:p>
          <a:p>
            <a:pPr defTabSz="914400" fontAlgn="base">
              <a:spcBef>
                <a:spcPct val="50000"/>
              </a:spcBef>
              <a:spcAft>
                <a:spcPct val="0"/>
              </a:spcAft>
            </a:pPr>
            <a:r>
              <a:rPr lang="en-US" sz="4000" b="1">
                <a:solidFill>
                  <a:srgbClr val="FFFFFF"/>
                </a:solidFill>
                <a:effectLst>
                  <a:glow rad="228600">
                    <a:srgbClr val="000000">
                      <a:alpha val="75000"/>
                    </a:srgbClr>
                  </a:glow>
                </a:effectLst>
                <a:latin typeface="Arial" charset="0"/>
                <a:ea typeface="ＭＳ Ｐゴシック" charset="0"/>
                <a:cs typeface="Times New Roman" charset="0"/>
              </a:rPr>
              <a:t>   	</a:t>
            </a:r>
            <a:r>
              <a:rPr lang="en-US" sz="400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a:solidFill>
                  <a:srgbClr val="FFFFFF"/>
                </a:solidFill>
                <a:effectLst>
                  <a:glow rad="228600">
                    <a:srgbClr val="000000">
                      <a:alpha val="75000"/>
                    </a:srgbClr>
                  </a:glow>
                </a:effectLst>
                <a:latin typeface="Times New Roman" charset="0"/>
                <a:ea typeface="ＭＳ Ｐゴシック" charset="0"/>
                <a:cs typeface="Times New Roman" charset="0"/>
              </a:rPr>
              <a:t>  </a:t>
            </a:r>
            <a:r>
              <a:rPr lang="en-US" sz="4000" b="1">
                <a:solidFill>
                  <a:srgbClr val="FFFFFF"/>
                </a:solidFill>
                <a:effectLst>
                  <a:glow rad="228600">
                    <a:srgbClr val="000000">
                      <a:alpha val="75000"/>
                    </a:srgbClr>
                  </a:glow>
                </a:effectLst>
                <a:latin typeface="Arial" charset="0"/>
                <a:ea typeface="ＭＳ Ｐゴシック" charset="0"/>
                <a:cs typeface="Times New Roman" charset="0"/>
              </a:rPr>
              <a:t>Posterity 5-8 </a:t>
            </a:r>
          </a:p>
        </p:txBody>
      </p:sp>
    </p:spTree>
    <p:extLst>
      <p:ext uri="{BB962C8B-B14F-4D97-AF65-F5344CB8AC3E}">
        <p14:creationId xmlns:p14="http://schemas.microsoft.com/office/powerpoint/2010/main" val="72222320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9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81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56419" name="Text Box 3"/>
          <p:cNvSpPr txBox="1">
            <a:spLocks noChangeArrowheads="1"/>
          </p:cNvSpPr>
          <p:nvPr/>
        </p:nvSpPr>
        <p:spPr bwMode="auto">
          <a:xfrm>
            <a:off x="0" y="593725"/>
            <a:ext cx="9296400"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Char char="î"/>
            </a:pPr>
            <a:r>
              <a:rPr lang="en-US" sz="4000" b="1" dirty="0">
                <a:solidFill>
                  <a:srgbClr val="FFFFFF"/>
                </a:solidFill>
                <a:effectLst>
                  <a:glow rad="228600">
                    <a:srgbClr val="000000">
                      <a:alpha val="75000"/>
                    </a:srgbClr>
                  </a:glow>
                </a:effectLst>
                <a:latin typeface="Arial" charset="0"/>
                <a:cs typeface="ＭＳ Ｐゴシック" charset="0"/>
              </a:rPr>
              <a:t>Receiving the </a:t>
            </a:r>
            <a:r>
              <a:rPr lang="en-US" sz="4000" b="1" dirty="0">
                <a:solidFill>
                  <a:srgbClr val="FFFF00"/>
                </a:solidFill>
                <a:effectLst>
                  <a:glow rad="228600">
                    <a:srgbClr val="000000">
                      <a:alpha val="75000"/>
                    </a:srgbClr>
                  </a:glow>
                </a:effectLst>
                <a:latin typeface="Arial" charset="0"/>
                <a:cs typeface="ＭＳ Ｐゴシック" charset="0"/>
              </a:rPr>
              <a:t>opportunity</a:t>
            </a:r>
            <a:r>
              <a:rPr lang="en-US" sz="4000" b="1" dirty="0">
                <a:solidFill>
                  <a:srgbClr val="FFFFFF"/>
                </a:solidFill>
                <a:effectLst>
                  <a:glow rad="228600">
                    <a:srgbClr val="000000">
                      <a:alpha val="75000"/>
                    </a:srgbClr>
                  </a:glow>
                </a:effectLst>
                <a:latin typeface="Arial" charset="0"/>
                <a:cs typeface="ＭＳ Ｐゴシック" charset="0"/>
              </a:rPr>
              <a:t> 4:9-12	</a:t>
            </a:r>
          </a:p>
        </p:txBody>
      </p:sp>
      <p:sp>
        <p:nvSpPr>
          <p:cNvPr id="956421" name="Text Box 5"/>
          <p:cNvSpPr txBox="1">
            <a:spLocks noChangeArrowheads="1"/>
          </p:cNvSpPr>
          <p:nvPr/>
        </p:nvSpPr>
        <p:spPr bwMode="auto">
          <a:xfrm>
            <a:off x="0" y="2224088"/>
            <a:ext cx="9296400" cy="2195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defTabSz="914400" eaLnBrk="0" fontAlgn="base" hangingPunct="0">
              <a:spcBef>
                <a:spcPct val="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Welcoming the </a:t>
            </a:r>
            <a:r>
              <a:rPr lang="en-US" sz="4000" b="1">
                <a:solidFill>
                  <a:srgbClr val="FFFF00"/>
                </a:solidFill>
                <a:effectLst>
                  <a:glow rad="228600">
                    <a:srgbClr val="000000">
                      <a:alpha val="75000"/>
                    </a:srgbClr>
                  </a:glow>
                </a:effectLst>
                <a:latin typeface="Arial" charset="0"/>
                <a:cs typeface="ＭＳ Ｐゴシック" charset="0"/>
              </a:rPr>
              <a:t>duties</a:t>
            </a:r>
            <a:r>
              <a:rPr lang="en-US" sz="4000" b="1">
                <a:solidFill>
                  <a:srgbClr val="FFFFFF"/>
                </a:solidFill>
                <a:effectLst>
                  <a:glow rad="228600">
                    <a:srgbClr val="000000">
                      <a:alpha val="75000"/>
                    </a:srgbClr>
                  </a:glow>
                </a:effectLst>
                <a:latin typeface="Arial" charset="0"/>
                <a:cs typeface="ＭＳ Ｐゴシック" charset="0"/>
              </a:rPr>
              <a:t>  9-10</a:t>
            </a:r>
          </a:p>
          <a:p>
            <a:pPr lvl="2" defTabSz="914400" eaLnBrk="0" fontAlgn="base" hangingPunct="0">
              <a:spcBef>
                <a:spcPct val="0"/>
              </a:spcBef>
              <a:spcAft>
                <a:spcPct val="0"/>
              </a:spcAft>
              <a:buFont typeface="Wingdings 2" charset="0"/>
              <a:buNone/>
            </a:pPr>
            <a:endParaRPr lang="en-US" sz="4000"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pPr>
            <a:endParaRPr lang="en-US" sz="1800" b="1">
              <a:solidFill>
                <a:srgbClr val="FFFFFF"/>
              </a:solidFill>
              <a:effectLst>
                <a:glow rad="228600">
                  <a:srgbClr val="000000">
                    <a:alpha val="75000"/>
                  </a:srgbClr>
                </a:glow>
              </a:effectLst>
              <a:latin typeface="Arial" charset="0"/>
              <a:cs typeface="ＭＳ Ｐゴシック" charset="0"/>
            </a:endParaRPr>
          </a:p>
          <a:p>
            <a:pPr lvl="2" defTabSz="914400" eaLnBrk="0" fontAlgn="base" hangingPunct="0">
              <a:spcBef>
                <a:spcPct val="0"/>
              </a:spcBef>
              <a:spcAft>
                <a:spcPct val="0"/>
              </a:spcAft>
              <a:buFont typeface="Wingdings 2" charset="0"/>
              <a:buNone/>
            </a:pPr>
            <a:r>
              <a:rPr lang="en-US" sz="4000">
                <a:solidFill>
                  <a:srgbClr val="FFFFFF"/>
                </a:solidFill>
                <a:effectLst>
                  <a:glow rad="228600">
                    <a:srgbClr val="000000">
                      <a:alpha val="75000"/>
                    </a:srgbClr>
                  </a:glow>
                </a:effectLst>
                <a:latin typeface="Courier New" charset="0"/>
                <a:cs typeface="ＭＳ Ｐゴシック" charset="0"/>
              </a:rPr>
              <a:t>	► </a:t>
            </a:r>
            <a:r>
              <a:rPr lang="en-US" sz="4000" b="1">
                <a:solidFill>
                  <a:srgbClr val="FFFFFF"/>
                </a:solidFill>
                <a:effectLst>
                  <a:glow rad="228600">
                    <a:srgbClr val="000000">
                      <a:alpha val="75000"/>
                    </a:srgbClr>
                  </a:glow>
                </a:effectLst>
                <a:latin typeface="Arial" charset="0"/>
                <a:cs typeface="ＭＳ Ｐゴシック" charset="0"/>
              </a:rPr>
              <a:t>Witnessing the </a:t>
            </a:r>
            <a:r>
              <a:rPr lang="en-US" sz="4000" b="1">
                <a:solidFill>
                  <a:srgbClr val="FFFF00"/>
                </a:solidFill>
                <a:effectLst>
                  <a:glow rad="228600">
                    <a:srgbClr val="000000">
                      <a:alpha val="75000"/>
                    </a:srgbClr>
                  </a:glow>
                </a:effectLst>
                <a:latin typeface="Arial" charset="0"/>
                <a:cs typeface="ＭＳ Ｐゴシック" charset="0"/>
              </a:rPr>
              <a:t>decision</a:t>
            </a:r>
            <a:r>
              <a:rPr lang="en-US" sz="4000" b="1">
                <a:solidFill>
                  <a:srgbClr val="FFFFFF"/>
                </a:solidFill>
                <a:effectLst>
                  <a:glow rad="228600">
                    <a:srgbClr val="000000">
                      <a:alpha val="75000"/>
                    </a:srgbClr>
                  </a:glow>
                </a:effectLst>
                <a:latin typeface="Arial" charset="0"/>
                <a:cs typeface="ＭＳ Ｐゴシック" charset="0"/>
              </a:rPr>
              <a:t>  11-12</a:t>
            </a:r>
            <a:endParaRPr lang="en-US" sz="3600" b="1">
              <a:solidFill>
                <a:srgbClr val="FFFFFF"/>
              </a:solidFill>
              <a:effectLst>
                <a:glow rad="228600">
                  <a:srgbClr val="000000">
                    <a:alpha val="75000"/>
                  </a:srgbClr>
                </a:glow>
              </a:effectLst>
              <a:latin typeface="Arial" charset="0"/>
              <a:cs typeface="Times New Roman" charset="0"/>
            </a:endParaRPr>
          </a:p>
        </p:txBody>
      </p:sp>
    </p:spTree>
    <p:extLst>
      <p:ext uri="{BB962C8B-B14F-4D97-AF65-F5344CB8AC3E}">
        <p14:creationId xmlns:p14="http://schemas.microsoft.com/office/powerpoint/2010/main" val="289000719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tx1">
                      <a:alpha val="74998"/>
                    </a:schemeClr>
                  </a:outerShdw>
                </a:effectLst>
              </a14:hiddenEffects>
            </a:ext>
          </a:extLst>
        </p:spPr>
        <p:txBody>
          <a:bodyPr>
            <a:spAutoFit/>
          </a:bodyPr>
          <a:lstStyle/>
          <a:p>
            <a:pPr algn="ctr" defTabSz="914400" fontAlgn="base">
              <a:spcBef>
                <a:spcPct val="50000"/>
              </a:spcBef>
              <a:spcAft>
                <a:spcPct val="0"/>
              </a:spcAft>
            </a:pPr>
            <a:r>
              <a:rPr lang="en-US" sz="4400" b="1" dirty="0">
                <a:solidFill>
                  <a:srgbClr val="000000"/>
                </a:solidFill>
                <a:latin typeface="Arial"/>
                <a:ea typeface="ＭＳ Ｐゴシック" charset="0"/>
                <a:cs typeface="Arial"/>
              </a:rPr>
              <a:t>Redemption</a:t>
            </a:r>
          </a:p>
        </p:txBody>
      </p:sp>
    </p:spTree>
    <p:extLst>
      <p:ext uri="{BB962C8B-B14F-4D97-AF65-F5344CB8AC3E}">
        <p14:creationId xmlns:p14="http://schemas.microsoft.com/office/powerpoint/2010/main" val="118324131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35924" y="603002"/>
            <a:ext cx="9008075" cy="763774"/>
          </a:xfrm>
          <a:effectLst/>
        </p:spPr>
        <p:txBody>
          <a:bodyPr/>
          <a:lstStyle/>
          <a:p>
            <a:pPr algn="l">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a:ea typeface="ＭＳ Ｐゴシック" pitchFamily="-108" charset="-128"/>
                <a:cs typeface="Arial"/>
              </a:rPr>
              <a:t>How does God reward us when we care for others?</a:t>
            </a:r>
            <a:r>
              <a:rPr kumimoji="0" lang="en-SG" sz="2800" b="1" i="1" u="none" strike="noStrike" kern="1200" cap="none" spc="0" normalizeH="0" baseline="0" noProof="0">
                <a:ln>
                  <a:noFill/>
                </a:ln>
                <a:solidFill>
                  <a:srgbClr val="FFFFFF"/>
                </a:solidFill>
                <a:effectLst/>
                <a:uLnTx/>
                <a:uFillTx/>
                <a:latin typeface="Arial"/>
                <a:ea typeface="ＭＳ Ｐゴシック" pitchFamily="-108" charset="-128"/>
                <a:cs typeface="Arial"/>
              </a:rPr>
              <a:t>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3136881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sz="2800" b="1">
                <a:solidFill>
                  <a:srgbClr val="FFFFFF"/>
                </a:solidFill>
                <a:latin typeface="Arial"/>
                <a:cs typeface="Arial"/>
              </a:rPr>
              <a:t>Ephesians 1:14 (NIV)</a:t>
            </a:r>
          </a:p>
        </p:txBody>
      </p:sp>
      <p:sp>
        <p:nvSpPr>
          <p:cNvPr id="1061894" name="Text Box 6"/>
          <p:cNvSpPr txBox="1">
            <a:spLocks noChangeArrowheads="1"/>
          </p:cNvSpPr>
          <p:nvPr/>
        </p:nvSpPr>
        <p:spPr bwMode="auto">
          <a:xfrm>
            <a:off x="5292080" y="2270125"/>
            <a:ext cx="3810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600" b="1" i="1" dirty="0">
                <a:solidFill>
                  <a:srgbClr val="FFFFFF"/>
                </a:solidFill>
                <a:latin typeface="Arial"/>
                <a:ea typeface="ＭＳ Ｐゴシック" charset="0"/>
                <a:cs typeface="Arial"/>
              </a:rPr>
              <a:t>". . . those who are God</a:t>
            </a:r>
            <a:r>
              <a:rPr lang="fr-FR" altLang="ja-JP" sz="3600" b="1" i="1" dirty="0">
                <a:solidFill>
                  <a:srgbClr val="FFFFFF"/>
                </a:solidFill>
                <a:latin typeface="Arial"/>
                <a:ea typeface="ＭＳ Ｐゴシック" charset="0"/>
                <a:cs typeface="Arial"/>
              </a:rPr>
              <a:t>'</a:t>
            </a:r>
            <a:r>
              <a:rPr lang="en-US" sz="3600" b="1" i="1" dirty="0">
                <a:solidFill>
                  <a:srgbClr val="FFFFFF"/>
                </a:solidFill>
                <a:latin typeface="Arial"/>
                <a:ea typeface="ＭＳ Ｐゴシック" charset="0"/>
                <a:cs typeface="Arial"/>
              </a:rPr>
              <a:t>s treasured possession . . ."</a:t>
            </a:r>
          </a:p>
        </p:txBody>
      </p:sp>
      <p:sp>
        <p:nvSpPr>
          <p:cNvPr id="1061895"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latin typeface="Arial"/>
                <a:ea typeface="ＭＳ Ｐゴシック" charset="0"/>
                <a:cs typeface="Arial"/>
              </a:rPr>
              <a:t>Property</a:t>
            </a:r>
          </a:p>
        </p:txBody>
      </p:sp>
    </p:spTree>
    <p:extLst>
      <p:ext uri="{BB962C8B-B14F-4D97-AF65-F5344CB8AC3E}">
        <p14:creationId xmlns:p14="http://schemas.microsoft.com/office/powerpoint/2010/main" val="233311869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sz="2800" b="1">
                <a:solidFill>
                  <a:srgbClr val="FFFFFF"/>
                </a:solidFill>
                <a:latin typeface="Arial"/>
                <a:cs typeface="Arial"/>
              </a:rPr>
              <a:t>James 1:18 (NIV)</a:t>
            </a:r>
          </a:p>
        </p:txBody>
      </p:sp>
      <p:sp>
        <p:nvSpPr>
          <p:cNvPr id="1063942" name="Text Box 6"/>
          <p:cNvSpPr txBox="1">
            <a:spLocks noChangeArrowheads="1"/>
          </p:cNvSpPr>
          <p:nvPr/>
        </p:nvSpPr>
        <p:spPr bwMode="auto">
          <a:xfrm>
            <a:off x="5257800" y="914400"/>
            <a:ext cx="3505200" cy="452431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latin typeface="Arial"/>
                <a:ea typeface="ＭＳ Ｐゴシック" charset="0"/>
                <a:cs typeface="Arial"/>
              </a:rPr>
              <a:t>"He chose to give us birth through the word of truth, that we might be a kind of </a:t>
            </a:r>
            <a:r>
              <a:rPr lang="en-US" sz="3600" b="1" i="1" dirty="0" err="1">
                <a:solidFill>
                  <a:srgbClr val="FFFFFF"/>
                </a:solidFill>
                <a:latin typeface="Arial"/>
                <a:ea typeface="ＭＳ Ｐゴシック" charset="0"/>
                <a:cs typeface="Arial"/>
              </a:rPr>
              <a:t>firstfruits</a:t>
            </a:r>
            <a:r>
              <a:rPr lang="en-US" sz="3600" b="1" i="1" dirty="0">
                <a:solidFill>
                  <a:srgbClr val="FFFFFF"/>
                </a:solidFill>
                <a:latin typeface="Arial"/>
                <a:ea typeface="ＭＳ Ｐゴシック" charset="0"/>
                <a:cs typeface="Arial"/>
              </a:rPr>
              <a:t> of all he created."</a:t>
            </a: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4400" b="1">
                <a:solidFill>
                  <a:srgbClr val="FFFFFF"/>
                </a:solidFill>
                <a:latin typeface="Arial"/>
                <a:ea typeface="ＭＳ Ｐゴシック" charset="0"/>
                <a:cs typeface="Arial"/>
              </a:rPr>
              <a:t>Posterity</a:t>
            </a:r>
          </a:p>
        </p:txBody>
      </p:sp>
    </p:spTree>
    <p:extLst>
      <p:ext uri="{BB962C8B-B14F-4D97-AF65-F5344CB8AC3E}">
        <p14:creationId xmlns:p14="http://schemas.microsoft.com/office/powerpoint/2010/main" val="344976674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effectLst>
                  <a:outerShdw blurRad="50800" dist="63500" dir="2700000" algn="tl" rotWithShape="0">
                    <a:srgbClr val="000000"/>
                  </a:outerShdw>
                </a:effectLst>
                <a:latin typeface="Arial"/>
                <a:ea typeface="ＭＳ Ｐゴシック" charset="0"/>
                <a:cs typeface="Arial"/>
              </a:rPr>
              <a:t>Redemption</a:t>
            </a: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Need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Redeemer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Payment</a:t>
            </a: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Acceptance</a:t>
            </a:r>
          </a:p>
        </p:txBody>
      </p:sp>
      <p:sp>
        <p:nvSpPr>
          <p:cNvPr id="1018899" name="Text Box 1043"/>
          <p:cNvSpPr txBox="1">
            <a:spLocks noChangeArrowheads="1"/>
          </p:cNvSpPr>
          <p:nvPr/>
        </p:nvSpPr>
        <p:spPr bwMode="auto">
          <a:xfrm>
            <a:off x="6248400" y="2286000"/>
            <a:ext cx="2438400" cy="1754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dirty="0">
                <a:solidFill>
                  <a:srgbClr val="FFFFFF"/>
                </a:solidFill>
                <a:effectLst>
                  <a:outerShdw blurRad="50800" dist="63500" dir="2700000" algn="tl" rotWithShape="0">
                    <a:srgbClr val="000000"/>
                  </a:outerShdw>
                </a:effectLst>
                <a:latin typeface="Arial"/>
                <a:ea typeface="ＭＳ Ｐゴシック" charset="0"/>
                <a:cs typeface="Arial"/>
              </a:rPr>
              <a:t>Related  Willing Able</a:t>
            </a:r>
          </a:p>
        </p:txBody>
      </p:sp>
    </p:spTree>
    <p:extLst>
      <p:ext uri="{BB962C8B-B14F-4D97-AF65-F5344CB8AC3E}">
        <p14:creationId xmlns:p14="http://schemas.microsoft.com/office/powerpoint/2010/main" val="89017162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3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9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250"/>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7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52677" name="Text Box 5"/>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effectLst>
                  <a:outerShdw blurRad="50800" dist="63500" dir="2700000" algn="tl" rotWithShape="0">
                    <a:srgbClr val="000000"/>
                  </a:outerShdw>
                </a:effectLst>
                <a:latin typeface="Arial"/>
                <a:ea typeface="ＭＳ Ｐゴシック" charset="0"/>
                <a:cs typeface="Arial"/>
              </a:rPr>
              <a:t>Redemption</a:t>
            </a:r>
          </a:p>
        </p:txBody>
      </p:sp>
      <p:sp>
        <p:nvSpPr>
          <p:cNvPr id="1052678" name="Text Box 6"/>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Need </a:t>
            </a:r>
          </a:p>
        </p:txBody>
      </p:sp>
      <p:sp>
        <p:nvSpPr>
          <p:cNvPr id="1052679" name="Text Box 7"/>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Redeemer </a:t>
            </a:r>
          </a:p>
        </p:txBody>
      </p:sp>
      <p:sp>
        <p:nvSpPr>
          <p:cNvPr id="1052680" name="Text Box 8"/>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Payment</a:t>
            </a:r>
          </a:p>
        </p:txBody>
      </p:sp>
      <p:sp>
        <p:nvSpPr>
          <p:cNvPr id="1052681" name="Text Box 9"/>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Acceptance</a:t>
            </a:r>
          </a:p>
        </p:txBody>
      </p:sp>
      <p:sp>
        <p:nvSpPr>
          <p:cNvPr id="1052682" name="Text Box 10"/>
          <p:cNvSpPr txBox="1">
            <a:spLocks noChangeArrowheads="1"/>
          </p:cNvSpPr>
          <p:nvPr/>
        </p:nvSpPr>
        <p:spPr bwMode="auto">
          <a:xfrm>
            <a:off x="6248400" y="2286000"/>
            <a:ext cx="2438400" cy="1754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Related  Willing Able</a:t>
            </a:r>
          </a:p>
        </p:txBody>
      </p:sp>
    </p:spTree>
    <p:extLst>
      <p:ext uri="{BB962C8B-B14F-4D97-AF65-F5344CB8AC3E}">
        <p14:creationId xmlns:p14="http://schemas.microsoft.com/office/powerpoint/2010/main" val="74191739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35269" name="Text Box 5"/>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effectLst>
                  <a:outerShdw blurRad="50800" dist="63500" dir="2700000" algn="tl" rotWithShape="0">
                    <a:srgbClr val="000000"/>
                  </a:outerShdw>
                </a:effectLst>
                <a:latin typeface="Arial"/>
                <a:ea typeface="ＭＳ Ｐゴシック" charset="0"/>
                <a:cs typeface="Arial"/>
              </a:rPr>
              <a:t>Redemption</a:t>
            </a:r>
          </a:p>
        </p:txBody>
      </p:sp>
      <p:sp>
        <p:nvSpPr>
          <p:cNvPr id="1035270" name="Text Box 6"/>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effectLst>
                  <a:outerShdw blurRad="50800" dist="63500" dir="2700000" algn="tl" rotWithShape="0">
                    <a:srgbClr val="000000"/>
                  </a:outerShdw>
                </a:effectLst>
                <a:latin typeface="Arial"/>
                <a:ea typeface="ＭＳ Ｐゴシック" charset="0"/>
                <a:cs typeface="Arial"/>
              </a:rPr>
              <a:t> Need </a:t>
            </a:r>
          </a:p>
        </p:txBody>
      </p:sp>
      <p:sp>
        <p:nvSpPr>
          <p:cNvPr id="1035271" name="Text Box 7"/>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Redeemer </a:t>
            </a:r>
          </a:p>
        </p:txBody>
      </p:sp>
      <p:sp>
        <p:nvSpPr>
          <p:cNvPr id="1035272" name="Text Box 8"/>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Payment</a:t>
            </a:r>
          </a:p>
        </p:txBody>
      </p:sp>
      <p:sp>
        <p:nvSpPr>
          <p:cNvPr id="1035273" name="Text Box 9"/>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 Acceptance</a:t>
            </a:r>
          </a:p>
        </p:txBody>
      </p:sp>
      <p:sp>
        <p:nvSpPr>
          <p:cNvPr id="1035274" name="Text Box 10"/>
          <p:cNvSpPr txBox="1">
            <a:spLocks noChangeArrowheads="1"/>
          </p:cNvSpPr>
          <p:nvPr/>
        </p:nvSpPr>
        <p:spPr bwMode="auto">
          <a:xfrm>
            <a:off x="6248400" y="2286000"/>
            <a:ext cx="2438400" cy="17543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FF"/>
                </a:solidFill>
                <a:effectLst>
                  <a:outerShdw blurRad="50800" dist="63500" dir="2700000" algn="tl" rotWithShape="0">
                    <a:srgbClr val="000000"/>
                  </a:outerShdw>
                </a:effectLst>
                <a:latin typeface="Arial"/>
                <a:ea typeface="ＭＳ Ｐゴシック" charset="0"/>
                <a:cs typeface="Arial"/>
              </a:rPr>
              <a:t>Related  Willing Able</a:t>
            </a:r>
          </a:p>
        </p:txBody>
      </p:sp>
    </p:spTree>
    <p:extLst>
      <p:ext uri="{BB962C8B-B14F-4D97-AF65-F5344CB8AC3E}">
        <p14:creationId xmlns:p14="http://schemas.microsoft.com/office/powerpoint/2010/main" val="16845514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Ephesians 2:1-2 (NIV)</a:t>
            </a:r>
          </a:p>
        </p:txBody>
      </p:sp>
      <p:sp>
        <p:nvSpPr>
          <p:cNvPr id="990212" name="Text Box 4"/>
          <p:cNvSpPr txBox="1">
            <a:spLocks noChangeArrowheads="1"/>
          </p:cNvSpPr>
          <p:nvPr/>
        </p:nvSpPr>
        <p:spPr bwMode="auto">
          <a:xfrm>
            <a:off x="755576" y="332656"/>
            <a:ext cx="82296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"As for you, you were dead in your transgressions and sins, in which you used to live when you followed the ways of this world and of the ruler of</a:t>
            </a:r>
          </a:p>
        </p:txBody>
      </p:sp>
      <p:sp>
        <p:nvSpPr>
          <p:cNvPr id="990216" name="Text Box 8"/>
          <p:cNvSpPr txBox="1">
            <a:spLocks noChangeArrowheads="1"/>
          </p:cNvSpPr>
          <p:nvPr/>
        </p:nvSpPr>
        <p:spPr bwMode="auto">
          <a:xfrm>
            <a:off x="4946576" y="2340263"/>
            <a:ext cx="4038600" cy="30162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the kingdom of the air, the spirit who is now at work in those who are disobedient." </a:t>
            </a:r>
            <a:r>
              <a:rPr lang="en-US" sz="3200" b="1" i="1" baseline="30000" dirty="0">
                <a:solidFill>
                  <a:srgbClr val="FFFFFF"/>
                </a:solidFill>
                <a:latin typeface="Arial"/>
                <a:ea typeface="ＭＳ Ｐゴシック" charset="0"/>
                <a:cs typeface="Arial"/>
              </a:rPr>
              <a:t> </a:t>
            </a:r>
            <a:endParaRPr lang="en-US" sz="3200" b="1" i="1" dirty="0">
              <a:solidFill>
                <a:srgbClr val="FFFFFF"/>
              </a:solidFill>
              <a:latin typeface="Arial"/>
              <a:ea typeface="ＭＳ Ｐゴシック" charset="0"/>
              <a:cs typeface="Arial"/>
            </a:endParaRPr>
          </a:p>
          <a:p>
            <a:pPr algn="r" defTabSz="914400" fontAlgn="base">
              <a:spcBef>
                <a:spcPct val="50000"/>
              </a:spcBef>
              <a:spcAft>
                <a:spcPct val="0"/>
              </a:spcAft>
            </a:pPr>
            <a:endParaRPr lang="en-US"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5569742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dirty="0">
                <a:solidFill>
                  <a:srgbClr val="FFFFFF"/>
                </a:solidFill>
                <a:latin typeface="Arial"/>
                <a:cs typeface="Arial"/>
              </a:rPr>
              <a:t>Ephesians 2:3 (NIV)</a:t>
            </a:r>
          </a:p>
        </p:txBody>
      </p:sp>
      <p:sp>
        <p:nvSpPr>
          <p:cNvPr id="992260" name="Text Box 4"/>
          <p:cNvSpPr txBox="1">
            <a:spLocks noChangeArrowheads="1"/>
          </p:cNvSpPr>
          <p:nvPr/>
        </p:nvSpPr>
        <p:spPr bwMode="auto">
          <a:xfrm>
            <a:off x="323528" y="635204"/>
            <a:ext cx="851148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"All of us also lived among them at one time, gratifying the cravings of our sinful nature and following its desires</a:t>
            </a:r>
          </a:p>
        </p:txBody>
      </p:sp>
      <p:sp>
        <p:nvSpPr>
          <p:cNvPr id="992264" name="Text Box 8"/>
          <p:cNvSpPr txBox="1">
            <a:spLocks noChangeArrowheads="1"/>
          </p:cNvSpPr>
          <p:nvPr/>
        </p:nvSpPr>
        <p:spPr bwMode="auto">
          <a:xfrm>
            <a:off x="5710808" y="2132856"/>
            <a:ext cx="3124200" cy="30162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and thoughts. Like the rest, we were by nature objects of wrath."</a:t>
            </a:r>
          </a:p>
          <a:p>
            <a:pPr algn="r" defTabSz="914400" fontAlgn="base">
              <a:spcBef>
                <a:spcPct val="50000"/>
              </a:spcBef>
              <a:spcAft>
                <a:spcPct val="0"/>
              </a:spcAft>
            </a:pPr>
            <a:endParaRPr lang="en-US"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28035583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54725"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54726"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54727"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Redeemer </a:t>
            </a:r>
          </a:p>
        </p:txBody>
      </p:sp>
      <p:sp>
        <p:nvSpPr>
          <p:cNvPr id="1054728"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Payment</a:t>
            </a:r>
          </a:p>
        </p:txBody>
      </p:sp>
      <p:sp>
        <p:nvSpPr>
          <p:cNvPr id="1054729"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54730"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FF"/>
                </a:solidFill>
                <a:latin typeface="Arial"/>
                <a:ea typeface="ＭＳ Ｐゴシック" charset="0"/>
                <a:cs typeface="Arial"/>
              </a:rPr>
              <a:t>Related  Willing Able</a:t>
            </a:r>
          </a:p>
        </p:txBody>
      </p:sp>
    </p:spTree>
    <p:extLst>
      <p:ext uri="{BB962C8B-B14F-4D97-AF65-F5344CB8AC3E}">
        <p14:creationId xmlns:p14="http://schemas.microsoft.com/office/powerpoint/2010/main" val="150789036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38341"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38342"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38343"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t>
            </a:r>
            <a:r>
              <a:rPr lang="en-US" sz="3600" b="1">
                <a:solidFill>
                  <a:srgbClr val="FFFF00"/>
                </a:solidFill>
                <a:latin typeface="Arial"/>
                <a:ea typeface="ＭＳ Ｐゴシック" charset="0"/>
                <a:cs typeface="Arial"/>
              </a:rPr>
              <a:t>Redeemer</a:t>
            </a:r>
            <a:r>
              <a:rPr lang="en-US" sz="3600" b="1">
                <a:solidFill>
                  <a:srgbClr val="FFFFFF"/>
                </a:solidFill>
                <a:latin typeface="Arial"/>
                <a:ea typeface="ＭＳ Ｐゴシック" charset="0"/>
                <a:cs typeface="Arial"/>
              </a:rPr>
              <a:t> </a:t>
            </a:r>
          </a:p>
        </p:txBody>
      </p:sp>
      <p:sp>
        <p:nvSpPr>
          <p:cNvPr id="1038344"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Payment</a:t>
            </a:r>
          </a:p>
        </p:txBody>
      </p:sp>
      <p:sp>
        <p:nvSpPr>
          <p:cNvPr id="1038345"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38346"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FF"/>
                </a:solidFill>
                <a:latin typeface="Arial"/>
                <a:ea typeface="ＭＳ Ｐゴシック" charset="0"/>
                <a:cs typeface="Arial"/>
              </a:rPr>
              <a:t>Related  Willing Able</a:t>
            </a:r>
          </a:p>
        </p:txBody>
      </p:sp>
    </p:spTree>
    <p:extLst>
      <p:ext uri="{BB962C8B-B14F-4D97-AF65-F5344CB8AC3E}">
        <p14:creationId xmlns:p14="http://schemas.microsoft.com/office/powerpoint/2010/main" val="369225208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0389"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40390"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40391"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t>
            </a:r>
            <a:r>
              <a:rPr lang="en-US" sz="3600" b="1">
                <a:solidFill>
                  <a:srgbClr val="FFFF00"/>
                </a:solidFill>
                <a:latin typeface="Arial"/>
                <a:ea typeface="ＭＳ Ｐゴシック" charset="0"/>
                <a:cs typeface="Arial"/>
              </a:rPr>
              <a:t>Redeemer</a:t>
            </a:r>
            <a:r>
              <a:rPr lang="en-US" sz="3600" b="1">
                <a:solidFill>
                  <a:srgbClr val="FFFFFF"/>
                </a:solidFill>
                <a:latin typeface="Arial"/>
                <a:ea typeface="ＭＳ Ｐゴシック" charset="0"/>
                <a:cs typeface="Arial"/>
              </a:rPr>
              <a:t> </a:t>
            </a:r>
          </a:p>
        </p:txBody>
      </p:sp>
      <p:sp>
        <p:nvSpPr>
          <p:cNvPr id="1040392"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Payment</a:t>
            </a:r>
          </a:p>
        </p:txBody>
      </p:sp>
      <p:sp>
        <p:nvSpPr>
          <p:cNvPr id="1040393"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40394"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419319978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God sometimes rewards us more than we ever </a:t>
            </a:r>
            <a:r>
              <a:rPr lang="en-US" b="1" dirty="0">
                <a:solidFill>
                  <a:srgbClr val="0000FF"/>
                </a:solidFill>
                <a:effectLst>
                  <a:glow rad="127000">
                    <a:schemeClr val="bg1"/>
                  </a:glow>
                </a:effectLst>
                <a:latin typeface="Arial" charset="0"/>
                <a:ea typeface="ＭＳ Ｐゴシック" charset="0"/>
                <a:cs typeface="ＭＳ Ｐゴシック" charset="0"/>
              </a:rPr>
              <a:t>dreamed</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a:ea typeface="ＭＳ Ｐゴシック" pitchFamily="-108" charset="-128"/>
                <a:cs typeface="Arial"/>
              </a:rPr>
              <a:t>How does God reward us when we care for others?</a:t>
            </a:r>
            <a:r>
              <a:rPr kumimoji="0" lang="en-SG" sz="2800" b="1" i="1" u="none" strike="noStrike" kern="1200" cap="none" spc="0" normalizeH="0" baseline="0" noProof="0">
                <a:ln>
                  <a:noFill/>
                </a:ln>
                <a:solidFill>
                  <a:srgbClr val="FFFFFF"/>
                </a:solidFill>
                <a:effectLst/>
                <a:uLnTx/>
                <a:uFillTx/>
                <a:latin typeface="Arial"/>
                <a:ea typeface="ＭＳ Ｐゴシック" pitchFamily="-108" charset="-128"/>
                <a:cs typeface="Arial"/>
              </a:rPr>
              <a:t> </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Ruth 3–4</a:t>
            </a:r>
          </a:p>
        </p:txBody>
      </p:sp>
    </p:spTree>
    <p:extLst>
      <p:ext uri="{BB962C8B-B14F-4D97-AF65-F5344CB8AC3E}">
        <p14:creationId xmlns:p14="http://schemas.microsoft.com/office/powerpoint/2010/main" val="42854370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a:solidFill>
                  <a:srgbClr val="FFFFFF"/>
                </a:solidFill>
                <a:latin typeface="Arial"/>
                <a:cs typeface="Arial"/>
              </a:rPr>
              <a:t>Hebrews 2:14-15 (NIV)</a:t>
            </a:r>
          </a:p>
        </p:txBody>
      </p:sp>
      <p:sp>
        <p:nvSpPr>
          <p:cNvPr id="994308" name="Text Box 4"/>
          <p:cNvSpPr txBox="1">
            <a:spLocks noChangeArrowheads="1"/>
          </p:cNvSpPr>
          <p:nvPr/>
        </p:nvSpPr>
        <p:spPr bwMode="auto">
          <a:xfrm>
            <a:off x="755576" y="707212"/>
            <a:ext cx="822960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"Since the children have flesh and blood, he too shared in their humanity so that by his death he might destroy</a:t>
            </a:r>
          </a:p>
        </p:txBody>
      </p:sp>
      <p:sp>
        <p:nvSpPr>
          <p:cNvPr id="994316" name="Text Box 12"/>
          <p:cNvSpPr txBox="1">
            <a:spLocks noChangeArrowheads="1"/>
          </p:cNvSpPr>
          <p:nvPr/>
        </p:nvSpPr>
        <p:spPr bwMode="auto">
          <a:xfrm>
            <a:off x="5098976" y="2209800"/>
            <a:ext cx="3886200" cy="203132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3200" b="1" i="1" dirty="0">
                <a:solidFill>
                  <a:srgbClr val="FFFFFF"/>
                </a:solidFill>
                <a:latin typeface="Arial"/>
                <a:ea typeface="ＭＳ Ｐゴシック" charset="0"/>
                <a:cs typeface="Arial"/>
              </a:rPr>
              <a:t>him who holds the power of death—that is, the devil—" </a:t>
            </a:r>
          </a:p>
          <a:p>
            <a:pPr algn="r" defTabSz="914400" fontAlgn="base">
              <a:spcBef>
                <a:spcPct val="50000"/>
              </a:spcBef>
              <a:spcAft>
                <a:spcPct val="0"/>
              </a:spcAft>
            </a:pPr>
            <a:endParaRPr lang="en-US"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309303863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"and free those who all their lives were held in slavery by their fear of death."</a:t>
            </a: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b="1" dirty="0">
                <a:solidFill>
                  <a:srgbClr val="FFFFFF"/>
                </a:solidFill>
                <a:latin typeface="Arial"/>
                <a:cs typeface="Arial"/>
              </a:rPr>
              <a:t>Hebrews 2:14-15 (NIV)</a:t>
            </a:r>
          </a:p>
        </p:txBody>
      </p:sp>
    </p:spTree>
    <p:extLst>
      <p:ext uri="{BB962C8B-B14F-4D97-AF65-F5344CB8AC3E}">
        <p14:creationId xmlns:p14="http://schemas.microsoft.com/office/powerpoint/2010/main" val="20117039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138499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i="1" dirty="0">
                <a:solidFill>
                  <a:srgbClr val="FFFFFF"/>
                </a:solidFill>
                <a:latin typeface="Arial"/>
                <a:ea typeface="ＭＳ Ｐゴシック" charset="0"/>
                <a:cs typeface="Arial"/>
              </a:rPr>
              <a:t>"For this reason he had to be made like his brothers in every way, in order that he might become a merciful and faithful high priest in</a:t>
            </a: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a:solidFill>
                  <a:srgbClr val="FFFFFF"/>
                </a:solidFill>
                <a:latin typeface="Arial"/>
                <a:cs typeface="Arial"/>
              </a:rPr>
              <a:t>Hebrews 2:17 (NIV)</a:t>
            </a:r>
          </a:p>
        </p:txBody>
      </p:sp>
      <p:sp>
        <p:nvSpPr>
          <p:cNvPr id="996364" name="Text Box 12"/>
          <p:cNvSpPr txBox="1">
            <a:spLocks noChangeArrowheads="1"/>
          </p:cNvSpPr>
          <p:nvPr/>
        </p:nvSpPr>
        <p:spPr bwMode="auto">
          <a:xfrm>
            <a:off x="5022776" y="1916832"/>
            <a:ext cx="3962400" cy="181588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en-US" sz="2800" b="1" i="1" dirty="0">
                <a:solidFill>
                  <a:srgbClr val="FFFFFF"/>
                </a:solidFill>
                <a:latin typeface="Arial"/>
                <a:ea typeface="ＭＳ Ｐゴシック" charset="0"/>
                <a:cs typeface="Arial"/>
              </a:rPr>
              <a:t>service to God, and that he might make atonement for the sins of the people."</a:t>
            </a:r>
          </a:p>
        </p:txBody>
      </p:sp>
    </p:spTree>
    <p:extLst>
      <p:ext uri="{BB962C8B-B14F-4D97-AF65-F5344CB8AC3E}">
        <p14:creationId xmlns:p14="http://schemas.microsoft.com/office/powerpoint/2010/main" val="22240674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56773"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56774"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56775"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Redeemer </a:t>
            </a:r>
          </a:p>
        </p:txBody>
      </p:sp>
      <p:sp>
        <p:nvSpPr>
          <p:cNvPr id="1056776"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Payment</a:t>
            </a:r>
          </a:p>
        </p:txBody>
      </p:sp>
      <p:sp>
        <p:nvSpPr>
          <p:cNvPr id="1056777"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56778"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217749314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2437"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42438"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42439"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Redeemer </a:t>
            </a:r>
          </a:p>
        </p:txBody>
      </p:sp>
      <p:sp>
        <p:nvSpPr>
          <p:cNvPr id="1042440"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Payment</a:t>
            </a:r>
          </a:p>
        </p:txBody>
      </p:sp>
      <p:sp>
        <p:nvSpPr>
          <p:cNvPr id="1042441"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42442"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277210172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Philippians 2:8 (NIV)</a:t>
            </a:r>
          </a:p>
        </p:txBody>
      </p:sp>
      <p:sp>
        <p:nvSpPr>
          <p:cNvPr id="1014788" name="Text Box 4"/>
          <p:cNvSpPr txBox="1">
            <a:spLocks noChangeArrowheads="1"/>
          </p:cNvSpPr>
          <p:nvPr/>
        </p:nvSpPr>
        <p:spPr bwMode="auto">
          <a:xfrm>
            <a:off x="179512" y="76200"/>
            <a:ext cx="8964488"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"And being found in appearance as a man, he humbled himself and became obedient to death— even death on a cross!"</a:t>
            </a:r>
          </a:p>
        </p:txBody>
      </p:sp>
    </p:spTree>
    <p:extLst>
      <p:ext uri="{BB962C8B-B14F-4D97-AF65-F5344CB8AC3E}">
        <p14:creationId xmlns:p14="http://schemas.microsoft.com/office/powerpoint/2010/main" val="19161806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500404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en-US" b="1">
                <a:solidFill>
                  <a:srgbClr val="FFFFFF"/>
                </a:solidFill>
                <a:latin typeface="Arial"/>
                <a:cs typeface="Arial"/>
              </a:rPr>
              <a:t>1 Peter 2:24 (NIV)</a:t>
            </a:r>
          </a:p>
        </p:txBody>
      </p:sp>
      <p:sp>
        <p:nvSpPr>
          <p:cNvPr id="1008644" name="Text Box 4"/>
          <p:cNvSpPr txBox="1">
            <a:spLocks noChangeArrowheads="1"/>
          </p:cNvSpPr>
          <p:nvPr/>
        </p:nvSpPr>
        <p:spPr bwMode="auto">
          <a:xfrm>
            <a:off x="323528" y="76200"/>
            <a:ext cx="8712968"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"He himself bore our sins in his body on the tree, so that we might die to sins and live for righteousness; by his wounds you have been healed."</a:t>
            </a:r>
          </a:p>
        </p:txBody>
      </p:sp>
    </p:spTree>
    <p:extLst>
      <p:ext uri="{BB962C8B-B14F-4D97-AF65-F5344CB8AC3E}">
        <p14:creationId xmlns:p14="http://schemas.microsoft.com/office/powerpoint/2010/main" val="396328429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Ephesians 1:7 (NIV)</a:t>
            </a:r>
          </a:p>
        </p:txBody>
      </p:sp>
      <p:sp>
        <p:nvSpPr>
          <p:cNvPr id="1006596" name="Text Box 4"/>
          <p:cNvSpPr txBox="1">
            <a:spLocks noChangeArrowheads="1"/>
          </p:cNvSpPr>
          <p:nvPr/>
        </p:nvSpPr>
        <p:spPr bwMode="auto">
          <a:xfrm>
            <a:off x="179512" y="419180"/>
            <a:ext cx="8712968"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"In him we have redemption through his blood, the forgiveness of sins, in accordance with the riches of God</a:t>
            </a:r>
            <a:r>
              <a:rPr lang="fr-FR" altLang="ja-JP" sz="3200" b="1" i="1" dirty="0">
                <a:solidFill>
                  <a:srgbClr val="FFFFFF"/>
                </a:solidFill>
                <a:latin typeface="Arial"/>
                <a:ea typeface="ＭＳ Ｐゴシック" charset="0"/>
                <a:cs typeface="Arial"/>
              </a:rPr>
              <a:t>'</a:t>
            </a:r>
            <a:r>
              <a:rPr lang="en-US" sz="3200" b="1" i="1" dirty="0">
                <a:solidFill>
                  <a:srgbClr val="FFFFFF"/>
                </a:solidFill>
                <a:latin typeface="Arial"/>
                <a:ea typeface="ＭＳ Ｐゴシック" charset="0"/>
                <a:cs typeface="Arial"/>
              </a:rPr>
              <a:t>s grace."</a:t>
            </a:r>
          </a:p>
        </p:txBody>
      </p:sp>
    </p:spTree>
    <p:extLst>
      <p:ext uri="{BB962C8B-B14F-4D97-AF65-F5344CB8AC3E}">
        <p14:creationId xmlns:p14="http://schemas.microsoft.com/office/powerpoint/2010/main" val="174427990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58821"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58822"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58823"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Redeemer </a:t>
            </a:r>
          </a:p>
        </p:txBody>
      </p:sp>
      <p:sp>
        <p:nvSpPr>
          <p:cNvPr id="1058824"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Payment</a:t>
            </a:r>
          </a:p>
        </p:txBody>
      </p:sp>
      <p:sp>
        <p:nvSpPr>
          <p:cNvPr id="1058825"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FF"/>
                </a:solidFill>
                <a:latin typeface="Arial"/>
                <a:ea typeface="ＭＳ Ｐゴシック" charset="0"/>
                <a:cs typeface="Arial"/>
              </a:rPr>
              <a:t> Acceptance</a:t>
            </a:r>
          </a:p>
        </p:txBody>
      </p:sp>
      <p:sp>
        <p:nvSpPr>
          <p:cNvPr id="1058826"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17546076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4485" name="Text Box 5"/>
          <p:cNvSpPr txBox="1">
            <a:spLocks noChangeArrowheads="1"/>
          </p:cNvSpPr>
          <p:nvPr/>
        </p:nvSpPr>
        <p:spPr bwMode="auto">
          <a:xfrm>
            <a:off x="1524000" y="152400"/>
            <a:ext cx="62484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Redemption</a:t>
            </a:r>
          </a:p>
        </p:txBody>
      </p:sp>
      <p:sp>
        <p:nvSpPr>
          <p:cNvPr id="1044486" name="Text Box 6"/>
          <p:cNvSpPr txBox="1">
            <a:spLocks noChangeArrowheads="1"/>
          </p:cNvSpPr>
          <p:nvPr/>
        </p:nvSpPr>
        <p:spPr bwMode="auto">
          <a:xfrm>
            <a:off x="5486400" y="838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Need </a:t>
            </a:r>
          </a:p>
        </p:txBody>
      </p:sp>
      <p:sp>
        <p:nvSpPr>
          <p:cNvPr id="1044487" name="Text Box 7"/>
          <p:cNvSpPr txBox="1">
            <a:spLocks noChangeArrowheads="1"/>
          </p:cNvSpPr>
          <p:nvPr/>
        </p:nvSpPr>
        <p:spPr bwMode="auto">
          <a:xfrm>
            <a:off x="5486400" y="16002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Redeemer </a:t>
            </a:r>
          </a:p>
        </p:txBody>
      </p:sp>
      <p:sp>
        <p:nvSpPr>
          <p:cNvPr id="1044488" name="Text Box 8"/>
          <p:cNvSpPr txBox="1">
            <a:spLocks noChangeArrowheads="1"/>
          </p:cNvSpPr>
          <p:nvPr/>
        </p:nvSpPr>
        <p:spPr bwMode="auto">
          <a:xfrm>
            <a:off x="5486400" y="4114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Payment</a:t>
            </a:r>
          </a:p>
        </p:txBody>
      </p:sp>
      <p:sp>
        <p:nvSpPr>
          <p:cNvPr id="1044489" name="Text Box 9"/>
          <p:cNvSpPr txBox="1">
            <a:spLocks noChangeArrowheads="1"/>
          </p:cNvSpPr>
          <p:nvPr/>
        </p:nvSpPr>
        <p:spPr bwMode="auto">
          <a:xfrm>
            <a:off x="5486400" y="4876800"/>
            <a:ext cx="7391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buFontTx/>
              <a:buChar char="•"/>
            </a:pPr>
            <a:r>
              <a:rPr lang="en-US" sz="3600" b="1">
                <a:solidFill>
                  <a:srgbClr val="FFFF00"/>
                </a:solidFill>
                <a:latin typeface="Arial"/>
                <a:ea typeface="ＭＳ Ｐゴシック" charset="0"/>
                <a:cs typeface="Arial"/>
              </a:rPr>
              <a:t> Acceptance</a:t>
            </a:r>
          </a:p>
        </p:txBody>
      </p:sp>
      <p:sp>
        <p:nvSpPr>
          <p:cNvPr id="1044490" name="Text Box 10"/>
          <p:cNvSpPr txBox="1">
            <a:spLocks noChangeArrowheads="1"/>
          </p:cNvSpPr>
          <p:nvPr/>
        </p:nvSpPr>
        <p:spPr bwMode="auto">
          <a:xfrm>
            <a:off x="6248400" y="2286000"/>
            <a:ext cx="2438400" cy="17543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a:solidFill>
                  <a:srgbClr val="FFFF00"/>
                </a:solidFill>
                <a:latin typeface="Arial"/>
                <a:ea typeface="ＭＳ Ｐゴシック" charset="0"/>
                <a:cs typeface="Arial"/>
              </a:rPr>
              <a:t>Related  Willing Able</a:t>
            </a:r>
          </a:p>
        </p:txBody>
      </p:sp>
    </p:spTree>
    <p:extLst>
      <p:ext uri="{BB962C8B-B14F-4D97-AF65-F5344CB8AC3E}">
        <p14:creationId xmlns:p14="http://schemas.microsoft.com/office/powerpoint/2010/main" val="29628307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Main Idea</a:t>
            </a: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God helps those who help </a:t>
            </a:r>
            <a:r>
              <a:rPr kumimoji="0" lang="en-US" sz="6600" b="1" i="0" u="none" strike="noStrike" kern="1200" cap="none" spc="0" normalizeH="0" baseline="0" noProof="0" dirty="0">
                <a:ln>
                  <a:noFill/>
                </a:ln>
                <a:solidFill>
                  <a:srgbClr val="0000FF"/>
                </a:solidFill>
                <a:effectLst>
                  <a:glow rad="127000">
                    <a:srgbClr val="FFFFFF"/>
                  </a:glow>
                </a:effectLst>
                <a:uLnTx/>
                <a:uFillTx/>
                <a:latin typeface="Arial" charset="0"/>
                <a:ea typeface="ＭＳ Ｐゴシック" charset="0"/>
                <a:cs typeface="ＭＳ Ｐゴシック" charset="0"/>
              </a:rPr>
              <a:t>others</a:t>
            </a:r>
            <a:r>
              <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1193826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John 3:16 (NIV)</a:t>
            </a:r>
          </a:p>
        </p:txBody>
      </p:sp>
      <p:sp>
        <p:nvSpPr>
          <p:cNvPr id="1012740" name="Text Box 4"/>
          <p:cNvSpPr txBox="1">
            <a:spLocks noChangeArrowheads="1"/>
          </p:cNvSpPr>
          <p:nvPr/>
        </p:nvSpPr>
        <p:spPr bwMode="auto">
          <a:xfrm>
            <a:off x="533400" y="76200"/>
            <a:ext cx="82296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"For God so loved the world that he gave his one and only Son, that whoever believes in him shall not perish but have eternal life."</a:t>
            </a:r>
          </a:p>
        </p:txBody>
      </p:sp>
    </p:spTree>
    <p:extLst>
      <p:ext uri="{BB962C8B-B14F-4D97-AF65-F5344CB8AC3E}">
        <p14:creationId xmlns:p14="http://schemas.microsoft.com/office/powerpoint/2010/main" val="98163664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7150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sz="2800" b="1">
                <a:solidFill>
                  <a:srgbClr val="FFFFFF"/>
                </a:solidFill>
                <a:latin typeface="Arial"/>
                <a:cs typeface="Arial"/>
              </a:rPr>
              <a:t>Acts 16:31 (NIV)</a:t>
            </a:r>
          </a:p>
        </p:txBody>
      </p:sp>
      <p:sp>
        <p:nvSpPr>
          <p:cNvPr id="1010692" name="Text Box 4"/>
          <p:cNvSpPr txBox="1">
            <a:spLocks noChangeArrowheads="1"/>
          </p:cNvSpPr>
          <p:nvPr/>
        </p:nvSpPr>
        <p:spPr bwMode="auto">
          <a:xfrm>
            <a:off x="533400" y="609600"/>
            <a:ext cx="82296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spcBef>
                <a:spcPct val="50000"/>
              </a:spcBef>
              <a:spcAft>
                <a:spcPct val="0"/>
              </a:spcAft>
            </a:pPr>
            <a:r>
              <a:rPr lang="en-US" sz="3600" b="1" i="1" dirty="0">
                <a:solidFill>
                  <a:srgbClr val="FFFFFF"/>
                </a:solidFill>
                <a:latin typeface="Arial"/>
                <a:ea typeface="ＭＳ Ｐゴシック" charset="0"/>
                <a:cs typeface="Arial"/>
              </a:rPr>
              <a:t>"Believe in the Lord Jesus, and you will be saved."</a:t>
            </a:r>
          </a:p>
        </p:txBody>
      </p:sp>
    </p:spTree>
    <p:extLst>
      <p:ext uri="{BB962C8B-B14F-4D97-AF65-F5344CB8AC3E}">
        <p14:creationId xmlns:p14="http://schemas.microsoft.com/office/powerpoint/2010/main" val="240956394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a:solidFill>
                  <a:srgbClr val="000000"/>
                </a:solidFill>
                <a:latin typeface="Arial"/>
                <a:ea typeface="ＭＳ Ｐゴシック" charset="0"/>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defTabSz="914400" fontAlgn="base">
              <a:spcBef>
                <a:spcPct val="50000"/>
              </a:spcBef>
              <a:spcAft>
                <a:spcPct val="0"/>
              </a:spcAft>
            </a:pPr>
            <a:r>
              <a:rPr lang="en-US" b="1">
                <a:solidFill>
                  <a:srgbClr val="FFFFFF"/>
                </a:solidFill>
                <a:latin typeface="Arial"/>
                <a:cs typeface="Arial"/>
              </a:rPr>
              <a:t>Ephesians 2:8-9 (NIV)</a:t>
            </a:r>
          </a:p>
        </p:txBody>
      </p:sp>
      <p:sp>
        <p:nvSpPr>
          <p:cNvPr id="1016836" name="Text Box 4"/>
          <p:cNvSpPr txBox="1">
            <a:spLocks noChangeArrowheads="1"/>
          </p:cNvSpPr>
          <p:nvPr/>
        </p:nvSpPr>
        <p:spPr bwMode="auto">
          <a:xfrm>
            <a:off x="179512" y="76200"/>
            <a:ext cx="864096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defTabSz="914400" fontAlgn="base">
              <a:spcBef>
                <a:spcPct val="50000"/>
              </a:spcBef>
              <a:spcAft>
                <a:spcPct val="0"/>
              </a:spcAft>
            </a:pPr>
            <a:r>
              <a:rPr lang="en-US" sz="3200" b="1" i="1" dirty="0">
                <a:solidFill>
                  <a:srgbClr val="FFFFFF"/>
                </a:solidFill>
                <a:latin typeface="Arial"/>
                <a:ea typeface="ＭＳ Ｐゴシック" charset="0"/>
                <a:cs typeface="Arial"/>
              </a:rPr>
              <a:t>"For it is by grace you have been saved, through faith—and this not from yourselves, it is the gift of God— not by works, so that no one can boast."</a:t>
            </a:r>
          </a:p>
        </p:txBody>
      </p:sp>
    </p:spTree>
    <p:extLst>
      <p:ext uri="{BB962C8B-B14F-4D97-AF65-F5344CB8AC3E}">
        <p14:creationId xmlns:p14="http://schemas.microsoft.com/office/powerpoint/2010/main" val="151784712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a:solidFill>
                  <a:srgbClr val="000000"/>
                </a:solidFill>
                <a:latin typeface="Arial"/>
                <a:ea typeface="ＭＳ Ｐゴシック" charset="0"/>
                <a:cs typeface="Arial"/>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latin typeface="Arial"/>
                <a:ea typeface="ＭＳ Ｐゴシック" charset="0"/>
                <a:cs typeface="Arial"/>
              </a:rPr>
              <a:t>Is He your redeemer?</a:t>
            </a:r>
          </a:p>
        </p:txBody>
      </p:sp>
    </p:spTree>
    <p:extLst>
      <p:ext uri="{BB962C8B-B14F-4D97-AF65-F5344CB8AC3E}">
        <p14:creationId xmlns:p14="http://schemas.microsoft.com/office/powerpoint/2010/main" val="78975013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en-US" sz="4000" b="1">
                <a:solidFill>
                  <a:srgbClr val="FFFFFF"/>
                </a:solidFill>
                <a:effectLst>
                  <a:glow rad="228600">
                    <a:srgbClr val="000000">
                      <a:alpha val="75000"/>
                    </a:srgbClr>
                  </a:glow>
                </a:effectLst>
                <a:latin typeface="Arial"/>
                <a:ea typeface="ＭＳ Ｐゴシック" charset="0"/>
                <a:cs typeface="Arial"/>
              </a:rPr>
              <a:t>Is He your redeemer?</a:t>
            </a:r>
          </a:p>
        </p:txBody>
      </p:sp>
    </p:spTree>
    <p:extLst>
      <p:ext uri="{BB962C8B-B14F-4D97-AF65-F5344CB8AC3E}">
        <p14:creationId xmlns:p14="http://schemas.microsoft.com/office/powerpoint/2010/main" val="1180438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Baby Obed</a:t>
            </a: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
        <p:nvSpPr>
          <p:cNvPr id="4" name="Text Box 6">
            <a:extLst>
              <a:ext uri="{FF2B5EF4-FFF2-40B4-BE49-F238E27FC236}">
                <a16:creationId xmlns:a16="http://schemas.microsoft.com/office/drawing/2014/main" id="{8CD40C15-40F4-3F4B-A69C-D624E59CEB10}"/>
              </a:ext>
            </a:extLst>
          </p:cNvPr>
          <p:cNvSpPr txBox="1">
            <a:spLocks noChangeArrowheads="1"/>
          </p:cNvSpPr>
          <p:nvPr/>
        </p:nvSpPr>
        <p:spPr bwMode="auto">
          <a:xfrm>
            <a:off x="6347012" y="5949279"/>
            <a:ext cx="2796988" cy="59495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200" b="1" dirty="0">
                <a:solidFill>
                  <a:srgbClr val="FFFFFF"/>
                </a:solidFill>
                <a:latin typeface="Arial"/>
                <a:ea typeface="Times New Roman" pitchFamily="-111" charset="0"/>
                <a:cs typeface="Arial"/>
              </a:rPr>
              <a:t>Ruth 4:16-17</a:t>
            </a:r>
          </a:p>
        </p:txBody>
      </p:sp>
    </p:spTree>
    <p:extLst>
      <p:ext uri="{BB962C8B-B14F-4D97-AF65-F5344CB8AC3E}">
        <p14:creationId xmlns:p14="http://schemas.microsoft.com/office/powerpoint/2010/main" val="386112159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God</a:t>
            </a:r>
            <a:r>
              <a:rPr lang="fr-FR"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s grace to a family 4:13-17a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cs typeface="ＭＳ Ｐゴシック"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00"/>
                </a:solidFill>
                <a:effectLst>
                  <a:glow rad="228600">
                    <a:srgbClr val="000000">
                      <a:alpha val="75000"/>
                    </a:srgbClr>
                  </a:glow>
                </a:effectLst>
                <a:latin typeface="Arial" charset="0"/>
                <a:ea typeface="Lucida Grande" charset="0"/>
                <a:cs typeface="Lucida Grande" charset="0"/>
              </a:rPr>
              <a:t>Boaz</a:t>
            </a:r>
            <a:r>
              <a:rPr lang="en-US" sz="4000" b="1" dirty="0">
                <a:solidFill>
                  <a:srgbClr val="FFFFFF"/>
                </a:solidFill>
                <a:effectLst>
                  <a:glow rad="228600">
                    <a:srgbClr val="000000">
                      <a:alpha val="75000"/>
                    </a:srgbClr>
                  </a:glow>
                </a:effectLst>
                <a:latin typeface="Arial" charset="0"/>
                <a:ea typeface="Lucida Grande" charset="0"/>
                <a:cs typeface="Lucida Grande" charset="0"/>
              </a:rPr>
              <a:t> 13a</a:t>
            </a: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charset="0"/>
              <a:ea typeface="Lucida Grande" charset="0"/>
              <a:cs typeface="Lucida Grande" charset="0"/>
            </a:endParaRPr>
          </a:p>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00"/>
                </a:solidFill>
                <a:effectLst>
                  <a:glow rad="228600">
                    <a:srgbClr val="000000">
                      <a:alpha val="75000"/>
                    </a:srgbClr>
                  </a:glow>
                </a:effectLst>
                <a:latin typeface="Arial" charset="0"/>
                <a:ea typeface="Lucida Grande" charset="0"/>
                <a:cs typeface="Lucida Grande" charset="0"/>
              </a:rPr>
              <a:t>Ruth</a:t>
            </a:r>
            <a:r>
              <a:rPr lang="en-US" sz="4000" b="1" dirty="0">
                <a:solidFill>
                  <a:srgbClr val="FFFFFF"/>
                </a:solidFill>
                <a:effectLst>
                  <a:glow rad="228600">
                    <a:srgbClr val="000000">
                      <a:alpha val="75000"/>
                    </a:srgbClr>
                  </a:glow>
                </a:effectLst>
                <a:latin typeface="Arial" charset="0"/>
                <a:ea typeface="Lucida Grande" charset="0"/>
                <a:cs typeface="Lucida Grande" charset="0"/>
              </a:rPr>
              <a:t> 13b</a:t>
            </a: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Courier New" charset="0"/>
              <a:ea typeface="Lucida Grande" charset="0"/>
              <a:cs typeface="Lucida Grande" charset="0"/>
            </a:endParaRPr>
          </a:p>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00"/>
                </a:solidFill>
                <a:effectLst>
                  <a:glow rad="228600">
                    <a:srgbClr val="000000">
                      <a:alpha val="75000"/>
                    </a:srgbClr>
                  </a:glow>
                </a:effectLst>
                <a:latin typeface="Arial" charset="0"/>
                <a:ea typeface="Lucida Grande" charset="0"/>
                <a:cs typeface="Lucida Grande" charset="0"/>
              </a:rPr>
              <a:t>Naomi</a:t>
            </a:r>
            <a:r>
              <a:rPr lang="en-US" sz="4000" b="1" dirty="0">
                <a:solidFill>
                  <a:srgbClr val="FFFFFF"/>
                </a:solidFill>
                <a:effectLst>
                  <a:glow rad="228600">
                    <a:srgbClr val="000000">
                      <a:alpha val="75000"/>
                    </a:srgbClr>
                  </a:glow>
                </a:effectLst>
                <a:latin typeface="Arial" charset="0"/>
                <a:ea typeface="Lucida Grande" charset="0"/>
                <a:cs typeface="Lucida Grande" charset="0"/>
              </a:rPr>
              <a:t> 14-17a</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304133" name="Text Box 1029"/>
          <p:cNvSpPr txBox="1">
            <a:spLocks noChangeArrowheads="1"/>
          </p:cNvSpPr>
          <p:nvPr/>
        </p:nvSpPr>
        <p:spPr bwMode="auto">
          <a:xfrm>
            <a:off x="-187896" y="4736802"/>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God</a:t>
            </a:r>
            <a:r>
              <a:rPr lang="fr-FR"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s grace to </a:t>
            </a:r>
            <a:r>
              <a:rPr lang="en-US" sz="4000" b="1" dirty="0">
                <a:solidFill>
                  <a:srgbClr val="FFFF00"/>
                </a:solidFill>
                <a:effectLst>
                  <a:glow rad="228600">
                    <a:srgbClr val="000000">
                      <a:alpha val="75000"/>
                    </a:srgbClr>
                  </a:glow>
                </a:effectLst>
                <a:latin typeface="Arial" pitchFamily="-111" charset="0"/>
                <a:ea typeface="ＭＳ Ｐゴシック" charset="0"/>
                <a:cs typeface="ＭＳ Ｐゴシック" charset="0"/>
              </a:rPr>
              <a:t>a nation</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 v. 17b</a:t>
            </a:r>
          </a:p>
        </p:txBody>
      </p:sp>
      <p:sp>
        <p:nvSpPr>
          <p:cNvPr id="304134" name="Text Box 1030"/>
          <p:cNvSpPr txBox="1">
            <a:spLocks noChangeArrowheads="1"/>
          </p:cNvSpPr>
          <p:nvPr/>
        </p:nvSpPr>
        <p:spPr bwMode="auto">
          <a:xfrm>
            <a:off x="-187896" y="5895677"/>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God</a:t>
            </a:r>
            <a:r>
              <a:rPr lang="fr-FR"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s grace to </a:t>
            </a:r>
            <a:r>
              <a:rPr lang="en-US" sz="4000" b="1" dirty="0">
                <a:solidFill>
                  <a:srgbClr val="FFFF00"/>
                </a:solidFill>
                <a:effectLst>
                  <a:glow rad="228600">
                    <a:srgbClr val="000000">
                      <a:alpha val="75000"/>
                    </a:srgbClr>
                  </a:glow>
                </a:effectLst>
                <a:latin typeface="Arial" pitchFamily="-111" charset="0"/>
                <a:ea typeface="ＭＳ Ｐゴシック" charset="0"/>
                <a:cs typeface="ＭＳ Ｐゴシック" charset="0"/>
              </a:rPr>
              <a:t>the world</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 vv. 18-22</a:t>
            </a: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en-US" b="1" dirty="0">
                <a:solidFill>
                  <a:schemeClr val="bg1"/>
                </a:solidFill>
                <a:effectLst>
                  <a:glow rad="228600">
                    <a:schemeClr val="tx1">
                      <a:alpha val="75000"/>
                    </a:schemeClr>
                  </a:glow>
                </a:effectLst>
                <a:latin typeface="Arial"/>
                <a:cs typeface="Arial"/>
              </a:rPr>
              <a:t>Ruth 4</a:t>
            </a:r>
          </a:p>
        </p:txBody>
      </p:sp>
    </p:spTree>
    <p:extLst>
      <p:ext uri="{BB962C8B-B14F-4D97-AF65-F5344CB8AC3E}">
        <p14:creationId xmlns:p14="http://schemas.microsoft.com/office/powerpoint/2010/main" val="422764599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2025"/>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552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2152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3843" name="Group 3"/>
          <p:cNvGrpSpPr>
            <a:grpSpLocks/>
          </p:cNvGrpSpPr>
          <p:nvPr/>
        </p:nvGrpSpPr>
        <p:grpSpPr bwMode="auto">
          <a:xfrm>
            <a:off x="323850" y="0"/>
            <a:ext cx="5592763" cy="6858000"/>
            <a:chOff x="-84" y="0"/>
            <a:chExt cx="3523" cy="4320"/>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dirty="0">
                  <a:solidFill>
                    <a:srgbClr val="FFFFFF"/>
                  </a:solidFill>
                  <a:latin typeface="Arial"/>
                  <a:cs typeface="Arial"/>
                </a:rPr>
                <a:t>Simeon Solomon</a:t>
              </a:r>
              <a:r>
                <a:rPr lang="fr-FR" sz="2000" b="1" dirty="0">
                  <a:solidFill>
                    <a:srgbClr val="FFFFFF"/>
                  </a:solidFill>
                  <a:latin typeface="Arial"/>
                  <a:cs typeface="Arial"/>
                </a:rPr>
                <a:t>'</a:t>
              </a:r>
              <a:r>
                <a:rPr lang="en-US" sz="2000" b="1" dirty="0">
                  <a:solidFill>
                    <a:srgbClr val="FFFFFF"/>
                  </a:solidFill>
                  <a:latin typeface="Arial"/>
                  <a:cs typeface="Arial"/>
                </a:rPr>
                <a:t>s            </a:t>
              </a:r>
              <a:r>
                <a:rPr lang="en-US" sz="2000" b="1" i="1" dirty="0">
                  <a:solidFill>
                    <a:srgbClr val="FFFFFF"/>
                  </a:solidFill>
                  <a:latin typeface="Arial"/>
                  <a:cs typeface="Arial"/>
                </a:rPr>
                <a:t>The Book of Ruth</a:t>
              </a:r>
              <a:endParaRPr lang="en-US" sz="2000" b="1" dirty="0">
                <a:solidFill>
                  <a:srgbClr val="FFFFFF"/>
                </a:solidFill>
                <a:latin typeface="Arial"/>
                <a:cs typeface="Arial"/>
              </a:endParaRPr>
            </a:p>
          </p:txBody>
        </p:sp>
      </p:grpSp>
      <p:sp>
        <p:nvSpPr>
          <p:cNvPr id="301062" name="Text Box 6"/>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latin typeface="Arial"/>
                <a:cs typeface="Arial"/>
              </a:rPr>
              <a:t>Perez        </a:t>
            </a:r>
            <a:r>
              <a:rPr lang="en-US" sz="3600" b="1" dirty="0" err="1">
                <a:solidFill>
                  <a:srgbClr val="FFFFFF"/>
                </a:solidFill>
                <a:latin typeface="Arial"/>
                <a:cs typeface="Arial"/>
              </a:rPr>
              <a:t>Hezron</a:t>
            </a:r>
            <a:r>
              <a:rPr lang="en-US" sz="3600" b="1" dirty="0">
                <a:solidFill>
                  <a:srgbClr val="FFFFFF"/>
                </a:solidFill>
                <a:latin typeface="Arial"/>
                <a:cs typeface="Arial"/>
              </a:rPr>
              <a:t>        Ram </a:t>
            </a:r>
            <a:r>
              <a:rPr lang="en-US" sz="3600" b="1" dirty="0" err="1">
                <a:solidFill>
                  <a:srgbClr val="FFFFFF"/>
                </a:solidFill>
                <a:latin typeface="Arial"/>
                <a:cs typeface="Arial"/>
              </a:rPr>
              <a:t>Amminadab</a:t>
            </a:r>
            <a:r>
              <a:rPr lang="en-US" sz="3600" b="1" dirty="0">
                <a:solidFill>
                  <a:srgbClr val="FFFFFF"/>
                </a:solidFill>
                <a:latin typeface="Arial"/>
                <a:cs typeface="Arial"/>
              </a:rPr>
              <a:t>   </a:t>
            </a:r>
            <a:r>
              <a:rPr lang="en-US" sz="3600" b="1" dirty="0" err="1">
                <a:solidFill>
                  <a:srgbClr val="FFFFFF"/>
                </a:solidFill>
                <a:latin typeface="Arial"/>
                <a:cs typeface="Arial"/>
              </a:rPr>
              <a:t>Nahshon</a:t>
            </a:r>
            <a:r>
              <a:rPr lang="en-US" sz="3600" b="1" dirty="0">
                <a:solidFill>
                  <a:srgbClr val="FFFFFF"/>
                </a:solidFill>
                <a:latin typeface="Arial"/>
                <a:cs typeface="Arial"/>
              </a:rPr>
              <a:t>  Salmon        Boaz           </a:t>
            </a:r>
            <a:r>
              <a:rPr lang="en-US" sz="3600" b="1" dirty="0" err="1">
                <a:solidFill>
                  <a:srgbClr val="FFFFFF"/>
                </a:solidFill>
                <a:latin typeface="Arial"/>
                <a:cs typeface="Arial"/>
              </a:rPr>
              <a:t>Obed</a:t>
            </a:r>
            <a:r>
              <a:rPr lang="en-US" sz="3600" b="1" dirty="0">
                <a:solidFill>
                  <a:srgbClr val="FFFFFF"/>
                </a:solidFill>
                <a:latin typeface="Arial"/>
                <a:cs typeface="Arial"/>
              </a:rPr>
              <a:t>            Jesse            David</a:t>
            </a:r>
          </a:p>
        </p:txBody>
      </p:sp>
      <p:sp>
        <p:nvSpPr>
          <p:cNvPr id="301063" name="Text Box 7"/>
          <p:cNvSpPr txBox="1">
            <a:spLocks noChangeArrowheads="1"/>
          </p:cNvSpPr>
          <p:nvPr/>
        </p:nvSpPr>
        <p:spPr bwMode="auto">
          <a:xfrm>
            <a:off x="4914900" y="0"/>
            <a:ext cx="1143000" cy="5632312"/>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en-US" sz="3600" b="1" dirty="0">
                <a:solidFill>
                  <a:srgbClr val="FFFFFF"/>
                </a:solidFill>
                <a:effectLst>
                  <a:glow rad="228600">
                    <a:srgbClr val="000000"/>
                  </a:glow>
                </a:effectLst>
                <a:latin typeface="Arial"/>
                <a:ea typeface="ＭＳ Ｐゴシック" charset="0"/>
                <a:cs typeface="Arial"/>
              </a:rPr>
              <a:t>1.  2.  3.  4.  5.  6.  7.  8.  9. 10.</a:t>
            </a: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i="1" dirty="0">
                <a:solidFill>
                  <a:srgbClr val="FFFFFF"/>
                </a:solidFill>
                <a:latin typeface="Arial"/>
                <a:ea typeface="Times New Roman" pitchFamily="-111" charset="0"/>
                <a:cs typeface="Arial"/>
              </a:rPr>
              <a:t>Ruth 4:18-22</a:t>
            </a:r>
          </a:p>
        </p:txBody>
      </p:sp>
      <p:sp>
        <p:nvSpPr>
          <p:cNvPr id="2" name="Title 1"/>
          <p:cNvSpPr>
            <a:spLocks noGrp="1"/>
          </p:cNvSpPr>
          <p:nvPr>
            <p:ph type="title" idx="4294967295"/>
          </p:nvPr>
        </p:nvSpPr>
        <p:spPr>
          <a:xfrm>
            <a:off x="0" y="0"/>
            <a:ext cx="3059832" cy="1484784"/>
          </a:xfrm>
        </p:spPr>
        <p:txBody>
          <a:bodyPr/>
          <a:lstStyle/>
          <a:p>
            <a:pPr algn="l"/>
            <a:r>
              <a:rPr lang="en-US" sz="4000" b="1" dirty="0">
                <a:solidFill>
                  <a:srgbClr val="FFFFFF"/>
                </a:solidFill>
                <a:latin typeface="Arial"/>
                <a:cs typeface="Arial"/>
              </a:rPr>
              <a:t>Genealogy of Perez</a:t>
            </a:r>
          </a:p>
        </p:txBody>
      </p:sp>
    </p:spTree>
    <p:extLst>
      <p:ext uri="{BB962C8B-B14F-4D97-AF65-F5344CB8AC3E}">
        <p14:creationId xmlns:p14="http://schemas.microsoft.com/office/powerpoint/2010/main" val="37289378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4050"/>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69987" name="Group 1027"/>
          <p:cNvGrpSpPr>
            <a:grpSpLocks/>
          </p:cNvGrpSpPr>
          <p:nvPr/>
        </p:nvGrpSpPr>
        <p:grpSpPr bwMode="auto">
          <a:xfrm>
            <a:off x="466725" y="0"/>
            <a:ext cx="5449888" cy="6858000"/>
            <a:chOff x="6" y="0"/>
            <a:chExt cx="3433" cy="4320"/>
          </a:xfrm>
        </p:grpSpPr>
        <p:pic>
          <p:nvPicPr>
            <p:cNvPr id="169999" name="Picture 102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9" name="Text Box 1029"/>
            <p:cNvSpPr txBox="1">
              <a:spLocks noChangeArrowheads="1"/>
            </p:cNvSpPr>
            <p:nvPr/>
          </p:nvSpPr>
          <p:spPr bwMode="auto">
            <a:xfrm>
              <a:off x="7" y="3793"/>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dirty="0">
                  <a:solidFill>
                    <a:srgbClr val="FFFFFF"/>
                  </a:solidFill>
                  <a:latin typeface="Arial"/>
                  <a:cs typeface="Arial"/>
                </a:rPr>
                <a:t>Simeon Solomon</a:t>
              </a:r>
              <a:r>
                <a:rPr lang="fr-FR" sz="2000" b="1" dirty="0">
                  <a:solidFill>
                    <a:srgbClr val="FFFFFF"/>
                  </a:solidFill>
                  <a:latin typeface="Arial"/>
                  <a:cs typeface="Arial"/>
                </a:rPr>
                <a:t>'</a:t>
              </a:r>
              <a:r>
                <a:rPr lang="en-US" sz="2000" b="1" dirty="0">
                  <a:solidFill>
                    <a:srgbClr val="FFFFFF"/>
                  </a:solidFill>
                  <a:latin typeface="Arial"/>
                  <a:cs typeface="Arial"/>
                </a:rPr>
                <a:t>s            </a:t>
              </a:r>
              <a:r>
                <a:rPr lang="en-US" sz="2000" b="1" i="1" dirty="0">
                  <a:solidFill>
                    <a:srgbClr val="FFFFFF"/>
                  </a:solidFill>
                  <a:latin typeface="Arial"/>
                  <a:cs typeface="Arial"/>
                </a:rPr>
                <a:t>The Book of Ruth</a:t>
              </a:r>
              <a:endParaRPr lang="en-US" sz="2000" b="1" dirty="0">
                <a:solidFill>
                  <a:srgbClr val="FFFFFF"/>
                </a:solidFill>
                <a:latin typeface="Arial"/>
                <a:cs typeface="Arial"/>
              </a:endParaRPr>
            </a:p>
          </p:txBody>
        </p:sp>
      </p:grpSp>
      <p:sp>
        <p:nvSpPr>
          <p:cNvPr id="303110" name="Text Box 1030"/>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Perez        Hezron        Ram Amminadab   Nahshon  Salmon        Boaz           Obed            Jesse            David</a:t>
            </a:r>
          </a:p>
        </p:txBody>
      </p:sp>
      <p:sp>
        <p:nvSpPr>
          <p:cNvPr id="303112" name="Text Box 1032"/>
          <p:cNvSpPr txBox="1">
            <a:spLocks noChangeArrowheads="1"/>
          </p:cNvSpPr>
          <p:nvPr/>
        </p:nvSpPr>
        <p:spPr bwMode="auto">
          <a:xfrm>
            <a:off x="1676400" y="711101"/>
            <a:ext cx="3124200" cy="701675"/>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en-US" sz="4000" b="1" dirty="0">
                <a:solidFill>
                  <a:srgbClr val="66FF66"/>
                </a:solidFill>
                <a:effectLst>
                  <a:glow rad="228600">
                    <a:srgbClr val="000000"/>
                  </a:glow>
                </a:effectLst>
                <a:latin typeface="Arial"/>
                <a:ea typeface="ＭＳ Ｐゴシック" charset="0"/>
                <a:cs typeface="Arial"/>
              </a:rPr>
              <a:t>Gaps?</a:t>
            </a:r>
          </a:p>
        </p:txBody>
      </p:sp>
      <p:sp>
        <p:nvSpPr>
          <p:cNvPr id="303113" name="Line 1033"/>
          <p:cNvSpPr>
            <a:spLocks noChangeShapeType="1"/>
          </p:cNvSpPr>
          <p:nvPr/>
        </p:nvSpPr>
        <p:spPr bwMode="auto">
          <a:xfrm>
            <a:off x="5133975" y="1168301"/>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4" name="Text Box 1034"/>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4:18-22</a:t>
            </a:r>
          </a:p>
        </p:txBody>
      </p:sp>
      <p:sp>
        <p:nvSpPr>
          <p:cNvPr id="303115" name="Line 1035"/>
          <p:cNvSpPr>
            <a:spLocks noChangeShapeType="1"/>
          </p:cNvSpPr>
          <p:nvPr/>
        </p:nvSpPr>
        <p:spPr bwMode="auto">
          <a:xfrm>
            <a:off x="5105400" y="1687488"/>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6" name="Line 1036"/>
          <p:cNvSpPr>
            <a:spLocks noChangeShapeType="1"/>
          </p:cNvSpPr>
          <p:nvPr/>
        </p:nvSpPr>
        <p:spPr bwMode="auto">
          <a:xfrm>
            <a:off x="5105400" y="2852936"/>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7" name="Line 1037"/>
          <p:cNvSpPr>
            <a:spLocks noChangeShapeType="1"/>
          </p:cNvSpPr>
          <p:nvPr/>
        </p:nvSpPr>
        <p:spPr bwMode="auto">
          <a:xfrm>
            <a:off x="5105400" y="3356992"/>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03118" name="Text Box 1038"/>
          <p:cNvSpPr txBox="1">
            <a:spLocks noChangeArrowheads="1"/>
          </p:cNvSpPr>
          <p:nvPr/>
        </p:nvSpPr>
        <p:spPr bwMode="auto">
          <a:xfrm>
            <a:off x="1752600" y="2117725"/>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66FF"/>
                </a:solidFill>
                <a:latin typeface="Arial"/>
                <a:ea typeface="ＭＳ Ｐゴシック" charset="0"/>
                <a:cs typeface="Arial"/>
              </a:rPr>
              <a:t>Moses</a:t>
            </a:r>
          </a:p>
        </p:txBody>
      </p:sp>
      <p:sp>
        <p:nvSpPr>
          <p:cNvPr id="303119" name="Text Box 1039"/>
          <p:cNvSpPr txBox="1">
            <a:spLocks noChangeArrowheads="1"/>
          </p:cNvSpPr>
          <p:nvPr/>
        </p:nvSpPr>
        <p:spPr bwMode="auto">
          <a:xfrm>
            <a:off x="1752600" y="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66FF"/>
                </a:solidFill>
                <a:latin typeface="Arial"/>
                <a:ea typeface="ＭＳ Ｐゴシック" charset="0"/>
                <a:cs typeface="Arial"/>
              </a:rPr>
              <a:t>Jacob</a:t>
            </a:r>
          </a:p>
        </p:txBody>
      </p:sp>
      <p:sp>
        <p:nvSpPr>
          <p:cNvPr id="303120" name="Text Box 1040"/>
          <p:cNvSpPr txBox="1">
            <a:spLocks noChangeArrowheads="1"/>
          </p:cNvSpPr>
          <p:nvPr/>
        </p:nvSpPr>
        <p:spPr bwMode="auto">
          <a:xfrm>
            <a:off x="1752600" y="3048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4000" b="1">
                <a:solidFill>
                  <a:srgbClr val="FF66FF"/>
                </a:solidFill>
                <a:latin typeface="Arial"/>
                <a:ea typeface="ＭＳ Ｐゴシック" charset="0"/>
                <a:cs typeface="Arial"/>
              </a:rPr>
              <a:t>Joshua</a:t>
            </a:r>
          </a:p>
        </p:txBody>
      </p:sp>
      <p:sp>
        <p:nvSpPr>
          <p:cNvPr id="2" name="Title 1"/>
          <p:cNvSpPr>
            <a:spLocks noGrp="1"/>
          </p:cNvSpPr>
          <p:nvPr>
            <p:ph type="title" idx="4294967295"/>
          </p:nvPr>
        </p:nvSpPr>
        <p:spPr>
          <a:xfrm>
            <a:off x="0" y="0"/>
            <a:ext cx="3059832" cy="134076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cs typeface="Arial"/>
              </a:rPr>
              <a:t>Genealogy of Perez </a:t>
            </a:r>
          </a:p>
        </p:txBody>
      </p:sp>
      <p:sp>
        <p:nvSpPr>
          <p:cNvPr id="18" name="Text Box 7"/>
          <p:cNvSpPr txBox="1">
            <a:spLocks noChangeArrowheads="1"/>
          </p:cNvSpPr>
          <p:nvPr/>
        </p:nvSpPr>
        <p:spPr bwMode="auto">
          <a:xfrm>
            <a:off x="4914900" y="0"/>
            <a:ext cx="1143000" cy="5632312"/>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en-US" sz="3600" b="1" dirty="0">
                <a:solidFill>
                  <a:srgbClr val="FFFFFF"/>
                </a:solidFill>
                <a:effectLst>
                  <a:glow rad="228600">
                    <a:srgbClr val="000000"/>
                  </a:glow>
                </a:effectLst>
                <a:latin typeface="Arial"/>
                <a:ea typeface="ＭＳ Ｐゴシック" charset="0"/>
                <a:cs typeface="Arial"/>
              </a:rPr>
              <a:t>1.  2.  3.  4.  5.  6.  7.  8.  9. 10.</a:t>
            </a:r>
          </a:p>
        </p:txBody>
      </p:sp>
    </p:spTree>
    <p:extLst>
      <p:ext uri="{BB962C8B-B14F-4D97-AF65-F5344CB8AC3E}">
        <p14:creationId xmlns:p14="http://schemas.microsoft.com/office/powerpoint/2010/main" val="278455014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03112"/>
                                        </p:tgtEl>
                                        <p:attrNameLst>
                                          <p:attrName>style.visibility</p:attrName>
                                        </p:attrNameLst>
                                      </p:cBhvr>
                                      <p:to>
                                        <p:strVal val="visible"/>
                                      </p:to>
                                    </p:set>
                                    <p:animEffect transition="in" filter="dissolve">
                                      <p:cBhvr>
                                        <p:cTn id="7" dur="500"/>
                                        <p:tgtEl>
                                          <p:spTgt spid="303112"/>
                                        </p:tgtEl>
                                      </p:cBhvr>
                                    </p:animEffect>
                                  </p:childTnLst>
                                </p:cTn>
                              </p:par>
                            </p:childTnLst>
                          </p:cTn>
                        </p:par>
                        <p:par>
                          <p:cTn id="8" fill="hold" nodeType="afterGroup">
                            <p:stCondLst>
                              <p:cond delay="1500"/>
                            </p:stCondLst>
                            <p:childTnLst>
                              <p:par>
                                <p:cTn id="9" presetID="22" presetClass="entr" presetSubtype="8" fill="hold" grpId="0" nodeType="afterEffect">
                                  <p:stCondLst>
                                    <p:cond delay="2000"/>
                                  </p:stCondLst>
                                  <p:childTnLst>
                                    <p:set>
                                      <p:cBhvr>
                                        <p:cTn id="10" dur="1" fill="hold">
                                          <p:stCondLst>
                                            <p:cond delay="0"/>
                                          </p:stCondLst>
                                        </p:cTn>
                                        <p:tgtEl>
                                          <p:spTgt spid="303113"/>
                                        </p:tgtEl>
                                        <p:attrNameLst>
                                          <p:attrName>style.visibility</p:attrName>
                                        </p:attrNameLst>
                                      </p:cBhvr>
                                      <p:to>
                                        <p:strVal val="visible"/>
                                      </p:to>
                                    </p:set>
                                    <p:animEffect transition="in" filter="wipe(left)">
                                      <p:cBhvr>
                                        <p:cTn id="11" dur="500"/>
                                        <p:tgtEl>
                                          <p:spTgt spid="303113"/>
                                        </p:tgtEl>
                                      </p:cBhvr>
                                    </p:animEffect>
                                  </p:childTnLst>
                                  <p:subTnLst>
                                    <p:set>
                                      <p:cBhvr override="childStyle">
                                        <p:cTn dur="1" fill="hold" display="0" masterRel="nextClick" afterEffect="1"/>
                                        <p:tgtEl>
                                          <p:spTgt spid="303113"/>
                                        </p:tgtEl>
                                        <p:attrNameLst>
                                          <p:attrName>style.visibility</p:attrName>
                                        </p:attrNameLst>
                                      </p:cBhvr>
                                      <p:to>
                                        <p:strVal val="hidden"/>
                                      </p:to>
                                    </p:set>
                                  </p:subTnLst>
                                </p:cTn>
                              </p:par>
                            </p:childTnLst>
                          </p:cTn>
                        </p:par>
                        <p:par>
                          <p:cTn id="12" fill="hold" nodeType="afterGroup">
                            <p:stCondLst>
                              <p:cond delay="4000"/>
                            </p:stCondLst>
                            <p:childTnLst>
                              <p:par>
                                <p:cTn id="13" presetID="22" presetClass="entr" presetSubtype="8" fill="hold" grpId="0" nodeType="afterEffect">
                                  <p:stCondLst>
                                    <p:cond delay="2000"/>
                                  </p:stCondLst>
                                  <p:childTnLst>
                                    <p:set>
                                      <p:cBhvr>
                                        <p:cTn id="14" dur="1" fill="hold">
                                          <p:stCondLst>
                                            <p:cond delay="0"/>
                                          </p:stCondLst>
                                        </p:cTn>
                                        <p:tgtEl>
                                          <p:spTgt spid="303115"/>
                                        </p:tgtEl>
                                        <p:attrNameLst>
                                          <p:attrName>style.visibility</p:attrName>
                                        </p:attrNameLst>
                                      </p:cBhvr>
                                      <p:to>
                                        <p:strVal val="visible"/>
                                      </p:to>
                                    </p:set>
                                    <p:animEffect transition="in" filter="wipe(left)">
                                      <p:cBhvr>
                                        <p:cTn id="15" dur="500"/>
                                        <p:tgtEl>
                                          <p:spTgt spid="303115"/>
                                        </p:tgtEl>
                                      </p:cBhvr>
                                    </p:animEffect>
                                  </p:childTnLst>
                                  <p:subTnLst>
                                    <p:set>
                                      <p:cBhvr override="childStyle">
                                        <p:cTn dur="1" fill="hold" display="0" masterRel="nextClick" afterEffect="1"/>
                                        <p:tgtEl>
                                          <p:spTgt spid="303115"/>
                                        </p:tgtEl>
                                        <p:attrNameLst>
                                          <p:attrName>style.visibility</p:attrName>
                                        </p:attrNameLst>
                                      </p:cBhvr>
                                      <p:to>
                                        <p:strVal val="hidden"/>
                                      </p:to>
                                    </p:set>
                                  </p:subTnLst>
                                </p:cTn>
                              </p:par>
                            </p:childTnLst>
                          </p:cTn>
                        </p:par>
                        <p:par>
                          <p:cTn id="16" fill="hold" nodeType="afterGroup">
                            <p:stCondLst>
                              <p:cond delay="6500"/>
                            </p:stCondLst>
                            <p:childTnLst>
                              <p:par>
                                <p:cTn id="17" presetID="22" presetClass="entr" presetSubtype="8" fill="hold" grpId="0" nodeType="afterEffect">
                                  <p:stCondLst>
                                    <p:cond delay="4000"/>
                                  </p:stCondLst>
                                  <p:childTnLst>
                                    <p:set>
                                      <p:cBhvr>
                                        <p:cTn id="18" dur="1" fill="hold">
                                          <p:stCondLst>
                                            <p:cond delay="0"/>
                                          </p:stCondLst>
                                        </p:cTn>
                                        <p:tgtEl>
                                          <p:spTgt spid="303116"/>
                                        </p:tgtEl>
                                        <p:attrNameLst>
                                          <p:attrName>style.visibility</p:attrName>
                                        </p:attrNameLst>
                                      </p:cBhvr>
                                      <p:to>
                                        <p:strVal val="visible"/>
                                      </p:to>
                                    </p:set>
                                    <p:animEffect transition="in" filter="wipe(left)">
                                      <p:cBhvr>
                                        <p:cTn id="19" dur="500"/>
                                        <p:tgtEl>
                                          <p:spTgt spid="303116"/>
                                        </p:tgtEl>
                                      </p:cBhvr>
                                    </p:animEffect>
                                  </p:childTnLst>
                                  <p:subTnLst>
                                    <p:set>
                                      <p:cBhvr override="childStyle">
                                        <p:cTn dur="1" fill="hold" display="0" masterRel="nextClick" afterEffect="1"/>
                                        <p:tgtEl>
                                          <p:spTgt spid="303116"/>
                                        </p:tgtEl>
                                        <p:attrNameLst>
                                          <p:attrName>style.visibility</p:attrName>
                                        </p:attrNameLst>
                                      </p:cBhvr>
                                      <p:to>
                                        <p:strVal val="hidden"/>
                                      </p:to>
                                    </p:set>
                                  </p:subTnLst>
                                </p:cTn>
                              </p:par>
                            </p:childTnLst>
                          </p:cTn>
                        </p:par>
                        <p:par>
                          <p:cTn id="20" fill="hold" nodeType="afterGroup">
                            <p:stCondLst>
                              <p:cond delay="11000"/>
                            </p:stCondLst>
                            <p:childTnLst>
                              <p:par>
                                <p:cTn id="21" presetID="22" presetClass="entr" presetSubtype="8" fill="hold" grpId="0" nodeType="afterEffect">
                                  <p:stCondLst>
                                    <p:cond delay="2000"/>
                                  </p:stCondLst>
                                  <p:childTnLst>
                                    <p:set>
                                      <p:cBhvr>
                                        <p:cTn id="22" dur="1" fill="hold">
                                          <p:stCondLst>
                                            <p:cond delay="0"/>
                                          </p:stCondLst>
                                        </p:cTn>
                                        <p:tgtEl>
                                          <p:spTgt spid="303117"/>
                                        </p:tgtEl>
                                        <p:attrNameLst>
                                          <p:attrName>style.visibility</p:attrName>
                                        </p:attrNameLst>
                                      </p:cBhvr>
                                      <p:to>
                                        <p:strVal val="visible"/>
                                      </p:to>
                                    </p:set>
                                    <p:animEffect transition="in" filter="wipe(left)">
                                      <p:cBhvr>
                                        <p:cTn id="23" dur="500"/>
                                        <p:tgtEl>
                                          <p:spTgt spid="303117"/>
                                        </p:tgtEl>
                                      </p:cBhvr>
                                    </p:animEffect>
                                  </p:childTnLst>
                                  <p:subTnLst>
                                    <p:set>
                                      <p:cBhvr override="childStyle">
                                        <p:cTn dur="1" fill="hold" display="0" masterRel="nextClick" afterEffect="1"/>
                                        <p:tgtEl>
                                          <p:spTgt spid="3031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12" grpId="0" autoUpdateAnimBg="0"/>
      <p:bldP spid="303113" grpId="0" animBg="1"/>
      <p:bldP spid="303115" grpId="0" animBg="1"/>
      <p:bldP spid="303116" grpId="0" animBg="1"/>
      <p:bldP spid="303117"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nvGrpSpPr>
          <p:cNvPr id="172035" name="Group 3"/>
          <p:cNvGrpSpPr>
            <a:grpSpLocks/>
          </p:cNvGrpSpPr>
          <p:nvPr/>
        </p:nvGrpSpPr>
        <p:grpSpPr bwMode="auto">
          <a:xfrm>
            <a:off x="395288" y="0"/>
            <a:ext cx="5521325" cy="6858000"/>
            <a:chOff x="-39" y="0"/>
            <a:chExt cx="3478" cy="4320"/>
          </a:xfrm>
        </p:grpSpPr>
        <p:pic>
          <p:nvPicPr>
            <p:cNvPr id="17204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5"/>
            <p:cNvSpPr txBox="1">
              <a:spLocks noChangeArrowheads="1"/>
            </p:cNvSpPr>
            <p:nvPr/>
          </p:nvSpPr>
          <p:spPr bwMode="auto">
            <a:xfrm>
              <a:off x="-39" y="3878"/>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dirty="0">
                  <a:solidFill>
                    <a:srgbClr val="FFFFFF"/>
                  </a:solidFill>
                  <a:latin typeface="Arial"/>
                  <a:cs typeface="Arial"/>
                </a:rPr>
                <a:t>Simeon Solomon</a:t>
              </a:r>
              <a:r>
                <a:rPr lang="fr-FR" sz="2000" b="1" dirty="0">
                  <a:solidFill>
                    <a:srgbClr val="FFFFFF"/>
                  </a:solidFill>
                  <a:latin typeface="Arial"/>
                  <a:cs typeface="Arial"/>
                </a:rPr>
                <a:t>'</a:t>
              </a:r>
              <a:r>
                <a:rPr lang="en-US" sz="2000" b="1" dirty="0">
                  <a:solidFill>
                    <a:srgbClr val="FFFFFF"/>
                  </a:solidFill>
                  <a:latin typeface="Arial"/>
                  <a:cs typeface="Arial"/>
                </a:rPr>
                <a:t>s            </a:t>
              </a:r>
              <a:r>
                <a:rPr lang="en-US" sz="2000" b="1" i="1" dirty="0">
                  <a:solidFill>
                    <a:srgbClr val="FFFFFF"/>
                  </a:solidFill>
                  <a:latin typeface="Arial"/>
                  <a:cs typeface="Arial"/>
                </a:rPr>
                <a:t>The Book of Ruth</a:t>
              </a:r>
              <a:endParaRPr lang="en-US" sz="2000" b="1" dirty="0">
                <a:solidFill>
                  <a:srgbClr val="FFFFFF"/>
                </a:solidFill>
                <a:latin typeface="Arial"/>
                <a:cs typeface="Arial"/>
              </a:endParaRPr>
            </a:p>
          </p:txBody>
        </p:sp>
      </p:grpSp>
      <p:sp>
        <p:nvSpPr>
          <p:cNvPr id="294918" name="Text Box 6"/>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808080"/>
                </a:solidFill>
                <a:latin typeface="Arial"/>
                <a:cs typeface="Arial"/>
              </a:rPr>
              <a:t>Perez        </a:t>
            </a:r>
            <a:r>
              <a:rPr lang="en-US" sz="3600" b="1" dirty="0" err="1">
                <a:solidFill>
                  <a:srgbClr val="808080"/>
                </a:solidFill>
                <a:latin typeface="Arial"/>
                <a:cs typeface="Arial"/>
              </a:rPr>
              <a:t>Hezron</a:t>
            </a:r>
            <a:r>
              <a:rPr lang="en-US" sz="3600" b="1" dirty="0">
                <a:solidFill>
                  <a:srgbClr val="808080"/>
                </a:solidFill>
                <a:latin typeface="Arial"/>
                <a:cs typeface="Arial"/>
              </a:rPr>
              <a:t>        Ram </a:t>
            </a:r>
            <a:r>
              <a:rPr lang="en-US" sz="3600" b="1" dirty="0" err="1">
                <a:solidFill>
                  <a:srgbClr val="808080"/>
                </a:solidFill>
                <a:latin typeface="Arial"/>
                <a:cs typeface="Arial"/>
              </a:rPr>
              <a:t>Amminadab</a:t>
            </a:r>
            <a:r>
              <a:rPr lang="en-US" sz="3600" b="1" dirty="0">
                <a:solidFill>
                  <a:srgbClr val="808080"/>
                </a:solidFill>
                <a:latin typeface="Arial"/>
                <a:cs typeface="Arial"/>
              </a:rPr>
              <a:t>   </a:t>
            </a:r>
            <a:r>
              <a:rPr lang="en-US" sz="3600" b="1" dirty="0" err="1">
                <a:solidFill>
                  <a:srgbClr val="808080"/>
                </a:solidFill>
                <a:latin typeface="Arial"/>
                <a:cs typeface="Arial"/>
              </a:rPr>
              <a:t>Nahshon</a:t>
            </a:r>
            <a:r>
              <a:rPr lang="en-US" sz="3600" b="1" dirty="0">
                <a:solidFill>
                  <a:srgbClr val="808080"/>
                </a:solidFill>
                <a:latin typeface="Arial"/>
                <a:cs typeface="Arial"/>
              </a:rPr>
              <a:t>  Salmon        Boaz           </a:t>
            </a:r>
            <a:r>
              <a:rPr lang="en-US" sz="3600" b="1" dirty="0" err="1">
                <a:solidFill>
                  <a:srgbClr val="808080"/>
                </a:solidFill>
                <a:latin typeface="Arial"/>
                <a:cs typeface="Arial"/>
              </a:rPr>
              <a:t>Obed</a:t>
            </a:r>
            <a:r>
              <a:rPr lang="en-US" sz="3600" b="1" dirty="0">
                <a:solidFill>
                  <a:srgbClr val="808080"/>
                </a:solidFill>
                <a:latin typeface="Arial"/>
                <a:cs typeface="Arial"/>
              </a:rPr>
              <a:t>            Jesse            David</a:t>
            </a:r>
          </a:p>
        </p:txBody>
      </p:sp>
      <p:sp>
        <p:nvSpPr>
          <p:cNvPr id="294919" name="Text Box 7"/>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808080"/>
                </a:solidFill>
                <a:latin typeface="Arial"/>
                <a:ea typeface="ＭＳ Ｐゴシック" charset="0"/>
                <a:cs typeface="Arial"/>
              </a:rPr>
              <a:t>1.  2.  3.  4.  5.  6.  7.  8.  9. 10.</a:t>
            </a:r>
          </a:p>
        </p:txBody>
      </p:sp>
      <p:sp>
        <p:nvSpPr>
          <p:cNvPr id="294920" name="Text Box 8"/>
          <p:cNvSpPr txBox="1">
            <a:spLocks noChangeArrowheads="1"/>
          </p:cNvSpPr>
          <p:nvPr/>
        </p:nvSpPr>
        <p:spPr bwMode="auto">
          <a:xfrm>
            <a:off x="0" y="3276600"/>
            <a:ext cx="9144000" cy="2554545"/>
          </a:xfrm>
          <a:prstGeom prst="rect">
            <a:avLst/>
          </a:prstGeom>
          <a:noFill/>
          <a:ln w="9525">
            <a:noFill/>
            <a:miter lim="800000"/>
            <a:headEnd/>
            <a:tailEnd/>
          </a:ln>
          <a:effectLst/>
        </p:spPr>
        <p:txBody>
          <a:bodyPr wrap="square">
            <a:spAutoFit/>
          </a:bodyPr>
          <a:lstStyle/>
          <a:p>
            <a:pPr marL="228600" lvl="2" defTabSz="914400" fontAlgn="base">
              <a:spcBef>
                <a:spcPct val="50000"/>
              </a:spcBef>
              <a:spcAft>
                <a:spcPct val="0"/>
              </a:spcAft>
              <a:defRPr/>
            </a:pPr>
            <a:r>
              <a:rPr lang="en-US" sz="4000" b="1" i="1" dirty="0">
                <a:solidFill>
                  <a:srgbClr val="FFFFFF"/>
                </a:solidFill>
                <a:effectLst>
                  <a:glow rad="317500">
                    <a:srgbClr val="000000">
                      <a:alpha val="89000"/>
                    </a:srgbClr>
                  </a:glow>
                </a:effectLst>
                <a:latin typeface="Arial"/>
                <a:ea typeface="ＭＳ Ｐゴシック" charset="0"/>
                <a:cs typeface="Arial"/>
              </a:rPr>
              <a:t>"Through the offspring the L</a:t>
            </a:r>
            <a:r>
              <a:rPr lang="en-US" sz="3200" b="1" i="1" dirty="0">
                <a:solidFill>
                  <a:srgbClr val="FFFFFF"/>
                </a:solidFill>
                <a:effectLst>
                  <a:glow rad="317500">
                    <a:srgbClr val="000000">
                      <a:alpha val="89000"/>
                    </a:srgbClr>
                  </a:glow>
                </a:effectLst>
                <a:latin typeface="Arial"/>
                <a:ea typeface="ＭＳ Ｐゴシック" charset="0"/>
                <a:cs typeface="Arial"/>
              </a:rPr>
              <a:t>ORD</a:t>
            </a:r>
            <a:r>
              <a:rPr lang="en-US" sz="4000" b="1" i="1" dirty="0">
                <a:solidFill>
                  <a:srgbClr val="FFFFFF"/>
                </a:solidFill>
                <a:effectLst>
                  <a:glow rad="317500">
                    <a:srgbClr val="000000">
                      <a:alpha val="89000"/>
                    </a:srgbClr>
                  </a:glow>
                </a:effectLst>
                <a:latin typeface="Arial"/>
                <a:ea typeface="ＭＳ Ｐゴシック" charset="0"/>
                <a:cs typeface="Arial"/>
              </a:rPr>
              <a:t> gives you by this young woman, may your family be like that of Perez, whom Tamar bore to Judah."</a:t>
            </a:r>
          </a:p>
        </p:txBody>
      </p:sp>
      <p:sp>
        <p:nvSpPr>
          <p:cNvPr id="294921"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4:12</a:t>
            </a:r>
          </a:p>
        </p:txBody>
      </p:sp>
      <p:sp>
        <p:nvSpPr>
          <p:cNvPr id="2" name="Title 1"/>
          <p:cNvSpPr>
            <a:spLocks noGrp="1"/>
          </p:cNvSpPr>
          <p:nvPr>
            <p:ph type="title" idx="4294967295"/>
          </p:nvPr>
        </p:nvSpPr>
        <p:spPr>
          <a:xfrm>
            <a:off x="0" y="0"/>
            <a:ext cx="3275856" cy="134076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cs typeface="Arial"/>
              </a:rPr>
              <a:t>Genealogy of Perez </a:t>
            </a:r>
          </a:p>
        </p:txBody>
      </p:sp>
    </p:spTree>
    <p:extLst>
      <p:ext uri="{BB962C8B-B14F-4D97-AF65-F5344CB8AC3E}">
        <p14:creationId xmlns:p14="http://schemas.microsoft.com/office/powerpoint/2010/main" val="29718181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4921"/>
                                        </p:tgtEl>
                                        <p:attrNameLst>
                                          <p:attrName>style.visibility</p:attrName>
                                        </p:attrNameLst>
                                      </p:cBhvr>
                                      <p:to>
                                        <p:strVal val="visible"/>
                                      </p:to>
                                    </p:set>
                                    <p:animEffect transition="in" filter="dissolve">
                                      <p:cBhvr>
                                        <p:cTn id="7" dur="500"/>
                                        <p:tgtEl>
                                          <p:spTgt spid="294921"/>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294920"/>
                                        </p:tgtEl>
                                        <p:attrNameLst>
                                          <p:attrName>style.visibility</p:attrName>
                                        </p:attrNameLst>
                                      </p:cBhvr>
                                      <p:to>
                                        <p:strVal val="visible"/>
                                      </p:to>
                                    </p:set>
                                    <p:animEffect transition="in" filter="dissolve">
                                      <p:cBhvr>
                                        <p:cTn id="11" dur="500"/>
                                        <p:tgtEl>
                                          <p:spTgt spid="2949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20" grpId="0" autoUpdateAnimBg="0"/>
      <p:bldP spid="294921"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Which person in </a:t>
            </a:r>
            <a:r>
              <a:rPr lang="en-US" sz="3600" b="1" i="1" dirty="0">
                <a:effectLst>
                  <a:glow rad="127000">
                    <a:schemeClr val="tx1"/>
                  </a:glow>
                </a:effectLst>
                <a:latin typeface="Arial" charset="0"/>
                <a:ea typeface="ＭＳ Ｐゴシック" charset="0"/>
                <a:cs typeface="ＭＳ Ｐゴシック" charset="0"/>
              </a:rPr>
              <a:t>your world</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is God telling you to help?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377306028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74088"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6" name="Text Box 6"/>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00"/>
                </a:solidFill>
                <a:latin typeface="Arial"/>
                <a:cs typeface="Arial"/>
              </a:rPr>
              <a:t>Perez </a:t>
            </a:r>
            <a:r>
              <a:rPr lang="en-US" sz="3600" b="1">
                <a:solidFill>
                  <a:srgbClr val="808080"/>
                </a:solidFill>
                <a:latin typeface="Arial"/>
                <a:cs typeface="Arial"/>
              </a:rPr>
              <a:t>       Hezron        Ram Amminadab   Nahshon  Salmon        Boaz           Obed            Jesse            David</a:t>
            </a:r>
          </a:p>
        </p:txBody>
      </p:sp>
      <p:sp>
        <p:nvSpPr>
          <p:cNvPr id="296967" name="Text Box 7"/>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dirty="0">
                <a:solidFill>
                  <a:srgbClr val="FFFF00"/>
                </a:solidFill>
                <a:latin typeface="Arial"/>
                <a:ea typeface="ＭＳ Ｐゴシック" charset="0"/>
                <a:cs typeface="Arial"/>
              </a:rPr>
              <a:t>1.</a:t>
            </a:r>
            <a:r>
              <a:rPr lang="en-US" sz="3600" b="1" dirty="0">
                <a:solidFill>
                  <a:srgbClr val="808080"/>
                </a:solidFill>
                <a:latin typeface="Arial"/>
                <a:ea typeface="ＭＳ Ｐゴシック" charset="0"/>
                <a:cs typeface="Arial"/>
              </a:rPr>
              <a:t>  2.  3.  4.  5.  6.  7.  8.  9. 10.</a:t>
            </a:r>
          </a:p>
        </p:txBody>
      </p:sp>
      <p:sp>
        <p:nvSpPr>
          <p:cNvPr id="296969"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4:12</a:t>
            </a:r>
          </a:p>
        </p:txBody>
      </p:sp>
      <p:sp>
        <p:nvSpPr>
          <p:cNvPr id="2" name="Title 1"/>
          <p:cNvSpPr>
            <a:spLocks noGrp="1"/>
          </p:cNvSpPr>
          <p:nvPr>
            <p:ph type="title" idx="4294967295"/>
          </p:nvPr>
        </p:nvSpPr>
        <p:spPr>
          <a:xfrm>
            <a:off x="28698" y="-315416"/>
            <a:ext cx="3391174" cy="1944216"/>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rPr>
              <a:t>Genealogy of Perez </a:t>
            </a:r>
          </a:p>
        </p:txBody>
      </p:sp>
      <p:sp>
        <p:nvSpPr>
          <p:cNvPr id="9" name="Text Box 8"/>
          <p:cNvSpPr txBox="1">
            <a:spLocks noChangeArrowheads="1"/>
          </p:cNvSpPr>
          <p:nvPr/>
        </p:nvSpPr>
        <p:spPr bwMode="auto">
          <a:xfrm>
            <a:off x="0" y="3276600"/>
            <a:ext cx="9144000" cy="2554545"/>
          </a:xfrm>
          <a:prstGeom prst="rect">
            <a:avLst/>
          </a:prstGeom>
          <a:noFill/>
          <a:ln w="9525">
            <a:noFill/>
            <a:miter lim="800000"/>
            <a:headEnd/>
            <a:tailEnd/>
          </a:ln>
          <a:effectLst/>
        </p:spPr>
        <p:txBody>
          <a:bodyPr wrap="square">
            <a:spAutoFit/>
          </a:bodyPr>
          <a:lstStyle/>
          <a:p>
            <a:pPr marL="228600" lvl="2" defTabSz="914400" fontAlgn="base">
              <a:spcBef>
                <a:spcPct val="50000"/>
              </a:spcBef>
              <a:spcAft>
                <a:spcPct val="0"/>
              </a:spcAft>
              <a:defRPr/>
            </a:pPr>
            <a:r>
              <a:rPr lang="en-US" sz="4000" b="1" i="1" dirty="0">
                <a:solidFill>
                  <a:srgbClr val="FFFFFF"/>
                </a:solidFill>
                <a:effectLst>
                  <a:glow rad="317500">
                    <a:srgbClr val="000000">
                      <a:alpha val="89000"/>
                    </a:srgbClr>
                  </a:glow>
                </a:effectLst>
                <a:latin typeface="Arial"/>
                <a:ea typeface="ＭＳ Ｐゴシック" charset="0"/>
                <a:cs typeface="Arial"/>
              </a:rPr>
              <a:t>"Through the offspring the L</a:t>
            </a:r>
            <a:r>
              <a:rPr lang="en-US" sz="3200" b="1" i="1" dirty="0">
                <a:solidFill>
                  <a:srgbClr val="FFFFFF"/>
                </a:solidFill>
                <a:effectLst>
                  <a:glow rad="317500">
                    <a:srgbClr val="000000">
                      <a:alpha val="89000"/>
                    </a:srgbClr>
                  </a:glow>
                </a:effectLst>
                <a:latin typeface="Arial"/>
                <a:ea typeface="ＭＳ Ｐゴシック" charset="0"/>
                <a:cs typeface="Arial"/>
              </a:rPr>
              <a:t>ORD</a:t>
            </a:r>
            <a:r>
              <a:rPr lang="en-US" sz="4000" b="1" i="1" dirty="0">
                <a:solidFill>
                  <a:srgbClr val="FFFFFF"/>
                </a:solidFill>
                <a:effectLst>
                  <a:glow rad="317500">
                    <a:srgbClr val="000000">
                      <a:alpha val="89000"/>
                    </a:srgbClr>
                  </a:glow>
                </a:effectLst>
                <a:latin typeface="Arial"/>
                <a:ea typeface="ＭＳ Ｐゴシック" charset="0"/>
                <a:cs typeface="Arial"/>
              </a:rPr>
              <a:t> gives you by this young woman, may your family be like that of Perez, whom Tamar bore to Judah."</a:t>
            </a:r>
          </a:p>
        </p:txBody>
      </p:sp>
    </p:spTree>
    <p:extLst>
      <p:ext uri="{BB962C8B-B14F-4D97-AF65-F5344CB8AC3E}">
        <p14:creationId xmlns:p14="http://schemas.microsoft.com/office/powerpoint/2010/main" val="645357031"/>
      </p:ext>
    </p:extLst>
  </p:cSld>
  <p:clrMapOvr>
    <a:masterClrMapping/>
  </p:clrMapOvr>
  <p:transition>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82280"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8" name="Text Box 6"/>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Ruth 4:18-22</a:t>
            </a:r>
          </a:p>
        </p:txBody>
      </p:sp>
      <p:sp>
        <p:nvSpPr>
          <p:cNvPr id="2" name="Title 1"/>
          <p:cNvSpPr>
            <a:spLocks noGrp="1"/>
          </p:cNvSpPr>
          <p:nvPr>
            <p:ph type="title" idx="4294967295"/>
          </p:nvPr>
        </p:nvSpPr>
        <p:spPr>
          <a:xfrm>
            <a:off x="30388" y="-4622"/>
            <a:ext cx="3101452" cy="1705429"/>
          </a:xfrm>
        </p:spPr>
        <p:txBody>
          <a:bodyPr/>
          <a:lstStyle/>
          <a:p>
            <a:pPr algn="l"/>
            <a:r>
              <a:rPr lang="en-US" sz="4000" b="1" dirty="0">
                <a:solidFill>
                  <a:srgbClr val="FFFFFF"/>
                </a:solidFill>
                <a:effectLst/>
                <a:latin typeface="Arial"/>
                <a:ea typeface="ＭＳ Ｐゴシック"/>
                <a:cs typeface="Arial"/>
              </a:rPr>
              <a:t>Genealogy of Perez</a:t>
            </a:r>
            <a:r>
              <a:rPr lang="en-US" dirty="0">
                <a:latin typeface="Arial"/>
                <a:cs typeface="Arial"/>
              </a:rPr>
              <a:t> </a:t>
            </a:r>
          </a:p>
        </p:txBody>
      </p:sp>
      <p:sp>
        <p:nvSpPr>
          <p:cNvPr id="284680" name="Text Box 8"/>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00"/>
                </a:solidFill>
                <a:latin typeface="Arial"/>
                <a:cs typeface="Arial"/>
              </a:rPr>
              <a:t>Perez </a:t>
            </a:r>
            <a:r>
              <a:rPr lang="en-US" sz="3600" b="1">
                <a:solidFill>
                  <a:srgbClr val="FFFFFF"/>
                </a:solidFill>
                <a:latin typeface="Arial"/>
                <a:cs typeface="Arial"/>
              </a:rPr>
              <a:t>       Hezron        Ram Amminadab   </a:t>
            </a:r>
            <a:r>
              <a:rPr lang="en-US" sz="3600" b="1">
                <a:solidFill>
                  <a:srgbClr val="FFFF00"/>
                </a:solidFill>
                <a:latin typeface="Arial"/>
                <a:cs typeface="Arial"/>
              </a:rPr>
              <a:t>Nahshon</a:t>
            </a:r>
            <a:r>
              <a:rPr lang="en-US" sz="3600" b="1">
                <a:solidFill>
                  <a:srgbClr val="FFFFFF"/>
                </a:solidFill>
                <a:latin typeface="Arial"/>
                <a:cs typeface="Arial"/>
              </a:rPr>
              <a:t>  Salmon        </a:t>
            </a:r>
            <a:r>
              <a:rPr lang="en-US" sz="3600" b="1">
                <a:solidFill>
                  <a:srgbClr val="FFFF00"/>
                </a:solidFill>
                <a:latin typeface="Arial"/>
                <a:cs typeface="Arial"/>
              </a:rPr>
              <a:t>Boaz </a:t>
            </a:r>
            <a:r>
              <a:rPr lang="en-US" sz="3600" b="1">
                <a:solidFill>
                  <a:srgbClr val="FFFFFF"/>
                </a:solidFill>
                <a:latin typeface="Arial"/>
                <a:cs typeface="Arial"/>
              </a:rPr>
              <a:t>          Obed</a:t>
            </a:r>
            <a:r>
              <a:rPr lang="en-US" sz="3600" b="1">
                <a:solidFill>
                  <a:srgbClr val="FFFF00"/>
                </a:solidFill>
                <a:latin typeface="Arial"/>
                <a:cs typeface="Arial"/>
              </a:rPr>
              <a:t>  </a:t>
            </a:r>
            <a:r>
              <a:rPr lang="en-US" sz="3600" b="1">
                <a:solidFill>
                  <a:srgbClr val="FFFFFF"/>
                </a:solidFill>
                <a:latin typeface="Arial"/>
                <a:cs typeface="Arial"/>
              </a:rPr>
              <a:t>          Jesse            </a:t>
            </a:r>
            <a:r>
              <a:rPr lang="en-US" sz="3600" b="1">
                <a:solidFill>
                  <a:srgbClr val="FFFF00"/>
                </a:solidFill>
                <a:latin typeface="Arial"/>
                <a:cs typeface="Arial"/>
              </a:rPr>
              <a:t>David</a:t>
            </a:r>
          </a:p>
        </p:txBody>
      </p:sp>
      <p:sp>
        <p:nvSpPr>
          <p:cNvPr id="284681" name="Text Box 9"/>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dirty="0">
                <a:solidFill>
                  <a:srgbClr val="FFFF00"/>
                </a:solidFill>
                <a:latin typeface="Arial"/>
                <a:ea typeface="ＭＳ Ｐゴシック" charset="0"/>
                <a:cs typeface="Arial"/>
              </a:rPr>
              <a:t>1.</a:t>
            </a:r>
            <a:r>
              <a:rPr lang="en-US" sz="3600" b="1" dirty="0">
                <a:solidFill>
                  <a:srgbClr val="FFFFFF"/>
                </a:solidFill>
                <a:latin typeface="Arial"/>
                <a:ea typeface="ＭＳ Ｐゴシック" charset="0"/>
                <a:cs typeface="Arial"/>
              </a:rPr>
              <a:t>  2.  3.  4.  </a:t>
            </a:r>
            <a:r>
              <a:rPr lang="en-US" sz="3600" b="1" dirty="0">
                <a:solidFill>
                  <a:srgbClr val="FFFF00"/>
                </a:solidFill>
                <a:latin typeface="Arial"/>
                <a:ea typeface="ＭＳ Ｐゴシック" charset="0"/>
                <a:cs typeface="Arial"/>
              </a:rPr>
              <a:t>5.</a:t>
            </a:r>
            <a:r>
              <a:rPr lang="en-US" sz="3600" b="1" dirty="0">
                <a:solidFill>
                  <a:srgbClr val="FFFFFF"/>
                </a:solidFill>
                <a:latin typeface="Arial"/>
                <a:ea typeface="ＭＳ Ｐゴシック" charset="0"/>
                <a:cs typeface="Arial"/>
              </a:rPr>
              <a:t>  6.  </a:t>
            </a:r>
            <a:r>
              <a:rPr lang="en-US" sz="3600" b="1" dirty="0">
                <a:solidFill>
                  <a:srgbClr val="FFFF00"/>
                </a:solidFill>
                <a:latin typeface="Arial"/>
                <a:ea typeface="ＭＳ Ｐゴシック" charset="0"/>
                <a:cs typeface="Arial"/>
              </a:rPr>
              <a:t>7.</a:t>
            </a:r>
            <a:r>
              <a:rPr lang="en-US" sz="3600" b="1" dirty="0">
                <a:solidFill>
                  <a:srgbClr val="FFFFFF"/>
                </a:solidFill>
                <a:latin typeface="Arial"/>
                <a:ea typeface="ＭＳ Ｐゴシック" charset="0"/>
                <a:cs typeface="Arial"/>
              </a:rPr>
              <a:t>  8.  9. </a:t>
            </a:r>
            <a:r>
              <a:rPr lang="en-US" sz="3600" b="1" dirty="0">
                <a:solidFill>
                  <a:srgbClr val="FFFF00"/>
                </a:solidFill>
                <a:latin typeface="Arial"/>
                <a:ea typeface="ＭＳ Ｐゴシック" charset="0"/>
                <a:cs typeface="Arial"/>
              </a:rPr>
              <a:t>10.</a:t>
            </a:r>
          </a:p>
        </p:txBody>
      </p:sp>
    </p:spTree>
    <p:extLst>
      <p:ext uri="{BB962C8B-B14F-4D97-AF65-F5344CB8AC3E}">
        <p14:creationId xmlns:p14="http://schemas.microsoft.com/office/powerpoint/2010/main" val="3815171535"/>
      </p:ext>
    </p:extLst>
  </p:cSld>
  <p:clrMapOvr>
    <a:masterClrMapping/>
  </p:clrMapOvr>
  <p:transition>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8637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26" name="Text Box 6"/>
          <p:cNvSpPr txBox="1">
            <a:spLocks noChangeArrowheads="1"/>
          </p:cNvSpPr>
          <p:nvPr/>
        </p:nvSpPr>
        <p:spPr bwMode="auto">
          <a:xfrm>
            <a:off x="5638800" y="594928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dirty="0">
                <a:solidFill>
                  <a:srgbClr val="FFFFFF"/>
                </a:solidFill>
                <a:latin typeface="Arial"/>
                <a:ea typeface="Times New Roman" pitchFamily="-111" charset="0"/>
                <a:cs typeface="Arial"/>
              </a:rPr>
              <a:t>Matthew 1:3-6</a:t>
            </a:r>
          </a:p>
        </p:txBody>
      </p:sp>
      <p:sp>
        <p:nvSpPr>
          <p:cNvPr id="286727" name="Text Box 7"/>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Perez        Hezron        Ram Amminadab   Nahshon  Salmon        Boaz           Obed            Jesse            David</a:t>
            </a:r>
          </a:p>
        </p:txBody>
      </p:sp>
      <p:sp>
        <p:nvSpPr>
          <p:cNvPr id="286728" name="Text Box 8"/>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dirty="0">
                <a:solidFill>
                  <a:srgbClr val="FFFFFF"/>
                </a:solidFill>
                <a:latin typeface="Arial"/>
                <a:ea typeface="ＭＳ Ｐゴシック" charset="0"/>
                <a:cs typeface="Arial"/>
              </a:rPr>
              <a:t>1.  2.  3.  4.  5.  6.  7.  8.  9. 10.</a:t>
            </a:r>
          </a:p>
        </p:txBody>
      </p:sp>
      <p:sp>
        <p:nvSpPr>
          <p:cNvPr id="2" name="Title 1"/>
          <p:cNvSpPr>
            <a:spLocks noGrp="1"/>
          </p:cNvSpPr>
          <p:nvPr>
            <p:ph type="title" idx="4294967295"/>
          </p:nvPr>
        </p:nvSpPr>
        <p:spPr>
          <a:xfrm>
            <a:off x="9842" y="19006"/>
            <a:ext cx="3049990" cy="182581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a:t>
            </a:r>
          </a:p>
        </p:txBody>
      </p:sp>
    </p:spTree>
    <p:extLst>
      <p:ext uri="{BB962C8B-B14F-4D97-AF65-F5344CB8AC3E}">
        <p14:creationId xmlns:p14="http://schemas.microsoft.com/office/powerpoint/2010/main" val="3894707247"/>
      </p:ext>
    </p:extLst>
  </p:cSld>
  <p:clrMapOvr>
    <a:masterClrMapping/>
  </p:clrMapOvr>
  <p:transition>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87747" name="Text Box 3"/>
          <p:cNvSpPr txBox="1">
            <a:spLocks noChangeArrowheads="1"/>
          </p:cNvSpPr>
          <p:nvPr/>
        </p:nvSpPr>
        <p:spPr bwMode="auto">
          <a:xfrm>
            <a:off x="6172200" y="0"/>
            <a:ext cx="2971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808080"/>
                </a:solidFill>
                <a:latin typeface="Arial"/>
                <a:cs typeface="Arial"/>
              </a:rPr>
              <a:t>Perez        </a:t>
            </a:r>
            <a:r>
              <a:rPr lang="en-US" sz="3600" b="1" dirty="0" err="1">
                <a:solidFill>
                  <a:srgbClr val="808080"/>
                </a:solidFill>
                <a:latin typeface="Arial"/>
                <a:cs typeface="Arial"/>
              </a:rPr>
              <a:t>Hezron</a:t>
            </a:r>
            <a:r>
              <a:rPr lang="en-US" sz="3600" b="1" dirty="0">
                <a:solidFill>
                  <a:srgbClr val="808080"/>
                </a:solidFill>
                <a:latin typeface="Arial"/>
                <a:cs typeface="Arial"/>
              </a:rPr>
              <a:t>        Ram </a:t>
            </a:r>
            <a:r>
              <a:rPr lang="en-US" sz="3600" b="1" dirty="0" err="1">
                <a:solidFill>
                  <a:srgbClr val="808080"/>
                </a:solidFill>
                <a:latin typeface="Arial"/>
                <a:cs typeface="Arial"/>
              </a:rPr>
              <a:t>Amminadab</a:t>
            </a:r>
            <a:r>
              <a:rPr lang="en-US" sz="3600" b="1" dirty="0">
                <a:solidFill>
                  <a:srgbClr val="808080"/>
                </a:solidFill>
                <a:latin typeface="Arial"/>
                <a:cs typeface="Arial"/>
              </a:rPr>
              <a:t>   </a:t>
            </a:r>
            <a:r>
              <a:rPr lang="en-US" sz="3600" b="1" dirty="0" err="1">
                <a:solidFill>
                  <a:srgbClr val="808080"/>
                </a:solidFill>
                <a:latin typeface="Arial"/>
                <a:cs typeface="Arial"/>
              </a:rPr>
              <a:t>Nahshon</a:t>
            </a:r>
            <a:r>
              <a:rPr lang="en-US" sz="3600" b="1" dirty="0">
                <a:solidFill>
                  <a:srgbClr val="808080"/>
                </a:solidFill>
                <a:latin typeface="Arial"/>
                <a:cs typeface="Arial"/>
              </a:rPr>
              <a:t>  Salmon        Boaz           </a:t>
            </a:r>
            <a:r>
              <a:rPr lang="en-US" sz="3600" b="1" dirty="0" err="1">
                <a:solidFill>
                  <a:srgbClr val="808080"/>
                </a:solidFill>
                <a:latin typeface="Arial"/>
                <a:cs typeface="Arial"/>
              </a:rPr>
              <a:t>Obed</a:t>
            </a:r>
            <a:r>
              <a:rPr lang="en-US" sz="3600" b="1" dirty="0">
                <a:solidFill>
                  <a:srgbClr val="808080"/>
                </a:solidFill>
                <a:latin typeface="Arial"/>
                <a:cs typeface="Arial"/>
              </a:rPr>
              <a:t>            Jesse            David</a:t>
            </a:r>
          </a:p>
        </p:txBody>
      </p:sp>
      <p:sp>
        <p:nvSpPr>
          <p:cNvPr id="287748" name="Text Box 4"/>
          <p:cNvSpPr txBox="1">
            <a:spLocks noChangeArrowheads="1"/>
          </p:cNvSpPr>
          <p:nvPr/>
        </p:nvSpPr>
        <p:spPr bwMode="auto">
          <a:xfrm>
            <a:off x="6136704" y="3807445"/>
            <a:ext cx="2971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4000" b="1" dirty="0" err="1">
                <a:solidFill>
                  <a:srgbClr val="FFFFFF"/>
                </a:solidFill>
                <a:latin typeface="Arial"/>
                <a:cs typeface="Arial"/>
              </a:rPr>
              <a:t>Obed</a:t>
            </a:r>
            <a:endParaRPr lang="en-US" sz="4000" b="1" i="1" dirty="0">
              <a:solidFill>
                <a:srgbClr val="FFFFFF"/>
              </a:solidFill>
              <a:latin typeface="Arial"/>
              <a:cs typeface="Arial"/>
            </a:endParaRPr>
          </a:p>
        </p:txBody>
      </p:sp>
      <p:pic>
        <p:nvPicPr>
          <p:cNvPr id="188425"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52" name="Text Box 8"/>
          <p:cNvSpPr txBox="1">
            <a:spLocks noChangeArrowheads="1"/>
          </p:cNvSpPr>
          <p:nvPr/>
        </p:nvSpPr>
        <p:spPr bwMode="auto">
          <a:xfrm>
            <a:off x="4914900" y="0"/>
            <a:ext cx="11430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808080"/>
                </a:solidFill>
                <a:latin typeface="Arial"/>
                <a:ea typeface="ＭＳ Ｐゴシック" charset="0"/>
                <a:cs typeface="Arial"/>
              </a:rPr>
              <a:t>1.  2.  3.  4.  5.  6.  7.  8.  9. 10.</a:t>
            </a:r>
          </a:p>
        </p:txBody>
      </p:sp>
      <p:sp>
        <p:nvSpPr>
          <p:cNvPr id="287753"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1:5</a:t>
            </a:r>
          </a:p>
        </p:txBody>
      </p:sp>
      <p:sp>
        <p:nvSpPr>
          <p:cNvPr id="287754" name="Text Box 10"/>
          <p:cNvSpPr txBox="1">
            <a:spLocks noChangeArrowheads="1"/>
          </p:cNvSpPr>
          <p:nvPr/>
        </p:nvSpPr>
        <p:spPr bwMode="auto">
          <a:xfrm>
            <a:off x="6136704" y="4338969"/>
            <a:ext cx="29718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a:solidFill>
                  <a:srgbClr val="FFFF00"/>
                </a:solidFill>
                <a:latin typeface="Arial"/>
                <a:ea typeface="Times New Roman" pitchFamily="-111" charset="0"/>
                <a:cs typeface="Arial"/>
              </a:rPr>
              <a:t>whose mother was Ruth</a:t>
            </a:r>
          </a:p>
        </p:txBody>
      </p:sp>
      <p:sp>
        <p:nvSpPr>
          <p:cNvPr id="2" name="Title 1"/>
          <p:cNvSpPr>
            <a:spLocks noGrp="1"/>
          </p:cNvSpPr>
          <p:nvPr>
            <p:ph type="title" idx="4294967295"/>
          </p:nvPr>
        </p:nvSpPr>
        <p:spPr>
          <a:xfrm>
            <a:off x="0" y="-14370"/>
            <a:ext cx="3059832" cy="1571162"/>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a:t>
            </a:r>
          </a:p>
        </p:txBody>
      </p:sp>
    </p:spTree>
    <p:extLst>
      <p:ext uri="{BB962C8B-B14F-4D97-AF65-F5344CB8AC3E}">
        <p14:creationId xmlns:p14="http://schemas.microsoft.com/office/powerpoint/2010/main" val="377336970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87754"/>
                                        </p:tgtEl>
                                        <p:attrNameLst>
                                          <p:attrName>style.visibility</p:attrName>
                                        </p:attrNameLst>
                                      </p:cBhvr>
                                      <p:to>
                                        <p:strVal val="visible"/>
                                      </p:to>
                                    </p:set>
                                    <p:animEffect transition="in" filter="dissolve">
                                      <p:cBhvr>
                                        <p:cTn id="7" dur="75"/>
                                        <p:tgtEl>
                                          <p:spTgt spid="287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54" grpId="0"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69315" name="Text Box 3"/>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latin typeface="Arial"/>
                <a:cs typeface="Arial"/>
              </a:rPr>
              <a:t>Boaz           </a:t>
            </a:r>
            <a:r>
              <a:rPr lang="en-US" sz="3600" b="1" dirty="0" err="1">
                <a:solidFill>
                  <a:srgbClr val="FFFFFF"/>
                </a:solidFill>
                <a:latin typeface="Arial"/>
                <a:cs typeface="Arial"/>
              </a:rPr>
              <a:t>Obed</a:t>
            </a:r>
            <a:r>
              <a:rPr lang="en-US" sz="3600" b="1" dirty="0">
                <a:solidFill>
                  <a:srgbClr val="FFFFFF"/>
                </a:solidFill>
                <a:latin typeface="Arial"/>
                <a:cs typeface="Arial"/>
              </a:rPr>
              <a:t>            Jesse            David</a:t>
            </a: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9" name="Text Box 7"/>
          <p:cNvSpPr txBox="1">
            <a:spLocks noChangeArrowheads="1"/>
          </p:cNvSpPr>
          <p:nvPr/>
        </p:nvSpPr>
        <p:spPr bwMode="auto">
          <a:xfrm>
            <a:off x="6172200" y="3260725"/>
            <a:ext cx="29718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Matthan Jacob Joseph</a:t>
            </a:r>
            <a:endParaRPr lang="en-US" sz="3600" b="1">
              <a:solidFill>
                <a:srgbClr val="FFFF00"/>
              </a:solidFill>
              <a:latin typeface="Arial"/>
              <a:cs typeface="Arial"/>
            </a:endParaRPr>
          </a:p>
        </p:txBody>
      </p:sp>
      <p:sp>
        <p:nvSpPr>
          <p:cNvPr id="269320" name="AutoShape 8"/>
          <p:cNvSpPr>
            <a:spLocks noChangeArrowheads="1"/>
          </p:cNvSpPr>
          <p:nvPr/>
        </p:nvSpPr>
        <p:spPr bwMode="auto">
          <a:xfrm>
            <a:off x="6588224" y="2679576"/>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269321"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269322" name="Text Box 10"/>
          <p:cNvSpPr txBox="1">
            <a:spLocks noChangeArrowheads="1"/>
          </p:cNvSpPr>
          <p:nvPr/>
        </p:nvSpPr>
        <p:spPr bwMode="auto">
          <a:xfrm>
            <a:off x="6172200" y="4898467"/>
            <a:ext cx="30480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Jesus</a:t>
            </a:r>
            <a:endParaRPr lang="en-US" sz="2000">
              <a:solidFill>
                <a:srgbClr val="000000"/>
              </a:solidFill>
              <a:latin typeface="Arial"/>
              <a:ea typeface="Times New Roman" charset="0"/>
              <a:cs typeface="Arial"/>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 </a:t>
            </a:r>
          </a:p>
        </p:txBody>
      </p:sp>
    </p:spTree>
    <p:extLst>
      <p:ext uri="{BB962C8B-B14F-4D97-AF65-F5344CB8AC3E}">
        <p14:creationId xmlns:p14="http://schemas.microsoft.com/office/powerpoint/2010/main" val="2699303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10350"/>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70339" name="Text Box 3"/>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Boaz           </a:t>
            </a:r>
            <a:r>
              <a:rPr lang="en-US" sz="3600" b="1">
                <a:solidFill>
                  <a:srgbClr val="FFFF00"/>
                </a:solidFill>
                <a:latin typeface="Arial"/>
                <a:cs typeface="Arial"/>
              </a:rPr>
              <a:t>Obed</a:t>
            </a:r>
            <a:r>
              <a:rPr lang="en-US" sz="3600" b="1">
                <a:solidFill>
                  <a:srgbClr val="FFFFFF"/>
                </a:solidFill>
                <a:latin typeface="Arial"/>
                <a:cs typeface="Arial"/>
              </a:rPr>
              <a:t>            Jesse            David</a:t>
            </a:r>
          </a:p>
        </p:txBody>
      </p:sp>
      <p:pic>
        <p:nvPicPr>
          <p:cNvPr id="19252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0343" name="Text Box 7"/>
          <p:cNvSpPr txBox="1">
            <a:spLocks noChangeArrowheads="1"/>
          </p:cNvSpPr>
          <p:nvPr/>
        </p:nvSpPr>
        <p:spPr bwMode="auto">
          <a:xfrm>
            <a:off x="6172200" y="3260725"/>
            <a:ext cx="2971800"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err="1">
                <a:solidFill>
                  <a:srgbClr val="FFFFFF"/>
                </a:solidFill>
                <a:latin typeface="Arial"/>
                <a:cs typeface="Arial"/>
              </a:rPr>
              <a:t>Matthan</a:t>
            </a:r>
            <a:r>
              <a:rPr lang="en-US" sz="3600" b="1" dirty="0">
                <a:solidFill>
                  <a:srgbClr val="FFFFFF"/>
                </a:solidFill>
                <a:latin typeface="Arial"/>
                <a:cs typeface="Arial"/>
              </a:rPr>
              <a:t> Jacob Joseph  Jesus</a:t>
            </a:r>
          </a:p>
          <a:p>
            <a:pPr defTabSz="914400" eaLnBrk="1" fontAlgn="base" hangingPunct="1">
              <a:spcBef>
                <a:spcPct val="50000"/>
              </a:spcBef>
              <a:spcAft>
                <a:spcPct val="0"/>
              </a:spcAft>
            </a:pPr>
            <a:endParaRPr lang="en-US" sz="3600" b="1" dirty="0">
              <a:solidFill>
                <a:srgbClr val="FFFF00"/>
              </a:solidFill>
              <a:latin typeface="Arial"/>
              <a:cs typeface="Arial"/>
            </a:endParaRPr>
          </a:p>
        </p:txBody>
      </p:sp>
      <p:sp>
        <p:nvSpPr>
          <p:cNvPr id="192518" name="AutoShape 8"/>
          <p:cNvSpPr>
            <a:spLocks noChangeArrowheads="1"/>
          </p:cNvSpPr>
          <p:nvPr/>
        </p:nvSpPr>
        <p:spPr bwMode="auto">
          <a:xfrm>
            <a:off x="6588224" y="2651853"/>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270345"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2" name="Title 1"/>
          <p:cNvSpPr>
            <a:spLocks noGrp="1"/>
          </p:cNvSpPr>
          <p:nvPr>
            <p:ph type="title" idx="4294967295"/>
          </p:nvPr>
        </p:nvSpPr>
        <p:spPr>
          <a:xfrm>
            <a:off x="0" y="-4954"/>
            <a:ext cx="2843808" cy="1489738"/>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 </a:t>
            </a:r>
          </a:p>
        </p:txBody>
      </p:sp>
    </p:spTree>
    <p:extLst>
      <p:ext uri="{BB962C8B-B14F-4D97-AF65-F5344CB8AC3E}">
        <p14:creationId xmlns:p14="http://schemas.microsoft.com/office/powerpoint/2010/main" val="2049777224"/>
      </p:ext>
    </p:extLst>
  </p:cSld>
  <p:clrMapOvr>
    <a:masterClrMapping/>
  </p:clrMapOvr>
  <p:transition>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71363" name="Text Box 3"/>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Boaz           </a:t>
            </a:r>
            <a:r>
              <a:rPr lang="en-US" sz="3600" b="1">
                <a:solidFill>
                  <a:srgbClr val="FFFF00"/>
                </a:solidFill>
                <a:latin typeface="Arial"/>
                <a:cs typeface="Arial"/>
              </a:rPr>
              <a:t>Obed</a:t>
            </a:r>
            <a:r>
              <a:rPr lang="en-US" sz="3600" b="1">
                <a:solidFill>
                  <a:srgbClr val="FFFFFF"/>
                </a:solidFill>
                <a:latin typeface="Arial"/>
                <a:cs typeface="Arial"/>
              </a:rPr>
              <a:t>            Jesse            </a:t>
            </a:r>
            <a:r>
              <a:rPr lang="en-US" sz="3600" b="1">
                <a:solidFill>
                  <a:srgbClr val="FFFF00"/>
                </a:solidFill>
                <a:latin typeface="Arial"/>
                <a:cs typeface="Arial"/>
              </a:rPr>
              <a:t>David</a:t>
            </a:r>
          </a:p>
        </p:txBody>
      </p:sp>
      <p:pic>
        <p:nvPicPr>
          <p:cNvPr id="19456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7" name="Text Box 7"/>
          <p:cNvSpPr txBox="1">
            <a:spLocks noChangeArrowheads="1"/>
          </p:cNvSpPr>
          <p:nvPr/>
        </p:nvSpPr>
        <p:spPr bwMode="auto">
          <a:xfrm>
            <a:off x="6172200" y="3260725"/>
            <a:ext cx="2971800"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err="1">
                <a:solidFill>
                  <a:srgbClr val="FFFFFF"/>
                </a:solidFill>
                <a:latin typeface="Arial"/>
                <a:cs typeface="Arial"/>
              </a:rPr>
              <a:t>Matthan</a:t>
            </a:r>
            <a:r>
              <a:rPr lang="en-US" sz="3600" b="1" dirty="0">
                <a:solidFill>
                  <a:srgbClr val="FFFFFF"/>
                </a:solidFill>
                <a:latin typeface="Arial"/>
                <a:cs typeface="Arial"/>
              </a:rPr>
              <a:t> Jacob Joseph  Jesus</a:t>
            </a:r>
          </a:p>
          <a:p>
            <a:pPr defTabSz="914400" eaLnBrk="1" fontAlgn="base" hangingPunct="1">
              <a:spcBef>
                <a:spcPct val="50000"/>
              </a:spcBef>
              <a:spcAft>
                <a:spcPct val="0"/>
              </a:spcAft>
            </a:pPr>
            <a:endParaRPr lang="en-US" sz="3600" b="1" dirty="0">
              <a:solidFill>
                <a:srgbClr val="FFFF00"/>
              </a:solidFill>
              <a:latin typeface="Arial"/>
              <a:cs typeface="Arial"/>
            </a:endParaRPr>
          </a:p>
        </p:txBody>
      </p:sp>
      <p:sp>
        <p:nvSpPr>
          <p:cNvPr id="271369"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9" name="AutoShape 8"/>
          <p:cNvSpPr>
            <a:spLocks noChangeArrowheads="1"/>
          </p:cNvSpPr>
          <p:nvPr/>
        </p:nvSpPr>
        <p:spPr bwMode="auto">
          <a:xfrm>
            <a:off x="6588224" y="2636912"/>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
        <p:nvSpPr>
          <p:cNvPr id="10" name="Title 1"/>
          <p:cNvSpPr txBox="1">
            <a:spLocks/>
          </p:cNvSpPr>
          <p:nvPr/>
        </p:nvSpPr>
        <p:spPr bwMode="auto">
          <a:xfrm>
            <a:off x="0" y="-4954"/>
            <a:ext cx="2843808" cy="1489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4000" b="1" dirty="0">
                <a:solidFill>
                  <a:srgbClr val="FFFFFF"/>
                </a:solidFill>
                <a:ea typeface="ＭＳ Ｐゴシック"/>
              </a:rPr>
              <a:t>Genealogy of Perez </a:t>
            </a:r>
          </a:p>
        </p:txBody>
      </p:sp>
    </p:spTree>
    <p:extLst>
      <p:ext uri="{BB962C8B-B14F-4D97-AF65-F5344CB8AC3E}">
        <p14:creationId xmlns:p14="http://schemas.microsoft.com/office/powerpoint/2010/main" val="2777548664"/>
      </p:ext>
    </p:extLst>
  </p:cSld>
  <p:clrMapOvr>
    <a:masterClrMapping/>
  </p:clrMapOvr>
  <p:transition>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272387" name="Text Box 1027"/>
          <p:cNvSpPr txBox="1">
            <a:spLocks noChangeArrowheads="1"/>
          </p:cNvSpPr>
          <p:nvPr/>
        </p:nvSpPr>
        <p:spPr bwMode="auto">
          <a:xfrm>
            <a:off x="6172200" y="288925"/>
            <a:ext cx="2971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latin typeface="Arial"/>
                <a:cs typeface="Arial"/>
              </a:rPr>
              <a:t>Boaz           </a:t>
            </a:r>
            <a:r>
              <a:rPr lang="en-US" sz="3600" b="1" dirty="0" err="1">
                <a:solidFill>
                  <a:srgbClr val="FFFF00"/>
                </a:solidFill>
                <a:latin typeface="Arial"/>
                <a:cs typeface="Arial"/>
              </a:rPr>
              <a:t>Obed</a:t>
            </a:r>
            <a:r>
              <a:rPr lang="en-US" sz="3600" b="1" dirty="0">
                <a:solidFill>
                  <a:srgbClr val="FFFFFF"/>
                </a:solidFill>
                <a:latin typeface="Arial"/>
                <a:cs typeface="Arial"/>
              </a:rPr>
              <a:t>            Jesse            </a:t>
            </a:r>
            <a:r>
              <a:rPr lang="en-US" sz="3600" b="1" dirty="0">
                <a:solidFill>
                  <a:srgbClr val="FFFF00"/>
                </a:solidFill>
                <a:latin typeface="Arial"/>
                <a:cs typeface="Arial"/>
              </a:rPr>
              <a:t>David</a:t>
            </a:r>
          </a:p>
        </p:txBody>
      </p:sp>
      <p:pic>
        <p:nvPicPr>
          <p:cNvPr id="196616" name="Picture 102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391" name="Text Box 1031"/>
          <p:cNvSpPr txBox="1">
            <a:spLocks noChangeArrowheads="1"/>
          </p:cNvSpPr>
          <p:nvPr/>
        </p:nvSpPr>
        <p:spPr bwMode="auto">
          <a:xfrm>
            <a:off x="6172200" y="3260725"/>
            <a:ext cx="2971800"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latin typeface="Arial"/>
                <a:cs typeface="Arial"/>
              </a:rPr>
              <a:t>Matthan Jacob Joseph  </a:t>
            </a:r>
            <a:r>
              <a:rPr lang="en-US" sz="3600" b="1">
                <a:solidFill>
                  <a:srgbClr val="FFFF00"/>
                </a:solidFill>
                <a:latin typeface="Arial"/>
                <a:cs typeface="Arial"/>
              </a:rPr>
              <a:t>Jesus</a:t>
            </a:r>
          </a:p>
          <a:p>
            <a:pPr defTabSz="914400" eaLnBrk="1" fontAlgn="base" hangingPunct="1">
              <a:spcBef>
                <a:spcPct val="50000"/>
              </a:spcBef>
              <a:spcAft>
                <a:spcPct val="0"/>
              </a:spcAft>
            </a:pPr>
            <a:endParaRPr lang="en-US" sz="3600" b="1">
              <a:solidFill>
                <a:srgbClr val="FFFF00"/>
              </a:solidFill>
              <a:latin typeface="Arial"/>
              <a:cs typeface="Arial"/>
            </a:endParaRPr>
          </a:p>
        </p:txBody>
      </p:sp>
      <p:sp>
        <p:nvSpPr>
          <p:cNvPr id="272393" name="Text Box 1033"/>
          <p:cNvSpPr txBox="1">
            <a:spLocks noChangeArrowheads="1"/>
          </p:cNvSpPr>
          <p:nvPr/>
        </p:nvSpPr>
        <p:spPr bwMode="auto">
          <a:xfrm>
            <a:off x="5638800" y="6172200"/>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200" b="1">
                <a:solidFill>
                  <a:srgbClr val="FFFFFF"/>
                </a:solidFill>
                <a:latin typeface="Arial"/>
                <a:ea typeface="Times New Roman" pitchFamily="-111" charset="0"/>
                <a:cs typeface="Arial"/>
              </a:rPr>
              <a:t>Matthew 1:1-17</a:t>
            </a:r>
          </a:p>
        </p:txBody>
      </p:sp>
      <p:sp>
        <p:nvSpPr>
          <p:cNvPr id="2" name="Title 1"/>
          <p:cNvSpPr>
            <a:spLocks noGrp="1"/>
          </p:cNvSpPr>
          <p:nvPr>
            <p:ph type="title" idx="4294967295"/>
          </p:nvPr>
        </p:nvSpPr>
        <p:spPr>
          <a:xfrm>
            <a:off x="0" y="-15810"/>
            <a:ext cx="3203848" cy="1500593"/>
          </a:xfrm>
          <a:noFill/>
          <a:ln>
            <a:noFill/>
          </a:ln>
        </p:spPr>
        <p:txBody>
          <a:bodyPr vert="horz" wrap="square" lIns="91440" tIns="45720" rIns="91440" bIns="45720" numCol="1" anchor="ctr" anchorCtr="0" compatLnSpc="1">
            <a:prstTxWarp prst="textNoShape">
              <a:avLst/>
            </a:prstTxWarp>
          </a:bodyPr>
          <a:lstStyle/>
          <a:p>
            <a:pPr algn="l"/>
            <a:r>
              <a:rPr lang="en-US" sz="4000" b="1" dirty="0">
                <a:solidFill>
                  <a:srgbClr val="FFFFFF"/>
                </a:solidFill>
                <a:latin typeface="Arial"/>
                <a:ea typeface="ＭＳ Ｐゴシック"/>
                <a:cs typeface="Arial"/>
              </a:rPr>
              <a:t>Genealogy of Perez </a:t>
            </a:r>
          </a:p>
        </p:txBody>
      </p:sp>
      <p:sp>
        <p:nvSpPr>
          <p:cNvPr id="9" name="AutoShape 8"/>
          <p:cNvSpPr>
            <a:spLocks noChangeArrowheads="1"/>
          </p:cNvSpPr>
          <p:nvPr/>
        </p:nvSpPr>
        <p:spPr bwMode="auto">
          <a:xfrm>
            <a:off x="6588224" y="2636912"/>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Arial"/>
              <a:ea typeface="ＭＳ Ｐゴシック" charset="0"/>
              <a:cs typeface="Arial"/>
            </a:endParaRPr>
          </a:p>
        </p:txBody>
      </p:sp>
    </p:spTree>
    <p:extLst>
      <p:ext uri="{BB962C8B-B14F-4D97-AF65-F5344CB8AC3E}">
        <p14:creationId xmlns:p14="http://schemas.microsoft.com/office/powerpoint/2010/main" val="2541625962"/>
      </p:ext>
    </p:extLst>
  </p:cSld>
  <p:clrMapOvr>
    <a:masterClrMapping/>
  </p:clrMapOvr>
  <p:transition>
    <p:randomBar dir="vert"/>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18101262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Main Idea</a:t>
            </a: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God helps those who help </a:t>
            </a:r>
            <a:r>
              <a:rPr lang="en-US" sz="6600" b="1" dirty="0">
                <a:solidFill>
                  <a:srgbClr val="0000FF"/>
                </a:solidFill>
                <a:effectLst>
                  <a:glow rad="127000">
                    <a:schemeClr val="bg1"/>
                  </a:glow>
                </a:effectLst>
                <a:latin typeface="Arial" charset="0"/>
                <a:ea typeface="ＭＳ Ｐゴシック" charset="0"/>
                <a:cs typeface="ＭＳ Ｐゴシック" charset="0"/>
              </a:rPr>
              <a:t>others</a:t>
            </a:r>
            <a:r>
              <a:rPr lang="en-US" sz="4800" b="1" dirty="0">
                <a:solidFill>
                  <a:schemeClr val="tx1"/>
                </a:solidFill>
                <a:effectLst>
                  <a:glow rad="127000">
                    <a:schemeClr val="bg1"/>
                  </a:glow>
                </a:effectLst>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4800" b="1" dirty="0">
                <a:solidFill>
                  <a:schemeClr val="tx2"/>
                </a:solidFill>
                <a:effectLst>
                  <a:glow rad="127000">
                    <a:schemeClr val="bg1"/>
                  </a:glow>
                </a:effectLst>
                <a:latin typeface="Arial" charset="0"/>
                <a:ea typeface="ＭＳ Ｐゴシック" charset="0"/>
                <a:cs typeface="ＭＳ Ｐゴシック" charset="0"/>
              </a:rPr>
              <a:t>Ruth</a:t>
            </a:r>
            <a:endParaRPr lang="en-US" sz="4800" b="1" dirty="0">
              <a:solidFill>
                <a:schemeClr val="tx1"/>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7777409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54843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Rewards</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1027600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253503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33710953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God sometimes rewards us more than we ever </a:t>
            </a:r>
            <a:r>
              <a:rPr lang="en-US" b="1" dirty="0">
                <a:solidFill>
                  <a:srgbClr val="0000FF"/>
                </a:solidFill>
                <a:effectLst>
                  <a:glow rad="127000">
                    <a:schemeClr val="bg1"/>
                  </a:glow>
                </a:effectLst>
                <a:latin typeface="Arial" charset="0"/>
                <a:ea typeface="ＭＳ Ｐゴシック" charset="0"/>
                <a:cs typeface="ＭＳ Ｐゴシック" charset="0"/>
              </a:rPr>
              <a:t>dreamed</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3–4</a:t>
            </a:r>
          </a:p>
        </p:txBody>
      </p:sp>
    </p:spTree>
    <p:extLst>
      <p:ext uri="{BB962C8B-B14F-4D97-AF65-F5344CB8AC3E}">
        <p14:creationId xmlns:p14="http://schemas.microsoft.com/office/powerpoint/2010/main" val="34480175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21236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en-US" sz="4400" b="1" dirty="0">
                <a:solidFill>
                  <a:srgbClr val="FFFFFF"/>
                </a:solidFill>
                <a:effectLst>
                  <a:glow rad="228600">
                    <a:srgbClr val="000000">
                      <a:alpha val="75000"/>
                    </a:srgbClr>
                  </a:glow>
                </a:effectLst>
                <a:latin typeface="Arial" charset="0"/>
                <a:ea typeface="ＭＳ Ｐゴシック" charset="0"/>
                <a:cs typeface="ＭＳ Ｐゴシック" charset="0"/>
              </a:rPr>
              <a:t>What does the Lord want you </a:t>
            </a:r>
            <a:r>
              <a:rPr lang="en-US" sz="4400" b="1" dirty="0">
                <a:solidFill>
                  <a:srgbClr val="FFFF00"/>
                </a:solidFill>
                <a:effectLst>
                  <a:glow rad="228600">
                    <a:srgbClr val="000000">
                      <a:alpha val="75000"/>
                    </a:srgbClr>
                  </a:glow>
                </a:effectLst>
                <a:latin typeface="Arial" charset="0"/>
                <a:ea typeface="ＭＳ Ｐゴシック" charset="0"/>
                <a:cs typeface="ＭＳ Ｐゴシック" charset="0"/>
              </a:rPr>
              <a:t>to do</a:t>
            </a:r>
            <a:r>
              <a:rPr lang="en-US" sz="4400" b="1" dirty="0">
                <a:solidFill>
                  <a:srgbClr val="FFFFFF"/>
                </a:solidFill>
                <a:effectLst>
                  <a:glow rad="228600">
                    <a:srgbClr val="000000">
                      <a:alpha val="75000"/>
                    </a:srgbClr>
                  </a:glow>
                </a:effectLst>
                <a:latin typeface="Arial" charset="0"/>
                <a:ea typeface="ＭＳ Ｐゴシック" charset="0"/>
                <a:cs typeface="ＭＳ Ｐゴシック" charset="0"/>
              </a:rPr>
              <a:t> about what you have heard?</a:t>
            </a:r>
            <a:endParaRPr lang="en-US" sz="4400" b="1" dirty="0">
              <a:solidFill>
                <a:srgbClr val="FFFFFF"/>
              </a:solidFill>
              <a:effectLst>
                <a:glow rad="228600">
                  <a:srgbClr val="000000">
                    <a:alpha val="75000"/>
                  </a:srgbClr>
                </a:glow>
              </a:effectLst>
              <a:latin typeface="Arial" charset="0"/>
              <a:ea typeface="ＭＳ Ｐゴシック" charset="0"/>
              <a:cs typeface="ＭＳ Ｐゴシック" charset="0"/>
              <a:sym typeface="Wingdings" charset="0"/>
            </a:endParaRPr>
          </a:p>
        </p:txBody>
      </p:sp>
      <p:sp>
        <p:nvSpPr>
          <p:cNvPr id="662532" name="Rectangle 4"/>
          <p:cNvSpPr>
            <a:spLocks noGrp="1" noChangeArrowheads="1"/>
          </p:cNvSpPr>
          <p:nvPr>
            <p:ph type="title" idx="4294967295"/>
          </p:nvPr>
        </p:nvSpPr>
        <p:spPr/>
        <p:txBody>
          <a:bodyPr/>
          <a:lstStyle/>
          <a:p>
            <a:pPr eaLnBrk="1" hangingPunct="1">
              <a:defRPr/>
            </a:pPr>
            <a:r>
              <a:rPr lang="en-US">
                <a:cs typeface="+mj-cs"/>
              </a:rPr>
              <a:t>	</a:t>
            </a:r>
          </a:p>
        </p:txBody>
      </p:sp>
    </p:spTree>
    <p:extLst>
      <p:ext uri="{BB962C8B-B14F-4D97-AF65-F5344CB8AC3E}">
        <p14:creationId xmlns:p14="http://schemas.microsoft.com/office/powerpoint/2010/main" val="386215486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xmlns:p14="http://schemas.microsoft.com/office/powerpoint/2010/mai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56368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altLang="ja-JP" sz="3200" b="1" i="1" dirty="0">
                <a:solidFill>
                  <a:srgbClr val="FFFFFF"/>
                </a:solidFill>
                <a:effectLst>
                  <a:glow rad="177800">
                    <a:srgbClr val="000000"/>
                  </a:glow>
                </a:effectLst>
                <a:latin typeface="Tahoma" charset="0"/>
              </a:rPr>
              <a:t>"</a:t>
            </a:r>
            <a:r>
              <a:rPr lang="en-US" sz="3200" b="1" i="1" dirty="0">
                <a:solidFill>
                  <a:srgbClr val="FFFFFF"/>
                </a:solidFill>
                <a:effectLst>
                  <a:glow rad="177800">
                    <a:srgbClr val="000000"/>
                  </a:glow>
                </a:effectLst>
                <a:latin typeface="Tahoma" charset="0"/>
              </a:rPr>
              <a:t>God accepts men from every nation who fear Him and do what is right</a:t>
            </a:r>
            <a:r>
              <a:rPr lang="en-US" altLang="ja-JP" sz="3200" b="1" i="1" dirty="0">
                <a:solidFill>
                  <a:srgbClr val="FFFFFF"/>
                </a:solidFill>
                <a:effectLst>
                  <a:glow rad="177800">
                    <a:srgbClr val="000000"/>
                  </a:glow>
                </a:effectLst>
                <a:latin typeface="Tahoma" charset="0"/>
              </a:rPr>
              <a:t>"</a:t>
            </a:r>
            <a:r>
              <a:rPr lang="en-US" sz="3200" b="1" i="1" dirty="0">
                <a:solidFill>
                  <a:srgbClr val="FFFFFF"/>
                </a:solidFill>
                <a:effectLst>
                  <a:glow rad="177800">
                    <a:srgbClr val="000000"/>
                  </a:glow>
                </a:effectLst>
                <a:latin typeface="Tahoma" charset="0"/>
              </a:rPr>
              <a:t>  Acts 10:35</a:t>
            </a:r>
            <a:endParaRPr lang="en-AU" sz="3200" b="1" i="1" dirty="0">
              <a:solidFill>
                <a:srgbClr val="FFFFFF"/>
              </a:solidFill>
              <a:effectLst>
                <a:glow rad="177800">
                  <a:srgbClr val="000000"/>
                </a:glow>
              </a:effectLst>
              <a:latin typeface="Tahoma" charset="0"/>
            </a:endParaRPr>
          </a:p>
        </p:txBody>
      </p:sp>
      <p:sp>
        <p:nvSpPr>
          <p:cNvPr id="353285" name="Text Box 5"/>
          <p:cNvSpPr txBox="1">
            <a:spLocks noChangeArrowheads="1"/>
          </p:cNvSpPr>
          <p:nvPr/>
        </p:nvSpPr>
        <p:spPr bwMode="auto">
          <a:xfrm>
            <a:off x="533400" y="2922588"/>
            <a:ext cx="6591300" cy="582612"/>
          </a:xfrm>
          <a:prstGeom prst="rect">
            <a:avLst/>
          </a:prstGeom>
          <a:noFill/>
          <a:ln w="9525">
            <a:noFill/>
            <a:miter lim="800000"/>
            <a:headEnd/>
            <a:tailEnd/>
          </a:ln>
          <a:effectLst/>
        </p:spPr>
        <p:txBody>
          <a:bodyPr wrap="non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buFontTx/>
              <a:buChar char="•"/>
            </a:pPr>
            <a:r>
              <a:rPr lang="en-US" sz="3200" b="1" dirty="0">
                <a:solidFill>
                  <a:srgbClr val="FFFFFF"/>
                </a:solidFill>
                <a:effectLst>
                  <a:glow rad="177800">
                    <a:srgbClr val="000000"/>
                  </a:glow>
                </a:effectLst>
                <a:latin typeface="Tahoma" charset="0"/>
              </a:rPr>
              <a:t>God accepted Ruth</a:t>
            </a:r>
            <a:r>
              <a:rPr lang="fr-FR" altLang="ja-JP" sz="3200" b="1" dirty="0">
                <a:solidFill>
                  <a:srgbClr val="FFFFFF"/>
                </a:solidFill>
                <a:effectLst>
                  <a:glow rad="177800">
                    <a:srgbClr val="000000"/>
                  </a:glow>
                </a:effectLst>
                <a:latin typeface="Tahoma" charset="0"/>
              </a:rPr>
              <a:t>'</a:t>
            </a:r>
            <a:r>
              <a:rPr lang="en-US" sz="3200" b="1" dirty="0">
                <a:solidFill>
                  <a:srgbClr val="FFFFFF"/>
                </a:solidFill>
                <a:effectLst>
                  <a:glow rad="177800">
                    <a:srgbClr val="000000"/>
                  </a:glow>
                </a:effectLst>
                <a:latin typeface="Tahoma" charset="0"/>
              </a:rPr>
              <a:t>s worship</a:t>
            </a:r>
            <a:endParaRPr lang="en-AU" sz="3200" b="1" dirty="0">
              <a:solidFill>
                <a:srgbClr val="FFFFFF"/>
              </a:solidFill>
              <a:effectLst>
                <a:glow rad="177800">
                  <a:srgbClr val="000000"/>
                </a:glow>
              </a:effectLst>
              <a:latin typeface="Tahoma" charset="0"/>
            </a:endParaRPr>
          </a:p>
        </p:txBody>
      </p:sp>
      <p:sp>
        <p:nvSpPr>
          <p:cNvPr id="353286" name="Text Box 6"/>
          <p:cNvSpPr txBox="1">
            <a:spLocks noChangeArrowheads="1"/>
          </p:cNvSpPr>
          <p:nvPr/>
        </p:nvSpPr>
        <p:spPr bwMode="auto">
          <a:xfrm>
            <a:off x="533400" y="3541713"/>
            <a:ext cx="8001000" cy="1073150"/>
          </a:xfrm>
          <a:prstGeom prst="rect">
            <a:avLst/>
          </a:prstGeom>
          <a:noFill/>
          <a:ln w="9525">
            <a:noFill/>
            <a:miter lim="800000"/>
            <a:headEnd/>
            <a:tailEnd/>
          </a:ln>
          <a:effectLst/>
        </p:spPr>
        <p:txBody>
          <a:bodyPr>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buFontTx/>
              <a:buChar char="•"/>
            </a:pPr>
            <a:r>
              <a:rPr lang="en-US" sz="3200" b="1" dirty="0">
                <a:solidFill>
                  <a:srgbClr val="FFFFFF"/>
                </a:solidFill>
                <a:effectLst>
                  <a:glow rad="177800">
                    <a:srgbClr val="000000"/>
                  </a:glow>
                </a:effectLst>
                <a:latin typeface="Tahoma" charset="0"/>
              </a:rPr>
              <a:t>God blessed Ruth with protection, provision and family</a:t>
            </a:r>
            <a:endParaRPr lang="en-AU" sz="3200" b="1" dirty="0">
              <a:solidFill>
                <a:srgbClr val="FFFFFF"/>
              </a:solidFill>
              <a:effectLst>
                <a:glow rad="177800">
                  <a:srgbClr val="000000"/>
                </a:glow>
              </a:effectLst>
              <a:latin typeface="Tahoma" charset="0"/>
            </a:endParaRPr>
          </a:p>
        </p:txBody>
      </p:sp>
      <p:sp>
        <p:nvSpPr>
          <p:cNvPr id="353287" name="Text Box 7"/>
          <p:cNvSpPr txBox="1">
            <a:spLocks noChangeArrowheads="1"/>
          </p:cNvSpPr>
          <p:nvPr/>
        </p:nvSpPr>
        <p:spPr bwMode="auto">
          <a:xfrm>
            <a:off x="609600" y="1066800"/>
            <a:ext cx="8229600" cy="137795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en-US" altLang="ja-JP" sz="2800" b="1" i="1" dirty="0">
                <a:solidFill>
                  <a:srgbClr val="FFFFFF"/>
                </a:solidFill>
                <a:effectLst>
                  <a:glow rad="177800">
                    <a:srgbClr val="000000"/>
                  </a:glow>
                </a:effectLst>
                <a:latin typeface="Tahoma" charset="0"/>
              </a:rPr>
              <a:t>"</a:t>
            </a:r>
            <a:r>
              <a:rPr lang="en-US" sz="2800" b="1" i="1" dirty="0">
                <a:solidFill>
                  <a:srgbClr val="FFFFFF"/>
                </a:solidFill>
                <a:effectLst>
                  <a:glow rad="177800">
                    <a:srgbClr val="000000"/>
                  </a:glow>
                </a:effectLst>
                <a:latin typeface="Tahoma" charset="0"/>
              </a:rPr>
              <a:t>Where you go I will go, and where you stay I will stay.  Your people will be my people and your God my God</a:t>
            </a:r>
            <a:r>
              <a:rPr lang="en-US" altLang="ja-JP" sz="2800" b="1" i="1" dirty="0">
                <a:solidFill>
                  <a:srgbClr val="FFFFFF"/>
                </a:solidFill>
                <a:effectLst>
                  <a:glow rad="177800">
                    <a:srgbClr val="000000"/>
                  </a:glow>
                </a:effectLst>
                <a:latin typeface="Tahoma" charset="0"/>
              </a:rPr>
              <a:t>"</a:t>
            </a:r>
            <a:r>
              <a:rPr lang="en-US" sz="2800" b="1" i="1" dirty="0">
                <a:solidFill>
                  <a:srgbClr val="FFFFFF"/>
                </a:solidFill>
                <a:effectLst>
                  <a:glow rad="177800">
                    <a:srgbClr val="000000"/>
                  </a:glow>
                </a:effectLst>
                <a:latin typeface="Tahoma" charset="0"/>
              </a:rPr>
              <a:t>  Ruth 1:16</a:t>
            </a:r>
            <a:endParaRPr lang="en-AU" sz="2800" b="1" i="1" dirty="0">
              <a:solidFill>
                <a:srgbClr val="FFFFFF"/>
              </a:solidFill>
              <a:effectLst>
                <a:glow rad="177800">
                  <a:srgbClr val="000000"/>
                </a:glow>
              </a:effectLst>
              <a:latin typeface="Tahoma"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en-US" sz="3600" b="1" kern="1200" dirty="0">
                <a:solidFill>
                  <a:srgbClr val="FFFFFF"/>
                </a:solidFill>
                <a:effectLst/>
                <a:latin typeface="Tahoma"/>
                <a:ea typeface="ＭＳ Ｐゴシック"/>
                <a:cs typeface="ＭＳ Ｐゴシック"/>
              </a:rPr>
              <a:t>God</a:t>
            </a:r>
            <a:r>
              <a:rPr lang="fr-FR" sz="3600" b="1" kern="1200" dirty="0">
                <a:solidFill>
                  <a:srgbClr val="FFFFFF"/>
                </a:solidFill>
                <a:effectLst/>
                <a:latin typeface="Tahoma"/>
                <a:ea typeface="ＭＳ Ｐゴシック"/>
                <a:cs typeface="ＭＳ Ｐゴシック"/>
              </a:rPr>
              <a:t>'</a:t>
            </a:r>
            <a:r>
              <a:rPr lang="en-US" sz="3600" b="1" kern="1200" dirty="0">
                <a:solidFill>
                  <a:srgbClr val="FFFFFF"/>
                </a:solidFill>
                <a:effectLst/>
                <a:latin typeface="Tahoma"/>
                <a:ea typeface="ＭＳ Ｐゴシック"/>
                <a:cs typeface="ＭＳ Ｐゴシック"/>
              </a:rPr>
              <a:t>s Love is Impartial</a:t>
            </a:r>
            <a:endParaRPr lang="en-US" dirty="0">
              <a:solidFill>
                <a:srgbClr val="FFFFFF"/>
              </a:solidFill>
            </a:endParaRPr>
          </a:p>
        </p:txBody>
      </p:sp>
    </p:spTree>
    <p:extLst>
      <p:ext uri="{BB962C8B-B14F-4D97-AF65-F5344CB8AC3E}">
        <p14:creationId xmlns:p14="http://schemas.microsoft.com/office/powerpoint/2010/main" val="2389028907"/>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8658"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0" y="0"/>
            <a:ext cx="92424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000000"/>
                </a:solidFill>
                <a:latin typeface="Arial"/>
                <a:cs typeface="Arial"/>
              </a:rPr>
              <a:t>185</a:t>
            </a:r>
          </a:p>
        </p:txBody>
      </p:sp>
      <p:sp>
        <p:nvSpPr>
          <p:cNvPr id="198660"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en-US" b="1" dirty="0">
                <a:solidFill>
                  <a:srgbClr val="FFFFFF"/>
                </a:solidFill>
                <a:latin typeface="Arial"/>
                <a:ea typeface="ＭＳ Ｐゴシック" charset="0"/>
                <a:cs typeface="Arial"/>
              </a:rPr>
              <a:t>Summary Statement</a:t>
            </a:r>
          </a:p>
        </p:txBody>
      </p:sp>
      <p:sp>
        <p:nvSpPr>
          <p:cNvPr id="251911" name="Text Box 7"/>
          <p:cNvSpPr txBox="1">
            <a:spLocks noChangeArrowheads="1"/>
          </p:cNvSpPr>
          <p:nvPr/>
        </p:nvSpPr>
        <p:spPr bwMode="auto">
          <a:xfrm>
            <a:off x="304800" y="2819400"/>
            <a:ext cx="8839200" cy="2862322"/>
          </a:xfrm>
          <a:prstGeom prst="rect">
            <a:avLst/>
          </a:prstGeom>
          <a:gradFill rotWithShape="1">
            <a:gsLst>
              <a:gs pos="0">
                <a:schemeClr val="tx1">
                  <a:alpha val="66000"/>
                </a:schemeClr>
              </a:gs>
              <a:gs pos="100000">
                <a:srgbClr val="000000">
                  <a:alpha val="82000"/>
                </a:srgbClr>
              </a:gs>
            </a:gsLst>
            <a:lin ang="5400000" scaled="1"/>
          </a:gradFill>
          <a:ln w="9525">
            <a:noFill/>
            <a:miter lim="800000"/>
            <a:headEnd/>
            <a:tailEnd/>
          </a:ln>
          <a:effectLst>
            <a:outerShdw blurRad="63500" dist="38099" dir="2700000" algn="ctr" rotWithShape="0">
              <a:srgbClr val="FFFFFF">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outerShdw blurRad="38100" dist="38100" dir="2700000" algn="tl">
                    <a:srgbClr val="000000">
                      <a:alpha val="43137"/>
                    </a:srgbClr>
                  </a:outerShdw>
                </a:effectLst>
                <a:latin typeface="Arial"/>
                <a:cs typeface="Arial"/>
              </a:rPr>
              <a:t>Ruth</a:t>
            </a:r>
            <a:r>
              <a:rPr lang="fr-FR" altLang="ja-JP" sz="3600" b="1" i="1" dirty="0">
                <a:solidFill>
                  <a:srgbClr val="FFFFFF"/>
                </a:solidFill>
                <a:effectLst>
                  <a:outerShdw blurRad="38100" dist="38100" dir="2700000" algn="tl">
                    <a:srgbClr val="000000">
                      <a:alpha val="43137"/>
                    </a:srgbClr>
                  </a:outerShdw>
                </a:effectLst>
                <a:latin typeface="Arial"/>
                <a:cs typeface="Arial"/>
              </a:rPr>
              <a:t>'</a:t>
            </a:r>
            <a:r>
              <a:rPr lang="en-US" sz="3600" b="1" i="1" dirty="0">
                <a:solidFill>
                  <a:srgbClr val="FFFFFF"/>
                </a:solidFill>
                <a:effectLst>
                  <a:outerShdw blurRad="38100" dist="38100" dir="2700000" algn="tl">
                    <a:srgbClr val="000000">
                      <a:alpha val="43137"/>
                    </a:srgbClr>
                  </a:outerShdw>
                </a:effectLst>
                <a:latin typeface="Arial"/>
                <a:cs typeface="Arial"/>
              </a:rPr>
              <a:t>s devotion to Naomi benefits both of them by God</a:t>
            </a:r>
            <a:r>
              <a:rPr lang="fr-FR" altLang="ja-JP" sz="3600" b="1" i="1" dirty="0">
                <a:solidFill>
                  <a:srgbClr val="FFFFFF"/>
                </a:solidFill>
                <a:effectLst>
                  <a:outerShdw blurRad="38100" dist="38100" dir="2700000" algn="tl">
                    <a:srgbClr val="000000">
                      <a:alpha val="43137"/>
                    </a:srgbClr>
                  </a:outerShdw>
                </a:effectLst>
                <a:latin typeface="Arial"/>
                <a:cs typeface="Arial"/>
              </a:rPr>
              <a:t>'</a:t>
            </a:r>
            <a:r>
              <a:rPr lang="en-US" sz="3600" b="1" i="1" dirty="0">
                <a:solidFill>
                  <a:srgbClr val="FFFFFF"/>
                </a:solidFill>
                <a:effectLst>
                  <a:outerShdw blurRad="38100" dist="38100" dir="2700000" algn="tl">
                    <a:srgbClr val="000000">
                      <a:alpha val="43137"/>
                    </a:srgbClr>
                  </a:outerShdw>
                </a:effectLst>
                <a:latin typeface="Arial"/>
                <a:cs typeface="Arial"/>
              </a:rPr>
              <a:t>s provision of food, a home, and participation in the Davidic and messianic line to show how God blesses those who help others.</a:t>
            </a:r>
            <a:endParaRPr lang="en-US" sz="3600" b="1" i="1" dirty="0">
              <a:solidFill>
                <a:srgbClr val="FFFFFF"/>
              </a:solidFill>
              <a:effectLst>
                <a:outerShdw blurRad="38100" dist="38100" dir="2700000" algn="tl">
                  <a:srgbClr val="000000">
                    <a:alpha val="43137"/>
                  </a:srgbClr>
                </a:outerShdw>
              </a:effectLst>
              <a:latin typeface="Arial"/>
              <a:ea typeface="Times New Roman" charset="0"/>
              <a:cs typeface="Arial"/>
            </a:endParaRPr>
          </a:p>
        </p:txBody>
      </p:sp>
    </p:spTree>
    <p:extLst>
      <p:ext uri="{BB962C8B-B14F-4D97-AF65-F5344CB8AC3E}">
        <p14:creationId xmlns:p14="http://schemas.microsoft.com/office/powerpoint/2010/main" val="27191058"/>
      </p:ext>
    </p:extLst>
  </p:cSld>
  <p:clrMapOvr>
    <a:overrideClrMapping bg1="lt1" tx1="dk1" bg2="lt2" tx2="dk2" accent1="accent1" accent2="accent2" accent3="accent3" accent4="accent4" accent5="accent5" accent6="accent6" hlink="hlink" folHlink="folHlink"/>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4"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651" name="Text Box 3"/>
          <p:cNvSpPr txBox="1">
            <a:spLocks noChangeArrowheads="1"/>
          </p:cNvSpPr>
          <p:nvPr/>
        </p:nvSpPr>
        <p:spPr bwMode="auto">
          <a:xfrm>
            <a:off x="838200" y="882585"/>
            <a:ext cx="76962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dirty="0">
                <a:solidFill>
                  <a:srgbClr val="FFFFFF"/>
                </a:solidFill>
                <a:effectLst>
                  <a:glow rad="152400">
                    <a:srgbClr val="000000">
                      <a:alpha val="90000"/>
                    </a:srgbClr>
                  </a:glow>
                </a:effectLst>
                <a:latin typeface="Arial"/>
                <a:cs typeface="Arial"/>
              </a:rPr>
              <a:t>Do you renounce Satan and all the spiritual forces of wickedness that rebel against God?</a:t>
            </a:r>
            <a:endParaRPr lang="en-US" sz="3600" dirty="0">
              <a:solidFill>
                <a:srgbClr val="FFFFFF"/>
              </a:solidFill>
              <a:effectLst>
                <a:glow rad="152400">
                  <a:srgbClr val="000000">
                    <a:alpha val="90000"/>
                  </a:srgbClr>
                </a:glow>
              </a:effectLst>
              <a:latin typeface="Arial"/>
              <a:cs typeface="Arial"/>
            </a:endParaRPr>
          </a:p>
        </p:txBody>
      </p:sp>
      <p:sp>
        <p:nvSpPr>
          <p:cNvPr id="155652" name="Text Box 4"/>
          <p:cNvSpPr txBox="1">
            <a:spLocks noChangeArrowheads="1"/>
          </p:cNvSpPr>
          <p:nvPr/>
        </p:nvSpPr>
        <p:spPr bwMode="auto">
          <a:xfrm>
            <a:off x="838200" y="4648200"/>
            <a:ext cx="7772400" cy="1754327"/>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a:solidFill>
                  <a:srgbClr val="FFFFFF"/>
                </a:solidFill>
                <a:effectLst>
                  <a:glow rad="152400">
                    <a:srgbClr val="000000">
                      <a:alpha val="90000"/>
                    </a:srgbClr>
                  </a:glow>
                </a:effectLst>
                <a:latin typeface="Arial"/>
                <a:cs typeface="Arial"/>
              </a:rPr>
              <a:t>Do you renounce the evil powers of this world, which corrupt and destroy the creatures of God?</a:t>
            </a:r>
            <a:endParaRPr lang="en-US" sz="2000">
              <a:solidFill>
                <a:srgbClr val="FFFFFF"/>
              </a:solidFill>
              <a:effectLst>
                <a:glow rad="152400">
                  <a:srgbClr val="000000">
                    <a:alpha val="90000"/>
                  </a:srgbClr>
                </a:glow>
              </a:effectLst>
              <a:latin typeface="Arial"/>
              <a:ea typeface="Times New Roman" charset="0"/>
              <a:cs typeface="Arial"/>
            </a:endParaRPr>
          </a:p>
        </p:txBody>
      </p:sp>
      <p:sp>
        <p:nvSpPr>
          <p:cNvPr id="2" name="Title 1"/>
          <p:cNvSpPr>
            <a:spLocks noGrp="1"/>
          </p:cNvSpPr>
          <p:nvPr>
            <p:ph type="title" idx="4294967295"/>
          </p:nvPr>
        </p:nvSpPr>
        <p:spPr>
          <a:xfrm>
            <a:off x="685800" y="-27384"/>
            <a:ext cx="7772400" cy="648072"/>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en-US" sz="3600" b="1" kern="1200" dirty="0">
                <a:solidFill>
                  <a:schemeClr val="bg1"/>
                </a:solidFill>
                <a:effectLst>
                  <a:glow rad="152400">
                    <a:schemeClr val="tx1">
                      <a:alpha val="90000"/>
                    </a:schemeClr>
                  </a:glow>
                </a:effectLst>
                <a:latin typeface="Arial"/>
                <a:ea typeface="ＭＳ Ｐゴシック" charset="0"/>
                <a:cs typeface="Arial"/>
              </a:rPr>
              <a:t>Renounce </a:t>
            </a:r>
          </a:p>
        </p:txBody>
      </p:sp>
    </p:spTree>
    <p:extLst>
      <p:ext uri="{BB962C8B-B14F-4D97-AF65-F5344CB8AC3E}">
        <p14:creationId xmlns:p14="http://schemas.microsoft.com/office/powerpoint/2010/main" val="9779323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5651"/>
                                        </p:tgtEl>
                                        <p:attrNameLst>
                                          <p:attrName>style.visibility</p:attrName>
                                        </p:attrNameLst>
                                      </p:cBhvr>
                                      <p:to>
                                        <p:strVal val="visible"/>
                                      </p:to>
                                    </p:set>
                                    <p:animEffect transition="in" filter="dissolve">
                                      <p:cBhvr>
                                        <p:cTn id="7" dur="500"/>
                                        <p:tgtEl>
                                          <p:spTgt spid="155651"/>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155652"/>
                                        </p:tgtEl>
                                        <p:attrNameLst>
                                          <p:attrName>style.visibility</p:attrName>
                                        </p:attrNameLst>
                                      </p:cBhvr>
                                      <p:to>
                                        <p:strVal val="visible"/>
                                      </p:to>
                                    </p:set>
                                    <p:animEffect transition="in" filter="dissolve">
                                      <p:cBhvr>
                                        <p:cTn id="11" dur="500"/>
                                        <p:tgtEl>
                                          <p:spTgt spid="155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1" grpId="0" autoUpdateAnimBg="0"/>
      <p:bldP spid="155652"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6675" name="Text Box 3"/>
          <p:cNvSpPr txBox="1">
            <a:spLocks noChangeArrowheads="1"/>
          </p:cNvSpPr>
          <p:nvPr/>
        </p:nvSpPr>
        <p:spPr bwMode="auto">
          <a:xfrm>
            <a:off x="838200" y="1170617"/>
            <a:ext cx="76962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defTabSz="914400" fontAlgn="base">
              <a:spcAft>
                <a:spcPct val="0"/>
              </a:spcAft>
            </a:pPr>
            <a:r>
              <a:rPr lang="en-US" dirty="0">
                <a:solidFill>
                  <a:srgbClr val="FFFFFF"/>
                </a:solidFill>
                <a:effectLst>
                  <a:glow rad="152400">
                    <a:srgbClr val="000000">
                      <a:alpha val="90000"/>
                    </a:srgbClr>
                  </a:glow>
                </a:effectLst>
                <a:ea typeface="ＭＳ Ｐゴシック" charset="0"/>
              </a:rPr>
              <a:t>Do you renounce all sinful desires that draw you from the love of God?</a:t>
            </a:r>
          </a:p>
        </p:txBody>
      </p:sp>
      <p:sp>
        <p:nvSpPr>
          <p:cNvPr id="156676" name="Text Box 4"/>
          <p:cNvSpPr txBox="1">
            <a:spLocks noChangeArrowheads="1"/>
          </p:cNvSpPr>
          <p:nvPr/>
        </p:nvSpPr>
        <p:spPr bwMode="auto">
          <a:xfrm>
            <a:off x="838200" y="4648200"/>
            <a:ext cx="7315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defTabSz="914400" fontAlgn="base">
              <a:spcAft>
                <a:spcPct val="0"/>
              </a:spcAft>
            </a:pPr>
            <a:r>
              <a:rPr lang="en-US" dirty="0">
                <a:solidFill>
                  <a:srgbClr val="FFFFFF"/>
                </a:solidFill>
                <a:effectLst>
                  <a:glow rad="152400">
                    <a:srgbClr val="000000">
                      <a:alpha val="90000"/>
                    </a:srgbClr>
                  </a:glow>
                </a:effectLst>
                <a:ea typeface="ＭＳ Ｐゴシック" charset="0"/>
              </a:rPr>
              <a:t>Do you put your whole trust in his grace and love?</a:t>
            </a:r>
          </a:p>
        </p:txBody>
      </p:sp>
      <p:sp>
        <p:nvSpPr>
          <p:cNvPr id="2" name="Title 1"/>
          <p:cNvSpPr>
            <a:spLocks noGrp="1"/>
          </p:cNvSpPr>
          <p:nvPr>
            <p:ph type="title" idx="4294967295"/>
          </p:nvPr>
        </p:nvSpPr>
        <p:spPr>
          <a:xfrm>
            <a:off x="685800" y="44624"/>
            <a:ext cx="7772400" cy="646331"/>
          </a:xfr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eaLnBrk="1" hangingPunct="1">
              <a:spcBef>
                <a:spcPct val="50000"/>
              </a:spcBef>
            </a:pPr>
            <a:r>
              <a:rPr lang="en-US" sz="3600" b="1" kern="1200" dirty="0">
                <a:solidFill>
                  <a:schemeClr val="bg1"/>
                </a:solidFill>
                <a:effectLst>
                  <a:glow rad="152400">
                    <a:schemeClr val="tx1">
                      <a:alpha val="90000"/>
                    </a:schemeClr>
                  </a:glow>
                </a:effectLst>
                <a:ea typeface="ＭＳ Ｐゴシック" charset="0"/>
              </a:rPr>
              <a:t>Renounce</a:t>
            </a:r>
          </a:p>
        </p:txBody>
      </p:sp>
    </p:spTree>
    <p:extLst>
      <p:ext uri="{BB962C8B-B14F-4D97-AF65-F5344CB8AC3E}">
        <p14:creationId xmlns:p14="http://schemas.microsoft.com/office/powerpoint/2010/main" val="5421929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156676"/>
                                        </p:tgtEl>
                                        <p:attrNameLst>
                                          <p:attrName>style.visibility</p:attrName>
                                        </p:attrNameLst>
                                      </p:cBhvr>
                                      <p:to>
                                        <p:strVal val="visible"/>
                                      </p:to>
                                    </p:set>
                                    <p:animEffect transition="in" filter="dissolve">
                                      <p:cBhvr>
                                        <p:cTn id="7" dur="500"/>
                                        <p:tgtEl>
                                          <p:spTgt spid="156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838200" y="1037605"/>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lvl1pPr eaLnBrk="1" hangingPunct="1">
              <a:spcBef>
                <a:spcPct val="50000"/>
              </a:spcBef>
              <a:defRPr sz="3600" b="1">
                <a:solidFill>
                  <a:schemeClr val="bg1"/>
                </a:solidFill>
                <a:effectLst>
                  <a:glow rad="152400">
                    <a:schemeClr val="tx1">
                      <a:alpha val="90000"/>
                    </a:schemeClr>
                  </a:glow>
                </a:effectLst>
                <a:latin typeface="Arial"/>
                <a:cs typeface="Arial"/>
              </a:defRPr>
            </a:lvl1pPr>
            <a:lvl2pPr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defTabSz="914400" fontAlgn="base">
              <a:spcAft>
                <a:spcPct val="0"/>
              </a:spcAft>
            </a:pPr>
            <a:r>
              <a:rPr lang="en-US" dirty="0">
                <a:solidFill>
                  <a:srgbClr val="FFFFFF"/>
                </a:solidFill>
                <a:effectLst>
                  <a:glow rad="152400">
                    <a:srgbClr val="000000">
                      <a:alpha val="90000"/>
                    </a:srgbClr>
                  </a:glow>
                </a:effectLst>
                <a:ea typeface="ＭＳ Ｐゴシック" charset="0"/>
              </a:rPr>
              <a:t>Do you promise to follow and obey him as your Lord?</a:t>
            </a:r>
          </a:p>
        </p:txBody>
      </p:sp>
      <p:sp>
        <p:nvSpPr>
          <p:cNvPr id="2" name="Title 1"/>
          <p:cNvSpPr>
            <a:spLocks noGrp="1"/>
          </p:cNvSpPr>
          <p:nvPr>
            <p:ph type="title" idx="4294967295"/>
          </p:nvPr>
        </p:nvSpPr>
        <p:spPr>
          <a:xfrm>
            <a:off x="685800" y="159051"/>
            <a:ext cx="7772400" cy="64633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en-US" sz="3600" b="1" kern="1200" dirty="0">
                <a:solidFill>
                  <a:schemeClr val="bg1"/>
                </a:solidFill>
                <a:effectLst>
                  <a:glow rad="152400">
                    <a:schemeClr val="tx1">
                      <a:alpha val="90000"/>
                    </a:schemeClr>
                  </a:glow>
                </a:effectLst>
                <a:ea typeface="ＭＳ Ｐゴシック" charset="0"/>
              </a:rPr>
              <a:t>Promise</a:t>
            </a:r>
          </a:p>
        </p:txBody>
      </p:sp>
    </p:spTree>
    <p:extLst>
      <p:ext uri="{BB962C8B-B14F-4D97-AF65-F5344CB8AC3E}">
        <p14:creationId xmlns:p14="http://schemas.microsoft.com/office/powerpoint/2010/main" val="958909104"/>
      </p:ext>
    </p:extLst>
  </p:cSld>
  <p:clrMapOvr>
    <a:masterClrMapping/>
  </p:clrMapOvr>
  <p:transition>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200707"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80" name="Text Box 4"/>
          <p:cNvSpPr txBox="1">
            <a:spLocks noChangeArrowheads="1"/>
          </p:cNvSpPr>
          <p:nvPr/>
        </p:nvSpPr>
        <p:spPr bwMode="auto">
          <a:xfrm>
            <a:off x="4648200" y="136525"/>
            <a:ext cx="4495800" cy="5632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latin typeface="Arial"/>
                <a:cs typeface="Arial"/>
              </a:rPr>
              <a:t>"If anyone comes to me and does not hate his father and mother, his wife and children, his brothers and sisters—yes, even his own life—he cannot be my disciple."</a:t>
            </a:r>
            <a:endParaRPr lang="en-US" sz="2800" b="1" dirty="0">
              <a:solidFill>
                <a:srgbClr val="FFFFFF"/>
              </a:solidFill>
              <a:latin typeface="Arial"/>
              <a:ea typeface="Times New Roman" charset="0"/>
              <a:cs typeface="Arial"/>
            </a:endParaRPr>
          </a:p>
        </p:txBody>
      </p:sp>
      <p:sp>
        <p:nvSpPr>
          <p:cNvPr id="2" name="Title 1"/>
          <p:cNvSpPr>
            <a:spLocks noGrp="1"/>
          </p:cNvSpPr>
          <p:nvPr>
            <p:ph type="title" idx="4294967295"/>
          </p:nvPr>
        </p:nvSpPr>
        <p:spPr>
          <a:xfrm>
            <a:off x="4572000" y="6218148"/>
            <a:ext cx="4460032"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en-US" sz="2800" b="1" kern="1200" dirty="0">
                <a:solidFill>
                  <a:schemeClr val="bg1"/>
                </a:solidFill>
                <a:effectLst>
                  <a:outerShdw blurRad="38100" dist="38100" dir="2700000" algn="tl">
                    <a:srgbClr val="808080"/>
                  </a:outerShdw>
                </a:effectLst>
                <a:latin typeface="Arial"/>
                <a:ea typeface="ＭＳ Ｐゴシック" charset="0"/>
                <a:cs typeface="Arial"/>
              </a:rPr>
              <a:t>Luke 14:26 (NIV)</a:t>
            </a:r>
          </a:p>
        </p:txBody>
      </p:sp>
    </p:spTree>
    <p:extLst>
      <p:ext uri="{BB962C8B-B14F-4D97-AF65-F5344CB8AC3E}">
        <p14:creationId xmlns:p14="http://schemas.microsoft.com/office/powerpoint/2010/main" val="3829961429"/>
      </p:ext>
    </p:extLst>
  </p:cSld>
  <p:clrMapOvr>
    <a:masterClrMapping/>
  </p:clrMapOvr>
  <p:transition>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202755"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04" name="Text Box 4"/>
          <p:cNvSpPr txBox="1">
            <a:spLocks noChangeArrowheads="1"/>
          </p:cNvSpPr>
          <p:nvPr/>
        </p:nvSpPr>
        <p:spPr bwMode="auto">
          <a:xfrm>
            <a:off x="4648200" y="152400"/>
            <a:ext cx="44958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latin typeface="Arial"/>
                <a:cs typeface="Arial"/>
              </a:rPr>
              <a:t>"And anyone who does not carry his cross and follow me cannot be my disciple." </a:t>
            </a:r>
            <a:endParaRPr lang="en-US" sz="3600" b="1" i="1" dirty="0">
              <a:solidFill>
                <a:srgbClr val="FFFFFF"/>
              </a:solidFill>
              <a:latin typeface="Arial"/>
              <a:ea typeface="Times New Roman" charset="0"/>
              <a:cs typeface="Arial"/>
            </a:endParaRPr>
          </a:p>
        </p:txBody>
      </p:sp>
      <p:sp>
        <p:nvSpPr>
          <p:cNvPr id="3" name="Title 2"/>
          <p:cNvSpPr>
            <a:spLocks noGrp="1"/>
          </p:cNvSpPr>
          <p:nvPr>
            <p:ph type="title" idx="4294967295"/>
          </p:nvPr>
        </p:nvSpPr>
        <p:spPr>
          <a:xfrm>
            <a:off x="5004048" y="6146140"/>
            <a:ext cx="4118782" cy="523220"/>
          </a:xfrm>
          <a:noFill/>
          <a:ln w="9525">
            <a:noFill/>
            <a:miter lim="800000"/>
            <a:headEnd/>
            <a:tailEnd/>
          </a:ln>
          <a:effectLst>
            <a:outerShdw blurRad="63500" dist="35921"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algn="r" eaLnBrk="1" hangingPunct="1">
              <a:spcBef>
                <a:spcPct val="50000"/>
              </a:spcBef>
            </a:pPr>
            <a:r>
              <a:rPr lang="en-US" sz="2800" b="1" kern="1200" dirty="0">
                <a:solidFill>
                  <a:schemeClr val="bg1"/>
                </a:solidFill>
                <a:effectLst>
                  <a:outerShdw blurRad="38100" dist="38100" dir="2700000" algn="tl">
                    <a:srgbClr val="808080"/>
                  </a:outerShdw>
                </a:effectLst>
                <a:latin typeface="Arial"/>
                <a:ea typeface="ＭＳ Ｐゴシック" charset="0"/>
                <a:cs typeface="Arial"/>
              </a:rPr>
              <a:t>Luke 14:27 (NIV)</a:t>
            </a:r>
          </a:p>
        </p:txBody>
      </p:sp>
    </p:spTree>
    <p:extLst>
      <p:ext uri="{BB962C8B-B14F-4D97-AF65-F5344CB8AC3E}">
        <p14:creationId xmlns:p14="http://schemas.microsoft.com/office/powerpoint/2010/main" val="1701198247"/>
      </p:ext>
    </p:extLst>
  </p:cSld>
  <p:clrMapOvr>
    <a:masterClrMapping/>
  </p:clrMapOvr>
  <p:transition>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t="-39"/>
          <a:stretch>
            <a:fillRect/>
          </a:stretch>
        </p:blipFill>
        <p:spPr bwMode="auto">
          <a:xfrm rot="5400000">
            <a:off x="1316037" y="-665162"/>
            <a:ext cx="6283325" cy="891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1186" name="Rectangle 3"/>
          <p:cNvSpPr>
            <a:spLocks noGrp="1" noChangeArrowheads="1"/>
          </p:cNvSpPr>
          <p:nvPr>
            <p:ph type="ctrTitle"/>
          </p:nvPr>
        </p:nvSpPr>
        <p:spPr>
          <a:xfrm>
            <a:off x="0" y="0"/>
            <a:ext cx="8458200" cy="762000"/>
          </a:xfrm>
          <a:gradFill rotWithShape="0">
            <a:gsLst>
              <a:gs pos="0">
                <a:srgbClr val="800080"/>
              </a:gs>
              <a:gs pos="100000">
                <a:srgbClr val="3B003B"/>
              </a:gs>
            </a:gsLst>
            <a:path path="shape">
              <a:fillToRect l="50000" t="50000" r="50000" b="50000"/>
            </a:path>
          </a:gradFill>
        </p:spPr>
        <p:txBody>
          <a:bodyPr/>
          <a:lstStyle/>
          <a:p>
            <a:pPr eaLnBrk="1" hangingPunct="1"/>
            <a:r>
              <a:rPr lang="en-US" sz="4000">
                <a:latin typeface="Arial" charset="0"/>
                <a:ea typeface="ＭＳ Ｐゴシック" charset="0"/>
              </a:rPr>
              <a:t>Old Testament Patriarchs &amp; Judges</a:t>
            </a:r>
          </a:p>
        </p:txBody>
      </p:sp>
      <p:sp>
        <p:nvSpPr>
          <p:cNvPr id="221187" name="Text Box 4"/>
          <p:cNvSpPr txBox="1">
            <a:spLocks noChangeArrowheads="1"/>
          </p:cNvSpPr>
          <p:nvPr/>
        </p:nvSpPr>
        <p:spPr bwMode="auto">
          <a:xfrm>
            <a:off x="8382000" y="30163"/>
            <a:ext cx="762000" cy="6461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EAEAEA"/>
                </a:solidFill>
                <a:effectLst/>
                <a:uLnTx/>
                <a:uFillTx/>
                <a:latin typeface="Arial" charset="0"/>
                <a:ea typeface="ＭＳ Ｐゴシック" charset="0"/>
                <a:cs typeface="Arial" charset="0"/>
              </a:rPr>
              <a:t>96</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
        <p:nvSpPr>
          <p:cNvPr id="221188" name="Oval 5"/>
          <p:cNvSpPr>
            <a:spLocks noChangeArrowheads="1"/>
          </p:cNvSpPr>
          <p:nvPr/>
        </p:nvSpPr>
        <p:spPr bwMode="auto">
          <a:xfrm>
            <a:off x="-228600" y="5662861"/>
            <a:ext cx="2370222" cy="592390"/>
          </a:xfrm>
          <a:prstGeom prst="ellipse">
            <a:avLst/>
          </a:prstGeom>
          <a:noFill/>
          <a:ln w="57150">
            <a:solidFill>
              <a:srgbClr val="DF002E"/>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3365767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204803"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9" name="Text Box 5"/>
          <p:cNvSpPr txBox="1">
            <a:spLocks noChangeArrowheads="1"/>
          </p:cNvSpPr>
          <p:nvPr/>
        </p:nvSpPr>
        <p:spPr bwMode="auto">
          <a:xfrm>
            <a:off x="4648200" y="152400"/>
            <a:ext cx="44958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latin typeface="Arial"/>
                <a:cs typeface="Arial"/>
              </a:rPr>
              <a:t>"In the same way, any of you who does not give up everything he has cannot be my disciple." </a:t>
            </a:r>
            <a:endParaRPr lang="en-US" sz="3600" b="1" i="1" dirty="0">
              <a:solidFill>
                <a:srgbClr val="FFFFFF"/>
              </a:solidFill>
              <a:latin typeface="Arial"/>
              <a:ea typeface="Times New Roman" charset="0"/>
              <a:cs typeface="Arial"/>
            </a:endParaRPr>
          </a:p>
        </p:txBody>
      </p:sp>
      <p:sp>
        <p:nvSpPr>
          <p:cNvPr id="2" name="Title 1"/>
          <p:cNvSpPr>
            <a:spLocks noGrp="1"/>
          </p:cNvSpPr>
          <p:nvPr>
            <p:ph type="title" idx="4294967295"/>
          </p:nvPr>
        </p:nvSpPr>
        <p:spPr>
          <a:xfrm>
            <a:off x="4499992" y="6218148"/>
            <a:ext cx="4644008"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en-US" sz="2800" b="1" kern="1200" dirty="0">
                <a:solidFill>
                  <a:schemeClr val="bg1"/>
                </a:solidFill>
                <a:effectLst>
                  <a:outerShdw blurRad="38100" dist="38100" dir="2700000" algn="tl">
                    <a:srgbClr val="808080"/>
                  </a:outerShdw>
                </a:effectLst>
                <a:latin typeface="Arial"/>
                <a:ea typeface="ＭＳ Ｐゴシック" charset="0"/>
                <a:cs typeface="Arial"/>
              </a:rPr>
              <a:t>Luke 14:33 (NIV)</a:t>
            </a:r>
          </a:p>
        </p:txBody>
      </p:sp>
    </p:spTree>
    <p:extLst>
      <p:ext uri="{BB962C8B-B14F-4D97-AF65-F5344CB8AC3E}">
        <p14:creationId xmlns:p14="http://schemas.microsoft.com/office/powerpoint/2010/main" val="142686418"/>
      </p:ext>
    </p:extLst>
  </p:cSld>
  <p:clrMapOvr>
    <a:masterClrMapping/>
  </p:clrMapOvr>
  <p:transition>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06850" name="Rectangle 6"/>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206851" name="Picture 7"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685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185</a:t>
            </a:r>
          </a:p>
        </p:txBody>
      </p:sp>
      <p:sp>
        <p:nvSpPr>
          <p:cNvPr id="20685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en-US" dirty="0">
                <a:solidFill>
                  <a:schemeClr val="bg1"/>
                </a:solidFill>
                <a:latin typeface="Arial Black" charset="0"/>
                <a:ea typeface="ＭＳ Ｐゴシック" charset="0"/>
                <a:cs typeface="ＭＳ Ｐゴシック" charset="0"/>
              </a:rPr>
              <a:t>Application</a:t>
            </a:r>
          </a:p>
        </p:txBody>
      </p:sp>
      <p:sp>
        <p:nvSpPr>
          <p:cNvPr id="252933" name="Text Box 5"/>
          <p:cNvSpPr txBox="1">
            <a:spLocks noChangeArrowheads="1"/>
          </p:cNvSpPr>
          <p:nvPr/>
        </p:nvSpPr>
        <p:spPr bwMode="auto">
          <a:xfrm>
            <a:off x="1371600" y="5146675"/>
            <a:ext cx="6248400" cy="171926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9600" b="1">
                <a:solidFill>
                  <a:srgbClr val="FFFFFF"/>
                </a:solidFill>
                <a:latin typeface="Arial Black" charset="0"/>
                <a:ea typeface="宋体" charset="0"/>
                <a:cs typeface="宋体" charset="0"/>
              </a:rPr>
              <a:t>others?</a:t>
            </a:r>
            <a:endParaRPr lang="en-US" sz="9600" b="1">
              <a:solidFill>
                <a:srgbClr val="FFFFFF"/>
              </a:solidFill>
              <a:latin typeface="Arial Black" charset="0"/>
              <a:ea typeface="宋体" charset="0"/>
              <a:cs typeface="宋体" charset="0"/>
            </a:endParaRPr>
          </a:p>
        </p:txBody>
      </p:sp>
      <p:sp>
        <p:nvSpPr>
          <p:cNvPr id="252936" name="Text Box 8"/>
          <p:cNvSpPr txBox="1">
            <a:spLocks noChangeArrowheads="1"/>
          </p:cNvSpPr>
          <p:nvPr/>
        </p:nvSpPr>
        <p:spPr bwMode="auto">
          <a:xfrm>
            <a:off x="1219200" y="2971800"/>
            <a:ext cx="6477000" cy="228758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sz="4800" b="1">
                <a:solidFill>
                  <a:srgbClr val="FFFFFF"/>
                </a:solidFill>
                <a:effectLst>
                  <a:glow rad="228600">
                    <a:srgbClr val="000000"/>
                  </a:glow>
                </a:effectLst>
                <a:latin typeface="Arial" charset="0"/>
              </a:rPr>
              <a:t>Do you live for yourself?</a:t>
            </a:r>
          </a:p>
          <a:p>
            <a:pPr algn="ctr" defTabSz="914400" fontAlgn="base">
              <a:spcBef>
                <a:spcPct val="0"/>
              </a:spcBef>
              <a:spcAft>
                <a:spcPct val="0"/>
              </a:spcAft>
            </a:pPr>
            <a:r>
              <a:rPr lang="en-US" sz="4800" b="1">
                <a:solidFill>
                  <a:srgbClr val="FFFFFF"/>
                </a:solidFill>
                <a:effectLst>
                  <a:glow rad="228600">
                    <a:srgbClr val="000000"/>
                  </a:glow>
                </a:effectLst>
                <a:latin typeface="Arial" charset="0"/>
              </a:rPr>
              <a:t>Or do you live for…</a:t>
            </a:r>
            <a:endParaRPr lang="en-US" sz="4800" b="1">
              <a:solidFill>
                <a:srgbClr val="FFFFFF"/>
              </a:solidFill>
              <a:effectLst>
                <a:glow rad="228600">
                  <a:srgbClr val="000000"/>
                </a:glow>
              </a:effectLst>
              <a:latin typeface="Arial" charset="0"/>
              <a:sym typeface="Wingdings" charset="0"/>
            </a:endParaRPr>
          </a:p>
        </p:txBody>
      </p:sp>
    </p:spTree>
    <p:extLst>
      <p:ext uri="{BB962C8B-B14F-4D97-AF65-F5344CB8AC3E}">
        <p14:creationId xmlns:p14="http://schemas.microsoft.com/office/powerpoint/2010/main" val="24453029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52936"/>
                                        </p:tgtEl>
                                        <p:attrNameLst>
                                          <p:attrName>style.visibility</p:attrName>
                                        </p:attrNameLst>
                                      </p:cBhvr>
                                      <p:to>
                                        <p:strVal val="visible"/>
                                      </p:to>
                                    </p:set>
                                    <p:animEffect transition="in" filter="dissolve">
                                      <p:cBhvr>
                                        <p:cTn id="7" dur="75"/>
                                        <p:tgtEl>
                                          <p:spTgt spid="2529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2933"/>
                                        </p:tgtEl>
                                        <p:attrNameLst>
                                          <p:attrName>style.visibility</p:attrName>
                                        </p:attrNameLst>
                                      </p:cBhvr>
                                      <p:to>
                                        <p:strVal val="visible"/>
                                      </p:to>
                                    </p:set>
                                    <p:animEffect transition="in" filter="checkerboard(across)">
                                      <p:cBhvr>
                                        <p:cTn id="12" dur="500"/>
                                        <p:tgtEl>
                                          <p:spTgt spid="25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3" grpId="0" animBg="1" autoUpdateAnimBg="0"/>
      <p:bldP spid="252936" grpId="0"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p:spPr>
        <p:txBody>
          <a:bodyPr/>
          <a:lstStyle/>
          <a:p>
            <a:pPr>
              <a:defRPr/>
            </a:pPr>
            <a:r>
              <a:rPr lang="en-US" sz="3600" b="1" dirty="0">
                <a:effectLst>
                  <a:glow rad="127000">
                    <a:schemeClr val="tx1"/>
                  </a:glow>
                </a:effectLst>
                <a:latin typeface="Arial" charset="0"/>
                <a:ea typeface="ＭＳ Ｐゴシック" charset="0"/>
                <a:cs typeface="ＭＳ Ｐゴシック" charset="0"/>
              </a:rPr>
              <a:t>Which person in </a:t>
            </a:r>
            <a:r>
              <a:rPr lang="en-US" sz="3600" b="1" i="1" dirty="0">
                <a:effectLst>
                  <a:glow rad="127000">
                    <a:schemeClr val="tx1"/>
                  </a:glow>
                </a:effectLst>
                <a:latin typeface="Arial" charset="0"/>
                <a:ea typeface="ＭＳ Ｐゴシック" charset="0"/>
                <a:cs typeface="ＭＳ Ｐゴシック" charset="0"/>
              </a:rPr>
              <a:t>your world</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is God telling you to help?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410943085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Survey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b="1" dirty="0">
                <a:solidFill>
                  <a:srgbClr val="FFFFFF"/>
                </a:solidFill>
                <a:latin typeface="Arial" charset="0"/>
                <a:cs typeface="Arial" charset="0"/>
              </a:rPr>
              <a:t>Get this presentation and notes for free!</a:t>
            </a:r>
            <a:endParaRPr lang="en-US" sz="11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125917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5086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600" b="1" i="1">
                <a:solidFill>
                  <a:srgbClr val="FFFFFF"/>
                </a:solidFill>
                <a:latin typeface="Arial"/>
                <a:ea typeface="ＭＳ Ｐゴシック" charset="0"/>
                <a:cs typeface="Arial"/>
              </a:rPr>
              <a:t>"If you follow my decrees and are careful to obey my commands, </a:t>
            </a:r>
            <a:r>
              <a:rPr lang="en-US" sz="3600" b="1" i="1" baseline="30000">
                <a:solidFill>
                  <a:srgbClr val="FFFFFF"/>
                </a:solidFill>
                <a:latin typeface="Arial"/>
                <a:ea typeface="ＭＳ Ｐゴシック" charset="0"/>
                <a:cs typeface="Arial"/>
              </a:rPr>
              <a:t>  </a:t>
            </a:r>
            <a:r>
              <a:rPr lang="en-US" sz="3600" b="1" i="1">
                <a:solidFill>
                  <a:srgbClr val="FFFFFF"/>
                </a:solidFill>
                <a:latin typeface="Arial"/>
                <a:ea typeface="ＭＳ Ｐゴシック" charset="0"/>
                <a:cs typeface="Arial"/>
              </a:rPr>
              <a:t>I will send you rain in its season, and the ground will yield its crops and the trees of the field their fruit.</a:t>
            </a:r>
            <a:r>
              <a:rPr lang="en-US" sz="3600" b="1">
                <a:solidFill>
                  <a:srgbClr val="FFFFFF"/>
                </a:solidFill>
                <a:latin typeface="Arial"/>
                <a:ea typeface="ＭＳ Ｐゴシック" charset="0"/>
                <a:cs typeface="Arial"/>
              </a:rPr>
              <a:t>"</a:t>
            </a:r>
          </a:p>
          <a:p>
            <a:pPr algn="r" defTabSz="914400" fontAlgn="base">
              <a:spcBef>
                <a:spcPct val="50000"/>
              </a:spcBef>
              <a:spcAft>
                <a:spcPct val="0"/>
              </a:spcAft>
              <a:defRPr/>
            </a:pPr>
            <a:r>
              <a:rPr lang="en-US" sz="2800" b="1">
                <a:solidFill>
                  <a:srgbClr val="FFFFFF"/>
                </a:solidFill>
                <a:latin typeface="Arial"/>
                <a:ea typeface="ＭＳ Ｐゴシック" charset="0"/>
                <a:cs typeface="Arial"/>
              </a:rPr>
              <a:t>Leviticus 26:3-4 (NIV)</a:t>
            </a:r>
          </a:p>
        </p:txBody>
      </p:sp>
      <p:sp>
        <p:nvSpPr>
          <p:cNvPr id="46086" name="WordArt 6"/>
          <p:cNvSpPr>
            <a:spLocks noChangeArrowheads="1" noChangeShapeType="1" noTextEdit="1"/>
          </p:cNvSpPr>
          <p:nvPr/>
        </p:nvSpPr>
        <p:spPr bwMode="auto">
          <a:xfrm rot="-776380">
            <a:off x="1539875" y="2078038"/>
            <a:ext cx="6334125" cy="24384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9600" b="1" kern="1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Impact"/>
                <a:ea typeface="Impact"/>
                <a:cs typeface="Impact"/>
              </a:rPr>
              <a:t>Rewards</a:t>
            </a: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en-US">
                <a:solidFill>
                  <a:srgbClr val="FFFFFF"/>
                </a:solidFill>
                <a:latin typeface="Arial Black" charset="0"/>
                <a:ea typeface="ＭＳ Ｐゴシック" charset="0"/>
                <a:cs typeface="ＭＳ Ｐゴシック" charset="0"/>
              </a:rPr>
              <a:t>Key Word</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345831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Impact" charset="0"/>
                <a:ea typeface="ＭＳ Ｐゴシック" charset="0"/>
                <a:cs typeface="ＭＳ Ｐゴシック" charset="0"/>
              </a:rPr>
              <a:t>Key Verses</a:t>
            </a:r>
          </a:p>
        </p:txBody>
      </p:sp>
      <p:sp>
        <p:nvSpPr>
          <p:cNvPr id="247812" name="Text Box 4"/>
          <p:cNvSpPr txBox="1">
            <a:spLocks noChangeArrowheads="1"/>
          </p:cNvSpPr>
          <p:nvPr/>
        </p:nvSpPr>
        <p:spPr bwMode="auto">
          <a:xfrm>
            <a:off x="467544" y="1066800"/>
            <a:ext cx="8352928" cy="3785651"/>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3200" b="1" i="1" dirty="0">
                <a:solidFill>
                  <a:srgbClr val="FFFFFF"/>
                </a:solidFill>
                <a:effectLst>
                  <a:glow rad="190500">
                    <a:srgbClr val="000000"/>
                  </a:glow>
                </a:effectLst>
                <a:latin typeface="Arial"/>
                <a:ea typeface="宋体" charset="0"/>
                <a:cs typeface="Arial"/>
              </a:rPr>
              <a:t>Devotion</a:t>
            </a:r>
            <a:endParaRPr lang="en-US" altLang="zh-CN" sz="3200" b="1" dirty="0">
              <a:solidFill>
                <a:srgbClr val="FFFFFF"/>
              </a:solidFill>
              <a:effectLst>
                <a:glow rad="190500">
                  <a:srgbClr val="000000"/>
                </a:glow>
              </a:effectLst>
              <a:latin typeface="Arial"/>
              <a:ea typeface="宋体" charset="0"/>
              <a:cs typeface="Arial"/>
            </a:endParaRPr>
          </a:p>
          <a:p>
            <a:pPr algn="ctr" defTabSz="914400" eaLnBrk="1" fontAlgn="base" hangingPunct="1">
              <a:spcBef>
                <a:spcPct val="50000"/>
              </a:spcBef>
              <a:spcAft>
                <a:spcPct val="0"/>
              </a:spcAft>
            </a:pPr>
            <a:r>
              <a:rPr lang="en-US" altLang="zh-CN" sz="3200" b="1" dirty="0">
                <a:solidFill>
                  <a:srgbClr val="FFFFFF"/>
                </a:solidFill>
                <a:effectLst>
                  <a:glow rad="190500">
                    <a:srgbClr val="000000"/>
                  </a:glow>
                </a:effectLst>
                <a:latin typeface="Arial"/>
                <a:ea typeface="宋体" charset="0"/>
                <a:cs typeface="Arial"/>
              </a:rPr>
              <a:t>"… Ruth replied, </a:t>
            </a:r>
            <a:r>
              <a:rPr lang="fr-FR"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Don</a:t>
            </a:r>
            <a:r>
              <a:rPr lang="fr-FR"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t urge me to leave you or to turn back from you.  Where you go I will go, and where you stay I will stay.  Your people will be my people </a:t>
            </a:r>
            <a:br>
              <a:rPr lang="en-US" altLang="zh-CN" sz="3200" b="1" dirty="0">
                <a:solidFill>
                  <a:srgbClr val="FFFFFF"/>
                </a:solidFill>
                <a:effectLst>
                  <a:glow rad="190500">
                    <a:srgbClr val="000000"/>
                  </a:glow>
                </a:effectLst>
                <a:latin typeface="Arial"/>
                <a:ea typeface="宋体" charset="0"/>
                <a:cs typeface="Arial"/>
              </a:rPr>
            </a:br>
            <a:r>
              <a:rPr lang="en-US" altLang="zh-CN" sz="3200" b="1" dirty="0">
                <a:solidFill>
                  <a:srgbClr val="FFFFFF"/>
                </a:solidFill>
                <a:effectLst>
                  <a:glow rad="190500">
                    <a:srgbClr val="000000"/>
                  </a:glow>
                </a:effectLst>
                <a:latin typeface="Arial"/>
                <a:ea typeface="宋体" charset="0"/>
                <a:cs typeface="Arial"/>
              </a:rPr>
              <a:t>and your God my God" </a:t>
            </a:r>
            <a:br>
              <a:rPr lang="en-US" altLang="zh-CN" sz="3200" b="1" dirty="0">
                <a:solidFill>
                  <a:srgbClr val="FFFFFF"/>
                </a:solidFill>
                <a:effectLst>
                  <a:glow rad="190500">
                    <a:srgbClr val="000000"/>
                  </a:glow>
                </a:effectLst>
                <a:latin typeface="Arial"/>
                <a:ea typeface="宋体" charset="0"/>
                <a:cs typeface="Arial"/>
              </a:rPr>
            </a:br>
            <a:r>
              <a:rPr lang="en-US" altLang="zh-CN" sz="3200" b="1" dirty="0">
                <a:solidFill>
                  <a:srgbClr val="FFFFFF"/>
                </a:solidFill>
                <a:effectLst>
                  <a:glow rad="190500">
                    <a:srgbClr val="000000"/>
                  </a:glow>
                </a:effectLst>
                <a:latin typeface="Arial"/>
                <a:ea typeface="宋体" charset="0"/>
                <a:cs typeface="Arial"/>
              </a:rPr>
              <a:t>(Ruth 1:16).</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9934389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49154" name="Picture 97" descr="MF, Village Jesus &amp; His Times, 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3726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5"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
        <p:nvSpPr>
          <p:cNvPr id="49156" name="Rectangle 88"/>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Impact" charset="0"/>
                <a:ea typeface="ＭＳ Ｐゴシック" charset="0"/>
                <a:cs typeface="ＭＳ Ｐゴシック" charset="0"/>
              </a:rPr>
              <a:t>Key Verses</a:t>
            </a:r>
          </a:p>
        </p:txBody>
      </p:sp>
      <p:sp>
        <p:nvSpPr>
          <p:cNvPr id="13403" name="Text Box 91"/>
          <p:cNvSpPr txBox="1">
            <a:spLocks noChangeArrowheads="1"/>
          </p:cNvSpPr>
          <p:nvPr/>
        </p:nvSpPr>
        <p:spPr bwMode="auto">
          <a:xfrm>
            <a:off x="304800" y="1676400"/>
            <a:ext cx="8610600" cy="4278094"/>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3200" b="1" i="1" u="sng" dirty="0">
                <a:solidFill>
                  <a:srgbClr val="FFFFFF"/>
                </a:solidFill>
                <a:latin typeface="Arial Black" charset="0"/>
                <a:ea typeface="宋体" charset="0"/>
                <a:cs typeface="宋体" charset="0"/>
              </a:rPr>
              <a:t>Reward</a:t>
            </a:r>
            <a:endParaRPr lang="en-US" altLang="zh-CN" sz="3200" b="1" u="sng" dirty="0">
              <a:solidFill>
                <a:srgbClr val="FFFFFF"/>
              </a:solidFill>
              <a:latin typeface="Arial Black" charset="0"/>
              <a:ea typeface="宋体" charset="0"/>
              <a:cs typeface="宋体" charset="0"/>
            </a:endParaRPr>
          </a:p>
          <a:p>
            <a:pPr algn="ctr" defTabSz="914400" eaLnBrk="1" fontAlgn="base" hangingPunct="1">
              <a:spcBef>
                <a:spcPct val="50000"/>
              </a:spcBef>
              <a:spcAft>
                <a:spcPct val="0"/>
              </a:spcAft>
            </a:pPr>
            <a:r>
              <a:rPr lang="en-US" altLang="zh-CN" sz="3200" b="1" dirty="0">
                <a:solidFill>
                  <a:srgbClr val="FFFFFF"/>
                </a:solidFill>
                <a:latin typeface="Arial Black" charset="0"/>
                <a:ea typeface="宋体" charset="0"/>
                <a:cs typeface="宋体" charset="0"/>
              </a:rPr>
              <a:t> "</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The L</a:t>
            </a:r>
            <a:r>
              <a:rPr lang="en-US" altLang="zh-CN" sz="2800" b="1" dirty="0">
                <a:solidFill>
                  <a:srgbClr val="FFFFFF"/>
                </a:solidFill>
                <a:latin typeface="Arial Black" charset="0"/>
                <a:ea typeface="宋体" charset="0"/>
                <a:cs typeface="宋体" charset="0"/>
              </a:rPr>
              <a:t>ORD</a:t>
            </a:r>
            <a:r>
              <a:rPr lang="en-US" altLang="zh-CN" sz="3200" b="1" dirty="0">
                <a:solidFill>
                  <a:srgbClr val="FFFFFF"/>
                </a:solidFill>
                <a:latin typeface="Arial Black" charset="0"/>
                <a:ea typeface="宋体" charset="0"/>
                <a:cs typeface="宋体" charset="0"/>
              </a:rPr>
              <a:t> bless him!</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 Naomi said to her daughter-in-law.  </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The L</a:t>
            </a:r>
            <a:r>
              <a:rPr lang="en-US" altLang="zh-CN" sz="2800" b="1" dirty="0">
                <a:solidFill>
                  <a:srgbClr val="FFFFFF"/>
                </a:solidFill>
                <a:latin typeface="Arial Black" charset="0"/>
                <a:ea typeface="宋体" charset="0"/>
                <a:cs typeface="宋体" charset="0"/>
              </a:rPr>
              <a:t>ORD</a:t>
            </a:r>
            <a:r>
              <a:rPr lang="en-US" altLang="zh-CN" sz="3200" b="1" dirty="0">
                <a:solidFill>
                  <a:srgbClr val="FFFFFF"/>
                </a:solidFill>
                <a:latin typeface="Arial Black" charset="0"/>
                <a:ea typeface="宋体" charset="0"/>
                <a:cs typeface="宋体" charset="0"/>
              </a:rPr>
              <a:t> has not stopped showing kindness to the living and the dead.</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  She added, </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That man is our close relative; he is one of our kinsman-redeemers</a:t>
            </a:r>
            <a:r>
              <a:rPr lang="fr-FR" altLang="zh-CN" sz="3200" b="1" dirty="0">
                <a:solidFill>
                  <a:srgbClr val="FFFFFF"/>
                </a:solidFill>
                <a:latin typeface="Arial Black" charset="0"/>
                <a:ea typeface="宋体" charset="0"/>
                <a:cs typeface="宋体" charset="0"/>
              </a:rPr>
              <a:t>'"</a:t>
            </a:r>
            <a:r>
              <a:rPr lang="en-US" altLang="zh-CN" sz="3200" b="1" dirty="0">
                <a:solidFill>
                  <a:srgbClr val="FFFFFF"/>
                </a:solidFill>
                <a:latin typeface="Arial Black" charset="0"/>
                <a:ea typeface="宋体" charset="0"/>
                <a:cs typeface="宋体" charset="0"/>
              </a:rPr>
              <a:t> </a:t>
            </a:r>
            <a:br>
              <a:rPr lang="en-US" altLang="zh-CN" sz="3200" b="1" dirty="0">
                <a:solidFill>
                  <a:srgbClr val="FFFFFF"/>
                </a:solidFill>
                <a:latin typeface="Arial Black" charset="0"/>
                <a:ea typeface="宋体" charset="0"/>
                <a:cs typeface="宋体" charset="0"/>
              </a:rPr>
            </a:br>
            <a:r>
              <a:rPr lang="en-US" altLang="zh-CN" sz="3200" b="1" dirty="0">
                <a:solidFill>
                  <a:srgbClr val="FFFFFF"/>
                </a:solidFill>
                <a:latin typeface="Arial Black" charset="0"/>
                <a:ea typeface="宋体" charset="0"/>
                <a:cs typeface="宋体" charset="0"/>
              </a:rPr>
              <a:t>(Ruth 2:20)</a:t>
            </a:r>
            <a:endParaRPr lang="en-US" sz="3200" dirty="0">
              <a:solidFill>
                <a:srgbClr val="FFFFFF"/>
              </a:solidFill>
              <a:ea typeface="宋体" charset="0"/>
              <a:cs typeface="宋体" charset="0"/>
            </a:endParaRPr>
          </a:p>
        </p:txBody>
      </p:sp>
    </p:spTree>
    <p:extLst>
      <p:ext uri="{BB962C8B-B14F-4D97-AF65-F5344CB8AC3E}">
        <p14:creationId xmlns:p14="http://schemas.microsoft.com/office/powerpoint/2010/main" val="403731533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403"/>
                                        </p:tgtEl>
                                        <p:attrNameLst>
                                          <p:attrName>style.visibility</p:attrName>
                                        </p:attrNameLst>
                                      </p:cBhvr>
                                      <p:to>
                                        <p:strVal val="visible"/>
                                      </p:to>
                                    </p:set>
                                    <p:anim calcmode="lin" valueType="num">
                                      <p:cBhvr additive="base">
                                        <p:cTn id="7" dur="500" fill="hold"/>
                                        <p:tgtEl>
                                          <p:spTgt spid="13403"/>
                                        </p:tgtEl>
                                        <p:attrNameLst>
                                          <p:attrName>ppt_x</p:attrName>
                                        </p:attrNameLst>
                                      </p:cBhvr>
                                      <p:tavLst>
                                        <p:tav tm="0">
                                          <p:val>
                                            <p:strVal val="#ppt_x"/>
                                          </p:val>
                                        </p:tav>
                                        <p:tav tm="100000">
                                          <p:val>
                                            <p:strVal val="#ppt_x"/>
                                          </p:val>
                                        </p:tav>
                                      </p:tavLst>
                                    </p:anim>
                                    <p:anim calcmode="lin" valueType="num">
                                      <p:cBhvr additive="base">
                                        <p:cTn id="8" dur="500" fill="hold"/>
                                        <p:tgtEl>
                                          <p:spTgt spid="134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0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2"/>
          <p:cNvSpPr>
            <a:spLocks noGrp="1" noChangeArrowheads="1"/>
          </p:cNvSpPr>
          <p:nvPr>
            <p:ph type="title"/>
          </p:nvPr>
        </p:nvSpPr>
        <p:spPr>
          <a:xfrm>
            <a:off x="671513" y="0"/>
            <a:ext cx="7862887" cy="914400"/>
          </a:xfrm>
          <a:solidFill>
            <a:srgbClr val="000000"/>
          </a:solidFill>
        </p:spPr>
        <p:txBody>
          <a:bodyPr/>
          <a:lstStyle/>
          <a:p>
            <a:r>
              <a:rPr lang="en-US" sz="3600">
                <a:solidFill>
                  <a:srgbClr val="EAEAEA"/>
                </a:solidFill>
                <a:latin typeface="Arial" charset="0"/>
                <a:ea typeface="ＭＳ Ｐゴシック" charset="0"/>
              </a:rPr>
              <a:t>The Meaning of </a:t>
            </a:r>
            <a:r>
              <a:rPr lang="en-US" sz="3600" i="1">
                <a:solidFill>
                  <a:srgbClr val="EAEAEA"/>
                </a:solidFill>
                <a:latin typeface="Arial" charset="0"/>
                <a:ea typeface="ＭＳ Ｐゴシック" charset="0"/>
              </a:rPr>
              <a:t>Hesed </a:t>
            </a:r>
            <a:r>
              <a:rPr lang="en-US" sz="6000">
                <a:solidFill>
                  <a:srgbClr val="EAEAEA"/>
                </a:solidFill>
                <a:latin typeface="Bwhebb" charset="0"/>
                <a:ea typeface="ＭＳ Ｐゴシック" charset="0"/>
                <a:cs typeface="ＭＳ Ｐゴシック" charset="0"/>
              </a:rPr>
              <a:t>ds,x,</a:t>
            </a:r>
            <a:endParaRPr lang="en-US">
              <a:solidFill>
                <a:srgbClr val="EAEAEA"/>
              </a:solidFill>
              <a:latin typeface="Bwhebb" charset="0"/>
              <a:ea typeface="ＭＳ Ｐゴシック" charset="0"/>
              <a:cs typeface="ＭＳ Ｐゴシック" charset="0"/>
            </a:endParaRPr>
          </a:p>
        </p:txBody>
      </p:sp>
      <p:sp>
        <p:nvSpPr>
          <p:cNvPr id="245762" name="Text Box 4"/>
          <p:cNvSpPr txBox="1">
            <a:spLocks noChangeArrowheads="1"/>
          </p:cNvSpPr>
          <p:nvPr/>
        </p:nvSpPr>
        <p:spPr bwMode="auto">
          <a:xfrm>
            <a:off x="8502650" y="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567</a:t>
            </a:r>
          </a:p>
        </p:txBody>
      </p:sp>
      <p:sp>
        <p:nvSpPr>
          <p:cNvPr id="7" name="Rectangle 2"/>
          <p:cNvSpPr txBox="1">
            <a:spLocks noChangeArrowheads="1"/>
          </p:cNvSpPr>
          <p:nvPr/>
        </p:nvSpPr>
        <p:spPr bwMode="auto">
          <a:xfrm>
            <a:off x="747713" y="2133600"/>
            <a:ext cx="7772400" cy="838200"/>
          </a:xfrm>
          <a:prstGeom prst="rect">
            <a:avLst/>
          </a:prstGeom>
          <a:solidFill>
            <a:srgbClr val="000000"/>
          </a:solid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EAEAEA"/>
                </a:solidFill>
                <a:effectLst/>
                <a:uLnTx/>
                <a:uFillTx/>
                <a:latin typeface="Arial"/>
                <a:ea typeface="ＭＳ Ｐゴシック" charset="0"/>
                <a:cs typeface="Arial"/>
              </a:rPr>
              <a:t>Key Word for Hosea: Loyal</a:t>
            </a:r>
          </a:p>
        </p:txBody>
      </p:sp>
      <p:sp>
        <p:nvSpPr>
          <p:cNvPr id="8" name="Rectangle 2"/>
          <p:cNvSpPr txBox="1">
            <a:spLocks noChangeArrowheads="1"/>
          </p:cNvSpPr>
          <p:nvPr/>
        </p:nvSpPr>
        <p:spPr bwMode="auto">
          <a:xfrm>
            <a:off x="762000" y="3124200"/>
            <a:ext cx="7772400" cy="3657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EAEAEA"/>
                </a:solidFill>
                <a:effectLst/>
                <a:uLnTx/>
                <a:uFillTx/>
                <a:latin typeface="Arial" charset="0"/>
                <a:ea typeface="ＭＳ Ｐゴシック" charset="0"/>
                <a:cs typeface="Arial" charset="0"/>
              </a:rPr>
              <a:t>Key Verse for Hosea:</a:t>
            </a:r>
            <a:endParaRPr kumimoji="0" lang="en-US" sz="16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that time I will plant a crop of Israelites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and raise them for myself.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I will show </a:t>
            </a:r>
            <a:r>
              <a:rPr kumimoji="0" lang="en-US" sz="2400" b="1" i="0" u="none" strike="noStrike" kern="1200" cap="none" spc="0" normalizeH="0" baseline="0" noProof="0">
                <a:ln>
                  <a:noFill/>
                </a:ln>
                <a:solidFill>
                  <a:srgbClr val="FFFF00"/>
                </a:solidFill>
                <a:effectLst/>
                <a:uLnTx/>
                <a:uFillTx/>
                <a:latin typeface="Arial" charset="0"/>
                <a:ea typeface="ＭＳ Ｐゴシック" charset="0"/>
                <a:cs typeface="Arial" charset="0"/>
              </a:rPr>
              <a:t>love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to those I called </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Not loved.</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endParaRPr kumimoji="0" lang="en-US" sz="2400" b="1" i="0" u="none" strike="noStrike" kern="1200" cap="none" spc="0" normalizeH="0" baseline="3000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And to those I called </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Not my people,</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endPar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I will say, </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Now you are my people.</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endPar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And they will reply, </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You are our God!</a:t>
            </a:r>
            <a:r>
              <a:rPr kumimoji="0" lang="fr-FR"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 </a:t>
            </a:r>
            <a:r>
              <a:rPr kumimoji="0" lang="en-US" altLang="ja-JP"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EAEAEA"/>
                </a:solidFill>
                <a:effectLst/>
                <a:uLnTx/>
                <a:uFillTx/>
                <a:latin typeface="Arial" charset="0"/>
                <a:ea typeface="ＭＳ Ｐゴシック" charset="0"/>
                <a:cs typeface="Arial" charset="0"/>
              </a:rPr>
              <a:t> (2:23 NLT)</a:t>
            </a:r>
            <a:endParaRPr kumimoji="0" lang="en-US" sz="4400" b="1" i="0" u="none" strike="noStrike" kern="1200" cap="none" spc="0" normalizeH="0" baseline="0" noProof="0">
              <a:ln>
                <a:noFill/>
              </a:ln>
              <a:solidFill>
                <a:srgbClr val="EAEAEA"/>
              </a:solidFill>
              <a:effectLst/>
              <a:uLnTx/>
              <a:uFillTx/>
              <a:latin typeface="Arial" charset="0"/>
              <a:ea typeface="ＭＳ Ｐゴシック" charset="0"/>
              <a:cs typeface="Arial" charset="0"/>
            </a:endParaRPr>
          </a:p>
        </p:txBody>
      </p:sp>
      <p:pic>
        <p:nvPicPr>
          <p:cNvPr id="9" name="Picture 8" descr="loyalt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2125009"/>
            <a:ext cx="1425640" cy="2543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le 3"/>
          <p:cNvSpPr txBox="1">
            <a:spLocks noChangeArrowheads="1"/>
          </p:cNvSpPr>
          <p:nvPr/>
        </p:nvSpPr>
        <p:spPr bwMode="auto">
          <a:xfrm>
            <a:off x="838200" y="914400"/>
            <a:ext cx="7862888"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KJV: </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lovingkindness,</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 </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mercy,</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 </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goodness</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Nelson Glueck (1927): </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covenant loyalty</a:t>
            </a:r>
            <a:r>
              <a:rPr kumimoji="0" lang="en-US" altLang="ja-JP" sz="2800" b="0" i="0"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2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1" name="Picture 10">
            <a:extLst>
              <a:ext uri="{FF2B5EF4-FFF2-40B4-BE49-F238E27FC236}">
                <a16:creationId xmlns:a16="http://schemas.microsoft.com/office/drawing/2014/main" id="{4AD2EF9E-1EA8-50D4-8912-044D4E5E4F80}"/>
              </a:ext>
            </a:extLst>
          </p:cNvPr>
          <p:cNvPicPr>
            <a:picLocks noChangeAspect="1"/>
          </p:cNvPicPr>
          <p:nvPr/>
        </p:nvPicPr>
        <p:blipFill>
          <a:blip r:embed="rId4"/>
          <a:stretch>
            <a:fillRect/>
          </a:stretch>
        </p:blipFill>
        <p:spPr>
          <a:xfrm>
            <a:off x="6532644" y="25999"/>
            <a:ext cx="1285875" cy="838200"/>
          </a:xfrm>
          <a:prstGeom prst="rect">
            <a:avLst/>
          </a:prstGeom>
        </p:spPr>
      </p:pic>
    </p:spTree>
    <p:extLst>
      <p:ext uri="{BB962C8B-B14F-4D97-AF65-F5344CB8AC3E}">
        <p14:creationId xmlns:p14="http://schemas.microsoft.com/office/powerpoint/2010/main" val="30191943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8" presetClass="entr" presetSubtype="0" accel="5000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p:cTn id="17" dur="1000" fill="hold"/>
                                        <p:tgtEl>
                                          <p:spTgt spid="10">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8" dur="1000" fill="hold"/>
                                        <p:tgtEl>
                                          <p:spTgt spid="10">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9" dur="1000" fill="hold"/>
                                        <p:tgtEl>
                                          <p:spTgt spid="10">
                                            <p:txEl>
                                              <p:pRg st="0" end="0"/>
                                            </p:txEl>
                                          </p:spTgt>
                                        </p:tgtEl>
                                        <p:attrNameLst>
                                          <p:attrName>ppt_y</p:attrName>
                                        </p:attrNameLst>
                                      </p:cBhvr>
                                      <p:tavLst>
                                        <p:tav tm="0">
                                          <p:val>
                                            <p:strVal val="#ppt_y"/>
                                          </p:val>
                                        </p:tav>
                                        <p:tav tm="100000">
                                          <p:val>
                                            <p:strVal val="#ppt_y"/>
                                          </p:val>
                                        </p:tav>
                                      </p:tavLst>
                                    </p:anim>
                                    <p:animEffect transition="in" filter="fade">
                                      <p:cBhvr>
                                        <p:cTn id="20" dur="1000"/>
                                        <p:tgtEl>
                                          <p:spTgt spid="10">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8" presetClass="entr" presetSubtype="0" accel="50000" fill="hold" nodeType="clickEffect">
                                  <p:stCondLst>
                                    <p:cond delay="0"/>
                                  </p:stCondLst>
                                  <p:childTnLst>
                                    <p:set>
                                      <p:cBhvr>
                                        <p:cTn id="24" dur="1" fill="hold">
                                          <p:stCondLst>
                                            <p:cond delay="0"/>
                                          </p:stCondLst>
                                        </p:cTn>
                                        <p:tgtEl>
                                          <p:spTgt spid="10">
                                            <p:txEl>
                                              <p:pRg st="1" end="1"/>
                                            </p:txEl>
                                          </p:spTgt>
                                        </p:tgtEl>
                                        <p:attrNameLst>
                                          <p:attrName>style.visibility</p:attrName>
                                        </p:attrNameLst>
                                      </p:cBhvr>
                                      <p:to>
                                        <p:strVal val="visible"/>
                                      </p:to>
                                    </p:set>
                                    <p:anim calcmode="lin" valueType="num">
                                      <p:cBhvr>
                                        <p:cTn id="25" dur="1000" fill="hold"/>
                                        <p:tgtEl>
                                          <p:spTgt spid="10">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6" dur="1000" fill="hold"/>
                                        <p:tgtEl>
                                          <p:spTgt spid="10">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7" dur="1000" fill="hold"/>
                                        <p:tgtEl>
                                          <p:spTgt spid="10">
                                            <p:txEl>
                                              <p:pRg st="1" end="1"/>
                                            </p:txEl>
                                          </p:spTgt>
                                        </p:tgtEl>
                                        <p:attrNameLst>
                                          <p:attrName>ppt_y</p:attrName>
                                        </p:attrNameLst>
                                      </p:cBhvr>
                                      <p:tavLst>
                                        <p:tav tm="0">
                                          <p:val>
                                            <p:strVal val="#ppt_y"/>
                                          </p:val>
                                        </p:tav>
                                        <p:tav tm="100000">
                                          <p:val>
                                            <p:strVal val="#ppt_y"/>
                                          </p:val>
                                        </p:tav>
                                      </p:tavLst>
                                    </p:anim>
                                    <p:animEffect transition="in" filter="fade">
                                      <p:cBhvr>
                                        <p:cTn id="28" dur="1000"/>
                                        <p:tgtEl>
                                          <p:spTgt spid="1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120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5120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Title</a:t>
            </a:r>
          </a:p>
        </p:txBody>
      </p:sp>
      <p:sp>
        <p:nvSpPr>
          <p:cNvPr id="51204" name="Text Box 6"/>
          <p:cNvSpPr txBox="1">
            <a:spLocks noChangeArrowheads="1"/>
          </p:cNvSpPr>
          <p:nvPr/>
        </p:nvSpPr>
        <p:spPr bwMode="auto">
          <a:xfrm>
            <a:off x="914400" y="1905000"/>
            <a:ext cx="7924800" cy="41549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4400" b="1" dirty="0">
                <a:solidFill>
                  <a:srgbClr val="FFFFFF"/>
                </a:solidFill>
                <a:latin typeface="Arial" panose="020B0604020202020204" pitchFamily="34" charset="0"/>
                <a:ea typeface="宋体" charset="0"/>
                <a:cs typeface="Arial" panose="020B0604020202020204" pitchFamily="34" charset="0"/>
              </a:rPr>
              <a:t>The name Ruth (</a:t>
            </a:r>
            <a:r>
              <a:rPr lang="he-IL" altLang="zh-CN" sz="4400" b="1" dirty="0">
                <a:solidFill>
                  <a:srgbClr val="FFFFFF"/>
                </a:solidFill>
                <a:latin typeface="Times New Roman" panose="02020603050405020304" pitchFamily="18" charset="0"/>
                <a:ea typeface="宋体" charset="0"/>
                <a:cs typeface="Times New Roman" panose="02020603050405020304" pitchFamily="18" charset="0"/>
              </a:rPr>
              <a:t>רוּת</a:t>
            </a:r>
            <a:r>
              <a:rPr lang="en-US" altLang="zh-CN" sz="4400" b="1" i="1" dirty="0">
                <a:solidFill>
                  <a:srgbClr val="FFFFFF"/>
                </a:solidFill>
                <a:latin typeface="Arial" panose="020B0604020202020204" pitchFamily="34" charset="0"/>
                <a:ea typeface="宋体" charset="0"/>
                <a:cs typeface="Arial" panose="020B0604020202020204" pitchFamily="34" charset="0"/>
              </a:rPr>
              <a:t> ruth</a:t>
            </a:r>
            <a:r>
              <a:rPr lang="en-US" altLang="zh-CN" sz="4400" b="1" dirty="0">
                <a:solidFill>
                  <a:srgbClr val="FFFFFF"/>
                </a:solidFill>
                <a:latin typeface="Arial" panose="020B0604020202020204" pitchFamily="34" charset="0"/>
                <a:ea typeface="宋体" charset="0"/>
                <a:cs typeface="Arial" panose="020B0604020202020204" pitchFamily="34" charset="0"/>
              </a:rPr>
              <a:t>) literally means "friendship" &amp; describes the outstanding characteristic of the main person in the book</a:t>
            </a:r>
            <a:br>
              <a:rPr lang="en-US" altLang="zh-CN" sz="4400" b="1" dirty="0">
                <a:solidFill>
                  <a:srgbClr val="FFFFFF"/>
                </a:solidFill>
                <a:latin typeface="Arial" panose="020B0604020202020204" pitchFamily="34" charset="0"/>
                <a:ea typeface="宋体" charset="0"/>
                <a:cs typeface="Arial" panose="020B0604020202020204" pitchFamily="34" charset="0"/>
              </a:rPr>
            </a:br>
            <a:r>
              <a:rPr lang="en-US" altLang="zh-CN" sz="4400" b="1" dirty="0">
                <a:solidFill>
                  <a:srgbClr val="FFFFFF"/>
                </a:solidFill>
                <a:latin typeface="Arial" panose="020B0604020202020204" pitchFamily="34" charset="0"/>
                <a:ea typeface="宋体" charset="0"/>
                <a:cs typeface="Arial" panose="020B0604020202020204" pitchFamily="34" charset="0"/>
              </a:rPr>
              <a:t>–Ruth herself.</a:t>
            </a:r>
            <a:endParaRPr lang="en-US" sz="4400" b="1" dirty="0">
              <a:solidFill>
                <a:srgbClr val="FFFFFF"/>
              </a:solidFill>
              <a:latin typeface="Arial" panose="020B0604020202020204" pitchFamily="34" charset="0"/>
              <a:ea typeface="宋体" charset="0"/>
              <a:cs typeface="Arial" panose="020B0604020202020204" pitchFamily="34" charset="0"/>
            </a:endParaRPr>
          </a:p>
        </p:txBody>
      </p:sp>
      <p:pic>
        <p:nvPicPr>
          <p:cNvPr id="51205" name="Picture 7" descr="d1rn4yv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152400"/>
            <a:ext cx="2286000" cy="191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2799005"/>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8440" name="Rectangle 8"/>
          <p:cNvSpPr>
            <a:spLocks noChangeArrowheads="1"/>
          </p:cNvSpPr>
          <p:nvPr/>
        </p:nvSpPr>
        <p:spPr bwMode="auto">
          <a:xfrm>
            <a:off x="838200" y="1371600"/>
            <a:ext cx="8305800" cy="5486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ctr" defTabSz="914400" fontAlgn="base">
              <a:lnSpc>
                <a:spcPct val="90000"/>
              </a:lnSpc>
              <a:spcBef>
                <a:spcPct val="20000"/>
              </a:spcBef>
              <a:spcAft>
                <a:spcPct val="0"/>
              </a:spcAft>
            </a:pPr>
            <a:r>
              <a:rPr lang="en-US" altLang="zh-CN" sz="3600" u="sng" dirty="0">
                <a:solidFill>
                  <a:srgbClr val="FFFFFF"/>
                </a:solidFill>
                <a:latin typeface="Impact" charset="0"/>
                <a:ea typeface="宋体" charset="0"/>
                <a:cs typeface="宋体" charset="0"/>
              </a:rPr>
              <a:t>Internal Evidence</a:t>
            </a:r>
            <a:endParaRPr lang="en-US" altLang="zh-CN" sz="3600" dirty="0">
              <a:solidFill>
                <a:srgbClr val="FFFFFF"/>
              </a:solidFill>
              <a:latin typeface="Impact" charset="0"/>
              <a:ea typeface="宋体" charset="0"/>
              <a:cs typeface="宋体" charset="0"/>
            </a:endParaRP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The author is anonymous.   Some doubt Samuel as author since David appears in Ruth (4:17, 22) &amp; Samuel died before David</a:t>
            </a:r>
            <a:r>
              <a:rPr lang="fr-FR" altLang="zh-CN" sz="2400" dirty="0">
                <a:solidFill>
                  <a:srgbClr val="FFFFFF"/>
                </a:solidFill>
                <a:latin typeface="Arial" charset="0"/>
                <a:ea typeface="宋体" charset="0"/>
                <a:cs typeface="宋体" charset="0"/>
              </a:rPr>
              <a:t>'</a:t>
            </a:r>
            <a:r>
              <a:rPr lang="en-US" altLang="zh-CN" sz="2400" dirty="0">
                <a:solidFill>
                  <a:srgbClr val="FFFFFF"/>
                </a:solidFill>
                <a:latin typeface="Arial" charset="0"/>
                <a:ea typeface="宋体" charset="0"/>
                <a:cs typeface="宋体" charset="0"/>
              </a:rPr>
              <a:t>s coronation (1 Sam. 25:1).  </a:t>
            </a: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But Samuel himself anointed David as king although he had not yet been crowned (1 Sam. 16).</a:t>
            </a: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The genealogy (4:18-21) ends with David (not Solomon), so it was probably penned after David was anointed king (but not necessarily on the throne yet).  </a:t>
            </a:r>
          </a:p>
          <a:p>
            <a:pPr marL="457200" indent="-457200" defTabSz="914400" fontAlgn="base">
              <a:lnSpc>
                <a:spcPct val="90000"/>
              </a:lnSpc>
              <a:spcBef>
                <a:spcPct val="20000"/>
              </a:spcBef>
              <a:spcAft>
                <a:spcPct val="0"/>
              </a:spcAft>
              <a:buFontTx/>
              <a:buBlip>
                <a:blip r:embed="rId3"/>
              </a:buBlip>
            </a:pPr>
            <a:r>
              <a:rPr lang="en-US" altLang="zh-CN" sz="2400" dirty="0">
                <a:solidFill>
                  <a:srgbClr val="FFFFFF"/>
                </a:solidFill>
                <a:latin typeface="Arial" charset="0"/>
                <a:ea typeface="宋体" charset="0"/>
                <a:cs typeface="宋体" charset="0"/>
              </a:rPr>
              <a:t>It is most probable that Samuel penned the narrative:</a:t>
            </a:r>
          </a:p>
          <a:p>
            <a:pPr marL="838200" lvl="1" indent="-381000" defTabSz="914400" fontAlgn="base">
              <a:lnSpc>
                <a:spcPct val="90000"/>
              </a:lnSpc>
              <a:spcBef>
                <a:spcPct val="20000"/>
              </a:spcBef>
              <a:spcAft>
                <a:spcPct val="0"/>
              </a:spcAft>
              <a:buClr>
                <a:srgbClr val="D69B80"/>
              </a:buClr>
              <a:buFont typeface="Wingdings" charset="0"/>
              <a:buBlip>
                <a:blip r:embed="rId4"/>
              </a:buBlip>
            </a:pPr>
            <a:r>
              <a:rPr lang="en-US" altLang="zh-CN" sz="2400" dirty="0">
                <a:solidFill>
                  <a:srgbClr val="FFFFFF"/>
                </a:solidFill>
                <a:latin typeface="Arial" charset="0"/>
                <a:ea typeface="宋体" charset="0"/>
                <a:cs typeface="宋体" charset="0"/>
              </a:rPr>
              <a:t>The only tradition ascribes the writing to Samuel.</a:t>
            </a:r>
          </a:p>
          <a:p>
            <a:pPr marL="838200" lvl="1" indent="-381000" defTabSz="914400" fontAlgn="base">
              <a:lnSpc>
                <a:spcPct val="90000"/>
              </a:lnSpc>
              <a:spcBef>
                <a:spcPct val="20000"/>
              </a:spcBef>
              <a:spcAft>
                <a:spcPct val="0"/>
              </a:spcAft>
              <a:buClr>
                <a:srgbClr val="D69B80"/>
              </a:buClr>
              <a:buFont typeface="Wingdings" charset="0"/>
              <a:buBlip>
                <a:blip r:embed="rId4"/>
              </a:buBlip>
            </a:pPr>
            <a:r>
              <a:rPr lang="en-US" altLang="zh-CN" sz="2400" dirty="0">
                <a:solidFill>
                  <a:srgbClr val="FFFFFF"/>
                </a:solidFill>
                <a:latin typeface="Arial" charset="0"/>
                <a:ea typeface="宋体" charset="0"/>
                <a:cs typeface="宋体" charset="0"/>
              </a:rPr>
              <a:t>It was written during Samuel</a:t>
            </a:r>
            <a:r>
              <a:rPr lang="fr-FR" altLang="zh-CN" sz="2400" dirty="0">
                <a:solidFill>
                  <a:srgbClr val="FFFFFF"/>
                </a:solidFill>
                <a:latin typeface="Arial" charset="0"/>
                <a:ea typeface="宋体" charset="0"/>
                <a:cs typeface="宋体" charset="0"/>
              </a:rPr>
              <a:t>'</a:t>
            </a:r>
            <a:r>
              <a:rPr lang="en-US" altLang="zh-CN" sz="2400" dirty="0">
                <a:solidFill>
                  <a:srgbClr val="FFFFFF"/>
                </a:solidFill>
                <a:latin typeface="Arial" charset="0"/>
                <a:ea typeface="宋体" charset="0"/>
                <a:cs typeface="宋体" charset="0"/>
              </a:rPr>
              <a:t>s lifetime.</a:t>
            </a:r>
          </a:p>
          <a:p>
            <a:pPr marL="838200" lvl="1" indent="-381000" defTabSz="914400" fontAlgn="base">
              <a:lnSpc>
                <a:spcPct val="90000"/>
              </a:lnSpc>
              <a:spcBef>
                <a:spcPct val="20000"/>
              </a:spcBef>
              <a:spcAft>
                <a:spcPct val="0"/>
              </a:spcAft>
              <a:buClr>
                <a:srgbClr val="D69B80"/>
              </a:buClr>
              <a:buFont typeface="Wingdings" charset="0"/>
              <a:buBlip>
                <a:blip r:embed="rId4"/>
              </a:buBlip>
            </a:pPr>
            <a:r>
              <a:rPr lang="en-US" altLang="zh-CN" sz="2400" dirty="0">
                <a:solidFill>
                  <a:srgbClr val="FFFFFF"/>
                </a:solidFill>
                <a:latin typeface="Arial" charset="0"/>
                <a:ea typeface="宋体" charset="0"/>
                <a:cs typeface="宋体" charset="0"/>
              </a:rPr>
              <a:t>No internal evidence proves otherwise.</a:t>
            </a:r>
            <a:endParaRPr lang="en-US" sz="2400" dirty="0">
              <a:solidFill>
                <a:srgbClr val="FFFFFF"/>
              </a:solidFill>
              <a:latin typeface="Arial" charset="0"/>
              <a:ea typeface="宋体" charset="0"/>
              <a:cs typeface="宋体" charset="0"/>
            </a:endParaRPr>
          </a:p>
        </p:txBody>
      </p:sp>
      <p:sp>
        <p:nvSpPr>
          <p:cNvPr id="53251"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53252" name="Rectangle 3"/>
          <p:cNvSpPr>
            <a:spLocks noGrp="1" noChangeArrowheads="1"/>
          </p:cNvSpPr>
          <p:nvPr>
            <p:ph type="title"/>
          </p:nvPr>
        </p:nvSpPr>
        <p:spPr>
          <a:xfrm>
            <a:off x="2667000" y="152400"/>
            <a:ext cx="43434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Authorship</a:t>
            </a:r>
          </a:p>
        </p:txBody>
      </p:sp>
      <p:pic>
        <p:nvPicPr>
          <p:cNvPr id="53253" name="Picture 7" descr="kbuemnjx[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84007">
            <a:off x="228600" y="0"/>
            <a:ext cx="2514600" cy="200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42" name="Rectangle 10"/>
          <p:cNvSpPr>
            <a:spLocks noChangeArrowheads="1"/>
          </p:cNvSpPr>
          <p:nvPr/>
        </p:nvSpPr>
        <p:spPr bwMode="auto">
          <a:xfrm>
            <a:off x="2592388" y="2438400"/>
            <a:ext cx="4646612" cy="3276600"/>
          </a:xfrm>
          <a:prstGeom prst="rect">
            <a:avLst/>
          </a:prstGeom>
          <a:solidFill>
            <a:schemeClr val="accent3"/>
          </a:solidFill>
          <a:ln w="9525">
            <a:solidFill>
              <a:schemeClr val="tx1"/>
            </a:solidFill>
            <a:miter lim="800000"/>
            <a:headEnd/>
            <a:tailEnd/>
          </a:ln>
        </p:spPr>
        <p:txBody>
          <a:bodyPr anchor="ctr"/>
          <a:lstStyle/>
          <a:p>
            <a:pPr marL="342900" indent="-342900" algn="ctr" defTabSz="914400" fontAlgn="base">
              <a:lnSpc>
                <a:spcPct val="90000"/>
              </a:lnSpc>
              <a:spcBef>
                <a:spcPct val="20000"/>
              </a:spcBef>
              <a:spcAft>
                <a:spcPct val="0"/>
              </a:spcAft>
              <a:buFontTx/>
              <a:buBlip>
                <a:blip r:embed="rId3"/>
              </a:buBlip>
            </a:pPr>
            <a:r>
              <a:rPr lang="en-US" altLang="zh-CN" sz="3200" b="1" u="sng" dirty="0">
                <a:solidFill>
                  <a:srgbClr val="000000"/>
                </a:solidFill>
                <a:latin typeface="Arial" charset="0"/>
                <a:ea typeface="宋体" charset="0"/>
                <a:cs typeface="宋体" charset="0"/>
              </a:rPr>
              <a:t>External Evidence</a:t>
            </a:r>
            <a:r>
              <a:rPr lang="en-US" altLang="zh-CN" sz="3200" b="1" dirty="0">
                <a:solidFill>
                  <a:srgbClr val="000000"/>
                </a:solidFill>
                <a:latin typeface="Arial" charset="0"/>
                <a:ea typeface="宋体" charset="0"/>
                <a:cs typeface="宋体" charset="0"/>
              </a:rPr>
              <a:t> Talmudic tradition ascribes the authorship of Ruth to Samuel. </a:t>
            </a:r>
            <a:endParaRPr lang="en-US" sz="3200" b="1" dirty="0">
              <a:solidFill>
                <a:srgbClr val="000000"/>
              </a:solidFill>
              <a:latin typeface="Arial" charset="0"/>
              <a:ea typeface="宋体" charset="0"/>
              <a:cs typeface="宋体" charset="0"/>
            </a:endParaRPr>
          </a:p>
        </p:txBody>
      </p:sp>
    </p:spTree>
    <p:extLst>
      <p:ext uri="{BB962C8B-B14F-4D97-AF65-F5344CB8AC3E}">
        <p14:creationId xmlns:p14="http://schemas.microsoft.com/office/powerpoint/2010/main" val="27730129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0">
                                            <p:bg/>
                                          </p:spTgt>
                                        </p:tgtEl>
                                        <p:attrNameLst>
                                          <p:attrName>style.visibility</p:attrName>
                                        </p:attrNameLst>
                                      </p:cBhvr>
                                      <p:to>
                                        <p:strVal val="visible"/>
                                      </p:to>
                                    </p:set>
                                    <p:anim calcmode="lin" valueType="num">
                                      <p:cBhvr additive="base">
                                        <p:cTn id="7" dur="500" fill="hold"/>
                                        <p:tgtEl>
                                          <p:spTgt spid="18440">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0">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40">
                                            <p:txEl>
                                              <p:pRg st="0" end="0"/>
                                            </p:txEl>
                                          </p:spTgt>
                                        </p:tgtEl>
                                        <p:attrNameLst>
                                          <p:attrName>style.visibility</p:attrName>
                                        </p:attrNameLst>
                                      </p:cBhvr>
                                      <p:to>
                                        <p:strVal val="visible"/>
                                      </p:to>
                                    </p:set>
                                    <p:anim calcmode="lin" valueType="num">
                                      <p:cBhvr additive="base">
                                        <p:cTn id="11" dur="500" fill="hold"/>
                                        <p:tgtEl>
                                          <p:spTgt spid="1844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8440">
                                            <p:txEl>
                                              <p:pRg st="1" end="1"/>
                                            </p:txEl>
                                          </p:spTgt>
                                        </p:tgtEl>
                                        <p:attrNameLst>
                                          <p:attrName>style.visibility</p:attrName>
                                        </p:attrNameLst>
                                      </p:cBhvr>
                                      <p:to>
                                        <p:strVal val="visible"/>
                                      </p:to>
                                    </p:set>
                                    <p:anim calcmode="lin" valueType="num">
                                      <p:cBhvr additive="base">
                                        <p:cTn id="17" dur="500" fill="hold"/>
                                        <p:tgtEl>
                                          <p:spTgt spid="1844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84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8440">
                                            <p:txEl>
                                              <p:pRg st="2" end="2"/>
                                            </p:txEl>
                                          </p:spTgt>
                                        </p:tgtEl>
                                        <p:attrNameLst>
                                          <p:attrName>style.visibility</p:attrName>
                                        </p:attrNameLst>
                                      </p:cBhvr>
                                      <p:to>
                                        <p:strVal val="visible"/>
                                      </p:to>
                                    </p:set>
                                    <p:anim calcmode="lin" valueType="num">
                                      <p:cBhvr additive="base">
                                        <p:cTn id="23" dur="500" fill="hold"/>
                                        <p:tgtEl>
                                          <p:spTgt spid="1844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84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8440">
                                            <p:txEl>
                                              <p:pRg st="3" end="3"/>
                                            </p:txEl>
                                          </p:spTgt>
                                        </p:tgtEl>
                                        <p:attrNameLst>
                                          <p:attrName>style.visibility</p:attrName>
                                        </p:attrNameLst>
                                      </p:cBhvr>
                                      <p:to>
                                        <p:strVal val="visible"/>
                                      </p:to>
                                    </p:set>
                                    <p:anim calcmode="lin" valueType="num">
                                      <p:cBhvr additive="base">
                                        <p:cTn id="29" dur="500" fill="hold"/>
                                        <p:tgtEl>
                                          <p:spTgt spid="1844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84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0">
                                            <p:txEl>
                                              <p:pRg st="4" end="4"/>
                                            </p:txEl>
                                          </p:spTgt>
                                        </p:tgtEl>
                                        <p:attrNameLst>
                                          <p:attrName>style.visibility</p:attrName>
                                        </p:attrNameLst>
                                      </p:cBhvr>
                                      <p:to>
                                        <p:strVal val="visible"/>
                                      </p:to>
                                    </p:set>
                                    <p:anim calcmode="lin" valueType="num">
                                      <p:cBhvr additive="base">
                                        <p:cTn id="35" dur="500" fill="hold"/>
                                        <p:tgtEl>
                                          <p:spTgt spid="18440">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0">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0">
                                            <p:txEl>
                                              <p:pRg st="5" end="5"/>
                                            </p:txEl>
                                          </p:spTgt>
                                        </p:tgtEl>
                                        <p:attrNameLst>
                                          <p:attrName>style.visibility</p:attrName>
                                        </p:attrNameLst>
                                      </p:cBhvr>
                                      <p:to>
                                        <p:strVal val="visible"/>
                                      </p:to>
                                    </p:set>
                                    <p:anim calcmode="lin" valueType="num">
                                      <p:cBhvr additive="base">
                                        <p:cTn id="39" dur="500" fill="hold"/>
                                        <p:tgtEl>
                                          <p:spTgt spid="18440">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0">
                                            <p:txEl>
                                              <p:pRg st="5" end="5"/>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8440">
                                            <p:txEl>
                                              <p:pRg st="6" end="6"/>
                                            </p:txEl>
                                          </p:spTgt>
                                        </p:tgtEl>
                                        <p:attrNameLst>
                                          <p:attrName>style.visibility</p:attrName>
                                        </p:attrNameLst>
                                      </p:cBhvr>
                                      <p:to>
                                        <p:strVal val="visible"/>
                                      </p:to>
                                    </p:set>
                                    <p:anim calcmode="lin" valueType="num">
                                      <p:cBhvr additive="base">
                                        <p:cTn id="43" dur="500" fill="hold"/>
                                        <p:tgtEl>
                                          <p:spTgt spid="18440">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440">
                                            <p:txEl>
                                              <p:pRg st="6" end="6"/>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8440">
                                            <p:txEl>
                                              <p:pRg st="7" end="7"/>
                                            </p:txEl>
                                          </p:spTgt>
                                        </p:tgtEl>
                                        <p:attrNameLst>
                                          <p:attrName>style.visibility</p:attrName>
                                        </p:attrNameLst>
                                      </p:cBhvr>
                                      <p:to>
                                        <p:strVal val="visible"/>
                                      </p:to>
                                    </p:set>
                                    <p:anim calcmode="lin" valueType="num">
                                      <p:cBhvr additive="base">
                                        <p:cTn id="47" dur="500" fill="hold"/>
                                        <p:tgtEl>
                                          <p:spTgt spid="1844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844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8442"/>
                                        </p:tgtEl>
                                        <p:attrNameLst>
                                          <p:attrName>style.visibility</p:attrName>
                                        </p:attrNameLst>
                                      </p:cBhvr>
                                      <p:to>
                                        <p:strVal val="visible"/>
                                      </p:to>
                                    </p:set>
                                    <p:anim calcmode="lin" valueType="num">
                                      <p:cBhvr additive="base">
                                        <p:cTn id="53" dur="500" fill="hold"/>
                                        <p:tgtEl>
                                          <p:spTgt spid="18442"/>
                                        </p:tgtEl>
                                        <p:attrNameLst>
                                          <p:attrName>ppt_x</p:attrName>
                                        </p:attrNameLst>
                                      </p:cBhvr>
                                      <p:tavLst>
                                        <p:tav tm="0">
                                          <p:val>
                                            <p:strVal val="#ppt_x"/>
                                          </p:val>
                                        </p:tav>
                                        <p:tav tm="100000">
                                          <p:val>
                                            <p:strVal val="#ppt_x"/>
                                          </p:val>
                                        </p:tav>
                                      </p:tavLst>
                                    </p:anim>
                                    <p:anim calcmode="lin" valueType="num">
                                      <p:cBhvr additive="base">
                                        <p:cTn id="54" dur="500" fill="hold"/>
                                        <p:tgtEl>
                                          <p:spTgt spid="184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0" grpId="0" build="p" animBg="1" autoUpdateAnimBg="0"/>
      <p:bldP spid="18442" grpId="0"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299" name="Text Box 4"/>
          <p:cNvSpPr txBox="1">
            <a:spLocks noChangeArrowheads="1"/>
          </p:cNvSpPr>
          <p:nvPr/>
        </p:nvSpPr>
        <p:spPr bwMode="auto">
          <a:xfrm>
            <a:off x="8122096" y="19472"/>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2000" b="1">
                <a:solidFill>
                  <a:srgbClr val="FFFFFF"/>
                </a:solidFill>
                <a:latin typeface="Arial"/>
                <a:cs typeface="Arial"/>
              </a:rPr>
              <a:t>186</a:t>
            </a: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en-US" sz="4000" b="1" dirty="0">
                <a:solidFill>
                  <a:schemeClr val="bg1"/>
                </a:solidFill>
                <a:ea typeface="ＭＳ Ｐゴシック" charset="0"/>
              </a:rPr>
              <a:t>Date</a:t>
            </a: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eaLnBrk="1" hangingPunct="1">
              <a:lnSpc>
                <a:spcPct val="90000"/>
              </a:lnSpc>
              <a:defRPr/>
            </a:pPr>
            <a:r>
              <a:rPr lang="en-US" altLang="zh-CN" sz="1800" b="1" dirty="0">
                <a:solidFill>
                  <a:schemeClr val="bg1"/>
                </a:solidFill>
                <a:ea typeface="宋体" pitchFamily="-111" charset="-122"/>
              </a:rPr>
              <a:t>Since the genealogy (4:18-21) ends with David (not Solomon), it was probably penned after David</a:t>
            </a:r>
            <a:r>
              <a:rPr lang="fr-FR" altLang="zh-CN" sz="1800" b="1" dirty="0">
                <a:solidFill>
                  <a:schemeClr val="bg1"/>
                </a:solidFill>
                <a:ea typeface="宋体" pitchFamily="-111" charset="-122"/>
              </a:rPr>
              <a:t>'</a:t>
            </a:r>
            <a:r>
              <a:rPr lang="en-US" altLang="zh-CN" sz="1800" b="1" dirty="0">
                <a:solidFill>
                  <a:schemeClr val="bg1"/>
                </a:solidFill>
                <a:ea typeface="宋体" pitchFamily="-111" charset="-122"/>
              </a:rPr>
              <a:t>s anointing (ca.</a:t>
            </a:r>
            <a:r>
              <a:rPr lang="en-US" altLang="zh-CN" sz="1800" b="1" i="1" dirty="0">
                <a:solidFill>
                  <a:schemeClr val="bg1"/>
                </a:solidFill>
                <a:ea typeface="宋体" pitchFamily="-111" charset="-122"/>
              </a:rPr>
              <a:t> </a:t>
            </a:r>
            <a:r>
              <a:rPr lang="en-US" altLang="zh-CN" sz="1800" b="1" dirty="0">
                <a:solidFill>
                  <a:schemeClr val="bg1"/>
                </a:solidFill>
                <a:ea typeface="宋体" pitchFamily="-111" charset="-122"/>
              </a:rPr>
              <a:t>1030 BC) &amp;, at the latest, just before Solomon</a:t>
            </a:r>
            <a:r>
              <a:rPr lang="fr-FR" altLang="zh-CN" sz="1800" b="1" dirty="0">
                <a:solidFill>
                  <a:schemeClr val="bg1"/>
                </a:solidFill>
                <a:ea typeface="宋体" pitchFamily="-111" charset="-122"/>
              </a:rPr>
              <a:t>'</a:t>
            </a:r>
            <a:r>
              <a:rPr lang="en-US" altLang="zh-CN" sz="1800" b="1" dirty="0">
                <a:solidFill>
                  <a:schemeClr val="bg1"/>
                </a:solidFill>
                <a:ea typeface="宋体" pitchFamily="-111" charset="-122"/>
              </a:rPr>
              <a:t>s crowning as king (971 BC). </a:t>
            </a:r>
          </a:p>
          <a:p>
            <a:pPr eaLnBrk="1" hangingPunct="1">
              <a:lnSpc>
                <a:spcPct val="90000"/>
              </a:lnSpc>
              <a:defRPr/>
            </a:pPr>
            <a:r>
              <a:rPr lang="en-US" altLang="zh-CN" sz="1800" b="1" dirty="0">
                <a:solidFill>
                  <a:schemeClr val="bg1"/>
                </a:solidFill>
                <a:ea typeface="宋体" pitchFamily="-111" charset="-122"/>
              </a:rPr>
              <a:t>Authorship by Samuel pushes the date back to probably 1030-1020 BC.</a:t>
            </a:r>
          </a:p>
          <a:p>
            <a:pPr eaLnBrk="1" hangingPunct="1">
              <a:lnSpc>
                <a:spcPct val="90000"/>
              </a:lnSpc>
              <a:defRPr/>
            </a:pPr>
            <a:r>
              <a:rPr lang="en-US" altLang="zh-CN" sz="1800" b="1" dirty="0">
                <a:solidFill>
                  <a:schemeClr val="bg1"/>
                </a:solidFill>
                <a:ea typeface="宋体" pitchFamily="-111" charset="-122"/>
              </a:rPr>
              <a:t>The story occurs in the previous era of the judges (1:1; 1373-1049 BC). </a:t>
            </a:r>
          </a:p>
          <a:p>
            <a:pPr eaLnBrk="1" hangingPunct="1">
              <a:lnSpc>
                <a:spcPct val="90000"/>
              </a:lnSpc>
              <a:defRPr/>
            </a:pPr>
            <a:r>
              <a:rPr lang="en-US" altLang="zh-CN" sz="1800" b="1" dirty="0">
                <a:solidFill>
                  <a:schemeClr val="bg1"/>
                </a:solidFill>
                <a:ea typeface="宋体" pitchFamily="-111" charset="-122"/>
              </a:rPr>
              <a:t>Since Ruth was David</a:t>
            </a:r>
            <a:r>
              <a:rPr lang="fr-FR" altLang="zh-CN" sz="1800" b="1" dirty="0">
                <a:solidFill>
                  <a:schemeClr val="bg1"/>
                </a:solidFill>
                <a:ea typeface="宋体" pitchFamily="-111" charset="-122"/>
              </a:rPr>
              <a:t>'</a:t>
            </a:r>
            <a:r>
              <a:rPr lang="en-US" altLang="zh-CN" sz="1800" b="1" dirty="0">
                <a:solidFill>
                  <a:schemeClr val="bg1"/>
                </a:solidFill>
                <a:ea typeface="宋体" pitchFamily="-111" charset="-122"/>
              </a:rPr>
              <a:t>s great-grandmother (4:17) and he began ruling in 1010 BC, some believe Ruth lived in the latter part of the 12th century. </a:t>
            </a:r>
          </a:p>
          <a:p>
            <a:pPr eaLnBrk="1" hangingPunct="1">
              <a:lnSpc>
                <a:spcPct val="90000"/>
              </a:lnSpc>
              <a:defRPr/>
            </a:pPr>
            <a:r>
              <a:rPr lang="en-US" altLang="zh-CN" sz="1800" b="1" dirty="0">
                <a:solidFill>
                  <a:schemeClr val="bg1"/>
                </a:solidFill>
                <a:ea typeface="宋体" pitchFamily="-111" charset="-122"/>
              </a:rPr>
              <a:t>Thus, Samuel records events that occurred about one century earlier.  </a:t>
            </a: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55303" name="Text Box 11"/>
          <p:cNvSpPr txBox="1">
            <a:spLocks noChangeArrowheads="1"/>
          </p:cNvSpPr>
          <p:nvPr/>
        </p:nvSpPr>
        <p:spPr bwMode="auto">
          <a:xfrm>
            <a:off x="32405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1373</a:t>
            </a:r>
          </a:p>
        </p:txBody>
      </p:sp>
      <p:sp>
        <p:nvSpPr>
          <p:cNvPr id="55304" name="Text Box 12"/>
          <p:cNvSpPr txBox="1">
            <a:spLocks noChangeArrowheads="1"/>
          </p:cNvSpPr>
          <p:nvPr/>
        </p:nvSpPr>
        <p:spPr bwMode="auto">
          <a:xfrm>
            <a:off x="285135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1049</a:t>
            </a:r>
          </a:p>
        </p:txBody>
      </p:sp>
      <p:sp>
        <p:nvSpPr>
          <p:cNvPr id="55305" name="Text Box 13"/>
          <p:cNvSpPr txBox="1">
            <a:spLocks noChangeArrowheads="1"/>
          </p:cNvSpPr>
          <p:nvPr/>
        </p:nvSpPr>
        <p:spPr bwMode="auto">
          <a:xfrm>
            <a:off x="433090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1030</a:t>
            </a:r>
          </a:p>
        </p:txBody>
      </p:sp>
      <p:sp>
        <p:nvSpPr>
          <p:cNvPr id="55306" name="Text Box 18"/>
          <p:cNvSpPr txBox="1">
            <a:spLocks noChangeArrowheads="1"/>
          </p:cNvSpPr>
          <p:nvPr/>
        </p:nvSpPr>
        <p:spPr bwMode="auto">
          <a:xfrm>
            <a:off x="5397708" y="1752600"/>
            <a:ext cx="755235"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1010</a:t>
            </a:r>
          </a:p>
        </p:txBody>
      </p:sp>
      <p:sp>
        <p:nvSpPr>
          <p:cNvPr id="55307" name="Text Box 23"/>
          <p:cNvSpPr txBox="1">
            <a:spLocks noChangeArrowheads="1"/>
          </p:cNvSpPr>
          <p:nvPr/>
        </p:nvSpPr>
        <p:spPr bwMode="auto">
          <a:xfrm>
            <a:off x="8167778" y="1752600"/>
            <a:ext cx="61259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971</a:t>
            </a:r>
          </a:p>
        </p:txBody>
      </p:sp>
      <p:sp>
        <p:nvSpPr>
          <p:cNvPr id="20508" name="Text Box 28"/>
          <p:cNvSpPr txBox="1">
            <a:spLocks noChangeArrowheads="1"/>
          </p:cNvSpPr>
          <p:nvPr/>
        </p:nvSpPr>
        <p:spPr bwMode="auto">
          <a:xfrm>
            <a:off x="965435" y="762000"/>
            <a:ext cx="1880718"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Era of Judges</a:t>
            </a:r>
          </a:p>
        </p:txBody>
      </p:sp>
      <p:sp>
        <p:nvSpPr>
          <p:cNvPr id="20509" name="Text Box 29"/>
          <p:cNvSpPr txBox="1">
            <a:spLocks noChangeArrowheads="1"/>
          </p:cNvSpPr>
          <p:nvPr/>
        </p:nvSpPr>
        <p:spPr bwMode="auto">
          <a:xfrm>
            <a:off x="1472905" y="0"/>
            <a:ext cx="150554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Genealogy</a:t>
            </a:r>
          </a:p>
        </p:txBody>
      </p:sp>
      <p:sp>
        <p:nvSpPr>
          <p:cNvPr id="20510" name="Text Box 30"/>
          <p:cNvSpPr txBox="1">
            <a:spLocks noChangeArrowheads="1"/>
          </p:cNvSpPr>
          <p:nvPr/>
        </p:nvSpPr>
        <p:spPr bwMode="auto">
          <a:xfrm>
            <a:off x="44767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David as Designate</a:t>
            </a:r>
          </a:p>
        </p:txBody>
      </p:sp>
      <p:sp>
        <p:nvSpPr>
          <p:cNvPr id="20511" name="Text Box 31"/>
          <p:cNvSpPr txBox="1">
            <a:spLocks noChangeArrowheads="1"/>
          </p:cNvSpPr>
          <p:nvPr/>
        </p:nvSpPr>
        <p:spPr bwMode="auto">
          <a:xfrm>
            <a:off x="6457950" y="396875"/>
            <a:ext cx="16192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David as King</a:t>
            </a:r>
          </a:p>
        </p:txBody>
      </p:sp>
      <p:sp>
        <p:nvSpPr>
          <p:cNvPr id="55312" name="Text Box 32"/>
          <p:cNvSpPr txBox="1">
            <a:spLocks noChangeArrowheads="1"/>
          </p:cNvSpPr>
          <p:nvPr/>
        </p:nvSpPr>
        <p:spPr bwMode="auto">
          <a:xfrm>
            <a:off x="1931334" y="1752600"/>
            <a:ext cx="741083"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1105</a:t>
            </a: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dirty="0">
                <a:solidFill>
                  <a:srgbClr val="FFFFFF"/>
                </a:solidFill>
                <a:latin typeface="Arial"/>
                <a:cs typeface="Arial"/>
              </a:rPr>
              <a:t>Samuel</a:t>
            </a:r>
            <a:r>
              <a:rPr lang="fr-FR" altLang="ja-JP" sz="2000" b="1" dirty="0">
                <a:solidFill>
                  <a:srgbClr val="FFFFFF"/>
                </a:solidFill>
                <a:latin typeface="Arial"/>
                <a:cs typeface="Arial"/>
              </a:rPr>
              <a:t>'</a:t>
            </a:r>
            <a:r>
              <a:rPr lang="en-US" sz="2000" b="1" dirty="0">
                <a:solidFill>
                  <a:srgbClr val="FFFFFF"/>
                </a:solidFill>
                <a:latin typeface="Arial"/>
                <a:cs typeface="Arial"/>
              </a:rPr>
              <a:t>s Lifetime</a:t>
            </a:r>
          </a:p>
        </p:txBody>
      </p:sp>
      <p:sp>
        <p:nvSpPr>
          <p:cNvPr id="20514" name="Text Box 34"/>
          <p:cNvSpPr txBox="1">
            <a:spLocks noChangeArrowheads="1"/>
          </p:cNvSpPr>
          <p:nvPr/>
        </p:nvSpPr>
        <p:spPr bwMode="auto">
          <a:xfrm>
            <a:off x="1295400" y="3200400"/>
            <a:ext cx="1066800" cy="707886"/>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dirty="0">
                <a:solidFill>
                  <a:srgbClr val="FFFFFF"/>
                </a:solidFill>
                <a:latin typeface="Arial"/>
                <a:cs typeface="Arial"/>
              </a:rPr>
              <a:t>Ruth</a:t>
            </a:r>
            <a:r>
              <a:rPr lang="fr-FR" altLang="ja-JP" sz="2000" b="1" dirty="0">
                <a:solidFill>
                  <a:srgbClr val="FFFFFF"/>
                </a:solidFill>
                <a:latin typeface="Arial"/>
                <a:cs typeface="Arial"/>
              </a:rPr>
              <a:t>'</a:t>
            </a:r>
            <a:r>
              <a:rPr lang="en-US" sz="2000" b="1" dirty="0">
                <a:solidFill>
                  <a:srgbClr val="FFFFFF"/>
                </a:solidFill>
                <a:latin typeface="Arial"/>
                <a:cs typeface="Arial"/>
              </a:rPr>
              <a:t>s Life</a:t>
            </a:r>
          </a:p>
        </p:txBody>
      </p:sp>
      <p:sp>
        <p:nvSpPr>
          <p:cNvPr id="55315" name="Text Box 35"/>
          <p:cNvSpPr txBox="1">
            <a:spLocks noChangeArrowheads="1"/>
          </p:cNvSpPr>
          <p:nvPr/>
        </p:nvSpPr>
        <p:spPr bwMode="auto">
          <a:xfrm>
            <a:off x="408146" y="2286000"/>
            <a:ext cx="106807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Othniel</a:t>
            </a:r>
          </a:p>
        </p:txBody>
      </p:sp>
      <p:sp>
        <p:nvSpPr>
          <p:cNvPr id="55316" name="Text Box 36"/>
          <p:cNvSpPr txBox="1">
            <a:spLocks noChangeArrowheads="1"/>
          </p:cNvSpPr>
          <p:nvPr/>
        </p:nvSpPr>
        <p:spPr bwMode="auto">
          <a:xfrm>
            <a:off x="2294870" y="2286000"/>
            <a:ext cx="118241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a:cs typeface="Arial"/>
              </a:rPr>
              <a:t>Samson</a:t>
            </a: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25" name="Text Box 45"/>
          <p:cNvSpPr txBox="1">
            <a:spLocks noChangeArrowheads="1"/>
          </p:cNvSpPr>
          <p:nvPr/>
        </p:nvSpPr>
        <p:spPr bwMode="auto">
          <a:xfrm>
            <a:off x="4038600" y="3200400"/>
            <a:ext cx="1600200" cy="70788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p>
            <a:pPr algn="ctr" defTabSz="914400" fontAlgn="base">
              <a:spcBef>
                <a:spcPct val="20000"/>
              </a:spcBef>
              <a:spcAft>
                <a:spcPct val="0"/>
              </a:spcAft>
              <a:defRPr/>
            </a:pPr>
            <a:r>
              <a:rPr lang="en-US" sz="2000" b="1">
                <a:solidFill>
                  <a:srgbClr val="FFFFFF"/>
                </a:solidFill>
                <a:latin typeface="Arial"/>
                <a:ea typeface="ＭＳ Ｐゴシック" charset="0"/>
                <a:cs typeface="Arial"/>
              </a:rPr>
              <a:t>Ruth Written</a:t>
            </a:r>
          </a:p>
        </p:txBody>
      </p:sp>
    </p:spTree>
    <p:extLst>
      <p:ext uri="{BB962C8B-B14F-4D97-AF65-F5344CB8AC3E}">
        <p14:creationId xmlns:p14="http://schemas.microsoft.com/office/powerpoint/2010/main" val="41676187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57346" name="Picture 6" descr="MF, J1-2 Bethlehem Shepherds Fields"/>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11" name="Text Box 7"/>
          <p:cNvSpPr txBox="1">
            <a:spLocks noChangeArrowheads="1"/>
          </p:cNvSpPr>
          <p:nvPr/>
        </p:nvSpPr>
        <p:spPr bwMode="auto">
          <a:xfrm>
            <a:off x="0" y="4191000"/>
            <a:ext cx="3581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Arial"/>
                <a:ea typeface="ＭＳ Ｐゴシック" charset="0"/>
                <a:cs typeface="Arial"/>
              </a:rPr>
              <a:t>Bethlehem</a:t>
            </a:r>
          </a:p>
        </p:txBody>
      </p:sp>
      <p:sp>
        <p:nvSpPr>
          <p:cNvPr id="57348" name="Text Box 3"/>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57349" name="Rectangle 4"/>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Recipients</a:t>
            </a:r>
          </a:p>
        </p:txBody>
      </p:sp>
      <p:sp>
        <p:nvSpPr>
          <p:cNvPr id="21509" name="Rectangle 5"/>
          <p:cNvSpPr>
            <a:spLocks noGrp="1" noChangeArrowheads="1"/>
          </p:cNvSpPr>
          <p:nvPr>
            <p:ph type="body" sz="half" idx="1"/>
          </p:nvPr>
        </p:nvSpPr>
        <p:spPr>
          <a:xfrm>
            <a:off x="3962400" y="3888472"/>
            <a:ext cx="5181600" cy="2971800"/>
          </a:xfrm>
          <a:gradFill rotWithShape="1">
            <a:gsLst>
              <a:gs pos="0">
                <a:srgbClr val="0033CC">
                  <a:alpha val="74001"/>
                </a:srgbClr>
              </a:gs>
              <a:gs pos="100000">
                <a:srgbClr val="0033CC">
                  <a:gamma/>
                  <a:shade val="46275"/>
                  <a:invGamma/>
                </a:srgbClr>
              </a:gs>
            </a:gsLst>
            <a:path path="shape">
              <a:fillToRect l="50000" t="50000" r="50000" b="50000"/>
            </a:path>
          </a:gradFill>
          <a:effectLst>
            <a:outerShdw blurRad="63500" dist="38099" dir="2700000" algn="ctr" rotWithShape="0">
              <a:schemeClr val="tx1">
                <a:alpha val="74998"/>
              </a:schemeClr>
            </a:outerShdw>
          </a:effectLst>
        </p:spPr>
        <p:txBody>
          <a:bodyPr/>
          <a:lstStyle/>
          <a:p>
            <a:pPr algn="ctr" eaLnBrk="1" hangingPunct="1">
              <a:buFontTx/>
              <a:buNone/>
            </a:pPr>
            <a:r>
              <a:rPr lang="en-US" altLang="zh-CN" b="1" dirty="0">
                <a:solidFill>
                  <a:schemeClr val="bg1"/>
                </a:solidFill>
                <a:ea typeface="宋体" charset="0"/>
              </a:rPr>
              <a:t>The first readers were under the unified kingdom of Saul &amp; David.  Some of the older readers had experienced the tragedy of the end of the judges era.</a:t>
            </a:r>
            <a:endParaRPr lang="en-US" b="1" dirty="0">
              <a:solidFill>
                <a:schemeClr val="bg1"/>
              </a:solidFill>
              <a:ea typeface="宋体" charset="0"/>
            </a:endParaRPr>
          </a:p>
        </p:txBody>
      </p:sp>
    </p:spTree>
    <p:extLst>
      <p:ext uri="{BB962C8B-B14F-4D97-AF65-F5344CB8AC3E}">
        <p14:creationId xmlns:p14="http://schemas.microsoft.com/office/powerpoint/2010/main" val="21578882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509">
                                            <p:bg/>
                                          </p:spTgt>
                                        </p:tgtEl>
                                        <p:attrNameLst>
                                          <p:attrName>style.visibility</p:attrName>
                                        </p:attrNameLst>
                                      </p:cBhvr>
                                      <p:to>
                                        <p:strVal val="visible"/>
                                      </p:to>
                                    </p:set>
                                    <p:animEffect transition="in" filter="checkerboard(across)">
                                      <p:cBhvr>
                                        <p:cTn id="7" dur="500"/>
                                        <p:tgtEl>
                                          <p:spTgt spid="21509">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1509">
                                            <p:txEl>
                                              <p:pRg st="0" end="0"/>
                                            </p:txEl>
                                          </p:spTgt>
                                        </p:tgtEl>
                                        <p:attrNameLst>
                                          <p:attrName>style.visibility</p:attrName>
                                        </p:attrNameLst>
                                      </p:cBhvr>
                                      <p:to>
                                        <p:strVal val="visible"/>
                                      </p:to>
                                    </p:set>
                                    <p:animEffect transition="in" filter="checkerboard(across)">
                                      <p:cBhvr>
                                        <p:cTn id="10" dur="500"/>
                                        <p:tgtEl>
                                          <p:spTgt spid="215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27594"/>
            <a:ext cx="9144000" cy="30294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God Rewards the Selfless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225179024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FontTx/>
              <a:buNone/>
            </a:pPr>
            <a:r>
              <a:rPr lang="en-US" sz="4000" i="1" dirty="0"/>
              <a:t>"In those days Israel had no king; </a:t>
            </a:r>
            <a:br>
              <a:rPr lang="en-US" sz="4000" i="1" dirty="0"/>
            </a:br>
            <a:r>
              <a:rPr lang="en-US" sz="4000" i="1" dirty="0"/>
              <a:t>everyone did as he saw fit." </a:t>
            </a:r>
          </a:p>
          <a:p>
            <a:pPr marL="0" indent="0">
              <a:buFontTx/>
              <a:buNone/>
            </a:pPr>
            <a:endParaRPr lang="en-US" sz="4000" dirty="0"/>
          </a:p>
          <a:p>
            <a:pPr marL="0" indent="0">
              <a:buFontTx/>
              <a:buNone/>
            </a:pPr>
            <a:r>
              <a:rPr lang="en-US" sz="4000" dirty="0"/>
              <a:t>Judges 21:25 (NIV)</a:t>
            </a: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fontAlgn="base">
              <a:spcBef>
                <a:spcPct val="20000"/>
              </a:spcBef>
              <a:spcAft>
                <a:spcPct val="0"/>
              </a:spcAft>
              <a:buFontTx/>
              <a:buBlip>
                <a:blip r:embed="rId4"/>
              </a:buBlip>
              <a:defRPr/>
            </a:pPr>
            <a:r>
              <a:rPr lang="en-US" altLang="zh-CN" sz="2800" b="1">
                <a:solidFill>
                  <a:srgbClr val="FFFFFF"/>
                </a:solidFill>
                <a:effectLst>
                  <a:glow rad="228600">
                    <a:srgbClr val="000000"/>
                  </a:glow>
                </a:effectLst>
                <a:latin typeface="Arial"/>
                <a:ea typeface="宋体" pitchFamily="-111" charset="-122"/>
                <a:cs typeface="Arial"/>
              </a:rPr>
              <a:t>Ruth takes place at the time of the judges (1:1).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Tree>
    <p:extLst>
      <p:ext uri="{BB962C8B-B14F-4D97-AF65-F5344CB8AC3E}">
        <p14:creationId xmlns:p14="http://schemas.microsoft.com/office/powerpoint/2010/main" val="11900180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defTabSz="914400" fontAlgn="base">
              <a:spcBef>
                <a:spcPct val="20000"/>
              </a:spcBef>
              <a:spcAft>
                <a:spcPct val="0"/>
              </a:spcAft>
              <a:buFontTx/>
              <a:buBlip>
                <a:blip r:embed="rId4"/>
              </a:buBlip>
              <a:defRPr/>
            </a:pPr>
            <a:r>
              <a:rPr lang="en-US" altLang="zh-CN" sz="2800" b="1" dirty="0">
                <a:solidFill>
                  <a:srgbClr val="FFFFFF"/>
                </a:solidFill>
                <a:effectLst>
                  <a:glow rad="177800">
                    <a:srgbClr val="000000">
                      <a:alpha val="85000"/>
                    </a:srgbClr>
                  </a:glow>
                </a:effectLst>
                <a:latin typeface="Arial"/>
                <a:ea typeface="宋体" pitchFamily="-111" charset="-122"/>
                <a:cs typeface="Arial"/>
              </a:rPr>
              <a:t>In Judges, Samuel records the moral &amp; spiritual failure of Israel ending with 2 horrible accounts:</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a:solidFill>
                  <a:srgbClr val="FFFFFF"/>
                </a:solidFill>
                <a:effectLst>
                  <a:glow rad="177800">
                    <a:srgbClr val="000000">
                      <a:alpha val="85000"/>
                    </a:srgbClr>
                  </a:glow>
                </a:effectLst>
                <a:latin typeface="Arial"/>
                <a:ea typeface="宋体" pitchFamily="-111" charset="-122"/>
                <a:cs typeface="Arial"/>
              </a:rPr>
              <a:t>A Levite pagan priest blesses Dan</a:t>
            </a:r>
            <a:r>
              <a:rPr lang="fr-FR" altLang="zh-CN" sz="2800" b="1" dirty="0">
                <a:solidFill>
                  <a:srgbClr val="FFFFFF"/>
                </a:solidFill>
                <a:effectLst>
                  <a:glow rad="177800">
                    <a:srgbClr val="000000">
                      <a:alpha val="85000"/>
                    </a:srgbClr>
                  </a:glow>
                </a:effectLst>
                <a:latin typeface="Arial"/>
                <a:ea typeface="宋体" pitchFamily="-111" charset="-122"/>
                <a:cs typeface="Arial"/>
              </a:rPr>
              <a:t>'</a:t>
            </a:r>
            <a:r>
              <a:rPr lang="en-US" altLang="zh-CN" sz="2800" b="1" dirty="0">
                <a:solidFill>
                  <a:srgbClr val="FFFFFF"/>
                </a:solidFill>
                <a:effectLst>
                  <a:glow rad="177800">
                    <a:srgbClr val="000000">
                      <a:alpha val="85000"/>
                    </a:srgbClr>
                  </a:glow>
                </a:effectLst>
                <a:latin typeface="Arial"/>
                <a:ea typeface="宋体" pitchFamily="-111" charset="-122"/>
                <a:cs typeface="Arial"/>
              </a:rPr>
              <a:t>s ungodly migration (Judges 17–18).</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err="1">
                <a:solidFill>
                  <a:srgbClr val="FFFFFF"/>
                </a:solidFill>
                <a:effectLst>
                  <a:glow rad="177800">
                    <a:srgbClr val="000000">
                      <a:alpha val="85000"/>
                    </a:srgbClr>
                  </a:glow>
                </a:effectLst>
                <a:latin typeface="Arial"/>
                <a:ea typeface="宋体" pitchFamily="-111" charset="-122"/>
                <a:cs typeface="Arial"/>
              </a:rPr>
              <a:t>Benjamites</a:t>
            </a:r>
            <a:r>
              <a:rPr lang="en-US" altLang="zh-CN" sz="2800" b="1" dirty="0">
                <a:solidFill>
                  <a:srgbClr val="FFFFFF"/>
                </a:solidFill>
                <a:effectLst>
                  <a:glow rad="177800">
                    <a:srgbClr val="000000">
                      <a:alpha val="85000"/>
                    </a:srgbClr>
                  </a:glow>
                </a:effectLst>
                <a:latin typeface="Arial"/>
                <a:ea typeface="宋体" pitchFamily="-111" charset="-122"/>
                <a:cs typeface="Arial"/>
              </a:rPr>
              <a:t> murder a concubine so the other tribes nearly destroy this tribe (Judges 19–21).</a:t>
            </a:r>
          </a:p>
          <a:p>
            <a:pPr marL="342900" indent="-342900" defTabSz="914400" fontAlgn="base">
              <a:spcBef>
                <a:spcPct val="20000"/>
              </a:spcBef>
              <a:spcAft>
                <a:spcPct val="0"/>
              </a:spcAft>
              <a:buFontTx/>
              <a:buBlip>
                <a:blip r:embed="rId4"/>
              </a:buBlip>
              <a:defRPr/>
            </a:pP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342900" indent="-342900" defTabSz="914400" fontAlgn="base">
              <a:spcBef>
                <a:spcPct val="20000"/>
              </a:spcBef>
              <a:spcAft>
                <a:spcPct val="0"/>
              </a:spcAft>
              <a:buFontTx/>
              <a:buBlip>
                <a:blip r:embed="rId4"/>
              </a:buBlip>
              <a:defRPr/>
            </a:pPr>
            <a:r>
              <a:rPr lang="en-US" altLang="zh-CN" sz="2800" b="1" dirty="0">
                <a:solidFill>
                  <a:srgbClr val="FFFFFF"/>
                </a:solidFill>
                <a:effectLst>
                  <a:glow rad="177800">
                    <a:srgbClr val="000000">
                      <a:alpha val="85000"/>
                    </a:srgbClr>
                  </a:glow>
                </a:effectLst>
                <a:latin typeface="Arial"/>
                <a:ea typeface="宋体" pitchFamily="-111" charset="-122"/>
                <a:cs typeface="Arial"/>
              </a:rPr>
              <a:t>The story of Ruth is a third illustration of life at this time, but provides the other side of the story. </a:t>
            </a:r>
          </a:p>
        </p:txBody>
      </p:sp>
    </p:spTree>
    <p:extLst>
      <p:ext uri="{BB962C8B-B14F-4D97-AF65-F5344CB8AC3E}">
        <p14:creationId xmlns:p14="http://schemas.microsoft.com/office/powerpoint/2010/main" val="12441871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5">
                                            <p:txEl>
                                              <p:pRg st="2" end="2"/>
                                            </p:txEl>
                                          </p:spTgt>
                                        </p:tgtEl>
                                        <p:attrNameLst>
                                          <p:attrName>style.visibility</p:attrName>
                                        </p:attrNameLst>
                                      </p:cBhvr>
                                      <p:to>
                                        <p:strVal val="visible"/>
                                      </p:to>
                                    </p:set>
                                    <p:anim calcmode="lin" valueType="num">
                                      <p:cBhvr additive="base">
                                        <p:cTn id="13"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2535">
                                            <p:txEl>
                                              <p:pRg st="4" end="4"/>
                                            </p:txEl>
                                          </p:spTgt>
                                        </p:tgtEl>
                                        <p:attrNameLst>
                                          <p:attrName>style.visibility</p:attrName>
                                        </p:attrNameLst>
                                      </p:cBhvr>
                                      <p:to>
                                        <p:strVal val="visible"/>
                                      </p:to>
                                    </p:set>
                                    <p:anim calcmode="lin" valueType="num">
                                      <p:cBhvr additive="base">
                                        <p:cTn id="19"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en-US" altLang="zh-CN" sz="2400" b="1">
                <a:solidFill>
                  <a:srgbClr val="FFFFFF"/>
                </a:solidFill>
                <a:effectLst>
                  <a:glow rad="228600">
                    <a:srgbClr val="000000"/>
                  </a:glow>
                </a:effectLst>
                <a:latin typeface="Arial"/>
                <a:ea typeface="宋体" pitchFamily="-111" charset="-122"/>
                <a:cs typeface="Arial"/>
              </a:rPr>
              <a:t>John Reed, "Ruth," in </a:t>
            </a:r>
            <a:r>
              <a:rPr lang="en-US" altLang="zh-CN" sz="2400" b="1" i="1">
                <a:solidFill>
                  <a:srgbClr val="FFFFFF"/>
                </a:solidFill>
                <a:effectLst>
                  <a:glow rad="228600">
                    <a:srgbClr val="000000"/>
                  </a:glow>
                </a:effectLst>
                <a:latin typeface="Arial"/>
                <a:ea typeface="宋体" pitchFamily="-111" charset="-122"/>
                <a:cs typeface="Arial"/>
              </a:rPr>
              <a:t>Bible Knowledge Commentary</a:t>
            </a:r>
            <a:r>
              <a:rPr lang="en-US" altLang="zh-CN" sz="2400" b="1">
                <a:solidFill>
                  <a:srgbClr val="FFFFFF"/>
                </a:solidFill>
                <a:effectLst>
                  <a:glow rad="228600">
                    <a:srgbClr val="000000"/>
                  </a:glow>
                </a:effectLst>
                <a:latin typeface="Arial"/>
                <a:ea typeface="宋体" pitchFamily="-111" charset="-122"/>
                <a:cs typeface="Arial"/>
              </a:rPr>
              <a:t>, 1:415.</a:t>
            </a: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en-US" altLang="zh-CN" sz="3600" b="1">
                <a:solidFill>
                  <a:srgbClr val="FFFFFF"/>
                </a:solidFill>
                <a:effectLst>
                  <a:glow rad="228600">
                    <a:srgbClr val="000000"/>
                  </a:glow>
                </a:effectLst>
                <a:latin typeface="Arial"/>
                <a:ea typeface="宋体" pitchFamily="-111" charset="-122"/>
                <a:cs typeface="Arial"/>
              </a:rPr>
              <a:t>"The Book of Ruth gleams like a beautiful pearl against a jet-black background."</a:t>
            </a: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29158599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43013" name="Text Box 1029"/>
          <p:cNvSpPr txBox="1">
            <a:spLocks noChangeArrowheads="1"/>
          </p:cNvSpPr>
          <p:nvPr/>
        </p:nvSpPr>
        <p:spPr bwMode="auto">
          <a:xfrm>
            <a:off x="914400" y="1775413"/>
            <a:ext cx="6321896" cy="31023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Perhaps Samuel saw the need to balance the negative picture of the judges era with godly examples (Ruth &amp; Boaz) who lived by the law of God despite national unfaithfulness.</a:t>
            </a:r>
          </a:p>
          <a:p>
            <a:pPr marL="355600" indent="-355600" defTabSz="914400" eaLnBrk="1" fontAlgn="base" hangingPunct="1">
              <a:lnSpc>
                <a:spcPct val="90000"/>
              </a:lnSpc>
              <a:spcBef>
                <a:spcPct val="20000"/>
              </a:spcBef>
              <a:spcAft>
                <a:spcPct val="0"/>
              </a:spcAft>
            </a:pPr>
            <a:endParaRPr lang="en-US" altLang="zh-CN" sz="1600" b="1" dirty="0">
              <a:solidFill>
                <a:srgbClr val="FFFFFF"/>
              </a:solidFill>
              <a:latin typeface="Arial"/>
              <a:ea typeface="宋体" charset="0"/>
              <a:cs typeface="Arial"/>
            </a:endParaRPr>
          </a:p>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One key theme of Ruth is similar to that of Judges–God</a:t>
            </a:r>
            <a:r>
              <a:rPr lang="fr-FR" altLang="zh-CN" b="1" dirty="0">
                <a:solidFill>
                  <a:srgbClr val="FFFFFF"/>
                </a:solidFill>
                <a:latin typeface="Arial"/>
                <a:ea typeface="宋体" charset="0"/>
                <a:cs typeface="Arial"/>
              </a:rPr>
              <a:t>'</a:t>
            </a:r>
            <a:r>
              <a:rPr lang="en-US" altLang="zh-CN" b="1" dirty="0">
                <a:solidFill>
                  <a:srgbClr val="FFFFFF"/>
                </a:solidFill>
                <a:latin typeface="Arial"/>
                <a:ea typeface="宋体" charset="0"/>
                <a:cs typeface="Arial"/>
              </a:rPr>
              <a:t>s redemption–with this key difference:</a:t>
            </a:r>
            <a:endParaRPr lang="en-US" b="1" dirty="0">
              <a:solidFill>
                <a:srgbClr val="FFFFFF"/>
              </a:solidFill>
              <a:latin typeface="Arial"/>
              <a:ea typeface="宋体" charset="0"/>
              <a:cs typeface="Arial"/>
            </a:endParaRPr>
          </a:p>
        </p:txBody>
      </p:sp>
      <p:sp>
        <p:nvSpPr>
          <p:cNvPr id="43015" name="Text Box 1031"/>
          <p:cNvSpPr txBox="1">
            <a:spLocks noChangeArrowheads="1"/>
          </p:cNvSpPr>
          <p:nvPr/>
        </p:nvSpPr>
        <p:spPr bwMode="auto">
          <a:xfrm>
            <a:off x="609600" y="5410200"/>
            <a:ext cx="26670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r>
              <a:rPr lang="en-US" sz="2800" b="1" u="sng" dirty="0">
                <a:solidFill>
                  <a:srgbClr val="0033CC"/>
                </a:solidFill>
                <a:latin typeface="Arial"/>
                <a:cs typeface="Arial"/>
              </a:rPr>
              <a:t>deliverers</a:t>
            </a: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Judges</a:t>
            </a: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br>
              <a:rPr lang="en-US" sz="2800" b="1" dirty="0">
                <a:solidFill>
                  <a:srgbClr val="000000"/>
                </a:solidFill>
                <a:latin typeface="Arial"/>
                <a:cs typeface="Arial"/>
              </a:rPr>
            </a:br>
            <a:r>
              <a:rPr lang="en-US" sz="2800" b="1" u="sng" dirty="0">
                <a:solidFill>
                  <a:srgbClr val="0033CC"/>
                </a:solidFill>
                <a:latin typeface="Arial"/>
                <a:cs typeface="Arial"/>
              </a:rPr>
              <a:t>a godly couple</a:t>
            </a: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Ruth</a:t>
            </a: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Tree>
    <p:extLst>
      <p:ext uri="{BB962C8B-B14F-4D97-AF65-F5344CB8AC3E}">
        <p14:creationId xmlns:p14="http://schemas.microsoft.com/office/powerpoint/2010/main" val="848226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Contrasts</a:t>
            </a: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Faithlessness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Faithfulness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Immorality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Fidelity, righteousness, purity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Idolatry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Following the true God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Decline, debasement, disloyalty</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Devotion</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Lust</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Love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War</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Peace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Cruelty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Kindness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Bad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Benefits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Anarchy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Monarchy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Tribal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National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Saul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David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Disobedience leads to sorrow</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Obedient faith leads to blessing</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darkness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light</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Judges</a:t>
            </a: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en-US" sz="3600" kern="1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Ruth</a:t>
            </a:r>
          </a:p>
        </p:txBody>
      </p:sp>
    </p:spTree>
    <p:extLst>
      <p:ext uri="{BB962C8B-B14F-4D97-AF65-F5344CB8AC3E}">
        <p14:creationId xmlns:p14="http://schemas.microsoft.com/office/powerpoint/2010/main" val="21753073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7587" name="Picture 3" descr="OABSO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5537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8" name="Text Box 4"/>
          <p:cNvSpPr txBox="1">
            <a:spLocks noChangeArrowheads="1"/>
          </p:cNvSpPr>
          <p:nvPr/>
        </p:nvSpPr>
        <p:spPr bwMode="auto">
          <a:xfrm>
            <a:off x="5508104" y="303213"/>
            <a:ext cx="3635896" cy="606319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200" b="1" i="1" dirty="0">
                <a:solidFill>
                  <a:srgbClr val="FFFFFF"/>
                </a:solidFill>
                <a:latin typeface="Arial"/>
                <a:ea typeface="ＭＳ Ｐゴシック" charset="0"/>
                <a:cs typeface="Arial"/>
              </a:rPr>
              <a:t>"So both of Lot</a:t>
            </a:r>
            <a:r>
              <a:rPr lang="fr-FR" sz="3200" b="1" i="1" dirty="0">
                <a:solidFill>
                  <a:srgbClr val="FFFFFF"/>
                </a:solidFill>
                <a:latin typeface="Arial"/>
                <a:ea typeface="ＭＳ Ｐゴシック" charset="0"/>
                <a:cs typeface="Arial"/>
              </a:rPr>
              <a:t>'</a:t>
            </a:r>
            <a:r>
              <a:rPr lang="en-US" sz="3200" b="1" i="1" dirty="0">
                <a:solidFill>
                  <a:srgbClr val="FFFFFF"/>
                </a:solidFill>
                <a:latin typeface="Arial"/>
                <a:ea typeface="ＭＳ Ｐゴシック" charset="0"/>
                <a:cs typeface="Arial"/>
              </a:rPr>
              <a:t>s daughters became pregnant by their father. </a:t>
            </a:r>
            <a:r>
              <a:rPr lang="en-US" sz="3200" b="1" i="1" baseline="30000" dirty="0">
                <a:solidFill>
                  <a:srgbClr val="FFFFFF"/>
                </a:solidFill>
                <a:latin typeface="Arial"/>
                <a:ea typeface="ＭＳ Ｐゴシック" charset="0"/>
                <a:cs typeface="Arial"/>
              </a:rPr>
              <a:t>  </a:t>
            </a:r>
            <a:r>
              <a:rPr lang="en-US" sz="3200" b="1" i="1" dirty="0">
                <a:solidFill>
                  <a:srgbClr val="FFFFFF"/>
                </a:solidFill>
                <a:latin typeface="Arial"/>
                <a:ea typeface="ＭＳ Ｐゴシック" charset="0"/>
                <a:cs typeface="Arial"/>
              </a:rPr>
              <a:t>The older daughter had a son, and she named him Moab; he is the father of the Moabites of today." </a:t>
            </a:r>
          </a:p>
          <a:p>
            <a:pPr algn="r" defTabSz="914400" fontAlgn="base">
              <a:spcBef>
                <a:spcPct val="50000"/>
              </a:spcBef>
              <a:spcAft>
                <a:spcPct val="0"/>
              </a:spcAft>
              <a:defRPr/>
            </a:pPr>
            <a:r>
              <a:rPr lang="en-US" sz="2400" b="1" dirty="0">
                <a:solidFill>
                  <a:srgbClr val="FFFFFF"/>
                </a:solidFill>
                <a:latin typeface="Arial"/>
                <a:ea typeface="ＭＳ Ｐゴシック" charset="0"/>
                <a:cs typeface="Arial"/>
              </a:rPr>
              <a:t>Genesis 19:36-37 (NIV)</a:t>
            </a:r>
          </a:p>
        </p:txBody>
      </p:sp>
      <p:sp>
        <p:nvSpPr>
          <p:cNvPr id="47109" name="Rectangle 5"/>
          <p:cNvSpPr>
            <a:spLocks noGrp="1" noChangeArrowheads="1"/>
          </p:cNvSpPr>
          <p:nvPr>
            <p:ph type="title" idx="4294967295"/>
          </p:nvPr>
        </p:nvSpPr>
        <p:spPr>
          <a:xfrm>
            <a:off x="0" y="5715000"/>
            <a:ext cx="5486400" cy="914400"/>
          </a:xfrm>
        </p:spPr>
        <p:txBody>
          <a:bodyPr anchor="ctr"/>
          <a:lstStyle/>
          <a:p>
            <a:pPr eaLnBrk="1" hangingPunct="1"/>
            <a:r>
              <a:rPr lang="en-US" sz="4000" b="1" dirty="0">
                <a:solidFill>
                  <a:schemeClr val="bg1"/>
                </a:solidFill>
                <a:effectLst>
                  <a:glow rad="279400">
                    <a:schemeClr val="tx1">
                      <a:alpha val="88000"/>
                    </a:schemeClr>
                  </a:glow>
                </a:effectLst>
                <a:ea typeface="ＭＳ Ｐゴシック" charset="0"/>
              </a:rPr>
              <a:t>Origin of Moabites</a:t>
            </a:r>
          </a:p>
        </p:txBody>
      </p:sp>
    </p:spTree>
    <p:extLst>
      <p:ext uri="{BB962C8B-B14F-4D97-AF65-F5344CB8AC3E}">
        <p14:creationId xmlns:p14="http://schemas.microsoft.com/office/powerpoint/2010/main" val="14781586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8000"/>
                                  </p:stCondLst>
                                  <p:childTnLst>
                                    <p:set>
                                      <p:cBhvr>
                                        <p:cTn id="6" dur="1" fill="hold">
                                          <p:stCondLst>
                                            <p:cond delay="0"/>
                                          </p:stCondLst>
                                        </p:cTn>
                                        <p:tgtEl>
                                          <p:spTgt spid="47108"/>
                                        </p:tgtEl>
                                        <p:attrNameLst>
                                          <p:attrName>style.visibility</p:attrName>
                                        </p:attrNameLst>
                                      </p:cBhvr>
                                      <p:to>
                                        <p:strVal val="visible"/>
                                      </p:to>
                                    </p:set>
                                    <p:animEffect transition="in" filter="dissolve">
                                      <p:cBhvr>
                                        <p:cTn id="7" dur="500"/>
                                        <p:tgtEl>
                                          <p:spTgt spid="47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OMSSO008"/>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7261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1" name="Text Box 3"/>
          <p:cNvSpPr txBox="1">
            <a:spLocks noChangeArrowheads="1"/>
          </p:cNvSpPr>
          <p:nvPr/>
        </p:nvSpPr>
        <p:spPr bwMode="auto">
          <a:xfrm>
            <a:off x="971600" y="1295400"/>
            <a:ext cx="7105600" cy="4401205"/>
          </a:xfrm>
          <a:prstGeom prst="rect">
            <a:avLst/>
          </a:prstGeom>
          <a:noFill/>
          <a:ln>
            <a:noFill/>
          </a:ln>
        </p:spPr>
        <p:txBody>
          <a:bodyPr vert="horz" wrap="square" lIns="91440" tIns="45720" rIns="91440" bIns="45720" numCol="1" anchor="ctr" anchorCtr="0" compatLnSpc="1">
            <a:prstTxWarp prst="textNoShape">
              <a:avLst/>
            </a:prstTxWarp>
          </a:bodyPr>
          <a:lstStyle>
            <a:lvl1pPr algn="l" eaLnBrk="1" hangingPunct="1">
              <a:spcBef>
                <a:spcPct val="0"/>
              </a:spcBef>
              <a:defRPr sz="4000" b="1">
                <a:solidFill>
                  <a:schemeClr val="bg1"/>
                </a:solidFill>
                <a:effectLst>
                  <a:glow rad="279400">
                    <a:schemeClr val="tx1">
                      <a:alpha val="88000"/>
                    </a:schemeClr>
                  </a:glow>
                </a:effectLst>
                <a:latin typeface="Arial"/>
                <a:cs typeface="Arial"/>
              </a:defRPr>
            </a:lvl1pPr>
            <a:lvl2pPr algn="l"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algn="l"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algn="l"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algn="l"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pPr defTabSz="914400" fontAlgn="base">
              <a:spcAft>
                <a:spcPct val="0"/>
              </a:spcAft>
            </a:pPr>
            <a:r>
              <a:rPr lang="en-US" sz="3600" i="1" dirty="0">
                <a:solidFill>
                  <a:srgbClr val="FFFFFF"/>
                </a:solidFill>
                <a:effectLst>
                  <a:glow rad="279400">
                    <a:srgbClr val="000000">
                      <a:alpha val="88000"/>
                    </a:srgbClr>
                  </a:glow>
                </a:effectLst>
                <a:ea typeface="ＭＳ Ｐゴシック" charset="0"/>
              </a:rPr>
              <a:t>"While Israel was staying in </a:t>
            </a:r>
            <a:r>
              <a:rPr lang="en-US" sz="3600" i="1" dirty="0" err="1">
                <a:solidFill>
                  <a:srgbClr val="FFFFFF"/>
                </a:solidFill>
                <a:effectLst>
                  <a:glow rad="279400">
                    <a:srgbClr val="000000">
                      <a:alpha val="88000"/>
                    </a:srgbClr>
                  </a:glow>
                </a:effectLst>
                <a:ea typeface="ＭＳ Ｐゴシック" charset="0"/>
              </a:rPr>
              <a:t>Shittim</a:t>
            </a:r>
            <a:r>
              <a:rPr lang="en-US" sz="3600" i="1" dirty="0">
                <a:solidFill>
                  <a:srgbClr val="FFFFFF"/>
                </a:solidFill>
                <a:effectLst>
                  <a:glow rad="279400">
                    <a:srgbClr val="000000">
                      <a:alpha val="88000"/>
                    </a:srgbClr>
                  </a:glow>
                </a:effectLst>
                <a:ea typeface="ＭＳ Ｐゴシック" charset="0"/>
              </a:rPr>
              <a:t>, the men began to indulge in sexual immorality with Moabite women,  who invited them to the sacrifices to their gods." </a:t>
            </a:r>
          </a:p>
          <a:p>
            <a:pPr algn="r" defTabSz="914400" fontAlgn="base">
              <a:spcAft>
                <a:spcPct val="0"/>
              </a:spcAft>
            </a:pPr>
            <a:endParaRPr lang="en-US" sz="3600" i="1" dirty="0">
              <a:solidFill>
                <a:srgbClr val="FFFFFF"/>
              </a:solidFill>
              <a:effectLst>
                <a:glow rad="279400">
                  <a:srgbClr val="000000">
                    <a:alpha val="88000"/>
                  </a:srgbClr>
                </a:glow>
              </a:effectLst>
              <a:ea typeface="ＭＳ Ｐゴシック" charset="0"/>
            </a:endParaRPr>
          </a:p>
          <a:p>
            <a:pPr algn="r" defTabSz="914400" fontAlgn="base">
              <a:spcAft>
                <a:spcPct val="0"/>
              </a:spcAft>
            </a:pPr>
            <a:r>
              <a:rPr lang="en-US" sz="3600" i="1" dirty="0">
                <a:solidFill>
                  <a:srgbClr val="FFFFFF"/>
                </a:solidFill>
                <a:effectLst>
                  <a:glow rad="279400">
                    <a:srgbClr val="000000">
                      <a:alpha val="88000"/>
                    </a:srgbClr>
                  </a:glow>
                </a:effectLst>
                <a:ea typeface="ＭＳ Ｐゴシック" charset="0"/>
              </a:rPr>
              <a:t>Numbers 25:1-2 (NIV)</a:t>
            </a:r>
          </a:p>
        </p:txBody>
      </p:sp>
      <p:sp>
        <p:nvSpPr>
          <p:cNvPr id="69636" name="Rectangle 4"/>
          <p:cNvSpPr>
            <a:spLocks noGrp="1" noChangeArrowheads="1"/>
          </p:cNvSpPr>
          <p:nvPr>
            <p:ph type="title" idx="4294967295"/>
          </p:nvPr>
        </p:nvSpPr>
        <p:spPr>
          <a:xfrm>
            <a:off x="4267200" y="0"/>
            <a:ext cx="4572000" cy="914400"/>
          </a:xfrm>
          <a:noFill/>
          <a:ln>
            <a:noFill/>
          </a:ln>
        </p:spPr>
        <p:txBody>
          <a:bodyPr vert="horz" wrap="square" lIns="91440" tIns="45720" rIns="91440" bIns="45720" numCol="1" anchor="ctr" anchorCtr="0" compatLnSpc="1">
            <a:prstTxWarp prst="textNoShape">
              <a:avLst/>
            </a:prstTxWarp>
          </a:bodyPr>
          <a:lstStyle/>
          <a:p>
            <a:pPr eaLnBrk="1" hangingPunct="1"/>
            <a:r>
              <a:rPr lang="en-US" sz="4000" b="1" dirty="0">
                <a:solidFill>
                  <a:schemeClr val="bg1"/>
                </a:solidFill>
                <a:effectLst>
                  <a:glow rad="279400">
                    <a:schemeClr val="tx1">
                      <a:alpha val="88000"/>
                    </a:schemeClr>
                  </a:glow>
                </a:effectLst>
                <a:ea typeface="ＭＳ Ｐゴシック" charset="0"/>
              </a:rPr>
              <a:t>Moabite Influence</a:t>
            </a:r>
          </a:p>
        </p:txBody>
      </p:sp>
    </p:spTree>
    <p:extLst>
      <p:ext uri="{BB962C8B-B14F-4D97-AF65-F5344CB8AC3E}">
        <p14:creationId xmlns:p14="http://schemas.microsoft.com/office/powerpoint/2010/main" val="2642548872"/>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Bethlehem</a:t>
            </a: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Kerak</a:t>
            </a: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Jericho</a:t>
            </a: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Arnon</a:t>
            </a: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Jerusalem</a:t>
            </a: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2000" b="1" i="1">
                <a:solidFill>
                  <a:srgbClr val="FFFFFF"/>
                </a:solidFill>
                <a:latin typeface="Arial"/>
                <a:cs typeface="Arial"/>
              </a:rPr>
              <a:t>DEAD SEA</a:t>
            </a: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MOAB</a:t>
            </a: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en-US" altLang="zh-CN" b="1">
                <a:solidFill>
                  <a:schemeClr val="bg1"/>
                </a:solidFill>
                <a:ea typeface="宋体" charset="0"/>
              </a:rPr>
              <a:t>Geography of Ruth</a:t>
            </a:r>
            <a:endParaRPr lang="en-US" b="1">
              <a:solidFill>
                <a:schemeClr val="bg1"/>
              </a:solidFill>
              <a:ea typeface="宋体" charset="0"/>
            </a:endParaRPr>
          </a:p>
        </p:txBody>
      </p:sp>
    </p:spTree>
    <p:extLst>
      <p:ext uri="{BB962C8B-B14F-4D97-AF65-F5344CB8AC3E}">
        <p14:creationId xmlns:p14="http://schemas.microsoft.com/office/powerpoint/2010/main" val="26860885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2" descr="ISRAEL28"/>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4"/>
          <p:cNvSpPr>
            <a:spLocks noGrp="1" noChangeArrowheads="1"/>
          </p:cNvSpPr>
          <p:nvPr>
            <p:ph type="title" idx="4294967295"/>
          </p:nvPr>
        </p:nvSpPr>
        <p:spPr>
          <a:xfrm>
            <a:off x="1066800" y="990600"/>
            <a:ext cx="7772400" cy="1143000"/>
          </a:xfrm>
        </p:spPr>
        <p:txBody>
          <a:bodyPr anchor="ctr"/>
          <a:lstStyle/>
          <a:p>
            <a:pPr eaLnBrk="1" hangingPunct="1"/>
            <a:r>
              <a:rPr lang="en-US" sz="4800" b="1" dirty="0">
                <a:solidFill>
                  <a:schemeClr val="tx1"/>
                </a:solidFill>
                <a:ea typeface="ＭＳ Ｐゴシック" charset="0"/>
              </a:rPr>
              <a:t>Jerusalem</a:t>
            </a:r>
            <a:endParaRPr lang="en-US" sz="5400" dirty="0">
              <a:ea typeface="ＭＳ Ｐゴシック" charset="0"/>
            </a:endParaRPr>
          </a:p>
        </p:txBody>
      </p:sp>
    </p:spTree>
    <p:extLst>
      <p:ext uri="{BB962C8B-B14F-4D97-AF65-F5344CB8AC3E}">
        <p14:creationId xmlns:p14="http://schemas.microsoft.com/office/powerpoint/2010/main" val="2103338692"/>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descr="ISRAEL48"/>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10439400" cy="695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8" name="Rectangle 4"/>
          <p:cNvSpPr>
            <a:spLocks noGrp="1" noChangeArrowheads="1"/>
          </p:cNvSpPr>
          <p:nvPr>
            <p:ph type="title" idx="4294967295"/>
          </p:nvPr>
        </p:nvSpPr>
        <p:spPr>
          <a:xfrm>
            <a:off x="1752600" y="44958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en-US" sz="4000" b="1">
                <a:solidFill>
                  <a:schemeClr val="bg1"/>
                </a:solidFill>
                <a:ea typeface="+mj-ea"/>
                <a:cs typeface="+mj-cs"/>
              </a:rPr>
              <a:t>Jericho Road</a:t>
            </a:r>
          </a:p>
        </p:txBody>
      </p:sp>
    </p:spTree>
    <p:extLst>
      <p:ext uri="{BB962C8B-B14F-4D97-AF65-F5344CB8AC3E}">
        <p14:creationId xmlns:p14="http://schemas.microsoft.com/office/powerpoint/2010/main" val="369149794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0" y="1196752"/>
            <a:ext cx="9144000" cy="24190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Ruth replied,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Don</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 urge me to leave you or to turn back from you.  Where you go I will go, and where you stay I will stay.  </a:t>
            </a:r>
            <a:r>
              <a:rPr kumimoji="0" lang="en-US"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Your people will be my people and your God my God</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(1:16).</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185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
        <p:nvSpPr>
          <p:cNvPr id="8" name="Rectangle 2"/>
          <p:cNvSpPr txBox="1">
            <a:spLocks noChangeArrowheads="1"/>
          </p:cNvSpPr>
          <p:nvPr/>
        </p:nvSpPr>
        <p:spPr bwMode="auto">
          <a:xfrm>
            <a:off x="0" y="3579016"/>
            <a:ext cx="9144000" cy="27303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t>
            </a:r>
            <a:r>
              <a:rPr kumimoji="0" lang="ru-RU"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The L</a:t>
            </a:r>
            <a:r>
              <a:rPr kumimoji="0" lang="en-US" altLang="zh-CN"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bless him!</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Naomi said to her daughter-in-law.  </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The L</a:t>
            </a:r>
            <a:r>
              <a:rPr kumimoji="0" lang="en-US" altLang="zh-CN"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ORD</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has not stopped showing kindness to the living and the dead.</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She added, </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That man is our close relative; </a:t>
            </a:r>
            <a:b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he is one of our </a:t>
            </a:r>
            <a:r>
              <a:rPr kumimoji="0" lang="en-US" altLang="zh-CN" sz="28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rPr>
              <a:t>kinsman-redeemers</a:t>
            </a:r>
            <a:r>
              <a:rPr kumimoji="0" lang="uk-UA"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ru-RU"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 </a:t>
            </a:r>
            <a:b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b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(2:20)</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30402984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SRAEL29"/>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525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2" name="Rectangle 4"/>
          <p:cNvSpPr>
            <a:spLocks noGrp="1" noChangeArrowheads="1"/>
          </p:cNvSpPr>
          <p:nvPr>
            <p:ph type="title" idx="4294967295"/>
          </p:nvPr>
        </p:nvSpPr>
        <p:spPr>
          <a:xfrm>
            <a:off x="0" y="55626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en-US" sz="4000" b="1">
                <a:solidFill>
                  <a:schemeClr val="bg1"/>
                </a:solidFill>
                <a:ea typeface="+mj-ea"/>
                <a:cs typeface="+mj-cs"/>
              </a:rPr>
              <a:t>Ancient Jericho</a:t>
            </a:r>
          </a:p>
        </p:txBody>
      </p:sp>
    </p:spTree>
    <p:extLst>
      <p:ext uri="{BB962C8B-B14F-4D97-AF65-F5344CB8AC3E}">
        <p14:creationId xmlns:p14="http://schemas.microsoft.com/office/powerpoint/2010/main" val="3880980211"/>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MF, N2-1 Wadi Mujib"/>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99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23" name="Text Box 3"/>
          <p:cNvSpPr txBox="1">
            <a:spLocks noChangeArrowheads="1"/>
          </p:cNvSpPr>
          <p:nvPr/>
        </p:nvSpPr>
        <p:spPr bwMode="auto">
          <a:xfrm>
            <a:off x="457200" y="762000"/>
            <a:ext cx="4648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endParaRPr lang="en-US" sz="2800">
              <a:solidFill>
                <a:srgbClr val="000000"/>
              </a:solidFill>
              <a:latin typeface="Arial"/>
              <a:cs typeface="Arial"/>
            </a:endParaRPr>
          </a:p>
        </p:txBody>
      </p:sp>
      <p:sp>
        <p:nvSpPr>
          <p:cNvPr id="59396" name="Text Box 4"/>
          <p:cNvSpPr txBox="1">
            <a:spLocks noChangeArrowheads="1"/>
          </p:cNvSpPr>
          <p:nvPr/>
        </p:nvSpPr>
        <p:spPr bwMode="auto">
          <a:xfrm>
            <a:off x="5257800" y="3733800"/>
            <a:ext cx="3505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FFFFF"/>
                </a:solidFill>
                <a:latin typeface="Arial"/>
                <a:ea typeface="ＭＳ Ｐゴシック" charset="0"/>
                <a:cs typeface="Arial"/>
              </a:rPr>
              <a:t>Arnon River</a:t>
            </a:r>
          </a:p>
        </p:txBody>
      </p:sp>
      <p:sp>
        <p:nvSpPr>
          <p:cNvPr id="59397" name="Text Box 5"/>
          <p:cNvSpPr txBox="1">
            <a:spLocks noChangeArrowheads="1"/>
          </p:cNvSpPr>
          <p:nvPr/>
        </p:nvSpPr>
        <p:spPr bwMode="auto">
          <a:xfrm>
            <a:off x="4860032" y="1371600"/>
            <a:ext cx="3995936"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en-US" sz="3600" b="1" dirty="0">
                <a:solidFill>
                  <a:srgbClr val="FFFF00"/>
                </a:solidFill>
                <a:latin typeface="Arial"/>
                <a:ea typeface="ＭＳ Ｐゴシック" charset="0"/>
                <a:cs typeface="Arial"/>
              </a:rPr>
              <a:t>Tribe of Reuben</a:t>
            </a:r>
          </a:p>
        </p:txBody>
      </p:sp>
      <p:sp>
        <p:nvSpPr>
          <p:cNvPr id="59398" name="Text Box 6"/>
          <p:cNvSpPr txBox="1">
            <a:spLocks noChangeArrowheads="1"/>
          </p:cNvSpPr>
          <p:nvPr/>
        </p:nvSpPr>
        <p:spPr bwMode="auto">
          <a:xfrm>
            <a:off x="685800" y="5486400"/>
            <a:ext cx="358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00"/>
                </a:solidFill>
                <a:latin typeface="Arial"/>
                <a:ea typeface="ＭＳ Ｐゴシック" charset="0"/>
                <a:cs typeface="Arial"/>
              </a:rPr>
              <a:t>Moab</a:t>
            </a:r>
          </a:p>
        </p:txBody>
      </p:sp>
      <p:sp>
        <p:nvSpPr>
          <p:cNvPr id="59399" name="Text Box 7"/>
          <p:cNvSpPr txBox="1">
            <a:spLocks noChangeArrowheads="1"/>
          </p:cNvSpPr>
          <p:nvPr/>
        </p:nvSpPr>
        <p:spPr bwMode="auto">
          <a:xfrm>
            <a:off x="381000" y="685800"/>
            <a:ext cx="2819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00"/>
                </a:solidFill>
                <a:latin typeface="Arial"/>
                <a:ea typeface="ＭＳ Ｐゴシック" charset="0"/>
                <a:cs typeface="Arial"/>
              </a:rPr>
              <a:t>Dead Sea</a:t>
            </a:r>
          </a:p>
        </p:txBody>
      </p:sp>
      <p:sp>
        <p:nvSpPr>
          <p:cNvPr id="59400" name="Rectangle 8"/>
          <p:cNvSpPr>
            <a:spLocks noGrp="1" noChangeArrowheads="1"/>
          </p:cNvSpPr>
          <p:nvPr>
            <p:ph type="title" idx="4294967295"/>
          </p:nvPr>
        </p:nvSpPr>
        <p:spPr>
          <a:xfrm>
            <a:off x="0" y="2708920"/>
            <a:ext cx="6516216" cy="769441"/>
          </a:xfrm>
          <a:effectLst>
            <a:outerShdw blurRad="63500" dist="38099" dir="2700000" algn="ctr" rotWithShape="0">
              <a:schemeClr val="tx1">
                <a:alpha val="74998"/>
              </a:schemeClr>
            </a:outerShdw>
          </a:effectLst>
        </p:spPr>
        <p:txBody>
          <a:bodyPr wrap="square" anchor="t">
            <a:spAutoFit/>
          </a:bodyPr>
          <a:lstStyle/>
          <a:p>
            <a:pPr algn="ctr" eaLnBrk="1" hangingPunct="1">
              <a:spcBef>
                <a:spcPct val="50000"/>
              </a:spcBef>
              <a:defRPr/>
            </a:pPr>
            <a:r>
              <a:rPr lang="en-US" b="1" dirty="0" err="1">
                <a:solidFill>
                  <a:schemeClr val="bg1"/>
                </a:solidFill>
                <a:ea typeface="+mj-ea"/>
              </a:rPr>
              <a:t>Arnon</a:t>
            </a:r>
            <a:r>
              <a:rPr lang="en-US" b="1" dirty="0">
                <a:solidFill>
                  <a:schemeClr val="bg1"/>
                </a:solidFill>
                <a:ea typeface="+mj-ea"/>
              </a:rPr>
              <a:t> Gorge</a:t>
            </a:r>
          </a:p>
        </p:txBody>
      </p:sp>
    </p:spTree>
    <p:extLst>
      <p:ext uri="{BB962C8B-B14F-4D97-AF65-F5344CB8AC3E}">
        <p14:creationId xmlns:p14="http://schemas.microsoft.com/office/powerpoint/2010/main" val="635181415"/>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0"/>
            <a:ext cx="9263063" cy="7086600"/>
            <a:chOff x="0" y="0"/>
            <a:chExt cx="5835" cy="4464"/>
          </a:xfrm>
        </p:grpSpPr>
        <p:pic>
          <p:nvPicPr>
            <p:cNvPr id="83973" name="Picture 3" descr="Slide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4" name="Freeform 4"/>
            <p:cNvSpPr>
              <a:spLocks/>
            </p:cNvSpPr>
            <p:nvPr/>
          </p:nvSpPr>
          <p:spPr bwMode="auto">
            <a:xfrm>
              <a:off x="1152" y="0"/>
              <a:ext cx="4683" cy="1200"/>
            </a:xfrm>
            <a:custGeom>
              <a:avLst/>
              <a:gdLst>
                <a:gd name="T0" fmla="*/ 172 w 4658"/>
                <a:gd name="T1" fmla="*/ 168 h 1116"/>
                <a:gd name="T2" fmla="*/ 546 w 4658"/>
                <a:gd name="T3" fmla="*/ 252 h 1116"/>
                <a:gd name="T4" fmla="*/ 1089 w 4658"/>
                <a:gd name="T5" fmla="*/ 323 h 1116"/>
                <a:gd name="T6" fmla="*/ 1173 w 4658"/>
                <a:gd name="T7" fmla="*/ 348 h 1116"/>
                <a:gd name="T8" fmla="*/ 1282 w 4658"/>
                <a:gd name="T9" fmla="*/ 413 h 1116"/>
                <a:gd name="T10" fmla="*/ 1396 w 4658"/>
                <a:gd name="T11" fmla="*/ 458 h 1116"/>
                <a:gd name="T12" fmla="*/ 1445 w 4658"/>
                <a:gd name="T13" fmla="*/ 484 h 1116"/>
                <a:gd name="T14" fmla="*/ 1505 w 4658"/>
                <a:gd name="T15" fmla="*/ 490 h 1116"/>
                <a:gd name="T16" fmla="*/ 1764 w 4658"/>
                <a:gd name="T17" fmla="*/ 542 h 1116"/>
                <a:gd name="T18" fmla="*/ 1927 w 4658"/>
                <a:gd name="T19" fmla="*/ 568 h 1116"/>
                <a:gd name="T20" fmla="*/ 2054 w 4658"/>
                <a:gd name="T21" fmla="*/ 600 h 1116"/>
                <a:gd name="T22" fmla="*/ 2126 w 4658"/>
                <a:gd name="T23" fmla="*/ 613 h 1116"/>
                <a:gd name="T24" fmla="*/ 2247 w 4658"/>
                <a:gd name="T25" fmla="*/ 626 h 1116"/>
                <a:gd name="T26" fmla="*/ 2374 w 4658"/>
                <a:gd name="T27" fmla="*/ 665 h 1116"/>
                <a:gd name="T28" fmla="*/ 2452 w 4658"/>
                <a:gd name="T29" fmla="*/ 690 h 1116"/>
                <a:gd name="T30" fmla="*/ 2573 w 4658"/>
                <a:gd name="T31" fmla="*/ 703 h 1116"/>
                <a:gd name="T32" fmla="*/ 2814 w 4658"/>
                <a:gd name="T33" fmla="*/ 755 h 1116"/>
                <a:gd name="T34" fmla="*/ 3104 w 4658"/>
                <a:gd name="T35" fmla="*/ 826 h 1116"/>
                <a:gd name="T36" fmla="*/ 3441 w 4658"/>
                <a:gd name="T37" fmla="*/ 858 h 1116"/>
                <a:gd name="T38" fmla="*/ 3550 w 4658"/>
                <a:gd name="T39" fmla="*/ 877 h 1116"/>
                <a:gd name="T40" fmla="*/ 3797 w 4658"/>
                <a:gd name="T41" fmla="*/ 948 h 1116"/>
                <a:gd name="T42" fmla="*/ 3858 w 4658"/>
                <a:gd name="T43" fmla="*/ 974 h 1116"/>
                <a:gd name="T44" fmla="*/ 3870 w 4658"/>
                <a:gd name="T45" fmla="*/ 1065 h 1116"/>
                <a:gd name="T46" fmla="*/ 3960 w 4658"/>
                <a:gd name="T47" fmla="*/ 1097 h 1116"/>
                <a:gd name="T48" fmla="*/ 4286 w 4658"/>
                <a:gd name="T49" fmla="*/ 1103 h 1116"/>
                <a:gd name="T50" fmla="*/ 4394 w 4658"/>
                <a:gd name="T51" fmla="*/ 1174 h 1116"/>
                <a:gd name="T52" fmla="*/ 4461 w 4658"/>
                <a:gd name="T53" fmla="*/ 1200 h 1116"/>
                <a:gd name="T54" fmla="*/ 4527 w 4658"/>
                <a:gd name="T55" fmla="*/ 1181 h 1116"/>
                <a:gd name="T56" fmla="*/ 4551 w 4658"/>
                <a:gd name="T57" fmla="*/ 1123 h 1116"/>
                <a:gd name="T58" fmla="*/ 4587 w 4658"/>
                <a:gd name="T59" fmla="*/ 1110 h 1116"/>
                <a:gd name="T60" fmla="*/ 4606 w 4658"/>
                <a:gd name="T61" fmla="*/ 1103 h 1116"/>
                <a:gd name="T62" fmla="*/ 4636 w 4658"/>
                <a:gd name="T63" fmla="*/ 1058 h 1116"/>
                <a:gd name="T64" fmla="*/ 4648 w 4658"/>
                <a:gd name="T65" fmla="*/ 1006 h 1116"/>
                <a:gd name="T66" fmla="*/ 4654 w 4658"/>
                <a:gd name="T67" fmla="*/ 839 h 1116"/>
                <a:gd name="T68" fmla="*/ 4666 w 4658"/>
                <a:gd name="T69" fmla="*/ 716 h 1116"/>
                <a:gd name="T70" fmla="*/ 4648 w 4658"/>
                <a:gd name="T71" fmla="*/ 258 h 1116"/>
                <a:gd name="T72" fmla="*/ 4636 w 4658"/>
                <a:gd name="T73" fmla="*/ 168 h 1116"/>
                <a:gd name="T74" fmla="*/ 4213 w 4658"/>
                <a:gd name="T75" fmla="*/ 129 h 1116"/>
                <a:gd name="T76" fmla="*/ 3333 w 4658"/>
                <a:gd name="T77" fmla="*/ 71 h 1116"/>
                <a:gd name="T78" fmla="*/ 2404 w 4658"/>
                <a:gd name="T79" fmla="*/ 77 h 1116"/>
                <a:gd name="T80" fmla="*/ 1602 w 4658"/>
                <a:gd name="T81" fmla="*/ 45 h 1116"/>
                <a:gd name="T82" fmla="*/ 1372 w 4658"/>
                <a:gd name="T83" fmla="*/ 26 h 1116"/>
                <a:gd name="T84" fmla="*/ 992 w 4658"/>
                <a:gd name="T85" fmla="*/ 0 h 1116"/>
                <a:gd name="T86" fmla="*/ 630 w 4658"/>
                <a:gd name="T87" fmla="*/ 6 h 1116"/>
                <a:gd name="T88" fmla="*/ 81 w 4658"/>
                <a:gd name="T89" fmla="*/ 77 h 1116"/>
                <a:gd name="T90" fmla="*/ 39 w 4658"/>
                <a:gd name="T91" fmla="*/ 84 h 1116"/>
                <a:gd name="T92" fmla="*/ 112 w 4658"/>
                <a:gd name="T93" fmla="*/ 187 h 1116"/>
                <a:gd name="T94" fmla="*/ 461 w 4658"/>
                <a:gd name="T95" fmla="*/ 290 h 1116"/>
                <a:gd name="T96" fmla="*/ 606 w 4658"/>
                <a:gd name="T97" fmla="*/ 310 h 1116"/>
                <a:gd name="T98" fmla="*/ 685 w 4658"/>
                <a:gd name="T99" fmla="*/ 329 h 1116"/>
                <a:gd name="T100" fmla="*/ 757 w 4658"/>
                <a:gd name="T101" fmla="*/ 342 h 1116"/>
                <a:gd name="T102" fmla="*/ 956 w 4658"/>
                <a:gd name="T103" fmla="*/ 400 h 1116"/>
                <a:gd name="T104" fmla="*/ 1125 w 4658"/>
                <a:gd name="T105" fmla="*/ 452 h 1116"/>
                <a:gd name="T106" fmla="*/ 1258 w 4658"/>
                <a:gd name="T107" fmla="*/ 490 h 1116"/>
                <a:gd name="T108" fmla="*/ 1378 w 4658"/>
                <a:gd name="T109" fmla="*/ 516 h 1116"/>
                <a:gd name="T110" fmla="*/ 1583 w 4658"/>
                <a:gd name="T111" fmla="*/ 548 h 1116"/>
                <a:gd name="T112" fmla="*/ 1710 w 4658"/>
                <a:gd name="T113" fmla="*/ 587 h 1116"/>
                <a:gd name="T114" fmla="*/ 1776 w 4658"/>
                <a:gd name="T115" fmla="*/ 613 h 1116"/>
                <a:gd name="T116" fmla="*/ 2054 w 4658"/>
                <a:gd name="T117" fmla="*/ 632 h 1116"/>
                <a:gd name="T118" fmla="*/ 2344 w 4658"/>
                <a:gd name="T119" fmla="*/ 658 h 1116"/>
                <a:gd name="T120" fmla="*/ 2458 w 4658"/>
                <a:gd name="T121" fmla="*/ 677 h 1116"/>
                <a:gd name="T122" fmla="*/ 3019 w 4658"/>
                <a:gd name="T123" fmla="*/ 76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83975"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83976"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grpSp>
      <p:sp>
        <p:nvSpPr>
          <p:cNvPr id="49159" name="Text Box 7"/>
          <p:cNvSpPr txBox="1">
            <a:spLocks noChangeArrowheads="1"/>
          </p:cNvSpPr>
          <p:nvPr/>
        </p:nvSpPr>
        <p:spPr bwMode="auto">
          <a:xfrm>
            <a:off x="1371600" y="228600"/>
            <a:ext cx="6477000" cy="5335588"/>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4000" b="1" baseline="30000" dirty="0">
                <a:solidFill>
                  <a:srgbClr val="FFFFFF"/>
                </a:solidFill>
                <a:effectLst>
                  <a:glow rad="228600">
                    <a:srgbClr val="000000"/>
                  </a:glow>
                </a:effectLst>
                <a:latin typeface="Arial"/>
                <a:ea typeface="ＭＳ Ｐゴシック" charset="0"/>
                <a:cs typeface="Arial"/>
              </a:rPr>
              <a:t> "</a:t>
            </a:r>
            <a:r>
              <a:rPr lang="en-US" sz="4000" b="1" dirty="0">
                <a:solidFill>
                  <a:srgbClr val="FFFFFF"/>
                </a:solidFill>
                <a:effectLst>
                  <a:glow rad="228600">
                    <a:srgbClr val="000000"/>
                  </a:glow>
                </a:effectLst>
                <a:latin typeface="Arial"/>
                <a:ea typeface="ＭＳ Ｐゴシック" charset="0"/>
                <a:cs typeface="Arial"/>
              </a:rPr>
              <a:t>No Ammonite or Moabite or any of his descendants may enter the assembly of the L</a:t>
            </a:r>
            <a:r>
              <a:rPr lang="en-US" sz="3200" b="1" dirty="0">
                <a:solidFill>
                  <a:srgbClr val="FFFFFF"/>
                </a:solidFill>
                <a:effectLst>
                  <a:glow rad="228600">
                    <a:srgbClr val="000000"/>
                  </a:glow>
                </a:effectLst>
                <a:latin typeface="Arial"/>
                <a:ea typeface="ＭＳ Ｐゴシック" charset="0"/>
                <a:cs typeface="Arial"/>
              </a:rPr>
              <a:t>ORD</a:t>
            </a:r>
            <a:r>
              <a:rPr lang="en-US" sz="4000" b="1" dirty="0">
                <a:solidFill>
                  <a:srgbClr val="FFFFFF"/>
                </a:solidFill>
                <a:effectLst>
                  <a:glow rad="228600">
                    <a:srgbClr val="000000"/>
                  </a:glow>
                </a:effectLst>
                <a:latin typeface="Arial"/>
                <a:ea typeface="ＭＳ Ｐゴシック" charset="0"/>
                <a:cs typeface="Arial"/>
              </a:rPr>
              <a:t>, even down to the tenth generation."</a:t>
            </a:r>
            <a:r>
              <a:rPr lang="en-US" sz="3200" b="1" dirty="0">
                <a:solidFill>
                  <a:srgbClr val="FFFFFF"/>
                </a:solidFill>
                <a:effectLst>
                  <a:glow rad="228600">
                    <a:srgbClr val="000000"/>
                  </a:glow>
                </a:effectLst>
                <a:latin typeface="Arial"/>
                <a:ea typeface="ＭＳ Ｐゴシック" charset="0"/>
                <a:cs typeface="Arial"/>
              </a:rPr>
              <a:t> </a:t>
            </a: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a:ea typeface="ＭＳ Ｐゴシック" charset="0"/>
              <a:cs typeface="Arial"/>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a:ea typeface="ＭＳ Ｐゴシック" charset="0"/>
              <a:cs typeface="Arial"/>
            </a:endParaRPr>
          </a:p>
          <a:p>
            <a:pPr algn="r" defTabSz="914400" fontAlgn="base">
              <a:spcBef>
                <a:spcPct val="50000"/>
              </a:spcBef>
              <a:spcAft>
                <a:spcPct val="0"/>
              </a:spcAft>
              <a:defRPr/>
            </a:pPr>
            <a:r>
              <a:rPr lang="en-US" sz="3200" b="1" dirty="0">
                <a:solidFill>
                  <a:srgbClr val="FFFFFF"/>
                </a:solidFill>
                <a:effectLst>
                  <a:glow rad="228600">
                    <a:srgbClr val="000000"/>
                  </a:glow>
                </a:effectLst>
                <a:latin typeface="Arial"/>
                <a:ea typeface="ＭＳ Ｐゴシック" charset="0"/>
                <a:cs typeface="Arial"/>
              </a:rPr>
              <a:t>Deuteronomy 23:3 (NIV)</a:t>
            </a:r>
          </a:p>
        </p:txBody>
      </p:sp>
      <p:sp>
        <p:nvSpPr>
          <p:cNvPr id="83972" name="Rectangle 8"/>
          <p:cNvSpPr>
            <a:spLocks noGrp="1" noChangeArrowheads="1"/>
          </p:cNvSpPr>
          <p:nvPr>
            <p:ph type="title" idx="4294967295"/>
          </p:nvPr>
        </p:nvSpPr>
        <p:spPr>
          <a:xfrm>
            <a:off x="685800" y="6172200"/>
            <a:ext cx="7772400" cy="685800"/>
          </a:xfrm>
        </p:spPr>
        <p:txBody>
          <a:bodyPr/>
          <a:lstStyle/>
          <a:p>
            <a:pPr algn="ctr" eaLnBrk="1" hangingPunct="1"/>
            <a:r>
              <a:rPr lang="en-US" b="1">
                <a:ea typeface="ＭＳ Ｐゴシック" charset="0"/>
              </a:rPr>
              <a:t>Moabite Judgment</a:t>
            </a:r>
          </a:p>
        </p:txBody>
      </p:sp>
    </p:spTree>
    <p:extLst>
      <p:ext uri="{BB962C8B-B14F-4D97-AF65-F5344CB8AC3E}">
        <p14:creationId xmlns:p14="http://schemas.microsoft.com/office/powerpoint/2010/main" val="213475364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6018" name="Picture 6" descr="Israel 076"/>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019"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86020"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23559" name="Rectangle 7"/>
          <p:cNvSpPr>
            <a:spLocks noChangeArrowheads="1"/>
          </p:cNvSpPr>
          <p:nvPr/>
        </p:nvSpPr>
        <p:spPr bwMode="auto">
          <a:xfrm>
            <a:off x="609600" y="1611567"/>
            <a:ext cx="8210872" cy="5057793"/>
          </a:xfrm>
          <a:prstGeom prst="rect">
            <a:avLst/>
          </a:prstGeom>
          <a:noFill/>
          <a:ln w="9525">
            <a:noFill/>
            <a:miter lim="800000"/>
            <a:headEnd/>
            <a:tailEnd/>
          </a:ln>
          <a:effectLst/>
        </p:spPr>
        <p:txBody>
          <a:bodyPr wrap="square">
            <a:spAutoFit/>
          </a:bodyPr>
          <a:lstStyle/>
          <a:p>
            <a:pPr defTabSz="914400" fontAlgn="base">
              <a:spcBef>
                <a:spcPct val="50000"/>
              </a:spcBef>
              <a:spcAft>
                <a:spcPct val="0"/>
              </a:spcAft>
            </a:pPr>
            <a:r>
              <a:rPr lang="en-US" altLang="zh-CN" sz="4400" b="1" baseline="30000" dirty="0">
                <a:solidFill>
                  <a:srgbClr val="FFFFFF"/>
                </a:solidFill>
                <a:effectLst>
                  <a:glow rad="228600">
                    <a:srgbClr val="000000"/>
                  </a:glow>
                </a:effectLst>
                <a:latin typeface="Arial"/>
                <a:ea typeface="ＭＳ Ｐゴシック" charset="0"/>
                <a:cs typeface="Arial"/>
              </a:rPr>
              <a:t>Ruth is only one of two books in Scripture named for women (the other is Esther).  Esther was a Hebrew who married a Gentile; Ruth was a Gentile who married a Hebrew.</a:t>
            </a:r>
          </a:p>
          <a:p>
            <a:pPr defTabSz="914400" fontAlgn="base">
              <a:spcBef>
                <a:spcPct val="50000"/>
              </a:spcBef>
              <a:spcAft>
                <a:spcPct val="0"/>
              </a:spcAft>
            </a:pPr>
            <a:endParaRPr lang="en-US" altLang="zh-CN" sz="4400" b="1" baseline="30000" dirty="0">
              <a:solidFill>
                <a:srgbClr val="FFFFFF"/>
              </a:solidFill>
              <a:effectLst>
                <a:glow rad="228600">
                  <a:srgbClr val="000000"/>
                </a:glow>
              </a:effectLst>
              <a:latin typeface="Arial"/>
              <a:ea typeface="ＭＳ Ｐゴシック" charset="0"/>
              <a:cs typeface="Arial"/>
            </a:endParaRPr>
          </a:p>
          <a:p>
            <a:pPr defTabSz="914400" fontAlgn="base">
              <a:spcBef>
                <a:spcPct val="50000"/>
              </a:spcBef>
              <a:spcAft>
                <a:spcPct val="0"/>
              </a:spcAft>
            </a:pPr>
            <a:r>
              <a:rPr lang="en-US" altLang="zh-CN" sz="4400" b="1" baseline="30000" dirty="0">
                <a:solidFill>
                  <a:srgbClr val="FFFFFF"/>
                </a:solidFill>
                <a:effectLst>
                  <a:glow rad="228600">
                    <a:srgbClr val="000000"/>
                  </a:glow>
                </a:effectLst>
                <a:latin typeface="Arial"/>
                <a:ea typeface="ＭＳ Ｐゴシック" charset="0"/>
                <a:cs typeface="Arial"/>
              </a:rPr>
              <a:t>The Book of Ruth contains the second highest proportion of dialogue in the canon, surpassed only by the Song of Songs.  Of the 84 verses in the narrative, 59 have dialogue!</a:t>
            </a:r>
          </a:p>
        </p:txBody>
      </p:sp>
    </p:spTree>
    <p:extLst>
      <p:ext uri="{BB962C8B-B14F-4D97-AF65-F5344CB8AC3E}">
        <p14:creationId xmlns:p14="http://schemas.microsoft.com/office/powerpoint/2010/main" val="1347224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559">
                                            <p:txEl>
                                              <p:pRg st="0" end="0"/>
                                            </p:txEl>
                                          </p:spTgt>
                                        </p:tgtEl>
                                        <p:attrNameLst>
                                          <p:attrName>style.visibility</p:attrName>
                                        </p:attrNameLst>
                                      </p:cBhvr>
                                      <p:to>
                                        <p:strVal val="visible"/>
                                      </p:to>
                                    </p:set>
                                    <p:anim calcmode="lin" valueType="num">
                                      <p:cBhvr additive="base">
                                        <p:cTn id="7" dur="500" fill="hold"/>
                                        <p:tgtEl>
                                          <p:spTgt spid="235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35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3559">
                                            <p:txEl>
                                              <p:pRg st="2" end="2"/>
                                            </p:txEl>
                                          </p:spTgt>
                                        </p:tgtEl>
                                        <p:attrNameLst>
                                          <p:attrName>style.visibility</p:attrName>
                                        </p:attrNameLst>
                                      </p:cBhvr>
                                      <p:to>
                                        <p:strVal val="visible"/>
                                      </p:to>
                                    </p:set>
                                    <p:anim calcmode="lin" valueType="num">
                                      <p:cBhvr additive="base">
                                        <p:cTn id="13" dur="500" fill="hold"/>
                                        <p:tgtEl>
                                          <p:spTgt spid="2355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355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9"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8066" name="Picture 6" descr="Aerial modified"/>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67" name="Text Box 2"/>
          <p:cNvSpPr txBox="1">
            <a:spLocks noChangeArrowheads="1"/>
          </p:cNvSpPr>
          <p:nvPr/>
        </p:nvSpPr>
        <p:spPr bwMode="auto">
          <a:xfrm>
            <a:off x="7573416" y="152400"/>
            <a:ext cx="146308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88068"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88069" name="Text Box 5"/>
          <p:cNvSpPr txBox="1">
            <a:spLocks noChangeArrowheads="1"/>
          </p:cNvSpPr>
          <p:nvPr/>
        </p:nvSpPr>
        <p:spPr bwMode="auto">
          <a:xfrm>
            <a:off x="0" y="762000"/>
            <a:ext cx="9144000" cy="485775"/>
          </a:xfrm>
          <a:prstGeom prst="rect">
            <a:avLst/>
          </a:prstGeom>
          <a:solidFill>
            <a:srgbClr val="000090"/>
          </a:solidFill>
          <a:ln w="9525">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en-US" altLang="zh-CN" sz="2800" b="1">
                <a:solidFill>
                  <a:srgbClr val="FFFFFF"/>
                </a:solidFill>
                <a:latin typeface="Arial Narrow" charset="0"/>
                <a:ea typeface="宋体" charset="0"/>
                <a:cs typeface="宋体" charset="0"/>
              </a:rPr>
              <a:t>Irony plays a very important part in the Ruth narrative:</a:t>
            </a:r>
            <a:endParaRPr lang="en-US" sz="2800" b="1">
              <a:solidFill>
                <a:srgbClr val="FFFFFF"/>
              </a:solidFill>
              <a:latin typeface="Arial Narrow" charset="0"/>
              <a:ea typeface="宋体" charset="0"/>
              <a:cs typeface="宋体" charset="0"/>
            </a:endParaRPr>
          </a:p>
        </p:txBody>
      </p:sp>
      <p:sp>
        <p:nvSpPr>
          <p:cNvPr id="25607" name="Rectangle 7"/>
          <p:cNvSpPr>
            <a:spLocks noChangeArrowheads="1"/>
          </p:cNvSpPr>
          <p:nvPr/>
        </p:nvSpPr>
        <p:spPr bwMode="auto">
          <a:xfrm>
            <a:off x="381000" y="1600200"/>
            <a:ext cx="8763000" cy="5257800"/>
          </a:xfrm>
          <a:prstGeom prst="rect">
            <a:avLst/>
          </a:prstGeom>
          <a:noFill/>
          <a:ln w="9525">
            <a:noFill/>
            <a:miter lim="800000"/>
            <a:headEnd/>
            <a:tailEnd/>
          </a:ln>
          <a:effectLst/>
        </p:spPr>
        <p:txBody>
          <a:bodyPr/>
          <a:lstStyle/>
          <a:p>
            <a:pPr marL="533400" indent="-533400" defTabSz="914400" fontAlgn="base">
              <a:lnSpc>
                <a:spcPct val="80000"/>
              </a:lnSpc>
              <a:spcBef>
                <a:spcPct val="20000"/>
              </a:spcBef>
              <a:spcAft>
                <a:spcPct val="0"/>
              </a:spcAft>
              <a:buFont typeface="+mj-lt"/>
              <a:buAutoNum type="arabicPeriod"/>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This, the most beautiful love story in the Bible, never once uses the word "love." </a:t>
            </a:r>
          </a:p>
          <a:p>
            <a:pPr marL="533400" indent="-533400" defTabSz="914400" fontAlgn="base">
              <a:lnSpc>
                <a:spcPct val="80000"/>
              </a:lnSpc>
              <a:spcBef>
                <a:spcPct val="20000"/>
              </a:spcBef>
              <a:spcAft>
                <a:spcPct val="0"/>
              </a:spcAft>
              <a:buFontTx/>
              <a:buAutoNum type="arabicPeriod"/>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defTabSz="914400" fontAlgn="base">
              <a:lnSpc>
                <a:spcPct val="80000"/>
              </a:lnSpc>
              <a:spcBef>
                <a:spcPct val="20000"/>
              </a:spcBef>
              <a:spcAft>
                <a:spcPct val="0"/>
              </a:spcAft>
              <a:buFontTx/>
              <a:buAutoNum type="arabicPeriod"/>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At the beginning of the story God has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blessed</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(1:6) but Naomi is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bitter</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(1:20-21).  However, at the end Naomi is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blessed</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(4:14ff.) even though she once wanted to be called Mara, meaning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bitter</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(1:21)! </a:t>
            </a:r>
          </a:p>
        </p:txBody>
      </p:sp>
    </p:spTree>
    <p:extLst>
      <p:ext uri="{BB962C8B-B14F-4D97-AF65-F5344CB8AC3E}">
        <p14:creationId xmlns:p14="http://schemas.microsoft.com/office/powerpoint/2010/main" val="15993471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4" name="Picture 7" descr="Flowe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5488" y="-27384"/>
            <a:ext cx="9906000" cy="6973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15" name="Text Box 3"/>
          <p:cNvSpPr txBox="1">
            <a:spLocks noChangeArrowheads="1"/>
          </p:cNvSpPr>
          <p:nvPr/>
        </p:nvSpPr>
        <p:spPr bwMode="auto">
          <a:xfrm>
            <a:off x="7501408" y="152400"/>
            <a:ext cx="1535088"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90116" name="Rectangle 4"/>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90117" name="Text Box 6"/>
          <p:cNvSpPr txBox="1">
            <a:spLocks noChangeArrowheads="1"/>
          </p:cNvSpPr>
          <p:nvPr/>
        </p:nvSpPr>
        <p:spPr bwMode="auto">
          <a:xfrm>
            <a:off x="228600" y="762000"/>
            <a:ext cx="8001000" cy="48577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en-US" altLang="zh-CN" sz="2800" b="1">
                <a:solidFill>
                  <a:srgbClr val="FFFFFF"/>
                </a:solidFill>
                <a:latin typeface="Arial Narrow" charset="0"/>
                <a:ea typeface="宋体" charset="0"/>
                <a:cs typeface="宋体" charset="0"/>
              </a:rPr>
              <a:t>Irony plays a very important part in the Ruth narrative:</a:t>
            </a:r>
            <a:endParaRPr lang="en-US" sz="2800" b="1">
              <a:solidFill>
                <a:srgbClr val="FFFFFF"/>
              </a:solidFill>
              <a:latin typeface="Arial Narrow" charset="0"/>
              <a:ea typeface="宋体" charset="0"/>
              <a:cs typeface="宋体" charset="0"/>
            </a:endParaRPr>
          </a:p>
        </p:txBody>
      </p:sp>
      <p:sp>
        <p:nvSpPr>
          <p:cNvPr id="246792" name="Rectangle 8"/>
          <p:cNvSpPr>
            <a:spLocks noChangeArrowheads="1"/>
          </p:cNvSpPr>
          <p:nvPr/>
        </p:nvSpPr>
        <p:spPr bwMode="auto">
          <a:xfrm>
            <a:off x="228600" y="1600200"/>
            <a:ext cx="8915400" cy="5257800"/>
          </a:xfrm>
          <a:prstGeom prst="rect">
            <a:avLst/>
          </a:prstGeom>
          <a:noFill/>
          <a:ln w="9525">
            <a:noFill/>
            <a:miter lim="800000"/>
            <a:headEnd/>
            <a:tailEnd/>
          </a:ln>
          <a:effectLst/>
        </p:spPr>
        <p:txBody>
          <a:bodyPr/>
          <a:lstStyle/>
          <a:p>
            <a:pPr marL="533400" indent="-533400" defTabSz="914400" fontAlgn="base">
              <a:lnSpc>
                <a:spcPct val="80000"/>
              </a:lnSpc>
              <a:spcBef>
                <a:spcPct val="20000"/>
              </a:spcBef>
              <a:spcAft>
                <a:spcPct val="0"/>
              </a:spcAft>
              <a:buFontTx/>
              <a:buAutoNum type="arabicPeriod" startAt="3"/>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Naomi says she could not provide Ruth with </a:t>
            </a:r>
            <a:r>
              <a:rPr lang="en-US" altLang="zh-CN" sz="3200" b="1" i="1" dirty="0">
                <a:solidFill>
                  <a:srgbClr val="FFFF00"/>
                </a:solidFill>
                <a:effectLst>
                  <a:glow rad="241300">
                    <a:srgbClr val="000000">
                      <a:alpha val="89000"/>
                    </a:srgbClr>
                  </a:glow>
                </a:effectLst>
                <a:latin typeface="Arial Narrow" charset="0"/>
                <a:ea typeface="宋体" charset="0"/>
                <a:cs typeface="宋体" charset="0"/>
              </a:rPr>
              <a:t>any</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 </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man for a husband (1:11-13), but soon a member of her </a:t>
            </a:r>
            <a:r>
              <a:rPr lang="en-US" altLang="zh-CN" sz="3200" b="1" i="1" dirty="0">
                <a:solidFill>
                  <a:srgbClr val="FFFF00"/>
                </a:solidFill>
                <a:effectLst>
                  <a:glow rad="241300">
                    <a:srgbClr val="000000">
                      <a:alpha val="89000"/>
                    </a:srgbClr>
                  </a:glow>
                </a:effectLst>
                <a:latin typeface="Arial Narrow" charset="0"/>
                <a:ea typeface="宋体" charset="0"/>
                <a:cs typeface="宋体" charset="0"/>
              </a:rPr>
              <a:t>own</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 </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family marries Ruth (2:20; 4:13)!</a:t>
            </a:r>
          </a:p>
          <a:p>
            <a:pPr marL="533400" indent="-533400" defTabSz="914400"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defTabSz="914400" fontAlgn="base">
              <a:lnSpc>
                <a:spcPct val="80000"/>
              </a:lnSpc>
              <a:spcBef>
                <a:spcPct val="20000"/>
              </a:spcBef>
              <a:spcAft>
                <a:spcPct val="0"/>
              </a:spcAft>
              <a:buFontTx/>
              <a:buAutoNum type="arabicPeriod" startAt="3"/>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Naomi complains that she returns to Bethlehem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empty</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(1:21), but at the end Ruth is better to her than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seven sons </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(4:15; cf. 1 Sam. 2:5)!</a:t>
            </a:r>
          </a:p>
          <a:p>
            <a:pPr marL="533400" indent="-533400" defTabSz="914400"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defTabSz="914400" fontAlgn="base">
              <a:lnSpc>
                <a:spcPct val="80000"/>
              </a:lnSpc>
              <a:spcBef>
                <a:spcPct val="20000"/>
              </a:spcBef>
              <a:spcAft>
                <a:spcPct val="0"/>
              </a:spcAft>
              <a:buFontTx/>
              <a:buAutoNum type="arabicPeriod" startAt="3"/>
            </a:pPr>
            <a:r>
              <a:rPr lang="en-US" altLang="zh-CN" sz="3200" b="1" dirty="0">
                <a:solidFill>
                  <a:srgbClr val="FFFFFF"/>
                </a:solidFill>
                <a:effectLst>
                  <a:glow rad="241300">
                    <a:srgbClr val="000000">
                      <a:alpha val="89000"/>
                    </a:srgbClr>
                  </a:glow>
                </a:effectLst>
                <a:latin typeface="Arial Narrow" charset="0"/>
                <a:ea typeface="宋体" charset="0"/>
                <a:cs typeface="宋体" charset="0"/>
              </a:rPr>
              <a:t>Boaz prays for Ruth, who has sought refuge under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Yahweh</a:t>
            </a:r>
            <a:r>
              <a:rPr lang="fr-FR" altLang="zh-CN" sz="3200" b="1" dirty="0">
                <a:solidFill>
                  <a:srgbClr val="FFFF00"/>
                </a:solidFill>
                <a:effectLst>
                  <a:glow rad="241300">
                    <a:srgbClr val="000000">
                      <a:alpha val="89000"/>
                    </a:srgbClr>
                  </a:glow>
                </a:effectLst>
                <a:latin typeface="Arial Narrow" charset="0"/>
                <a:ea typeface="宋体" charset="0"/>
                <a:cs typeface="宋体" charset="0"/>
              </a:rPr>
              <a:t>'</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s wings</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(2:12), but within a few months Ruth asks him to cover her with his </a:t>
            </a:r>
            <a:r>
              <a:rPr lang="en-US" altLang="zh-CN" sz="3200" b="1" dirty="0">
                <a:solidFill>
                  <a:srgbClr val="FFFF00"/>
                </a:solidFill>
                <a:effectLst>
                  <a:glow rad="241300">
                    <a:srgbClr val="000000">
                      <a:alpha val="89000"/>
                    </a:srgbClr>
                  </a:glow>
                </a:effectLst>
                <a:latin typeface="Arial Narrow" charset="0"/>
                <a:ea typeface="宋体" charset="0"/>
                <a:cs typeface="宋体" charset="0"/>
              </a:rPr>
              <a:t>own wing</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(3:9).  So he marries her &amp; answers his own prayer!</a:t>
            </a:r>
            <a:endParaRPr lang="en-US" sz="3200" b="1" dirty="0">
              <a:solidFill>
                <a:srgbClr val="FFFFFF"/>
              </a:solidFill>
              <a:effectLst>
                <a:glow rad="241300">
                  <a:srgbClr val="000000">
                    <a:alpha val="89000"/>
                  </a:srgbClr>
                </a:glow>
              </a:effectLst>
              <a:latin typeface="Arial Narrow" charset="0"/>
              <a:ea typeface="宋体" charset="0"/>
              <a:cs typeface="宋体" charset="0"/>
            </a:endParaRPr>
          </a:p>
        </p:txBody>
      </p:sp>
    </p:spTree>
    <p:extLst>
      <p:ext uri="{BB962C8B-B14F-4D97-AF65-F5344CB8AC3E}">
        <p14:creationId xmlns:p14="http://schemas.microsoft.com/office/powerpoint/2010/main" val="6720336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6792">
                                            <p:txEl>
                                              <p:pRg st="0" end="0"/>
                                            </p:txEl>
                                          </p:spTgt>
                                        </p:tgtEl>
                                        <p:attrNameLst>
                                          <p:attrName>style.visibility</p:attrName>
                                        </p:attrNameLst>
                                      </p:cBhvr>
                                      <p:to>
                                        <p:strVal val="visible"/>
                                      </p:to>
                                    </p:set>
                                    <p:anim calcmode="lin" valueType="num">
                                      <p:cBhvr additive="base">
                                        <p:cTn id="7" dur="500" fill="hold"/>
                                        <p:tgtEl>
                                          <p:spTgt spid="2467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67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6792">
                                            <p:txEl>
                                              <p:pRg st="2" end="2"/>
                                            </p:txEl>
                                          </p:spTgt>
                                        </p:tgtEl>
                                        <p:attrNameLst>
                                          <p:attrName>style.visibility</p:attrName>
                                        </p:attrNameLst>
                                      </p:cBhvr>
                                      <p:to>
                                        <p:strVal val="visible"/>
                                      </p:to>
                                    </p:set>
                                    <p:anim calcmode="lin" valueType="num">
                                      <p:cBhvr additive="base">
                                        <p:cTn id="13" dur="500" fill="hold"/>
                                        <p:tgtEl>
                                          <p:spTgt spid="24679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67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6792">
                                            <p:txEl>
                                              <p:pRg st="4" end="4"/>
                                            </p:txEl>
                                          </p:spTgt>
                                        </p:tgtEl>
                                        <p:attrNameLst>
                                          <p:attrName>style.visibility</p:attrName>
                                        </p:attrNameLst>
                                      </p:cBhvr>
                                      <p:to>
                                        <p:strVal val="visible"/>
                                      </p:to>
                                    </p:set>
                                    <p:anim calcmode="lin" valueType="num">
                                      <p:cBhvr additive="base">
                                        <p:cTn id="19" dur="500" fill="hold"/>
                                        <p:tgtEl>
                                          <p:spTgt spid="246792">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679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2" grpId="0" build="p"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92162" name="Picture 98" descr="MF, Grain Great People - Ruth, p"/>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3" name="Text Box 2"/>
          <p:cNvSpPr txBox="1">
            <a:spLocks noChangeArrowheads="1"/>
          </p:cNvSpPr>
          <p:nvPr/>
        </p:nvSpPr>
        <p:spPr bwMode="auto">
          <a:xfrm>
            <a:off x="7524328"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92164"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26628" name="Text Box 4"/>
          <p:cNvSpPr txBox="1">
            <a:spLocks noChangeArrowheads="1"/>
          </p:cNvSpPr>
          <p:nvPr/>
        </p:nvSpPr>
        <p:spPr bwMode="auto">
          <a:xfrm>
            <a:off x="609600" y="762000"/>
            <a:ext cx="8001000" cy="869950"/>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en-US" altLang="zh-CN" sz="2800" b="1" dirty="0">
                <a:solidFill>
                  <a:srgbClr val="FFFFFF"/>
                </a:solidFill>
                <a:latin typeface="Arial" pitchFamily="-111" charset="0"/>
                <a:ea typeface="宋体" pitchFamily="-111" charset="-122"/>
                <a:cs typeface="宋体" pitchFamily="-111" charset="-122"/>
              </a:rPr>
              <a:t>The gleaning custom helps us understand the story of Ruth:</a:t>
            </a:r>
          </a:p>
        </p:txBody>
      </p:sp>
      <p:sp>
        <p:nvSpPr>
          <p:cNvPr id="26721" name="Text Box 97"/>
          <p:cNvSpPr txBox="1">
            <a:spLocks noChangeArrowheads="1"/>
          </p:cNvSpPr>
          <p:nvPr/>
        </p:nvSpPr>
        <p:spPr bwMode="auto">
          <a:xfrm>
            <a:off x="228600" y="2133600"/>
            <a:ext cx="8458200" cy="350996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14400" indent="-3429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altLang="zh-CN" sz="2800" b="1" dirty="0">
                <a:solidFill>
                  <a:srgbClr val="FFFFFF"/>
                </a:solidFill>
                <a:latin typeface="Arial" charset="0"/>
                <a:ea typeface="宋体" charset="0"/>
                <a:cs typeface="宋体" charset="0"/>
              </a:rPr>
              <a:t>Israel</a:t>
            </a:r>
            <a:r>
              <a:rPr lang="fr-FR" altLang="zh-CN" sz="2800" b="1" dirty="0">
                <a:solidFill>
                  <a:srgbClr val="FFFFFF"/>
                </a:solidFill>
                <a:latin typeface="Arial" charset="0"/>
                <a:ea typeface="宋体" charset="0"/>
                <a:cs typeface="宋体" charset="0"/>
              </a:rPr>
              <a:t>'</a:t>
            </a:r>
            <a:r>
              <a:rPr lang="en-US" altLang="zh-CN" sz="2800" b="1" dirty="0">
                <a:solidFill>
                  <a:srgbClr val="FFFFFF"/>
                </a:solidFill>
                <a:latin typeface="Arial" charset="0"/>
                <a:ea typeface="宋体" charset="0"/>
                <a:cs typeface="宋体" charset="0"/>
              </a:rPr>
              <a:t>s "welfare system" made the poor work </a:t>
            </a:r>
            <a:r>
              <a:rPr lang="en-US" altLang="zh-CN" sz="2800" b="1" u="sng" dirty="0">
                <a:solidFill>
                  <a:srgbClr val="FFFFFF"/>
                </a:solidFill>
                <a:latin typeface="Arial" charset="0"/>
                <a:ea typeface="宋体" charset="0"/>
                <a:cs typeface="宋体" charset="0"/>
              </a:rPr>
              <a:t>(Deut. 24:19-22; Lev. 19:9, 10)</a:t>
            </a:r>
            <a:r>
              <a:rPr lang="en-US" altLang="zh-CN" sz="2800" b="1" dirty="0">
                <a:solidFill>
                  <a:srgbClr val="FFFFFF"/>
                </a:solidFill>
                <a:latin typeface="Arial" charset="0"/>
                <a:ea typeface="宋体" charset="0"/>
                <a:cs typeface="宋体" charset="0"/>
              </a:rPr>
              <a:t>:</a:t>
            </a:r>
          </a:p>
          <a:p>
            <a:pPr lvl="1" defTabSz="914400" eaLnBrk="1" fontAlgn="base" hangingPunct="1">
              <a:spcBef>
                <a:spcPct val="50000"/>
              </a:spcBef>
              <a:spcAft>
                <a:spcPct val="0"/>
              </a:spcAft>
              <a:buFontTx/>
              <a:buChar char="•"/>
            </a:pPr>
            <a:r>
              <a:rPr lang="en-US" altLang="zh-CN" sz="2800" b="1" dirty="0">
                <a:solidFill>
                  <a:srgbClr val="FFFFFF"/>
                </a:solidFill>
                <a:latin typeface="Arial" charset="0"/>
                <a:ea typeface="宋体" charset="0"/>
                <a:cs typeface="宋体" charset="0"/>
              </a:rPr>
              <a:t>Land owners could not harvest the corners of their fields &amp; left extra sheaves for the poor to pick up ("glean"). </a:t>
            </a:r>
          </a:p>
          <a:p>
            <a:pPr lvl="1" defTabSz="914400" eaLnBrk="1" fontAlgn="base" hangingPunct="1">
              <a:spcBef>
                <a:spcPct val="50000"/>
              </a:spcBef>
              <a:spcAft>
                <a:spcPct val="0"/>
              </a:spcAft>
              <a:buFontTx/>
              <a:buChar char="•"/>
            </a:pPr>
            <a:r>
              <a:rPr lang="en-US" altLang="zh-CN" sz="2800" b="1" dirty="0">
                <a:solidFill>
                  <a:srgbClr val="FFFFFF"/>
                </a:solidFill>
                <a:latin typeface="Arial" charset="0"/>
                <a:ea typeface="宋体" charset="0"/>
                <a:cs typeface="宋体" charset="0"/>
              </a:rPr>
              <a:t>Ruth benefited from this merciful provision in the Law (2:2, 3, 7, 8, 15-19, 22).</a:t>
            </a:r>
            <a:endParaRPr lang="en-US" sz="2800" b="1" dirty="0">
              <a:solidFill>
                <a:srgbClr val="FFFFFF"/>
              </a:solidFill>
              <a:latin typeface="Arial" charset="0"/>
              <a:ea typeface="宋体" charset="0"/>
              <a:cs typeface="宋体" charset="0"/>
            </a:endParaRPr>
          </a:p>
        </p:txBody>
      </p:sp>
    </p:spTree>
    <p:extLst>
      <p:ext uri="{BB962C8B-B14F-4D97-AF65-F5344CB8AC3E}">
        <p14:creationId xmlns:p14="http://schemas.microsoft.com/office/powerpoint/2010/main" val="5803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6721"/>
                                        </p:tgtEl>
                                        <p:attrNameLst>
                                          <p:attrName>style.visibility</p:attrName>
                                        </p:attrNameLst>
                                      </p:cBhvr>
                                      <p:to>
                                        <p:strVal val="visible"/>
                                      </p:to>
                                    </p:set>
                                    <p:animEffect transition="in" filter="box(in)">
                                      <p:cBhvr>
                                        <p:cTn id="7" dur="500"/>
                                        <p:tgtEl>
                                          <p:spTgt spid="26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1"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en-US" sz="3200" b="1">
                <a:solidFill>
                  <a:srgbClr val="FF0000"/>
                </a:solidFill>
                <a:effectLst>
                  <a:outerShdw blurRad="38100" dist="38100" dir="2700000" algn="tl">
                    <a:srgbClr val="000000"/>
                  </a:outerShdw>
                </a:effectLst>
                <a:latin typeface="Arial"/>
                <a:cs typeface="Arial"/>
              </a:rPr>
              <a:t>Mar     Apr        May      June       July       Aug</a:t>
            </a:r>
            <a:endParaRPr lang="en-US" sz="1200">
              <a:solidFill>
                <a:srgbClr val="FF0000"/>
              </a:solidFill>
              <a:effectLst>
                <a:outerShdw blurRad="38100" dist="38100" dir="2700000" algn="tl">
                  <a:srgbClr val="000000"/>
                </a:outerShdw>
              </a:effectLst>
              <a:latin typeface="Arial"/>
              <a:cs typeface="Arial"/>
            </a:endParaRPr>
          </a:p>
        </p:txBody>
      </p:sp>
      <p:sp>
        <p:nvSpPr>
          <p:cNvPr id="347140" name="Text Box 4"/>
          <p:cNvSpPr txBox="1">
            <a:spLocks noChangeArrowheads="1"/>
          </p:cNvSpPr>
          <p:nvPr/>
        </p:nvSpPr>
        <p:spPr bwMode="auto">
          <a:xfrm>
            <a:off x="2286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Barley</a:t>
            </a:r>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Wheat</a:t>
            </a:r>
          </a:p>
        </p:txBody>
      </p:sp>
      <p:sp>
        <p:nvSpPr>
          <p:cNvPr id="347142" name="Text Box 6"/>
          <p:cNvSpPr txBox="1">
            <a:spLocks noChangeArrowheads="1"/>
          </p:cNvSpPr>
          <p:nvPr/>
        </p:nvSpPr>
        <p:spPr bwMode="auto">
          <a:xfrm>
            <a:off x="5508104" y="3687763"/>
            <a:ext cx="1730896"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dirty="0">
                <a:solidFill>
                  <a:srgbClr val="000000"/>
                </a:solidFill>
                <a:latin typeface="Arial"/>
                <a:cs typeface="Arial"/>
              </a:rPr>
              <a:t>Grapes</a:t>
            </a:r>
          </a:p>
        </p:txBody>
      </p:sp>
      <p:grpSp>
        <p:nvGrpSpPr>
          <p:cNvPr id="94215" name="Group 7"/>
          <p:cNvGrpSpPr>
            <a:grpSpLocks/>
          </p:cNvGrpSpPr>
          <p:nvPr/>
        </p:nvGrpSpPr>
        <p:grpSpPr bwMode="auto">
          <a:xfrm>
            <a:off x="0" y="0"/>
            <a:ext cx="9144000" cy="3770313"/>
            <a:chOff x="0" y="0"/>
            <a:chExt cx="5760" cy="2375"/>
          </a:xfrm>
        </p:grpSpPr>
        <p:pic>
          <p:nvPicPr>
            <p:cNvPr id="94257"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58"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94259"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Dates</a:t>
            </a:r>
          </a:p>
        </p:txBody>
      </p:sp>
      <p:sp>
        <p:nvSpPr>
          <p:cNvPr id="347148" name="Text Box 12"/>
          <p:cNvSpPr txBox="1">
            <a:spLocks noChangeArrowheads="1"/>
          </p:cNvSpPr>
          <p:nvPr/>
        </p:nvSpPr>
        <p:spPr bwMode="auto">
          <a:xfrm>
            <a:off x="76200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Figs</a:t>
            </a:r>
          </a:p>
        </p:txBody>
      </p:sp>
      <p:sp>
        <p:nvSpPr>
          <p:cNvPr id="94218" name="Text Box 13"/>
          <p:cNvSpPr txBox="1">
            <a:spLocks noChangeArrowheads="1"/>
          </p:cNvSpPr>
          <p:nvPr/>
        </p:nvSpPr>
        <p:spPr bwMode="auto">
          <a:xfrm>
            <a:off x="2762250" y="76200"/>
            <a:ext cx="280035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a:solidFill>
                  <a:srgbClr val="000000"/>
                </a:solidFill>
                <a:latin typeface="Arial"/>
                <a:cs typeface="Arial"/>
              </a:rPr>
              <a:t>Dry season</a:t>
            </a:r>
          </a:p>
        </p:txBody>
      </p:sp>
      <p:sp>
        <p:nvSpPr>
          <p:cNvPr id="94219"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a:solidFill>
                  <a:srgbClr val="000000"/>
                </a:solidFill>
                <a:latin typeface="Arial"/>
                <a:cs typeface="Arial"/>
              </a:rPr>
              <a:t>Heat</a:t>
            </a:r>
          </a:p>
        </p:txBody>
      </p:sp>
      <p:sp>
        <p:nvSpPr>
          <p:cNvPr id="347151" name="Text Box 15"/>
          <p:cNvSpPr txBox="1">
            <a:spLocks noChangeArrowheads="1"/>
          </p:cNvSpPr>
          <p:nvPr/>
        </p:nvSpPr>
        <p:spPr bwMode="auto">
          <a:xfrm>
            <a:off x="4648200" y="12192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a:solidFill>
                  <a:srgbClr val="000000"/>
                </a:solidFill>
                <a:latin typeface="Arial"/>
                <a:cs typeface="Arial"/>
              </a:rPr>
              <a:t>Figs</a:t>
            </a:r>
          </a:p>
        </p:txBody>
      </p:sp>
      <p:grpSp>
        <p:nvGrpSpPr>
          <p:cNvPr id="94221" name="Group 16"/>
          <p:cNvGrpSpPr>
            <a:grpSpLocks/>
          </p:cNvGrpSpPr>
          <p:nvPr/>
        </p:nvGrpSpPr>
        <p:grpSpPr bwMode="auto">
          <a:xfrm>
            <a:off x="0" y="4419600"/>
            <a:ext cx="9182100" cy="1550988"/>
            <a:chOff x="3" y="3127"/>
            <a:chExt cx="5784" cy="977"/>
          </a:xfrm>
        </p:grpSpPr>
        <p:grpSp>
          <p:nvGrpSpPr>
            <p:cNvPr id="94223" name="Group 17"/>
            <p:cNvGrpSpPr>
              <a:grpSpLocks/>
            </p:cNvGrpSpPr>
            <p:nvPr/>
          </p:nvGrpSpPr>
          <p:grpSpPr bwMode="auto">
            <a:xfrm>
              <a:off x="3" y="3127"/>
              <a:ext cx="964" cy="902"/>
              <a:chOff x="0" y="0"/>
              <a:chExt cx="964" cy="902"/>
            </a:xfrm>
          </p:grpSpPr>
          <p:sp>
            <p:nvSpPr>
              <p:cNvPr id="94255" name="Rectangle 18"/>
              <p:cNvSpPr>
                <a:spLocks noChangeArrowheads="1"/>
              </p:cNvSpPr>
              <p:nvPr/>
            </p:nvSpPr>
            <p:spPr bwMode="auto">
              <a:xfrm>
                <a:off x="4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Nisan</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56" name="Rectangle 19"/>
              <p:cNvSpPr>
                <a:spLocks noChangeArrowheads="1"/>
              </p:cNvSpPr>
              <p:nvPr/>
            </p:nvSpPr>
            <p:spPr bwMode="auto">
              <a:xfrm>
                <a:off x="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4" name="Group 20"/>
            <p:cNvGrpSpPr>
              <a:grpSpLocks/>
            </p:cNvGrpSpPr>
            <p:nvPr/>
          </p:nvGrpSpPr>
          <p:grpSpPr bwMode="auto">
            <a:xfrm>
              <a:off x="967" y="3127"/>
              <a:ext cx="964" cy="902"/>
              <a:chOff x="964" y="0"/>
              <a:chExt cx="964" cy="902"/>
            </a:xfrm>
          </p:grpSpPr>
          <p:sp>
            <p:nvSpPr>
              <p:cNvPr id="94253" name="Rectangle 21"/>
              <p:cNvSpPr>
                <a:spLocks noChangeArrowheads="1"/>
              </p:cNvSpPr>
              <p:nvPr/>
            </p:nvSpPr>
            <p:spPr bwMode="auto">
              <a:xfrm>
                <a:off x="1007"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Iyyar</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54" name="Rectangle 22"/>
              <p:cNvSpPr>
                <a:spLocks noChangeArrowheads="1"/>
              </p:cNvSpPr>
              <p:nvPr/>
            </p:nvSpPr>
            <p:spPr bwMode="auto">
              <a:xfrm>
                <a:off x="964"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5" name="Group 23"/>
            <p:cNvGrpSpPr>
              <a:grpSpLocks/>
            </p:cNvGrpSpPr>
            <p:nvPr/>
          </p:nvGrpSpPr>
          <p:grpSpPr bwMode="auto">
            <a:xfrm>
              <a:off x="1931" y="3127"/>
              <a:ext cx="964" cy="902"/>
              <a:chOff x="1928" y="0"/>
              <a:chExt cx="964" cy="902"/>
            </a:xfrm>
          </p:grpSpPr>
          <p:sp>
            <p:nvSpPr>
              <p:cNvPr id="94251" name="Rectangle 24"/>
              <p:cNvSpPr>
                <a:spLocks noChangeArrowheads="1"/>
              </p:cNvSpPr>
              <p:nvPr/>
            </p:nvSpPr>
            <p:spPr bwMode="auto">
              <a:xfrm>
                <a:off x="1971"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Sivan</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52" name="Rectangle 25"/>
              <p:cNvSpPr>
                <a:spLocks noChangeArrowheads="1"/>
              </p:cNvSpPr>
              <p:nvPr/>
            </p:nvSpPr>
            <p:spPr bwMode="auto">
              <a:xfrm>
                <a:off x="1928"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6" name="Group 26"/>
            <p:cNvGrpSpPr>
              <a:grpSpLocks/>
            </p:cNvGrpSpPr>
            <p:nvPr/>
          </p:nvGrpSpPr>
          <p:grpSpPr bwMode="auto">
            <a:xfrm>
              <a:off x="3859" y="3127"/>
              <a:ext cx="964" cy="902"/>
              <a:chOff x="3856" y="0"/>
              <a:chExt cx="964" cy="902"/>
            </a:xfrm>
          </p:grpSpPr>
          <p:sp>
            <p:nvSpPr>
              <p:cNvPr id="94249" name="Rectangle 27"/>
              <p:cNvSpPr>
                <a:spLocks noChangeArrowheads="1"/>
              </p:cNvSpPr>
              <p:nvPr/>
            </p:nvSpPr>
            <p:spPr bwMode="auto">
              <a:xfrm>
                <a:off x="3899"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Av</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50" name="Rectangle 28"/>
              <p:cNvSpPr>
                <a:spLocks noChangeArrowheads="1"/>
              </p:cNvSpPr>
              <p:nvPr/>
            </p:nvSpPr>
            <p:spPr bwMode="auto">
              <a:xfrm>
                <a:off x="3856"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7" name="Group 29"/>
            <p:cNvGrpSpPr>
              <a:grpSpLocks/>
            </p:cNvGrpSpPr>
            <p:nvPr/>
          </p:nvGrpSpPr>
          <p:grpSpPr bwMode="auto">
            <a:xfrm>
              <a:off x="4823" y="3127"/>
              <a:ext cx="964" cy="902"/>
              <a:chOff x="4820" y="0"/>
              <a:chExt cx="964" cy="902"/>
            </a:xfrm>
          </p:grpSpPr>
          <p:sp>
            <p:nvSpPr>
              <p:cNvPr id="94247" name="Rectangle 30"/>
              <p:cNvSpPr>
                <a:spLocks noChangeArrowheads="1"/>
              </p:cNvSpPr>
              <p:nvPr/>
            </p:nvSpPr>
            <p:spPr bwMode="auto">
              <a:xfrm>
                <a:off x="486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spcBef>
                    <a:spcPct val="0"/>
                  </a:spcBef>
                  <a:spcAft>
                    <a:spcPct val="0"/>
                  </a:spcAft>
                </a:pPr>
                <a:r>
                  <a:rPr lang="en-US" sz="3200" b="1">
                    <a:solidFill>
                      <a:srgbClr val="000000"/>
                    </a:solidFill>
                    <a:latin typeface="Arial"/>
                    <a:ea typeface="ＭＳ Ｐゴシック" charset="0"/>
                    <a:cs typeface="Arial"/>
                  </a:rPr>
                  <a:t>Elul</a:t>
                </a:r>
                <a:endParaRPr lang="en-US" sz="3200">
                  <a:solidFill>
                    <a:srgbClr val="000000"/>
                  </a:solidFill>
                  <a:latin typeface="Arial"/>
                  <a:ea typeface="ＭＳ Ｐゴシック" charset="0"/>
                  <a:cs typeface="Arial"/>
                </a:endParaRPr>
              </a:p>
              <a:p>
                <a:pPr algn="ctr" defTabSz="914400" eaLnBrk="0" fontAlgn="base" hangingPunct="0">
                  <a:spcBef>
                    <a:spcPct val="0"/>
                  </a:spcBef>
                  <a:spcAft>
                    <a:spcPct val="0"/>
                  </a:spcAft>
                </a:pPr>
                <a:endParaRPr lang="en-US" sz="3200">
                  <a:solidFill>
                    <a:srgbClr val="000000"/>
                  </a:solidFill>
                  <a:latin typeface="Arial"/>
                  <a:ea typeface="Times New Roman" charset="0"/>
                  <a:cs typeface="Arial"/>
                </a:endParaRPr>
              </a:p>
            </p:txBody>
          </p:sp>
          <p:sp>
            <p:nvSpPr>
              <p:cNvPr id="94248" name="Rectangle 31"/>
              <p:cNvSpPr>
                <a:spLocks noChangeArrowheads="1"/>
              </p:cNvSpPr>
              <p:nvPr/>
            </p:nvSpPr>
            <p:spPr bwMode="auto">
              <a:xfrm>
                <a:off x="482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28" name="Group 32"/>
            <p:cNvGrpSpPr>
              <a:grpSpLocks/>
            </p:cNvGrpSpPr>
            <p:nvPr/>
          </p:nvGrpSpPr>
          <p:grpSpPr bwMode="auto">
            <a:xfrm>
              <a:off x="2934" y="3192"/>
              <a:ext cx="1104" cy="912"/>
              <a:chOff x="1296" y="528"/>
              <a:chExt cx="1104" cy="912"/>
            </a:xfrm>
          </p:grpSpPr>
          <p:grpSp>
            <p:nvGrpSpPr>
              <p:cNvPr id="94229" name="Group 33"/>
              <p:cNvGrpSpPr>
                <a:grpSpLocks/>
              </p:cNvGrpSpPr>
              <p:nvPr/>
            </p:nvGrpSpPr>
            <p:grpSpPr bwMode="auto">
              <a:xfrm>
                <a:off x="1296" y="528"/>
                <a:ext cx="384" cy="240"/>
                <a:chOff x="2892" y="0"/>
                <a:chExt cx="964" cy="902"/>
              </a:xfrm>
            </p:grpSpPr>
            <p:sp>
              <p:nvSpPr>
                <p:cNvPr id="94245" name="Rectangle 34"/>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T              </a:t>
                  </a:r>
                  <a:endParaRPr lang="en-US" sz="4000">
                    <a:solidFill>
                      <a:srgbClr val="000000"/>
                    </a:solidFill>
                    <a:latin typeface="Arial"/>
                    <a:ea typeface="Times New Roman" charset="0"/>
                    <a:cs typeface="Arial"/>
                  </a:endParaRPr>
                </a:p>
              </p:txBody>
            </p:sp>
            <p:sp>
              <p:nvSpPr>
                <p:cNvPr id="94246" name="Rectangle 35"/>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0" name="Group 36"/>
              <p:cNvGrpSpPr>
                <a:grpSpLocks/>
              </p:cNvGrpSpPr>
              <p:nvPr/>
            </p:nvGrpSpPr>
            <p:grpSpPr bwMode="auto">
              <a:xfrm>
                <a:off x="1440" y="624"/>
                <a:ext cx="384" cy="240"/>
                <a:chOff x="2892" y="0"/>
                <a:chExt cx="964" cy="902"/>
              </a:xfrm>
            </p:grpSpPr>
            <p:sp>
              <p:nvSpPr>
                <p:cNvPr id="94243" name="Rectangle 37"/>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a              </a:t>
                  </a:r>
                  <a:endParaRPr lang="en-US" sz="4000">
                    <a:solidFill>
                      <a:srgbClr val="000000"/>
                    </a:solidFill>
                    <a:latin typeface="Arial"/>
                    <a:ea typeface="Times New Roman" charset="0"/>
                    <a:cs typeface="Arial"/>
                  </a:endParaRPr>
                </a:p>
              </p:txBody>
            </p:sp>
            <p:sp>
              <p:nvSpPr>
                <p:cNvPr id="94244" name="Rectangle 38"/>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1" name="Group 39"/>
              <p:cNvGrpSpPr>
                <a:grpSpLocks/>
              </p:cNvGrpSpPr>
              <p:nvPr/>
            </p:nvGrpSpPr>
            <p:grpSpPr bwMode="auto">
              <a:xfrm>
                <a:off x="1584" y="768"/>
                <a:ext cx="384" cy="240"/>
                <a:chOff x="2892" y="0"/>
                <a:chExt cx="964" cy="902"/>
              </a:xfrm>
            </p:grpSpPr>
            <p:sp>
              <p:nvSpPr>
                <p:cNvPr id="94241" name="Rectangle 40"/>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m              </a:t>
                  </a:r>
                  <a:endParaRPr lang="en-US" sz="4000">
                    <a:solidFill>
                      <a:srgbClr val="000000"/>
                    </a:solidFill>
                    <a:latin typeface="Arial"/>
                    <a:ea typeface="Times New Roman" charset="0"/>
                    <a:cs typeface="Arial"/>
                  </a:endParaRPr>
                </a:p>
              </p:txBody>
            </p:sp>
            <p:sp>
              <p:nvSpPr>
                <p:cNvPr id="94242" name="Rectangle 41"/>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2" name="Group 42"/>
              <p:cNvGrpSpPr>
                <a:grpSpLocks/>
              </p:cNvGrpSpPr>
              <p:nvPr/>
            </p:nvGrpSpPr>
            <p:grpSpPr bwMode="auto">
              <a:xfrm>
                <a:off x="1728" y="912"/>
                <a:ext cx="384" cy="240"/>
                <a:chOff x="2892" y="0"/>
                <a:chExt cx="964" cy="902"/>
              </a:xfrm>
            </p:grpSpPr>
            <p:sp>
              <p:nvSpPr>
                <p:cNvPr id="94239" name="Rectangle 43"/>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m              </a:t>
                  </a:r>
                  <a:endParaRPr lang="en-US" sz="4000">
                    <a:solidFill>
                      <a:srgbClr val="000000"/>
                    </a:solidFill>
                    <a:latin typeface="Arial"/>
                    <a:ea typeface="Times New Roman" charset="0"/>
                    <a:cs typeface="Arial"/>
                  </a:endParaRPr>
                </a:p>
              </p:txBody>
            </p:sp>
            <p:sp>
              <p:nvSpPr>
                <p:cNvPr id="94240" name="Rectangle 44"/>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3" name="Group 45"/>
              <p:cNvGrpSpPr>
                <a:grpSpLocks/>
              </p:cNvGrpSpPr>
              <p:nvPr/>
            </p:nvGrpSpPr>
            <p:grpSpPr bwMode="auto">
              <a:xfrm>
                <a:off x="1872" y="1056"/>
                <a:ext cx="384" cy="240"/>
                <a:chOff x="2892" y="0"/>
                <a:chExt cx="964" cy="902"/>
              </a:xfrm>
            </p:grpSpPr>
            <p:sp>
              <p:nvSpPr>
                <p:cNvPr id="94237" name="Rectangle 46"/>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u              </a:t>
                  </a:r>
                  <a:endParaRPr lang="en-US" sz="4000">
                    <a:solidFill>
                      <a:srgbClr val="000000"/>
                    </a:solidFill>
                    <a:latin typeface="Arial"/>
                    <a:ea typeface="Times New Roman" charset="0"/>
                    <a:cs typeface="Arial"/>
                  </a:endParaRPr>
                </a:p>
              </p:txBody>
            </p:sp>
            <p:sp>
              <p:nvSpPr>
                <p:cNvPr id="94238" name="Rectangle 47"/>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nvGrpSpPr>
              <p:cNvPr id="94234" name="Group 48"/>
              <p:cNvGrpSpPr>
                <a:grpSpLocks/>
              </p:cNvGrpSpPr>
              <p:nvPr/>
            </p:nvGrpSpPr>
            <p:grpSpPr bwMode="auto">
              <a:xfrm>
                <a:off x="2016" y="1200"/>
                <a:ext cx="384" cy="240"/>
                <a:chOff x="2892" y="0"/>
                <a:chExt cx="964" cy="902"/>
              </a:xfrm>
            </p:grpSpPr>
            <p:sp>
              <p:nvSpPr>
                <p:cNvPr id="94235" name="Rectangle 49"/>
                <p:cNvSpPr>
                  <a:spLocks noChangeArrowheads="1"/>
                </p:cNvSpPr>
                <p:nvPr/>
              </p:nvSpPr>
              <p:spPr bwMode="auto">
                <a:xfrm>
                  <a:off x="2935"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en-US" sz="3200" b="1">
                      <a:solidFill>
                        <a:srgbClr val="000000"/>
                      </a:solidFill>
                      <a:latin typeface="Arial"/>
                      <a:ea typeface="ＭＳ Ｐゴシック" charset="0"/>
                      <a:cs typeface="Arial"/>
                    </a:rPr>
                    <a:t>z              </a:t>
                  </a:r>
                  <a:endParaRPr lang="en-US" sz="4000">
                    <a:solidFill>
                      <a:srgbClr val="000000"/>
                    </a:solidFill>
                    <a:latin typeface="Arial"/>
                    <a:ea typeface="Times New Roman" charset="0"/>
                    <a:cs typeface="Arial"/>
                  </a:endParaRPr>
                </a:p>
              </p:txBody>
            </p:sp>
            <p:sp>
              <p:nvSpPr>
                <p:cNvPr id="94236" name="Rectangle 50"/>
                <p:cNvSpPr>
                  <a:spLocks noChangeArrowheads="1"/>
                </p:cNvSpPr>
                <p:nvPr/>
              </p:nvSpPr>
              <p:spPr bwMode="auto">
                <a:xfrm>
                  <a:off x="2892"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grpSp>
      </p:grpSp>
      <p:sp>
        <p:nvSpPr>
          <p:cNvPr id="94222" name="Rectangle 51"/>
          <p:cNvSpPr>
            <a:spLocks noGrp="1" noChangeArrowheads="1"/>
          </p:cNvSpPr>
          <p:nvPr>
            <p:ph type="title" idx="4294967295"/>
          </p:nvPr>
        </p:nvSpPr>
        <p:spPr>
          <a:xfrm>
            <a:off x="0" y="152400"/>
            <a:ext cx="7772400" cy="1143000"/>
          </a:xfrm>
        </p:spPr>
        <p:txBody>
          <a:bodyPr/>
          <a:lstStyle/>
          <a:p>
            <a:pPr eaLnBrk="1" hangingPunct="1"/>
            <a:r>
              <a:rPr lang="en-US">
                <a:ea typeface="ＭＳ Ｐゴシック" charset="0"/>
              </a:rPr>
              <a:t>Seasons in Israel</a:t>
            </a:r>
          </a:p>
        </p:txBody>
      </p:sp>
    </p:spTree>
    <p:extLst>
      <p:ext uri="{BB962C8B-B14F-4D97-AF65-F5344CB8AC3E}">
        <p14:creationId xmlns:p14="http://schemas.microsoft.com/office/powerpoint/2010/main" val="15818277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3500"/>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2500"/>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20000"/>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2500"/>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5000"/>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pic>
        <p:nvPicPr>
          <p:cNvPr id="324611" name="Picture 3" descr="Tractor and Combine Parts 200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648200" cy="2681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0" name="Picture 4" descr="MF, Thrashing fields"/>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4648200" y="3543300"/>
            <a:ext cx="4495800" cy="337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4613" name="Picture 5" descr="home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586038"/>
            <a:ext cx="5410200" cy="427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6"/>
          <p:cNvGrpSpPr>
            <a:grpSpLocks/>
          </p:cNvGrpSpPr>
          <p:nvPr/>
        </p:nvGrpSpPr>
        <p:grpSpPr bwMode="auto">
          <a:xfrm>
            <a:off x="4648200" y="0"/>
            <a:ext cx="4495800" cy="3886200"/>
            <a:chOff x="0" y="0"/>
            <a:chExt cx="1968" cy="1632"/>
          </a:xfrm>
        </p:grpSpPr>
        <p:pic>
          <p:nvPicPr>
            <p:cNvPr id="96264" name="Picture 7" descr="home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968" cy="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5" name="Picture 8" descr="home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296" y="1248"/>
              <a:ext cx="672" cy="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96263" name="Rectangle 9"/>
          <p:cNvSpPr>
            <a:spLocks noGrp="1" noChangeArrowheads="1"/>
          </p:cNvSpPr>
          <p:nvPr>
            <p:ph type="title" idx="4294967295"/>
          </p:nvPr>
        </p:nvSpPr>
        <p:spPr>
          <a:xfrm>
            <a:off x="1219200" y="228600"/>
            <a:ext cx="7772400" cy="1143000"/>
          </a:xfrm>
        </p:spPr>
        <p:txBody>
          <a:bodyPr/>
          <a:lstStyle/>
          <a:p>
            <a:pPr eaLnBrk="1" hangingPunct="1"/>
            <a:r>
              <a:rPr lang="en-US" b="1" dirty="0">
                <a:ea typeface="ＭＳ Ｐゴシック" charset="0"/>
              </a:rPr>
              <a:t>Harvesting was hard work!</a:t>
            </a:r>
          </a:p>
        </p:txBody>
      </p:sp>
    </p:spTree>
    <p:extLst>
      <p:ext uri="{BB962C8B-B14F-4D97-AF65-F5344CB8AC3E}">
        <p14:creationId xmlns:p14="http://schemas.microsoft.com/office/powerpoint/2010/main" val="37540976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200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nodeType="afterEffect">
                                  <p:stCondLst>
                                    <p:cond delay="0"/>
                                  </p:stCondLst>
                                  <p:childTnLst>
                                    <p:set>
                                      <p:cBhvr>
                                        <p:cTn id="11" dur="1" fill="hold">
                                          <p:stCondLst>
                                            <p:cond delay="0"/>
                                          </p:stCondLst>
                                        </p:cTn>
                                        <p:tgtEl>
                                          <p:spTgt spid="324613"/>
                                        </p:tgtEl>
                                        <p:attrNameLst>
                                          <p:attrName>style.visibility</p:attrName>
                                        </p:attrNameLst>
                                      </p:cBhvr>
                                      <p:to>
                                        <p:strVal val="visible"/>
                                      </p:to>
                                    </p:set>
                                    <p:anim calcmode="lin" valueType="num">
                                      <p:cBhvr>
                                        <p:cTn id="12" dur="500" fill="hold"/>
                                        <p:tgtEl>
                                          <p:spTgt spid="324613"/>
                                        </p:tgtEl>
                                        <p:attrNameLst>
                                          <p:attrName>ppt_w</p:attrName>
                                        </p:attrNameLst>
                                      </p:cBhvr>
                                      <p:tavLst>
                                        <p:tav tm="0">
                                          <p:val>
                                            <p:fltVal val="0"/>
                                          </p:val>
                                        </p:tav>
                                        <p:tav tm="100000">
                                          <p:val>
                                            <p:strVal val="#ppt_w"/>
                                          </p:val>
                                        </p:tav>
                                      </p:tavLst>
                                    </p:anim>
                                    <p:anim calcmode="lin" valueType="num">
                                      <p:cBhvr>
                                        <p:cTn id="13" dur="500" fill="hold"/>
                                        <p:tgtEl>
                                          <p:spTgt spid="32461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nodeType="afterEffect">
                                  <p:stCondLst>
                                    <p:cond delay="0"/>
                                  </p:stCondLst>
                                  <p:childTnLst>
                                    <p:set>
                                      <p:cBhvr>
                                        <p:cTn id="16" dur="1" fill="hold">
                                          <p:stCondLst>
                                            <p:cond delay="0"/>
                                          </p:stCondLst>
                                        </p:cTn>
                                        <p:tgtEl>
                                          <p:spTgt spid="324611"/>
                                        </p:tgtEl>
                                        <p:attrNameLst>
                                          <p:attrName>style.visibility</p:attrName>
                                        </p:attrNameLst>
                                      </p:cBhvr>
                                      <p:to>
                                        <p:strVal val="visible"/>
                                      </p:to>
                                    </p:set>
                                    <p:anim calcmode="lin" valueType="num">
                                      <p:cBhvr>
                                        <p:cTn id="17" dur="500" fill="hold"/>
                                        <p:tgtEl>
                                          <p:spTgt spid="324611"/>
                                        </p:tgtEl>
                                        <p:attrNameLst>
                                          <p:attrName>ppt_w</p:attrName>
                                        </p:attrNameLst>
                                      </p:cBhvr>
                                      <p:tavLst>
                                        <p:tav tm="0">
                                          <p:val>
                                            <p:fltVal val="0"/>
                                          </p:val>
                                        </p:tav>
                                        <p:tav tm="100000">
                                          <p:val>
                                            <p:strVal val="#ppt_w"/>
                                          </p:val>
                                        </p:tav>
                                      </p:tavLst>
                                    </p:anim>
                                    <p:anim calcmode="lin" valueType="num">
                                      <p:cBhvr>
                                        <p:cTn id="18" dur="500" fill="hold"/>
                                        <p:tgtEl>
                                          <p:spTgt spid="3246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a:solidFill>
                  <a:schemeClr val="bg1"/>
                </a:solidFill>
                <a:ea typeface="+mj-ea"/>
                <a:cs typeface="+mj-cs"/>
              </a:rPr>
              <a:t>Reaping</a:t>
            </a:r>
          </a:p>
        </p:txBody>
      </p:sp>
    </p:spTree>
    <p:extLst>
      <p:ext uri="{BB962C8B-B14F-4D97-AF65-F5344CB8AC3E}">
        <p14:creationId xmlns:p14="http://schemas.microsoft.com/office/powerpoint/2010/main" val="641977563"/>
      </p:ext>
    </p:extLst>
  </p:cSld>
  <p:clrMapOvr>
    <a:masterClrMapping/>
  </p:clrMapOvr>
  <p:transition>
    <p:randomBar dir="vert"/>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331175" y="1433727"/>
            <a:ext cx="856130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God </a:t>
            </a:r>
            <a:r>
              <a:rPr kumimoji="0" lang="en-US" sz="36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rewarded</a:t>
            </a:r>
            <a:r>
              <a:rPr kumimoji="0" lang="en-US" sz="36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those who submitted to his rule over their individual lives despite this not being true of the nation as a whole.</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Ruth</a:t>
            </a:r>
          </a:p>
        </p:txBody>
      </p:sp>
    </p:spTree>
    <p:extLst>
      <p:ext uri="{BB962C8B-B14F-4D97-AF65-F5344CB8AC3E}">
        <p14:creationId xmlns:p14="http://schemas.microsoft.com/office/powerpoint/2010/main" val="467333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00355" name="Picture 3"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962400" cy="333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6660" name="Picture 4" descr="MF, Gathering Great People - Ruth, p"/>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648200"/>
            <a:ext cx="6305550" cy="187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5"/>
          <p:cNvGrpSpPr>
            <a:grpSpLocks/>
          </p:cNvGrpSpPr>
          <p:nvPr/>
        </p:nvGrpSpPr>
        <p:grpSpPr bwMode="auto">
          <a:xfrm>
            <a:off x="4648200" y="1828800"/>
            <a:ext cx="3644900" cy="2570163"/>
            <a:chOff x="5684" y="1560"/>
            <a:chExt cx="2296" cy="1619"/>
          </a:xfrm>
        </p:grpSpPr>
        <p:pic>
          <p:nvPicPr>
            <p:cNvPr id="100361" name="Picture 6" descr="MF, Gathering Great People - Ruth, p"/>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00" y="1560"/>
              <a:ext cx="2280" cy="16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62" name="Rectangle 7"/>
            <p:cNvSpPr>
              <a:spLocks noChangeArrowheads="1"/>
            </p:cNvSpPr>
            <p:nvPr/>
          </p:nvSpPr>
          <p:spPr bwMode="auto">
            <a:xfrm>
              <a:off x="5684" y="1560"/>
              <a:ext cx="536" cy="32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100363" name="Rectangle 8"/>
            <p:cNvSpPr>
              <a:spLocks noChangeArrowheads="1"/>
            </p:cNvSpPr>
            <p:nvPr/>
          </p:nvSpPr>
          <p:spPr bwMode="auto">
            <a:xfrm>
              <a:off x="6064" y="1560"/>
              <a:ext cx="220" cy="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326665" name="Text Box 9"/>
          <p:cNvSpPr txBox="1">
            <a:spLocks noChangeArrowheads="1"/>
          </p:cNvSpPr>
          <p:nvPr/>
        </p:nvSpPr>
        <p:spPr bwMode="auto">
          <a:xfrm>
            <a:off x="1371600" y="3505200"/>
            <a:ext cx="2286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000000"/>
                </a:solidFill>
                <a:latin typeface="Arial"/>
                <a:cs typeface="Arial"/>
              </a:rPr>
              <a:t>Reaping</a:t>
            </a:r>
          </a:p>
        </p:txBody>
      </p:sp>
      <p:sp>
        <p:nvSpPr>
          <p:cNvPr id="326667" name="Text Box 11"/>
          <p:cNvSpPr txBox="1">
            <a:spLocks noChangeArrowheads="1"/>
          </p:cNvSpPr>
          <p:nvPr/>
        </p:nvSpPr>
        <p:spPr bwMode="auto">
          <a:xfrm>
            <a:off x="3886200" y="0"/>
            <a:ext cx="5257800" cy="1077218"/>
          </a:xfrm>
          <a:prstGeom prst="rect">
            <a:avLst/>
          </a:prstGeom>
          <a:gradFill rotWithShape="0">
            <a:gsLst>
              <a:gs pos="0">
                <a:schemeClr val="tx2"/>
              </a:gs>
              <a:gs pos="50000">
                <a:srgbClr val="996600"/>
              </a:gs>
              <a:gs pos="100000">
                <a:schemeClr val="tx2"/>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a:solidFill>
                  <a:srgbClr val="FFFFFF"/>
                </a:solidFill>
                <a:latin typeface="Arial"/>
                <a:ea typeface="ＭＳ Ｐゴシック" charset="0"/>
                <a:cs typeface="Arial"/>
              </a:rPr>
              <a:t>Barley and Wheat Harvest    March - June</a:t>
            </a:r>
          </a:p>
        </p:txBody>
      </p:sp>
      <p:sp>
        <p:nvSpPr>
          <p:cNvPr id="100360" name="Rectangle 12"/>
          <p:cNvSpPr>
            <a:spLocks noGrp="1" noChangeArrowheads="1"/>
          </p:cNvSpPr>
          <p:nvPr>
            <p:ph type="title" idx="4294967295"/>
          </p:nvPr>
        </p:nvSpPr>
        <p:spPr>
          <a:xfrm>
            <a:off x="5410200" y="4403725"/>
            <a:ext cx="3733800" cy="701675"/>
          </a:xfrm>
          <a:noFill/>
        </p:spPr>
        <p:txBody>
          <a:bodyPr anchor="t">
            <a:spAutoFit/>
          </a:bodyPr>
          <a:lstStyle/>
          <a:p>
            <a:pPr eaLnBrk="1" hangingPunct="1">
              <a:spcBef>
                <a:spcPct val="50000"/>
              </a:spcBef>
            </a:pPr>
            <a:r>
              <a:rPr lang="en-US" sz="4000" b="1" dirty="0">
                <a:solidFill>
                  <a:schemeClr val="tx1"/>
                </a:solidFill>
                <a:ea typeface="ＭＳ Ｐゴシック" charset="0"/>
              </a:rPr>
              <a:t>Bundling</a:t>
            </a:r>
          </a:p>
        </p:txBody>
      </p:sp>
    </p:spTree>
    <p:extLst>
      <p:ext uri="{BB962C8B-B14F-4D97-AF65-F5344CB8AC3E}">
        <p14:creationId xmlns:p14="http://schemas.microsoft.com/office/powerpoint/2010/main" val="231672923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26665"/>
                                        </p:tgtEl>
                                        <p:attrNameLst>
                                          <p:attrName>style.visibility</p:attrName>
                                        </p:attrNameLst>
                                      </p:cBhvr>
                                      <p:to>
                                        <p:strVal val="visible"/>
                                      </p:to>
                                    </p:set>
                                    <p:animEffect transition="in" filter="dissolve">
                                      <p:cBhvr>
                                        <p:cTn id="7" dur="500"/>
                                        <p:tgtEl>
                                          <p:spTgt spid="326665"/>
                                        </p:tgtEl>
                                      </p:cBhvr>
                                    </p:animEffect>
                                  </p:childTnLst>
                                </p:cTn>
                              </p:par>
                            </p:childTnLst>
                          </p:cTn>
                        </p:par>
                        <p:par>
                          <p:cTn id="8" fill="hold" nodeType="afterGroup">
                            <p:stCondLst>
                              <p:cond delay="1500"/>
                            </p:stCondLst>
                            <p:childTnLst>
                              <p:par>
                                <p:cTn id="9" presetID="9" presetClass="entr" presetSubtype="0" fill="hold" nodeType="afterEffect">
                                  <p:stCondLst>
                                    <p:cond delay="4000"/>
                                  </p:stCondLst>
                                  <p:childTnLst>
                                    <p:set>
                                      <p:cBhvr>
                                        <p:cTn id="10" dur="1" fill="hold">
                                          <p:stCondLst>
                                            <p:cond delay="0"/>
                                          </p:stCondLst>
                                        </p:cTn>
                                        <p:tgtEl>
                                          <p:spTgt spid="326660"/>
                                        </p:tgtEl>
                                        <p:attrNameLst>
                                          <p:attrName>style.visibility</p:attrName>
                                        </p:attrNameLst>
                                      </p:cBhvr>
                                      <p:to>
                                        <p:strVal val="visible"/>
                                      </p:to>
                                    </p:set>
                                    <p:animEffect transition="in" filter="dissolve">
                                      <p:cBhvr>
                                        <p:cTn id="11" dur="500"/>
                                        <p:tgtEl>
                                          <p:spTgt spid="326660"/>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par>
                          <p:cTn id="16" fill="hold">
                            <p:stCondLst>
                              <p:cond delay="9500"/>
                            </p:stCondLst>
                            <p:childTnLst>
                              <p:par>
                                <p:cTn id="17" presetID="1" presetClass="entr" presetSubtype="0" fill="hold" grpId="0" nodeType="afterEffect">
                                  <p:stCondLst>
                                    <p:cond delay="0"/>
                                  </p:stCondLst>
                                  <p:childTnLst>
                                    <p:set>
                                      <p:cBhvr>
                                        <p:cTn id="18" dur="1" fill="hold">
                                          <p:stCondLst>
                                            <p:cond delay="0"/>
                                          </p:stCondLst>
                                        </p:cTn>
                                        <p:tgtEl>
                                          <p:spTgt spid="100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5" grpId="0" autoUpdateAnimBg="0"/>
      <p:bldP spid="10036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7048500"/>
            <a:chOff x="0" y="0"/>
            <a:chExt cx="5760" cy="4440"/>
          </a:xfrm>
        </p:grpSpPr>
        <p:pic>
          <p:nvPicPr>
            <p:cNvPr id="102404" name="Picture 3" descr="MF, Harvesting1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4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05" name="Rectangle 4"/>
            <p:cNvSpPr>
              <a:spLocks noChangeArrowheads="1"/>
            </p:cNvSpPr>
            <p:nvPr/>
          </p:nvSpPr>
          <p:spPr bwMode="auto">
            <a:xfrm>
              <a:off x="336" y="3360"/>
              <a:ext cx="2304" cy="10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102403" name="Rectangle 6"/>
          <p:cNvSpPr>
            <a:spLocks noGrp="1" noChangeArrowheads="1"/>
          </p:cNvSpPr>
          <p:nvPr>
            <p:ph type="title" idx="4294967295"/>
          </p:nvPr>
        </p:nvSpPr>
        <p:spPr>
          <a:xfrm>
            <a:off x="609600" y="5410200"/>
            <a:ext cx="4419600" cy="1143000"/>
          </a:xfrm>
        </p:spPr>
        <p:txBody>
          <a:bodyPr/>
          <a:lstStyle/>
          <a:p>
            <a:pPr algn="l" eaLnBrk="1" hangingPunct="1"/>
            <a:r>
              <a:rPr lang="en-US" sz="4000" b="1">
                <a:solidFill>
                  <a:schemeClr val="tx1"/>
                </a:solidFill>
                <a:ea typeface="ＭＳ Ｐゴシック" charset="0"/>
              </a:rPr>
              <a:t>Threshing</a:t>
            </a:r>
            <a:endParaRPr lang="en-US">
              <a:ea typeface="ＭＳ Ｐゴシック" charset="0"/>
            </a:endParaRPr>
          </a:p>
        </p:txBody>
      </p:sp>
    </p:spTree>
    <p:extLst>
      <p:ext uri="{BB962C8B-B14F-4D97-AF65-F5344CB8AC3E}">
        <p14:creationId xmlns:p14="http://schemas.microsoft.com/office/powerpoint/2010/main" val="2554145415"/>
      </p:ext>
    </p:extLst>
  </p:cSld>
  <p:clrMapOvr>
    <a:masterClrMapping/>
  </p:clrMapOvr>
  <p:transition>
    <p:randomBar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a:solidFill>
                  <a:schemeClr val="bg1"/>
                </a:solidFill>
                <a:ea typeface="+mj-ea"/>
                <a:cs typeface="+mj-cs"/>
              </a:rPr>
              <a:t>Threshing</a:t>
            </a:r>
          </a:p>
        </p:txBody>
      </p:sp>
    </p:spTree>
    <p:extLst>
      <p:ext uri="{BB962C8B-B14F-4D97-AF65-F5344CB8AC3E}">
        <p14:creationId xmlns:p14="http://schemas.microsoft.com/office/powerpoint/2010/main" val="687555818"/>
      </p:ext>
    </p:extLst>
  </p:cSld>
  <p:clrMapOvr>
    <a:masterClrMapping/>
  </p:clrMapOvr>
  <p:transition>
    <p:randomBar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a:solidFill>
                  <a:schemeClr val="bg1"/>
                </a:solidFill>
                <a:ea typeface="+mj-ea"/>
                <a:cs typeface="+mj-cs"/>
              </a:rPr>
              <a:t>Winnowing</a:t>
            </a:r>
          </a:p>
        </p:txBody>
      </p:sp>
    </p:spTree>
    <p:extLst>
      <p:ext uri="{BB962C8B-B14F-4D97-AF65-F5344CB8AC3E}">
        <p14:creationId xmlns:p14="http://schemas.microsoft.com/office/powerpoint/2010/main" val="3050146654"/>
      </p:ext>
    </p:extLst>
  </p:cSld>
  <p:clrMapOvr>
    <a:masterClrMapping/>
  </p:clrMapOvr>
  <p:transition>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sp>
        <p:nvSpPr>
          <p:cNvPr id="108547" name="Text Box 3"/>
          <p:cNvSpPr txBox="1">
            <a:spLocks noChangeArrowheads="1"/>
          </p:cNvSpPr>
          <p:nvPr/>
        </p:nvSpPr>
        <p:spPr bwMode="auto">
          <a:xfrm>
            <a:off x="3962400" y="0"/>
            <a:ext cx="5715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4000" b="1">
                <a:solidFill>
                  <a:srgbClr val="000000"/>
                </a:solidFill>
                <a:latin typeface="Arial"/>
                <a:cs typeface="Arial"/>
              </a:rPr>
              <a:t>Winnowing</a:t>
            </a:r>
          </a:p>
        </p:txBody>
      </p:sp>
      <p:pic>
        <p:nvPicPr>
          <p:cNvPr id="108548" name="Picture 4" descr="MF, Harvesting2 Great People - Ruth, p"/>
          <p:cNvPicPr>
            <a:picLocks noChangeAspect="1" noChangeArrowheads="1"/>
          </p:cNvPicPr>
          <p:nvPr/>
        </p:nvPicPr>
        <p:blipFill>
          <a:blip r:embed="rId3" cstate="screen">
            <a:lum contrast="6000"/>
            <a:extLst>
              <a:ext uri="{28A0092B-C50C-407E-A947-70E740481C1C}">
                <a14:useLocalDpi xmlns:a14="http://schemas.microsoft.com/office/drawing/2010/main"/>
              </a:ext>
            </a:extLst>
          </a:blip>
          <a:srcRect l="-1599"/>
          <a:stretch>
            <a:fillRect/>
          </a:stretch>
        </p:blipFill>
        <p:spPr bwMode="auto">
          <a:xfrm>
            <a:off x="-876300" y="0"/>
            <a:ext cx="9677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26" name="Text Box 6"/>
          <p:cNvSpPr txBox="1">
            <a:spLocks noChangeArrowheads="1"/>
          </p:cNvSpPr>
          <p:nvPr/>
        </p:nvSpPr>
        <p:spPr bwMode="auto">
          <a:xfrm>
            <a:off x="304800" y="381000"/>
            <a:ext cx="5715000" cy="7016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4000" b="1" dirty="0">
                <a:solidFill>
                  <a:srgbClr val="FFFFFF"/>
                </a:solidFill>
                <a:effectLst>
                  <a:glow rad="266700">
                    <a:srgbClr val="000000">
                      <a:alpha val="87000"/>
                    </a:srgbClr>
                  </a:glow>
                </a:effectLst>
                <a:latin typeface="Arial"/>
                <a:ea typeface="ＭＳ Ｐゴシック" charset="0"/>
                <a:cs typeface="Arial"/>
              </a:rPr>
              <a:t>Winnowing</a:t>
            </a:r>
          </a:p>
        </p:txBody>
      </p:sp>
      <p:sp>
        <p:nvSpPr>
          <p:cNvPr id="108550" name="Rectangle 7"/>
          <p:cNvSpPr>
            <a:spLocks noGrp="1" noChangeArrowheads="1"/>
          </p:cNvSpPr>
          <p:nvPr>
            <p:ph type="title" idx="4294967295"/>
          </p:nvPr>
        </p:nvSpPr>
        <p:spPr>
          <a:xfrm>
            <a:off x="7225750" y="5715000"/>
            <a:ext cx="1828800" cy="1143000"/>
          </a:xfrm>
        </p:spPr>
        <p:txBody>
          <a:bodyPr/>
          <a:lstStyle/>
          <a:p>
            <a:pPr algn="r" eaLnBrk="1" hangingPunct="1"/>
            <a:r>
              <a:rPr lang="en-US" sz="4000" b="1" dirty="0">
                <a:solidFill>
                  <a:schemeClr val="tx1"/>
                </a:solidFill>
                <a:ea typeface="ＭＳ Ｐゴシック" charset="0"/>
              </a:rPr>
              <a:t>Sifting</a:t>
            </a:r>
            <a:endParaRPr lang="en-US" dirty="0">
              <a:ea typeface="ＭＳ Ｐゴシック" charset="0"/>
            </a:endParaRPr>
          </a:p>
        </p:txBody>
      </p:sp>
    </p:spTree>
    <p:extLst>
      <p:ext uri="{BB962C8B-B14F-4D97-AF65-F5344CB8AC3E}">
        <p14:creationId xmlns:p14="http://schemas.microsoft.com/office/powerpoint/2010/main" val="1307121334"/>
      </p:ext>
    </p:extLst>
  </p:cSld>
  <p:clrMapOvr>
    <a:masterClrMapping/>
  </p:clrMapOvr>
  <p:transition>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sp>
        <p:nvSpPr>
          <p:cNvPr id="338951" name="Text Box 7"/>
          <p:cNvSpPr txBox="1">
            <a:spLocks noChangeArrowheads="1"/>
          </p:cNvSpPr>
          <p:nvPr/>
        </p:nvSpPr>
        <p:spPr bwMode="auto">
          <a:xfrm>
            <a:off x="461392" y="1412776"/>
            <a:ext cx="3687527" cy="40318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dirty="0">
                <a:solidFill>
                  <a:srgbClr val="000000"/>
                </a:solidFill>
                <a:latin typeface="Arial"/>
                <a:cs typeface="Arial"/>
              </a:rPr>
              <a:t>"When you reap the harvest of your land, do not reap to the very edges of your field or gather the gleanings of your harvest."</a:t>
            </a:r>
          </a:p>
        </p:txBody>
      </p:sp>
      <p:sp>
        <p:nvSpPr>
          <p:cNvPr id="338952"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19:9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en-US" sz="3200" b="1">
                <a:ea typeface="ＭＳ Ｐゴシック" charset="0"/>
              </a:rPr>
              <a:t>Gleaning Prohibited for Landowners</a:t>
            </a:r>
            <a:endParaRPr lang="en-US" sz="4000" b="1">
              <a:ea typeface="ＭＳ Ｐゴシック" charset="0"/>
            </a:endParaRPr>
          </a:p>
        </p:txBody>
      </p:sp>
    </p:spTree>
    <p:extLst>
      <p:ext uri="{BB962C8B-B14F-4D97-AF65-F5344CB8AC3E}">
        <p14:creationId xmlns:p14="http://schemas.microsoft.com/office/powerpoint/2010/main" val="34644905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40318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dirty="0">
                <a:solidFill>
                  <a:srgbClr val="000000"/>
                </a:solidFill>
                <a:latin typeface="Arial"/>
                <a:cs typeface="Arial"/>
              </a:rPr>
              <a:t>"Do not go over your vineyard a second time or pick up the grapes that have fallen. Leave them for the poor and the alien. I am the L</a:t>
            </a:r>
            <a:r>
              <a:rPr lang="en-US" sz="2800" b="1" i="1" dirty="0">
                <a:solidFill>
                  <a:srgbClr val="000000"/>
                </a:solidFill>
                <a:latin typeface="Arial"/>
                <a:cs typeface="Arial"/>
              </a:rPr>
              <a:t>ORD</a:t>
            </a:r>
            <a:r>
              <a:rPr lang="en-US" sz="3200" b="1" i="1" dirty="0">
                <a:solidFill>
                  <a:srgbClr val="000000"/>
                </a:solidFill>
                <a:latin typeface="Arial"/>
                <a:cs typeface="Arial"/>
              </a:rPr>
              <a:t> your God."</a:t>
            </a:r>
          </a:p>
        </p:txBody>
      </p:sp>
      <p:sp>
        <p:nvSpPr>
          <p:cNvPr id="112645"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19:10 (NIV)</a:t>
            </a:r>
          </a:p>
          <a:p>
            <a:pPr defTabSz="914400" eaLnBrk="1" fontAlgn="base" hangingPunct="1">
              <a:spcBef>
                <a:spcPct val="50000"/>
              </a:spcBef>
              <a:spcAft>
                <a:spcPct val="0"/>
              </a:spcAft>
            </a:pPr>
            <a:endParaRPr lang="en-US" sz="2000" b="1">
              <a:solidFill>
                <a:srgbClr val="000000"/>
              </a:solidFill>
              <a:latin typeface="Arial"/>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en-US" sz="4000" b="1">
                <a:ea typeface="ＭＳ Ｐゴシック" charset="0"/>
              </a:rPr>
              <a:t>Gleaning Commanded for Poor</a:t>
            </a:r>
          </a:p>
        </p:txBody>
      </p:sp>
    </p:spTree>
    <p:extLst>
      <p:ext uri="{BB962C8B-B14F-4D97-AF65-F5344CB8AC3E}">
        <p14:creationId xmlns:p14="http://schemas.microsoft.com/office/powerpoint/2010/main" val="801901241"/>
      </p:ext>
    </p:extLst>
  </p:cSld>
  <p:clrMapOvr>
    <a:masterClrMapping/>
  </p:clrMapOvr>
  <p:transition>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7"/>
          <p:cNvSpPr txBox="1">
            <a:spLocks noChangeArrowheads="1"/>
          </p:cNvSpPr>
          <p:nvPr/>
        </p:nvSpPr>
        <p:spPr bwMode="auto">
          <a:xfrm>
            <a:off x="228600" y="152400"/>
            <a:ext cx="4191001" cy="50167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defPPr>
              <a:defRPr lang="en-US"/>
            </a:defPPr>
            <a:lvl1pPr defTabSz="914400" fontAlgn="base">
              <a:spcBef>
                <a:spcPct val="50000"/>
              </a:spcBef>
              <a:spcAft>
                <a:spcPct val="0"/>
              </a:spcAft>
              <a:defRPr sz="2800" b="1" i="1">
                <a:solidFill>
                  <a:srgbClr val="000000"/>
                </a:solidFill>
                <a:latin typeface="Arial"/>
                <a:ea typeface="ＭＳ Ｐゴシック" charset="0"/>
                <a:cs typeface="Arial"/>
              </a:defRPr>
            </a:lvl1pPr>
            <a:lvl2pPr marL="37931725" indent="-37474525" eaLnBrk="0" hangingPunct="0">
              <a:defRPr sz="2400">
                <a:latin typeface="Times New Roman" charset="0"/>
                <a:ea typeface="ＭＳ Ｐゴシック" charset="0"/>
              </a:defRPr>
            </a:lvl2pPr>
            <a:lvl3pPr eaLnBrk="0" hangingPunct="0">
              <a:defRPr sz="2400">
                <a:latin typeface="Times New Roman" charset="0"/>
                <a:ea typeface="ＭＳ Ｐゴシック" charset="0"/>
              </a:defRPr>
            </a:lvl3pPr>
            <a:lvl4pPr eaLnBrk="0" hangingPunct="0">
              <a:defRPr sz="2400">
                <a:latin typeface="Times New Roman" charset="0"/>
                <a:ea typeface="ＭＳ Ｐゴシック" charset="0"/>
              </a:defRPr>
            </a:lvl4pPr>
            <a:lvl5pPr eaLnBrk="0" hangingPunct="0">
              <a:defRPr sz="2400">
                <a:latin typeface="Times New Roman" charset="0"/>
                <a:ea typeface="ＭＳ Ｐゴシック" charset="0"/>
              </a:defRPr>
            </a:lvl5pPr>
            <a:lvl6pPr marL="457200" eaLnBrk="0" fontAlgn="base" hangingPunct="0">
              <a:spcBef>
                <a:spcPct val="20000"/>
              </a:spcBef>
              <a:spcAft>
                <a:spcPct val="0"/>
              </a:spcAft>
              <a:defRPr sz="2400">
                <a:latin typeface="Times New Roman" charset="0"/>
                <a:ea typeface="ＭＳ Ｐゴシック" charset="0"/>
              </a:defRPr>
            </a:lvl6pPr>
            <a:lvl7pPr marL="914400" eaLnBrk="0" fontAlgn="base" hangingPunct="0">
              <a:spcBef>
                <a:spcPct val="20000"/>
              </a:spcBef>
              <a:spcAft>
                <a:spcPct val="0"/>
              </a:spcAft>
              <a:defRPr sz="2400">
                <a:latin typeface="Times New Roman" charset="0"/>
                <a:ea typeface="ＭＳ Ｐゴシック" charset="0"/>
              </a:defRPr>
            </a:lvl7pPr>
            <a:lvl8pPr marL="1371600" eaLnBrk="0" fontAlgn="base" hangingPunct="0">
              <a:spcBef>
                <a:spcPct val="20000"/>
              </a:spcBef>
              <a:spcAft>
                <a:spcPct val="0"/>
              </a:spcAft>
              <a:defRPr sz="2400">
                <a:latin typeface="Times New Roman" charset="0"/>
                <a:ea typeface="ＭＳ Ｐゴシック" charset="0"/>
              </a:defRPr>
            </a:lvl8pPr>
            <a:lvl9pPr marL="1828800" eaLnBrk="0" fontAlgn="base" hangingPunct="0">
              <a:spcBef>
                <a:spcPct val="20000"/>
              </a:spcBef>
              <a:spcAft>
                <a:spcPct val="0"/>
              </a:spcAft>
              <a:defRPr sz="2400">
                <a:latin typeface="Times New Roman" charset="0"/>
                <a:ea typeface="ＭＳ Ｐゴシック" charset="0"/>
              </a:defRPr>
            </a:lvl9pPr>
          </a:lstStyle>
          <a:p>
            <a:r>
              <a:rPr lang="en-US" sz="3200" dirty="0"/>
              <a:t>"When you reap the harvest of your land, do not reap to the very edges of your field or gather the gleanings of your harvest. Leave them for the poor and the alien. I am the L</a:t>
            </a:r>
            <a:r>
              <a:rPr lang="en-US" dirty="0"/>
              <a:t>ORD</a:t>
            </a:r>
            <a:r>
              <a:rPr lang="en-US" sz="3200" dirty="0"/>
              <a:t> your God."</a:t>
            </a:r>
          </a:p>
        </p:txBody>
      </p:sp>
      <p:sp>
        <p:nvSpPr>
          <p:cNvPr id="114693"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Leviticus 23:22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en-US" sz="3200" b="1">
                <a:ea typeface="ＭＳ Ｐゴシック" charset="0"/>
              </a:rPr>
              <a:t>Commanded Again</a:t>
            </a:r>
          </a:p>
        </p:txBody>
      </p:sp>
    </p:spTree>
    <p:extLst>
      <p:ext uri="{BB962C8B-B14F-4D97-AF65-F5344CB8AC3E}">
        <p14:creationId xmlns:p14="http://schemas.microsoft.com/office/powerpoint/2010/main" val="3009260798"/>
      </p:ext>
    </p:extLst>
  </p:cSld>
  <p:clrMapOvr>
    <a:masterClrMapping/>
  </p:clrMapOvr>
  <p:transition>
    <p:randomBar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0" name="Text Box 7"/>
          <p:cNvSpPr txBox="1">
            <a:spLocks noChangeArrowheads="1"/>
          </p:cNvSpPr>
          <p:nvPr/>
        </p:nvSpPr>
        <p:spPr bwMode="auto">
          <a:xfrm>
            <a:off x="76200" y="38550"/>
            <a:ext cx="4236493" cy="600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i="1" dirty="0">
                <a:solidFill>
                  <a:srgbClr val="000000"/>
                </a:solidFill>
                <a:latin typeface="Arial"/>
                <a:cs typeface="Arial"/>
              </a:rPr>
              <a:t>"When you are harvesting in your field and you overlook a sheaf, do not go back to get it. Leave it for the alien, the fatherless and the widow, so that the L</a:t>
            </a:r>
            <a:r>
              <a:rPr lang="en-US" sz="2800" b="1" i="1" dirty="0">
                <a:solidFill>
                  <a:srgbClr val="000000"/>
                </a:solidFill>
                <a:latin typeface="Arial"/>
                <a:cs typeface="Arial"/>
              </a:rPr>
              <a:t>ORD</a:t>
            </a:r>
            <a:r>
              <a:rPr lang="en-US" sz="3200" b="1" i="1" dirty="0">
                <a:solidFill>
                  <a:srgbClr val="000000"/>
                </a:solidFill>
                <a:latin typeface="Arial"/>
                <a:cs typeface="Arial"/>
              </a:rPr>
              <a:t> your God may bless you in all the work of your hands."</a:t>
            </a:r>
          </a:p>
        </p:txBody>
      </p:sp>
      <p:sp>
        <p:nvSpPr>
          <p:cNvPr id="116741" name="Text Box 8"/>
          <p:cNvSpPr txBox="1">
            <a:spLocks noChangeArrowheads="1"/>
          </p:cNvSpPr>
          <p:nvPr/>
        </p:nvSpPr>
        <p:spPr bwMode="auto">
          <a:xfrm>
            <a:off x="4495800" y="6172200"/>
            <a:ext cx="4648200" cy="9848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2800" b="1">
                <a:solidFill>
                  <a:srgbClr val="000000"/>
                </a:solidFill>
                <a:latin typeface="Arial"/>
                <a:cs typeface="Arial"/>
              </a:rPr>
              <a:t>Deuteronomy 24:19 NIV)</a:t>
            </a:r>
          </a:p>
          <a:p>
            <a:pPr defTabSz="914400" eaLnBrk="1" fontAlgn="base" hangingPunct="1">
              <a:spcBef>
                <a:spcPct val="50000"/>
              </a:spcBef>
              <a:spcAft>
                <a:spcPct val="0"/>
              </a:spcAft>
            </a:pPr>
            <a:endParaRPr lang="en-US" sz="2000">
              <a:solidFill>
                <a:srgbClr val="000000"/>
              </a:solidFill>
              <a:latin typeface="Arial"/>
              <a:cs typeface="Arial"/>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en-US" sz="4000">
                <a:ea typeface="ＭＳ Ｐゴシック" charset="0"/>
              </a:rPr>
              <a:t>And Again…</a:t>
            </a:r>
          </a:p>
        </p:txBody>
      </p:sp>
    </p:spTree>
    <p:extLst>
      <p:ext uri="{BB962C8B-B14F-4D97-AF65-F5344CB8AC3E}">
        <p14:creationId xmlns:p14="http://schemas.microsoft.com/office/powerpoint/2010/main" val="1829503831"/>
      </p:ext>
    </p:extLst>
  </p:cSld>
  <p:clrMapOvr>
    <a:masterClrMapping/>
  </p:clrMapOvr>
  <p:transition>
    <p:randomBar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glow rad="139700">
                    <a:srgbClr val="000000"/>
                  </a:glow>
                </a:effectLst>
                <a:latin typeface="Arial"/>
                <a:cs typeface="Arial"/>
              </a:rPr>
              <a:t>"We were not idle when we were with you, </a:t>
            </a:r>
            <a:r>
              <a:rPr lang="en-US" sz="3600" b="1" i="1" baseline="30000" dirty="0">
                <a:solidFill>
                  <a:srgbClr val="FFFFFF"/>
                </a:solidFill>
                <a:effectLst>
                  <a:glow rad="139700">
                    <a:srgbClr val="000000"/>
                  </a:glow>
                </a:effectLst>
                <a:latin typeface="Arial"/>
                <a:cs typeface="Arial"/>
              </a:rPr>
              <a:t>  </a:t>
            </a:r>
            <a:r>
              <a:rPr lang="en-US" sz="3600" b="1" i="1" dirty="0">
                <a:solidFill>
                  <a:srgbClr val="FFFFFF"/>
                </a:solidFill>
                <a:effectLst>
                  <a:glow rad="139700">
                    <a:srgbClr val="000000"/>
                  </a:glow>
                </a:effectLst>
                <a:latin typeface="Arial"/>
                <a:cs typeface="Arial"/>
              </a:rPr>
              <a:t>nor did we eat anyone</a:t>
            </a:r>
            <a:r>
              <a:rPr lang="fr-FR" altLang="ja-JP" sz="3600" b="1" i="1" dirty="0">
                <a:solidFill>
                  <a:srgbClr val="FFFFFF"/>
                </a:solidFill>
                <a:effectLst>
                  <a:glow rad="139700">
                    <a:srgbClr val="000000"/>
                  </a:glow>
                </a:effectLst>
                <a:latin typeface="Arial"/>
                <a:cs typeface="Arial"/>
              </a:rPr>
              <a:t>'</a:t>
            </a:r>
            <a:r>
              <a:rPr lang="en-US" sz="3600" b="1" i="1" dirty="0">
                <a:solidFill>
                  <a:srgbClr val="FFFFFF"/>
                </a:solidFill>
                <a:effectLst>
                  <a:glow rad="139700">
                    <a:srgbClr val="000000"/>
                  </a:glow>
                </a:effectLst>
                <a:latin typeface="Arial"/>
                <a:cs typeface="Arial"/>
              </a:rPr>
              <a:t>s food without paying for it. On the contrary, we worked night and day, laboring and toiling so that we would not be a burden to any of you." </a:t>
            </a:r>
            <a:r>
              <a:rPr lang="en-US" sz="3600" b="1" i="1" baseline="30000" dirty="0">
                <a:solidFill>
                  <a:srgbClr val="FFFFFF"/>
                </a:solidFill>
                <a:effectLst>
                  <a:glow rad="139700">
                    <a:srgbClr val="000000"/>
                  </a:glow>
                </a:effectLst>
                <a:latin typeface="Arial"/>
                <a:cs typeface="Arial"/>
              </a:rPr>
              <a:t> </a:t>
            </a:r>
            <a:endParaRPr lang="en-US" sz="3600" b="1" i="1" dirty="0">
              <a:solidFill>
                <a:srgbClr val="FFFFFF"/>
              </a:solidFill>
              <a:effectLst>
                <a:glow rad="139700">
                  <a:srgbClr val="000000"/>
                </a:glow>
              </a:effectLst>
              <a:latin typeface="Arial"/>
              <a:cs typeface="Arial"/>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3:7-8 (NIV)</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en-US" sz="4000" b="1" dirty="0">
                <a:solidFill>
                  <a:schemeClr val="bg1"/>
                </a:solidFill>
                <a:effectLst>
                  <a:glow rad="139700">
                    <a:schemeClr val="tx1"/>
                  </a:glow>
                </a:effectLst>
                <a:ea typeface="+mj-ea"/>
              </a:rPr>
              <a:t>God expects hard work</a:t>
            </a:r>
          </a:p>
        </p:txBody>
      </p:sp>
    </p:spTree>
    <p:extLst>
      <p:ext uri="{BB962C8B-B14F-4D97-AF65-F5344CB8AC3E}">
        <p14:creationId xmlns:p14="http://schemas.microsoft.com/office/powerpoint/2010/main" val="267227172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Devotion to the needy led to God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provision of food, a home, and participation in the Davidic and messianic line to show how God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blesses</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those who help others.</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185</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21839314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a:solidFill>
                  <a:srgbClr val="FFFFFF"/>
                </a:solidFill>
                <a:effectLst>
                  <a:glow rad="139700">
                    <a:srgbClr val="000000"/>
                  </a:glow>
                </a:effectLst>
                <a:latin typeface="Arial"/>
                <a:ea typeface="ＭＳ Ｐゴシック" charset="0"/>
                <a:cs typeface="Arial"/>
              </a:rPr>
              <a:t>Ruth Returning from Gleaning</a:t>
            </a:r>
            <a:r>
              <a:rPr lang="en-US" sz="2000" b="1">
                <a:solidFill>
                  <a:srgbClr val="FFFFFF"/>
                </a:solidFill>
                <a:effectLst>
                  <a:glow rad="139700">
                    <a:srgbClr val="000000"/>
                  </a:glow>
                </a:effectLst>
                <a:latin typeface="Arial"/>
                <a:ea typeface="ＭＳ Ｐゴシック" charset="0"/>
                <a:cs typeface="Arial"/>
              </a:rPr>
              <a:t>, 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dirty="0">
                  <a:solidFill>
                    <a:srgbClr val="FFFFFF"/>
                  </a:solidFill>
                  <a:effectLst>
                    <a:glow rad="139700">
                      <a:srgbClr val="000000"/>
                    </a:glow>
                  </a:effectLst>
                  <a:latin typeface="Arial"/>
                  <a:cs typeface="Arial"/>
                </a:rPr>
                <a:t>"We did this, not because we do not have the right to such help, but in order to make ourselves a model for you to follow. </a:t>
              </a:r>
              <a:r>
                <a:rPr lang="en-US" sz="3600" b="1" i="1" baseline="30000" dirty="0">
                  <a:solidFill>
                    <a:srgbClr val="FFFFFF"/>
                  </a:solidFill>
                  <a:effectLst>
                    <a:glow rad="139700">
                      <a:srgbClr val="000000"/>
                    </a:glow>
                  </a:effectLst>
                  <a:latin typeface="Arial"/>
                  <a:cs typeface="Arial"/>
                </a:rPr>
                <a:t> </a:t>
              </a:r>
              <a:r>
                <a:rPr lang="en-US" sz="3600" b="1" i="1" dirty="0">
                  <a:solidFill>
                    <a:srgbClr val="FFFFFF"/>
                  </a:solidFill>
                  <a:effectLst>
                    <a:glow rad="139700">
                      <a:srgbClr val="000000"/>
                    </a:glow>
                  </a:effectLst>
                  <a:latin typeface="Arial"/>
                  <a:cs typeface="Arial"/>
                </a:rPr>
                <a:t>For even when we were with you, we gave you this rule:</a:t>
              </a:r>
            </a:p>
            <a:p>
              <a:pPr defTabSz="914400" eaLnBrk="1" fontAlgn="base" hangingPunct="1">
                <a:spcBef>
                  <a:spcPct val="50000"/>
                </a:spcBef>
                <a:spcAft>
                  <a:spcPct val="0"/>
                </a:spcAft>
              </a:pPr>
              <a:endParaRPr lang="en-US" sz="3600" b="1" i="1" dirty="0">
                <a:solidFill>
                  <a:srgbClr val="FFFFFF"/>
                </a:solidFill>
                <a:effectLst>
                  <a:glow rad="139700">
                    <a:srgbClr val="000000"/>
                  </a:glow>
                </a:effectLst>
                <a:latin typeface="Arial"/>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3:9-10 (NIV)</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en-US" sz="4000" b="1" dirty="0">
                <a:solidFill>
                  <a:schemeClr val="bg1"/>
                </a:solidFill>
                <a:effectLst>
                  <a:glow rad="139700">
                    <a:schemeClr val="tx1"/>
                  </a:glow>
                </a:effectLst>
                <a:ea typeface="ＭＳ Ｐゴシック" charset="0"/>
              </a:rPr>
              <a:t>God expects hard work</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405611501"/>
      </p:ext>
    </p:extLst>
  </p:cSld>
  <p:clrMapOvr>
    <a:masterClrMapping/>
  </p:clrMapOvr>
  <p:transition>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39700">
                  <a:srgbClr val="000000"/>
                </a:glow>
              </a:effectLst>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5868293"/>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dirty="0">
                <a:solidFill>
                  <a:srgbClr val="FFFFFF"/>
                </a:solidFill>
                <a:effectLst>
                  <a:glow rad="139700">
                    <a:srgbClr val="000000"/>
                  </a:glow>
                </a:effectLst>
                <a:latin typeface="Arial"/>
                <a:ea typeface="ＭＳ Ｐゴシック" charset="0"/>
                <a:cs typeface="Arial"/>
              </a:rPr>
              <a:t>Ruth Returning from Gleaning</a:t>
            </a:r>
            <a:r>
              <a:rPr lang="en-US" sz="2000" b="1" dirty="0">
                <a:solidFill>
                  <a:srgbClr val="FFFFFF"/>
                </a:solidFill>
                <a:effectLst>
                  <a:glow rad="139700">
                    <a:srgbClr val="000000"/>
                  </a:glow>
                </a:effectLst>
                <a:latin typeface="Arial"/>
                <a:ea typeface="ＭＳ Ｐゴシック" charset="0"/>
                <a:cs typeface="Arial"/>
              </a:rPr>
              <a:t>, Samuel Palmer, c. 1850</a:t>
            </a: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he shall not eat." </a:t>
            </a: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39700">
                    <a:srgbClr val="000000"/>
                  </a:glow>
                </a:effectLst>
                <a:latin typeface="Arial"/>
                <a:ea typeface="ＭＳ Ｐゴシック" charset="0"/>
                <a:cs typeface="Arial"/>
              </a:rPr>
              <a:t>2 Thessalonians 3:10 (NIV)</a:t>
            </a:r>
          </a:p>
        </p:txBody>
      </p:sp>
      <p:sp>
        <p:nvSpPr>
          <p:cNvPr id="345095" name="Text Box 7"/>
          <p:cNvSpPr txBox="1">
            <a:spLocks noChangeArrowheads="1"/>
          </p:cNvSpPr>
          <p:nvPr/>
        </p:nvSpPr>
        <p:spPr bwMode="auto">
          <a:xfrm>
            <a:off x="76200" y="3794125"/>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a:solidFill>
                  <a:srgbClr val="FFFFFF"/>
                </a:solidFill>
                <a:effectLst>
                  <a:glow rad="139700">
                    <a:srgbClr val="000000"/>
                  </a:glow>
                </a:effectLst>
                <a:latin typeface="Arial"/>
                <a:ea typeface="ＭＳ Ｐゴシック" charset="0"/>
                <a:cs typeface="Arial"/>
              </a:rPr>
              <a:t>"If a man will not work, </a:t>
            </a: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39700">
                    <a:schemeClr val="tx1"/>
                  </a:glow>
                </a:effectLst>
                <a:ea typeface="ＭＳ Ｐゴシック" charset="0"/>
              </a:rPr>
              <a:t>God expects hard work</a:t>
            </a:r>
            <a:endParaRPr lang="en-US" sz="4000">
              <a:effectLst>
                <a:glow rad="139700">
                  <a:schemeClr val="tx1"/>
                </a:glow>
              </a:effectLst>
              <a:ea typeface="ＭＳ Ｐゴシック" charset="0"/>
            </a:endParaRPr>
          </a:p>
        </p:txBody>
      </p:sp>
    </p:spTree>
    <p:extLst>
      <p:ext uri="{BB962C8B-B14F-4D97-AF65-F5344CB8AC3E}">
        <p14:creationId xmlns:p14="http://schemas.microsoft.com/office/powerpoint/2010/main" val="3503203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34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effectLst>
                <a:glow rad="152400">
                  <a:srgbClr val="000000"/>
                </a:glow>
              </a:effectLst>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5957496"/>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000" b="1" i="1" dirty="0">
                <a:solidFill>
                  <a:srgbClr val="FFFFFF"/>
                </a:solidFill>
                <a:effectLst>
                  <a:glow rad="152400">
                    <a:srgbClr val="000000"/>
                  </a:glow>
                </a:effectLst>
                <a:latin typeface="Arial"/>
                <a:ea typeface="ＭＳ Ｐゴシック" charset="0"/>
                <a:cs typeface="Arial"/>
              </a:rPr>
              <a:t>Ruth Returning from Gleaning</a:t>
            </a:r>
            <a:r>
              <a:rPr lang="en-US" sz="2000" b="1" dirty="0">
                <a:solidFill>
                  <a:srgbClr val="FFFFFF"/>
                </a:solidFill>
                <a:effectLst>
                  <a:glow rad="152400">
                    <a:srgbClr val="000000"/>
                  </a:glow>
                </a:effectLst>
                <a:latin typeface="Arial"/>
                <a:ea typeface="ＭＳ Ｐゴシック" charset="0"/>
                <a:cs typeface="Arial"/>
              </a:rPr>
              <a:t>, 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2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600" b="1" i="1">
                  <a:solidFill>
                    <a:srgbClr val="FFFFFF"/>
                  </a:solidFill>
                  <a:effectLst>
                    <a:glow rad="152400">
                      <a:srgbClr val="000000"/>
                    </a:glow>
                  </a:effectLst>
                  <a:latin typeface="Arial"/>
                  <a:cs typeface="Arial"/>
                </a:rPr>
                <a:t>"If anyone does not provide for his relatives, and especially for his immediate family, he has denied the faith and is worse than an unbeliever." </a:t>
              </a:r>
            </a:p>
            <a:p>
              <a:pPr defTabSz="914400" eaLnBrk="1" fontAlgn="base" hangingPunct="1">
                <a:spcBef>
                  <a:spcPct val="50000"/>
                </a:spcBef>
                <a:spcAft>
                  <a:spcPct val="0"/>
                </a:spcAft>
              </a:pPr>
              <a:endParaRPr lang="en-US" sz="3600" b="1" i="1">
                <a:solidFill>
                  <a:srgbClr val="FFFFFF"/>
                </a:solidFill>
                <a:effectLst>
                  <a:glow rad="152400">
                    <a:srgbClr val="000000"/>
                  </a:glow>
                </a:effectLst>
                <a:latin typeface="Arial"/>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effectLst>
                  <a:glow rad="152400">
                    <a:srgbClr val="000000"/>
                  </a:glow>
                </a:effectLst>
                <a:latin typeface="Arial"/>
                <a:ea typeface="ＭＳ Ｐゴシック" charset="0"/>
                <a:cs typeface="Arial"/>
              </a:rPr>
              <a:t>1 Timothy 5:8 (NIV)</a:t>
            </a: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en-US" sz="4000" b="1">
                <a:solidFill>
                  <a:schemeClr val="bg1"/>
                </a:solidFill>
                <a:effectLst>
                  <a:glow rad="152400">
                    <a:schemeClr val="tx1"/>
                  </a:glow>
                </a:effectLst>
                <a:ea typeface="ＭＳ Ｐゴシック" charset="0"/>
              </a:rPr>
              <a:t>God expects hard work</a:t>
            </a:r>
            <a:endParaRPr lang="en-US" sz="4000">
              <a:effectLst>
                <a:glow rad="152400">
                  <a:schemeClr val="tx1"/>
                </a:glow>
              </a:effectLst>
              <a:ea typeface="ＭＳ Ｐゴシック" charset="0"/>
            </a:endParaRPr>
          </a:p>
        </p:txBody>
      </p:sp>
    </p:spTree>
    <p:extLst>
      <p:ext uri="{BB962C8B-B14F-4D97-AF65-F5344CB8AC3E}">
        <p14:creationId xmlns:p14="http://schemas.microsoft.com/office/powerpoint/2010/main" val="3096824011"/>
      </p:ext>
    </p:extLst>
  </p:cSld>
  <p:clrMapOvr>
    <a:masterClrMapping/>
  </p:clrMapOvr>
  <p:transition>
    <p:randomBar dir="vert"/>
  </p:transition>
</p:sld>
</file>

<file path=ppt/slides/slide6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187-189</a:t>
            </a:r>
          </a:p>
        </p:txBody>
      </p:sp>
      <p:sp>
        <p:nvSpPr>
          <p:cNvPr id="126979"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Characteristics</a:t>
            </a:r>
          </a:p>
        </p:txBody>
      </p:sp>
      <p:sp>
        <p:nvSpPr>
          <p:cNvPr id="27654" name="Text Box 6"/>
          <p:cNvSpPr txBox="1">
            <a:spLocks noChangeArrowheads="1"/>
          </p:cNvSpPr>
          <p:nvPr/>
        </p:nvSpPr>
        <p:spPr bwMode="auto">
          <a:xfrm>
            <a:off x="76200" y="1836738"/>
            <a:ext cx="8991600" cy="479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971550" indent="-4572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altLang="zh-CN" sz="2800" b="1" dirty="0">
                <a:solidFill>
                  <a:srgbClr val="000000"/>
                </a:solidFill>
                <a:latin typeface="Arial Narrow" charset="0"/>
                <a:ea typeface="宋体" charset="0"/>
                <a:cs typeface="宋体" charset="0"/>
              </a:rPr>
              <a:t>A dead man</a:t>
            </a:r>
            <a:r>
              <a:rPr lang="fr-FR" altLang="zh-CN" sz="2800" b="1" dirty="0">
                <a:solidFill>
                  <a:srgbClr val="000000"/>
                </a:solidFill>
                <a:latin typeface="Arial Narrow" charset="0"/>
                <a:ea typeface="宋体" charset="0"/>
                <a:cs typeface="宋体" charset="0"/>
              </a:rPr>
              <a:t>'</a:t>
            </a:r>
            <a:r>
              <a:rPr lang="en-US" altLang="zh-CN" sz="2800" b="1" dirty="0">
                <a:solidFill>
                  <a:srgbClr val="000000"/>
                </a:solidFill>
                <a:latin typeface="Arial Narrow" charset="0"/>
                <a:ea typeface="宋体" charset="0"/>
                <a:cs typeface="宋体" charset="0"/>
              </a:rPr>
              <a:t>s brother must marry his brother</a:t>
            </a:r>
            <a:r>
              <a:rPr lang="fr-FR" altLang="zh-CN" sz="2800" b="1" dirty="0">
                <a:solidFill>
                  <a:srgbClr val="000000"/>
                </a:solidFill>
                <a:latin typeface="Arial Narrow" charset="0"/>
                <a:ea typeface="宋体" charset="0"/>
                <a:cs typeface="宋体" charset="0"/>
              </a:rPr>
              <a:t>'</a:t>
            </a:r>
            <a:r>
              <a:rPr lang="en-US" altLang="zh-CN" sz="2800" b="1" dirty="0">
                <a:solidFill>
                  <a:srgbClr val="000000"/>
                </a:solidFill>
                <a:latin typeface="Arial Narrow" charset="0"/>
                <a:ea typeface="宋体" charset="0"/>
                <a:cs typeface="宋体" charset="0"/>
              </a:rPr>
              <a:t>s widow to raise the first son in this marriage in the name of his brother.</a:t>
            </a:r>
          </a:p>
          <a:p>
            <a:pPr lvl="1" defTabSz="914400" eaLnBrk="1" fontAlgn="base" hangingPunct="1">
              <a:spcBef>
                <a:spcPct val="50000"/>
              </a:spcBef>
              <a:spcAft>
                <a:spcPct val="0"/>
              </a:spcAft>
              <a:buFontTx/>
              <a:buChar char="•"/>
            </a:pPr>
            <a:r>
              <a:rPr lang="en-US" altLang="zh-CN" sz="2800" b="1" dirty="0">
                <a:solidFill>
                  <a:srgbClr val="000000"/>
                </a:solidFill>
                <a:latin typeface="Arial Narrow" charset="0"/>
                <a:ea typeface="宋体" charset="0"/>
                <a:cs typeface="宋体" charset="0"/>
              </a:rPr>
              <a:t>The Law prohibited sex with a sister-in-law (Lev. 18:16), but it </a:t>
            </a:r>
            <a:r>
              <a:rPr lang="en-US" altLang="zh-CN" sz="2800" b="1" i="1" dirty="0">
                <a:solidFill>
                  <a:srgbClr val="000000"/>
                </a:solidFill>
                <a:latin typeface="Arial Narrow" charset="0"/>
                <a:ea typeface="宋体" charset="0"/>
                <a:cs typeface="宋体" charset="0"/>
              </a:rPr>
              <a:t>required</a:t>
            </a:r>
            <a:r>
              <a:rPr lang="en-US" altLang="zh-CN" sz="2800" b="1" dirty="0">
                <a:solidFill>
                  <a:srgbClr val="000000"/>
                </a:solidFill>
                <a:latin typeface="Arial Narrow" charset="0"/>
                <a:ea typeface="宋体" charset="0"/>
                <a:cs typeface="宋体" charset="0"/>
              </a:rPr>
              <a:t> the kinsman-redeemer law when the brother died: (a) without a son (male heir) &amp; (b) when these brothers lived together on property inherited from their father.  </a:t>
            </a:r>
          </a:p>
          <a:p>
            <a:pPr lvl="1" defTabSz="914400" eaLnBrk="1" fontAlgn="base" hangingPunct="1">
              <a:spcBef>
                <a:spcPct val="50000"/>
              </a:spcBef>
              <a:spcAft>
                <a:spcPct val="0"/>
              </a:spcAft>
              <a:buFontTx/>
              <a:buChar char="•"/>
            </a:pPr>
            <a:r>
              <a:rPr lang="en-US" altLang="zh-CN" sz="2800" b="1" dirty="0">
                <a:solidFill>
                  <a:srgbClr val="000000"/>
                </a:solidFill>
                <a:latin typeface="Arial Narrow" charset="0"/>
                <a:ea typeface="宋体" charset="0"/>
                <a:cs typeface="宋体" charset="0"/>
              </a:rPr>
              <a:t>The new husband was called the "kinsman-redeemer," or </a:t>
            </a:r>
            <a:r>
              <a:rPr lang="en-US" altLang="zh-CN" sz="2800" b="1" i="1" dirty="0">
                <a:solidFill>
                  <a:srgbClr val="000000"/>
                </a:solidFill>
                <a:latin typeface="Arial Narrow" charset="0"/>
                <a:ea typeface="宋体" charset="0"/>
                <a:cs typeface="宋体" charset="0"/>
              </a:rPr>
              <a:t>goel</a:t>
            </a:r>
            <a:r>
              <a:rPr lang="en-US" altLang="zh-CN" sz="2800" b="1" dirty="0">
                <a:solidFill>
                  <a:srgbClr val="000000"/>
                </a:solidFill>
                <a:latin typeface="Arial Narrow" charset="0"/>
                <a:ea typeface="宋体" charset="0"/>
                <a:cs typeface="宋体" charset="0"/>
              </a:rPr>
              <a:t> (Heb.).  If the dead man had no living brother then the </a:t>
            </a:r>
            <a:r>
              <a:rPr lang="en-US" altLang="zh-CN" sz="2800" b="1" i="1" dirty="0">
                <a:solidFill>
                  <a:srgbClr val="000000"/>
                </a:solidFill>
                <a:latin typeface="Arial Narrow" charset="0"/>
                <a:ea typeface="宋体" charset="0"/>
                <a:cs typeface="宋体" charset="0"/>
              </a:rPr>
              <a:t>goel</a:t>
            </a:r>
            <a:r>
              <a:rPr lang="en-US" altLang="zh-CN" sz="2800" b="1" dirty="0">
                <a:solidFill>
                  <a:srgbClr val="000000"/>
                </a:solidFill>
                <a:latin typeface="Arial Narrow" charset="0"/>
                <a:ea typeface="宋体" charset="0"/>
                <a:cs typeface="宋体" charset="0"/>
              </a:rPr>
              <a:t> was the closest male relative. </a:t>
            </a:r>
            <a:endParaRPr lang="en-US" sz="2800" b="1" dirty="0">
              <a:solidFill>
                <a:srgbClr val="000000"/>
              </a:solidFill>
              <a:latin typeface="Arial Narrow" charset="0"/>
              <a:ea typeface="宋体" charset="0"/>
              <a:cs typeface="宋体" charset="0"/>
            </a:endParaRPr>
          </a:p>
        </p:txBody>
      </p:sp>
      <p:sp>
        <p:nvSpPr>
          <p:cNvPr id="27655" name="Text Box 7"/>
          <p:cNvSpPr txBox="1">
            <a:spLocks noChangeArrowheads="1"/>
          </p:cNvSpPr>
          <p:nvPr/>
        </p:nvSpPr>
        <p:spPr bwMode="auto">
          <a:xfrm>
            <a:off x="609600" y="762000"/>
            <a:ext cx="8001000" cy="869950"/>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en-US" altLang="zh-CN" sz="2800" b="1">
                <a:solidFill>
                  <a:srgbClr val="FFFFFF"/>
                </a:solidFill>
                <a:latin typeface="Arial" pitchFamily="-111" charset="0"/>
                <a:ea typeface="宋体" pitchFamily="-111" charset="-122"/>
                <a:cs typeface="宋体" pitchFamily="-111" charset="-122"/>
              </a:rPr>
              <a:t>The Kinsman-Redeemer custom also helps us understand the story of Ruth:</a:t>
            </a:r>
          </a:p>
        </p:txBody>
      </p:sp>
    </p:spTree>
    <p:extLst>
      <p:ext uri="{BB962C8B-B14F-4D97-AF65-F5344CB8AC3E}">
        <p14:creationId xmlns:p14="http://schemas.microsoft.com/office/powerpoint/2010/main" val="18897628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4"/>
                                        </p:tgtEl>
                                        <p:attrNameLst>
                                          <p:attrName>style.visibility</p:attrName>
                                        </p:attrNameLst>
                                      </p:cBhvr>
                                      <p:to>
                                        <p:strVal val="visible"/>
                                      </p:to>
                                    </p:set>
                                    <p:animEffect transition="in" filter="box(in)">
                                      <p:cBhvr>
                                        <p:cTn id="7" dur="500"/>
                                        <p:tgtEl>
                                          <p:spTgt spid="27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4"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blipFill rotWithShape="1">
          <a:blip r:embed="rId3"/>
          <a:stretch>
            <a:fillRect/>
          </a:stretch>
        </a:blipFill>
        <a:effectLst/>
      </p:bgPr>
    </p:bg>
    <p:spTree>
      <p:nvGrpSpPr>
        <p:cNvPr id="1" name=""/>
        <p:cNvGrpSpPr/>
        <p:nvPr/>
      </p:nvGrpSpPr>
      <p:grpSpPr>
        <a:xfrm>
          <a:off x="0" y="0"/>
          <a:ext cx="0" cy="0"/>
          <a:chOff x="0" y="0"/>
          <a:chExt cx="0" cy="0"/>
        </a:xfrm>
      </p:grpSpPr>
      <p:sp>
        <p:nvSpPr>
          <p:cNvPr id="28677" name="Text Box 5"/>
          <p:cNvSpPr txBox="1">
            <a:spLocks noChangeArrowheads="1"/>
          </p:cNvSpPr>
          <p:nvPr/>
        </p:nvSpPr>
        <p:spPr bwMode="auto">
          <a:xfrm>
            <a:off x="398206" y="2678717"/>
            <a:ext cx="8566282" cy="40626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42900" marR="0" lvl="0" indent="-342900" algn="l" defTabSz="685800" rtl="0" eaLnBrk="1" fontAlgn="base" latinLnBrk="0" hangingPunct="1">
              <a:lnSpc>
                <a:spcPct val="90000"/>
              </a:lnSpc>
              <a:spcBef>
                <a:spcPct val="50000"/>
              </a:spcBef>
              <a:spcAft>
                <a:spcPct val="0"/>
              </a:spcAft>
              <a:buClrTx/>
              <a:buSzTx/>
              <a:buFontTx/>
              <a:buAutoNum type="arabicPeriod"/>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He must be </a:t>
            </a:r>
            <a:r>
              <a:rPr kumimoji="0" lang="en-US" altLang="zh-CN" sz="2800" b="1" i="1" u="none" strike="noStrike" kern="1200" cap="none" spc="0" normalizeH="0" baseline="0" noProof="0" dirty="0">
                <a:ln>
                  <a:noFill/>
                </a:ln>
                <a:solidFill>
                  <a:srgbClr val="FFF29F"/>
                </a:solidFill>
                <a:effectLst>
                  <a:glow rad="101600">
                    <a:srgbClr val="000000">
                      <a:alpha val="75000"/>
                    </a:srgbClr>
                  </a:glow>
                </a:effectLst>
                <a:uLnTx/>
                <a:uFillTx/>
                <a:latin typeface="Arial Narrow" charset="0"/>
                <a:ea typeface="宋体" charset="0"/>
                <a:cs typeface="宋体" charset="0"/>
              </a:rPr>
              <a:t>related</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by blood to those he redeems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(2:20; cf. Deut. 25:5, 7-10).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Jesus was God made fully man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(John 1:14; Rom. 1:3; Phil. 2:5-8; Heb. 2:14-15).</a:t>
            </a:r>
          </a:p>
          <a:p>
            <a:pPr marL="342900" marR="0" lvl="0" indent="-342900" algn="l" defTabSz="685800" rtl="0" eaLnBrk="1" fontAlgn="base" latinLnBrk="0" hangingPunct="1">
              <a:lnSpc>
                <a:spcPct val="90000"/>
              </a:lnSpc>
              <a:spcBef>
                <a:spcPct val="50000"/>
              </a:spcBef>
              <a:spcAft>
                <a:spcPct val="0"/>
              </a:spcAft>
              <a:buClrTx/>
              <a:buSzTx/>
              <a:buFontTx/>
              <a:buAutoNum type="arabicPeriod"/>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He must be </a:t>
            </a:r>
            <a:r>
              <a:rPr kumimoji="0" lang="en-US" altLang="zh-CN" sz="2800" b="1" i="1" u="none" strike="noStrike" kern="1200" cap="none" spc="0" normalizeH="0" baseline="0" noProof="0" dirty="0">
                <a:ln>
                  <a:noFill/>
                </a:ln>
                <a:solidFill>
                  <a:srgbClr val="FFF29F"/>
                </a:solidFill>
                <a:effectLst>
                  <a:glow rad="101600">
                    <a:srgbClr val="000000">
                      <a:alpha val="75000"/>
                    </a:srgbClr>
                  </a:glow>
                </a:effectLst>
                <a:uLnTx/>
                <a:uFillTx/>
                <a:latin typeface="Arial Narrow" charset="0"/>
                <a:ea typeface="宋体" charset="0"/>
                <a:cs typeface="宋体" charset="0"/>
              </a:rPr>
              <a:t>able</a:t>
            </a:r>
            <a:r>
              <a:rPr kumimoji="0" lang="en-US" altLang="zh-CN" sz="2800" b="1" i="1"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to pay the redemption price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(2:1; cf. 1 Peter 1:18-19).</a:t>
            </a:r>
          </a:p>
          <a:p>
            <a:pPr marL="342900" marR="0" lvl="0" indent="-342900" algn="l" defTabSz="685800" rtl="0" eaLnBrk="1" fontAlgn="base" latinLnBrk="0" hangingPunct="1">
              <a:lnSpc>
                <a:spcPct val="90000"/>
              </a:lnSpc>
              <a:spcBef>
                <a:spcPct val="50000"/>
              </a:spcBef>
              <a:spcAft>
                <a:spcPct val="0"/>
              </a:spcAft>
              <a:buClrTx/>
              <a:buSzTx/>
              <a:buFontTx/>
              <a:buAutoNum type="arabicPeriod"/>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He must be </a:t>
            </a:r>
            <a:r>
              <a:rPr kumimoji="0" lang="en-US" altLang="zh-CN" sz="2800" b="1" i="1" u="none" strike="noStrike" kern="1200" cap="none" spc="0" normalizeH="0" baseline="0" noProof="0" dirty="0">
                <a:ln>
                  <a:noFill/>
                </a:ln>
                <a:solidFill>
                  <a:srgbClr val="FFF29F"/>
                </a:solidFill>
                <a:effectLst>
                  <a:glow rad="101600">
                    <a:srgbClr val="000000">
                      <a:alpha val="75000"/>
                    </a:srgbClr>
                  </a:glow>
                </a:effectLst>
                <a:uLnTx/>
                <a:uFillTx/>
                <a:latin typeface="Arial Narrow" charset="0"/>
                <a:ea typeface="宋体" charset="0"/>
                <a:cs typeface="宋体" charset="0"/>
              </a:rPr>
              <a:t>willing</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to redeem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(3:11; cf. Matt 20:28; John 10:15, 18; Hebrews 10:7)</a:t>
            </a:r>
            <a:r>
              <a:rPr kumimoji="0" lang="en-US" altLang="zh-CN" sz="2400" b="1" i="0" u="none" strike="noStrike" kern="1200" cap="none" spc="0" normalizeH="0" baseline="0" noProof="0" dirty="0">
                <a:ln>
                  <a:noFill/>
                </a:ln>
                <a:solidFill>
                  <a:srgbClr val="F6FFC5"/>
                </a:solidFill>
                <a:effectLst/>
                <a:uLnTx/>
                <a:uFillTx/>
                <a:latin typeface="Arial Narrow" charset="0"/>
                <a:ea typeface="宋体" charset="0"/>
                <a:cs typeface="宋体" charset="0"/>
              </a:rPr>
              <a:t>.</a:t>
            </a:r>
          </a:p>
          <a:p>
            <a:pPr marL="342900" marR="0" lvl="0" indent="-342900" algn="l" defTabSz="685800" rtl="0" eaLnBrk="1" fontAlgn="base" latinLnBrk="0" hangingPunct="1">
              <a:lnSpc>
                <a:spcPct val="90000"/>
              </a:lnSpc>
              <a:spcBef>
                <a:spcPct val="50000"/>
              </a:spcBef>
              <a:spcAft>
                <a:spcPct val="0"/>
              </a:spcAft>
              <a:buClrTx/>
              <a:buSzTx/>
              <a:buFontTx/>
              <a:buAutoNum type="arabicPeriod"/>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He must be </a:t>
            </a:r>
            <a:r>
              <a:rPr kumimoji="0" lang="en-US" altLang="zh-CN" sz="2800" b="1" i="1" u="none" strike="noStrike" kern="1200" cap="none" spc="0" normalizeH="0" baseline="0" noProof="0" dirty="0">
                <a:ln>
                  <a:noFill/>
                </a:ln>
                <a:solidFill>
                  <a:srgbClr val="FFF29F"/>
                </a:solidFill>
                <a:effectLst>
                  <a:glow rad="101600">
                    <a:srgbClr val="000000">
                      <a:alpha val="75000"/>
                    </a:srgbClr>
                  </a:glow>
                </a:effectLst>
                <a:uLnTx/>
                <a:uFillTx/>
                <a:latin typeface="Arial Narrow" charset="0"/>
                <a:ea typeface="宋体" charset="0"/>
                <a:cs typeface="宋体" charset="0"/>
              </a:rPr>
              <a:t>free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himself </a:t>
            </a:r>
            <a:r>
              <a:rPr kumimoji="0" lang="en-US" altLang="zh-CN"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4:10</a:t>
            </a:r>
            <a:r>
              <a:rPr kumimoji="0" lang="en-US" altLang="zh-CN" sz="24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cf. the virgin birth freed Christ from the curse of sin, </a:t>
            </a:r>
            <a:r>
              <a:rPr kumimoji="0" lang="en-US" altLang="zh-CN" sz="24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Matt 1:23)</a:t>
            </a:r>
            <a:r>
              <a:rPr kumimoji="0" lang="en-US" altLang="zh-CN" sz="28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rPr>
              <a:t>.</a:t>
            </a:r>
            <a:endParaRPr kumimoji="0" lang="en-US" sz="2800" b="1" i="0" u="none" strike="noStrike" kern="1200" cap="none" spc="0" normalizeH="0" baseline="0" noProof="0" dirty="0">
              <a:ln>
                <a:noFill/>
              </a:ln>
              <a:solidFill>
                <a:srgbClr val="F6FFC5"/>
              </a:solidFill>
              <a:effectLst>
                <a:glow rad="101600">
                  <a:srgbClr val="000000">
                    <a:alpha val="75000"/>
                  </a:srgbClr>
                </a:glow>
              </a:effectLst>
              <a:uLnTx/>
              <a:uFillTx/>
              <a:latin typeface="Arial Narrow" charset="0"/>
              <a:ea typeface="宋体" charset="0"/>
              <a:cs typeface="宋体" charset="0"/>
            </a:endParaRPr>
          </a:p>
        </p:txBody>
      </p:sp>
      <p:sp>
        <p:nvSpPr>
          <p:cNvPr id="129029" name="Text Box 6"/>
          <p:cNvSpPr txBox="1">
            <a:spLocks noChangeArrowheads="1"/>
          </p:cNvSpPr>
          <p:nvPr/>
        </p:nvSpPr>
        <p:spPr bwMode="auto">
          <a:xfrm>
            <a:off x="442451" y="1077698"/>
            <a:ext cx="8428703" cy="1384995"/>
          </a:xfrm>
          <a:prstGeom prst="rect">
            <a:avLst/>
          </a:prstGeom>
          <a:gradFill rotWithShape="1">
            <a:gsLst>
              <a:gs pos="0">
                <a:srgbClr val="FF0000"/>
              </a:gs>
              <a:gs pos="100000">
                <a:srgbClr val="760000"/>
              </a:gs>
            </a:gsLst>
            <a:path path="shape">
              <a:fillToRect l="50000" t="50000" r="50000" b="50000"/>
            </a:path>
          </a:gradFill>
          <a:ln w="9525">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685800" rtl="0" eaLnBrk="1" fontAlgn="base" latinLnBrk="0" hangingPunct="1">
              <a:lnSpc>
                <a:spcPct val="100000"/>
              </a:lnSpc>
              <a:spcBef>
                <a:spcPct val="5000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This kinsman-redeemer (</a:t>
            </a:r>
            <a:r>
              <a:rPr kumimoji="0" lang="en-US" altLang="zh-CN" sz="2800" b="1" i="1" u="none" strike="noStrike" kern="1200" cap="none" spc="0" normalizeH="0" baseline="0" noProof="0" dirty="0" err="1">
                <a:ln>
                  <a:noFill/>
                </a:ln>
                <a:solidFill>
                  <a:srgbClr val="FFFFFF"/>
                </a:solidFill>
                <a:effectLst>
                  <a:glow rad="101600">
                    <a:srgbClr val="000000">
                      <a:alpha val="75000"/>
                    </a:srgbClr>
                  </a:glow>
                </a:effectLst>
                <a:uLnTx/>
                <a:uFillTx/>
                <a:latin typeface="Arial Narrow" charset="0"/>
                <a:ea typeface="宋体" charset="0"/>
                <a:cs typeface="宋体" charset="0"/>
              </a:rPr>
              <a:t>goel</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idea beautifully typifies Christ &amp; the Church.  Christ fulfilled all 4 requirements as </a:t>
            </a:r>
            <a:r>
              <a:rPr kumimoji="0" lang="en-US" altLang="zh-CN" sz="2800" b="1" i="1" u="none" strike="noStrike" kern="1200" cap="none" spc="0" normalizeH="0" baseline="0" noProof="0" dirty="0" err="1">
                <a:ln>
                  <a:noFill/>
                </a:ln>
                <a:solidFill>
                  <a:srgbClr val="FFFFFF"/>
                </a:solidFill>
                <a:effectLst>
                  <a:glow rad="101600">
                    <a:srgbClr val="000000">
                      <a:alpha val="75000"/>
                    </a:srgbClr>
                  </a:glow>
                </a:effectLst>
                <a:uLnTx/>
                <a:uFillTx/>
                <a:latin typeface="Arial Narrow" charset="0"/>
                <a:ea typeface="宋体" charset="0"/>
                <a:cs typeface="宋体" charset="0"/>
              </a:rPr>
              <a:t>goel</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Narrow" charset="0"/>
                <a:ea typeface="宋体" charset="0"/>
                <a:cs typeface="宋体" charset="0"/>
              </a:rPr>
              <a:t>  to redeem mankind:</a:t>
            </a:r>
            <a:endParaRPr kumimoji="0" lang="en-US" sz="2800" b="0" i="0" u="none" strike="noStrike" kern="1200" cap="none" spc="0" normalizeH="0" baseline="0" noProof="0" dirty="0">
              <a:ln>
                <a:noFill/>
              </a:ln>
              <a:solidFill>
                <a:srgbClr val="FFFFFF"/>
              </a:solidFill>
              <a:effectLst>
                <a:glow rad="101600">
                  <a:srgbClr val="000000">
                    <a:alpha val="75000"/>
                  </a:srgbClr>
                </a:glow>
              </a:effectLst>
              <a:uLnTx/>
              <a:uFillTx/>
              <a:latin typeface="Times New Roman" charset="0"/>
              <a:ea typeface="宋体" charset="0"/>
              <a:cs typeface="宋体" charset="0"/>
            </a:endParaRPr>
          </a:p>
        </p:txBody>
      </p:sp>
      <p:sp>
        <p:nvSpPr>
          <p:cNvPr id="3" name="TextBox 2"/>
          <p:cNvSpPr txBox="1"/>
          <p:nvPr/>
        </p:nvSpPr>
        <p:spPr>
          <a:xfrm>
            <a:off x="9810" y="374461"/>
            <a:ext cx="9134190"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EC76"/>
                </a:solidFill>
                <a:effectLst>
                  <a:glow rad="127000">
                    <a:srgbClr val="000000"/>
                  </a:glow>
                </a:effectLst>
                <a:uLnTx/>
                <a:uFillTx/>
                <a:latin typeface="Abadi MT Condensed Extra Bold" charset="0"/>
                <a:ea typeface="Abadi MT Condensed Extra Bold" charset="0"/>
                <a:cs typeface="Abadi MT Condensed Extra Bold" charset="0"/>
              </a:rPr>
              <a:t>Christ our </a:t>
            </a:r>
            <a:r>
              <a:rPr kumimoji="0" lang="en-US" sz="3600" b="0" i="1" u="none" strike="noStrike" kern="1200" cap="none" spc="0" normalizeH="0" baseline="0" noProof="0" dirty="0" err="1">
                <a:ln>
                  <a:noFill/>
                </a:ln>
                <a:solidFill>
                  <a:srgbClr val="FFEC76"/>
                </a:solidFill>
                <a:effectLst>
                  <a:glow rad="127000">
                    <a:srgbClr val="000000"/>
                  </a:glow>
                </a:effectLst>
                <a:uLnTx/>
                <a:uFillTx/>
                <a:latin typeface="Abadi MT Condensed Extra Bold" charset="0"/>
                <a:ea typeface="Abadi MT Condensed Extra Bold" charset="0"/>
                <a:cs typeface="Abadi MT Condensed Extra Bold" charset="0"/>
              </a:rPr>
              <a:t>Go’el</a:t>
            </a:r>
            <a:r>
              <a:rPr kumimoji="0" lang="en-US" sz="3600" b="0" i="0" u="none" strike="noStrike" kern="1200" cap="none" spc="0" normalizeH="0" baseline="0" noProof="0" dirty="0">
                <a:ln>
                  <a:noFill/>
                </a:ln>
                <a:solidFill>
                  <a:srgbClr val="FFEC76"/>
                </a:solidFill>
                <a:effectLst>
                  <a:glow rad="127000">
                    <a:srgbClr val="000000"/>
                  </a:glow>
                </a:effectLst>
                <a:uLnTx/>
                <a:uFillTx/>
                <a:latin typeface="Abadi MT Condensed Extra Bold" charset="0"/>
                <a:ea typeface="Abadi MT Condensed Extra Bold" charset="0"/>
                <a:cs typeface="Abadi MT Condensed Extra Bold" charset="0"/>
              </a:rPr>
              <a:t> (Kinsman-Redeemer)</a:t>
            </a:r>
          </a:p>
        </p:txBody>
      </p:sp>
      <p:sp>
        <p:nvSpPr>
          <p:cNvPr id="2" name="Text Box 2">
            <a:extLst>
              <a:ext uri="{FF2B5EF4-FFF2-40B4-BE49-F238E27FC236}">
                <a16:creationId xmlns:a16="http://schemas.microsoft.com/office/drawing/2014/main" id="{30379F67-1055-E83F-E612-BC532CFD9950}"/>
              </a:ext>
            </a:extLst>
          </p:cNvPr>
          <p:cNvSpPr txBox="1">
            <a:spLocks noChangeArrowheads="1"/>
          </p:cNvSpPr>
          <p:nvPr/>
        </p:nvSpPr>
        <p:spPr bwMode="auto">
          <a:xfrm>
            <a:off x="7596336" y="-27384"/>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187-189</a:t>
            </a:r>
          </a:p>
        </p:txBody>
      </p:sp>
    </p:spTree>
    <p:extLst>
      <p:ext uri="{BB962C8B-B14F-4D97-AF65-F5344CB8AC3E}">
        <p14:creationId xmlns:p14="http://schemas.microsoft.com/office/powerpoint/2010/main" val="1322567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xEl>
                                              <p:pRg st="0" end="0"/>
                                            </p:txEl>
                                          </p:spTgt>
                                        </p:tgtEl>
                                        <p:attrNameLst>
                                          <p:attrName>style.visibility</p:attrName>
                                        </p:attrNameLst>
                                      </p:cBhvr>
                                      <p:to>
                                        <p:strVal val="visible"/>
                                      </p:to>
                                    </p:set>
                                    <p:anim calcmode="lin" valueType="num">
                                      <p:cBhvr additive="base">
                                        <p:cTn id="7" dur="500" fill="hold"/>
                                        <p:tgtEl>
                                          <p:spTgt spid="286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6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7">
                                            <p:txEl>
                                              <p:pRg st="1" end="1"/>
                                            </p:txEl>
                                          </p:spTgt>
                                        </p:tgtEl>
                                        <p:attrNameLst>
                                          <p:attrName>style.visibility</p:attrName>
                                        </p:attrNameLst>
                                      </p:cBhvr>
                                      <p:to>
                                        <p:strVal val="visible"/>
                                      </p:to>
                                    </p:set>
                                    <p:anim calcmode="lin" valueType="num">
                                      <p:cBhvr additive="base">
                                        <p:cTn id="13" dur="500" fill="hold"/>
                                        <p:tgtEl>
                                          <p:spTgt spid="286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6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8677">
                                            <p:txEl>
                                              <p:pRg st="2" end="2"/>
                                            </p:txEl>
                                          </p:spTgt>
                                        </p:tgtEl>
                                        <p:attrNameLst>
                                          <p:attrName>style.visibility</p:attrName>
                                        </p:attrNameLst>
                                      </p:cBhvr>
                                      <p:to>
                                        <p:strVal val="visible"/>
                                      </p:to>
                                    </p:set>
                                    <p:anim calcmode="lin" valueType="num">
                                      <p:cBhvr additive="base">
                                        <p:cTn id="19" dur="500" fill="hold"/>
                                        <p:tgtEl>
                                          <p:spTgt spid="2867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6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677">
                                            <p:txEl>
                                              <p:pRg st="3" end="3"/>
                                            </p:txEl>
                                          </p:spTgt>
                                        </p:tgtEl>
                                        <p:attrNameLst>
                                          <p:attrName>style.visibility</p:attrName>
                                        </p:attrNameLst>
                                      </p:cBhvr>
                                      <p:to>
                                        <p:strVal val="visible"/>
                                      </p:to>
                                    </p:set>
                                    <p:anim calcmode="lin" valueType="num">
                                      <p:cBhvr additive="base">
                                        <p:cTn id="25" dur="500" fill="hold"/>
                                        <p:tgtEl>
                                          <p:spTgt spid="2867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67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7"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7696200"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187-189</a:t>
            </a:r>
          </a:p>
        </p:txBody>
      </p:sp>
      <p:sp>
        <p:nvSpPr>
          <p:cNvPr id="131075" name="Rectangle 3"/>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en-US" sz="4000" dirty="0">
                <a:solidFill>
                  <a:schemeClr val="bg1"/>
                </a:solidFill>
                <a:latin typeface="Arial Black" charset="0"/>
                <a:ea typeface="ＭＳ Ｐゴシック" charset="0"/>
                <a:cs typeface="ＭＳ Ｐゴシック" charset="0"/>
              </a:rPr>
              <a:t>What</a:t>
            </a:r>
            <a:r>
              <a:rPr lang="fr-FR" altLang="ja-JP" sz="4000" dirty="0">
                <a:solidFill>
                  <a:schemeClr val="bg1"/>
                </a:solidFill>
                <a:latin typeface="Arial Black" charset="0"/>
                <a:ea typeface="ＭＳ Ｐゴシック" charset="0"/>
                <a:cs typeface="ＭＳ Ｐゴシック" charset="0"/>
              </a:rPr>
              <a:t>'</a:t>
            </a:r>
            <a:r>
              <a:rPr lang="en-US" sz="4000" dirty="0">
                <a:solidFill>
                  <a:schemeClr val="bg1"/>
                </a:solidFill>
                <a:latin typeface="Arial Black" charset="0"/>
                <a:ea typeface="ＭＳ Ｐゴシック" charset="0"/>
                <a:cs typeface="ＭＳ Ｐゴシック" charset="0"/>
              </a:rPr>
              <a:t>s the Main Theme?</a:t>
            </a:r>
          </a:p>
        </p:txBody>
      </p:sp>
      <p:sp>
        <p:nvSpPr>
          <p:cNvPr id="131076" name="Text Box 5"/>
          <p:cNvSpPr txBox="1">
            <a:spLocks noChangeArrowheads="1"/>
          </p:cNvSpPr>
          <p:nvPr/>
        </p:nvSpPr>
        <p:spPr bwMode="auto">
          <a:xfrm>
            <a:off x="152400" y="692150"/>
            <a:ext cx="8839200" cy="831850"/>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a:solidFill>
                  <a:srgbClr val="FFFFFF"/>
                </a:solidFill>
                <a:latin typeface="Arial" charset="0"/>
                <a:ea typeface="宋体" charset="0"/>
                <a:cs typeface="宋体" charset="0"/>
              </a:rPr>
              <a:t>The following is a partial list of what several have suggested as the main teaching of the book:</a:t>
            </a:r>
          </a:p>
        </p:txBody>
      </p:sp>
      <p:sp>
        <p:nvSpPr>
          <p:cNvPr id="31752" name="Text Box 8"/>
          <p:cNvSpPr txBox="1">
            <a:spLocks noChangeArrowheads="1"/>
          </p:cNvSpPr>
          <p:nvPr/>
        </p:nvSpPr>
        <p:spPr bwMode="auto">
          <a:xfrm>
            <a:off x="2514600" y="1676400"/>
            <a:ext cx="43434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a:solidFill>
                  <a:srgbClr val="000000"/>
                </a:solidFill>
                <a:latin typeface="Arial Black" charset="0"/>
                <a:ea typeface="宋体" charset="0"/>
                <a:cs typeface="宋体" charset="0"/>
              </a:rPr>
              <a:t>No Purpose Whatsoever</a:t>
            </a:r>
            <a:endParaRPr lang="en-US" b="1">
              <a:solidFill>
                <a:srgbClr val="000000"/>
              </a:solidFill>
              <a:latin typeface="Arial Black" charset="0"/>
              <a:ea typeface="宋体" charset="0"/>
              <a:cs typeface="宋体" charset="0"/>
            </a:endParaRPr>
          </a:p>
        </p:txBody>
      </p:sp>
      <p:sp>
        <p:nvSpPr>
          <p:cNvPr id="31753" name="Text Box 9"/>
          <p:cNvSpPr txBox="1">
            <a:spLocks noChangeArrowheads="1"/>
          </p:cNvSpPr>
          <p:nvPr/>
        </p:nvSpPr>
        <p:spPr bwMode="auto">
          <a:xfrm>
            <a:off x="457200" y="2192338"/>
            <a:ext cx="81534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dirty="0">
                <a:solidFill>
                  <a:srgbClr val="000000"/>
                </a:solidFill>
                <a:latin typeface="Arial Black" charset="0"/>
                <a:ea typeface="宋体" charset="0"/>
                <a:cs typeface="宋体" charset="0"/>
              </a:rPr>
              <a:t>Affirmation of King David</a:t>
            </a:r>
            <a:r>
              <a:rPr lang="fr-FR" altLang="zh-CN" b="1" dirty="0">
                <a:solidFill>
                  <a:srgbClr val="000000"/>
                </a:solidFill>
                <a:latin typeface="Arial Black" charset="0"/>
                <a:ea typeface="宋体" charset="0"/>
                <a:cs typeface="宋体" charset="0"/>
              </a:rPr>
              <a:t>'</a:t>
            </a:r>
            <a:r>
              <a:rPr lang="en-US" altLang="zh-CN" b="1" dirty="0">
                <a:solidFill>
                  <a:srgbClr val="000000"/>
                </a:solidFill>
                <a:latin typeface="Arial Black" charset="0"/>
                <a:ea typeface="宋体" charset="0"/>
                <a:cs typeface="宋体" charset="0"/>
              </a:rPr>
              <a:t>s rights to the throne</a:t>
            </a:r>
            <a:endParaRPr lang="en-US" b="1" dirty="0">
              <a:solidFill>
                <a:srgbClr val="000000"/>
              </a:solidFill>
              <a:latin typeface="Arial Black" charset="0"/>
              <a:ea typeface="宋体" charset="0"/>
              <a:cs typeface="宋体" charset="0"/>
            </a:endParaRPr>
          </a:p>
        </p:txBody>
      </p:sp>
      <p:sp>
        <p:nvSpPr>
          <p:cNvPr id="31755" name="Text Box 11"/>
          <p:cNvSpPr txBox="1">
            <a:spLocks noChangeArrowheads="1"/>
          </p:cNvSpPr>
          <p:nvPr/>
        </p:nvSpPr>
        <p:spPr bwMode="auto">
          <a:xfrm>
            <a:off x="1371600" y="2708275"/>
            <a:ext cx="63246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dirty="0">
                <a:solidFill>
                  <a:srgbClr val="000000"/>
                </a:solidFill>
                <a:latin typeface="Arial Black" charset="0"/>
                <a:ea typeface="宋体" charset="0"/>
                <a:cs typeface="宋体" charset="0"/>
              </a:rPr>
              <a:t>God</a:t>
            </a:r>
            <a:r>
              <a:rPr lang="fr-FR" altLang="zh-CN" b="1" dirty="0">
                <a:solidFill>
                  <a:srgbClr val="000000"/>
                </a:solidFill>
                <a:latin typeface="Arial Black" charset="0"/>
                <a:ea typeface="宋体" charset="0"/>
                <a:cs typeface="宋体" charset="0"/>
              </a:rPr>
              <a:t>'</a:t>
            </a:r>
            <a:r>
              <a:rPr lang="en-US" altLang="zh-CN" b="1" dirty="0">
                <a:solidFill>
                  <a:srgbClr val="000000"/>
                </a:solidFill>
                <a:latin typeface="Arial Black" charset="0"/>
                <a:ea typeface="宋体" charset="0"/>
                <a:cs typeface="宋体" charset="0"/>
              </a:rPr>
              <a:t>s faithful, providential workings</a:t>
            </a:r>
            <a:endParaRPr lang="en-US" b="1" dirty="0">
              <a:solidFill>
                <a:srgbClr val="000000"/>
              </a:solidFill>
              <a:latin typeface="Arial Black" charset="0"/>
              <a:ea typeface="宋体" charset="0"/>
              <a:cs typeface="宋体" charset="0"/>
            </a:endParaRPr>
          </a:p>
        </p:txBody>
      </p:sp>
      <p:sp>
        <p:nvSpPr>
          <p:cNvPr id="31757" name="Text Box 13"/>
          <p:cNvSpPr txBox="1">
            <a:spLocks noChangeArrowheads="1"/>
          </p:cNvSpPr>
          <p:nvPr/>
        </p:nvSpPr>
        <p:spPr bwMode="auto">
          <a:xfrm>
            <a:off x="2819400" y="3225800"/>
            <a:ext cx="34290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b="1">
                <a:solidFill>
                  <a:srgbClr val="000000"/>
                </a:solidFill>
                <a:latin typeface="Arial Black" charset="0"/>
                <a:ea typeface="宋体" charset="0"/>
                <a:cs typeface="宋体" charset="0"/>
              </a:rPr>
              <a:t>Faithful obedience</a:t>
            </a:r>
            <a:endParaRPr lang="en-US" b="1">
              <a:solidFill>
                <a:srgbClr val="000000"/>
              </a:solidFill>
              <a:latin typeface="Arial Black" charset="0"/>
              <a:ea typeface="宋体" charset="0"/>
              <a:cs typeface="宋体" charset="0"/>
            </a:endParaRPr>
          </a:p>
        </p:txBody>
      </p:sp>
      <p:sp>
        <p:nvSpPr>
          <p:cNvPr id="31759" name="Text Box 15"/>
          <p:cNvSpPr txBox="1">
            <a:spLocks noChangeArrowheads="1"/>
          </p:cNvSpPr>
          <p:nvPr/>
        </p:nvSpPr>
        <p:spPr bwMode="auto">
          <a:xfrm>
            <a:off x="1524000" y="3741738"/>
            <a:ext cx="6019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Redemption / Kinsman-Redeemer</a:t>
            </a:r>
            <a:endParaRPr lang="en-US" b="1">
              <a:solidFill>
                <a:srgbClr val="000000"/>
              </a:solidFill>
              <a:latin typeface="Arial Black" charset="0"/>
              <a:ea typeface="宋体" charset="0"/>
              <a:cs typeface="宋体" charset="0"/>
            </a:endParaRPr>
          </a:p>
        </p:txBody>
      </p:sp>
      <p:sp>
        <p:nvSpPr>
          <p:cNvPr id="31761" name="Text Box 17"/>
          <p:cNvSpPr txBox="1">
            <a:spLocks noChangeArrowheads="1"/>
          </p:cNvSpPr>
          <p:nvPr/>
        </p:nvSpPr>
        <p:spPr bwMode="auto">
          <a:xfrm>
            <a:off x="2286000" y="4257675"/>
            <a:ext cx="4495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dirty="0">
                <a:solidFill>
                  <a:srgbClr val="000000"/>
                </a:solidFill>
                <a:latin typeface="Arial Black" charset="0"/>
                <a:ea typeface="宋体" charset="0"/>
                <a:cs typeface="宋体" charset="0"/>
              </a:rPr>
              <a:t>"Put Your Life Together"</a:t>
            </a:r>
            <a:endParaRPr lang="en-US" b="1" dirty="0">
              <a:solidFill>
                <a:srgbClr val="000000"/>
              </a:solidFill>
              <a:latin typeface="Arial Black" charset="0"/>
              <a:ea typeface="宋体" charset="0"/>
              <a:cs typeface="宋体" charset="0"/>
            </a:endParaRPr>
          </a:p>
        </p:txBody>
      </p:sp>
      <p:sp>
        <p:nvSpPr>
          <p:cNvPr id="31763" name="Text Box 19"/>
          <p:cNvSpPr txBox="1">
            <a:spLocks noChangeArrowheads="1"/>
          </p:cNvSpPr>
          <p:nvPr/>
        </p:nvSpPr>
        <p:spPr bwMode="auto">
          <a:xfrm>
            <a:off x="1371600" y="4775200"/>
            <a:ext cx="64770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dirty="0">
                <a:solidFill>
                  <a:srgbClr val="000000"/>
                </a:solidFill>
                <a:latin typeface="Arial Black" charset="0"/>
                <a:ea typeface="宋体" charset="0"/>
                <a:cs typeface="宋体" charset="0"/>
              </a:rPr>
              <a:t>"Men, watch out for those women"</a:t>
            </a:r>
            <a:endParaRPr lang="en-US" b="1" dirty="0">
              <a:solidFill>
                <a:srgbClr val="000000"/>
              </a:solidFill>
              <a:latin typeface="Arial Black" charset="0"/>
              <a:ea typeface="宋体" charset="0"/>
              <a:cs typeface="宋体" charset="0"/>
            </a:endParaRPr>
          </a:p>
        </p:txBody>
      </p:sp>
      <p:sp>
        <p:nvSpPr>
          <p:cNvPr id="31764" name="Text Box 20"/>
          <p:cNvSpPr txBox="1">
            <a:spLocks noChangeArrowheads="1"/>
          </p:cNvSpPr>
          <p:nvPr/>
        </p:nvSpPr>
        <p:spPr bwMode="auto">
          <a:xfrm>
            <a:off x="1981200" y="5291138"/>
            <a:ext cx="5257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Marriage to foreigners is OK</a:t>
            </a:r>
            <a:endParaRPr lang="en-US" b="1">
              <a:solidFill>
                <a:srgbClr val="000000"/>
              </a:solidFill>
              <a:latin typeface="Arial Black" charset="0"/>
              <a:ea typeface="宋体" charset="0"/>
              <a:cs typeface="宋体" charset="0"/>
            </a:endParaRPr>
          </a:p>
        </p:txBody>
      </p:sp>
      <p:sp>
        <p:nvSpPr>
          <p:cNvPr id="31765" name="Text Box 21"/>
          <p:cNvSpPr txBox="1">
            <a:spLocks noChangeArrowheads="1"/>
          </p:cNvSpPr>
          <p:nvPr/>
        </p:nvSpPr>
        <p:spPr bwMode="auto">
          <a:xfrm>
            <a:off x="3124200" y="5807075"/>
            <a:ext cx="2971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Entertainment</a:t>
            </a:r>
            <a:endParaRPr lang="en-US" b="1">
              <a:solidFill>
                <a:srgbClr val="000000"/>
              </a:solidFill>
              <a:latin typeface="Arial Black" charset="0"/>
              <a:ea typeface="宋体" charset="0"/>
              <a:cs typeface="宋体" charset="0"/>
            </a:endParaRPr>
          </a:p>
        </p:txBody>
      </p:sp>
      <p:sp>
        <p:nvSpPr>
          <p:cNvPr id="31767" name="Text Box 23"/>
          <p:cNvSpPr txBox="1">
            <a:spLocks noChangeArrowheads="1"/>
          </p:cNvSpPr>
          <p:nvPr/>
        </p:nvSpPr>
        <p:spPr bwMode="auto">
          <a:xfrm>
            <a:off x="2514600" y="6324600"/>
            <a:ext cx="40386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b="1">
                <a:solidFill>
                  <a:srgbClr val="000000"/>
                </a:solidFill>
                <a:latin typeface="Arial Black" charset="0"/>
                <a:ea typeface="宋体" charset="0"/>
                <a:cs typeface="宋体" charset="0"/>
              </a:rPr>
              <a:t>Several other purposes</a:t>
            </a:r>
            <a:endParaRPr lang="en-US" b="1">
              <a:solidFill>
                <a:srgbClr val="000000"/>
              </a:solidFill>
              <a:latin typeface="Arial Black" charset="0"/>
              <a:ea typeface="宋体" charset="0"/>
              <a:cs typeface="宋体" charset="0"/>
            </a:endParaRPr>
          </a:p>
        </p:txBody>
      </p:sp>
      <p:sp>
        <p:nvSpPr>
          <p:cNvPr id="31768" name="Text Box 24"/>
          <p:cNvSpPr txBox="1">
            <a:spLocks noChangeArrowheads="1"/>
          </p:cNvSpPr>
          <p:nvPr/>
        </p:nvSpPr>
        <p:spPr bwMode="auto">
          <a:xfrm rot="600000">
            <a:off x="381000" y="2352675"/>
            <a:ext cx="8305800" cy="3667125"/>
          </a:xfrm>
          <a:prstGeom prst="rect">
            <a:avLst/>
          </a:prstGeom>
          <a:solidFill>
            <a:schemeClr val="tx1"/>
          </a:solid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sz="8000" b="1" dirty="0">
                <a:solidFill>
                  <a:srgbClr val="FFFFFF"/>
                </a:solidFill>
                <a:latin typeface="Arial Black" charset="0"/>
                <a:ea typeface="宋体" charset="0"/>
                <a:cs typeface="宋体" charset="0"/>
              </a:rPr>
              <a:t>God blesses those who help others</a:t>
            </a:r>
            <a:endParaRPr lang="en-US" sz="8000" b="1" dirty="0">
              <a:solidFill>
                <a:srgbClr val="FFFFFF"/>
              </a:solidFill>
              <a:latin typeface="Arial Black" charset="0"/>
              <a:ea typeface="宋体" charset="0"/>
              <a:cs typeface="宋体" charset="0"/>
            </a:endParaRPr>
          </a:p>
        </p:txBody>
      </p:sp>
    </p:spTree>
    <p:extLst>
      <p:ext uri="{BB962C8B-B14F-4D97-AF65-F5344CB8AC3E}">
        <p14:creationId xmlns:p14="http://schemas.microsoft.com/office/powerpoint/2010/main" val="25949553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additive="base">
                                        <p:cTn id="7" dur="500" fill="hold"/>
                                        <p:tgtEl>
                                          <p:spTgt spid="31752"/>
                                        </p:tgtEl>
                                        <p:attrNameLst>
                                          <p:attrName>ppt_x</p:attrName>
                                        </p:attrNameLst>
                                      </p:cBhvr>
                                      <p:tavLst>
                                        <p:tav tm="0">
                                          <p:val>
                                            <p:strVal val="#ppt_x"/>
                                          </p:val>
                                        </p:tav>
                                        <p:tav tm="100000">
                                          <p:val>
                                            <p:strVal val="#ppt_x"/>
                                          </p:val>
                                        </p:tav>
                                      </p:tavLst>
                                    </p:anim>
                                    <p:anim calcmode="lin" valueType="num">
                                      <p:cBhvr additive="base">
                                        <p:cTn id="8" dur="500" fill="hold"/>
                                        <p:tgtEl>
                                          <p:spTgt spid="317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753"/>
                                        </p:tgtEl>
                                        <p:attrNameLst>
                                          <p:attrName>style.visibility</p:attrName>
                                        </p:attrNameLst>
                                      </p:cBhvr>
                                      <p:to>
                                        <p:strVal val="visible"/>
                                      </p:to>
                                    </p:set>
                                    <p:anim calcmode="lin" valueType="num">
                                      <p:cBhvr additive="base">
                                        <p:cTn id="13" dur="500" fill="hold"/>
                                        <p:tgtEl>
                                          <p:spTgt spid="31753"/>
                                        </p:tgtEl>
                                        <p:attrNameLst>
                                          <p:attrName>ppt_x</p:attrName>
                                        </p:attrNameLst>
                                      </p:cBhvr>
                                      <p:tavLst>
                                        <p:tav tm="0">
                                          <p:val>
                                            <p:strVal val="#ppt_x"/>
                                          </p:val>
                                        </p:tav>
                                        <p:tav tm="100000">
                                          <p:val>
                                            <p:strVal val="#ppt_x"/>
                                          </p:val>
                                        </p:tav>
                                      </p:tavLst>
                                    </p:anim>
                                    <p:anim calcmode="lin" valueType="num">
                                      <p:cBhvr additive="base">
                                        <p:cTn id="14" dur="500" fill="hold"/>
                                        <p:tgtEl>
                                          <p:spTgt spid="3175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1755"/>
                                        </p:tgtEl>
                                        <p:attrNameLst>
                                          <p:attrName>style.visibility</p:attrName>
                                        </p:attrNameLst>
                                      </p:cBhvr>
                                      <p:to>
                                        <p:strVal val="visible"/>
                                      </p:to>
                                    </p:set>
                                    <p:anim calcmode="lin" valueType="num">
                                      <p:cBhvr additive="base">
                                        <p:cTn id="19" dur="500" fill="hold"/>
                                        <p:tgtEl>
                                          <p:spTgt spid="31755"/>
                                        </p:tgtEl>
                                        <p:attrNameLst>
                                          <p:attrName>ppt_x</p:attrName>
                                        </p:attrNameLst>
                                      </p:cBhvr>
                                      <p:tavLst>
                                        <p:tav tm="0">
                                          <p:val>
                                            <p:strVal val="#ppt_x"/>
                                          </p:val>
                                        </p:tav>
                                        <p:tav tm="100000">
                                          <p:val>
                                            <p:strVal val="#ppt_x"/>
                                          </p:val>
                                        </p:tav>
                                      </p:tavLst>
                                    </p:anim>
                                    <p:anim calcmode="lin" valueType="num">
                                      <p:cBhvr additive="base">
                                        <p:cTn id="20" dur="500" fill="hold"/>
                                        <p:tgtEl>
                                          <p:spTgt spid="3175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757"/>
                                        </p:tgtEl>
                                        <p:attrNameLst>
                                          <p:attrName>style.visibility</p:attrName>
                                        </p:attrNameLst>
                                      </p:cBhvr>
                                      <p:to>
                                        <p:strVal val="visible"/>
                                      </p:to>
                                    </p:set>
                                    <p:anim calcmode="lin" valueType="num">
                                      <p:cBhvr additive="base">
                                        <p:cTn id="25" dur="500" fill="hold"/>
                                        <p:tgtEl>
                                          <p:spTgt spid="31757"/>
                                        </p:tgtEl>
                                        <p:attrNameLst>
                                          <p:attrName>ppt_x</p:attrName>
                                        </p:attrNameLst>
                                      </p:cBhvr>
                                      <p:tavLst>
                                        <p:tav tm="0">
                                          <p:val>
                                            <p:strVal val="#ppt_x"/>
                                          </p:val>
                                        </p:tav>
                                        <p:tav tm="100000">
                                          <p:val>
                                            <p:strVal val="#ppt_x"/>
                                          </p:val>
                                        </p:tav>
                                      </p:tavLst>
                                    </p:anim>
                                    <p:anim calcmode="lin" valueType="num">
                                      <p:cBhvr additive="base">
                                        <p:cTn id="26" dur="500" fill="hold"/>
                                        <p:tgtEl>
                                          <p:spTgt spid="31757"/>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1759"/>
                                        </p:tgtEl>
                                        <p:attrNameLst>
                                          <p:attrName>style.visibility</p:attrName>
                                        </p:attrNameLst>
                                      </p:cBhvr>
                                      <p:to>
                                        <p:strVal val="visible"/>
                                      </p:to>
                                    </p:set>
                                    <p:anim calcmode="lin" valueType="num">
                                      <p:cBhvr additive="base">
                                        <p:cTn id="31" dur="500" fill="hold"/>
                                        <p:tgtEl>
                                          <p:spTgt spid="31759"/>
                                        </p:tgtEl>
                                        <p:attrNameLst>
                                          <p:attrName>ppt_x</p:attrName>
                                        </p:attrNameLst>
                                      </p:cBhvr>
                                      <p:tavLst>
                                        <p:tav tm="0">
                                          <p:val>
                                            <p:strVal val="#ppt_x"/>
                                          </p:val>
                                        </p:tav>
                                        <p:tav tm="100000">
                                          <p:val>
                                            <p:strVal val="#ppt_x"/>
                                          </p:val>
                                        </p:tav>
                                      </p:tavLst>
                                    </p:anim>
                                    <p:anim calcmode="lin" valueType="num">
                                      <p:cBhvr additive="base">
                                        <p:cTn id="32" dur="500" fill="hold"/>
                                        <p:tgtEl>
                                          <p:spTgt spid="3175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31761"/>
                                        </p:tgtEl>
                                        <p:attrNameLst>
                                          <p:attrName>style.visibility</p:attrName>
                                        </p:attrNameLst>
                                      </p:cBhvr>
                                      <p:to>
                                        <p:strVal val="visible"/>
                                      </p:to>
                                    </p:set>
                                    <p:anim calcmode="lin" valueType="num">
                                      <p:cBhvr additive="base">
                                        <p:cTn id="37" dur="500" fill="hold"/>
                                        <p:tgtEl>
                                          <p:spTgt spid="31761"/>
                                        </p:tgtEl>
                                        <p:attrNameLst>
                                          <p:attrName>ppt_x</p:attrName>
                                        </p:attrNameLst>
                                      </p:cBhvr>
                                      <p:tavLst>
                                        <p:tav tm="0">
                                          <p:val>
                                            <p:strVal val="#ppt_x"/>
                                          </p:val>
                                        </p:tav>
                                        <p:tav tm="100000">
                                          <p:val>
                                            <p:strVal val="#ppt_x"/>
                                          </p:val>
                                        </p:tav>
                                      </p:tavLst>
                                    </p:anim>
                                    <p:anim calcmode="lin" valueType="num">
                                      <p:cBhvr additive="base">
                                        <p:cTn id="38" dur="500" fill="hold"/>
                                        <p:tgtEl>
                                          <p:spTgt spid="3176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1763"/>
                                        </p:tgtEl>
                                        <p:attrNameLst>
                                          <p:attrName>style.visibility</p:attrName>
                                        </p:attrNameLst>
                                      </p:cBhvr>
                                      <p:to>
                                        <p:strVal val="visible"/>
                                      </p:to>
                                    </p:set>
                                    <p:anim calcmode="lin" valueType="num">
                                      <p:cBhvr additive="base">
                                        <p:cTn id="43" dur="500" fill="hold"/>
                                        <p:tgtEl>
                                          <p:spTgt spid="31763"/>
                                        </p:tgtEl>
                                        <p:attrNameLst>
                                          <p:attrName>ppt_x</p:attrName>
                                        </p:attrNameLst>
                                      </p:cBhvr>
                                      <p:tavLst>
                                        <p:tav tm="0">
                                          <p:val>
                                            <p:strVal val="#ppt_x"/>
                                          </p:val>
                                        </p:tav>
                                        <p:tav tm="100000">
                                          <p:val>
                                            <p:strVal val="#ppt_x"/>
                                          </p:val>
                                        </p:tav>
                                      </p:tavLst>
                                    </p:anim>
                                    <p:anim calcmode="lin" valueType="num">
                                      <p:cBhvr additive="base">
                                        <p:cTn id="44" dur="500" fill="hold"/>
                                        <p:tgtEl>
                                          <p:spTgt spid="31763"/>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31764"/>
                                        </p:tgtEl>
                                        <p:attrNameLst>
                                          <p:attrName>style.visibility</p:attrName>
                                        </p:attrNameLst>
                                      </p:cBhvr>
                                      <p:to>
                                        <p:strVal val="visible"/>
                                      </p:to>
                                    </p:set>
                                    <p:anim calcmode="lin" valueType="num">
                                      <p:cBhvr additive="base">
                                        <p:cTn id="49" dur="500" fill="hold"/>
                                        <p:tgtEl>
                                          <p:spTgt spid="31764"/>
                                        </p:tgtEl>
                                        <p:attrNameLst>
                                          <p:attrName>ppt_x</p:attrName>
                                        </p:attrNameLst>
                                      </p:cBhvr>
                                      <p:tavLst>
                                        <p:tav tm="0">
                                          <p:val>
                                            <p:strVal val="#ppt_x"/>
                                          </p:val>
                                        </p:tav>
                                        <p:tav tm="100000">
                                          <p:val>
                                            <p:strVal val="#ppt_x"/>
                                          </p:val>
                                        </p:tav>
                                      </p:tavLst>
                                    </p:anim>
                                    <p:anim calcmode="lin" valueType="num">
                                      <p:cBhvr additive="base">
                                        <p:cTn id="50" dur="500" fill="hold"/>
                                        <p:tgtEl>
                                          <p:spTgt spid="3176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31765"/>
                                        </p:tgtEl>
                                        <p:attrNameLst>
                                          <p:attrName>style.visibility</p:attrName>
                                        </p:attrNameLst>
                                      </p:cBhvr>
                                      <p:to>
                                        <p:strVal val="visible"/>
                                      </p:to>
                                    </p:set>
                                    <p:anim calcmode="lin" valueType="num">
                                      <p:cBhvr additive="base">
                                        <p:cTn id="55" dur="500" fill="hold"/>
                                        <p:tgtEl>
                                          <p:spTgt spid="31765"/>
                                        </p:tgtEl>
                                        <p:attrNameLst>
                                          <p:attrName>ppt_x</p:attrName>
                                        </p:attrNameLst>
                                      </p:cBhvr>
                                      <p:tavLst>
                                        <p:tav tm="0">
                                          <p:val>
                                            <p:strVal val="#ppt_x"/>
                                          </p:val>
                                        </p:tav>
                                        <p:tav tm="100000">
                                          <p:val>
                                            <p:strVal val="#ppt_x"/>
                                          </p:val>
                                        </p:tav>
                                      </p:tavLst>
                                    </p:anim>
                                    <p:anim calcmode="lin" valueType="num">
                                      <p:cBhvr additive="base">
                                        <p:cTn id="56" dur="500" fill="hold"/>
                                        <p:tgtEl>
                                          <p:spTgt spid="31765"/>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1767"/>
                                        </p:tgtEl>
                                        <p:attrNameLst>
                                          <p:attrName>style.visibility</p:attrName>
                                        </p:attrNameLst>
                                      </p:cBhvr>
                                      <p:to>
                                        <p:strVal val="visible"/>
                                      </p:to>
                                    </p:set>
                                    <p:anim calcmode="lin" valueType="num">
                                      <p:cBhvr additive="base">
                                        <p:cTn id="61" dur="500" fill="hold"/>
                                        <p:tgtEl>
                                          <p:spTgt spid="31767"/>
                                        </p:tgtEl>
                                        <p:attrNameLst>
                                          <p:attrName>ppt_x</p:attrName>
                                        </p:attrNameLst>
                                      </p:cBhvr>
                                      <p:tavLst>
                                        <p:tav tm="0">
                                          <p:val>
                                            <p:strVal val="#ppt_x"/>
                                          </p:val>
                                        </p:tav>
                                        <p:tav tm="100000">
                                          <p:val>
                                            <p:strVal val="#ppt_x"/>
                                          </p:val>
                                        </p:tav>
                                      </p:tavLst>
                                    </p:anim>
                                    <p:anim calcmode="lin" valueType="num">
                                      <p:cBhvr additive="base">
                                        <p:cTn id="62" dur="500" fill="hold"/>
                                        <p:tgtEl>
                                          <p:spTgt spid="3176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5" presetClass="entr" presetSubtype="0" fill="hold" grpId="0" nodeType="clickEffect">
                                  <p:stCondLst>
                                    <p:cond delay="0"/>
                                  </p:stCondLst>
                                  <p:childTnLst>
                                    <p:set>
                                      <p:cBhvr>
                                        <p:cTn id="66" dur="1" fill="hold">
                                          <p:stCondLst>
                                            <p:cond delay="0"/>
                                          </p:stCondLst>
                                        </p:cTn>
                                        <p:tgtEl>
                                          <p:spTgt spid="31768"/>
                                        </p:tgtEl>
                                        <p:attrNameLst>
                                          <p:attrName>style.visibility</p:attrName>
                                        </p:attrNameLst>
                                      </p:cBhvr>
                                      <p:to>
                                        <p:strVal val="visible"/>
                                      </p:to>
                                    </p:set>
                                    <p:anim calcmode="lin" valueType="num">
                                      <p:cBhvr>
                                        <p:cTn id="67" dur="1000" fill="hold"/>
                                        <p:tgtEl>
                                          <p:spTgt spid="31768"/>
                                        </p:tgtEl>
                                        <p:attrNameLst>
                                          <p:attrName>ppt_w</p:attrName>
                                        </p:attrNameLst>
                                      </p:cBhvr>
                                      <p:tavLst>
                                        <p:tav tm="0">
                                          <p:val>
                                            <p:fltVal val="0"/>
                                          </p:val>
                                        </p:tav>
                                        <p:tav tm="100000">
                                          <p:val>
                                            <p:strVal val="#ppt_w"/>
                                          </p:val>
                                        </p:tav>
                                      </p:tavLst>
                                    </p:anim>
                                    <p:anim calcmode="lin" valueType="num">
                                      <p:cBhvr>
                                        <p:cTn id="68" dur="1000" fill="hold"/>
                                        <p:tgtEl>
                                          <p:spTgt spid="31768"/>
                                        </p:tgtEl>
                                        <p:attrNameLst>
                                          <p:attrName>ppt_h</p:attrName>
                                        </p:attrNameLst>
                                      </p:cBhvr>
                                      <p:tavLst>
                                        <p:tav tm="0">
                                          <p:val>
                                            <p:fltVal val="0"/>
                                          </p:val>
                                        </p:tav>
                                        <p:tav tm="100000">
                                          <p:val>
                                            <p:strVal val="#ppt_h"/>
                                          </p:val>
                                        </p:tav>
                                      </p:tavLst>
                                    </p:anim>
                                    <p:anim calcmode="lin" valueType="num">
                                      <p:cBhvr>
                                        <p:cTn id="69" dur="1000" fill="hold"/>
                                        <p:tgtEl>
                                          <p:spTgt spid="31768"/>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176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P spid="31753" grpId="0" animBg="1" autoUpdateAnimBg="0"/>
      <p:bldP spid="31755" grpId="0" animBg="1" autoUpdateAnimBg="0"/>
      <p:bldP spid="31757" grpId="0" animBg="1" autoUpdateAnimBg="0"/>
      <p:bldP spid="31759" grpId="0" animBg="1" autoUpdateAnimBg="0"/>
      <p:bldP spid="31761" grpId="0" animBg="1" autoUpdateAnimBg="0"/>
      <p:bldP spid="31763" grpId="0" animBg="1" autoUpdateAnimBg="0"/>
      <p:bldP spid="31764" grpId="0" animBg="1" autoUpdateAnimBg="0"/>
      <p:bldP spid="31765" grpId="0" animBg="1" autoUpdateAnimBg="0"/>
      <p:bldP spid="31767" grpId="0" animBg="1" autoUpdateAnimBg="0"/>
      <p:bldP spid="31768"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133123" name="Picture 3" descr="PMDCP004"/>
          <p:cNvPicPr>
            <a:picLocks noChangeAspect="1" noChangeArrowheads="1"/>
          </p:cNvPicPr>
          <p:nvPr/>
        </p:nvPicPr>
        <p:blipFill>
          <a:blip r:embed="rId3">
            <a:lum contrast="22000"/>
            <a:extLst>
              <a:ext uri="{28A0092B-C50C-407E-A947-70E740481C1C}">
                <a14:useLocalDpi xmlns:a14="http://schemas.microsoft.com/office/drawing/2010/main"/>
              </a:ext>
            </a:extLst>
          </a:blip>
          <a:srcRect/>
          <a:stretch>
            <a:fillRect/>
          </a:stretch>
        </p:blipFill>
        <p:spPr bwMode="auto">
          <a:xfrm>
            <a:off x="0" y="0"/>
            <a:ext cx="54879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2" name="Text Box 4"/>
          <p:cNvSpPr txBox="1">
            <a:spLocks noChangeArrowheads="1"/>
          </p:cNvSpPr>
          <p:nvPr/>
        </p:nvSpPr>
        <p:spPr bwMode="auto">
          <a:xfrm>
            <a:off x="5410200" y="152400"/>
            <a:ext cx="3733800" cy="50783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defTabSz="914400" fontAlgn="base">
              <a:spcBef>
                <a:spcPct val="50000"/>
              </a:spcBef>
              <a:spcAft>
                <a:spcPct val="0"/>
              </a:spcAft>
              <a:defRPr/>
            </a:pPr>
            <a:r>
              <a:rPr lang="en-US" sz="3600" b="1" i="1">
                <a:solidFill>
                  <a:srgbClr val="FFFFFF"/>
                </a:solidFill>
                <a:latin typeface="Arial"/>
                <a:ea typeface="ＭＳ Ｐゴシック" charset="0"/>
                <a:cs typeface="Arial"/>
              </a:rPr>
              <a:t>"Two are better than one, because they have a good return for their work: If one falls down, his friend can help him up." </a:t>
            </a:r>
          </a:p>
        </p:txBody>
      </p:sp>
      <p:sp>
        <p:nvSpPr>
          <p:cNvPr id="133125" name="Rectangle 6"/>
          <p:cNvSpPr>
            <a:spLocks noGrp="1" noChangeArrowheads="1"/>
          </p:cNvSpPr>
          <p:nvPr>
            <p:ph type="title" idx="4294967295"/>
          </p:nvPr>
        </p:nvSpPr>
        <p:spPr>
          <a:xfrm>
            <a:off x="1371600" y="6019800"/>
            <a:ext cx="7772400" cy="685800"/>
          </a:xfrm>
        </p:spPr>
        <p:txBody>
          <a:bodyPr/>
          <a:lstStyle/>
          <a:p>
            <a:pPr algn="r" eaLnBrk="1" hangingPunct="1"/>
            <a:r>
              <a:rPr lang="en-US" sz="2800" b="1">
                <a:solidFill>
                  <a:schemeClr val="bg1"/>
                </a:solidFill>
                <a:latin typeface="Arial"/>
                <a:ea typeface="ＭＳ Ｐゴシック" charset="0"/>
                <a:cs typeface="Arial"/>
              </a:rPr>
              <a:t>Ecclesiastes 4:9-10a (NIV)</a:t>
            </a:r>
            <a:endParaRPr lang="en-US" sz="4000">
              <a:latin typeface="Arial"/>
              <a:ea typeface="ＭＳ Ｐゴシック" charset="0"/>
              <a:cs typeface="Arial"/>
            </a:endParaRPr>
          </a:p>
        </p:txBody>
      </p:sp>
    </p:spTree>
    <p:extLst>
      <p:ext uri="{BB962C8B-B14F-4D97-AF65-F5344CB8AC3E}">
        <p14:creationId xmlns:p14="http://schemas.microsoft.com/office/powerpoint/2010/main" val="137236563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a:solidFill>
                <a:srgbClr val="000000"/>
              </a:solidFill>
              <a:latin typeface="Arial"/>
              <a:ea typeface="ＭＳ Ｐゴシック" charset="0"/>
              <a:cs typeface="Arial"/>
            </a:endParaRPr>
          </a:p>
        </p:txBody>
      </p:sp>
      <p:pic>
        <p:nvPicPr>
          <p:cNvPr id="64515" name="Picture 3" descr="PMDMO0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546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516" name="Text Box 4"/>
          <p:cNvSpPr txBox="1">
            <a:spLocks noChangeArrowheads="1"/>
          </p:cNvSpPr>
          <p:nvPr/>
        </p:nvSpPr>
        <p:spPr bwMode="auto">
          <a:xfrm>
            <a:off x="5410200" y="2286000"/>
            <a:ext cx="37338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defTabSz="914400" fontAlgn="base">
              <a:spcBef>
                <a:spcPct val="50000"/>
              </a:spcBef>
              <a:spcAft>
                <a:spcPct val="0"/>
              </a:spcAft>
              <a:defRPr/>
            </a:pPr>
            <a:r>
              <a:rPr lang="en-US" sz="3600" b="1" i="1" dirty="0">
                <a:solidFill>
                  <a:srgbClr val="FFFFFF"/>
                </a:solidFill>
                <a:latin typeface="Arial"/>
                <a:ea typeface="ＭＳ Ｐゴシック" charset="0"/>
                <a:cs typeface="Arial"/>
              </a:rPr>
              <a:t>"But pity the man who falls and has no one to help him up!"</a:t>
            </a:r>
          </a:p>
        </p:txBody>
      </p:sp>
      <p:sp>
        <p:nvSpPr>
          <p:cNvPr id="135173" name="Rectangle 6"/>
          <p:cNvSpPr>
            <a:spLocks noGrp="1" noChangeArrowheads="1"/>
          </p:cNvSpPr>
          <p:nvPr>
            <p:ph type="title" idx="4294967295"/>
          </p:nvPr>
        </p:nvSpPr>
        <p:spPr>
          <a:xfrm>
            <a:off x="5292080" y="5486400"/>
            <a:ext cx="3851920" cy="1066800"/>
          </a:xfrm>
        </p:spPr>
        <p:txBody>
          <a:bodyPr/>
          <a:lstStyle/>
          <a:p>
            <a:pPr algn="r" eaLnBrk="1" hangingPunct="1"/>
            <a:r>
              <a:rPr lang="en-US" sz="2400" b="1" dirty="0">
                <a:solidFill>
                  <a:schemeClr val="bg1"/>
                </a:solidFill>
                <a:latin typeface="Arial"/>
                <a:ea typeface="ＭＳ Ｐゴシック" charset="0"/>
                <a:cs typeface="Arial"/>
              </a:rPr>
              <a:t>Ecclesiastes 4:10b (NIV)</a:t>
            </a:r>
            <a:endParaRPr lang="en-US" sz="4000" dirty="0">
              <a:latin typeface="Arial"/>
              <a:ea typeface="ＭＳ Ｐゴシック" charset="0"/>
              <a:cs typeface="Arial"/>
            </a:endParaRPr>
          </a:p>
        </p:txBody>
      </p:sp>
    </p:spTree>
    <p:extLst>
      <p:ext uri="{BB962C8B-B14F-4D97-AF65-F5344CB8AC3E}">
        <p14:creationId xmlns:p14="http://schemas.microsoft.com/office/powerpoint/2010/main" val="32272958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afterEffect">
                                  <p:stCondLst>
                                    <p:cond delay="4000"/>
                                  </p:stCondLst>
                                  <p:childTnLst>
                                    <p:set>
                                      <p:cBhvr>
                                        <p:cTn id="6" dur="1" fill="hold">
                                          <p:stCondLst>
                                            <p:cond delay="0"/>
                                          </p:stCondLst>
                                        </p:cTn>
                                        <p:tgtEl>
                                          <p:spTgt spid="64515"/>
                                        </p:tgtEl>
                                        <p:attrNameLst>
                                          <p:attrName>style.visibility</p:attrName>
                                        </p:attrNameLst>
                                      </p:cBhvr>
                                      <p:to>
                                        <p:strVal val="visible"/>
                                      </p:to>
                                    </p:set>
                                    <p:animEffect transition="in" filter="checkerboard(down)">
                                      <p:cBhvr>
                                        <p:cTn id="7" dur="5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bg>
      <p:bgPr>
        <a:solidFill>
          <a:srgbClr val="A7947B"/>
        </a:solidFill>
        <a:effectLst/>
      </p:bgPr>
    </p:bg>
    <p:spTree>
      <p:nvGrpSpPr>
        <p:cNvPr id="1" name=""/>
        <p:cNvGrpSpPr/>
        <p:nvPr/>
      </p:nvGrpSpPr>
      <p:grpSpPr>
        <a:xfrm>
          <a:off x="0" y="0"/>
          <a:ext cx="0" cy="0"/>
          <a:chOff x="0" y="0"/>
          <a:chExt cx="0" cy="0"/>
        </a:xfrm>
      </p:grpSpPr>
      <p:sp>
        <p:nvSpPr>
          <p:cNvPr id="137218"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7219" name="Picture 7"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220"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189</a:t>
            </a:r>
          </a:p>
        </p:txBody>
      </p:sp>
      <p:sp>
        <p:nvSpPr>
          <p:cNvPr id="137221"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Argument</a:t>
            </a:r>
          </a:p>
        </p:txBody>
      </p:sp>
      <p:sp>
        <p:nvSpPr>
          <p:cNvPr id="33800" name="Rectangle 8"/>
          <p:cNvSpPr>
            <a:spLocks noChangeArrowheads="1"/>
          </p:cNvSpPr>
          <p:nvPr/>
        </p:nvSpPr>
        <p:spPr bwMode="auto">
          <a:xfrm>
            <a:off x="685800" y="1295400"/>
            <a:ext cx="7924800" cy="5257800"/>
          </a:xfrm>
          <a:prstGeom prst="rect">
            <a:avLst/>
          </a:prstGeom>
          <a:noFill/>
          <a:ln w="9525">
            <a:noFill/>
            <a:miter lim="800000"/>
            <a:headEnd/>
            <a:tailEnd/>
          </a:ln>
          <a:effectLst/>
        </p:spPr>
        <p:txBody>
          <a:bodyPr/>
          <a:lstStyle/>
          <a:p>
            <a:pPr marL="342900" indent="-342900" defTabSz="914400" fontAlgn="base">
              <a:lnSpc>
                <a:spcPct val="90000"/>
              </a:lnSpc>
              <a:spcBef>
                <a:spcPct val="20000"/>
              </a:spcBef>
              <a:spcAft>
                <a:spcPct val="0"/>
              </a:spcAft>
              <a:buFontTx/>
              <a:buBlip>
                <a:blip r:embed="rId5"/>
              </a:buBlip>
              <a:defRPr/>
            </a:pPr>
            <a: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The Book of Ruth chronicles the devotion of Ruth, a young Moabitess widow, to Naomi, her widowed mother-in-law.  </a:t>
            </a:r>
          </a:p>
          <a:p>
            <a:pPr marL="342900" indent="-342900" defTabSz="914400" fontAlgn="base">
              <a:lnSpc>
                <a:spcPct val="90000"/>
              </a:lnSpc>
              <a:spcBef>
                <a:spcPct val="20000"/>
              </a:spcBef>
              <a:spcAft>
                <a:spcPct val="0"/>
              </a:spcAft>
              <a:defRPr/>
            </a:pPr>
            <a:endPar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endParaRPr>
          </a:p>
          <a:p>
            <a:pPr marL="342900" indent="-342900" defTabSz="914400" fontAlgn="base">
              <a:lnSpc>
                <a:spcPct val="90000"/>
              </a:lnSpc>
              <a:spcBef>
                <a:spcPct val="20000"/>
              </a:spcBef>
              <a:spcAft>
                <a:spcPct val="0"/>
              </a:spcAft>
              <a:buFontTx/>
              <a:buBlip>
                <a:blip r:embed="rId5"/>
              </a:buBlip>
              <a:defRPr/>
            </a:pPr>
            <a: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The purpose of this account is to show how God blesses those who help others, which is especially significant since the story takes place in the most selfish period of Israel</a:t>
            </a:r>
            <a:r>
              <a:rPr lang="fr-FR"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a:t>
            </a:r>
            <a: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s history—the time of the judges—when "every man did what was right in his own eyes" </a:t>
            </a:r>
            <a:b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br>
            <a:r>
              <a:rPr lang="en-US" altLang="zh-CN" sz="3200" b="1" dirty="0">
                <a:solidFill>
                  <a:srgbClr val="FFFFFF"/>
                </a:solidFill>
                <a:effectLst>
                  <a:glow rad="228600">
                    <a:schemeClr val="accent4">
                      <a:satMod val="175000"/>
                      <a:alpha val="80000"/>
                    </a:schemeClr>
                  </a:glow>
                </a:effectLst>
                <a:latin typeface="Arial Narrow" pitchFamily="-111" charset="0"/>
                <a:ea typeface="宋体" pitchFamily="-111" charset="-122"/>
                <a:cs typeface="宋体" pitchFamily="-111" charset="-122"/>
              </a:rPr>
              <a:t>(Judges 21:25).  </a:t>
            </a:r>
          </a:p>
        </p:txBody>
      </p:sp>
    </p:spTree>
    <p:extLst>
      <p:ext uri="{BB962C8B-B14F-4D97-AF65-F5344CB8AC3E}">
        <p14:creationId xmlns:p14="http://schemas.microsoft.com/office/powerpoint/2010/main" val="21581682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800">
                                            <p:txEl>
                                              <p:pRg st="0" end="0"/>
                                            </p:txEl>
                                          </p:spTgt>
                                        </p:tgtEl>
                                        <p:attrNameLst>
                                          <p:attrName>style.visibility</p:attrName>
                                        </p:attrNameLst>
                                      </p:cBhvr>
                                      <p:to>
                                        <p:strVal val="visible"/>
                                      </p:to>
                                    </p:set>
                                    <p:anim calcmode="lin" valueType="num">
                                      <p:cBhvr additive="base">
                                        <p:cTn id="7" dur="500" fill="hold"/>
                                        <p:tgtEl>
                                          <p:spTgt spid="338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8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800">
                                            <p:txEl>
                                              <p:pRg st="2" end="2"/>
                                            </p:txEl>
                                          </p:spTgt>
                                        </p:tgtEl>
                                        <p:attrNameLst>
                                          <p:attrName>style.visibility</p:attrName>
                                        </p:attrNameLst>
                                      </p:cBhvr>
                                      <p:to>
                                        <p:strVal val="visible"/>
                                      </p:to>
                                    </p:set>
                                    <p:anim calcmode="lin" valueType="num">
                                      <p:cBhvr additive="base">
                                        <p:cTn id="13" dur="500" fill="hold"/>
                                        <p:tgtEl>
                                          <p:spTgt spid="3380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80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pic>
        <p:nvPicPr>
          <p:cNvPr id="158723" name="Picture 3" descr="COINS"/>
          <p:cNvPicPr>
            <a:picLocks noChangeAspect="1" noChangeArrowheads="1"/>
          </p:cNvPicPr>
          <p:nvPr/>
        </p:nvPicPr>
        <p:blipFill>
          <a:blip r:embed="rId4" cstate="screen">
            <a:lum bright="-18000" contrast="6000"/>
            <a:extLst>
              <a:ext uri="{28A0092B-C50C-407E-A947-70E740481C1C}">
                <a14:useLocalDpi xmlns:a14="http://schemas.microsoft.com/office/drawing/2010/main"/>
              </a:ext>
            </a:extLst>
          </a:blip>
          <a:srcRect/>
          <a:stretch>
            <a:fillRect/>
          </a:stretch>
        </p:blipFill>
        <p:spPr bwMode="auto">
          <a:xfrm>
            <a:off x="6248400" y="4686300"/>
            <a:ext cx="28956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9268" name="Picture 4" descr="Ain Dara gods"/>
          <p:cNvPicPr>
            <a:picLocks noChangeAspect="1" noChangeArrowheads="1"/>
          </p:cNvPicPr>
          <p:nvPr/>
        </p:nvPicPr>
        <p:blipFill>
          <a:blip r:embed="rId5" cstate="screen">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26" name="Picture 6" descr="Shaq440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4800" y="2057400"/>
            <a:ext cx="2444750" cy="334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27" name="Picture 7" descr="PT Cruise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600200" y="230188"/>
            <a:ext cx="4876800" cy="1979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0" name="Picture 10" descr="TV"/>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1" name="Picture 11" descr="stereo"/>
          <p:cNvPicPr>
            <a:picLocks noChangeAspect="1" noChangeArrowheads="1"/>
          </p:cNvPicPr>
          <p:nvPr/>
        </p:nvPicPr>
        <p:blipFill>
          <a:blip r:embed="rId9" cstate="screen">
            <a:extLst>
              <a:ext uri="{28A0092B-C50C-407E-A947-70E740481C1C}">
                <a14:useLocalDpi xmlns:a14="http://schemas.microsoft.com/office/drawing/2010/main"/>
              </a:ext>
            </a:extLst>
          </a:blip>
          <a:srcRect l="56352"/>
          <a:stretch>
            <a:fillRect/>
          </a:stretch>
        </p:blipFill>
        <p:spPr bwMode="auto">
          <a:xfrm>
            <a:off x="152400" y="1524000"/>
            <a:ext cx="1752600" cy="950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2" name="Picture 12" descr="VC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57200" y="381000"/>
            <a:ext cx="1597025"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6858000" y="228600"/>
            <a:ext cx="1714500" cy="1508125"/>
            <a:chOff x="4320" y="144"/>
            <a:chExt cx="1080" cy="950"/>
          </a:xfrm>
        </p:grpSpPr>
        <p:pic>
          <p:nvPicPr>
            <p:cNvPr id="139278" name="Picture 14" descr="cams_digital8"/>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39279"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Arial"/>
                <a:ea typeface="ＭＳ Ｐゴシック" charset="0"/>
                <a:cs typeface="Arial"/>
              </a:endParaRPr>
            </a:p>
          </p:txBody>
        </p:sp>
      </p:grpSp>
      <p:sp>
        <p:nvSpPr>
          <p:cNvPr id="158736" name="Rectangle 16"/>
          <p:cNvSpPr>
            <a:spLocks noGrp="1" noChangeArrowheads="1"/>
          </p:cNvSpPr>
          <p:nvPr>
            <p:ph type="title" idx="4294967295"/>
          </p:nvPr>
        </p:nvSpPr>
        <p:spPr>
          <a:xfrm>
            <a:off x="1371600" y="60960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3200" b="1">
                <a:solidFill>
                  <a:schemeClr val="bg1"/>
                </a:solidFill>
                <a:latin typeface="Arial"/>
                <a:ea typeface="+mj-ea"/>
                <a:cs typeface="Arial"/>
              </a:rPr>
              <a:t>1 Thessalonians 1:9 (NIV)</a:t>
            </a:r>
          </a:p>
        </p:txBody>
      </p:sp>
      <p:pic>
        <p:nvPicPr>
          <p:cNvPr id="16" name="Picture 15"/>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8729" name="Text Box 9"/>
          <p:cNvSpPr txBox="1">
            <a:spLocks noChangeArrowheads="1"/>
          </p:cNvSpPr>
          <p:nvPr/>
        </p:nvSpPr>
        <p:spPr bwMode="auto">
          <a:xfrm>
            <a:off x="2895600" y="4022725"/>
            <a:ext cx="5943600" cy="1754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i="1" dirty="0">
                <a:solidFill>
                  <a:srgbClr val="FFFFFF"/>
                </a:solidFill>
                <a:latin typeface="Arial"/>
                <a:ea typeface="ＭＳ Ｐゴシック" charset="0"/>
                <a:cs typeface="Arial"/>
              </a:rPr>
              <a:t>"They tell how you turned to God from idols to serve the living and true God."</a:t>
            </a:r>
          </a:p>
        </p:txBody>
      </p:sp>
    </p:spTree>
    <p:extLst>
      <p:ext uri="{BB962C8B-B14F-4D97-AF65-F5344CB8AC3E}">
        <p14:creationId xmlns:p14="http://schemas.microsoft.com/office/powerpoint/2010/main" val="63851932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29"/>
                                        </p:tgtEl>
                                        <p:attrNameLst>
                                          <p:attrName>style.visibility</p:attrName>
                                        </p:attrNameLst>
                                      </p:cBhvr>
                                      <p:to>
                                        <p:strVal val="visible"/>
                                      </p:to>
                                    </p:set>
                                    <p:animEffect transition="in" filter="dissolve">
                                      <p:cBhvr>
                                        <p:cTn id="7" dur="500"/>
                                        <p:tgtEl>
                                          <p:spTgt spid="158729"/>
                                        </p:tgtEl>
                                      </p:cBhvr>
                                    </p:animEffect>
                                  </p:childTnLst>
                                </p:cTn>
                              </p:par>
                            </p:childTnLst>
                          </p:cTn>
                        </p:par>
                        <p:par>
                          <p:cTn id="8" fill="hold" nodeType="afterGroup">
                            <p:stCondLst>
                              <p:cond delay="1500"/>
                            </p:stCondLst>
                            <p:childTnLst>
                              <p:par>
                                <p:cTn id="9" presetID="4" presetClass="entr" presetSubtype="32" fill="hold" nodeType="afterEffect">
                                  <p:stCondLst>
                                    <p:cond delay="2000"/>
                                  </p:stCondLst>
                                  <p:childTnLst>
                                    <p:set>
                                      <p:cBhvr>
                                        <p:cTn id="10" dur="1" fill="hold">
                                          <p:stCondLst>
                                            <p:cond delay="0"/>
                                          </p:stCondLst>
                                        </p:cTn>
                                        <p:tgtEl>
                                          <p:spTgt spid="158727"/>
                                        </p:tgtEl>
                                        <p:attrNameLst>
                                          <p:attrName>style.visibility</p:attrName>
                                        </p:attrNameLst>
                                      </p:cBhvr>
                                      <p:to>
                                        <p:strVal val="visible"/>
                                      </p:to>
                                    </p:set>
                                    <p:animEffect transition="in" filter="box(out)">
                                      <p:cBhvr>
                                        <p:cTn id="11" dur="500"/>
                                        <p:tgtEl>
                                          <p:spTgt spid="158727"/>
                                        </p:tgtEl>
                                      </p:cBhvr>
                                    </p:animEffect>
                                  </p:childTnLst>
                                </p:cTn>
                              </p:par>
                            </p:childTnLst>
                          </p:cTn>
                        </p:par>
                        <p:par>
                          <p:cTn id="12" fill="hold" nodeType="afterGroup">
                            <p:stCondLst>
                              <p:cond delay="4000"/>
                            </p:stCondLst>
                            <p:childTnLst>
                              <p:par>
                                <p:cTn id="13" presetID="23" presetClass="entr" presetSubtype="16" fill="hold" nodeType="afterEffect">
                                  <p:stCondLst>
                                    <p:cond delay="2000"/>
                                  </p:stCondLst>
                                  <p:childTnLst>
                                    <p:set>
                                      <p:cBhvr>
                                        <p:cTn id="14" dur="1" fill="hold">
                                          <p:stCondLst>
                                            <p:cond delay="0"/>
                                          </p:stCondLst>
                                        </p:cTn>
                                        <p:tgtEl>
                                          <p:spTgt spid="158726"/>
                                        </p:tgtEl>
                                        <p:attrNameLst>
                                          <p:attrName>style.visibility</p:attrName>
                                        </p:attrNameLst>
                                      </p:cBhvr>
                                      <p:to>
                                        <p:strVal val="visible"/>
                                      </p:to>
                                    </p:set>
                                    <p:anim calcmode="lin" valueType="num">
                                      <p:cBhvr>
                                        <p:cTn id="15" dur="500" fill="hold"/>
                                        <p:tgtEl>
                                          <p:spTgt spid="158726"/>
                                        </p:tgtEl>
                                        <p:attrNameLst>
                                          <p:attrName>ppt_w</p:attrName>
                                        </p:attrNameLst>
                                      </p:cBhvr>
                                      <p:tavLst>
                                        <p:tav tm="0">
                                          <p:val>
                                            <p:fltVal val="0"/>
                                          </p:val>
                                        </p:tav>
                                        <p:tav tm="100000">
                                          <p:val>
                                            <p:strVal val="#ppt_w"/>
                                          </p:val>
                                        </p:tav>
                                      </p:tavLst>
                                    </p:anim>
                                    <p:anim calcmode="lin" valueType="num">
                                      <p:cBhvr>
                                        <p:cTn id="16" dur="500" fill="hold"/>
                                        <p:tgtEl>
                                          <p:spTgt spid="15872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6500"/>
                            </p:stCondLst>
                            <p:childTnLst>
                              <p:par>
                                <p:cTn id="18" presetID="23" presetClass="entr" presetSubtype="16" fill="hold" nodeType="afterEffect">
                                  <p:stCondLst>
                                    <p:cond delay="400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par>
                          <p:cTn id="22" fill="hold" nodeType="afterGroup">
                            <p:stCondLst>
                              <p:cond delay="11000"/>
                            </p:stCondLst>
                            <p:childTnLst>
                              <p:par>
                                <p:cTn id="23" presetID="23" presetClass="entr" presetSubtype="16" fill="hold" nodeType="afterEffect">
                                  <p:stCondLst>
                                    <p:cond delay="0"/>
                                  </p:stCondLst>
                                  <p:childTnLst>
                                    <p:set>
                                      <p:cBhvr>
                                        <p:cTn id="24" dur="1" fill="hold">
                                          <p:stCondLst>
                                            <p:cond delay="0"/>
                                          </p:stCondLst>
                                        </p:cTn>
                                        <p:tgtEl>
                                          <p:spTgt spid="158732"/>
                                        </p:tgtEl>
                                        <p:attrNameLst>
                                          <p:attrName>style.visibility</p:attrName>
                                        </p:attrNameLst>
                                      </p:cBhvr>
                                      <p:to>
                                        <p:strVal val="visible"/>
                                      </p:to>
                                    </p:set>
                                    <p:anim calcmode="lin" valueType="num">
                                      <p:cBhvr>
                                        <p:cTn id="25" dur="500" fill="hold"/>
                                        <p:tgtEl>
                                          <p:spTgt spid="158732"/>
                                        </p:tgtEl>
                                        <p:attrNameLst>
                                          <p:attrName>ppt_w</p:attrName>
                                        </p:attrNameLst>
                                      </p:cBhvr>
                                      <p:tavLst>
                                        <p:tav tm="0">
                                          <p:val>
                                            <p:fltVal val="0"/>
                                          </p:val>
                                        </p:tav>
                                        <p:tav tm="100000">
                                          <p:val>
                                            <p:strVal val="#ppt_w"/>
                                          </p:val>
                                        </p:tav>
                                      </p:tavLst>
                                    </p:anim>
                                    <p:anim calcmode="lin" valueType="num">
                                      <p:cBhvr>
                                        <p:cTn id="26" dur="500" fill="hold"/>
                                        <p:tgtEl>
                                          <p:spTgt spid="158732"/>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3"/>
                                            </p:cond>
                                          </p:stCondLst>
                                        </p:cTn>
                                        <p:tgtEl>
                                          <p:spTgt spid="158732"/>
                                        </p:tgtEl>
                                        <p:attrNameLst>
                                          <p:attrName>style.visibility</p:attrName>
                                        </p:attrNameLst>
                                      </p:cBhvr>
                                      <p:to>
                                        <p:strVal val="hidden"/>
                                      </p:to>
                                    </p:set>
                                  </p:subTnLst>
                                </p:cTn>
                              </p:par>
                            </p:childTnLst>
                          </p:cTn>
                        </p:par>
                        <p:par>
                          <p:cTn id="27" fill="hold" nodeType="afterGroup">
                            <p:stCondLst>
                              <p:cond delay="11500"/>
                            </p:stCondLst>
                            <p:childTnLst>
                              <p:par>
                                <p:cTn id="28" presetID="23" presetClass="entr" presetSubtype="16" fill="hold" nodeType="afterEffect">
                                  <p:stCondLst>
                                    <p:cond delay="0"/>
                                  </p:stCondLst>
                                  <p:childTnLst>
                                    <p:set>
                                      <p:cBhvr>
                                        <p:cTn id="29" dur="1" fill="hold">
                                          <p:stCondLst>
                                            <p:cond delay="0"/>
                                          </p:stCondLst>
                                        </p:cTn>
                                        <p:tgtEl>
                                          <p:spTgt spid="158730"/>
                                        </p:tgtEl>
                                        <p:attrNameLst>
                                          <p:attrName>style.visibility</p:attrName>
                                        </p:attrNameLst>
                                      </p:cBhvr>
                                      <p:to>
                                        <p:strVal val="visible"/>
                                      </p:to>
                                    </p:set>
                                    <p:anim calcmode="lin" valueType="num">
                                      <p:cBhvr>
                                        <p:cTn id="30" dur="500" fill="hold"/>
                                        <p:tgtEl>
                                          <p:spTgt spid="158730"/>
                                        </p:tgtEl>
                                        <p:attrNameLst>
                                          <p:attrName>ppt_w</p:attrName>
                                        </p:attrNameLst>
                                      </p:cBhvr>
                                      <p:tavLst>
                                        <p:tav tm="0">
                                          <p:val>
                                            <p:fltVal val="0"/>
                                          </p:val>
                                        </p:tav>
                                        <p:tav tm="100000">
                                          <p:val>
                                            <p:strVal val="#ppt_w"/>
                                          </p:val>
                                        </p:tav>
                                      </p:tavLst>
                                    </p:anim>
                                    <p:anim calcmode="lin" valueType="num">
                                      <p:cBhvr>
                                        <p:cTn id="31" dur="500" fill="hold"/>
                                        <p:tgtEl>
                                          <p:spTgt spid="158730"/>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0"/>
                                        </p:tgtEl>
                                        <p:attrNameLst>
                                          <p:attrName>style.visibility</p:attrName>
                                        </p:attrNameLst>
                                      </p:cBhvr>
                                      <p:to>
                                        <p:strVal val="hidden"/>
                                      </p:to>
                                    </p:set>
                                  </p:subTnLst>
                                </p:cTn>
                              </p:par>
                            </p:childTnLst>
                          </p:cTn>
                        </p:par>
                        <p:par>
                          <p:cTn id="32" fill="hold" nodeType="afterGroup">
                            <p:stCondLst>
                              <p:cond delay="12000"/>
                            </p:stCondLst>
                            <p:childTnLst>
                              <p:par>
                                <p:cTn id="33" presetID="23" presetClass="entr" presetSubtype="16" fill="hold" nodeType="afterEffect">
                                  <p:stCondLst>
                                    <p:cond delay="0"/>
                                  </p:stCondLst>
                                  <p:childTnLst>
                                    <p:set>
                                      <p:cBhvr>
                                        <p:cTn id="34" dur="1" fill="hold">
                                          <p:stCondLst>
                                            <p:cond delay="0"/>
                                          </p:stCondLst>
                                        </p:cTn>
                                        <p:tgtEl>
                                          <p:spTgt spid="158731"/>
                                        </p:tgtEl>
                                        <p:attrNameLst>
                                          <p:attrName>style.visibility</p:attrName>
                                        </p:attrNameLst>
                                      </p:cBhvr>
                                      <p:to>
                                        <p:strVal val="visible"/>
                                      </p:to>
                                    </p:set>
                                    <p:anim calcmode="lin" valueType="num">
                                      <p:cBhvr>
                                        <p:cTn id="35" dur="500" fill="hold"/>
                                        <p:tgtEl>
                                          <p:spTgt spid="158731"/>
                                        </p:tgtEl>
                                        <p:attrNameLst>
                                          <p:attrName>ppt_w</p:attrName>
                                        </p:attrNameLst>
                                      </p:cBhvr>
                                      <p:tavLst>
                                        <p:tav tm="0">
                                          <p:val>
                                            <p:fltVal val="0"/>
                                          </p:val>
                                        </p:tav>
                                        <p:tav tm="100000">
                                          <p:val>
                                            <p:strVal val="#ppt_w"/>
                                          </p:val>
                                        </p:tav>
                                      </p:tavLst>
                                    </p:anim>
                                    <p:anim calcmode="lin" valueType="num">
                                      <p:cBhvr>
                                        <p:cTn id="36" dur="500" fill="hold"/>
                                        <p:tgtEl>
                                          <p:spTgt spid="158731"/>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1"/>
                                        </p:tgtEl>
                                        <p:attrNameLst>
                                          <p:attrName>style.visibility</p:attrName>
                                        </p:attrNameLst>
                                      </p:cBhvr>
                                      <p:to>
                                        <p:strVal val="hidden"/>
                                      </p:to>
                                    </p:set>
                                  </p:subTnLst>
                                </p:cTn>
                              </p:par>
                            </p:childTnLst>
                          </p:cTn>
                        </p:par>
                        <p:par>
                          <p:cTn id="37" fill="hold" nodeType="afterGroup">
                            <p:stCondLst>
                              <p:cond delay="12500"/>
                            </p:stCondLst>
                            <p:childTnLst>
                              <p:par>
                                <p:cTn id="38" presetID="23" presetClass="entr" presetSubtype="16" fill="hold" nodeType="afterEffect">
                                  <p:stCondLst>
                                    <p:cond delay="0"/>
                                  </p:stCondLst>
                                  <p:childTnLst>
                                    <p:set>
                                      <p:cBhvr>
                                        <p:cTn id="39" dur="1" fill="hold">
                                          <p:stCondLst>
                                            <p:cond delay="0"/>
                                          </p:stCondLst>
                                        </p:cTn>
                                        <p:tgtEl>
                                          <p:spTgt spid="158723"/>
                                        </p:tgtEl>
                                        <p:attrNameLst>
                                          <p:attrName>style.visibility</p:attrName>
                                        </p:attrNameLst>
                                      </p:cBhvr>
                                      <p:to>
                                        <p:strVal val="visible"/>
                                      </p:to>
                                    </p:set>
                                    <p:anim calcmode="lin" valueType="num">
                                      <p:cBhvr>
                                        <p:cTn id="40" dur="500" fill="hold"/>
                                        <p:tgtEl>
                                          <p:spTgt spid="158723"/>
                                        </p:tgtEl>
                                        <p:attrNameLst>
                                          <p:attrName>ppt_w</p:attrName>
                                        </p:attrNameLst>
                                      </p:cBhvr>
                                      <p:tavLst>
                                        <p:tav tm="0">
                                          <p:val>
                                            <p:fltVal val="0"/>
                                          </p:val>
                                        </p:tav>
                                        <p:tav tm="100000">
                                          <p:val>
                                            <p:strVal val="#ppt_w"/>
                                          </p:val>
                                        </p:tav>
                                      </p:tavLst>
                                    </p:anim>
                                    <p:anim calcmode="lin" valueType="num">
                                      <p:cBhvr>
                                        <p:cTn id="41" dur="500" fill="hold"/>
                                        <p:tgtEl>
                                          <p:spTgt spid="158723"/>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38"/>
                                            </p:cond>
                                          </p:stCondLst>
                                        </p:cTn>
                                        <p:tgtEl>
                                          <p:spTgt spid="158723"/>
                                        </p:tgtEl>
                                        <p:attrNameLst>
                                          <p:attrName>style.visibility</p:attrName>
                                        </p:attrNameLst>
                                      </p:cBhvr>
                                      <p:to>
                                        <p:strVal val="hidden"/>
                                      </p:to>
                                    </p:set>
                                  </p:subTnLst>
                                </p:cTn>
                              </p:par>
                              <p:par>
                                <p:cTn id="42" presetID="9"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dissolv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9"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Despite national rebellion under the judges (1:1), God's covenant loyalty preserved a righteous remnant who preserved the messianic line and anticipated the Davidic covenant (4:17-22).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54562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Rectangle 5"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1315" name="Picture 8"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457200" y="19050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6"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solidFill>
                  <a:srgbClr val="FFFFFF"/>
                </a:solidFill>
              </a:rPr>
              <a:t>189</a:t>
            </a:r>
          </a:p>
        </p:txBody>
      </p:sp>
      <p:sp>
        <p:nvSpPr>
          <p:cNvPr id="141317"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Argument</a:t>
            </a:r>
          </a:p>
        </p:txBody>
      </p:sp>
      <p:sp>
        <p:nvSpPr>
          <p:cNvPr id="248841" name="Rectangle 9"/>
          <p:cNvSpPr>
            <a:spLocks noChangeArrowheads="1"/>
          </p:cNvSpPr>
          <p:nvPr/>
        </p:nvSpPr>
        <p:spPr bwMode="auto">
          <a:xfrm>
            <a:off x="304800" y="1143000"/>
            <a:ext cx="8610600" cy="5562600"/>
          </a:xfrm>
          <a:prstGeom prst="rect">
            <a:avLst/>
          </a:prstGeom>
          <a:noFill/>
          <a:ln w="9525">
            <a:noFill/>
            <a:miter lim="800000"/>
            <a:headEnd/>
            <a:tailEnd/>
          </a:ln>
          <a:effectLst/>
        </p:spPr>
        <p:txBody>
          <a:bodyPr/>
          <a:lstStyle/>
          <a:p>
            <a:pPr marL="342900" indent="-342900" defTabSz="914400" fontAlgn="base">
              <a:lnSpc>
                <a:spcPct val="90000"/>
              </a:lnSpc>
              <a:spcBef>
                <a:spcPct val="20000"/>
              </a:spcBef>
              <a:spcAft>
                <a:spcPct val="0"/>
              </a:spcAft>
              <a:buFontTx/>
              <a:buBlip>
                <a:blip r:embed="rId5"/>
              </a:buBlip>
              <a:defRPr/>
            </a:pP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The L</a:t>
            </a:r>
            <a:r>
              <a:rPr lang="en-US" altLang="zh-CN" sz="28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ORD</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 blesses Ruth</a:t>
            </a:r>
            <a:r>
              <a:rPr lang="fr-FR"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s devotion to Naomi first only through provision of temporal needs such as food &amp; protection (</a:t>
            </a:r>
            <a:r>
              <a:rPr lang="en-US" altLang="zh-CN" sz="3200" b="1" dirty="0" err="1">
                <a:solidFill>
                  <a:srgbClr val="FFFFFF"/>
                </a:solidFill>
                <a:effectLst>
                  <a:glow rad="228600">
                    <a:srgbClr val="000000">
                      <a:alpha val="75000"/>
                    </a:srgbClr>
                  </a:glow>
                </a:effectLst>
                <a:latin typeface="Arial Narrow" pitchFamily="-111" charset="0"/>
                <a:ea typeface="宋体" pitchFamily="-111" charset="-122"/>
                <a:cs typeface="宋体" pitchFamily="-111" charset="-122"/>
              </a:rPr>
              <a:t>Ruth</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 1–2), but the concluding chapters end climactically with Ruth</a:t>
            </a:r>
            <a:r>
              <a:rPr lang="fr-FR"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s reward of a home &amp; especially participation in the Davidic and messianic line (</a:t>
            </a:r>
            <a:r>
              <a:rPr lang="en-US" altLang="zh-CN" sz="3200" b="1" dirty="0" err="1">
                <a:solidFill>
                  <a:srgbClr val="FFFFFF"/>
                </a:solidFill>
                <a:effectLst>
                  <a:glow rad="228600">
                    <a:srgbClr val="000000">
                      <a:alpha val="75000"/>
                    </a:srgbClr>
                  </a:glow>
                </a:effectLst>
                <a:latin typeface="Arial Narrow" pitchFamily="-111" charset="0"/>
                <a:ea typeface="宋体" pitchFamily="-111" charset="-122"/>
                <a:cs typeface="宋体" pitchFamily="-111" charset="-122"/>
              </a:rPr>
              <a:t>Ruth</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 3–4).  </a:t>
            </a:r>
          </a:p>
          <a:p>
            <a:pPr marL="342900" indent="-342900" defTabSz="914400" fontAlgn="base">
              <a:lnSpc>
                <a:spcPct val="90000"/>
              </a:lnSpc>
              <a:spcBef>
                <a:spcPct val="20000"/>
              </a:spcBef>
              <a:spcAft>
                <a:spcPct val="0"/>
              </a:spcAft>
              <a:defRPr/>
            </a:pP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a:p>
            <a:pPr marL="342900" indent="-342900" defTabSz="914400" fontAlgn="base">
              <a:lnSpc>
                <a:spcPct val="90000"/>
              </a:lnSpc>
              <a:spcBef>
                <a:spcPct val="20000"/>
              </a:spcBef>
              <a:spcAft>
                <a:spcPct val="0"/>
              </a:spcAft>
              <a:buFontTx/>
              <a:buBlip>
                <a:blip r:embed="rId5"/>
              </a:buBlip>
              <a:defRPr/>
            </a:pP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Therefore, the Book of Ruth stands as a strong apologetic for the benefits of selfless and righteous living during the most selfish &amp; unrighteous period of Israel</a:t>
            </a:r>
            <a:r>
              <a:rPr lang="fr-FR"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a:t>
            </a:r>
            <a:r>
              <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s history.</a:t>
            </a:r>
          </a:p>
        </p:txBody>
      </p:sp>
    </p:spTree>
    <p:extLst>
      <p:ext uri="{BB962C8B-B14F-4D97-AF65-F5344CB8AC3E}">
        <p14:creationId xmlns:p14="http://schemas.microsoft.com/office/powerpoint/2010/main" val="2668783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8841">
                                            <p:txEl>
                                              <p:pRg st="0" end="0"/>
                                            </p:txEl>
                                          </p:spTgt>
                                        </p:tgtEl>
                                        <p:attrNameLst>
                                          <p:attrName>style.visibility</p:attrName>
                                        </p:attrNameLst>
                                      </p:cBhvr>
                                      <p:to>
                                        <p:strVal val="visible"/>
                                      </p:to>
                                    </p:set>
                                    <p:anim calcmode="lin" valueType="num">
                                      <p:cBhvr additive="base">
                                        <p:cTn id="7" dur="500" fill="hold"/>
                                        <p:tgtEl>
                                          <p:spTgt spid="24884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88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8841">
                                            <p:txEl>
                                              <p:pRg st="2" end="2"/>
                                            </p:txEl>
                                          </p:spTgt>
                                        </p:tgtEl>
                                        <p:attrNameLst>
                                          <p:attrName>style.visibility</p:attrName>
                                        </p:attrNameLst>
                                      </p:cBhvr>
                                      <p:to>
                                        <p:strVal val="visible"/>
                                      </p:to>
                                    </p:set>
                                    <p:anim calcmode="lin" valueType="num">
                                      <p:cBhvr additive="base">
                                        <p:cTn id="13" dur="500" fill="hold"/>
                                        <p:tgtEl>
                                          <p:spTgt spid="248841">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88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41" grpId="0" build="p"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3363" name="Picture 3" descr="COINS"/>
          <p:cNvPicPr>
            <a:picLocks noChangeAspect="1" noChangeArrowheads="1"/>
          </p:cNvPicPr>
          <p:nvPr/>
        </p:nvPicPr>
        <p:blipFill>
          <a:blip r:embed="rId3" cstate="screen">
            <a:lum bright="-18000" contrast="6000"/>
            <a:extLst>
              <a:ext uri="{28A0092B-C50C-407E-A947-70E740481C1C}">
                <a14:useLocalDpi xmlns:a14="http://schemas.microsoft.com/office/drawing/2010/main"/>
              </a:ext>
            </a:extLst>
          </a:blip>
          <a:srcRect/>
          <a:stretch>
            <a:fillRect/>
          </a:stretch>
        </p:blipFill>
        <p:spPr bwMode="auto">
          <a:xfrm>
            <a:off x="5943600" y="4686300"/>
            <a:ext cx="32004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4" name="Picture 4" descr="Ain Dara gods"/>
          <p:cNvPicPr>
            <a:picLocks noChangeAspect="1" noChangeArrowheads="1"/>
          </p:cNvPicPr>
          <p:nvPr/>
        </p:nvPicPr>
        <p:blipFill>
          <a:blip r:embed="rId4" cstate="screen">
            <a:extLst>
              <a:ext uri="{28A0092B-C50C-407E-A947-70E740481C1C}">
                <a14:useLocalDpi xmlns:a14="http://schemas.microsoft.com/office/drawing/2010/main"/>
              </a:ext>
            </a:extLst>
          </a:blip>
          <a:srcRect l="-3768"/>
          <a:stretch>
            <a:fillRect/>
          </a:stretch>
        </p:blipFill>
        <p:spPr bwMode="auto">
          <a:xfrm>
            <a:off x="0" y="1981200"/>
            <a:ext cx="69342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6" name="Picture 6" descr="Shaq44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 y="2209800"/>
            <a:ext cx="1897063"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7" name="Picture 7" descr="PT Cruise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133600" y="230188"/>
            <a:ext cx="3886200" cy="1979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69" name="Picture 10" descr="TV"/>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0" name="Picture 11" descr="stereo"/>
          <p:cNvPicPr>
            <a:picLocks noChangeAspect="1" noChangeArrowheads="1"/>
          </p:cNvPicPr>
          <p:nvPr/>
        </p:nvPicPr>
        <p:blipFill>
          <a:blip r:embed="rId8" cstate="screen">
            <a:extLst>
              <a:ext uri="{28A0092B-C50C-407E-A947-70E740481C1C}">
                <a14:useLocalDpi xmlns:a14="http://schemas.microsoft.com/office/drawing/2010/main"/>
              </a:ext>
            </a:extLst>
          </a:blip>
          <a:srcRect l="56352"/>
          <a:stretch>
            <a:fillRect/>
          </a:stretch>
        </p:blipFill>
        <p:spPr bwMode="auto">
          <a:xfrm>
            <a:off x="0" y="990600"/>
            <a:ext cx="1752600" cy="950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371" name="Picture 12" descr="VC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533400" y="228600"/>
            <a:ext cx="1597025"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372" name="Group 13"/>
          <p:cNvGrpSpPr>
            <a:grpSpLocks/>
          </p:cNvGrpSpPr>
          <p:nvPr/>
        </p:nvGrpSpPr>
        <p:grpSpPr bwMode="auto">
          <a:xfrm>
            <a:off x="6858000" y="228600"/>
            <a:ext cx="1714500" cy="1508125"/>
            <a:chOff x="4320" y="144"/>
            <a:chExt cx="1080" cy="950"/>
          </a:xfrm>
        </p:grpSpPr>
        <p:pic>
          <p:nvPicPr>
            <p:cNvPr id="143374" name="Picture 14" descr="cams_digital8"/>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43375"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143373" name="Rectangle 16"/>
          <p:cNvSpPr>
            <a:spLocks noGrp="1" noChangeArrowheads="1"/>
          </p:cNvSpPr>
          <p:nvPr>
            <p:ph type="title" idx="4294967295"/>
          </p:nvPr>
        </p:nvSpPr>
        <p:spPr>
          <a:xfrm>
            <a:off x="1371600" y="4600451"/>
            <a:ext cx="7772400" cy="1143000"/>
          </a:xfrm>
        </p:spPr>
        <p:txBody>
          <a:bodyPr/>
          <a:lstStyle/>
          <a:p>
            <a:pPr algn="r" eaLnBrk="1" hangingPunct="1"/>
            <a:r>
              <a:rPr lang="en-US" sz="3200" b="1" dirty="0">
                <a:solidFill>
                  <a:srgbClr val="FFFF00"/>
                </a:solidFill>
                <a:latin typeface="Arial"/>
                <a:ea typeface="ＭＳ Ｐゴシック" charset="0"/>
                <a:cs typeface="Arial"/>
              </a:rPr>
              <a:t>1 John 5:21 (NIV)</a:t>
            </a:r>
            <a:endParaRPr lang="en-US" dirty="0">
              <a:latin typeface="Arial"/>
              <a:ea typeface="ＭＳ Ｐゴシック" charset="0"/>
              <a:cs typeface="Arial"/>
            </a:endParaRPr>
          </a:p>
        </p:txBody>
      </p:sp>
      <p:pic>
        <p:nvPicPr>
          <p:cNvPr id="2" name="Picture 1"/>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9753" name="Text Box 9"/>
          <p:cNvSpPr txBox="1">
            <a:spLocks noChangeArrowheads="1"/>
          </p:cNvSpPr>
          <p:nvPr/>
        </p:nvSpPr>
        <p:spPr bwMode="auto">
          <a:xfrm>
            <a:off x="2895600" y="3212976"/>
            <a:ext cx="5943600" cy="1311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4000" b="1" i="1" dirty="0">
                <a:solidFill>
                  <a:srgbClr val="FFFF00"/>
                </a:solidFill>
                <a:latin typeface="Arial"/>
                <a:ea typeface="ＭＳ Ｐゴシック" charset="0"/>
                <a:cs typeface="Arial"/>
              </a:rPr>
              <a:t>"Dear children, keep yourselves from idols."</a:t>
            </a:r>
          </a:p>
        </p:txBody>
      </p:sp>
    </p:spTree>
    <p:extLst>
      <p:ext uri="{BB962C8B-B14F-4D97-AF65-F5344CB8AC3E}">
        <p14:creationId xmlns:p14="http://schemas.microsoft.com/office/powerpoint/2010/main" val="4180388178"/>
      </p:ext>
    </p:extLst>
  </p:cSld>
  <p:clrMapOvr>
    <a:masterClrMapping/>
  </p:clrMapOvr>
  <p:transition>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145410" name="Picture 10" descr="Bleeding heart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5411" name="Text Box 2"/>
          <p:cNvSpPr txBox="1">
            <a:spLocks noChangeArrowheads="1"/>
          </p:cNvSpPr>
          <p:nvPr/>
        </p:nvSpPr>
        <p:spPr bwMode="auto">
          <a:xfrm>
            <a:off x="7573416" y="116632"/>
            <a:ext cx="1535088"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189-190</a:t>
            </a:r>
          </a:p>
        </p:txBody>
      </p:sp>
      <p:sp>
        <p:nvSpPr>
          <p:cNvPr id="145412"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Synthesis</a:t>
            </a:r>
          </a:p>
        </p:txBody>
      </p:sp>
      <p:sp>
        <p:nvSpPr>
          <p:cNvPr id="34823" name="Text Box 7"/>
          <p:cNvSpPr txBox="1">
            <a:spLocks noChangeArrowheads="1"/>
          </p:cNvSpPr>
          <p:nvPr/>
        </p:nvSpPr>
        <p:spPr bwMode="auto">
          <a:xfrm>
            <a:off x="952500" y="2657475"/>
            <a:ext cx="56007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3200" b="1" dirty="0">
                <a:solidFill>
                  <a:srgbClr val="000000"/>
                </a:solidFill>
                <a:latin typeface="Arial Black" charset="0"/>
                <a:ea typeface="宋体" charset="0"/>
                <a:cs typeface="宋体" charset="0"/>
              </a:rPr>
              <a:t>1–2	Devotion brings food &amp; protection</a:t>
            </a:r>
          </a:p>
        </p:txBody>
      </p:sp>
      <p:sp>
        <p:nvSpPr>
          <p:cNvPr id="145414" name="Text Box 8"/>
          <p:cNvSpPr txBox="1">
            <a:spLocks noChangeArrowheads="1"/>
          </p:cNvSpPr>
          <p:nvPr/>
        </p:nvSpPr>
        <p:spPr bwMode="auto">
          <a:xfrm>
            <a:off x="1066800" y="1392238"/>
            <a:ext cx="7010400" cy="674687"/>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3200" b="1">
                <a:solidFill>
                  <a:srgbClr val="000000"/>
                </a:solidFill>
                <a:latin typeface="Arial Black" charset="0"/>
                <a:ea typeface="宋体" charset="0"/>
                <a:cs typeface="宋体" charset="0"/>
              </a:rPr>
              <a:t>God rewards the selfless</a:t>
            </a:r>
          </a:p>
        </p:txBody>
      </p:sp>
      <p:sp>
        <p:nvSpPr>
          <p:cNvPr id="34825" name="Text Box 9"/>
          <p:cNvSpPr txBox="1">
            <a:spLocks noChangeArrowheads="1"/>
          </p:cNvSpPr>
          <p:nvPr/>
        </p:nvSpPr>
        <p:spPr bwMode="auto">
          <a:xfrm>
            <a:off x="3276600" y="5029200"/>
            <a:ext cx="55626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3200" b="1" dirty="0">
                <a:solidFill>
                  <a:srgbClr val="000000"/>
                </a:solidFill>
                <a:latin typeface="Arial Black" charset="0"/>
                <a:ea typeface="宋体" charset="0"/>
                <a:cs typeface="宋体" charset="0"/>
              </a:rPr>
              <a:t>3–4	Devotion brings messianic ancestry</a:t>
            </a:r>
          </a:p>
        </p:txBody>
      </p:sp>
    </p:spTree>
    <p:extLst>
      <p:ext uri="{BB962C8B-B14F-4D97-AF65-F5344CB8AC3E}">
        <p14:creationId xmlns:p14="http://schemas.microsoft.com/office/powerpoint/2010/main" val="35730072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0-#ppt_w/2"/>
                                          </p:val>
                                        </p:tav>
                                        <p:tav tm="100000">
                                          <p:val>
                                            <p:strVal val="#ppt_x"/>
                                          </p:val>
                                        </p:tav>
                                      </p:tavLst>
                                    </p:anim>
                                    <p:anim calcmode="lin" valueType="num">
                                      <p:cBhvr additive="base">
                                        <p:cTn id="8" dur="500" fill="hold"/>
                                        <p:tgtEl>
                                          <p:spTgt spid="348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825"/>
                                        </p:tgtEl>
                                        <p:attrNameLst>
                                          <p:attrName>style.visibility</p:attrName>
                                        </p:attrNameLst>
                                      </p:cBhvr>
                                      <p:to>
                                        <p:strVal val="visible"/>
                                      </p:to>
                                    </p:set>
                                    <p:anim calcmode="lin" valueType="num">
                                      <p:cBhvr additive="base">
                                        <p:cTn id="13" dur="500" fill="hold"/>
                                        <p:tgtEl>
                                          <p:spTgt spid="34825"/>
                                        </p:tgtEl>
                                        <p:attrNameLst>
                                          <p:attrName>ppt_x</p:attrName>
                                        </p:attrNameLst>
                                      </p:cBhvr>
                                      <p:tavLst>
                                        <p:tav tm="0">
                                          <p:val>
                                            <p:strVal val="0-#ppt_w/2"/>
                                          </p:val>
                                        </p:tav>
                                        <p:tav tm="100000">
                                          <p:val>
                                            <p:strVal val="#ppt_x"/>
                                          </p:val>
                                        </p:tav>
                                      </p:tavLst>
                                    </p:anim>
                                    <p:anim calcmode="lin" valueType="num">
                                      <p:cBhvr additive="base">
                                        <p:cTn id="14" dur="500" fill="hold"/>
                                        <p:tgtEl>
                                          <p:spTgt spid="348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5"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4745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190-191</a:t>
            </a:r>
          </a:p>
        </p:txBody>
      </p:sp>
      <p:sp>
        <p:nvSpPr>
          <p:cNvPr id="147459"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Outline</a:t>
            </a:r>
          </a:p>
        </p:txBody>
      </p:sp>
      <p:sp>
        <p:nvSpPr>
          <p:cNvPr id="35847" name="Text Box 7"/>
          <p:cNvSpPr txBox="1">
            <a:spLocks noChangeArrowheads="1"/>
          </p:cNvSpPr>
          <p:nvPr/>
        </p:nvSpPr>
        <p:spPr bwMode="auto">
          <a:xfrm>
            <a:off x="838200" y="1371600"/>
            <a:ext cx="8001000" cy="18097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dirty="0">
                <a:solidFill>
                  <a:srgbClr val="000000"/>
                </a:solidFill>
                <a:latin typeface="Arial" charset="0"/>
                <a:ea typeface="宋体" charset="0"/>
                <a:cs typeface="宋体" charset="0"/>
              </a:rPr>
              <a:t>I.	(</a:t>
            </a:r>
            <a:r>
              <a:rPr lang="en-US" altLang="zh-CN" sz="2800" b="1" dirty="0" err="1">
                <a:solidFill>
                  <a:srgbClr val="000000"/>
                </a:solidFill>
                <a:latin typeface="Arial" charset="0"/>
                <a:ea typeface="宋体" charset="0"/>
                <a:cs typeface="宋体" charset="0"/>
              </a:rPr>
              <a:t>Chs</a:t>
            </a:r>
            <a:r>
              <a:rPr lang="en-US" altLang="zh-CN" sz="2800" b="1" dirty="0">
                <a:solidFill>
                  <a:srgbClr val="000000"/>
                </a:solidFill>
                <a:latin typeface="Arial" charset="0"/>
                <a:ea typeface="宋体" charset="0"/>
                <a:cs typeface="宋体" charset="0"/>
              </a:rPr>
              <a:t>. 1–2) Ruth</a:t>
            </a:r>
            <a:r>
              <a:rPr lang="fr-FR" altLang="zh-CN" sz="2800" b="1" dirty="0">
                <a:solidFill>
                  <a:srgbClr val="000000"/>
                </a:solidFill>
                <a:latin typeface="Arial" charset="0"/>
                <a:ea typeface="宋体" charset="0"/>
                <a:cs typeface="宋体" charset="0"/>
              </a:rPr>
              <a:t>'</a:t>
            </a:r>
            <a:r>
              <a:rPr lang="en-US" altLang="zh-CN" sz="2800" b="1" dirty="0">
                <a:solidFill>
                  <a:srgbClr val="000000"/>
                </a:solidFill>
                <a:latin typeface="Arial" charset="0"/>
                <a:ea typeface="宋体" charset="0"/>
                <a:cs typeface="宋体" charset="0"/>
              </a:rPr>
              <a:t>s devotion to Naomi benefits both of them by God</a:t>
            </a:r>
            <a:r>
              <a:rPr lang="fr-FR" altLang="zh-CN" sz="2800" b="1" dirty="0">
                <a:solidFill>
                  <a:srgbClr val="000000"/>
                </a:solidFill>
                <a:latin typeface="Arial" charset="0"/>
                <a:ea typeface="宋体" charset="0"/>
                <a:cs typeface="宋体" charset="0"/>
              </a:rPr>
              <a:t>'</a:t>
            </a:r>
            <a:r>
              <a:rPr lang="en-US" altLang="zh-CN" sz="2800" b="1" dirty="0">
                <a:solidFill>
                  <a:srgbClr val="000000"/>
                </a:solidFill>
                <a:latin typeface="Arial" charset="0"/>
                <a:ea typeface="宋体" charset="0"/>
                <a:cs typeface="宋体" charset="0"/>
              </a:rPr>
              <a:t>s provision of food and protection to demonstrate how God blesses those who help others.</a:t>
            </a:r>
          </a:p>
        </p:txBody>
      </p:sp>
      <p:sp>
        <p:nvSpPr>
          <p:cNvPr id="35848" name="Text Box 8"/>
          <p:cNvSpPr txBox="1">
            <a:spLocks noChangeArrowheads="1"/>
          </p:cNvSpPr>
          <p:nvPr/>
        </p:nvSpPr>
        <p:spPr bwMode="auto">
          <a:xfrm>
            <a:off x="838200" y="3736975"/>
            <a:ext cx="8001000" cy="266382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dirty="0">
                <a:solidFill>
                  <a:srgbClr val="000000"/>
                </a:solidFill>
                <a:latin typeface="Arial" charset="0"/>
                <a:ea typeface="宋体" charset="0"/>
                <a:cs typeface="宋体" charset="0"/>
              </a:rPr>
              <a:t>II.	(</a:t>
            </a:r>
            <a:r>
              <a:rPr lang="en-US" altLang="zh-CN" sz="2800" b="1" dirty="0" err="1">
                <a:solidFill>
                  <a:srgbClr val="000000"/>
                </a:solidFill>
                <a:latin typeface="Arial" charset="0"/>
                <a:ea typeface="宋体" charset="0"/>
                <a:cs typeface="宋体" charset="0"/>
              </a:rPr>
              <a:t>Chs</a:t>
            </a:r>
            <a:r>
              <a:rPr lang="en-US" altLang="zh-CN" sz="2800" b="1" dirty="0">
                <a:solidFill>
                  <a:srgbClr val="000000"/>
                </a:solidFill>
                <a:latin typeface="Arial" charset="0"/>
                <a:ea typeface="宋体" charset="0"/>
                <a:cs typeface="宋体" charset="0"/>
              </a:rPr>
              <a:t>. 3–4) Ruth</a:t>
            </a:r>
            <a:r>
              <a:rPr lang="fr-FR" altLang="zh-CN" sz="2800" b="1" dirty="0">
                <a:solidFill>
                  <a:srgbClr val="000000"/>
                </a:solidFill>
                <a:latin typeface="Arial" charset="0"/>
                <a:ea typeface="宋体" charset="0"/>
                <a:cs typeface="宋体" charset="0"/>
              </a:rPr>
              <a:t>'</a:t>
            </a:r>
            <a:r>
              <a:rPr lang="en-US" altLang="zh-CN" sz="2800" b="1" dirty="0">
                <a:solidFill>
                  <a:srgbClr val="000000"/>
                </a:solidFill>
                <a:latin typeface="Arial" charset="0"/>
                <a:ea typeface="宋体" charset="0"/>
                <a:cs typeface="宋体" charset="0"/>
              </a:rPr>
              <a:t>s devotion to Naomi as seen in her request for redemption by Boaz is rewarded beyond her imaginations with a home and participation in the Davidic and messianic line to show how God blesses those who help others.</a:t>
            </a:r>
          </a:p>
        </p:txBody>
      </p:sp>
    </p:spTree>
    <p:extLst>
      <p:ext uri="{BB962C8B-B14F-4D97-AF65-F5344CB8AC3E}">
        <p14:creationId xmlns:p14="http://schemas.microsoft.com/office/powerpoint/2010/main" val="1412360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847"/>
                                        </p:tgtEl>
                                        <p:attrNameLst>
                                          <p:attrName>style.visibility</p:attrName>
                                        </p:attrNameLst>
                                      </p:cBhvr>
                                      <p:to>
                                        <p:strVal val="visible"/>
                                      </p:to>
                                    </p:set>
                                    <p:anim calcmode="lin" valueType="num">
                                      <p:cBhvr additive="base">
                                        <p:cTn id="7" dur="500" fill="hold"/>
                                        <p:tgtEl>
                                          <p:spTgt spid="35847"/>
                                        </p:tgtEl>
                                        <p:attrNameLst>
                                          <p:attrName>ppt_x</p:attrName>
                                        </p:attrNameLst>
                                      </p:cBhvr>
                                      <p:tavLst>
                                        <p:tav tm="0">
                                          <p:val>
                                            <p:strVal val="#ppt_x"/>
                                          </p:val>
                                        </p:tav>
                                        <p:tav tm="100000">
                                          <p:val>
                                            <p:strVal val="#ppt_x"/>
                                          </p:val>
                                        </p:tav>
                                      </p:tavLst>
                                    </p:anim>
                                    <p:anim calcmode="lin" valueType="num">
                                      <p:cBhvr additive="base">
                                        <p:cTn id="8" dur="500" fill="hold"/>
                                        <p:tgtEl>
                                          <p:spTgt spid="35847"/>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848"/>
                                        </p:tgtEl>
                                        <p:attrNameLst>
                                          <p:attrName>style.visibility</p:attrName>
                                        </p:attrNameLst>
                                      </p:cBhvr>
                                      <p:to>
                                        <p:strVal val="visible"/>
                                      </p:to>
                                    </p:set>
                                    <p:anim calcmode="lin" valueType="num">
                                      <p:cBhvr additive="base">
                                        <p:cTn id="13" dur="500" fill="hold"/>
                                        <p:tgtEl>
                                          <p:spTgt spid="35848"/>
                                        </p:tgtEl>
                                        <p:attrNameLst>
                                          <p:attrName>ppt_x</p:attrName>
                                        </p:attrNameLst>
                                      </p:cBhvr>
                                      <p:tavLst>
                                        <p:tav tm="0">
                                          <p:val>
                                            <p:strVal val="#ppt_x"/>
                                          </p:val>
                                        </p:tav>
                                        <p:tav tm="100000">
                                          <p:val>
                                            <p:strVal val="#ppt_x"/>
                                          </p:val>
                                        </p:tav>
                                      </p:tavLst>
                                    </p:anim>
                                    <p:anim calcmode="lin" valueType="num">
                                      <p:cBhvr additive="base">
                                        <p:cTn id="14" dur="500" fill="hold"/>
                                        <p:tgtEl>
                                          <p:spTgt spid="3584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7" grpId="0" animBg="1" autoUpdateAnimBg="0"/>
      <p:bldP spid="35848" grpId="0" animBg="1"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8212110" y="-27480"/>
            <a:ext cx="931890" cy="48213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193</a:t>
            </a:r>
          </a:p>
        </p:txBody>
      </p:sp>
      <p:sp>
        <p:nvSpPr>
          <p:cNvPr id="149507" name="Rectangle 3"/>
          <p:cNvSpPr>
            <a:spLocks noGrp="1" noChangeArrowheads="1"/>
          </p:cNvSpPr>
          <p:nvPr>
            <p:ph type="title"/>
          </p:nvPr>
        </p:nvSpPr>
        <p:spPr>
          <a:xfrm>
            <a:off x="0" y="454650"/>
            <a:ext cx="9144000" cy="729000"/>
          </a:xfrm>
          <a:solidFill>
            <a:schemeClr val="tx1"/>
          </a:solidFill>
          <a:ln>
            <a:solidFill>
              <a:schemeClr val="tx1"/>
            </a:solidFill>
            <a:miter lim="800000"/>
            <a:headEnd/>
            <a:tailEnd/>
          </a:ln>
        </p:spPr>
        <p:txBody>
          <a:bodyPr anchor="ctr" anchorCtr="1"/>
          <a:lstStyle/>
          <a:p>
            <a:pPr algn="ctr" eaLnBrk="1" hangingPunct="1"/>
            <a:r>
              <a:rPr lang="en-US" altLang="zh-CN" sz="3600" b="1" dirty="0">
                <a:solidFill>
                  <a:schemeClr val="bg1"/>
                </a:solidFill>
                <a:latin typeface="Arial"/>
                <a:ea typeface="宋体" charset="0"/>
                <a:cs typeface="Arial"/>
              </a:rPr>
              <a:t>The </a:t>
            </a:r>
            <a:r>
              <a:rPr lang="en-US" altLang="zh-CN" sz="3600" b="1" dirty="0">
                <a:solidFill>
                  <a:schemeClr val="bg1"/>
                </a:solidFill>
                <a:latin typeface="Arial" charset="0"/>
                <a:ea typeface="宋体" charset="0"/>
                <a:cs typeface="宋体" charset="0"/>
              </a:rPr>
              <a:t>Theology of Judges-Ruth-Samuel</a:t>
            </a:r>
            <a:endParaRPr lang="en-US" sz="1600" dirty="0">
              <a:solidFill>
                <a:schemeClr val="bg1"/>
              </a:solidFill>
              <a:latin typeface="Arial"/>
              <a:ea typeface="宋体" charset="0"/>
              <a:cs typeface="Arial"/>
            </a:endParaRPr>
          </a:p>
        </p:txBody>
      </p:sp>
      <p:sp>
        <p:nvSpPr>
          <p:cNvPr id="149508" name="Rectangle 7"/>
          <p:cNvSpPr>
            <a:spLocks noChangeArrowheads="1"/>
          </p:cNvSpPr>
          <p:nvPr/>
        </p:nvSpPr>
        <p:spPr bwMode="auto">
          <a:xfrm>
            <a:off x="1668542" y="150495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Judges</a:t>
            </a:r>
          </a:p>
        </p:txBody>
      </p:sp>
      <p:sp>
        <p:nvSpPr>
          <p:cNvPr id="149509" name="Rectangle 8"/>
          <p:cNvSpPr>
            <a:spLocks noChangeArrowheads="1"/>
          </p:cNvSpPr>
          <p:nvPr/>
        </p:nvSpPr>
        <p:spPr bwMode="auto">
          <a:xfrm>
            <a:off x="3827124" y="150495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Ruth</a:t>
            </a:r>
            <a:endParaRPr kumimoji="0" lang="en-US" sz="24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10" name="Rectangle 9"/>
          <p:cNvSpPr>
            <a:spLocks noChangeArrowheads="1"/>
          </p:cNvSpPr>
          <p:nvPr/>
        </p:nvSpPr>
        <p:spPr bwMode="auto">
          <a:xfrm>
            <a:off x="5835804" y="150495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Samuel</a:t>
            </a:r>
          </a:p>
        </p:txBody>
      </p:sp>
      <p:grpSp>
        <p:nvGrpSpPr>
          <p:cNvPr id="2" name="Group 11"/>
          <p:cNvGrpSpPr>
            <a:grpSpLocks/>
          </p:cNvGrpSpPr>
          <p:nvPr/>
        </p:nvGrpSpPr>
        <p:grpSpPr bwMode="auto">
          <a:xfrm>
            <a:off x="1674813" y="5145088"/>
            <a:ext cx="1892745" cy="1096962"/>
            <a:chOff x="0" y="0"/>
            <a:chExt cx="20000" cy="20000"/>
          </a:xfrm>
        </p:grpSpPr>
        <p:sp>
          <p:nvSpPr>
            <p:cNvPr id="149533" name="Freeform 12"/>
            <p:cNvSpPr>
              <a:spLocks/>
            </p:cNvSpPr>
            <p:nvPr/>
          </p:nvSpPr>
          <p:spPr bwMode="auto">
            <a:xfrm>
              <a:off x="0" y="0"/>
              <a:ext cx="20000" cy="20000"/>
            </a:xfrm>
            <a:custGeom>
              <a:avLst/>
              <a:gdLst>
                <a:gd name="T0" fmla="*/ 14660 w 20000"/>
                <a:gd name="T1" fmla="*/ 1666 h 20000"/>
                <a:gd name="T2" fmla="*/ 15104 w 20000"/>
                <a:gd name="T3" fmla="*/ 1110 h 20000"/>
                <a:gd name="T4" fmla="*/ 14734 w 20000"/>
                <a:gd name="T5" fmla="*/ 879 h 20000"/>
                <a:gd name="T6" fmla="*/ 13623 w 20000"/>
                <a:gd name="T7" fmla="*/ 879 h 20000"/>
                <a:gd name="T8" fmla="*/ 13327 w 20000"/>
                <a:gd name="T9" fmla="*/ 0 h 20000"/>
                <a:gd name="T10" fmla="*/ 5331 w 20000"/>
                <a:gd name="T11" fmla="*/ 0 h 20000"/>
                <a:gd name="T12" fmla="*/ 5331 w 20000"/>
                <a:gd name="T13" fmla="*/ 1666 h 20000"/>
                <a:gd name="T14" fmla="*/ 0 w 20000"/>
                <a:gd name="T15" fmla="*/ 1666 h 20000"/>
                <a:gd name="T16" fmla="*/ 1333 w 20000"/>
                <a:gd name="T17" fmla="*/ 3331 h 20000"/>
                <a:gd name="T18" fmla="*/ 0 w 20000"/>
                <a:gd name="T19" fmla="*/ 8329 h 20000"/>
                <a:gd name="T20" fmla="*/ 2665 w 20000"/>
                <a:gd name="T21" fmla="*/ 9994 h 20000"/>
                <a:gd name="T22" fmla="*/ 1333 w 20000"/>
                <a:gd name="T23" fmla="*/ 9994 h 20000"/>
                <a:gd name="T24" fmla="*/ 1333 w 20000"/>
                <a:gd name="T25" fmla="*/ 16657 h 20000"/>
                <a:gd name="T26" fmla="*/ 6664 w 20000"/>
                <a:gd name="T27" fmla="*/ 16657 h 20000"/>
                <a:gd name="T28" fmla="*/ 7996 w 20000"/>
                <a:gd name="T29" fmla="*/ 13326 h 20000"/>
                <a:gd name="T30" fmla="*/ 9329 w 20000"/>
                <a:gd name="T31" fmla="*/ 14991 h 20000"/>
                <a:gd name="T32" fmla="*/ 14660 w 20000"/>
                <a:gd name="T33" fmla="*/ 19988 h 20000"/>
                <a:gd name="T34" fmla="*/ 14660 w 20000"/>
                <a:gd name="T35" fmla="*/ 13326 h 20000"/>
                <a:gd name="T36" fmla="*/ 17325 w 20000"/>
                <a:gd name="T37" fmla="*/ 11660 h 20000"/>
                <a:gd name="T38" fmla="*/ 19991 w 20000"/>
                <a:gd name="T39" fmla="*/ 11660 h 20000"/>
                <a:gd name="T40" fmla="*/ 18658 w 20000"/>
                <a:gd name="T41" fmla="*/ 8329 h 20000"/>
                <a:gd name="T42" fmla="*/ 19991 w 20000"/>
                <a:gd name="T43" fmla="*/ 3331 h 20000"/>
                <a:gd name="T44" fmla="*/ 15993 w 20000"/>
                <a:gd name="T45" fmla="*/ 1666 h 20000"/>
                <a:gd name="T46" fmla="*/ 14660 w 20000"/>
                <a:gd name="T47" fmla="*/ 0 h 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00"/>
                <a:gd name="T73" fmla="*/ 0 h 20000"/>
                <a:gd name="T74" fmla="*/ 20000 w 20000"/>
                <a:gd name="T75" fmla="*/ 20000 h 200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00" h="20000">
                  <a:moveTo>
                    <a:pt x="14660" y="1666"/>
                  </a:moveTo>
                  <a:lnTo>
                    <a:pt x="15104" y="1110"/>
                  </a:lnTo>
                  <a:lnTo>
                    <a:pt x="14734" y="879"/>
                  </a:lnTo>
                  <a:lnTo>
                    <a:pt x="13623" y="879"/>
                  </a:lnTo>
                  <a:lnTo>
                    <a:pt x="13327" y="0"/>
                  </a:lnTo>
                  <a:lnTo>
                    <a:pt x="5331" y="0"/>
                  </a:lnTo>
                  <a:lnTo>
                    <a:pt x="5331" y="1666"/>
                  </a:lnTo>
                  <a:lnTo>
                    <a:pt x="0" y="1666"/>
                  </a:lnTo>
                  <a:lnTo>
                    <a:pt x="1333" y="3331"/>
                  </a:lnTo>
                  <a:lnTo>
                    <a:pt x="0" y="8329"/>
                  </a:lnTo>
                  <a:lnTo>
                    <a:pt x="2665" y="9994"/>
                  </a:lnTo>
                  <a:lnTo>
                    <a:pt x="1333" y="9994"/>
                  </a:lnTo>
                  <a:lnTo>
                    <a:pt x="1333" y="16657"/>
                  </a:lnTo>
                  <a:lnTo>
                    <a:pt x="6664" y="16657"/>
                  </a:lnTo>
                  <a:lnTo>
                    <a:pt x="7996" y="13326"/>
                  </a:lnTo>
                  <a:lnTo>
                    <a:pt x="9329" y="14991"/>
                  </a:lnTo>
                  <a:lnTo>
                    <a:pt x="14660" y="19988"/>
                  </a:lnTo>
                  <a:lnTo>
                    <a:pt x="14660" y="13326"/>
                  </a:lnTo>
                  <a:lnTo>
                    <a:pt x="17325" y="11660"/>
                  </a:lnTo>
                  <a:lnTo>
                    <a:pt x="19991" y="11660"/>
                  </a:lnTo>
                  <a:lnTo>
                    <a:pt x="18658" y="8329"/>
                  </a:lnTo>
                  <a:lnTo>
                    <a:pt x="19991" y="3331"/>
                  </a:lnTo>
                  <a:lnTo>
                    <a:pt x="15993" y="1666"/>
                  </a:lnTo>
                  <a:lnTo>
                    <a:pt x="14660" y="0"/>
                  </a:lnTo>
                </a:path>
              </a:pathLst>
            </a:custGeom>
            <a:solidFill>
              <a:srgbClr val="FFFFFF"/>
            </a:solidFill>
            <a:ln w="508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4" name="Rectangle 13"/>
            <p:cNvSpPr>
              <a:spLocks noChangeArrowheads="1"/>
            </p:cNvSpPr>
            <p:nvPr/>
          </p:nvSpPr>
          <p:spPr bwMode="auto">
            <a:xfrm>
              <a:off x="3999" y="3331"/>
              <a:ext cx="13336" cy="8341"/>
            </a:xfrm>
            <a:prstGeom prst="rect">
              <a:avLst/>
            </a:prstGeom>
            <a:no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Monarchy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 Needed</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3" name="Group 14"/>
          <p:cNvGrpSpPr>
            <a:grpSpLocks/>
          </p:cNvGrpSpPr>
          <p:nvPr/>
        </p:nvGrpSpPr>
        <p:grpSpPr bwMode="auto">
          <a:xfrm>
            <a:off x="3687763" y="5145088"/>
            <a:ext cx="1453831" cy="822325"/>
            <a:chOff x="4" y="0"/>
            <a:chExt cx="22720" cy="20000"/>
          </a:xfrm>
        </p:grpSpPr>
        <p:sp>
          <p:nvSpPr>
            <p:cNvPr id="149531" name="Oval 15"/>
            <p:cNvSpPr>
              <a:spLocks noChangeArrowheads="1"/>
            </p:cNvSpPr>
            <p:nvPr/>
          </p:nvSpPr>
          <p:spPr bwMode="auto">
            <a:xfrm>
              <a:off x="4" y="0"/>
              <a:ext cx="22720" cy="20000"/>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2" name="Rectangle 16"/>
            <p:cNvSpPr>
              <a:spLocks noChangeArrowheads="1"/>
            </p:cNvSpPr>
            <p:nvPr/>
          </p:nvSpPr>
          <p:spPr bwMode="auto">
            <a:xfrm>
              <a:off x="2859" y="4441"/>
              <a:ext cx="19865" cy="11102"/>
            </a:xfrm>
            <a:prstGeom prst="rect">
              <a:avLst/>
            </a:prstGeom>
            <a:noFill/>
            <a:ln>
              <a:noFill/>
            </a:ln>
            <a:extLst>
              <a:ext uri="{91240B29-F687-4f45-9708-019B960494DF}">
                <a14:hiddenLine xmlns="" xmlns:a14="http://schemas.microsoft.com/office/drawing/2010/main" w="508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Monarchy</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 Prepared</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sp>
        <p:nvSpPr>
          <p:cNvPr id="39960" name="Line 24"/>
          <p:cNvSpPr>
            <a:spLocks noChangeShapeType="1"/>
          </p:cNvSpPr>
          <p:nvPr/>
        </p:nvSpPr>
        <p:spPr bwMode="auto">
          <a:xfrm flipV="1">
            <a:off x="3633986" y="3390454"/>
            <a:ext cx="361950" cy="182562"/>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1" name="Line 25"/>
          <p:cNvSpPr>
            <a:spLocks noChangeShapeType="1"/>
          </p:cNvSpPr>
          <p:nvPr/>
        </p:nvSpPr>
        <p:spPr bwMode="auto">
          <a:xfrm flipV="1">
            <a:off x="5273675" y="2800350"/>
            <a:ext cx="363538" cy="182563"/>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2" name="Line 26"/>
          <p:cNvSpPr>
            <a:spLocks noChangeShapeType="1"/>
          </p:cNvSpPr>
          <p:nvPr/>
        </p:nvSpPr>
        <p:spPr bwMode="auto">
          <a:xfrm>
            <a:off x="3773488" y="4503738"/>
            <a:ext cx="1866900" cy="346075"/>
          </a:xfrm>
          <a:prstGeom prst="line">
            <a:avLst/>
          </a:prstGeom>
          <a:noFill/>
          <a:ln w="50800">
            <a:solidFill>
              <a:srgbClr val="000000"/>
            </a:solidFill>
            <a:round/>
            <a:headEnd type="none" w="med" len="sm"/>
            <a:tailEnd type="triangle" w="med"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5" name="Text Box 29"/>
          <p:cNvSpPr txBox="1">
            <a:spLocks noChangeArrowheads="1"/>
          </p:cNvSpPr>
          <p:nvPr/>
        </p:nvSpPr>
        <p:spPr bwMode="auto">
          <a:xfrm>
            <a:off x="675575" y="2609850"/>
            <a:ext cx="202331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sng" strike="noStrike" kern="1200" cap="none" spc="0" normalizeH="0" baseline="0" noProof="0" dirty="0">
                <a:ln>
                  <a:noFill/>
                </a:ln>
                <a:solidFill>
                  <a:srgbClr val="000000"/>
                </a:solidFill>
                <a:effectLst/>
                <a:uLnTx/>
                <a:uFillTx/>
                <a:latin typeface="Arial"/>
                <a:ea typeface="ＭＳ Ｐゴシック" charset="0"/>
                <a:cs typeface="Arial"/>
              </a:rPr>
              <a:t>Bethlehem</a:t>
            </a:r>
          </a:p>
        </p:txBody>
      </p:sp>
      <p:sp>
        <p:nvSpPr>
          <p:cNvPr id="39966" name="Text Box 30"/>
          <p:cNvSpPr txBox="1">
            <a:spLocks noChangeArrowheads="1"/>
          </p:cNvSpPr>
          <p:nvPr/>
        </p:nvSpPr>
        <p:spPr bwMode="auto">
          <a:xfrm>
            <a:off x="1301890" y="3105150"/>
            <a:ext cx="2443298"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Idolatry (17–18)</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Concubine (19)</a:t>
            </a:r>
          </a:p>
        </p:txBody>
      </p:sp>
      <p:sp>
        <p:nvSpPr>
          <p:cNvPr id="39967" name="Text Box 31"/>
          <p:cNvSpPr txBox="1">
            <a:spLocks noChangeArrowheads="1"/>
          </p:cNvSpPr>
          <p:nvPr/>
        </p:nvSpPr>
        <p:spPr bwMode="auto">
          <a:xfrm>
            <a:off x="706356" y="4019550"/>
            <a:ext cx="1402949"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sng" strike="noStrike" kern="1200" cap="none" spc="0" normalizeH="0" baseline="0" noProof="0">
                <a:ln>
                  <a:noFill/>
                </a:ln>
                <a:solidFill>
                  <a:srgbClr val="000000"/>
                </a:solidFill>
                <a:effectLst/>
                <a:uLnTx/>
                <a:uFillTx/>
                <a:latin typeface="Arial"/>
                <a:ea typeface="ＭＳ Ｐゴシック" charset="0"/>
                <a:cs typeface="Arial"/>
              </a:rPr>
              <a:t>Gibeah</a:t>
            </a:r>
          </a:p>
        </p:txBody>
      </p:sp>
      <p:sp>
        <p:nvSpPr>
          <p:cNvPr id="39968" name="Text Box 32"/>
          <p:cNvSpPr txBox="1">
            <a:spLocks noChangeArrowheads="1"/>
          </p:cNvSpPr>
          <p:nvPr/>
        </p:nvSpPr>
        <p:spPr bwMode="auto">
          <a:xfrm>
            <a:off x="1274902" y="4400550"/>
            <a:ext cx="237597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Murder (19–20)</a:t>
            </a:r>
          </a:p>
        </p:txBody>
      </p:sp>
      <p:sp>
        <p:nvSpPr>
          <p:cNvPr id="39969" name="Text Box 33"/>
          <p:cNvSpPr txBox="1">
            <a:spLocks noChangeArrowheads="1"/>
          </p:cNvSpPr>
          <p:nvPr/>
        </p:nvSpPr>
        <p:spPr bwMode="auto">
          <a:xfrm>
            <a:off x="3978275" y="2724150"/>
            <a:ext cx="2289409" cy="904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Boaz</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Bethlehemites</a:t>
            </a:r>
          </a:p>
        </p:txBody>
      </p:sp>
      <p:sp>
        <p:nvSpPr>
          <p:cNvPr id="39970" name="Text Box 34"/>
          <p:cNvSpPr txBox="1">
            <a:spLocks noChangeArrowheads="1"/>
          </p:cNvSpPr>
          <p:nvPr/>
        </p:nvSpPr>
        <p:spPr bwMode="auto">
          <a:xfrm>
            <a:off x="5937250" y="4585430"/>
            <a:ext cx="83388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rPr>
              <a:t>Saul</a:t>
            </a:r>
          </a:p>
        </p:txBody>
      </p:sp>
      <p:sp>
        <p:nvSpPr>
          <p:cNvPr id="39971" name="Text Box 35"/>
          <p:cNvSpPr txBox="1">
            <a:spLocks noChangeArrowheads="1"/>
          </p:cNvSpPr>
          <p:nvPr/>
        </p:nvSpPr>
        <p:spPr bwMode="auto">
          <a:xfrm>
            <a:off x="5915025" y="2571750"/>
            <a:ext cx="10230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a:ea typeface="ＭＳ Ｐゴシック" charset="0"/>
                <a:cs typeface="Arial"/>
              </a:rPr>
              <a:t>David</a:t>
            </a:r>
          </a:p>
        </p:txBody>
      </p:sp>
      <p:grpSp>
        <p:nvGrpSpPr>
          <p:cNvPr id="4" name="Group 36"/>
          <p:cNvGrpSpPr>
            <a:grpSpLocks/>
          </p:cNvGrpSpPr>
          <p:nvPr/>
        </p:nvGrpSpPr>
        <p:grpSpPr bwMode="auto">
          <a:xfrm>
            <a:off x="5610225" y="5022849"/>
            <a:ext cx="1295400" cy="906463"/>
            <a:chOff x="3456" y="3404"/>
            <a:chExt cx="816" cy="571"/>
          </a:xfrm>
        </p:grpSpPr>
        <p:sp>
          <p:nvSpPr>
            <p:cNvPr id="149525" name="Rectangle 27"/>
            <p:cNvSpPr>
              <a:spLocks noChangeArrowheads="1"/>
            </p:cNvSpPr>
            <p:nvPr/>
          </p:nvSpPr>
          <p:spPr bwMode="auto">
            <a:xfrm>
              <a:off x="3456" y="3462"/>
              <a:ext cx="816" cy="43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6" name="Line 20"/>
            <p:cNvSpPr>
              <a:spLocks noChangeShapeType="1"/>
            </p:cNvSpPr>
            <p:nvPr/>
          </p:nvSpPr>
          <p:spPr bwMode="auto">
            <a:xfrm>
              <a:off x="3456"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7" name="Line 21"/>
            <p:cNvSpPr>
              <a:spLocks noChangeShapeType="1"/>
            </p:cNvSpPr>
            <p:nvPr/>
          </p:nvSpPr>
          <p:spPr bwMode="auto">
            <a:xfrm>
              <a:off x="4263" y="3456"/>
              <a:ext cx="0" cy="461"/>
            </a:xfrm>
            <a:prstGeom prst="line">
              <a:avLst/>
            </a:prstGeom>
            <a:noFill/>
            <a:ln w="25400">
              <a:solidFill>
                <a:srgbClr val="000088"/>
              </a:solidFill>
              <a:round/>
              <a:headEnd type="none" w="lg" len="sm"/>
              <a:tailEnd type="none" w="lg" len="sm"/>
            </a:ln>
            <a:extLst>
              <a:ext uri="{909E8E84-426E-40dd-AFC4-6F175D3DCCD1}">
                <a14:hiddenFill xmlns=""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8" name="Oval 19"/>
            <p:cNvSpPr>
              <a:spLocks noChangeArrowheads="1"/>
            </p:cNvSpPr>
            <p:nvPr/>
          </p:nvSpPr>
          <p:spPr bwMode="auto">
            <a:xfrm>
              <a:off x="3456" y="3859"/>
              <a:ext cx="807" cy="116"/>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9" name="Rectangle 23"/>
            <p:cNvSpPr>
              <a:spLocks noChangeArrowheads="1"/>
            </p:cNvSpPr>
            <p:nvPr/>
          </p:nvSpPr>
          <p:spPr bwMode="auto">
            <a:xfrm>
              <a:off x="3482" y="3552"/>
              <a:ext cx="771" cy="231"/>
            </a:xfrm>
            <a:prstGeom prst="rect">
              <a:avLst/>
            </a:prstGeom>
            <a:noFill/>
            <a:ln>
              <a:noFill/>
            </a:ln>
            <a:extLst>
              <a:ext uri="{91240B29-F687-4f45-9708-019B960494DF}">
                <a14:hiddenLine xmlns="" xmlns:a14="http://schemas.microsoft.com/office/drawing/2010/main" w="25400">
                  <a:solidFill>
                    <a:srgbClr val="000000"/>
                  </a:solidFill>
                  <a:miter lim="800000"/>
                  <a:headEnd/>
                  <a:tailEnd/>
                </a14:hiddenLine>
              </a:ext>
            </a:extLst>
          </p:spPr>
          <p:txBody>
            <a:bodyPr lIns="12700" tIns="12700" rIns="12700" bIns="12700"/>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Monarchy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ＭＳ Ｐゴシック" charset="0"/>
                  <a:cs typeface="Arial"/>
                </a:rPr>
                <a:t>Established</a:t>
              </a:r>
              <a:endParaRPr kumimoji="0" lang="en-US" sz="28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30" name="Freeform 22"/>
            <p:cNvSpPr>
              <a:spLocks/>
            </p:cNvSpPr>
            <p:nvPr/>
          </p:nvSpPr>
          <p:spPr bwMode="auto">
            <a:xfrm rot="10800000">
              <a:off x="3456" y="3404"/>
              <a:ext cx="807" cy="58"/>
            </a:xfrm>
            <a:custGeom>
              <a:avLst/>
              <a:gdLst>
                <a:gd name="T0" fmla="*/ 0 w 20000"/>
                <a:gd name="T1" fmla="*/ 0 h 20000"/>
                <a:gd name="T2" fmla="*/ 58 w 20000"/>
                <a:gd name="T3" fmla="*/ 58 h 20000"/>
                <a:gd name="T4" fmla="*/ 115 w 20000"/>
                <a:gd name="T5" fmla="*/ 0 h 20000"/>
                <a:gd name="T6" fmla="*/ 173 w 20000"/>
                <a:gd name="T7" fmla="*/ 58 h 20000"/>
                <a:gd name="T8" fmla="*/ 230 w 20000"/>
                <a:gd name="T9" fmla="*/ 0 h 20000"/>
                <a:gd name="T10" fmla="*/ 288 w 20000"/>
                <a:gd name="T11" fmla="*/ 58 h 20000"/>
                <a:gd name="T12" fmla="*/ 346 w 20000"/>
                <a:gd name="T13" fmla="*/ 0 h 20000"/>
                <a:gd name="T14" fmla="*/ 403 w 20000"/>
                <a:gd name="T15" fmla="*/ 58 h 20000"/>
                <a:gd name="T16" fmla="*/ 461 w 20000"/>
                <a:gd name="T17" fmla="*/ 0 h 20000"/>
                <a:gd name="T18" fmla="*/ 519 w 20000"/>
                <a:gd name="T19" fmla="*/ 58 h 20000"/>
                <a:gd name="T20" fmla="*/ 576 w 20000"/>
                <a:gd name="T21" fmla="*/ 0 h 20000"/>
                <a:gd name="T22" fmla="*/ 634 w 20000"/>
                <a:gd name="T23" fmla="*/ 58 h 20000"/>
                <a:gd name="T24" fmla="*/ 691 w 20000"/>
                <a:gd name="T25" fmla="*/ 0 h 20000"/>
                <a:gd name="T26" fmla="*/ 749 w 20000"/>
                <a:gd name="T27" fmla="*/ 58 h 20000"/>
                <a:gd name="T28" fmla="*/ 807 w 20000"/>
                <a:gd name="T29" fmla="*/ 0 h 2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00"/>
                <a:gd name="T46" fmla="*/ 0 h 20000"/>
                <a:gd name="T47" fmla="*/ 20000 w 20000"/>
                <a:gd name="T48" fmla="*/ 20000 h 2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00" h="20000">
                  <a:moveTo>
                    <a:pt x="0" y="0"/>
                  </a:moveTo>
                  <a:lnTo>
                    <a:pt x="1428" y="19862"/>
                  </a:lnTo>
                  <a:lnTo>
                    <a:pt x="2856" y="0"/>
                  </a:lnTo>
                  <a:lnTo>
                    <a:pt x="4284" y="19862"/>
                  </a:lnTo>
                  <a:lnTo>
                    <a:pt x="5711" y="0"/>
                  </a:lnTo>
                  <a:lnTo>
                    <a:pt x="7139" y="19862"/>
                  </a:lnTo>
                  <a:lnTo>
                    <a:pt x="8567" y="0"/>
                  </a:lnTo>
                  <a:lnTo>
                    <a:pt x="9995" y="19862"/>
                  </a:lnTo>
                  <a:lnTo>
                    <a:pt x="11423" y="0"/>
                  </a:lnTo>
                  <a:lnTo>
                    <a:pt x="12851" y="19862"/>
                  </a:lnTo>
                  <a:lnTo>
                    <a:pt x="14279" y="0"/>
                  </a:lnTo>
                  <a:lnTo>
                    <a:pt x="15706" y="19862"/>
                  </a:lnTo>
                  <a:lnTo>
                    <a:pt x="17134" y="0"/>
                  </a:lnTo>
                  <a:lnTo>
                    <a:pt x="18562" y="19862"/>
                  </a:lnTo>
                  <a:lnTo>
                    <a:pt x="19990" y="0"/>
                  </a:lnTo>
                </a:path>
              </a:pathLst>
            </a:custGeom>
            <a:solidFill>
              <a:srgbClr val="FFFFFF"/>
            </a:solidFill>
            <a:ln w="254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149524" name="Text Box 37"/>
          <p:cNvSpPr txBox="1">
            <a:spLocks noChangeArrowheads="1"/>
          </p:cNvSpPr>
          <p:nvPr/>
        </p:nvSpPr>
        <p:spPr bwMode="auto">
          <a:xfrm>
            <a:off x="0" y="6309320"/>
            <a:ext cx="9144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a:ea typeface="宋体" charset="0"/>
                <a:cs typeface="Arial"/>
              </a:rPr>
              <a:t>Adapted from Thomas L. Constable, "A Theology of Joshua, Ruth, and Judges," </a:t>
            </a:r>
            <a:br>
              <a:rPr kumimoji="0" lang="en-US" altLang="zh-CN" sz="1600" b="1" i="0" u="none" strike="noStrike" kern="1200" cap="none" spc="0" normalizeH="0" baseline="0" noProof="0" dirty="0">
                <a:ln>
                  <a:noFill/>
                </a:ln>
                <a:solidFill>
                  <a:srgbClr val="000000"/>
                </a:solidFill>
                <a:effectLst/>
                <a:uLnTx/>
                <a:uFillTx/>
                <a:latin typeface="Arial"/>
                <a:ea typeface="宋体" charset="0"/>
                <a:cs typeface="Arial"/>
              </a:rPr>
            </a:br>
            <a:r>
              <a:rPr kumimoji="0" lang="en-US" altLang="zh-CN" sz="1600" b="1" i="0" u="none" strike="noStrike" kern="1200" cap="none" spc="0" normalizeH="0" baseline="0" noProof="0" dirty="0">
                <a:ln>
                  <a:noFill/>
                </a:ln>
                <a:solidFill>
                  <a:srgbClr val="000000"/>
                </a:solidFill>
                <a:effectLst/>
                <a:uLnTx/>
                <a:uFillTx/>
                <a:latin typeface="Arial"/>
                <a:ea typeface="宋体" charset="0"/>
                <a:cs typeface="Arial"/>
              </a:rPr>
              <a:t>in </a:t>
            </a:r>
            <a:r>
              <a:rPr kumimoji="0" lang="en-US" altLang="zh-CN" sz="1600" b="1" i="1" u="none" strike="noStrike" kern="1200" cap="none" spc="0" normalizeH="0" baseline="0" noProof="0" dirty="0">
                <a:ln>
                  <a:noFill/>
                </a:ln>
                <a:solidFill>
                  <a:srgbClr val="000000"/>
                </a:solidFill>
                <a:effectLst/>
                <a:uLnTx/>
                <a:uFillTx/>
                <a:latin typeface="Arial"/>
                <a:ea typeface="宋体" charset="0"/>
                <a:cs typeface="Arial"/>
              </a:rPr>
              <a:t>A Biblical Theology of the OT</a:t>
            </a:r>
            <a:r>
              <a:rPr kumimoji="0" lang="en-US" altLang="zh-CN" sz="1600" b="1" i="0" u="none" strike="noStrike" kern="1200" cap="none" spc="0" normalizeH="0" baseline="0" noProof="0" dirty="0">
                <a:ln>
                  <a:noFill/>
                </a:ln>
                <a:solidFill>
                  <a:srgbClr val="000000"/>
                </a:solidFill>
                <a:effectLst/>
                <a:uLnTx/>
                <a:uFillTx/>
                <a:latin typeface="Arial"/>
                <a:ea typeface="宋体" charset="0"/>
                <a:cs typeface="Arial"/>
              </a:rPr>
              <a:t>, ed. Roy B. Zuck, 95-96, 117</a:t>
            </a:r>
            <a:endParaRPr kumimoji="0" lang="en-US" sz="1600" b="1" i="0" u="none" strike="noStrike" kern="1200" cap="none" spc="0" normalizeH="0" baseline="0" noProof="0" dirty="0">
              <a:ln>
                <a:noFill/>
              </a:ln>
              <a:solidFill>
                <a:srgbClr val="000000"/>
              </a:solidFill>
              <a:effectLst/>
              <a:uLnTx/>
              <a:uFillTx/>
              <a:latin typeface="Arial"/>
              <a:ea typeface="宋体" charset="0"/>
              <a:cs typeface="Arial"/>
            </a:endParaRPr>
          </a:p>
        </p:txBody>
      </p:sp>
    </p:spTree>
    <p:extLst>
      <p:ext uri="{BB962C8B-B14F-4D97-AF65-F5344CB8AC3E}">
        <p14:creationId xmlns:p14="http://schemas.microsoft.com/office/powerpoint/2010/main" val="29673700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9965"/>
                                        </p:tgtEl>
                                        <p:attrNameLst>
                                          <p:attrName>style.visibility</p:attrName>
                                        </p:attrNameLst>
                                      </p:cBhvr>
                                      <p:to>
                                        <p:strVal val="visible"/>
                                      </p:to>
                                    </p:set>
                                    <p:animEffect transition="in" filter="wipe(left)">
                                      <p:cBhvr>
                                        <p:cTn id="12" dur="500"/>
                                        <p:tgtEl>
                                          <p:spTgt spid="399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9966"/>
                                        </p:tgtEl>
                                        <p:attrNameLst>
                                          <p:attrName>style.visibility</p:attrName>
                                        </p:attrNameLst>
                                      </p:cBhvr>
                                      <p:to>
                                        <p:strVal val="visible"/>
                                      </p:to>
                                    </p:set>
                                    <p:animEffect transition="in" filter="wipe(left)">
                                      <p:cBhvr>
                                        <p:cTn id="17" dur="500"/>
                                        <p:tgtEl>
                                          <p:spTgt spid="3996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967"/>
                                        </p:tgtEl>
                                        <p:attrNameLst>
                                          <p:attrName>style.visibility</p:attrName>
                                        </p:attrNameLst>
                                      </p:cBhvr>
                                      <p:to>
                                        <p:strVal val="visible"/>
                                      </p:to>
                                    </p:set>
                                    <p:animEffect transition="in" filter="wipe(left)">
                                      <p:cBhvr>
                                        <p:cTn id="22" dur="500"/>
                                        <p:tgtEl>
                                          <p:spTgt spid="3996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968"/>
                                        </p:tgtEl>
                                        <p:attrNameLst>
                                          <p:attrName>style.visibility</p:attrName>
                                        </p:attrNameLst>
                                      </p:cBhvr>
                                      <p:to>
                                        <p:strVal val="visible"/>
                                      </p:to>
                                    </p:set>
                                    <p:animEffect transition="in" filter="wipe(left)">
                                      <p:cBhvr>
                                        <p:cTn id="27" dur="500"/>
                                        <p:tgtEl>
                                          <p:spTgt spid="3996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down)">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9970"/>
                                        </p:tgtEl>
                                        <p:attrNameLst>
                                          <p:attrName>style.visibility</p:attrName>
                                        </p:attrNameLst>
                                      </p:cBhvr>
                                      <p:to>
                                        <p:strVal val="visible"/>
                                      </p:to>
                                    </p:set>
                                    <p:animEffect transition="in" filter="wipe(left)">
                                      <p:cBhvr>
                                        <p:cTn id="42" dur="500"/>
                                        <p:tgtEl>
                                          <p:spTgt spid="3997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9962"/>
                                        </p:tgtEl>
                                        <p:attrNameLst>
                                          <p:attrName>style.visibility</p:attrName>
                                        </p:attrNameLst>
                                      </p:cBhvr>
                                      <p:to>
                                        <p:strVal val="visible"/>
                                      </p:to>
                                    </p:set>
                                    <p:animEffect transition="in" filter="wipe(left)">
                                      <p:cBhvr>
                                        <p:cTn id="47" dur="500"/>
                                        <p:tgtEl>
                                          <p:spTgt spid="399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39960"/>
                                        </p:tgtEl>
                                        <p:attrNameLst>
                                          <p:attrName>style.visibility</p:attrName>
                                        </p:attrNameLst>
                                      </p:cBhvr>
                                      <p:to>
                                        <p:strVal val="visible"/>
                                      </p:to>
                                    </p:set>
                                    <p:animEffect transition="in" filter="wipe(left)">
                                      <p:cBhvr>
                                        <p:cTn id="52" dur="500"/>
                                        <p:tgtEl>
                                          <p:spTgt spid="39960"/>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9969"/>
                                        </p:tgtEl>
                                        <p:attrNameLst>
                                          <p:attrName>style.visibility</p:attrName>
                                        </p:attrNameLst>
                                      </p:cBhvr>
                                      <p:to>
                                        <p:strVal val="visible"/>
                                      </p:to>
                                    </p:set>
                                    <p:animEffect transition="in" filter="wipe(left)">
                                      <p:cBhvr>
                                        <p:cTn id="55" dur="500"/>
                                        <p:tgtEl>
                                          <p:spTgt spid="3996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39961"/>
                                        </p:tgtEl>
                                        <p:attrNameLst>
                                          <p:attrName>style.visibility</p:attrName>
                                        </p:attrNameLst>
                                      </p:cBhvr>
                                      <p:to>
                                        <p:strVal val="visible"/>
                                      </p:to>
                                    </p:set>
                                    <p:animEffect transition="in" filter="wipe(left)">
                                      <p:cBhvr>
                                        <p:cTn id="60" dur="500"/>
                                        <p:tgtEl>
                                          <p:spTgt spid="39961"/>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39971"/>
                                        </p:tgtEl>
                                        <p:attrNameLst>
                                          <p:attrName>style.visibility</p:attrName>
                                        </p:attrNameLst>
                                      </p:cBhvr>
                                      <p:to>
                                        <p:strVal val="visible"/>
                                      </p:to>
                                    </p:set>
                                    <p:animEffect transition="in" filter="wipe(left)">
                                      <p:cBhvr>
                                        <p:cTn id="63" dur="500"/>
                                        <p:tgtEl>
                                          <p:spTgt spid="39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60" grpId="0" animBg="1"/>
      <p:bldP spid="39961" grpId="0" animBg="1"/>
      <p:bldP spid="39962" grpId="0" animBg="1"/>
      <p:bldP spid="39965" grpId="0"/>
      <p:bldP spid="39966" grpId="0"/>
      <p:bldP spid="39967" grpId="0"/>
      <p:bldP spid="39968" grpId="0"/>
      <p:bldP spid="39969" grpId="0"/>
      <p:bldP spid="39970" grpId="0"/>
      <p:bldP spid="3997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D5FC6B-CDFC-C89E-0A14-21636922B7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E33815-97E2-8544-08DE-8D46D48A7286}"/>
              </a:ext>
            </a:extLst>
          </p:cNvPr>
          <p:cNvSpPr>
            <a:spLocks noGrp="1"/>
          </p:cNvSpPr>
          <p:nvPr>
            <p:ph type="title"/>
          </p:nvPr>
        </p:nvSpPr>
        <p:spPr/>
        <p:txBody>
          <a:bodyPr/>
          <a:lstStyle/>
          <a:p>
            <a:r>
              <a:rPr lang="en-US" dirty="0"/>
              <a:t>Symmetry in Ruth</a:t>
            </a:r>
          </a:p>
        </p:txBody>
      </p:sp>
      <p:sp>
        <p:nvSpPr>
          <p:cNvPr id="3" name="Content Placeholder 2">
            <a:extLst>
              <a:ext uri="{FF2B5EF4-FFF2-40B4-BE49-F238E27FC236}">
                <a16:creationId xmlns:a16="http://schemas.microsoft.com/office/drawing/2014/main" id="{492AD5FA-2F6A-0D5C-6B98-53AF3FCEE7D3}"/>
              </a:ext>
            </a:extLst>
          </p:cNvPr>
          <p:cNvSpPr>
            <a:spLocks noGrp="1"/>
          </p:cNvSpPr>
          <p:nvPr>
            <p:ph idx="1"/>
          </p:nvPr>
        </p:nvSpPr>
        <p:spPr>
          <a:xfrm>
            <a:off x="1219200" y="5128986"/>
            <a:ext cx="7924800" cy="1729014"/>
          </a:xfrm>
        </p:spPr>
        <p:txBody>
          <a:bodyPr anchor="ctr"/>
          <a:lstStyle/>
          <a:p>
            <a:pPr marL="0" indent="0">
              <a:buNone/>
            </a:pPr>
            <a:r>
              <a:rPr lang="en-US" sz="1800" b="1" dirty="0">
                <a:effectLst/>
                <a:latin typeface="Helvetica" pitchFamily="2" charset="0"/>
              </a:rPr>
              <a:t>See E. Campbell, </a:t>
            </a:r>
            <a:r>
              <a:rPr lang="en-US" sz="1800" b="1" i="1" dirty="0">
                <a:effectLst/>
                <a:latin typeface="Helvetica" pitchFamily="2" charset="0"/>
              </a:rPr>
              <a:t>Ruth</a:t>
            </a:r>
            <a:r>
              <a:rPr lang="en-US" sz="1800" b="1" dirty="0">
                <a:effectLst/>
                <a:latin typeface="Helvetica" pitchFamily="2" charset="0"/>
              </a:rPr>
              <a:t> [Garden City, N. Y.: Doubleday, 1975], 13–14; and Y. </a:t>
            </a:r>
            <a:r>
              <a:rPr lang="en-US" sz="1800" b="1" dirty="0" err="1">
                <a:effectLst/>
                <a:latin typeface="Helvetica" pitchFamily="2" charset="0"/>
              </a:rPr>
              <a:t>Zakovitz</a:t>
            </a:r>
            <a:r>
              <a:rPr lang="en-US" sz="1800" b="1" dirty="0">
                <a:effectLst/>
                <a:latin typeface="Helvetica" pitchFamily="2" charset="0"/>
              </a:rPr>
              <a:t>, </a:t>
            </a:r>
            <a:r>
              <a:rPr lang="en-US" sz="1800" b="1" i="1" dirty="0">
                <a:effectLst/>
                <a:latin typeface="Helvetica" pitchFamily="2" charset="0"/>
              </a:rPr>
              <a:t>Ruth: Introduction and Commentary</a:t>
            </a:r>
            <a:r>
              <a:rPr lang="en-US" sz="1800" b="1" dirty="0">
                <a:effectLst/>
                <a:latin typeface="Helvetica" pitchFamily="2" charset="0"/>
              </a:rPr>
              <a:t> [Jerusalem: Magnes, 1990], 12–13 [in Hebrew]); cited by </a:t>
            </a:r>
            <a:r>
              <a:rPr lang="en-US" sz="1800" b="1" dirty="0">
                <a:effectLst/>
                <a:latin typeface="Calibri" panose="020F0502020204030204" pitchFamily="34" charset="0"/>
              </a:rPr>
              <a:t>Eugene H. Merrill, Mark Rooker, and Michael A. Grisanti, </a:t>
            </a:r>
            <a:r>
              <a:rPr lang="en-US" sz="1800" b="1" i="1" dirty="0">
                <a:effectLst/>
                <a:latin typeface="Calibri" panose="020F0502020204030204" pitchFamily="34" charset="0"/>
              </a:rPr>
              <a:t>The World and the Word: An Introduction to the Old Testament</a:t>
            </a:r>
            <a:r>
              <a:rPr lang="en-US" sz="1800" b="1" dirty="0">
                <a:effectLst/>
                <a:latin typeface="Calibri" panose="020F0502020204030204" pitchFamily="34" charset="0"/>
              </a:rPr>
              <a:t> (Nashville, TN: B&amp;H Academic, 2011), 303, footnote 15.</a:t>
            </a:r>
          </a:p>
        </p:txBody>
      </p:sp>
      <p:sp>
        <p:nvSpPr>
          <p:cNvPr id="4" name="Content Placeholder 2">
            <a:extLst>
              <a:ext uri="{FF2B5EF4-FFF2-40B4-BE49-F238E27FC236}">
                <a16:creationId xmlns:a16="http://schemas.microsoft.com/office/drawing/2014/main" id="{540482B4-6D85-33B7-7B06-4DB59BD1E5FB}"/>
              </a:ext>
            </a:extLst>
          </p:cNvPr>
          <p:cNvSpPr txBox="1">
            <a:spLocks/>
          </p:cNvSpPr>
          <p:nvPr/>
        </p:nvSpPr>
        <p:spPr bwMode="auto">
          <a:xfrm>
            <a:off x="1219200" y="1729014"/>
            <a:ext cx="7772400" cy="302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a:lstStyle>
          <a:p>
            <a:pPr marL="0" marR="0" lvl="0" indent="0" algn="l" defTabSz="9144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en-US" sz="2800" b="1" i="0" u="none" strike="noStrike" kern="0" cap="none" spc="0" normalizeH="0" baseline="0" noProof="0" dirty="0">
                <a:ln>
                  <a:noFill/>
                </a:ln>
                <a:solidFill>
                  <a:srgbClr val="EAEAEA"/>
                </a:solidFill>
                <a:effectLst/>
                <a:uLnTx/>
                <a:uFillTx/>
                <a:latin typeface="Helvetica" pitchFamily="2" charset="0"/>
                <a:ea typeface="ＭＳ Ｐゴシック" pitchFamily="-112" charset="-128"/>
                <a:cs typeface="Arial"/>
              </a:rPr>
              <a:t>"The key terms include child/children (1:5; 4:16), </a:t>
            </a:r>
            <a:r>
              <a:rPr kumimoji="0" lang="en-US" sz="2800" b="1" i="1" u="none" strike="noStrike" kern="0" cap="none" spc="0" normalizeH="0" baseline="0" noProof="0" dirty="0" err="1">
                <a:ln>
                  <a:noFill/>
                </a:ln>
                <a:solidFill>
                  <a:srgbClr val="EAEAEA"/>
                </a:solidFill>
                <a:effectLst/>
                <a:uLnTx/>
                <a:uFillTx/>
                <a:latin typeface="Helvetica" pitchFamily="2" charset="0"/>
                <a:ea typeface="ＭＳ Ｐゴシック" pitchFamily="-112" charset="-128"/>
                <a:cs typeface="Arial"/>
              </a:rPr>
              <a:t>ḥesed</a:t>
            </a:r>
            <a:r>
              <a:rPr kumimoji="0" lang="en-US" sz="2800" b="1" i="0" u="none" strike="noStrike" kern="0" cap="none" spc="0" normalizeH="0" baseline="0" noProof="0" dirty="0">
                <a:ln>
                  <a:noFill/>
                </a:ln>
                <a:solidFill>
                  <a:srgbClr val="EAEAEA"/>
                </a:solidFill>
                <a:effectLst/>
                <a:uLnTx/>
                <a:uFillTx/>
                <a:latin typeface="Helvetica" pitchFamily="2" charset="0"/>
                <a:ea typeface="ＭＳ Ｐゴシック" pitchFamily="-112" charset="-128"/>
                <a:cs typeface="Arial"/>
              </a:rPr>
              <a:t> (1:8; 2:20; 3:10), security (1:9; 3:1), cling (1:14; 2:8, 21, 23), lodge (1:16; 3:13), brought back/restore (1:21; 4:15), empty (1:21; 3:17), covenant brother (2:1; 3:2), noble (2:1; 3:11); wing(s) (2:12; 3:9)."</a:t>
            </a:r>
            <a:endParaRPr kumimoji="0" lang="en-US" sz="2800" b="1" i="0" u="none" strike="noStrike" kern="0" cap="none" spc="0" normalizeH="0" baseline="0" noProof="0" dirty="0">
              <a:ln>
                <a:noFill/>
              </a:ln>
              <a:solidFill>
                <a:srgbClr val="EAEAEA"/>
              </a:solidFill>
              <a:effectLst/>
              <a:uLnTx/>
              <a:uFillTx/>
              <a:latin typeface="Calibri" panose="020F0502020204030204" pitchFamily="34" charset="0"/>
              <a:ea typeface="ＭＳ Ｐゴシック" pitchFamily="-112" charset="-128"/>
              <a:cs typeface="Arial"/>
            </a:endParaRPr>
          </a:p>
        </p:txBody>
      </p:sp>
    </p:spTree>
    <p:extLst>
      <p:ext uri="{BB962C8B-B14F-4D97-AF65-F5344CB8AC3E}">
        <p14:creationId xmlns:p14="http://schemas.microsoft.com/office/powerpoint/2010/main" val="345747862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0AFB0B-374D-EF67-5753-28DF4765D94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CBCB499-F07C-A7F6-9F09-AD2D9D1553C8}"/>
              </a:ext>
            </a:extLst>
          </p:cNvPr>
          <p:cNvSpPr>
            <a:spLocks noGrp="1"/>
          </p:cNvSpPr>
          <p:nvPr>
            <p:ph type="title"/>
          </p:nvPr>
        </p:nvSpPr>
        <p:spPr/>
        <p:txBody>
          <a:bodyPr/>
          <a:lstStyle/>
          <a:p>
            <a:r>
              <a:rPr lang="en-US" b="1" dirty="0">
                <a:latin typeface="Arial" panose="020B0604020202020204" pitchFamily="34" charset="0"/>
                <a:cs typeface="Arial" panose="020B0604020202020204" pitchFamily="34" charset="0"/>
              </a:rPr>
              <a:t>Characterization in Ruth</a:t>
            </a:r>
          </a:p>
        </p:txBody>
      </p:sp>
      <p:sp>
        <p:nvSpPr>
          <p:cNvPr id="3" name="Content Placeholder 2">
            <a:extLst>
              <a:ext uri="{FF2B5EF4-FFF2-40B4-BE49-F238E27FC236}">
                <a16:creationId xmlns:a16="http://schemas.microsoft.com/office/drawing/2014/main" id="{52412FB9-822C-26B2-909B-091C145E3EE4}"/>
              </a:ext>
            </a:extLst>
          </p:cNvPr>
          <p:cNvSpPr>
            <a:spLocks noGrp="1"/>
          </p:cNvSpPr>
          <p:nvPr>
            <p:ph idx="1"/>
          </p:nvPr>
        </p:nvSpPr>
        <p:spPr>
          <a:xfrm>
            <a:off x="1219200" y="6074228"/>
            <a:ext cx="7924800" cy="783771"/>
          </a:xfrm>
        </p:spPr>
        <p:txBody>
          <a:bodyPr anchor="ctr"/>
          <a:lstStyle/>
          <a:p>
            <a:pPr marL="0" indent="0">
              <a:buNone/>
            </a:pPr>
            <a:r>
              <a:rPr lang="en-US" sz="1600" b="1" dirty="0">
                <a:effectLst/>
                <a:latin typeface="Arial" panose="020B0604020202020204" pitchFamily="34" charset="0"/>
                <a:cs typeface="Arial" panose="020B0604020202020204" pitchFamily="34" charset="0"/>
              </a:rPr>
              <a:t>Mark F. Rooker, “The Book of Ruth,” in </a:t>
            </a:r>
            <a:r>
              <a:rPr lang="en-US" sz="1600" b="1" i="1" dirty="0">
                <a:effectLst/>
                <a:latin typeface="Arial" panose="020B0604020202020204" pitchFamily="34" charset="0"/>
                <a:cs typeface="Arial" panose="020B0604020202020204" pitchFamily="34" charset="0"/>
              </a:rPr>
              <a:t>The World and the Word: An Introduction to the Old Testament</a:t>
            </a:r>
            <a:r>
              <a:rPr lang="en-US" sz="1600" b="1" dirty="0">
                <a:effectLst/>
                <a:latin typeface="Arial" panose="020B0604020202020204" pitchFamily="34" charset="0"/>
                <a:cs typeface="Arial" panose="020B0604020202020204" pitchFamily="34" charset="0"/>
              </a:rPr>
              <a:t> (Nashville, TN: B&amp;H Academic, 2011), 303.</a:t>
            </a:r>
          </a:p>
        </p:txBody>
      </p:sp>
      <p:sp>
        <p:nvSpPr>
          <p:cNvPr id="4" name="Content Placeholder 2">
            <a:extLst>
              <a:ext uri="{FF2B5EF4-FFF2-40B4-BE49-F238E27FC236}">
                <a16:creationId xmlns:a16="http://schemas.microsoft.com/office/drawing/2014/main" id="{FEDAC328-EB79-4F83-4453-36C0BB5293A4}"/>
              </a:ext>
            </a:extLst>
          </p:cNvPr>
          <p:cNvSpPr txBox="1">
            <a:spLocks/>
          </p:cNvSpPr>
          <p:nvPr/>
        </p:nvSpPr>
        <p:spPr bwMode="auto">
          <a:xfrm>
            <a:off x="1219200" y="1729014"/>
            <a:ext cx="7772400" cy="43452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a:lstStyle>
          <a:p>
            <a:pPr marL="0" marR="0" lvl="0" indent="0" algn="l" defTabSz="4572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"Another device masterfully used by the author is one of characterization. This is seen from the development of Naomi’s character from chap. 1 to chap. 4 as well as the contrast between Orpah with Ruth and the unnamed relative with Boaz. Both pairs demonstrate how Ruth and Boaz demonstrate </a:t>
            </a:r>
            <a:r>
              <a:rPr kumimoji="0" lang="en-US" sz="2400" b="1" i="1" u="none" strike="noStrike" kern="1200" cap="none" spc="0" normalizeH="0" baseline="0" noProof="0" dirty="0" err="1">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ḥesed</a:t>
            </a:r>
            <a:r>
              <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 (“loyalty’) in going the extra mile and that they are right for each other (2:1; 3:11). These features suggest an overall unity in a work written by a literary genius.</a:t>
            </a:r>
            <a:r>
              <a:rPr kumimoji="0" lang="en-US" sz="2000" b="1" i="0" u="none" strike="noStrike" kern="1200" cap="none" spc="0" normalizeH="0" baseline="3000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17"</a:t>
            </a:r>
            <a:endParaRPr kumimoji="0" lang="en-US" sz="20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endParaRPr>
          </a:p>
          <a:p>
            <a:pPr marL="0" marR="0" lvl="0" indent="0" algn="l" defTabSz="4572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en-US" sz="2000" b="1" i="0" u="none" strike="noStrike" kern="1200" cap="none" spc="0" normalizeH="0" baseline="3000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17</a:t>
            </a:r>
            <a:r>
              <a:rPr kumimoji="0" lang="en-US" sz="20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 Campbell, </a:t>
            </a:r>
            <a:r>
              <a:rPr kumimoji="0" lang="en-US" sz="2000" b="1" i="1"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Ruth</a:t>
            </a:r>
            <a:r>
              <a:rPr kumimoji="0" lang="en-US" sz="20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 10.</a:t>
            </a:r>
          </a:p>
        </p:txBody>
      </p:sp>
    </p:spTree>
    <p:extLst>
      <p:ext uri="{BB962C8B-B14F-4D97-AF65-F5344CB8AC3E}">
        <p14:creationId xmlns:p14="http://schemas.microsoft.com/office/powerpoint/2010/main" val="70474210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Ruth</a:t>
            </a: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en-US" sz="9600" b="1" i="1" kern="1200" dirty="0">
                <a:solidFill>
                  <a:schemeClr val="tx1"/>
                </a:solidFill>
                <a:effectLst/>
                <a:latin typeface="Arial" charset="0"/>
                <a:ea typeface="ＭＳ Ｐゴシック" charset="0"/>
                <a:cs typeface="ＭＳ Ｐゴシック" charset="0"/>
              </a:rPr>
              <a:t>Be </a:t>
            </a:r>
            <a:br>
              <a:rPr lang="en-US" sz="6000" b="1" i="1" kern="1200" dirty="0">
                <a:solidFill>
                  <a:schemeClr val="tx1"/>
                </a:solidFill>
                <a:effectLst/>
                <a:latin typeface="Arial" charset="0"/>
                <a:ea typeface="ＭＳ Ｐゴシック" charset="0"/>
                <a:cs typeface="ＭＳ Ｐゴシック" charset="0"/>
              </a:rPr>
            </a:br>
            <a:r>
              <a:rPr lang="en-US" sz="6000" b="1" i="1" kern="1200" dirty="0">
                <a:solidFill>
                  <a:srgbClr val="800000"/>
                </a:solidFill>
                <a:effectLst/>
                <a:latin typeface="Arial" charset="0"/>
                <a:ea typeface="ＭＳ Ｐゴシック" charset="0"/>
                <a:cs typeface="ＭＳ Ｐゴシック" charset="0"/>
              </a:rPr>
              <a:t>Relational</a:t>
            </a: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10467702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en-US" b="1" dirty="0">
                <a:solidFill>
                  <a:srgbClr val="FFFFFF"/>
                </a:solidFill>
              </a:rPr>
              <a:t>The Often Quoted Saying</a:t>
            </a:r>
          </a:p>
        </p:txBody>
      </p:sp>
      <p:sp>
        <p:nvSpPr>
          <p:cNvPr id="3" name="Text Box 24"/>
          <p:cNvSpPr txBox="1">
            <a:spLocks noChangeArrowheads="1"/>
          </p:cNvSpPr>
          <p:nvPr/>
        </p:nvSpPr>
        <p:spPr bwMode="auto">
          <a:xfrm rot="600000">
            <a:off x="477030" y="2252687"/>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"God helps those who help </a:t>
            </a:r>
            <a:r>
              <a:rPr kumimoji="0" lang="en-US"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themselves</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In the Bible?</a:t>
            </a: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2 Heresies 4:7</a:t>
            </a:r>
          </a:p>
        </p:txBody>
      </p:sp>
    </p:spTree>
    <p:extLst>
      <p:ext uri="{BB962C8B-B14F-4D97-AF65-F5344CB8AC3E}">
        <p14:creationId xmlns:p14="http://schemas.microsoft.com/office/powerpoint/2010/main" val="5191365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en-US" b="1" dirty="0">
                <a:solidFill>
                  <a:srgbClr val="FFFFFF"/>
                </a:solidFill>
              </a:rPr>
              <a:t>The Not-So-Often Quoted Saying</a:t>
            </a:r>
          </a:p>
        </p:txBody>
      </p:sp>
      <p:sp>
        <p:nvSpPr>
          <p:cNvPr id="3" name="Text Box 24"/>
          <p:cNvSpPr txBox="1">
            <a:spLocks noChangeArrowheads="1"/>
          </p:cNvSpPr>
          <p:nvPr/>
        </p:nvSpPr>
        <p:spPr bwMode="auto">
          <a:xfrm rot="600000">
            <a:off x="381000" y="2524244"/>
            <a:ext cx="8305800" cy="3323987"/>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"God helps those who help </a:t>
            </a:r>
            <a:r>
              <a:rPr kumimoji="0" lang="en-US"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others</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In the Bible!</a:t>
            </a:r>
          </a:p>
        </p:txBody>
      </p:sp>
    </p:spTree>
    <p:extLst>
      <p:ext uri="{BB962C8B-B14F-4D97-AF65-F5344CB8AC3E}">
        <p14:creationId xmlns:p14="http://schemas.microsoft.com/office/powerpoint/2010/main" val="76425745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God's salvation came not by judicial reforms but via Ruth and her kinsman-redeemer, Boaz, whose line later redeems the world through their ultimate Redeemer-descendant, Jesus.</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1492329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27594"/>
            <a:ext cx="9144000" cy="30294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God Rewards the Selfless</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217003498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en-US" sz="9600" dirty="0">
                <a:solidFill>
                  <a:schemeClr val="tx1"/>
                </a:solidFill>
                <a:latin typeface="Arial Black" charset="0"/>
                <a:ea typeface="ＭＳ Ｐゴシック" charset="0"/>
                <a:cs typeface="ＭＳ Ｐゴシック" charset="0"/>
              </a:rPr>
              <a:t>Ruth</a:t>
            </a:r>
          </a:p>
        </p:txBody>
      </p:sp>
      <p:sp>
        <p:nvSpPr>
          <p:cNvPr id="40964" name="Text Box 6"/>
          <p:cNvSpPr txBox="1">
            <a:spLocks noChangeArrowheads="1"/>
          </p:cNvSpPr>
          <p:nvPr/>
        </p:nvSpPr>
        <p:spPr bwMode="auto">
          <a:xfrm>
            <a:off x="0" y="5003646"/>
            <a:ext cx="5220072"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God Rewards </a:t>
            </a:r>
            <a:b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br>
            <a:r>
              <a:rPr kumimoji="0" lang="en-US"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the Selfless</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
        <p:nvSpPr>
          <p:cNvPr id="8" name="Rectangle 7">
            <a:extLst>
              <a:ext uri="{FF2B5EF4-FFF2-40B4-BE49-F238E27FC236}">
                <a16:creationId xmlns:a16="http://schemas.microsoft.com/office/drawing/2014/main" id="{5B572AAE-6CC5-9040-91A2-D62C411AF872}"/>
              </a:ext>
            </a:extLst>
          </p:cNvPr>
          <p:cNvSpPr>
            <a:spLocks noChangeArrowheads="1"/>
          </p:cNvSpPr>
          <p:nvPr/>
        </p:nvSpPr>
        <p:spPr bwMode="auto">
          <a:xfrm>
            <a:off x="0" y="6381327"/>
            <a:ext cx="9144000" cy="487807"/>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8750114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7200" b="1" dirty="0">
                <a:solidFill>
                  <a:srgbClr val="FFFFFF"/>
                </a:solidFill>
                <a:effectLst>
                  <a:glow rad="127000">
                    <a:srgbClr val="000000"/>
                  </a:glow>
                </a:effectLst>
                <a:latin typeface="Arial" charset="0"/>
                <a:ea typeface="ＭＳ Ｐゴシック" charset="0"/>
                <a:cs typeface="ＭＳ Ｐゴシック" charset="0"/>
              </a:rPr>
              <a:t>Rewards</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Ruth</a:t>
            </a: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185</a:t>
            </a:r>
          </a:p>
          <a:p>
            <a:pPr algn="ct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36443040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chemeClr val="tx2"/>
                </a:solidFill>
                <a:effectLst>
                  <a:glow rad="127000">
                    <a:schemeClr val="bg1"/>
                  </a:glow>
                </a:effectLst>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37372033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en-US" sz="5400" b="1" dirty="0">
                <a:solidFill>
                  <a:schemeClr val="tx1"/>
                </a:solidFill>
                <a:effectLst/>
                <a:latin typeface="Arial" charset="0"/>
                <a:ea typeface="ＭＳ Ｐゴシック" charset="0"/>
                <a:cs typeface="ＭＳ Ｐゴシック" charset="0"/>
              </a:rPr>
              <a:t>Let</a:t>
            </a:r>
            <a:r>
              <a:rPr lang="mr-IN" sz="5400" b="1" dirty="0">
                <a:solidFill>
                  <a:schemeClr val="tx1"/>
                </a:solidFill>
                <a:effectLst/>
                <a:latin typeface="Arial" charset="0"/>
                <a:ea typeface="ＭＳ Ｐゴシック" charset="0"/>
                <a:cs typeface="ＭＳ Ｐゴシック" charset="0"/>
              </a:rPr>
              <a:t>'</a:t>
            </a:r>
            <a:r>
              <a:rPr lang="en-US" sz="5400" b="1" dirty="0">
                <a:solidFill>
                  <a:schemeClr val="tx1"/>
                </a:solidFill>
                <a:effectLst/>
                <a:latin typeface="Arial" charset="0"/>
                <a:ea typeface="ＭＳ Ｐゴシック" charset="0"/>
                <a:cs typeface="ＭＳ Ｐゴシック" charset="0"/>
              </a:rPr>
              <a:t>s Study Through Scripture</a:t>
            </a: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chemeClr val="tx1"/>
                </a:solidFill>
                <a:effectLst/>
                <a:latin typeface="Arial" charset="0"/>
                <a:ea typeface="ＭＳ Ｐゴシック" charset="0"/>
                <a:cs typeface="ＭＳ Ｐゴシック" charset="0"/>
              </a:rPr>
              <a:t>The Bible: Book by Book</a:t>
            </a:r>
          </a:p>
        </p:txBody>
      </p:sp>
    </p:spTree>
    <p:extLst>
      <p:ext uri="{BB962C8B-B14F-4D97-AF65-F5344CB8AC3E}">
        <p14:creationId xmlns:p14="http://schemas.microsoft.com/office/powerpoint/2010/main" val="150613449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None/>
            </a:pPr>
            <a:r>
              <a:rPr lang="en-US" sz="4000" i="1" dirty="0"/>
              <a:t>"In those days Israel had no king; </a:t>
            </a:r>
            <a:br>
              <a:rPr lang="en-US" sz="4000" i="1" dirty="0"/>
            </a:br>
            <a:r>
              <a:rPr lang="en-US" sz="4000" i="1" dirty="0"/>
              <a:t>everyone did as he saw fit." </a:t>
            </a:r>
          </a:p>
          <a:p>
            <a:pPr marL="0" indent="0">
              <a:buNone/>
            </a:pPr>
            <a:endParaRPr lang="en-US" sz="4000" dirty="0"/>
          </a:p>
          <a:p>
            <a:pPr marL="0" indent="0">
              <a:buNone/>
            </a:pPr>
            <a:r>
              <a:rPr lang="en-US" sz="4000" dirty="0"/>
              <a:t>Judges 21:25 (NIV)</a:t>
            </a: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fontAlgn="base">
              <a:spcBef>
                <a:spcPct val="20000"/>
              </a:spcBef>
              <a:spcAft>
                <a:spcPct val="0"/>
              </a:spcAft>
              <a:buFontTx/>
              <a:buBlip>
                <a:blip r:embed="rId4"/>
              </a:buBlip>
              <a:defRPr/>
            </a:pPr>
            <a:r>
              <a:rPr lang="en-US" altLang="zh-CN" sz="2800" b="1">
                <a:solidFill>
                  <a:srgbClr val="FFFFFF"/>
                </a:solidFill>
                <a:effectLst>
                  <a:glow rad="228600">
                    <a:srgbClr val="000000"/>
                  </a:glow>
                </a:effectLst>
                <a:latin typeface="Arial"/>
                <a:ea typeface="宋体" pitchFamily="-111" charset="-122"/>
                <a:cs typeface="Arial"/>
              </a:rPr>
              <a:t>Ruth takes place at the time of the judges (1:1).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Tree>
    <p:extLst>
      <p:ext uri="{BB962C8B-B14F-4D97-AF65-F5344CB8AC3E}">
        <p14:creationId xmlns:p14="http://schemas.microsoft.com/office/powerpoint/2010/main" val="343430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defTabSz="914400" fontAlgn="base">
              <a:spcBef>
                <a:spcPct val="20000"/>
              </a:spcBef>
              <a:spcAft>
                <a:spcPct val="0"/>
              </a:spcAft>
              <a:buFontTx/>
              <a:buBlip>
                <a:blip r:embed="rId4"/>
              </a:buBlip>
              <a:defRPr/>
            </a:pPr>
            <a:r>
              <a:rPr lang="en-US" altLang="zh-CN" sz="2800" b="1" dirty="0">
                <a:solidFill>
                  <a:schemeClr val="bg1"/>
                </a:solidFill>
                <a:effectLst>
                  <a:glow rad="177800">
                    <a:schemeClr val="tx1">
                      <a:alpha val="85000"/>
                    </a:schemeClr>
                  </a:glow>
                </a:effectLst>
                <a:latin typeface="Arial"/>
                <a:ea typeface="宋体" pitchFamily="-111" charset="-122"/>
                <a:cs typeface="Arial"/>
              </a:rPr>
              <a:t>In Judges, Samuel records the moral &amp; spiritual failure of Israel ending with 2 horrible accounts:</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a:solidFill>
                  <a:schemeClr val="bg1"/>
                </a:solidFill>
                <a:effectLst>
                  <a:glow rad="177800">
                    <a:schemeClr val="tx1">
                      <a:alpha val="85000"/>
                    </a:schemeClr>
                  </a:glow>
                </a:effectLst>
                <a:latin typeface="Arial"/>
                <a:ea typeface="宋体" pitchFamily="-111" charset="-122"/>
                <a:cs typeface="Arial"/>
              </a:rPr>
              <a:t>A Levite pagan priest blesses Dan</a:t>
            </a:r>
            <a:r>
              <a:rPr lang="fr-FR" altLang="zh-CN" sz="2800" b="1" dirty="0">
                <a:solidFill>
                  <a:schemeClr val="bg1"/>
                </a:solidFill>
                <a:effectLst>
                  <a:glow rad="177800">
                    <a:schemeClr val="tx1">
                      <a:alpha val="85000"/>
                    </a:schemeClr>
                  </a:glow>
                </a:effectLst>
                <a:latin typeface="Arial"/>
                <a:ea typeface="宋体" pitchFamily="-111" charset="-122"/>
                <a:cs typeface="Arial"/>
              </a:rPr>
              <a:t>'</a:t>
            </a:r>
            <a:r>
              <a:rPr lang="en-US" altLang="zh-CN" sz="2800" b="1" dirty="0">
                <a:solidFill>
                  <a:schemeClr val="bg1"/>
                </a:solidFill>
                <a:effectLst>
                  <a:glow rad="177800">
                    <a:schemeClr val="tx1">
                      <a:alpha val="85000"/>
                    </a:schemeClr>
                  </a:glow>
                </a:effectLst>
                <a:latin typeface="Arial"/>
                <a:ea typeface="宋体" pitchFamily="-111" charset="-122"/>
                <a:cs typeface="Arial"/>
              </a:rPr>
              <a:t>s ungodly migration (Judges 17–18).</a:t>
            </a:r>
          </a:p>
          <a:p>
            <a:pPr marL="742950" lvl="1" indent="-285750" defTabSz="914400" fontAlgn="base">
              <a:spcBef>
                <a:spcPct val="20000"/>
              </a:spcBef>
              <a:spcAft>
                <a:spcPct val="0"/>
              </a:spcAft>
              <a:buClr>
                <a:srgbClr val="D69B80"/>
              </a:buClr>
              <a:buFont typeface="Wingdings" pitchFamily="-111" charset="2"/>
              <a:buBlip>
                <a:blip r:embed="rId5"/>
              </a:buBlip>
              <a:defRPr/>
            </a:pPr>
            <a:r>
              <a:rPr lang="en-US" altLang="zh-CN" sz="2800" b="1" dirty="0" err="1">
                <a:solidFill>
                  <a:schemeClr val="bg1"/>
                </a:solidFill>
                <a:effectLst>
                  <a:glow rad="177800">
                    <a:schemeClr val="tx1">
                      <a:alpha val="85000"/>
                    </a:schemeClr>
                  </a:glow>
                </a:effectLst>
                <a:latin typeface="Arial"/>
                <a:ea typeface="宋体" pitchFamily="-111" charset="-122"/>
                <a:cs typeface="Arial"/>
              </a:rPr>
              <a:t>Benjamites</a:t>
            </a:r>
            <a:r>
              <a:rPr lang="en-US" altLang="zh-CN" sz="2800" b="1" dirty="0">
                <a:solidFill>
                  <a:schemeClr val="bg1"/>
                </a:solidFill>
                <a:effectLst>
                  <a:glow rad="177800">
                    <a:schemeClr val="tx1">
                      <a:alpha val="85000"/>
                    </a:schemeClr>
                  </a:glow>
                </a:effectLst>
                <a:latin typeface="Arial"/>
                <a:ea typeface="宋体" pitchFamily="-111" charset="-122"/>
                <a:cs typeface="Arial"/>
              </a:rPr>
              <a:t> murder a concubine so the other tribes nearly destroy this tribe (Judges 19–21).</a:t>
            </a:r>
          </a:p>
          <a:p>
            <a:pPr marL="342900" indent="-342900" defTabSz="914400" fontAlgn="base">
              <a:spcBef>
                <a:spcPct val="20000"/>
              </a:spcBef>
              <a:spcAft>
                <a:spcPct val="0"/>
              </a:spcAft>
              <a:buFontTx/>
              <a:buBlip>
                <a:blip r:embed="rId4"/>
              </a:buBlip>
              <a:defRPr/>
            </a:pPr>
            <a:endParaRPr lang="en-US" altLang="zh-CN" sz="2800" b="1" dirty="0">
              <a:solidFill>
                <a:schemeClr val="bg1"/>
              </a:solidFill>
              <a:effectLst>
                <a:glow rad="177800">
                  <a:schemeClr val="tx1">
                    <a:alpha val="85000"/>
                  </a:schemeClr>
                </a:glow>
              </a:effectLst>
              <a:latin typeface="Arial"/>
              <a:ea typeface="宋体" pitchFamily="-111" charset="-122"/>
              <a:cs typeface="Arial"/>
            </a:endParaRPr>
          </a:p>
          <a:p>
            <a:pPr marL="342900" indent="-342900" defTabSz="914400" fontAlgn="base">
              <a:spcBef>
                <a:spcPct val="20000"/>
              </a:spcBef>
              <a:spcAft>
                <a:spcPct val="0"/>
              </a:spcAft>
              <a:buFontTx/>
              <a:buBlip>
                <a:blip r:embed="rId4"/>
              </a:buBlip>
              <a:defRPr/>
            </a:pPr>
            <a:r>
              <a:rPr lang="en-US" altLang="zh-CN" sz="2800" b="1" dirty="0">
                <a:solidFill>
                  <a:schemeClr val="bg1"/>
                </a:solidFill>
                <a:effectLst>
                  <a:glow rad="177800">
                    <a:schemeClr val="tx1">
                      <a:alpha val="85000"/>
                    </a:schemeClr>
                  </a:glow>
                </a:effectLst>
                <a:latin typeface="Arial"/>
                <a:ea typeface="宋体" pitchFamily="-111" charset="-122"/>
                <a:cs typeface="Arial"/>
              </a:rPr>
              <a:t>The story of Ruth is a third illustration of life at this time, but provides the other side of the story. </a:t>
            </a:r>
          </a:p>
        </p:txBody>
      </p:sp>
    </p:spTree>
    <p:extLst>
      <p:ext uri="{BB962C8B-B14F-4D97-AF65-F5344CB8AC3E}">
        <p14:creationId xmlns:p14="http://schemas.microsoft.com/office/powerpoint/2010/main" val="19504991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5">
                                            <p:txEl>
                                              <p:pRg st="2" end="2"/>
                                            </p:txEl>
                                          </p:spTgt>
                                        </p:tgtEl>
                                        <p:attrNameLst>
                                          <p:attrName>style.visibility</p:attrName>
                                        </p:attrNameLst>
                                      </p:cBhvr>
                                      <p:to>
                                        <p:strVal val="visible"/>
                                      </p:to>
                                    </p:set>
                                    <p:anim calcmode="lin" valueType="num">
                                      <p:cBhvr additive="base">
                                        <p:cTn id="13"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2535">
                                            <p:txEl>
                                              <p:pRg st="4" end="4"/>
                                            </p:txEl>
                                          </p:spTgt>
                                        </p:tgtEl>
                                        <p:attrNameLst>
                                          <p:attrName>style.visibility</p:attrName>
                                        </p:attrNameLst>
                                      </p:cBhvr>
                                      <p:to>
                                        <p:strVal val="visible"/>
                                      </p:to>
                                    </p:set>
                                    <p:anim calcmode="lin" valueType="num">
                                      <p:cBhvr additive="base">
                                        <p:cTn id="19"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en-US" altLang="zh-CN" sz="2400" b="1">
                <a:solidFill>
                  <a:srgbClr val="FFFFFF"/>
                </a:solidFill>
                <a:effectLst>
                  <a:glow rad="228600">
                    <a:srgbClr val="000000"/>
                  </a:glow>
                </a:effectLst>
                <a:latin typeface="Arial"/>
                <a:ea typeface="宋体" pitchFamily="-111" charset="-122"/>
                <a:cs typeface="Arial"/>
              </a:rPr>
              <a:t>John Reed, "Ruth," in </a:t>
            </a:r>
            <a:r>
              <a:rPr lang="en-US" altLang="zh-CN" sz="2400" b="1" i="1">
                <a:solidFill>
                  <a:srgbClr val="FFFFFF"/>
                </a:solidFill>
                <a:effectLst>
                  <a:glow rad="228600">
                    <a:srgbClr val="000000"/>
                  </a:glow>
                </a:effectLst>
                <a:latin typeface="Arial"/>
                <a:ea typeface="宋体" pitchFamily="-111" charset="-122"/>
                <a:cs typeface="Arial"/>
              </a:rPr>
              <a:t>Bible Knowledge Commentary</a:t>
            </a:r>
            <a:r>
              <a:rPr lang="en-US" altLang="zh-CN" sz="2400" b="1">
                <a:solidFill>
                  <a:srgbClr val="FFFFFF"/>
                </a:solidFill>
                <a:effectLst>
                  <a:glow rad="228600">
                    <a:srgbClr val="000000"/>
                  </a:glow>
                </a:effectLst>
                <a:latin typeface="Arial"/>
                <a:ea typeface="宋体" pitchFamily="-111" charset="-122"/>
                <a:cs typeface="Arial"/>
              </a:rPr>
              <a:t>, 1:415.</a:t>
            </a: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en-US" altLang="zh-CN" sz="3600" b="1">
                <a:solidFill>
                  <a:srgbClr val="FFFFFF"/>
                </a:solidFill>
                <a:effectLst>
                  <a:glow rad="228600">
                    <a:srgbClr val="000000"/>
                  </a:glow>
                </a:effectLst>
                <a:latin typeface="Arial"/>
                <a:ea typeface="宋体" pitchFamily="-111" charset="-122"/>
                <a:cs typeface="Arial"/>
              </a:rPr>
              <a:t>"The Book of Ruth gleams like a beautiful pearl against a jet-black background."</a:t>
            </a: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206031758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en-US" b="1">
                <a:solidFill>
                  <a:schemeClr val="bg1"/>
                </a:solidFill>
                <a:ea typeface="ＭＳ Ｐゴシック" charset="0"/>
              </a:rPr>
              <a:t>Occasion</a:t>
            </a:r>
          </a:p>
        </p:txBody>
      </p:sp>
      <p:sp>
        <p:nvSpPr>
          <p:cNvPr id="43013" name="Text Box 1029"/>
          <p:cNvSpPr txBox="1">
            <a:spLocks noChangeArrowheads="1"/>
          </p:cNvSpPr>
          <p:nvPr/>
        </p:nvSpPr>
        <p:spPr bwMode="auto">
          <a:xfrm>
            <a:off x="914400" y="1775413"/>
            <a:ext cx="6321896" cy="31023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Perhaps Samuel saw the need to balance the negative picture of the judges era with godly examples (Ruth &amp; Boaz) who lived by the law of God despite national unfaithfulness.</a:t>
            </a:r>
          </a:p>
          <a:p>
            <a:pPr marL="355600" indent="-355600" defTabSz="914400" eaLnBrk="1" fontAlgn="base" hangingPunct="1">
              <a:lnSpc>
                <a:spcPct val="90000"/>
              </a:lnSpc>
              <a:spcBef>
                <a:spcPct val="20000"/>
              </a:spcBef>
              <a:spcAft>
                <a:spcPct val="0"/>
              </a:spcAft>
            </a:pPr>
            <a:endParaRPr lang="en-US" altLang="zh-CN" sz="1600" b="1" dirty="0">
              <a:solidFill>
                <a:srgbClr val="FFFFFF"/>
              </a:solidFill>
              <a:latin typeface="Arial"/>
              <a:ea typeface="宋体" charset="0"/>
              <a:cs typeface="Arial"/>
            </a:endParaRPr>
          </a:p>
          <a:p>
            <a:pPr marL="355600" indent="-355600" defTabSz="914400" eaLnBrk="1" fontAlgn="base" hangingPunct="1">
              <a:lnSpc>
                <a:spcPct val="90000"/>
              </a:lnSpc>
              <a:spcBef>
                <a:spcPct val="20000"/>
              </a:spcBef>
              <a:spcAft>
                <a:spcPct val="0"/>
              </a:spcAft>
              <a:buFontTx/>
              <a:buBlip>
                <a:blip r:embed="rId4"/>
              </a:buBlip>
            </a:pPr>
            <a:r>
              <a:rPr lang="en-US" altLang="zh-CN" b="1" dirty="0">
                <a:solidFill>
                  <a:srgbClr val="FFFFFF"/>
                </a:solidFill>
                <a:latin typeface="Arial"/>
                <a:ea typeface="宋体" charset="0"/>
                <a:cs typeface="Arial"/>
              </a:rPr>
              <a:t>One key theme of Ruth is similar to that of Judges–God</a:t>
            </a:r>
            <a:r>
              <a:rPr lang="fr-FR" altLang="zh-CN" b="1" dirty="0">
                <a:solidFill>
                  <a:srgbClr val="FFFFFF"/>
                </a:solidFill>
                <a:latin typeface="Arial"/>
                <a:ea typeface="宋体" charset="0"/>
                <a:cs typeface="Arial"/>
              </a:rPr>
              <a:t>'</a:t>
            </a:r>
            <a:r>
              <a:rPr lang="en-US" altLang="zh-CN" b="1" dirty="0">
                <a:solidFill>
                  <a:srgbClr val="FFFFFF"/>
                </a:solidFill>
                <a:latin typeface="Arial"/>
                <a:ea typeface="宋体" charset="0"/>
                <a:cs typeface="Arial"/>
              </a:rPr>
              <a:t>s redemption–with this key difference:</a:t>
            </a:r>
            <a:endParaRPr lang="en-US" b="1" dirty="0">
              <a:solidFill>
                <a:srgbClr val="FFFFFF"/>
              </a:solidFill>
              <a:latin typeface="Arial"/>
              <a:ea typeface="宋体" charset="0"/>
              <a:cs typeface="Arial"/>
            </a:endParaRPr>
          </a:p>
        </p:txBody>
      </p:sp>
      <p:sp>
        <p:nvSpPr>
          <p:cNvPr id="43015" name="Text Box 1031"/>
          <p:cNvSpPr txBox="1">
            <a:spLocks noChangeArrowheads="1"/>
          </p:cNvSpPr>
          <p:nvPr/>
        </p:nvSpPr>
        <p:spPr bwMode="auto">
          <a:xfrm>
            <a:off x="609600" y="5410200"/>
            <a:ext cx="26670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r>
              <a:rPr lang="en-US" sz="2800" b="1" u="sng" dirty="0">
                <a:solidFill>
                  <a:srgbClr val="0033CC"/>
                </a:solidFill>
                <a:latin typeface="Arial"/>
                <a:cs typeface="Arial"/>
              </a:rPr>
              <a:t>deliverers</a:t>
            </a: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Judges</a:t>
            </a: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800" b="1" dirty="0">
                <a:solidFill>
                  <a:srgbClr val="000000"/>
                </a:solidFill>
                <a:latin typeface="Arial"/>
                <a:cs typeface="Arial"/>
              </a:rPr>
              <a:t>Redemption through </a:t>
            </a:r>
            <a:br>
              <a:rPr lang="en-US" sz="2800" b="1" dirty="0">
                <a:solidFill>
                  <a:srgbClr val="000000"/>
                </a:solidFill>
                <a:latin typeface="Arial"/>
                <a:cs typeface="Arial"/>
              </a:rPr>
            </a:br>
            <a:r>
              <a:rPr lang="en-US" sz="2800" b="1" u="sng" dirty="0">
                <a:solidFill>
                  <a:srgbClr val="0033CC"/>
                </a:solidFill>
                <a:latin typeface="Arial"/>
                <a:cs typeface="Arial"/>
              </a:rPr>
              <a:t>a godly couple</a:t>
            </a: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en-US" sz="3600" kern="1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Ruth</a:t>
            </a: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186</a:t>
            </a:r>
          </a:p>
        </p:txBody>
      </p:sp>
    </p:spTree>
    <p:extLst>
      <p:ext uri="{BB962C8B-B14F-4D97-AF65-F5344CB8AC3E}">
        <p14:creationId xmlns:p14="http://schemas.microsoft.com/office/powerpoint/2010/main" val="1425311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uiExpand="1" build="p" autoUpdateAnimBg="0"/>
      <p:bldP spid="43015" grpId="0"/>
      <p:bldP spid="43016" grpId="0" animBg="1"/>
      <p:bldP spid="43017" grpId="0"/>
      <p:bldP spid="43018"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Arial Black" charset="0"/>
                <a:ea typeface="ＭＳ Ｐゴシック" charset="0"/>
                <a:cs typeface="ＭＳ Ｐゴシック" charset="0"/>
              </a:rPr>
              <a:t>Contrasts</a:t>
            </a: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Faithlessness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Faithfulness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Immorality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Fidelity, righteousness, purity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Idolatry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Following the true God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Decline, debasement, disloyalty</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Devotion</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effectLst>
                        <a:glow rad="228600">
                          <a:srgbClr val="000000">
                            <a:alpha val="89000"/>
                          </a:srgbClr>
                        </a:glow>
                      </a:effectLst>
                      <a:latin typeface="Arial Narrow" charset="0"/>
                      <a:ea typeface="宋体" charset="0"/>
                      <a:cs typeface="宋体" charset="0"/>
                    </a:rPr>
                    <a:t>Lust</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Love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War</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Peace</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Cruelty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Kindness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Bad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Bethlehem Benefits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Anarchy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Monarchy</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Tribal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National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Saul</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David</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Disobedience leads to sorrow</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Obedient faith leads to blessing</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darkness</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effectLst>
                        <a:glow rad="228600">
                          <a:srgbClr val="000000">
                            <a:alpha val="89000"/>
                          </a:srgbClr>
                        </a:glow>
                      </a:effectLst>
                      <a:latin typeface="Arial Narrow" charset="0"/>
                      <a:ea typeface="宋体" charset="0"/>
                      <a:cs typeface="宋体" charset="0"/>
                    </a:rPr>
                    <a:t>Spiritual light</a:t>
                  </a: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Judges</a:t>
            </a: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en-US" sz="3600" kern="1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Ruth</a:t>
            </a:r>
          </a:p>
        </p:txBody>
      </p:sp>
    </p:spTree>
    <p:extLst>
      <p:ext uri="{BB962C8B-B14F-4D97-AF65-F5344CB8AC3E}">
        <p14:creationId xmlns:p14="http://schemas.microsoft.com/office/powerpoint/2010/main" val="27256717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Boaz faithfully served as kinsman-redeemer for Ruth (3:9) just as Christ will redeem and mediate man’s deliverance from sin as the final Redeemer of the Davidic line.</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Ruth</a:t>
            </a:r>
          </a:p>
        </p:txBody>
      </p:sp>
    </p:spTree>
    <p:extLst>
      <p:ext uri="{BB962C8B-B14F-4D97-AF65-F5344CB8AC3E}">
        <p14:creationId xmlns:p14="http://schemas.microsoft.com/office/powerpoint/2010/main" val="516290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en-US" sz="6000" b="1" i="1" dirty="0">
                <a:solidFill>
                  <a:srgbClr val="800000"/>
                </a:solidFill>
                <a:effectLst>
                  <a:glow rad="127000">
                    <a:schemeClr val="bg1"/>
                  </a:glow>
                </a:effectLst>
                <a:latin typeface="Arial" charset="0"/>
                <a:ea typeface="ＭＳ Ｐゴシック" charset="0"/>
                <a:cs typeface="ＭＳ Ｐゴシック" charset="0"/>
              </a:rPr>
              <a:t>How</a:t>
            </a:r>
            <a:r>
              <a:rPr lang="en-US" sz="6000" b="1" dirty="0">
                <a:solidFill>
                  <a:schemeClr val="tx2"/>
                </a:solidFill>
                <a:effectLst>
                  <a:glow rad="127000">
                    <a:schemeClr val="bg1"/>
                  </a:glow>
                </a:effectLst>
                <a:latin typeface="Arial" charset="0"/>
                <a:ea typeface="ＭＳ Ｐゴシック" charset="0"/>
                <a:cs typeface="ＭＳ Ｐゴシック" charset="0"/>
              </a:rPr>
              <a:t> </a:t>
            </a:r>
            <a:r>
              <a:rPr lang="en-US" b="1" dirty="0">
                <a:solidFill>
                  <a:schemeClr val="tx2"/>
                </a:solidFill>
                <a:effectLst>
                  <a:glow rad="127000">
                    <a:schemeClr val="bg1"/>
                  </a:glow>
                </a:effectLst>
                <a:latin typeface="Arial" charset="0"/>
                <a:ea typeface="ＭＳ Ｐゴシック" charset="0"/>
                <a:cs typeface="ＭＳ Ｐゴシック" charset="0"/>
              </a:rPr>
              <a:t>does God reward us when we care for others?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a:t>
            </a:r>
          </a:p>
        </p:txBody>
      </p:sp>
      <p:sp>
        <p:nvSpPr>
          <p:cNvPr id="6" name="Rectangle 7"/>
          <p:cNvSpPr txBox="1">
            <a:spLocks noChangeArrowheads="1"/>
          </p:cNvSpPr>
          <p:nvPr/>
        </p:nvSpPr>
        <p:spPr bwMode="auto">
          <a:xfrm rot="20723580">
            <a:off x="4400342" y="1427186"/>
            <a:ext cx="5029200" cy="838200"/>
          </a:xfrm>
          <a:prstGeom prst="rect">
            <a:avLst/>
          </a:prstGeom>
          <a:solidFill>
            <a:srgbClr val="800000"/>
          </a:solidFill>
          <a:ln cap="flat">
            <a:solidFill>
              <a:schemeClr val="tx1"/>
            </a:solidFill>
            <a:miter lim="800000"/>
            <a:headEnd/>
            <a:tailEnd/>
          </a:ln>
          <a:extLs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eaLnBrk="1" hangingPunct="1"/>
            <a:r>
              <a:rPr lang="en-US" sz="6000" b="1" i="1">
                <a:ea typeface="ＭＳ Ｐゴシック" charset="0"/>
              </a:rPr>
              <a:t>Two ways!</a:t>
            </a:r>
          </a:p>
        </p:txBody>
      </p:sp>
    </p:spTree>
    <p:extLst>
      <p:ext uri="{BB962C8B-B14F-4D97-AF65-F5344CB8AC3E}">
        <p14:creationId xmlns:p14="http://schemas.microsoft.com/office/powerpoint/2010/main" val="20042759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par>
                    <p:cTn id="11" fill="hold">
                      <p:stCondLst>
                        <p:cond delay="indefinite"/>
                      </p:stCondLst>
                      <p:childTnLst>
                        <p:par>
                          <p:cTn id="12" fill="hold">
                            <p:stCondLst>
                              <p:cond delay="0"/>
                            </p:stCondLst>
                            <p:childTnLst>
                              <p:par>
                                <p:cTn id="13" presetID="55"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strVal val="#ppt_w*0.70"/>
                                          </p:val>
                                        </p:tav>
                                        <p:tav tm="100000">
                                          <p:val>
                                            <p:strVal val="#ppt_w"/>
                                          </p:val>
                                        </p:tav>
                                      </p:tavLst>
                                    </p:anim>
                                    <p:anim calcmode="lin" valueType="num">
                                      <p:cBhvr>
                                        <p:cTn id="16" dur="1000" fill="hold"/>
                                        <p:tgtEl>
                                          <p:spTgt spid="6"/>
                                        </p:tgtEl>
                                        <p:attrNameLst>
                                          <p:attrName>ppt_h</p:attrName>
                                        </p:attrNameLst>
                                      </p:cBhvr>
                                      <p:tavLst>
                                        <p:tav tm="0">
                                          <p:val>
                                            <p:strVal val="#ppt_h"/>
                                          </p:val>
                                        </p:tav>
                                        <p:tav tm="100000">
                                          <p:val>
                                            <p:strVal val="#ppt_h"/>
                                          </p:val>
                                        </p:tav>
                                      </p:tavLst>
                                    </p:anim>
                                    <p:animEffect transition="in" filter="fade">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God meets our </a:t>
            </a:r>
            <a:r>
              <a:rPr lang="en-US" b="1" dirty="0">
                <a:solidFill>
                  <a:srgbClr val="0000FF"/>
                </a:solidFill>
                <a:effectLst>
                  <a:glow rad="127000">
                    <a:schemeClr val="bg1"/>
                  </a:glow>
                </a:effectLst>
                <a:latin typeface="Arial" charset="0"/>
                <a:ea typeface="ＭＳ Ｐゴシック" charset="0"/>
                <a:cs typeface="ＭＳ Ｐゴシック" charset="0"/>
              </a:rPr>
              <a:t>own</a:t>
            </a:r>
            <a:r>
              <a:rPr lang="en-US" b="1" dirty="0">
                <a:solidFill>
                  <a:schemeClr val="tx2"/>
                </a:solidFill>
                <a:effectLst>
                  <a:glow rad="127000">
                    <a:schemeClr val="bg1"/>
                  </a:glow>
                </a:effectLst>
                <a:latin typeface="Arial" charset="0"/>
                <a:ea typeface="ＭＳ Ｐゴシック" charset="0"/>
                <a:cs typeface="ＭＳ Ｐゴシック" charset="0"/>
              </a:rPr>
              <a:t> needs.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800" b="1" i="1">
                <a:solidFill>
                  <a:srgbClr val="FFFFFF"/>
                </a:solidFill>
              </a:rPr>
              <a:t>How does God reward us when we care for others?</a:t>
            </a:r>
            <a:r>
              <a:rPr lang="en-SG" sz="2800" b="1" i="1">
                <a:solidFill>
                  <a:srgbClr val="FFFFFF"/>
                </a:solidFill>
              </a:rPr>
              <a:t> </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b="1" i="1" dirty="0">
                <a:solidFill>
                  <a:srgbClr val="000000"/>
                </a:solidFill>
                <a:effectLst>
                  <a:glow rad="127000">
                    <a:srgbClr val="FFFFFF"/>
                  </a:glow>
                </a:effectLst>
                <a:latin typeface="Arial" charset="0"/>
                <a:ea typeface="ＭＳ Ｐゴシック" charset="0"/>
                <a:cs typeface="ＭＳ Ｐゴシック" charset="0"/>
              </a:rPr>
              <a:t>Ruth 1–2</a:t>
            </a:r>
          </a:p>
        </p:txBody>
      </p:sp>
    </p:spTree>
    <p:extLst>
      <p:ext uri="{BB962C8B-B14F-4D97-AF65-F5344CB8AC3E}">
        <p14:creationId xmlns:p14="http://schemas.microsoft.com/office/powerpoint/2010/main" val="5362888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left)">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35"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2000"/>
                                        <p:tgtEl>
                                          <p:spTgt spid="6"/>
                                        </p:tgtEl>
                                      </p:cBhvr>
                                    </p:animEffect>
                                    <p:anim calcmode="lin" valueType="num">
                                      <p:cBhvr>
                                        <p:cTn id="13" dur="2000" fill="hold"/>
                                        <p:tgtEl>
                                          <p:spTgt spid="6"/>
                                        </p:tgtEl>
                                        <p:attrNameLst>
                                          <p:attrName>style.rotation</p:attrName>
                                        </p:attrNameLst>
                                      </p:cBhvr>
                                      <p:tavLst>
                                        <p:tav tm="0">
                                          <p:val>
                                            <p:fltVal val="720"/>
                                          </p:val>
                                        </p:tav>
                                        <p:tav tm="100000">
                                          <p:val>
                                            <p:fltVal val="0"/>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Ruth 1</a:t>
            </a:r>
          </a:p>
        </p:txBody>
      </p:sp>
    </p:spTree>
    <p:extLst>
      <p:ext uri="{BB962C8B-B14F-4D97-AF65-F5344CB8AC3E}">
        <p14:creationId xmlns:p14="http://schemas.microsoft.com/office/powerpoint/2010/main" val="309132022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Devotion Brings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Food &amp; Protection</a:t>
              </a: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Devotion Brings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Messianic Ancestry</a:t>
              </a: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Love Revealed</a:t>
              </a: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Love Rewarded</a:t>
              </a: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Ruth and Naomi</a:t>
              </a: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Ruth and Boaz</a:t>
              </a: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Return</a:t>
              </a: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Romance</a:t>
              </a: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dirty="0">
                  <a:solidFill>
                    <a:srgbClr val="FFFFFF"/>
                  </a:solidFill>
                  <a:latin typeface="Arial Narrow" pitchFamily="-111" charset="0"/>
                  <a:ea typeface="宋体" pitchFamily="-111" charset="-122"/>
                  <a:cs typeface="宋体" pitchFamily="-111" charset="-122"/>
                </a:rPr>
                <a:t> Chapters 1–2</a:t>
              </a: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dirty="0">
                  <a:solidFill>
                    <a:srgbClr val="FFFFFF"/>
                  </a:solidFill>
                  <a:latin typeface="Arial Narrow" pitchFamily="-111" charset="0"/>
                  <a:ea typeface="宋体" pitchFamily="-111" charset="-122"/>
                  <a:cs typeface="宋体" pitchFamily="-111" charset="-122"/>
                </a:rPr>
                <a:t> Chapters 3–4</a:t>
              </a: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Selflessness</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Shown</a:t>
              </a: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Temporal</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Rewards</a:t>
              </a: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Redemption</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Requested</a:t>
              </a: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Eternal</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Rewards</a:t>
              </a: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Return</a:t>
              </a: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Reward</a:t>
              </a: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Romance</a:t>
              </a: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Redeem</a:t>
              </a: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Death</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of a Family</a:t>
              </a: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Ruth Cares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for Naomi</a:t>
              </a: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Boaz Cares </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for Ruth</a:t>
              </a: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Birth</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of a Family</a:t>
              </a: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Moab</a:t>
              </a: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Fields</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in Bethlehem</a:t>
              </a: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Threshing Floor</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in Bethlehem</a:t>
            </a: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Gate</a:t>
              </a:r>
            </a:p>
            <a:p>
              <a:pPr algn="ctr" defTabSz="914400" eaLnBrk="0" fontAlgn="base" hangingPunct="0">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in Bethlehem</a:t>
              </a: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30 Years</a:t>
            </a: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2987824" y="0"/>
            <a:ext cx="2959968"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en-US" dirty="0">
                <a:solidFill>
                  <a:schemeClr val="bg1"/>
                </a:solidFill>
                <a:latin typeface="Arial Black" pitchFamily="-111" charset="0"/>
                <a:ea typeface="+mj-ea"/>
                <a:cs typeface="+mj-cs"/>
              </a:rPr>
              <a:t>Ruth</a:t>
            </a: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algn="ctr" defTabSz="914400" fontAlgn="base">
                <a:spcBef>
                  <a:spcPct val="0"/>
                </a:spcBef>
                <a:spcAft>
                  <a:spcPct val="0"/>
                </a:spcAft>
                <a:defRPr/>
              </a:pPr>
              <a:r>
                <a:rPr lang="en-US" altLang="zh-CN" sz="2400" b="1">
                  <a:solidFill>
                    <a:srgbClr val="FFFFFF"/>
                  </a:solidFill>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algn="ctr" defTabSz="914400" fontAlgn="base">
                <a:spcBef>
                  <a:spcPct val="20000"/>
                </a:spcBef>
                <a:spcAft>
                  <a:spcPct val="0"/>
                </a:spcAft>
                <a:defRPr/>
              </a:pPr>
              <a:endParaRPr lang="en-US" sz="2400">
                <a:solidFill>
                  <a:srgbClr val="000000"/>
                </a:solidFill>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1475656" y="639763"/>
            <a:ext cx="612068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altLang="zh-CN" sz="3200" b="1">
                <a:solidFill>
                  <a:srgbClr val="FFFFFF"/>
                </a:solidFill>
                <a:latin typeface="Arial Narrow" charset="0"/>
                <a:ea typeface="宋体" charset="0"/>
                <a:cs typeface="宋体" charset="0"/>
              </a:rPr>
              <a:t> God Rewards the Selfless</a:t>
            </a:r>
            <a:endParaRPr lang="en-US" sz="3200" b="1">
              <a:solidFill>
                <a:srgbClr val="FFFFFF"/>
              </a:solidFill>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4063208897"/>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23528" y="693003"/>
            <a:ext cx="8515672" cy="830997"/>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pPr>
            <a:r>
              <a:rPr lang="en-US" sz="4800" b="1" kern="1200" dirty="0">
                <a:solidFill>
                  <a:schemeClr val="bg1"/>
                </a:solidFill>
                <a:latin typeface="Arial Narrow" pitchFamily="-111" charset="0"/>
                <a:ea typeface="+mn-ea"/>
                <a:cs typeface="+mn-cs"/>
              </a:rPr>
              <a:t>Ruth 1</a:t>
            </a:r>
          </a:p>
        </p:txBody>
      </p:sp>
      <p:sp>
        <p:nvSpPr>
          <p:cNvPr id="4" name="Title 1"/>
          <p:cNvSpPr txBox="1">
            <a:spLocks/>
          </p:cNvSpPr>
          <p:nvPr/>
        </p:nvSpPr>
        <p:spPr bwMode="auto">
          <a:xfrm>
            <a:off x="0" y="6334780"/>
            <a:ext cx="9144000" cy="523220"/>
          </a:xfrm>
          <a:prstGeom prst="rect">
            <a:avLst/>
          </a:prstGeom>
          <a:noFill/>
          <a:ln w="9525">
            <a:no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a:lstStyle>
          <a:p>
            <a:pPr algn="ctr">
              <a:spcBef>
                <a:spcPct val="50000"/>
              </a:spcBef>
            </a:pPr>
            <a:r>
              <a:rPr lang="en-US" sz="2800" b="1" kern="1200" dirty="0">
                <a:solidFill>
                  <a:schemeClr val="bg1"/>
                </a:solidFill>
                <a:latin typeface="Arial Narrow" pitchFamily="-111" charset="0"/>
                <a:ea typeface="+mn-ea"/>
                <a:cs typeface="+mn-cs"/>
              </a:rPr>
              <a:t>Harvest slides from Mahlon Friesen, FBC Yucaipa, CA, 2000</a:t>
            </a:r>
          </a:p>
        </p:txBody>
      </p:sp>
    </p:spTree>
    <p:extLst>
      <p:ext uri="{BB962C8B-B14F-4D97-AF65-F5344CB8AC3E}">
        <p14:creationId xmlns:p14="http://schemas.microsoft.com/office/powerpoint/2010/main" val="8544138"/>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Bethlehem</a:t>
            </a: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Kerak</a:t>
            </a: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Jericho</a:t>
            </a: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Arnon</a:t>
            </a: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Jerusalem</a:t>
            </a: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a:ea typeface="ＭＳ Ｐゴシック" charset="0"/>
              <a:cs typeface="Arial"/>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2000" b="1" i="1">
                <a:solidFill>
                  <a:srgbClr val="FFFFFF"/>
                </a:solidFill>
                <a:latin typeface="Arial"/>
                <a:cs typeface="Arial"/>
              </a:rPr>
              <a:t>DEAD SEA</a:t>
            </a: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sz="4000" b="1">
                <a:solidFill>
                  <a:srgbClr val="FFFF00"/>
                </a:solidFill>
                <a:effectLst>
                  <a:outerShdw blurRad="38100" dist="38100" dir="2700000" algn="tl">
                    <a:srgbClr val="000000"/>
                  </a:outerShdw>
                </a:effectLst>
                <a:latin typeface="Arial"/>
                <a:cs typeface="Arial"/>
              </a:rPr>
              <a:t>MOAB</a:t>
            </a: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en-US" altLang="zh-CN" b="1">
                <a:solidFill>
                  <a:schemeClr val="bg1"/>
                </a:solidFill>
                <a:ea typeface="宋体" charset="0"/>
              </a:rPr>
              <a:t>Geography of Ruth</a:t>
            </a:r>
            <a:endParaRPr lang="en-US" b="1">
              <a:solidFill>
                <a:schemeClr val="bg1"/>
              </a:solidFill>
              <a:ea typeface="宋体" charset="0"/>
            </a:endParaRPr>
          </a:p>
        </p:txBody>
      </p:sp>
    </p:spTree>
    <p:extLst>
      <p:ext uri="{BB962C8B-B14F-4D97-AF65-F5344CB8AC3E}">
        <p14:creationId xmlns:p14="http://schemas.microsoft.com/office/powerpoint/2010/main" val="8899341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00"/>
                </a:solidFill>
                <a:effectLst>
                  <a:glow rad="228600">
                    <a:srgbClr val="000000"/>
                  </a:glow>
                </a:effectLst>
                <a:latin typeface="Arial" pitchFamily="-111" charset="0"/>
                <a:ea typeface="ＭＳ Ｐゴシック" charset="0"/>
                <a:cs typeface="ＭＳ Ｐゴシック" charset="0"/>
              </a:rPr>
              <a:t>Choices</a:t>
            </a:r>
            <a:r>
              <a:rPr lang="en-US" sz="4000" b="1" dirty="0">
                <a:solidFill>
                  <a:srgbClr val="FFFFFF"/>
                </a:solidFill>
                <a:effectLst>
                  <a:glow rad="228600">
                    <a:srgbClr val="000000"/>
                  </a:glow>
                </a:effectLst>
                <a:latin typeface="Arial" pitchFamily="-111" charset="0"/>
                <a:ea typeface="ＭＳ Ｐゴシック" charset="0"/>
                <a:cs typeface="ＭＳ Ｐゴシック" charset="0"/>
              </a:rPr>
              <a:t> 1:6-18  	</a:t>
            </a:r>
          </a:p>
        </p:txBody>
      </p:sp>
      <p:sp>
        <p:nvSpPr>
          <p:cNvPr id="161796" name="Text Box 4"/>
          <p:cNvSpPr txBox="1">
            <a:spLocks noChangeArrowheads="1"/>
          </p:cNvSpPr>
          <p:nvPr/>
        </p:nvSpPr>
        <p:spPr bwMode="auto">
          <a:xfrm>
            <a:off x="0" y="2191345"/>
            <a:ext cx="9296400" cy="41179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a:solidFill>
                  <a:srgbClr val="FFFFFF"/>
                </a:solidFill>
                <a:effectLst>
                  <a:glow rad="228600">
                    <a:srgbClr val="000000"/>
                  </a:glow>
                </a:effectLst>
                <a:latin typeface="Courier New" charset="0"/>
                <a:cs typeface="ＭＳ Ｐゴシック" charset="0"/>
              </a:rPr>
              <a:t>	</a:t>
            </a:r>
            <a:r>
              <a:rPr lang="en-US" sz="4000">
                <a:solidFill>
                  <a:srgbClr val="FFFFFF"/>
                </a:solidFill>
                <a:effectLst>
                  <a:glow rad="228600">
                    <a:srgbClr val="000000"/>
                  </a:glow>
                </a:effectLst>
                <a:latin typeface="Courier New" charset="0"/>
                <a:cs typeface="Lucida Grande" charset="0"/>
              </a:rPr>
              <a:t>►</a:t>
            </a:r>
            <a:r>
              <a:rPr lang="en-US" sz="4000">
                <a:solidFill>
                  <a:srgbClr val="FFFFFF"/>
                </a:solidFill>
                <a:effectLst>
                  <a:glow rad="228600">
                    <a:srgbClr val="000000"/>
                  </a:glow>
                </a:effectLst>
                <a:latin typeface="Courier New" charset="0"/>
                <a:ea typeface="Lucida Grande" charset="0"/>
                <a:cs typeface="Lucida Grande" charset="0"/>
              </a:rPr>
              <a:t> </a:t>
            </a:r>
            <a:r>
              <a:rPr lang="en-US" sz="4000" b="1">
                <a:solidFill>
                  <a:srgbClr val="FFFFFF"/>
                </a:solidFill>
                <a:effectLst>
                  <a:glow rad="228600">
                    <a:srgbClr val="000000"/>
                  </a:glow>
                </a:effectLst>
                <a:latin typeface="Arial" charset="0"/>
                <a:ea typeface="Lucida Grande" charset="0"/>
                <a:cs typeface="Lucida Grande" charset="0"/>
              </a:rPr>
              <a:t>Consider the </a:t>
            </a:r>
            <a:r>
              <a:rPr lang="en-US" sz="4000" b="1">
                <a:solidFill>
                  <a:srgbClr val="FFFF00"/>
                </a:solidFill>
                <a:effectLst>
                  <a:glow rad="228600">
                    <a:srgbClr val="000000"/>
                  </a:glow>
                </a:effectLst>
                <a:latin typeface="Arial" charset="0"/>
                <a:ea typeface="Lucida Grande" charset="0"/>
                <a:cs typeface="Lucida Grande" charset="0"/>
              </a:rPr>
              <a:t>possibilities</a:t>
            </a:r>
            <a:r>
              <a:rPr lang="en-US" sz="4000" b="1">
                <a:solidFill>
                  <a:srgbClr val="FFFFFF"/>
                </a:solidFill>
                <a:effectLst>
                  <a:glow rad="228600">
                    <a:srgbClr val="000000"/>
                  </a:glow>
                </a:effectLst>
                <a:latin typeface="Arial" charset="0"/>
                <a:ea typeface="Lucida Grande" charset="0"/>
                <a:cs typeface="Lucida Grande" charset="0"/>
              </a:rPr>
              <a:t> 6-10</a:t>
            </a:r>
          </a:p>
          <a:p>
            <a:pPr lvl="3" defTabSz="914400" eaLnBrk="1" fontAlgn="base" hangingPunct="1">
              <a:spcBef>
                <a:spcPct val="50000"/>
              </a:spcBef>
              <a:spcAft>
                <a:spcPct val="0"/>
              </a:spcAft>
            </a:pPr>
            <a:r>
              <a:rPr lang="en-US">
                <a:solidFill>
                  <a:srgbClr val="FFFFFF"/>
                </a:solidFill>
                <a:effectLst>
                  <a:glow rad="228600">
                    <a:srgbClr val="000000"/>
                  </a:glow>
                </a:effectLst>
                <a:latin typeface="Monotype Sorts" charset="0"/>
                <a:cs typeface="Times New Roman" charset="0"/>
              </a:rPr>
              <a:t>	v</a:t>
            </a:r>
            <a:r>
              <a:rPr lang="en-US">
                <a:solidFill>
                  <a:srgbClr val="FFFFFF"/>
                </a:solidFill>
                <a:effectLst>
                  <a:glow rad="228600">
                    <a:srgbClr val="000000"/>
                  </a:glow>
                </a:effectLst>
                <a:cs typeface="Times New Roman" charset="0"/>
              </a:rPr>
              <a:t>  </a:t>
            </a:r>
            <a:r>
              <a:rPr lang="en-US" sz="3600" b="1">
                <a:solidFill>
                  <a:srgbClr val="FFFFFF"/>
                </a:solidFill>
                <a:effectLst>
                  <a:glow rad="228600">
                    <a:srgbClr val="000000"/>
                  </a:glow>
                </a:effectLst>
                <a:latin typeface="Arial" charset="0"/>
                <a:cs typeface="Times New Roman" charset="0"/>
              </a:rPr>
              <a:t>In Judah 6-7</a:t>
            </a:r>
          </a:p>
          <a:p>
            <a:pPr defTabSz="914400" eaLnBrk="1" fontAlgn="base" hangingPunct="1">
              <a:spcBef>
                <a:spcPct val="50000"/>
              </a:spcBef>
              <a:spcAft>
                <a:spcPct val="0"/>
              </a:spcAft>
            </a:pPr>
            <a:r>
              <a:rPr lang="en-US" sz="3600" b="1">
                <a:solidFill>
                  <a:srgbClr val="FFFFFF"/>
                </a:solidFill>
                <a:effectLst>
                  <a:glow rad="228600">
                    <a:srgbClr val="000000"/>
                  </a:glow>
                </a:effectLst>
                <a:latin typeface="Arial" charset="0"/>
                <a:cs typeface="Times New Roman" charset="0"/>
              </a:rPr>
              <a:t>		</a:t>
            </a:r>
            <a:r>
              <a:rPr lang="en-US">
                <a:solidFill>
                  <a:srgbClr val="FFFFFF"/>
                </a:solidFill>
                <a:effectLst>
                  <a:glow rad="228600">
                    <a:srgbClr val="000000"/>
                  </a:glow>
                </a:effectLst>
                <a:latin typeface="Monotype Sorts" charset="0"/>
                <a:cs typeface="Times New Roman" charset="0"/>
              </a:rPr>
              <a:t>v</a:t>
            </a:r>
            <a:r>
              <a:rPr lang="en-US">
                <a:solidFill>
                  <a:srgbClr val="FFFFFF"/>
                </a:solidFill>
                <a:effectLst>
                  <a:glow rad="228600">
                    <a:srgbClr val="000000"/>
                  </a:glow>
                </a:effectLst>
                <a:cs typeface="Times New Roman" charset="0"/>
              </a:rPr>
              <a:t>  </a:t>
            </a:r>
            <a:r>
              <a:rPr lang="en-US" sz="3600" b="1">
                <a:solidFill>
                  <a:srgbClr val="FFFFFF"/>
                </a:solidFill>
                <a:effectLst>
                  <a:glow rad="228600">
                    <a:srgbClr val="000000"/>
                  </a:glow>
                </a:effectLst>
                <a:latin typeface="Arial" charset="0"/>
                <a:cs typeface="Times New Roman" charset="0"/>
              </a:rPr>
              <a:t>In Moab 8-10</a:t>
            </a:r>
          </a:p>
          <a:p>
            <a:pPr lvl="2" defTabSz="914400" fontAlgn="base">
              <a:spcBef>
                <a:spcPct val="0"/>
              </a:spcBef>
              <a:spcAft>
                <a:spcPct val="0"/>
              </a:spcAft>
              <a:buFont typeface="Wingdings 2" charset="0"/>
              <a:buNone/>
            </a:pPr>
            <a:endParaRPr lang="en-US" sz="3600" b="1">
              <a:solidFill>
                <a:srgbClr val="FFFFFF"/>
              </a:solidFill>
              <a:effectLst>
                <a:glow rad="228600">
                  <a:srgbClr val="000000"/>
                </a:glow>
              </a:effectLst>
              <a:latin typeface="Arial" charset="0"/>
              <a:ea typeface="Times New Roman" charset="0"/>
              <a:cs typeface="Times New Roman" charset="0"/>
            </a:endParaRPr>
          </a:p>
          <a:p>
            <a:pPr lvl="2" defTabSz="914400" fontAlgn="base">
              <a:spcBef>
                <a:spcPct val="0"/>
              </a:spcBef>
              <a:spcAft>
                <a:spcPct val="0"/>
              </a:spcAft>
              <a:buFont typeface="Wingdings 2" charset="0"/>
              <a:buNone/>
            </a:pPr>
            <a:r>
              <a:rPr lang="en-US" sz="4000">
                <a:solidFill>
                  <a:srgbClr val="FFFFFF"/>
                </a:solidFill>
                <a:effectLst>
                  <a:glow rad="228600">
                    <a:srgbClr val="000000"/>
                  </a:glow>
                </a:effectLst>
                <a:latin typeface="Courier New" charset="0"/>
                <a:ea typeface="Times New Roman" charset="0"/>
                <a:cs typeface="Times New Roman" charset="0"/>
              </a:rPr>
              <a:t>	</a:t>
            </a:r>
            <a:r>
              <a:rPr lang="en-US" sz="4000">
                <a:solidFill>
                  <a:srgbClr val="FFFFFF"/>
                </a:solidFill>
                <a:effectLst>
                  <a:glow rad="228600">
                    <a:srgbClr val="000000"/>
                  </a:glow>
                </a:effectLst>
                <a:latin typeface="Courier New" charset="0"/>
                <a:cs typeface="Lucida Grande" charset="0"/>
              </a:rPr>
              <a:t>►</a:t>
            </a:r>
            <a:r>
              <a:rPr lang="en-US" sz="4000">
                <a:solidFill>
                  <a:srgbClr val="FFFFFF"/>
                </a:solidFill>
                <a:effectLst>
                  <a:glow rad="228600">
                    <a:srgbClr val="000000"/>
                  </a:glow>
                </a:effectLst>
                <a:latin typeface="Courier New" charset="0"/>
                <a:ea typeface="Lucida Grande" charset="0"/>
                <a:cs typeface="Lucida Grande" charset="0"/>
              </a:rPr>
              <a:t> </a:t>
            </a:r>
            <a:r>
              <a:rPr lang="en-US" sz="4000" b="1">
                <a:solidFill>
                  <a:srgbClr val="FFFFFF"/>
                </a:solidFill>
                <a:effectLst>
                  <a:glow rad="228600">
                    <a:srgbClr val="000000"/>
                  </a:glow>
                </a:effectLst>
                <a:latin typeface="Arial" charset="0"/>
                <a:ea typeface="Lucida Grande" charset="0"/>
                <a:cs typeface="Lucida Grande" charset="0"/>
              </a:rPr>
              <a:t>Contemplate the </a:t>
            </a:r>
            <a:r>
              <a:rPr lang="en-US" sz="4000" b="1">
                <a:solidFill>
                  <a:srgbClr val="FFFF00"/>
                </a:solidFill>
                <a:effectLst>
                  <a:glow rad="228600">
                    <a:srgbClr val="000000"/>
                  </a:glow>
                </a:effectLst>
                <a:latin typeface="Arial" charset="0"/>
                <a:ea typeface="Lucida Grande" charset="0"/>
                <a:cs typeface="Lucida Grande" charset="0"/>
              </a:rPr>
              <a:t>probabilities</a:t>
            </a:r>
            <a:r>
              <a:rPr lang="en-US" sz="4000" b="1">
                <a:solidFill>
                  <a:srgbClr val="FFFFFF"/>
                </a:solidFill>
                <a:effectLst>
                  <a:glow rad="228600">
                    <a:srgbClr val="000000"/>
                  </a:glow>
                </a:effectLst>
                <a:latin typeface="Arial" charset="0"/>
                <a:ea typeface="Lucida Grande" charset="0"/>
                <a:cs typeface="Lucida Grande" charset="0"/>
              </a:rPr>
              <a:t>  							11-14</a:t>
            </a: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en-US" sz="4800" b="1" kern="1200" dirty="0">
                <a:solidFill>
                  <a:schemeClr val="bg1"/>
                </a:solidFill>
                <a:effectLst>
                  <a:glow rad="228600">
                    <a:schemeClr val="tx1"/>
                  </a:glow>
                </a:effectLst>
                <a:latin typeface="Arial Narrow" pitchFamily="-111" charset="0"/>
                <a:ea typeface="+mn-ea"/>
                <a:cs typeface="+mn-cs"/>
              </a:rPr>
              <a:t>Ruth 1</a:t>
            </a:r>
          </a:p>
        </p:txBody>
      </p:sp>
    </p:spTree>
    <p:extLst>
      <p:ext uri="{BB962C8B-B14F-4D97-AF65-F5344CB8AC3E}">
        <p14:creationId xmlns:p14="http://schemas.microsoft.com/office/powerpoint/2010/main" val="417506077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1675"/>
          </a:xfrm>
          <a:prstGeom prst="rect">
            <a:avLst/>
          </a:prstGeom>
          <a:noFill/>
          <a:ln w="9525">
            <a:noFill/>
            <a:miter lim="800000"/>
            <a:headEnd/>
            <a:tailEnd/>
          </a:ln>
          <a:effectLst/>
        </p:spPr>
        <p:txBody>
          <a:bodyPr>
            <a:spAutoFit/>
          </a:bodyPr>
          <a:lstStyle/>
          <a:p>
            <a:pPr marL="865188" lvl="2" indent="-636588" defTabSz="914400" eaLnBrk="0" fontAlgn="base" hangingPunct="0">
              <a:spcBef>
                <a:spcPct val="0"/>
              </a:spcBef>
              <a:spcAft>
                <a:spcPct val="0"/>
              </a:spcAft>
              <a:buFont typeface="Wingdings 2" pitchFamily="-111" charset="2"/>
              <a:buChar char="î"/>
              <a:defRPr/>
            </a:pPr>
            <a:r>
              <a:rPr lang="en-US" sz="4000" b="1" dirty="0">
                <a:solidFill>
                  <a:srgbClr val="FFFF00"/>
                </a:solidFill>
                <a:effectLst>
                  <a:glow rad="228600">
                    <a:srgbClr val="000000">
                      <a:alpha val="75000"/>
                    </a:srgbClr>
                  </a:glow>
                </a:effectLst>
                <a:latin typeface="Arial" pitchFamily="-111" charset="0"/>
                <a:ea typeface="ＭＳ Ｐゴシック" charset="0"/>
                <a:cs typeface="ＭＳ Ｐゴシック" charset="0"/>
              </a:rPr>
              <a:t>Choices</a:t>
            </a:r>
            <a:r>
              <a:rPr lang="en-US" sz="4000" b="1" dirty="0">
                <a:solidFill>
                  <a:srgbClr val="FFFFFF"/>
                </a:solidFill>
                <a:effectLst>
                  <a:glow rad="228600">
                    <a:srgbClr val="000000">
                      <a:alpha val="75000"/>
                    </a:srgbClr>
                  </a:glow>
                </a:effectLst>
                <a:latin typeface="Arial" pitchFamily="-111" charset="0"/>
                <a:ea typeface="ＭＳ Ｐゴシック" charset="0"/>
                <a:cs typeface="ＭＳ Ｐゴシック" charset="0"/>
              </a:rPr>
              <a:t> 1:6-18  	</a:t>
            </a:r>
          </a:p>
        </p:txBody>
      </p:sp>
      <p:sp>
        <p:nvSpPr>
          <p:cNvPr id="162820" name="Text Box 4"/>
          <p:cNvSpPr txBox="1">
            <a:spLocks noChangeArrowheads="1"/>
          </p:cNvSpPr>
          <p:nvPr/>
        </p:nvSpPr>
        <p:spPr bwMode="auto">
          <a:xfrm>
            <a:off x="0" y="2127795"/>
            <a:ext cx="9296400" cy="3173413"/>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defTabSz="914400"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charset="0"/>
                <a:cs typeface="ＭＳ Ｐゴシック" charset="0"/>
              </a:rPr>
              <a:t>	</a:t>
            </a:r>
            <a:r>
              <a:rPr lang="en-US" sz="4000" b="1" dirty="0">
                <a:solidFill>
                  <a:srgbClr val="FFFFFF"/>
                </a:solidFill>
                <a:effectLst>
                  <a:glow rad="228600">
                    <a:srgbClr val="000000">
                      <a:alpha val="75000"/>
                    </a:srgbClr>
                  </a:glow>
                </a:effectLst>
                <a:latin typeface="Arial" charset="0"/>
                <a:cs typeface="Lucida Grande" charset="0"/>
              </a:rPr>
              <a:t>►</a:t>
            </a:r>
            <a:r>
              <a:rPr lang="en-US" sz="4000" b="1" dirty="0">
                <a:solidFill>
                  <a:srgbClr val="FFFFFF"/>
                </a:solidFill>
                <a:effectLst>
                  <a:glow rad="228600">
                    <a:srgbClr val="000000">
                      <a:alpha val="75000"/>
                    </a:srgbClr>
                  </a:glow>
                </a:effectLst>
                <a:latin typeface="Arial" charset="0"/>
                <a:ea typeface="Lucida Grande" charset="0"/>
                <a:cs typeface="Lucida Grande" charset="0"/>
              </a:rPr>
              <a:t> Choose your </a:t>
            </a:r>
            <a:r>
              <a:rPr lang="en-US" sz="4000" b="1" dirty="0">
                <a:solidFill>
                  <a:srgbClr val="FFFF00"/>
                </a:solidFill>
                <a:effectLst>
                  <a:glow rad="228600">
                    <a:srgbClr val="000000">
                      <a:alpha val="75000"/>
                    </a:srgbClr>
                  </a:glow>
                </a:effectLst>
                <a:latin typeface="Arial" charset="0"/>
                <a:ea typeface="Lucida Grande" charset="0"/>
                <a:cs typeface="Lucida Grande" charset="0"/>
              </a:rPr>
              <a:t>priorities</a:t>
            </a:r>
            <a:r>
              <a:rPr lang="en-US" sz="4000" b="1" dirty="0">
                <a:solidFill>
                  <a:srgbClr val="FFFFFF"/>
                </a:solidFill>
                <a:effectLst>
                  <a:glow rad="228600">
                    <a:srgbClr val="000000">
                      <a:alpha val="75000"/>
                    </a:srgbClr>
                  </a:glow>
                </a:effectLst>
                <a:latin typeface="Arial" charset="0"/>
                <a:ea typeface="Lucida Grande" charset="0"/>
                <a:cs typeface="Lucida Grande" charset="0"/>
              </a:rPr>
              <a:t> 15-18</a:t>
            </a:r>
          </a:p>
          <a:p>
            <a:pPr defTabSz="914400"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  Geography  </a:t>
            </a:r>
          </a:p>
          <a:p>
            <a:pPr defTabSz="914400"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  Genealogy </a:t>
            </a:r>
          </a:p>
          <a:p>
            <a:pPr defTabSz="914400"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charset="0"/>
                <a:cs typeface="Times New Roman" charset="0"/>
              </a:rPr>
              <a:t>    		•  Theology </a:t>
            </a: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en-US" sz="4800" b="1" kern="1200" dirty="0">
                <a:solidFill>
                  <a:schemeClr val="bg1"/>
                </a:solidFill>
                <a:effectLst>
                  <a:glow rad="228600">
                    <a:schemeClr val="tx1">
                      <a:alpha val="75000"/>
                    </a:schemeClr>
                  </a:glow>
                </a:effectLst>
                <a:latin typeface="Arial Narrow" pitchFamily="-111" charset="0"/>
                <a:ea typeface="+mn-ea"/>
                <a:cs typeface="+mn-cs"/>
              </a:rPr>
              <a:t>Ruth 1</a:t>
            </a:r>
          </a:p>
        </p:txBody>
      </p:sp>
    </p:spTree>
    <p:extLst>
      <p:ext uri="{BB962C8B-B14F-4D97-AF65-F5344CB8AC3E}">
        <p14:creationId xmlns:p14="http://schemas.microsoft.com/office/powerpoint/2010/main" val="39466554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en-US" b="1" dirty="0">
                <a:solidFill>
                  <a:schemeClr val="bg1"/>
                </a:solidFill>
                <a:effectLst>
                  <a:outerShdw blurRad="50800" dist="88900" dir="2700000" algn="tl" rotWithShape="0">
                    <a:srgbClr val="000000">
                      <a:alpha val="78000"/>
                    </a:srgbClr>
                  </a:outerShdw>
                </a:effectLst>
                <a:latin typeface="Arial"/>
                <a:cs typeface="Arial"/>
              </a:rPr>
              <a:t>Ruth refuses to leave Naomi</a:t>
            </a:r>
          </a:p>
        </p:txBody>
      </p:sp>
    </p:spTree>
    <p:extLst>
      <p:ext uri="{BB962C8B-B14F-4D97-AF65-F5344CB8AC3E}">
        <p14:creationId xmlns:p14="http://schemas.microsoft.com/office/powerpoint/2010/main" val="461241434"/>
      </p:ext>
    </p:extLst>
  </p:cSld>
  <p:clrMapOvr>
    <a:masterClrMapping/>
  </p:clrMapOvr>
  <p:transition>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en-US">
                <a:solidFill>
                  <a:schemeClr val="bg1"/>
                </a:solidFill>
                <a:latin typeface="Impact" charset="0"/>
                <a:ea typeface="ＭＳ Ｐゴシック" charset="0"/>
                <a:cs typeface="ＭＳ Ｐゴシック" charset="0"/>
              </a:rPr>
              <a:t>Key Verses</a:t>
            </a:r>
          </a:p>
        </p:txBody>
      </p:sp>
      <p:sp>
        <p:nvSpPr>
          <p:cNvPr id="247812" name="Text Box 4"/>
          <p:cNvSpPr txBox="1">
            <a:spLocks noChangeArrowheads="1"/>
          </p:cNvSpPr>
          <p:nvPr/>
        </p:nvSpPr>
        <p:spPr bwMode="auto">
          <a:xfrm>
            <a:off x="467544" y="1066800"/>
            <a:ext cx="8352928" cy="4278094"/>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ltLang="zh-CN" sz="3200" b="1" i="1" dirty="0">
                <a:solidFill>
                  <a:srgbClr val="FFFFFF"/>
                </a:solidFill>
                <a:effectLst>
                  <a:glow rad="190500">
                    <a:srgbClr val="000000"/>
                  </a:glow>
                </a:effectLst>
                <a:latin typeface="Arial"/>
                <a:ea typeface="宋体" charset="0"/>
                <a:cs typeface="Arial"/>
              </a:rPr>
              <a:t>Devotion</a:t>
            </a:r>
            <a:endParaRPr lang="en-US" altLang="zh-CN" sz="3200" b="1" dirty="0">
              <a:solidFill>
                <a:srgbClr val="FFFFFF"/>
              </a:solidFill>
              <a:effectLst>
                <a:glow rad="190500">
                  <a:srgbClr val="000000"/>
                </a:glow>
              </a:effectLst>
              <a:latin typeface="Arial"/>
              <a:ea typeface="宋体" charset="0"/>
              <a:cs typeface="Arial"/>
            </a:endParaRPr>
          </a:p>
          <a:p>
            <a:pPr algn="ctr" defTabSz="914400" eaLnBrk="1" fontAlgn="base" hangingPunct="1">
              <a:spcBef>
                <a:spcPct val="50000"/>
              </a:spcBef>
              <a:spcAft>
                <a:spcPct val="0"/>
              </a:spcAft>
            </a:pPr>
            <a:r>
              <a:rPr lang="en-US" altLang="zh-CN" sz="3200" b="1" dirty="0">
                <a:solidFill>
                  <a:srgbClr val="FFFFFF"/>
                </a:solidFill>
                <a:effectLst>
                  <a:glow rad="190500">
                    <a:srgbClr val="000000"/>
                  </a:glow>
                </a:effectLst>
                <a:latin typeface="Arial"/>
                <a:ea typeface="宋体" charset="0"/>
                <a:cs typeface="Arial"/>
              </a:rPr>
              <a:t>"… Ruth replied, </a:t>
            </a:r>
            <a:r>
              <a:rPr lang="fr-FR"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Don</a:t>
            </a:r>
            <a:r>
              <a:rPr lang="fr-FR"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t urge me to leave you or to turn back from you.  Where you go I will go, and where you stay I will stay.  Your people will be my people </a:t>
            </a:r>
            <a:br>
              <a:rPr lang="en-US" altLang="zh-CN" sz="3200" b="1" dirty="0">
                <a:solidFill>
                  <a:srgbClr val="FFFFFF"/>
                </a:solidFill>
                <a:effectLst>
                  <a:glow rad="190500">
                    <a:srgbClr val="000000"/>
                  </a:glow>
                </a:effectLst>
                <a:latin typeface="Arial"/>
                <a:ea typeface="宋体" charset="0"/>
                <a:cs typeface="Arial"/>
              </a:rPr>
            </a:br>
            <a:r>
              <a:rPr lang="en-US" altLang="zh-CN" sz="3200" b="1" dirty="0">
                <a:solidFill>
                  <a:srgbClr val="FFFFFF"/>
                </a:solidFill>
                <a:effectLst>
                  <a:glow rad="190500">
                    <a:srgbClr val="000000"/>
                  </a:glow>
                </a:effectLst>
                <a:latin typeface="Arial"/>
                <a:ea typeface="宋体" charset="0"/>
                <a:cs typeface="Arial"/>
              </a:rPr>
              <a:t>and your God my God. Where you die I will die, and there I will be buried</a:t>
            </a:r>
            <a:r>
              <a:rPr lang="mr-IN" altLang="zh-CN" sz="3200" b="1" dirty="0">
                <a:solidFill>
                  <a:srgbClr val="FFFFFF"/>
                </a:solidFill>
                <a:effectLst>
                  <a:glow rad="190500">
                    <a:srgbClr val="000000"/>
                  </a:glow>
                </a:effectLst>
                <a:latin typeface="Arial"/>
                <a:ea typeface="宋体" charset="0"/>
                <a:cs typeface="Arial"/>
              </a:rPr>
              <a:t>…</a:t>
            </a:r>
            <a:r>
              <a:rPr lang="en-US" altLang="zh-CN" sz="3200" b="1" dirty="0">
                <a:solidFill>
                  <a:srgbClr val="FFFFFF"/>
                </a:solidFill>
                <a:effectLst>
                  <a:glow rad="190500">
                    <a:srgbClr val="000000"/>
                  </a:glow>
                </a:effectLst>
                <a:latin typeface="Arial"/>
                <a:ea typeface="宋体" charset="0"/>
                <a:cs typeface="Arial"/>
              </a:rPr>
              <a:t>" </a:t>
            </a:r>
            <a:br>
              <a:rPr lang="en-US" altLang="zh-CN" sz="3200" b="1" dirty="0">
                <a:solidFill>
                  <a:srgbClr val="FFFFFF"/>
                </a:solidFill>
                <a:effectLst>
                  <a:glow rad="190500">
                    <a:srgbClr val="000000"/>
                  </a:glow>
                </a:effectLst>
                <a:latin typeface="Arial"/>
                <a:ea typeface="宋体" charset="0"/>
                <a:cs typeface="Arial"/>
              </a:rPr>
            </a:br>
            <a:r>
              <a:rPr lang="en-US" altLang="zh-CN" sz="3200" b="1" dirty="0">
                <a:solidFill>
                  <a:srgbClr val="FFFFFF"/>
                </a:solidFill>
                <a:effectLst>
                  <a:glow rad="190500">
                    <a:srgbClr val="000000"/>
                  </a:glow>
                </a:effectLst>
                <a:latin typeface="Arial"/>
                <a:ea typeface="宋体" charset="0"/>
                <a:cs typeface="Arial"/>
              </a:rPr>
              <a:t>(Ruth 1:16-17a).</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a:cs typeface="Arial"/>
              </a:rPr>
              <a:t>185</a:t>
            </a:r>
          </a:p>
        </p:txBody>
      </p:sp>
    </p:spTree>
    <p:extLst>
      <p:ext uri="{BB962C8B-B14F-4D97-AF65-F5344CB8AC3E}">
        <p14:creationId xmlns:p14="http://schemas.microsoft.com/office/powerpoint/2010/main" val="17445355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theme/_rels/theme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image" Target="../media/image8.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6.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docProps/app.xml><?xml version="1.0" encoding="utf-8"?>
<Properties xmlns="http://schemas.openxmlformats.org/officeDocument/2006/extended-properties" xmlns:vt="http://schemas.openxmlformats.org/officeDocument/2006/docPropsVTypes">
  <TotalTime>5844</TotalTime>
  <Words>12892</Words>
  <Application>Microsoft Macintosh PowerPoint</Application>
  <PresentationFormat>On-screen Show (4:3)</PresentationFormat>
  <Paragraphs>1433</Paragraphs>
  <Slides>214</Slides>
  <Notes>189</Notes>
  <HiddenSlides>0</HiddenSlides>
  <MMClips>0</MMClips>
  <ScaleCrop>false</ScaleCrop>
  <HeadingPairs>
    <vt:vector size="6" baseType="variant">
      <vt:variant>
        <vt:lpstr>Fonts Used</vt:lpstr>
      </vt:variant>
      <vt:variant>
        <vt:i4>23</vt:i4>
      </vt:variant>
      <vt:variant>
        <vt:lpstr>Theme</vt:lpstr>
      </vt:variant>
      <vt:variant>
        <vt:i4>18</vt:i4>
      </vt:variant>
      <vt:variant>
        <vt:lpstr>Slide Titles</vt:lpstr>
      </vt:variant>
      <vt:variant>
        <vt:i4>214</vt:i4>
      </vt:variant>
    </vt:vector>
  </HeadingPairs>
  <TitlesOfParts>
    <vt:vector size="255" baseType="lpstr">
      <vt:lpstr>ＭＳ Ｐゴシック</vt:lpstr>
      <vt:lpstr>Osaka</vt:lpstr>
      <vt:lpstr>宋体</vt:lpstr>
      <vt:lpstr>Times</vt:lpstr>
      <vt:lpstr>TTE25ED408t00</vt:lpstr>
      <vt:lpstr>Abadi MT Condensed Extra Bold</vt:lpstr>
      <vt:lpstr>Arial</vt:lpstr>
      <vt:lpstr>Arial Black</vt:lpstr>
      <vt:lpstr>Arial Narrow</vt:lpstr>
      <vt:lpstr>Bwhebb</vt:lpstr>
      <vt:lpstr>Calibri</vt:lpstr>
      <vt:lpstr>Comic Sans MS</vt:lpstr>
      <vt:lpstr>Courier New</vt:lpstr>
      <vt:lpstr>Helvetica</vt:lpstr>
      <vt:lpstr>Impact</vt:lpstr>
      <vt:lpstr>Lucida Grande</vt:lpstr>
      <vt:lpstr>Monotype Sorts</vt:lpstr>
      <vt:lpstr>Symbol</vt:lpstr>
      <vt:lpstr>Tahoma</vt:lpstr>
      <vt:lpstr>Times New Roman</vt:lpstr>
      <vt:lpstr>Tw Cen MT</vt:lpstr>
      <vt:lpstr>Wingdings</vt:lpstr>
      <vt:lpstr>Wingdings 2</vt:lpstr>
      <vt:lpstr>49_Blank Presentation</vt:lpstr>
      <vt:lpstr>Expedition</vt:lpstr>
      <vt:lpstr>Default Design</vt:lpstr>
      <vt:lpstr>Blank Presentation</vt:lpstr>
      <vt:lpstr>2_Default Design</vt:lpstr>
      <vt:lpstr>3_Default Design</vt:lpstr>
      <vt:lpstr>4_Default Design</vt:lpstr>
      <vt:lpstr>Blueprint</vt:lpstr>
      <vt:lpstr>2_Expedition</vt:lpstr>
      <vt:lpstr>5_Default Design</vt:lpstr>
      <vt:lpstr>6_Default Design</vt:lpstr>
      <vt:lpstr>7_Default Design</vt:lpstr>
      <vt:lpstr>1_Office Theme</vt:lpstr>
      <vt:lpstr>1_untitled 1</vt:lpstr>
      <vt:lpstr>Median</vt:lpstr>
      <vt:lpstr>Lock And Key</vt:lpstr>
      <vt:lpstr>1_Default Design</vt:lpstr>
      <vt:lpstr>1_Expedition</vt:lpstr>
      <vt:lpstr>Ruth</vt:lpstr>
      <vt:lpstr>Key Word</vt:lpstr>
      <vt:lpstr>Theme</vt:lpstr>
      <vt:lpstr>Key Verses</vt:lpstr>
      <vt:lpstr>Kingdom Statement</vt:lpstr>
      <vt:lpstr>Summary Statement</vt:lpstr>
      <vt:lpstr>Covenant</vt:lpstr>
      <vt:lpstr>Redemption</vt:lpstr>
      <vt:lpstr>Messiah</vt:lpstr>
      <vt:lpstr>Ruth</vt:lpstr>
      <vt:lpstr>Barry Huddleston, The Acrostic Summarized Bible (Grand Rapids: Baker, 1992)</vt:lpstr>
      <vt:lpstr>Be  Relational</vt:lpstr>
      <vt:lpstr>The Often Quoted Saying</vt:lpstr>
      <vt:lpstr>The Not-So-Often Quoted Saying</vt:lpstr>
      <vt:lpstr>How does God reward us when we care for others? </vt:lpstr>
      <vt:lpstr>I. God meets our own needs. </vt:lpstr>
      <vt:lpstr>II.  God sometimes rewards us more than we ever dreamed!</vt:lpstr>
      <vt:lpstr>Main Idea</vt:lpstr>
      <vt:lpstr>Which person in your world  is God telling you to help? </vt:lpstr>
      <vt:lpstr>Black</vt:lpstr>
      <vt:lpstr>Old Testament Patriarchs &amp; Judges</vt:lpstr>
      <vt:lpstr>Key Word</vt:lpstr>
      <vt:lpstr>Key Verses</vt:lpstr>
      <vt:lpstr>Key Verses</vt:lpstr>
      <vt:lpstr>The Meaning of Hesed ds,x,</vt:lpstr>
      <vt:lpstr>Title</vt:lpstr>
      <vt:lpstr>Authorship</vt:lpstr>
      <vt:lpstr>Date</vt:lpstr>
      <vt:lpstr>Recipients</vt:lpstr>
      <vt:lpstr>Occasion</vt:lpstr>
      <vt:lpstr>Occasion</vt:lpstr>
      <vt:lpstr>Occasion</vt:lpstr>
      <vt:lpstr>Occasion</vt:lpstr>
      <vt:lpstr>Contrasts</vt:lpstr>
      <vt:lpstr>Origin of Moabites</vt:lpstr>
      <vt:lpstr>Moabite Influence</vt:lpstr>
      <vt:lpstr>Geography of Ruth</vt:lpstr>
      <vt:lpstr>Jerusalem</vt:lpstr>
      <vt:lpstr>Jericho Road</vt:lpstr>
      <vt:lpstr>Ancient Jericho</vt:lpstr>
      <vt:lpstr>Arnon Gorge</vt:lpstr>
      <vt:lpstr>Moabite Judgment</vt:lpstr>
      <vt:lpstr>Characteristics</vt:lpstr>
      <vt:lpstr>Characteristics</vt:lpstr>
      <vt:lpstr>Characteristics</vt:lpstr>
      <vt:lpstr>Characteristics</vt:lpstr>
      <vt:lpstr>Seasons in Israel</vt:lpstr>
      <vt:lpstr>Harvesting was hard work!</vt:lpstr>
      <vt:lpstr>Reaping</vt:lpstr>
      <vt:lpstr>Bundling</vt:lpstr>
      <vt:lpstr>Threshing</vt:lpstr>
      <vt:lpstr>Threshing</vt:lpstr>
      <vt:lpstr>Winnowing</vt:lpstr>
      <vt:lpstr>Sifting</vt:lpstr>
      <vt:lpstr>Gleaning Prohibited for Landowners</vt:lpstr>
      <vt:lpstr>Gleaning Commanded for Poor</vt:lpstr>
      <vt:lpstr>Commanded Again</vt:lpstr>
      <vt:lpstr>And Again…</vt:lpstr>
      <vt:lpstr>God expects hard work</vt:lpstr>
      <vt:lpstr>God expects hard work</vt:lpstr>
      <vt:lpstr>God expects hard work</vt:lpstr>
      <vt:lpstr>God expects hard work</vt:lpstr>
      <vt:lpstr>Characteristics</vt:lpstr>
      <vt:lpstr>PowerPoint Presentation</vt:lpstr>
      <vt:lpstr>What's the Main Theme?</vt:lpstr>
      <vt:lpstr>Ecclesiastes 4:9-10a (NIV)</vt:lpstr>
      <vt:lpstr>Ecclesiastes 4:10b (NIV)</vt:lpstr>
      <vt:lpstr>Argument</vt:lpstr>
      <vt:lpstr>1 Thessalonians 1:9 (NIV)</vt:lpstr>
      <vt:lpstr>Argument</vt:lpstr>
      <vt:lpstr>1 John 5:21 (NIV)</vt:lpstr>
      <vt:lpstr>Synthesis</vt:lpstr>
      <vt:lpstr>Outline</vt:lpstr>
      <vt:lpstr>The Theology of Judges-Ruth-Samuel</vt:lpstr>
      <vt:lpstr>Symmetry in Ruth</vt:lpstr>
      <vt:lpstr>Characterization in Ruth</vt:lpstr>
      <vt:lpstr>Be  Relational</vt:lpstr>
      <vt:lpstr>The Often Quoted Saying</vt:lpstr>
      <vt:lpstr>The Not-So-Often Quoted Saying</vt:lpstr>
      <vt:lpstr>Theme</vt:lpstr>
      <vt:lpstr>Ruth</vt:lpstr>
      <vt:lpstr>Key Word</vt:lpstr>
      <vt:lpstr>How does God reward us when we care for others? </vt:lpstr>
      <vt:lpstr>Let's Study Through Scripture</vt:lpstr>
      <vt:lpstr>Occasion</vt:lpstr>
      <vt:lpstr>Occasion</vt:lpstr>
      <vt:lpstr>Occasion</vt:lpstr>
      <vt:lpstr>Occasion</vt:lpstr>
      <vt:lpstr>Contrasts</vt:lpstr>
      <vt:lpstr>How does God reward us when we care for others? </vt:lpstr>
      <vt:lpstr>I. God meets our own needs. </vt:lpstr>
      <vt:lpstr>Slides on  Ruth 1</vt:lpstr>
      <vt:lpstr>Ruth</vt:lpstr>
      <vt:lpstr>Ruth 1</vt:lpstr>
      <vt:lpstr>Geography of Ruth</vt:lpstr>
      <vt:lpstr>Ruth 1</vt:lpstr>
      <vt:lpstr>Ruth 1</vt:lpstr>
      <vt:lpstr>Ruth refuses to leave Naomi</vt:lpstr>
      <vt:lpstr>Key Verses</vt:lpstr>
      <vt:lpstr>PowerPoint Presentation</vt:lpstr>
      <vt:lpstr>PowerPoint Presentation</vt:lpstr>
      <vt:lpstr>PowerPoint Presentation</vt:lpstr>
      <vt:lpstr>PowerPoint Presentation</vt:lpstr>
      <vt:lpstr>PowerPoint Presentation</vt:lpstr>
      <vt:lpstr>Ruth 1</vt:lpstr>
      <vt:lpstr>Key Word</vt:lpstr>
      <vt:lpstr>Bethlehem</vt:lpstr>
      <vt:lpstr>PowerPoint Presentation</vt:lpstr>
      <vt:lpstr>Slides on  Ruth 2</vt:lpstr>
      <vt:lpstr>Against the Grain</vt:lpstr>
      <vt:lpstr>Gleaning</vt:lpstr>
      <vt:lpstr>Gleaning Prohibited for Landowners</vt:lpstr>
      <vt:lpstr>Gleaning Commanded for Poor</vt:lpstr>
      <vt:lpstr>Commanded Again</vt:lpstr>
      <vt:lpstr>And Again…</vt:lpstr>
      <vt:lpstr>PowerPoint Presentation</vt:lpstr>
      <vt:lpstr>PowerPoint Presentation</vt:lpstr>
      <vt:lpstr>PowerPoint Presentation</vt:lpstr>
      <vt:lpstr>PowerPoint Presentation</vt:lpstr>
      <vt:lpstr>God expects hard work</vt:lpstr>
      <vt:lpstr>God expects hard work</vt:lpstr>
      <vt:lpstr>God expects hard work</vt:lpstr>
      <vt:lpstr>God expects hard work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How does God reward us when we care for others? </vt:lpstr>
      <vt:lpstr>I. God meets our own needs. </vt:lpstr>
      <vt:lpstr>Slides on  Ruth 3</vt:lpstr>
      <vt:lpstr>II.  God sometimes rewards us more than we ever dreamed!</vt:lpstr>
      <vt:lpstr>Hatching a Plan (3:1)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Ruth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Baby Obed</vt:lpstr>
      <vt:lpstr>Ruth 4</vt:lpstr>
      <vt:lpstr>Genealogy of Perez</vt:lpstr>
      <vt:lpstr>Genealogy of Perez </vt:lpstr>
      <vt:lpstr>Genealogy of Perez </vt:lpstr>
      <vt:lpstr>Genealogy of Perez </vt:lpstr>
      <vt:lpstr>Genealogy of Perez </vt:lpstr>
      <vt:lpstr>Genealogy of Perez</vt:lpstr>
      <vt:lpstr>Genealogy of Perez</vt:lpstr>
      <vt:lpstr>Genealogy of Perez </vt:lpstr>
      <vt:lpstr>Genealogy of Perez </vt:lpstr>
      <vt:lpstr>PowerPoint Presentation</vt:lpstr>
      <vt:lpstr>Genealogy of Perez </vt:lpstr>
      <vt:lpstr>How does God reward us when we care for others? </vt:lpstr>
      <vt:lpstr>Main Idea</vt:lpstr>
      <vt:lpstr>I. God meets our own needs. </vt:lpstr>
      <vt:lpstr>II.  God sometimes rewards us more than we ever dreamed!</vt:lpstr>
      <vt:lpstr> </vt:lpstr>
      <vt:lpstr>God's Love is Impartial</vt:lpstr>
      <vt:lpstr>Summary Statement</vt:lpstr>
      <vt:lpstr>Renounce </vt:lpstr>
      <vt:lpstr>Renounce</vt:lpstr>
      <vt:lpstr>Promise</vt:lpstr>
      <vt:lpstr>Luke 14:26 (NIV)</vt:lpstr>
      <vt:lpstr>Luke 14:27 (NIV)</vt:lpstr>
      <vt:lpstr>Luke 14:33 (NIV)</vt:lpstr>
      <vt:lpstr>Application</vt:lpstr>
      <vt:lpstr>Which person in your world  is God telling you to help? </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273</cp:revision>
  <dcterms:created xsi:type="dcterms:W3CDTF">2014-08-02T06:39:19Z</dcterms:created>
  <dcterms:modified xsi:type="dcterms:W3CDTF">2024-12-10T18:53:58Z</dcterms:modified>
</cp:coreProperties>
</file>