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theme/themeOverride2.xml" ContentType="application/vnd.openxmlformats-officedocument.themeOverrid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6.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7.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53" r:id="rId3"/>
    <p:sldMasterId id="2147483651" r:id="rId4"/>
    <p:sldMasterId id="2147483649" r:id="rId5"/>
    <p:sldMasterId id="2147483944" r:id="rId6"/>
    <p:sldMasterId id="2147484568" r:id="rId7"/>
    <p:sldMasterId id="2147485011" r:id="rId8"/>
    <p:sldMasterId id="2147485025" r:id="rId9"/>
    <p:sldMasterId id="2147485037" r:id="rId10"/>
    <p:sldMasterId id="2147485379" r:id="rId11"/>
    <p:sldMasterId id="2147485755" r:id="rId12"/>
    <p:sldMasterId id="2147485767" r:id="rId13"/>
    <p:sldMasterId id="2147485808" r:id="rId14"/>
    <p:sldMasterId id="2147485820" r:id="rId15"/>
    <p:sldMasterId id="2147485832" r:id="rId16"/>
    <p:sldMasterId id="2147485844" r:id="rId17"/>
    <p:sldMasterId id="2147485857" r:id="rId18"/>
    <p:sldMasterId id="2147485869" r:id="rId19"/>
    <p:sldMasterId id="2147485881" r:id="rId20"/>
    <p:sldMasterId id="2147485893" r:id="rId21"/>
    <p:sldMasterId id="2147485905" r:id="rId22"/>
    <p:sldMasterId id="2147485917" r:id="rId23"/>
    <p:sldMasterId id="2147485929" r:id="rId24"/>
    <p:sldMasterId id="2147485941" r:id="rId25"/>
    <p:sldMasterId id="2147485953" r:id="rId26"/>
    <p:sldMasterId id="2147485966" r:id="rId27"/>
    <p:sldMasterId id="2147485979" r:id="rId28"/>
    <p:sldMasterId id="2147485991" r:id="rId29"/>
    <p:sldMasterId id="2147486040" r:id="rId30"/>
    <p:sldMasterId id="2147486052" r:id="rId31"/>
  </p:sldMasterIdLst>
  <p:notesMasterIdLst>
    <p:notesMasterId r:id="rId261"/>
  </p:notesMasterIdLst>
  <p:sldIdLst>
    <p:sldId id="541" r:id="rId32"/>
    <p:sldId id="542" r:id="rId33"/>
    <p:sldId id="543" r:id="rId34"/>
    <p:sldId id="544" r:id="rId35"/>
    <p:sldId id="545" r:id="rId36"/>
    <p:sldId id="546" r:id="rId37"/>
    <p:sldId id="547" r:id="rId38"/>
    <p:sldId id="548" r:id="rId39"/>
    <p:sldId id="549" r:id="rId40"/>
    <p:sldId id="811" r:id="rId41"/>
    <p:sldId id="1089" r:id="rId42"/>
    <p:sldId id="613" r:id="rId43"/>
    <p:sldId id="621" r:id="rId44"/>
    <p:sldId id="614" r:id="rId45"/>
    <p:sldId id="1091" r:id="rId46"/>
    <p:sldId id="617" r:id="rId47"/>
    <p:sldId id="618" r:id="rId48"/>
    <p:sldId id="616" r:id="rId49"/>
    <p:sldId id="619" r:id="rId50"/>
    <p:sldId id="620" r:id="rId51"/>
    <p:sldId id="463" r:id="rId52"/>
    <p:sldId id="262" r:id="rId53"/>
    <p:sldId id="284" r:id="rId54"/>
    <p:sldId id="435" r:id="rId55"/>
    <p:sldId id="281" r:id="rId56"/>
    <p:sldId id="282" r:id="rId57"/>
    <p:sldId id="283" r:id="rId58"/>
    <p:sldId id="433" r:id="rId59"/>
    <p:sldId id="552" r:id="rId60"/>
    <p:sldId id="553" r:id="rId61"/>
    <p:sldId id="554" r:id="rId62"/>
    <p:sldId id="555" r:id="rId63"/>
    <p:sldId id="556" r:id="rId64"/>
    <p:sldId id="557" r:id="rId65"/>
    <p:sldId id="558" r:id="rId66"/>
    <p:sldId id="559" r:id="rId67"/>
    <p:sldId id="560" r:id="rId68"/>
    <p:sldId id="561" r:id="rId69"/>
    <p:sldId id="562" r:id="rId70"/>
    <p:sldId id="563" r:id="rId71"/>
    <p:sldId id="564" r:id="rId72"/>
    <p:sldId id="565" r:id="rId73"/>
    <p:sldId id="566" r:id="rId74"/>
    <p:sldId id="1092" r:id="rId75"/>
    <p:sldId id="568" r:id="rId76"/>
    <p:sldId id="569" r:id="rId77"/>
    <p:sldId id="570" r:id="rId78"/>
    <p:sldId id="473" r:id="rId79"/>
    <p:sldId id="272" r:id="rId80"/>
    <p:sldId id="407" r:id="rId81"/>
    <p:sldId id="501" r:id="rId82"/>
    <p:sldId id="1096" r:id="rId83"/>
    <p:sldId id="1097" r:id="rId84"/>
    <p:sldId id="1098" r:id="rId85"/>
    <p:sldId id="408" r:id="rId86"/>
    <p:sldId id="409" r:id="rId87"/>
    <p:sldId id="257" r:id="rId88"/>
    <p:sldId id="345" r:id="rId89"/>
    <p:sldId id="393" r:id="rId90"/>
    <p:sldId id="303" r:id="rId91"/>
    <p:sldId id="474" r:id="rId92"/>
    <p:sldId id="304" r:id="rId93"/>
    <p:sldId id="305" r:id="rId94"/>
    <p:sldId id="306" r:id="rId95"/>
    <p:sldId id="574" r:id="rId96"/>
    <p:sldId id="437" r:id="rId97"/>
    <p:sldId id="575" r:id="rId98"/>
    <p:sldId id="576" r:id="rId99"/>
    <p:sldId id="577" r:id="rId100"/>
    <p:sldId id="1093" r:id="rId101"/>
    <p:sldId id="579" r:id="rId102"/>
    <p:sldId id="580" r:id="rId103"/>
    <p:sldId id="581" r:id="rId104"/>
    <p:sldId id="308" r:id="rId105"/>
    <p:sldId id="383" r:id="rId106"/>
    <p:sldId id="384" r:id="rId107"/>
    <p:sldId id="385" r:id="rId108"/>
    <p:sldId id="386" r:id="rId109"/>
    <p:sldId id="455" r:id="rId110"/>
    <p:sldId id="388" r:id="rId111"/>
    <p:sldId id="389" r:id="rId112"/>
    <p:sldId id="390" r:id="rId113"/>
    <p:sldId id="391" r:id="rId114"/>
    <p:sldId id="461" r:id="rId115"/>
    <p:sldId id="392" r:id="rId116"/>
    <p:sldId id="475" r:id="rId117"/>
    <p:sldId id="582" r:id="rId118"/>
    <p:sldId id="1090" r:id="rId119"/>
    <p:sldId id="309" r:id="rId120"/>
    <p:sldId id="503" r:id="rId121"/>
    <p:sldId id="502" r:id="rId122"/>
    <p:sldId id="411" r:id="rId123"/>
    <p:sldId id="452" r:id="rId124"/>
    <p:sldId id="421" r:id="rId125"/>
    <p:sldId id="510" r:id="rId126"/>
    <p:sldId id="511" r:id="rId127"/>
    <p:sldId id="476" r:id="rId128"/>
    <p:sldId id="361" r:id="rId129"/>
    <p:sldId id="498" r:id="rId130"/>
    <p:sldId id="450" r:id="rId131"/>
    <p:sldId id="509" r:id="rId132"/>
    <p:sldId id="477" r:id="rId133"/>
    <p:sldId id="413" r:id="rId134"/>
    <p:sldId id="583" r:id="rId135"/>
    <p:sldId id="478" r:id="rId136"/>
    <p:sldId id="365" r:id="rId137"/>
    <p:sldId id="449" r:id="rId138"/>
    <p:sldId id="497" r:id="rId139"/>
    <p:sldId id="584" r:id="rId140"/>
    <p:sldId id="367" r:id="rId141"/>
    <p:sldId id="414" r:id="rId142"/>
    <p:sldId id="479" r:id="rId143"/>
    <p:sldId id="420" r:id="rId144"/>
    <p:sldId id="369" r:id="rId145"/>
    <p:sldId id="480" r:id="rId146"/>
    <p:sldId id="403" r:id="rId147"/>
    <p:sldId id="415" r:id="rId148"/>
    <p:sldId id="481" r:id="rId149"/>
    <p:sldId id="448" r:id="rId150"/>
    <p:sldId id="482" r:id="rId151"/>
    <p:sldId id="374" r:id="rId152"/>
    <p:sldId id="447" r:id="rId153"/>
    <p:sldId id="446" r:id="rId154"/>
    <p:sldId id="445" r:id="rId155"/>
    <p:sldId id="320" r:id="rId156"/>
    <p:sldId id="321" r:id="rId157"/>
    <p:sldId id="457" r:id="rId158"/>
    <p:sldId id="327" r:id="rId159"/>
    <p:sldId id="483" r:id="rId160"/>
    <p:sldId id="400" r:id="rId161"/>
    <p:sldId id="396" r:id="rId162"/>
    <p:sldId id="397" r:id="rId163"/>
    <p:sldId id="427" r:id="rId164"/>
    <p:sldId id="429" r:id="rId165"/>
    <p:sldId id="456" r:id="rId166"/>
    <p:sldId id="460" r:id="rId167"/>
    <p:sldId id="458" r:id="rId168"/>
    <p:sldId id="416" r:id="rId169"/>
    <p:sldId id="417" r:id="rId170"/>
    <p:sldId id="484" r:id="rId171"/>
    <p:sldId id="330" r:id="rId172"/>
    <p:sldId id="444" r:id="rId173"/>
    <p:sldId id="443" r:id="rId174"/>
    <p:sldId id="442" r:id="rId175"/>
    <p:sldId id="485" r:id="rId176"/>
    <p:sldId id="512" r:id="rId177"/>
    <p:sldId id="513" r:id="rId178"/>
    <p:sldId id="514" r:id="rId179"/>
    <p:sldId id="517" r:id="rId180"/>
    <p:sldId id="519" r:id="rId181"/>
    <p:sldId id="520" r:id="rId182"/>
    <p:sldId id="515" r:id="rId183"/>
    <p:sldId id="523" r:id="rId184"/>
    <p:sldId id="334" r:id="rId185"/>
    <p:sldId id="441" r:id="rId186"/>
    <p:sldId id="486" r:id="rId187"/>
    <p:sldId id="526" r:id="rId188"/>
    <p:sldId id="524" r:id="rId189"/>
    <p:sldId id="487" r:id="rId190"/>
    <p:sldId id="527" r:id="rId191"/>
    <p:sldId id="525" r:id="rId192"/>
    <p:sldId id="426" r:id="rId193"/>
    <p:sldId id="418" r:id="rId194"/>
    <p:sldId id="419" r:id="rId195"/>
    <p:sldId id="488" r:id="rId196"/>
    <p:sldId id="522" r:id="rId197"/>
    <p:sldId id="424" r:id="rId198"/>
    <p:sldId id="425" r:id="rId199"/>
    <p:sldId id="336" r:id="rId200"/>
    <p:sldId id="508" r:id="rId201"/>
    <p:sldId id="521" r:id="rId202"/>
    <p:sldId id="423" r:id="rId203"/>
    <p:sldId id="516" r:id="rId204"/>
    <p:sldId id="585" r:id="rId205"/>
    <p:sldId id="586" r:id="rId206"/>
    <p:sldId id="587" r:id="rId207"/>
    <p:sldId id="588" r:id="rId208"/>
    <p:sldId id="589" r:id="rId209"/>
    <p:sldId id="1094" r:id="rId210"/>
    <p:sldId id="591" r:id="rId211"/>
    <p:sldId id="592" r:id="rId212"/>
    <p:sldId id="593" r:id="rId213"/>
    <p:sldId id="594" r:id="rId214"/>
    <p:sldId id="1095" r:id="rId215"/>
    <p:sldId id="462" r:id="rId216"/>
    <p:sldId id="489" r:id="rId217"/>
    <p:sldId id="342" r:id="rId218"/>
    <p:sldId id="343" r:id="rId219"/>
    <p:sldId id="761" r:id="rId220"/>
    <p:sldId id="627" r:id="rId221"/>
    <p:sldId id="490" r:id="rId222"/>
    <p:sldId id="491" r:id="rId223"/>
    <p:sldId id="628" r:id="rId224"/>
    <p:sldId id="765" r:id="rId225"/>
    <p:sldId id="622" r:id="rId226"/>
    <p:sldId id="759" r:id="rId227"/>
    <p:sldId id="623" r:id="rId228"/>
    <p:sldId id="596" r:id="rId229"/>
    <p:sldId id="492" r:id="rId230"/>
    <p:sldId id="810" r:id="rId231"/>
    <p:sldId id="464" r:id="rId232"/>
    <p:sldId id="626" r:id="rId233"/>
    <p:sldId id="344" r:id="rId234"/>
    <p:sldId id="629" r:id="rId235"/>
    <p:sldId id="493" r:id="rId236"/>
    <p:sldId id="495" r:id="rId237"/>
    <p:sldId id="505" r:id="rId238"/>
    <p:sldId id="494" r:id="rId239"/>
    <p:sldId id="809" r:id="rId240"/>
    <p:sldId id="382" r:id="rId241"/>
    <p:sldId id="1099" r:id="rId242"/>
    <p:sldId id="597" r:id="rId243"/>
    <p:sldId id="598" r:id="rId244"/>
    <p:sldId id="599" r:id="rId245"/>
    <p:sldId id="600" r:id="rId246"/>
    <p:sldId id="601" r:id="rId247"/>
    <p:sldId id="602" r:id="rId248"/>
    <p:sldId id="603" r:id="rId249"/>
    <p:sldId id="604" r:id="rId250"/>
    <p:sldId id="605" r:id="rId251"/>
    <p:sldId id="606" r:id="rId252"/>
    <p:sldId id="607" r:id="rId253"/>
    <p:sldId id="608" r:id="rId254"/>
    <p:sldId id="609" r:id="rId255"/>
    <p:sldId id="610" r:id="rId256"/>
    <p:sldId id="611" r:id="rId257"/>
    <p:sldId id="612" r:id="rId258"/>
    <p:sldId id="401" r:id="rId259"/>
    <p:sldId id="471" r:id="rId2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ldId id="541"/>
            <p14:sldId id="542"/>
            <p14:sldId id="543"/>
            <p14:sldId id="544"/>
            <p14:sldId id="545"/>
            <p14:sldId id="546"/>
            <p14:sldId id="547"/>
            <p14:sldId id="548"/>
            <p14:sldId id="549"/>
            <p14:sldId id="811"/>
            <p14:sldId id="1089"/>
            <p14:sldId id="613"/>
            <p14:sldId id="621"/>
            <p14:sldId id="614"/>
            <p14:sldId id="1091"/>
            <p14:sldId id="617"/>
            <p14:sldId id="618"/>
            <p14:sldId id="616"/>
            <p14:sldId id="619"/>
            <p14:sldId id="620"/>
          </p14:sldIdLst>
        </p14:section>
        <p14:section name="Introduction" id="{5C4C8F8A-5CBB-5142-B776-FF885125AFBC}">
          <p14:sldIdLst>
            <p14:sldId id="463"/>
            <p14:sldId id="262"/>
            <p14:sldId id="284"/>
            <p14:sldId id="435"/>
            <p14:sldId id="281"/>
            <p14:sldId id="282"/>
            <p14:sldId id="283"/>
            <p14:sldId id="433"/>
          </p14:sldIdLst>
        </p14:section>
        <p14:section name="Sermon" id="{F8EC4FBD-18FC-D543-84E8-EE68E6F327DB}">
          <p14:sldIdLst>
            <p14:sldId id="552"/>
            <p14:sldId id="553"/>
            <p14:sldId id="554"/>
            <p14:sldId id="555"/>
            <p14:sldId id="556"/>
            <p14:sldId id="557"/>
            <p14:sldId id="558"/>
            <p14:sldId id="559"/>
            <p14:sldId id="560"/>
            <p14:sldId id="561"/>
            <p14:sldId id="562"/>
            <p14:sldId id="563"/>
            <p14:sldId id="564"/>
            <p14:sldId id="565"/>
            <p14:sldId id="566"/>
            <p14:sldId id="1092"/>
            <p14:sldId id="568"/>
            <p14:sldId id="569"/>
            <p14:sldId id="570"/>
          </p14:sldIdLst>
        </p14:section>
        <p14:section name="Chapters" id="{7168F095-195F-4E42-B483-C0C9E18A9BB2}">
          <p14:sldIdLst>
            <p14:sldId id="473"/>
            <p14:sldId id="272"/>
            <p14:sldId id="407"/>
            <p14:sldId id="501"/>
            <p14:sldId id="1096"/>
            <p14:sldId id="1097"/>
            <p14:sldId id="1098"/>
            <p14:sldId id="408"/>
            <p14:sldId id="409"/>
            <p14:sldId id="257"/>
            <p14:sldId id="345"/>
            <p14:sldId id="393"/>
            <p14:sldId id="303"/>
            <p14:sldId id="474"/>
            <p14:sldId id="304"/>
            <p14:sldId id="305"/>
            <p14:sldId id="306"/>
            <p14:sldId id="574"/>
            <p14:sldId id="437"/>
            <p14:sldId id="575"/>
            <p14:sldId id="576"/>
            <p14:sldId id="577"/>
            <p14:sldId id="1093"/>
            <p14:sldId id="579"/>
            <p14:sldId id="580"/>
            <p14:sldId id="581"/>
            <p14:sldId id="308"/>
            <p14:sldId id="383"/>
            <p14:sldId id="384"/>
            <p14:sldId id="385"/>
            <p14:sldId id="386"/>
            <p14:sldId id="455"/>
            <p14:sldId id="388"/>
            <p14:sldId id="389"/>
            <p14:sldId id="390"/>
            <p14:sldId id="391"/>
            <p14:sldId id="461"/>
            <p14:sldId id="392"/>
            <p14:sldId id="475"/>
            <p14:sldId id="582"/>
            <p14:sldId id="1090"/>
            <p14:sldId id="309"/>
            <p14:sldId id="503"/>
            <p14:sldId id="502"/>
            <p14:sldId id="411"/>
            <p14:sldId id="452"/>
            <p14:sldId id="421"/>
            <p14:sldId id="510"/>
            <p14:sldId id="511"/>
            <p14:sldId id="476"/>
            <p14:sldId id="361"/>
            <p14:sldId id="498"/>
            <p14:sldId id="450"/>
            <p14:sldId id="509"/>
            <p14:sldId id="477"/>
            <p14:sldId id="413"/>
            <p14:sldId id="583"/>
            <p14:sldId id="478"/>
            <p14:sldId id="365"/>
            <p14:sldId id="449"/>
            <p14:sldId id="497"/>
            <p14:sldId id="584"/>
            <p14:sldId id="367"/>
            <p14:sldId id="414"/>
            <p14:sldId id="479"/>
            <p14:sldId id="420"/>
            <p14:sldId id="369"/>
            <p14:sldId id="480"/>
            <p14:sldId id="403"/>
            <p14:sldId id="415"/>
            <p14:sldId id="481"/>
            <p14:sldId id="448"/>
            <p14:sldId id="482"/>
            <p14:sldId id="374"/>
            <p14:sldId id="447"/>
            <p14:sldId id="446"/>
            <p14:sldId id="445"/>
            <p14:sldId id="320"/>
            <p14:sldId id="321"/>
            <p14:sldId id="457"/>
            <p14:sldId id="327"/>
            <p14:sldId id="483"/>
            <p14:sldId id="400"/>
            <p14:sldId id="396"/>
            <p14:sldId id="397"/>
            <p14:sldId id="427"/>
            <p14:sldId id="429"/>
            <p14:sldId id="456"/>
            <p14:sldId id="460"/>
            <p14:sldId id="458"/>
            <p14:sldId id="416"/>
            <p14:sldId id="417"/>
            <p14:sldId id="484"/>
            <p14:sldId id="330"/>
            <p14:sldId id="444"/>
            <p14:sldId id="443"/>
            <p14:sldId id="442"/>
            <p14:sldId id="485"/>
            <p14:sldId id="512"/>
            <p14:sldId id="513"/>
            <p14:sldId id="514"/>
            <p14:sldId id="517"/>
            <p14:sldId id="519"/>
            <p14:sldId id="520"/>
            <p14:sldId id="515"/>
            <p14:sldId id="523"/>
            <p14:sldId id="334"/>
            <p14:sldId id="441"/>
            <p14:sldId id="486"/>
            <p14:sldId id="526"/>
            <p14:sldId id="524"/>
            <p14:sldId id="487"/>
            <p14:sldId id="527"/>
            <p14:sldId id="525"/>
            <p14:sldId id="426"/>
            <p14:sldId id="418"/>
            <p14:sldId id="419"/>
            <p14:sldId id="488"/>
            <p14:sldId id="522"/>
            <p14:sldId id="424"/>
            <p14:sldId id="425"/>
            <p14:sldId id="336"/>
            <p14:sldId id="508"/>
            <p14:sldId id="521"/>
            <p14:sldId id="423"/>
            <p14:sldId id="516"/>
            <p14:sldId id="585"/>
            <p14:sldId id="586"/>
            <p14:sldId id="587"/>
            <p14:sldId id="588"/>
            <p14:sldId id="589"/>
            <p14:sldId id="1094"/>
            <p14:sldId id="591"/>
            <p14:sldId id="592"/>
            <p14:sldId id="593"/>
            <p14:sldId id="594"/>
            <p14:sldId id="1095"/>
            <p14:sldId id="462"/>
            <p14:sldId id="489"/>
            <p14:sldId id="342"/>
            <p14:sldId id="343"/>
            <p14:sldId id="761"/>
            <p14:sldId id="627"/>
            <p14:sldId id="490"/>
            <p14:sldId id="491"/>
            <p14:sldId id="628"/>
            <p14:sldId id="765"/>
            <p14:sldId id="622"/>
            <p14:sldId id="759"/>
            <p14:sldId id="623"/>
            <p14:sldId id="596"/>
            <p14:sldId id="492"/>
            <p14:sldId id="810"/>
            <p14:sldId id="464"/>
            <p14:sldId id="626"/>
            <p14:sldId id="344"/>
            <p14:sldId id="629"/>
            <p14:sldId id="493"/>
            <p14:sldId id="495"/>
            <p14:sldId id="505"/>
            <p14:sldId id="494"/>
            <p14:sldId id="809"/>
            <p14:sldId id="382"/>
            <p14:sldId id="1099"/>
          </p14:sldIdLst>
        </p14:section>
        <p14:section name="Conclusion" id="{3A5269B5-48D8-A549-85F3-E1F9D2AFFF08}">
          <p14:sldIdLst>
            <p14:sldId id="597"/>
            <p14:sldId id="598"/>
            <p14:sldId id="599"/>
            <p14:sldId id="600"/>
            <p14:sldId id="601"/>
            <p14:sldId id="602"/>
            <p14:sldId id="603"/>
            <p14:sldId id="604"/>
            <p14:sldId id="605"/>
            <p14:sldId id="606"/>
            <p14:sldId id="607"/>
            <p14:sldId id="608"/>
            <p14:sldId id="609"/>
            <p14:sldId id="610"/>
            <p14:sldId id="611"/>
            <p14:sldId id="612"/>
            <p14:sldId id="401"/>
            <p14:sldId id="4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EFEFE"/>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5" autoAdjust="0"/>
    <p:restoredTop sz="70276" autoAdjust="0"/>
  </p:normalViewPr>
  <p:slideViewPr>
    <p:cSldViewPr>
      <p:cViewPr varScale="1">
        <p:scale>
          <a:sx n="98" d="100"/>
          <a:sy n="98" d="100"/>
        </p:scale>
        <p:origin x="184" y="352"/>
      </p:cViewPr>
      <p:guideLst>
        <p:guide orient="horz" pos="2160"/>
        <p:guide pos="2880"/>
      </p:guideLst>
    </p:cSldViewPr>
  </p:slideViewPr>
  <p:outlineViewPr>
    <p:cViewPr>
      <p:scale>
        <a:sx n="33" d="100"/>
        <a:sy n="33" d="100"/>
      </p:scale>
      <p:origin x="0" y="27920"/>
    </p:cViewPr>
  </p:outlineViewPr>
  <p:notesTextViewPr>
    <p:cViewPr>
      <p:scale>
        <a:sx n="204" d="100"/>
        <a:sy n="204" d="100"/>
      </p:scale>
      <p:origin x="0" y="0"/>
    </p:cViewPr>
  </p:notesTextViewPr>
  <p:sorterViewPr>
    <p:cViewPr varScale="1">
      <p:scale>
        <a:sx n="30" d="100"/>
        <a:sy n="30" d="100"/>
      </p:scale>
      <p:origin x="0" y="91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63" Type="http://schemas.openxmlformats.org/officeDocument/2006/relationships/slide" Target="slides/slide32.xml"/><Relationship Id="rId159" Type="http://schemas.openxmlformats.org/officeDocument/2006/relationships/slide" Target="slides/slide128.xml"/><Relationship Id="rId170" Type="http://schemas.openxmlformats.org/officeDocument/2006/relationships/slide" Target="slides/slide139.xml"/><Relationship Id="rId226" Type="http://schemas.openxmlformats.org/officeDocument/2006/relationships/slide" Target="slides/slide195.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16" Type="http://schemas.openxmlformats.org/officeDocument/2006/relationships/slide" Target="slides/slide185.xml"/><Relationship Id="rId237" Type="http://schemas.openxmlformats.org/officeDocument/2006/relationships/slide" Target="slides/slide206.xml"/><Relationship Id="rId258" Type="http://schemas.openxmlformats.org/officeDocument/2006/relationships/slide" Target="slides/slide227.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206" Type="http://schemas.openxmlformats.org/officeDocument/2006/relationships/slide" Target="slides/slide175.xml"/><Relationship Id="rId227" Type="http://schemas.openxmlformats.org/officeDocument/2006/relationships/slide" Target="slides/slide196.xml"/><Relationship Id="rId248" Type="http://schemas.openxmlformats.org/officeDocument/2006/relationships/slide" Target="slides/slide217.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217" Type="http://schemas.openxmlformats.org/officeDocument/2006/relationships/slide" Target="slides/slide186.xml"/><Relationship Id="rId6" Type="http://schemas.openxmlformats.org/officeDocument/2006/relationships/slideMaster" Target="slideMasters/slideMaster6.xml"/><Relationship Id="rId238" Type="http://schemas.openxmlformats.org/officeDocument/2006/relationships/slide" Target="slides/slide207.xml"/><Relationship Id="rId259" Type="http://schemas.openxmlformats.org/officeDocument/2006/relationships/slide" Target="slides/slide228.xml"/><Relationship Id="rId23" Type="http://schemas.openxmlformats.org/officeDocument/2006/relationships/slideMaster" Target="slideMasters/slideMaster23.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228" Type="http://schemas.openxmlformats.org/officeDocument/2006/relationships/slide" Target="slides/slide197.xml"/><Relationship Id="rId249" Type="http://schemas.openxmlformats.org/officeDocument/2006/relationships/slide" Target="slides/slide218.xml"/><Relationship Id="rId13" Type="http://schemas.openxmlformats.org/officeDocument/2006/relationships/slideMaster" Target="slideMasters/slideMaster13.xml"/><Relationship Id="rId109" Type="http://schemas.openxmlformats.org/officeDocument/2006/relationships/slide" Target="slides/slide78.xml"/><Relationship Id="rId260" Type="http://schemas.openxmlformats.org/officeDocument/2006/relationships/slide" Target="slides/slide229.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162" Type="http://schemas.openxmlformats.org/officeDocument/2006/relationships/slide" Target="slides/slide131.xml"/><Relationship Id="rId183" Type="http://schemas.openxmlformats.org/officeDocument/2006/relationships/slide" Target="slides/slide152.xml"/><Relationship Id="rId218" Type="http://schemas.openxmlformats.org/officeDocument/2006/relationships/slide" Target="slides/slide187.xml"/><Relationship Id="rId239" Type="http://schemas.openxmlformats.org/officeDocument/2006/relationships/slide" Target="slides/slide208.xml"/><Relationship Id="rId250" Type="http://schemas.openxmlformats.org/officeDocument/2006/relationships/slide" Target="slides/slide219.xml"/><Relationship Id="rId24" Type="http://schemas.openxmlformats.org/officeDocument/2006/relationships/slideMaster" Target="slideMasters/slideMaster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slide" Target="slides/slide177.xml"/><Relationship Id="rId229" Type="http://schemas.openxmlformats.org/officeDocument/2006/relationships/slide" Target="slides/slide198.xml"/><Relationship Id="rId240" Type="http://schemas.openxmlformats.org/officeDocument/2006/relationships/slide" Target="slides/slide209.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8" Type="http://schemas.openxmlformats.org/officeDocument/2006/relationships/slideMaster" Target="slideMasters/slideMaster8.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219" Type="http://schemas.openxmlformats.org/officeDocument/2006/relationships/slide" Target="slides/slide188.xml"/><Relationship Id="rId230" Type="http://schemas.openxmlformats.org/officeDocument/2006/relationships/slide" Target="slides/slide199.xml"/><Relationship Id="rId251" Type="http://schemas.openxmlformats.org/officeDocument/2006/relationships/slide" Target="slides/slide220.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95" Type="http://schemas.openxmlformats.org/officeDocument/2006/relationships/slide" Target="slides/slide164.xml"/><Relationship Id="rId209" Type="http://schemas.openxmlformats.org/officeDocument/2006/relationships/slide" Target="slides/slide178.xml"/><Relationship Id="rId220" Type="http://schemas.openxmlformats.org/officeDocument/2006/relationships/slide" Target="slides/slide189.xml"/><Relationship Id="rId241" Type="http://schemas.openxmlformats.org/officeDocument/2006/relationships/slide" Target="slides/slide21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262" Type="http://schemas.openxmlformats.org/officeDocument/2006/relationships/presProps" Target="presProps.xml"/><Relationship Id="rId78" Type="http://schemas.openxmlformats.org/officeDocument/2006/relationships/slide" Target="slides/slide47.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64" Type="http://schemas.openxmlformats.org/officeDocument/2006/relationships/slide" Target="slides/slide133.xml"/><Relationship Id="rId185" Type="http://schemas.openxmlformats.org/officeDocument/2006/relationships/slide" Target="slides/slide154.xml"/><Relationship Id="rId9" Type="http://schemas.openxmlformats.org/officeDocument/2006/relationships/slideMaster" Target="slideMasters/slideMaster9.xml"/><Relationship Id="rId210" Type="http://schemas.openxmlformats.org/officeDocument/2006/relationships/slide" Target="slides/slide179.xml"/><Relationship Id="rId26" Type="http://schemas.openxmlformats.org/officeDocument/2006/relationships/slideMaster" Target="slideMasters/slideMaster26.xml"/><Relationship Id="rId231" Type="http://schemas.openxmlformats.org/officeDocument/2006/relationships/slide" Target="slides/slide200.xml"/><Relationship Id="rId252" Type="http://schemas.openxmlformats.org/officeDocument/2006/relationships/slide" Target="slides/slide221.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slideMaster" Target="slideMasters/slideMaster16.xml"/><Relationship Id="rId221" Type="http://schemas.openxmlformats.org/officeDocument/2006/relationships/slide" Target="slides/slide190.xml"/><Relationship Id="rId242" Type="http://schemas.openxmlformats.org/officeDocument/2006/relationships/slide" Target="slides/slide211.xml"/><Relationship Id="rId263" Type="http://schemas.openxmlformats.org/officeDocument/2006/relationships/viewProps" Target="viewProps.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11" Type="http://schemas.openxmlformats.org/officeDocument/2006/relationships/slide" Target="slides/slide180.xml"/><Relationship Id="rId232" Type="http://schemas.openxmlformats.org/officeDocument/2006/relationships/slide" Target="slides/slide201.xml"/><Relationship Id="rId253" Type="http://schemas.openxmlformats.org/officeDocument/2006/relationships/slide" Target="slides/slide222.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201" Type="http://schemas.openxmlformats.org/officeDocument/2006/relationships/slide" Target="slides/slide170.xml"/><Relationship Id="rId222" Type="http://schemas.openxmlformats.org/officeDocument/2006/relationships/slide" Target="slides/slide191.xml"/><Relationship Id="rId243" Type="http://schemas.openxmlformats.org/officeDocument/2006/relationships/slide" Target="slides/slide212.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12" Type="http://schemas.openxmlformats.org/officeDocument/2006/relationships/slide" Target="slides/slide181.xml"/><Relationship Id="rId233" Type="http://schemas.openxmlformats.org/officeDocument/2006/relationships/slide" Target="slides/slide202.xml"/><Relationship Id="rId254" Type="http://schemas.openxmlformats.org/officeDocument/2006/relationships/slide" Target="slides/slide2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202" Type="http://schemas.openxmlformats.org/officeDocument/2006/relationships/slide" Target="slides/slide171.xml"/><Relationship Id="rId223" Type="http://schemas.openxmlformats.org/officeDocument/2006/relationships/slide" Target="slides/slide192.xml"/><Relationship Id="rId244" Type="http://schemas.openxmlformats.org/officeDocument/2006/relationships/slide" Target="slides/slide213.xml"/><Relationship Id="rId18" Type="http://schemas.openxmlformats.org/officeDocument/2006/relationships/slideMaster" Target="slideMasters/slideMaster18.xml"/><Relationship Id="rId39" Type="http://schemas.openxmlformats.org/officeDocument/2006/relationships/slide" Target="slides/slide8.xml"/><Relationship Id="rId265" Type="http://schemas.openxmlformats.org/officeDocument/2006/relationships/tableStyles" Target="tableStyles.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slide" Target="slides/slide182.xml"/><Relationship Id="rId234"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4.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 Id="rId19" Type="http://schemas.openxmlformats.org/officeDocument/2006/relationships/slideMaster" Target="slideMasters/slideMaster19.xml"/><Relationship Id="rId224" Type="http://schemas.openxmlformats.org/officeDocument/2006/relationships/slide" Target="slides/slide193.xml"/><Relationship Id="rId245" Type="http://schemas.openxmlformats.org/officeDocument/2006/relationships/slide" Target="slides/slide214.xml"/><Relationship Id="rId30" Type="http://schemas.openxmlformats.org/officeDocument/2006/relationships/slideMaster" Target="slideMasters/slideMaster30.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189" Type="http://schemas.openxmlformats.org/officeDocument/2006/relationships/slide" Target="slides/slide158.xml"/><Relationship Id="rId3" Type="http://schemas.openxmlformats.org/officeDocument/2006/relationships/slideMaster" Target="slideMasters/slideMaster3.xml"/><Relationship Id="rId214" Type="http://schemas.openxmlformats.org/officeDocument/2006/relationships/slide" Target="slides/slide183.xml"/><Relationship Id="rId235" Type="http://schemas.openxmlformats.org/officeDocument/2006/relationships/slide" Target="slides/slide204.xml"/><Relationship Id="rId256" Type="http://schemas.openxmlformats.org/officeDocument/2006/relationships/slide" Target="slides/slide225.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179" Type="http://schemas.openxmlformats.org/officeDocument/2006/relationships/slide" Target="slides/slide148.xml"/><Relationship Id="rId190" Type="http://schemas.openxmlformats.org/officeDocument/2006/relationships/slide" Target="slides/slide159.xml"/><Relationship Id="rId204" Type="http://schemas.openxmlformats.org/officeDocument/2006/relationships/slide" Target="slides/slide173.xml"/><Relationship Id="rId225" Type="http://schemas.openxmlformats.org/officeDocument/2006/relationships/slide" Target="slides/slide194.xml"/><Relationship Id="rId246" Type="http://schemas.openxmlformats.org/officeDocument/2006/relationships/slide" Target="slides/slide215.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94" Type="http://schemas.openxmlformats.org/officeDocument/2006/relationships/slide" Target="slides/slide63.xml"/><Relationship Id="rId148" Type="http://schemas.openxmlformats.org/officeDocument/2006/relationships/slide" Target="slides/slide117.xml"/><Relationship Id="rId169" Type="http://schemas.openxmlformats.org/officeDocument/2006/relationships/slide" Target="slides/slide138.xml"/><Relationship Id="rId4" Type="http://schemas.openxmlformats.org/officeDocument/2006/relationships/slideMaster" Target="slideMasters/slideMaster4.xml"/><Relationship Id="rId180" Type="http://schemas.openxmlformats.org/officeDocument/2006/relationships/slide" Target="slides/slide149.xml"/><Relationship Id="rId215" Type="http://schemas.openxmlformats.org/officeDocument/2006/relationships/slide" Target="slides/slide184.xml"/><Relationship Id="rId236" Type="http://schemas.openxmlformats.org/officeDocument/2006/relationships/slide" Target="slides/slide205.xml"/><Relationship Id="rId257" Type="http://schemas.openxmlformats.org/officeDocument/2006/relationships/slide" Target="slides/slide226.xml"/><Relationship Id="rId42" Type="http://schemas.openxmlformats.org/officeDocument/2006/relationships/slide" Target="slides/slide11.xml"/><Relationship Id="rId84" Type="http://schemas.openxmlformats.org/officeDocument/2006/relationships/slide" Target="slides/slide53.xml"/><Relationship Id="rId138" Type="http://schemas.openxmlformats.org/officeDocument/2006/relationships/slide" Target="slides/slide107.xml"/><Relationship Id="rId191" Type="http://schemas.openxmlformats.org/officeDocument/2006/relationships/slide" Target="slides/slide160.xml"/><Relationship Id="rId205" Type="http://schemas.openxmlformats.org/officeDocument/2006/relationships/slide" Target="slides/slide174.xml"/><Relationship Id="rId247" Type="http://schemas.openxmlformats.org/officeDocument/2006/relationships/slide" Target="slides/slide2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hyperlink" Target="https://archive.org/details/Aleppo_Codex"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Typically, we think of judges today as those who interpret the law, period. But this book has a broader view of these individuals who: (1) fought for justice, and then (2) maintained that justice.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outline is essentially an introduction, process, and result. These are not chronological, though, as chapters 17–21 fit within the cycles of the middle section. However, they do show how repeated patterns of sin spiral out of control.</a:t>
            </a:r>
          </a:p>
          <a:p>
            <a:pPr eaLnBrk="1" hangingPunct="1"/>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a:t>
            </a:r>
            <a:r>
              <a:rPr lang="en-US" dirty="0">
                <a:effectLst/>
                <a:latin typeface="Helvetica" pitchFamily="2" charset="0"/>
              </a:rPr>
              <a:t>Within the main section (3:7–16:31) the narratives have been arranged geographically by tribes, ranging from Judah in the south (Othniel, 3:9) to Benjamin (Ehud, 3:15), to Ephraim in the center (Deborah, 4:5), and then to Manasseh (Gideon, 6:15), Gilead (Jephthah, 11:1) and finally to Dan in the north (Samson, 13:2). This corresponds to the order the tribes are presented in the prologue (1:1–36).</a:t>
            </a:r>
            <a:r>
              <a:rPr lang="en-US" baseline="30000" dirty="0">
                <a:effectLst/>
                <a:latin typeface="Helvetica" pitchFamily="2" charset="0"/>
              </a:rPr>
              <a:t>24</a:t>
            </a:r>
            <a:r>
              <a:rPr lang="en-US" dirty="0">
                <a:effectLst/>
                <a:latin typeface="Helvetica" pitchFamily="2" charset="0"/>
              </a:rPr>
              <a:t> Virtually every tribe contributed a judge at some point in this period, and no tribe contributed more than one. As for the seven major judges of this section the important judge Gideon occupies the central position:</a:t>
            </a:r>
          </a:p>
          <a:p>
            <a:r>
              <a:rPr lang="en-US" dirty="0">
                <a:effectLst/>
                <a:latin typeface="Helvetica" pitchFamily="2" charset="0"/>
              </a:rPr>
              <a:t>A Othniel (3:7–11)</a:t>
            </a:r>
          </a:p>
          <a:p>
            <a:r>
              <a:rPr lang="en-US" dirty="0">
                <a:effectLst/>
                <a:latin typeface="Helvetica" pitchFamily="2" charset="0"/>
              </a:rPr>
              <a:t>B Ehud (3:12–31)</a:t>
            </a:r>
          </a:p>
          <a:p>
            <a:r>
              <a:rPr lang="en-US" dirty="0">
                <a:effectLst/>
                <a:latin typeface="Helvetica" pitchFamily="2" charset="0"/>
              </a:rPr>
              <a:t>C Deborah, Barak, Jael (chaps. 4–5)</a:t>
            </a:r>
          </a:p>
          <a:p>
            <a:r>
              <a:rPr lang="en-US" dirty="0">
                <a:effectLst/>
                <a:latin typeface="Helvetica" pitchFamily="2" charset="0"/>
              </a:rPr>
              <a:t>D Gideon (6:1–8:32)</a:t>
            </a:r>
          </a:p>
          <a:p>
            <a:r>
              <a:rPr lang="en-US" dirty="0">
                <a:effectLst/>
                <a:latin typeface="Helvetica" pitchFamily="2" charset="0"/>
              </a:rPr>
              <a:t>C</a:t>
            </a:r>
            <a:r>
              <a:rPr lang="en-US" baseline="30000" dirty="0">
                <a:effectLst/>
                <a:latin typeface="Helvetica" pitchFamily="2" charset="0"/>
              </a:rPr>
              <a:t>1</a:t>
            </a:r>
            <a:r>
              <a:rPr lang="en-US" dirty="0">
                <a:effectLst/>
                <a:latin typeface="Helvetica" pitchFamily="2" charset="0"/>
              </a:rPr>
              <a:t> Abimelech (8:33–10:5)</a:t>
            </a:r>
          </a:p>
          <a:p>
            <a:r>
              <a:rPr lang="en-US" dirty="0">
                <a:effectLst/>
                <a:latin typeface="Helvetica" pitchFamily="2" charset="0"/>
              </a:rPr>
              <a:t>B</a:t>
            </a:r>
            <a:r>
              <a:rPr lang="en-US" baseline="30000" dirty="0">
                <a:effectLst/>
                <a:latin typeface="Helvetica" pitchFamily="2" charset="0"/>
              </a:rPr>
              <a:t>1</a:t>
            </a:r>
            <a:r>
              <a:rPr lang="en-US" dirty="0">
                <a:effectLst/>
                <a:latin typeface="Helvetica" pitchFamily="2" charset="0"/>
              </a:rPr>
              <a:t> Jephthah (10:6–12:15)</a:t>
            </a:r>
          </a:p>
          <a:p>
            <a:r>
              <a:rPr lang="en-US" dirty="0">
                <a:effectLst/>
                <a:latin typeface="Helvetica" pitchFamily="2" charset="0"/>
              </a:rPr>
              <a:t>A</a:t>
            </a:r>
            <a:r>
              <a:rPr lang="en-US" baseline="30000" dirty="0">
                <a:effectLst/>
                <a:latin typeface="Helvetica" pitchFamily="2" charset="0"/>
              </a:rPr>
              <a:t>1</a:t>
            </a:r>
            <a:r>
              <a:rPr lang="en-US" dirty="0">
                <a:effectLst/>
                <a:latin typeface="Helvetica" pitchFamily="2" charset="0"/>
              </a:rPr>
              <a:t> Samson (chaps. 13–16)</a:t>
            </a:r>
          </a:p>
          <a:p>
            <a:r>
              <a:rPr lang="en-US" dirty="0">
                <a:effectLst/>
                <a:latin typeface="Helvetica" pitchFamily="2" charset="0"/>
              </a:rPr>
              <a:t>While Gideon is the only judge who opposed idolatry, the moral decline in Gideon’s own life is a reflection of the nation’s spiritual decline as a whole. After the 40 years of peace following Gideon’s victory, no more periods of peace are mentioned in the rest of the book (3:11, 30; 4:17; 6:23–24). From the time of Gideon to the rest of the book the Israelites were increasingly engaged in internal conflict.</a:t>
            </a:r>
            <a:r>
              <a:rPr lang="en-US" baseline="30000" dirty="0">
                <a:effectLst/>
                <a:latin typeface="Helvetica" pitchFamily="2" charset="0"/>
              </a:rPr>
              <a:t>25"</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24</a:t>
            </a:r>
            <a:r>
              <a:rPr lang="en-US" dirty="0">
                <a:effectLst/>
                <a:latin typeface="Calibri" panose="020F0502020204030204" pitchFamily="34" charset="0"/>
              </a:rPr>
              <a:t> W. Dumbrell, “In Those Days There Was No King In Israel,” </a:t>
            </a:r>
            <a:r>
              <a:rPr lang="en-US" i="1" dirty="0">
                <a:effectLst/>
                <a:latin typeface="Calibri" panose="020F0502020204030204" pitchFamily="34" charset="0"/>
              </a:rPr>
              <a:t>JSOT</a:t>
            </a:r>
            <a:r>
              <a:rPr lang="en-US" dirty="0">
                <a:effectLst/>
                <a:latin typeface="Calibri" panose="020F0502020204030204" pitchFamily="34" charset="0"/>
              </a:rPr>
              <a:t> 25 (1983): 25; D. M. Gunn, “Joshua and Judges,” in </a:t>
            </a:r>
            <a:r>
              <a:rPr lang="en-US" i="1" dirty="0">
                <a:effectLst/>
                <a:latin typeface="Calibri" panose="020F0502020204030204" pitchFamily="34" charset="0"/>
              </a:rPr>
              <a:t>The Literary Guide to the Bible</a:t>
            </a:r>
            <a:r>
              <a:rPr lang="en-US" dirty="0">
                <a:effectLst/>
                <a:latin typeface="Calibri" panose="020F0502020204030204" pitchFamily="34" charset="0"/>
              </a:rPr>
              <a:t>, ed. R. Alter and F. Kermode (Cambridge: Harvard University Press, 1987), 105; Block, </a:t>
            </a:r>
            <a:r>
              <a:rPr lang="en-US" i="1" dirty="0">
                <a:effectLst/>
                <a:latin typeface="Calibri" panose="020F0502020204030204" pitchFamily="34" charset="0"/>
              </a:rPr>
              <a:t>Judges, Ruth</a:t>
            </a:r>
            <a:r>
              <a:rPr lang="en-US" dirty="0">
                <a:effectLst/>
                <a:latin typeface="Calibri" panose="020F0502020204030204" pitchFamily="34" charset="0"/>
              </a:rPr>
              <a:t>, 59.</a:t>
            </a:r>
          </a:p>
          <a:p>
            <a:r>
              <a:rPr lang="en-US" baseline="30000" dirty="0">
                <a:effectLst/>
                <a:latin typeface="Calibri" panose="020F0502020204030204" pitchFamily="34" charset="0"/>
              </a:rPr>
              <a:t>25</a:t>
            </a:r>
            <a:r>
              <a:rPr lang="en-US" dirty="0">
                <a:effectLst/>
                <a:latin typeface="Calibri" panose="020F0502020204030204" pitchFamily="34" charset="0"/>
              </a:rPr>
              <a:t> For helpful discussion see J. R. </a:t>
            </a:r>
            <a:r>
              <a:rPr lang="en-US" dirty="0" err="1">
                <a:effectLst/>
                <a:latin typeface="Calibri" panose="020F0502020204030204" pitchFamily="34" charset="0"/>
              </a:rPr>
              <a:t>Vannoy</a:t>
            </a:r>
            <a:r>
              <a:rPr lang="en-US" dirty="0">
                <a:effectLst/>
                <a:latin typeface="Calibri" panose="020F0502020204030204" pitchFamily="34" charset="0"/>
              </a:rPr>
              <a:t>, “Judges, Theology of,” </a:t>
            </a:r>
            <a:r>
              <a:rPr lang="en-US" i="1" dirty="0">
                <a:effectLst/>
                <a:latin typeface="Calibri" panose="020F0502020204030204" pitchFamily="34" charset="0"/>
              </a:rPr>
              <a:t>NIDOTTE</a:t>
            </a:r>
            <a:r>
              <a:rPr lang="en-US" dirty="0">
                <a:effectLst/>
                <a:latin typeface="Calibri" panose="020F0502020204030204" pitchFamily="34" charset="0"/>
              </a:rPr>
              <a:t>, ed. W. VanGemeren (Grand Rapids: Zondervan, 1997), 4:830.</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293–294.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43531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108</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109</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pPr eaLnBrk="1" hangingPunct="1"/>
              <a:t>110</a:t>
            </a:fld>
            <a:endParaRPr 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Gideon account played an important role in the author’s purpose. Unique to this period is what approaches a revival of religious faith in Yahweh as Gideon pulled down the altar of Baal and cut down the Asherah (6:28). The eradication of pagan idols constituted what the nation was to have been doing all along (Deut 7:5), so only here were the people obedient to the command given by Moses and Joshua to the people."</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B32A-48E8-4E49-9BEA-BA39F248AF72}" type="slidenum">
              <a:rPr lang="en-US" sz="1200">
                <a:solidFill>
                  <a:srgbClr val="000000"/>
                </a:solidFill>
              </a:rPr>
              <a:pPr eaLnBrk="1" hangingPunct="1"/>
              <a:t>111</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Also, unlike the other Judges’ narratives here is a lengthy description of how the Israelites were to overcome the Midianites (Judg 7:1–18). And yet, in the end Gideon proved not to be a good example for the nation, for he led the nation into idolatry, fashioning a golden ephod from the people’s gold (8:24–27)—“a situation too much like the golden calf incident for theological comfort.”</a:t>
            </a:r>
            <a:r>
              <a:rPr lang="en-US" baseline="30000" dirty="0">
                <a:effectLst/>
                <a:latin typeface="Helvetica" pitchFamily="2" charset="0"/>
              </a:rPr>
              <a:t>32</a:t>
            </a:r>
            <a:r>
              <a:rPr lang="en-US" dirty="0">
                <a:effectLst/>
                <a:latin typeface="Helvetica" pitchFamily="2" charset="0"/>
              </a:rPr>
              <a:t> Like Aaron, who collected jewelry to erect a gold calf (Exod 32:1–4), Gideon took gold earrings to make an ephod. Accumulating gold for this undertaking ran counter to the Mosaic law, which stated that the king was not to amass gold for himself (Deut 17:17).</a:t>
            </a:r>
            <a:r>
              <a:rPr lang="en-US" baseline="30000" dirty="0">
                <a:effectLst/>
                <a:latin typeface="Helvetica" pitchFamily="2" charset="0"/>
              </a:rPr>
              <a:t>33</a:t>
            </a:r>
            <a:r>
              <a:rPr lang="en-US" dirty="0">
                <a:effectLst/>
                <a:latin typeface="Helvetica" pitchFamily="2" charset="0"/>
              </a:rPr>
              <a:t> From this point on in the narrative the Israelites became adversarial to fellow Israelites (Judg 9:5, 34–54; 12:1–6; 15:9–13).</a:t>
            </a:r>
          </a:p>
          <a:p>
            <a:r>
              <a:rPr lang="en-US" baseline="30000" dirty="0">
                <a:effectLst/>
                <a:latin typeface="Calibri" panose="020F0502020204030204" pitchFamily="34" charset="0"/>
              </a:rPr>
              <a:t>32</a:t>
            </a:r>
            <a:r>
              <a:rPr lang="en-US" dirty="0">
                <a:effectLst/>
                <a:latin typeface="Calibri" panose="020F0502020204030204" pitchFamily="34" charset="0"/>
              </a:rPr>
              <a:t> P. House, </a:t>
            </a:r>
            <a:r>
              <a:rPr lang="en-US" i="1" dirty="0">
                <a:effectLst/>
                <a:latin typeface="Calibri" panose="020F0502020204030204" pitchFamily="34" charset="0"/>
              </a:rPr>
              <a:t>Old Testament Theology</a:t>
            </a:r>
            <a:r>
              <a:rPr lang="en-US" dirty="0">
                <a:effectLst/>
                <a:latin typeface="Calibri" panose="020F0502020204030204" pitchFamily="34" charset="0"/>
              </a:rPr>
              <a:t> (Downers Grove, IL: InterVarsity, 1998), 219.</a:t>
            </a:r>
          </a:p>
          <a:p>
            <a:r>
              <a:rPr lang="en-US" baseline="30000" dirty="0">
                <a:effectLst/>
                <a:latin typeface="Calibri" panose="020F0502020204030204" pitchFamily="34" charset="0"/>
              </a:rPr>
              <a:t>33</a:t>
            </a:r>
            <a:r>
              <a:rPr lang="en-US" dirty="0">
                <a:effectLst/>
                <a:latin typeface="Calibri" panose="020F0502020204030204" pitchFamily="34" charset="0"/>
              </a:rPr>
              <a:t> The people seem to have been requesting that Gideon be king (Judg 8:22–23)."</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pPr eaLnBrk="1" hangingPunct="1"/>
              <a:t>113</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pPr eaLnBrk="1" hangingPunct="1"/>
              <a:t>114</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116</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2B5A2-7CA3-B047-B09B-16537CE09E0B}" type="slidenum">
              <a:rPr lang="en-US" sz="1200">
                <a:solidFill>
                  <a:srgbClr val="000000"/>
                </a:solidFill>
              </a:rPr>
              <a:pPr eaLnBrk="1" hangingPunct="1"/>
              <a:t>117</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119</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73CFD3-4159-5840-853C-FB4B5F0F5C6B}" type="slidenum">
              <a:rPr lang="en-US" sz="1200"/>
              <a:pPr eaLnBrk="1" hangingPunct="1"/>
              <a:t>121</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a bit misleading as the book depicts judges in a more holistic role—not just making pronouncements but actually delivering and leading the people.</a:t>
            </a:r>
          </a:p>
          <a:p>
            <a:r>
              <a:rPr lang="en-US" dirty="0"/>
              <a:t>_______</a:t>
            </a:r>
          </a:p>
          <a:p>
            <a:r>
              <a:rPr lang="en-US" dirty="0"/>
              <a:t>"</a:t>
            </a:r>
            <a:r>
              <a:rPr lang="en-US" b="1" dirty="0">
                <a:effectLst/>
                <a:latin typeface="Helvetica" pitchFamily="2" charset="0"/>
              </a:rPr>
              <a:t>PURPOSE OF THE BOOK</a:t>
            </a:r>
            <a:endParaRPr lang="en-US" dirty="0">
              <a:effectLst/>
              <a:latin typeface="Helvetica" pitchFamily="2" charset="0"/>
            </a:endParaRPr>
          </a:p>
          <a:p>
            <a:r>
              <a:rPr lang="en-US" dirty="0">
                <a:effectLst/>
                <a:latin typeface="Helvetica" pitchFamily="2" charset="0"/>
              </a:rPr>
              <a:t>The reason the book of Judges was written can be determined from the two major refrains of the book: “The Israelites did what was evil in the Lord’s sight” (Judg 2:11; 3:7, 12; 4:1; 6:1; 10:6; 13:1) and “In those days there was no king in Israel; everyone did whatever he wanted” (17:6; 21:25). Taking these two statements together shows that the book is concerned with describing Israel’s relationship to God between the period of Joshua and the monarchy. It shows the outworking of Israel’s covenant relationship with God where obedience to the Law resulted in blessing and peace, whereas disobedience led to hardship and oppression. The overall effect would be a call to Israel to return to her God from her idolatrous ways as her position as a holy nation was in jeopardy.</a:t>
            </a:r>
            <a:r>
              <a:rPr lang="en-US" baseline="30000" dirty="0">
                <a:effectLst/>
                <a:latin typeface="Helvetica" pitchFamily="2" charset="0"/>
              </a:rPr>
              <a:t>19</a:t>
            </a:r>
            <a:r>
              <a:rPr lang="en-US" dirty="0">
                <a:effectLst/>
                <a:latin typeface="Helvetica" pitchFamily="2" charset="0"/>
              </a:rPr>
              <a:t> Focusing primarily on the second refrain, many argue that the purpose of the book is to demonstrate that a centralized kingship was necessary for the well-being of the covenant community.</a:t>
            </a:r>
            <a:r>
              <a:rPr lang="en-US" baseline="30000" dirty="0">
                <a:effectLst/>
                <a:latin typeface="Helvetica" pitchFamily="2" charset="0"/>
              </a:rPr>
              <a:t>20</a:t>
            </a:r>
            <a:r>
              <a:rPr lang="en-US" dirty="0">
                <a:effectLst/>
                <a:latin typeface="Helvetica" pitchFamily="2" charset="0"/>
              </a:rPr>
              <a:t> Boling maintains that the structure of the work, which he argues focuses on the abortive attempt to establish the monarchy at Shechem, supports this theme.</a:t>
            </a:r>
            <a:r>
              <a:rPr lang="en-US" baseline="30000" dirty="0">
                <a:effectLst/>
                <a:latin typeface="Helvetica" pitchFamily="2" charset="0"/>
              </a:rPr>
              <a:t>21"</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19</a:t>
            </a:r>
            <a:r>
              <a:rPr lang="en-US" dirty="0">
                <a:effectLst/>
                <a:latin typeface="Calibri" panose="020F0502020204030204" pitchFamily="34" charset="0"/>
              </a:rPr>
              <a:t> See Block, </a:t>
            </a:r>
            <a:r>
              <a:rPr lang="en-US" i="1" dirty="0">
                <a:effectLst/>
                <a:latin typeface="Calibri" panose="020F0502020204030204" pitchFamily="34" charset="0"/>
              </a:rPr>
              <a:t>Joshua, Ruth</a:t>
            </a:r>
            <a:r>
              <a:rPr lang="en-US" dirty="0">
                <a:effectLst/>
                <a:latin typeface="Calibri" panose="020F0502020204030204" pitchFamily="34" charset="0"/>
              </a:rPr>
              <a:t>, 58; House, </a:t>
            </a:r>
            <a:r>
              <a:rPr lang="en-US" i="1" dirty="0">
                <a:effectLst/>
                <a:latin typeface="Calibri" panose="020F0502020204030204" pitchFamily="34" charset="0"/>
              </a:rPr>
              <a:t>Old Testament Theology</a:t>
            </a:r>
            <a:r>
              <a:rPr lang="en-US" dirty="0">
                <a:effectLst/>
                <a:latin typeface="Calibri" panose="020F0502020204030204" pitchFamily="34" charset="0"/>
              </a:rPr>
              <a:t>, 225.</a:t>
            </a:r>
          </a:p>
          <a:p>
            <a:r>
              <a:rPr lang="en-US" baseline="30000" dirty="0">
                <a:effectLst/>
                <a:latin typeface="Calibri" panose="020F0502020204030204" pitchFamily="34" charset="0"/>
              </a:rPr>
              <a:t>20</a:t>
            </a:r>
            <a:r>
              <a:rPr lang="en-US" dirty="0">
                <a:effectLst/>
                <a:latin typeface="Calibri" panose="020F0502020204030204" pitchFamily="34" charset="0"/>
              </a:rPr>
              <a:t> E.g., Harrison,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692; R. Rendtorff, </a:t>
            </a:r>
            <a:r>
              <a:rPr lang="en-US" i="1" dirty="0">
                <a:effectLst/>
                <a:latin typeface="Calibri" panose="020F0502020204030204" pitchFamily="34" charset="0"/>
              </a:rPr>
              <a:t>The Old Testament Introduction</a:t>
            </a:r>
            <a:r>
              <a:rPr lang="en-US" dirty="0">
                <a:effectLst/>
                <a:latin typeface="Calibri" panose="020F0502020204030204" pitchFamily="34" charset="0"/>
              </a:rPr>
              <a:t>, trans. J. Bowden (Philadelphia: Fortress, 1986), 169.</a:t>
            </a:r>
          </a:p>
          <a:p>
            <a:r>
              <a:rPr lang="en-US" baseline="30000" dirty="0">
                <a:effectLst/>
                <a:latin typeface="Calibri" panose="020F0502020204030204" pitchFamily="34" charset="0"/>
              </a:rPr>
              <a:t>21</a:t>
            </a:r>
            <a:r>
              <a:rPr lang="en-US" dirty="0">
                <a:effectLst/>
                <a:latin typeface="Calibri" panose="020F0502020204030204" pitchFamily="34" charset="0"/>
              </a:rPr>
              <a:t> R. Boling, “Judges, Book of,” in </a:t>
            </a:r>
            <a:r>
              <a:rPr lang="en-US" i="1" dirty="0">
                <a:effectLst/>
                <a:latin typeface="Calibri" panose="020F0502020204030204" pitchFamily="34" charset="0"/>
              </a:rPr>
              <a:t>ADB</a:t>
            </a:r>
            <a:r>
              <a:rPr lang="en-US" dirty="0">
                <a:effectLst/>
                <a:latin typeface="Calibri" panose="020F0502020204030204" pitchFamily="34" charset="0"/>
              </a:rPr>
              <a:t>, 3:1110.</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292.</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11</a:t>
            </a:fld>
            <a:endParaRPr lang="en-US"/>
          </a:p>
        </p:txBody>
      </p:sp>
    </p:spTree>
    <p:extLst>
      <p:ext uri="{BB962C8B-B14F-4D97-AF65-F5344CB8AC3E}">
        <p14:creationId xmlns:p14="http://schemas.microsoft.com/office/powerpoint/2010/main" val="23062573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122</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10:1</a:t>
            </a:r>
            <a:r>
              <a:rPr lang="en-US" dirty="0">
                <a:effectLst/>
                <a:latin typeface="Lucida Grande" panose="020B0600040502020204" pitchFamily="34" charset="0"/>
              </a:rPr>
              <a:t>    After Abimelech died, Tola son of Puah, son of Dodo, was the next person to rescue Israel. He was from the tribe of Issachar but lived in the town of Shamir in the hill country of Ephraim.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judged Israel for twenty-three years. When he died, he was buried in Shamir.</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10:3</a:t>
            </a:r>
            <a:r>
              <a:rPr lang="en-US" dirty="0">
                <a:effectLst/>
                <a:latin typeface="Lucida Grande" panose="020B0600040502020204" pitchFamily="34" charset="0"/>
              </a:rPr>
              <a:t>    After Tola died, Jair from Gilead judged Israel for twenty-two years.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His thirty sons rode around on thirty donkeys, and they owned thirty towns in the land of Gilead, which are still called the Towns of Jair.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When Jair died, he was buried in </a:t>
            </a:r>
            <a:r>
              <a:rPr lang="en-US" dirty="0" err="1">
                <a:effectLst/>
                <a:latin typeface="Lucida Grande" panose="020B0600040502020204" pitchFamily="34" charset="0"/>
              </a:rPr>
              <a:t>Kamon</a:t>
            </a:r>
            <a:r>
              <a:rPr lang="en-US" dirty="0">
                <a:effectLst/>
                <a:latin typeface="Lucida Grande" panose="020B0600040502020204" pitchFamily="34" charset="0"/>
              </a:rPr>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While Jezebel brought Baal worship into Israel during her husband Ahab's reign, it already had a history of influencing the people long before during the time of the Judges.</a:t>
            </a:r>
          </a:p>
          <a:p>
            <a:r>
              <a:rPr lang="en-US" dirty="0"/>
              <a:t>______________</a:t>
            </a:r>
          </a:p>
          <a:p>
            <a:r>
              <a:rPr lang="en-US" dirty="0"/>
              <a:t>BB-02-Map-49</a:t>
            </a:r>
          </a:p>
          <a:p>
            <a:r>
              <a:rPr lang="en-US" dirty="0"/>
              <a:t>OS-07-Judges-125</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Interestingly, Israel served the god of Philistia, so the Lord persecuted them with the Philistines!</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10:6</a:t>
            </a:r>
            <a:r>
              <a:rPr lang="en-US" dirty="0">
                <a:effectLst/>
                <a:latin typeface="Lucida Grande" panose="020B0600040502020204" pitchFamily="34" charset="0"/>
              </a:rPr>
              <a:t>    Again the Israelites did evil in the LORD’s sight. They served the images of Baal and Ashtoreth, and the gods of Aram, Sidon, Moab, Ammon, and Philistia. They abandoned the LORD and no longer served him at all.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So the LORD burned with anger against Israel, and he turned them over to the Philistines and the Ammonites,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who began to oppress them that year. For eighteen years they oppressed all the Israelites east of the Jordan River in the land of the Amorites (that is, in Gilead). </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pPr eaLnBrk="1" hangingPunct="1"/>
              <a:t>128</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D2D615-B30C-634E-BC12-DF189F483C53}" type="slidenum">
              <a:rPr lang="en-US" sz="1200">
                <a:latin typeface="Arial" charset="0"/>
              </a:rPr>
              <a:pPr eaLnBrk="1" hangingPunct="1"/>
              <a:t>130</a:t>
            </a:fld>
            <a:endParaRPr lang="en-US" sz="1200">
              <a:latin typeface="Arial"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C8FAF-08A3-7B4B-AD79-2FA97ED36F63}" type="slidenum">
              <a:rPr lang="en-US" sz="1200">
                <a:solidFill>
                  <a:srgbClr val="000000"/>
                </a:solidFill>
              </a:rPr>
              <a:pPr eaLnBrk="1" hangingPunct="1"/>
              <a:t>132</a:t>
            </a:fld>
            <a:endParaRPr 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pPr eaLnBrk="1" hangingPunct="1"/>
              <a:t>133</a:t>
            </a:fld>
            <a:endParaRPr 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have a need for consistency in our lives—but what are the </a:t>
            </a:r>
            <a:r>
              <a:rPr lang="en-US" i="1" dirty="0">
                <a:cs typeface="ＭＳ Ｐゴシック" charset="0"/>
              </a:rPr>
              <a:t>reasons</a:t>
            </a:r>
            <a:r>
              <a:rPr lang="en-US" dirty="0">
                <a:cs typeface="ＭＳ Ｐゴシック" charset="0"/>
              </a:rPr>
              <a:t> we should be consistent? The Book of Judges answers that question.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pPr eaLnBrk="1" hangingPunct="1"/>
              <a:t>134</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pPr eaLnBrk="1" hangingPunct="1"/>
              <a:t>135</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pPr eaLnBrk="1" hangingPunct="1"/>
              <a:t>136</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pPr eaLnBrk="1" hangingPunct="1"/>
              <a:t>137</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pPr eaLnBrk="1" hangingPunct="1"/>
              <a:t>138</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F367EF-249A-3144-AB7B-7F2CCDD5F3C9}" type="slidenum">
              <a:rPr lang="en-US" sz="1200"/>
              <a:pPr eaLnBrk="1" hangingPunct="1"/>
              <a:t>139</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3A09F4-A0C2-FA47-A7CD-907BDB45E865}" type="slidenum">
              <a:rPr lang="en-US" sz="1200"/>
              <a:pPr eaLnBrk="1" hangingPunct="1"/>
              <a:t>141</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142</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144</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153</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302B5B-D4A5-8F40-8D53-2A3173CD2B6A}" type="slidenum">
              <a:rPr lang="en-US" sz="1200"/>
              <a:pPr eaLnBrk="1" hangingPunct="1"/>
              <a:t>154</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155</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last of the major judges is Samson, who perhaps even more than Gideon is a portrait of the nation in miniature as he blatantly violated God’s instructions. In contrast with the other judges Samson’s dealings with the Philistines seem to almost be of a personal nature rather than having anything to do with his tribe or Israel at large."</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dirty="0">
                <a:effectLst/>
                <a:latin typeface="Helvetica" pitchFamily="2" charset="0"/>
              </a:rPr>
              <a:t>One of the ways the Israelites were to prevent the emergence of idolatry in the land was by avoiding mixed marriages (3:6; Exod 34:16; Deut 7:3). Samson, however, was involved with at least two relationships with foreign women (Judg 14:1–20; 16:1). In doing so he stands in contrast to Othniel, the first judge who displayed virtue and courage in his marriage to </a:t>
            </a:r>
            <a:r>
              <a:rPr lang="en-US" dirty="0" err="1">
                <a:effectLst/>
                <a:latin typeface="Helvetica" pitchFamily="2" charset="0"/>
              </a:rPr>
              <a:t>Achsah</a:t>
            </a:r>
            <a:r>
              <a:rPr lang="en-US" dirty="0">
                <a:effectLst/>
                <a:latin typeface="Helvetica" pitchFamily="2" charset="0"/>
              </a:rPr>
              <a:t> (1:12–15). This contrast illustrates the moral and spiritual decline of the judges themselves. The moral and spiritual decline of the judges seems to reach its climax with Samson. Samson demonstrates one who “did whatever he wanted” (17:6; 21:25)."</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Chapter 15 NLT</a:t>
            </a:r>
          </a:p>
          <a:p>
            <a:r>
              <a:rPr lang="en-US">
                <a:cs typeface="ＭＳ Ｐゴシック" charset="0"/>
              </a:rPr>
              <a:t>Samson’s Vengeance on the Philistines</a:t>
            </a:r>
          </a:p>
          <a:p>
            <a:r>
              <a:rPr lang="en-US">
                <a:cs typeface="ＭＳ Ｐゴシック" charset="0"/>
              </a:rPr>
              <a:t>Later on, during the wheat harvest, Samson took a young goat as a present to his wife. He said, “I’m going into my wife’s room to sleep with her,” but her father wouldn’t let him in. </a:t>
            </a:r>
          </a:p>
          <a:p>
            <a:r>
              <a:rPr lang="en-US">
                <a:cs typeface="ＭＳ Ｐゴシック" charset="0"/>
              </a:rPr>
              <a:t>2 “I truly thought you must hate her,” her father explained, “so I gave her in marriage to your best man. But look, her younger sister is even more beautiful than she is. Marry her instead.” </a:t>
            </a:r>
          </a:p>
          <a:p>
            <a:r>
              <a:rPr lang="en-US">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a:cs typeface="ＭＳ Ｐゴシック" charset="0"/>
              </a:rPr>
              <a:t>6 “Who did this?” the Philistines demanded. </a:t>
            </a:r>
          </a:p>
          <a:p>
            <a:r>
              <a:rPr lang="en-US">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pPr eaLnBrk="1" hangingPunct="1"/>
              <a:t>162</a:t>
            </a:fld>
            <a:endParaRPr lang="en-US" sz="120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prologue of the book announced that God raised up the judges and was with them (2:18). But things had become so perverse by Samson’s day that he did not realize that the Lord had departed from him (Judg 16:20). Samson was also the only judge who was a Nazirite, but he seems to have violated Nazirite vows by having contact with the dead, cutting his hair, and perhaps drinking wine (Num 6:1–21)."</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pPr eaLnBrk="1" hangingPunct="1"/>
              <a:t>163</a:t>
            </a:fld>
            <a:endParaRPr lang="en-US" sz="1200"/>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C0881-AB10-FF49-ADF2-D99CC165FDBF}" type="slidenum">
              <a:rPr lang="en-US" sz="1200"/>
              <a:pPr eaLnBrk="1" hangingPunct="1"/>
              <a:t>164</a:t>
            </a:fld>
            <a:endParaRPr lang="en-US"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pPr eaLnBrk="1" hangingPunct="1"/>
              <a:t>167</a:t>
            </a:fld>
            <a:endParaRPr lang="en-US" sz="1200"/>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pPr eaLnBrk="1" hangingPunct="1"/>
              <a:t>168</a:t>
            </a:fld>
            <a:endParaRPr lang="en-US" sz="120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F38069-CAAB-8B44-8671-48DF525212C2}" type="slidenum">
              <a:rPr lang="en-US" sz="1200"/>
              <a:pPr eaLnBrk="1" hangingPunct="1"/>
              <a:t>169</a:t>
            </a:fld>
            <a:endParaRPr lang="en-US" sz="120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170</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171</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172</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13327589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you stop the cycles? Go back to the Source daily. </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rPr>
              <a:pPr eaLnBrk="1" hangingPunct="1"/>
              <a:t>175</a:t>
            </a:fld>
            <a:endParaRPr lang="en-US"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176</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Is your commitment to Christ cyclical?</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177</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When someone gets a wound from a gun, it is very serious and requires immediate</a:t>
            </a:r>
            <a:r>
              <a:rPr lang="en-US" baseline="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a:solidFill>
                  <a:schemeClr val="tx1"/>
                </a:solidFill>
                <a:effectLst/>
                <a:latin typeface="Arial"/>
                <a:ea typeface="ＭＳ Ｐゴシック" pitchFamily="-112" charset="-128"/>
                <a:cs typeface="Arial"/>
              </a:rPr>
              <a:t>How can you stop the cycles? Go back to the Source daily.</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1867662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rPr>
              <a:pPr eaLnBrk="1" hangingPunct="1"/>
              <a:t>183</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DAB84-F48A-CF4F-B594-0972E10FE8D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Adapted OS-07-Judges-90, 181</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024184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185</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315525-9EE5-1846-9F59-B6824DB6B6A3}" type="slidenum">
              <a:rPr lang="en-US" sz="1200"/>
              <a:pPr eaLnBrk="1" hangingPunct="1"/>
              <a:t>187</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Does false worship lead to immorality—or does lack of morals lead to idolatry?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dirty="0">
                <a:effectLst/>
                <a:latin typeface="Helvetica" pitchFamily="2" charset="0"/>
              </a:rPr>
              <a:t>The period of the Judges began with Israel fighting enemies it should have annihilated, continued with Israel engaged with foreign enemies because of her apostasy, and concluded with Israel fighting among themselves.</a:t>
            </a:r>
            <a:r>
              <a:rPr lang="en-US" baseline="30000" dirty="0">
                <a:effectLst/>
                <a:latin typeface="Helvetica" pitchFamily="2" charset="0"/>
              </a:rPr>
              <a:t>35</a:t>
            </a:r>
            <a:r>
              <a:rPr lang="en-US" dirty="0">
                <a:effectLst/>
                <a:latin typeface="Helvetica" pitchFamily="2" charset="0"/>
              </a:rPr>
              <a:t> The spiritual condition of the inhabitants of the land at the end of the book is no different from the pagan inhabitants the Israelites were to remove from the land at the beginning of the book.</a:t>
            </a:r>
          </a:p>
          <a:p>
            <a:r>
              <a:rPr lang="en-US" baseline="30000" dirty="0">
                <a:effectLst/>
                <a:latin typeface="Calibri" panose="020F0502020204030204" pitchFamily="34" charset="0"/>
              </a:rPr>
              <a:t>35</a:t>
            </a:r>
            <a:r>
              <a:rPr lang="en-US" dirty="0">
                <a:effectLst/>
                <a:latin typeface="Calibri" panose="020F0502020204030204" pitchFamily="34" charset="0"/>
              </a:rPr>
              <a:t> D. M. Howard Jr., </a:t>
            </a:r>
            <a:r>
              <a:rPr lang="en-US" i="1" dirty="0">
                <a:effectLst/>
                <a:latin typeface="Calibri" panose="020F0502020204030204" pitchFamily="34" charset="0"/>
              </a:rPr>
              <a:t>An Introduction to the Old Testament Historical Books</a:t>
            </a:r>
            <a:r>
              <a:rPr lang="en-US" dirty="0">
                <a:effectLst/>
                <a:latin typeface="Calibri" panose="020F0502020204030204" pitchFamily="34" charset="0"/>
              </a:rPr>
              <a:t> (Chicago: Moody, 1993), 99. The fact that the first episode of the appendix deals with the tribe of Dan forms a connection to Samson, the last mentioned judge, who was from the tribe of Dan."</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188</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first epilogue records the migration of the tribe of Dan and Micah’s idolatry (chaps. 17–18), while the second epilogue reports the rape of a Levite’s concubine and the near annihilation of an Israelite tribe as a result of intertribal warfare (chaps. 19–21). Several events illustrate the depth to which Israel has departed from the commandments of the Mosaic law. The sins include theft (17:1–2), idolatry (17:5), immorality (19:2), homosexuality (19:22), and abduction (21:23). Micah assumed he would receive God’s blessing because he procured a Levite to preside over the worship of his manufactured idol (17:13). The accounts in the epilogue illustrate in a more graphic way Israel’s tendency toward idolatry and scandal that was seen earlier in the book."</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296–297.</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deal with all these calves? Today many societies know much stronger animals such as the elephant, but the bull or ox were the strongest of animals in the Ancient Near East. </a:t>
            </a:r>
          </a:p>
          <a:p>
            <a:endParaRPr lang="en-US" dirty="0"/>
          </a:p>
          <a:p>
            <a:r>
              <a:rPr lang="en-US" dirty="0"/>
              <a:t>We see Israel making a golden calf even at Sinai (Exodus 32). Gold would, of course, last much longer than an idol carved out of wood—but both required skilled craftsmen. We do not know if Micah's silver image and idol (Judges 17:4-5) and carved image (Judges 18:30) depicted a calf or some other animal, but the strength of the calf certainly makes it </a:t>
            </a:r>
            <a:r>
              <a:rPr lang="en-US"/>
              <a:t>a good </a:t>
            </a:r>
            <a:r>
              <a:rPr lang="en-US" dirty="0"/>
              <a:t>candidate.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299756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190</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Bethlehem appears in a really bad light in Judges.</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Judg. 17:7</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One day a young Levite, who had been living in Bethlehem in Judah, arrived in that area [of Ephraim].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He had left Bethlehem in search of another place to live, and as he </a:t>
            </a:r>
            <a:r>
              <a:rPr lang="en-SG" sz="1200"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traveled</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he came to the hill country of Ephraim. He happened to stop at Micah’s house as he was traveling through.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9</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“Where are you from?” Micah asked him. He replied, “I am a Levite from Bethlehem in Judah, and I am looking for a place to live.”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10 </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“Stay here with me,” Micah said, “and you can be a father and priest to me. I will give you ten pieces of silver a year, plus a change of clothes and your food.”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11</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Levite agreed to this, and the young man became like one of Micah’s sons.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Judg. 17:12</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So Micah installed the Levite as his personal priest, and he lived in Micah’s house.  </a:t>
            </a:r>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13</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“I know the Lord will bless me now,” Micah said, “because I have a Levite serving as my priest.” </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Bethlehem becomes the town where not only a Levite unlawfully acts as a priest, but a pagan priest at that!</a:t>
            </a:r>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192</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This pagan Bethlehem priest then amazingly blesses the godless plan of the people of Dan to murder a peaceful town in the far north.</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Masoretic Text (MT) does not read "Moses" as but "Manasseh" instead. See the center of the  image above where the Hebrew letter </a:t>
            </a:r>
            <a:r>
              <a:rPr lang="en-US" i="1" u="none" dirty="0"/>
              <a:t>nun</a:t>
            </a:r>
            <a:r>
              <a:rPr lang="en-US" dirty="0"/>
              <a:t> (pronounced "noon") is raised above the other letters by a scribe to show that it should be read "Manasseh" to protect the reputation of Moses. Against this is the fact that Moses did have a son named Gershom whereas this was not the case with Manasseh, who had seven sons but none named Gershom.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Josh. 17:1</a:t>
            </a:r>
            <a:r>
              <a:rPr lang="en-US" dirty="0">
                <a:effectLst/>
                <a:latin typeface="Lucida Grande" panose="020B0600040502020204" pitchFamily="34" charset="0"/>
              </a:rPr>
              <a:t>    The next allotment of land was given to the half-tribe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the descendants of Joseph’s older </a:t>
            </a:r>
            <a:r>
              <a:rPr lang="en-US" b="1" dirty="0">
                <a:solidFill>
                  <a:srgbClr val="FF2500"/>
                </a:solidFill>
                <a:effectLst/>
                <a:latin typeface="Lucida Grande" panose="020B0600040502020204" pitchFamily="34" charset="0"/>
              </a:rPr>
              <a:t>son</a:t>
            </a:r>
            <a:r>
              <a:rPr lang="en-US" dirty="0">
                <a:effectLst/>
                <a:latin typeface="Lucida Grande" panose="020B0600040502020204" pitchFamily="34" charset="0"/>
              </a:rPr>
              <a:t>. Makir, the firstborn </a:t>
            </a:r>
            <a:r>
              <a:rPr lang="en-US" b="1" dirty="0">
                <a:solidFill>
                  <a:srgbClr val="FF2500"/>
                </a:solidFill>
                <a:effectLst/>
                <a:latin typeface="Lucida Grande" panose="020B0600040502020204" pitchFamily="34" charset="0"/>
              </a:rPr>
              <a:t>son </a:t>
            </a:r>
            <a:r>
              <a:rPr lang="en-US" dirty="0">
                <a:effectLst/>
                <a:latin typeface="Lucida Grande" panose="020B0600040502020204" pitchFamily="34" charset="0"/>
              </a:rPr>
              <a:t>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was the father of Gilead. Because his descendants were experienced soldiers, the regions of Gilead and Bashan on the east side of the Jordan had already been given to them.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So the allotment on the west side of the Jordan was for the remaining families within the clans of the 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a:t>
            </a:r>
            <a:r>
              <a:rPr lang="en-US" dirty="0" err="1">
                <a:effectLst/>
                <a:latin typeface="Lucida Grande" panose="020B0600040502020204" pitchFamily="34" charset="0"/>
              </a:rPr>
              <a:t>Abiezer</a:t>
            </a:r>
            <a:r>
              <a:rPr lang="en-US" dirty="0">
                <a:effectLst/>
                <a:latin typeface="Lucida Grande" panose="020B0600040502020204" pitchFamily="34" charset="0"/>
              </a:rPr>
              <a:t>, </a:t>
            </a:r>
            <a:r>
              <a:rPr lang="en-US" dirty="0" err="1">
                <a:effectLst/>
                <a:latin typeface="Lucida Grande" panose="020B0600040502020204" pitchFamily="34" charset="0"/>
              </a:rPr>
              <a:t>Helek</a:t>
            </a:r>
            <a:r>
              <a:rPr lang="en-US" dirty="0">
                <a:effectLst/>
                <a:latin typeface="Lucida Grande" panose="020B0600040502020204" pitchFamily="34" charset="0"/>
              </a:rPr>
              <a:t>, </a:t>
            </a:r>
            <a:r>
              <a:rPr lang="en-US" dirty="0" err="1">
                <a:effectLst/>
                <a:latin typeface="Lucida Grande" panose="020B0600040502020204" pitchFamily="34" charset="0"/>
              </a:rPr>
              <a:t>Asriel</a:t>
            </a:r>
            <a:r>
              <a:rPr lang="en-US" dirty="0">
                <a:effectLst/>
                <a:latin typeface="Lucida Grande" panose="020B0600040502020204" pitchFamily="34" charset="0"/>
              </a:rPr>
              <a:t>, Shechem, </a:t>
            </a:r>
            <a:r>
              <a:rPr lang="en-US" dirty="0" err="1">
                <a:effectLst/>
                <a:latin typeface="Lucida Grande" panose="020B0600040502020204" pitchFamily="34" charset="0"/>
              </a:rPr>
              <a:t>Hepher</a:t>
            </a:r>
            <a:r>
              <a:rPr lang="en-US" dirty="0">
                <a:effectLst/>
                <a:latin typeface="Lucida Grande" panose="020B0600040502020204" pitchFamily="34" charset="0"/>
              </a:rPr>
              <a:t>, and </a:t>
            </a:r>
            <a:r>
              <a:rPr lang="en-US" dirty="0" err="1">
                <a:effectLst/>
                <a:latin typeface="Lucida Grande" panose="020B0600040502020204" pitchFamily="34" charset="0"/>
              </a:rPr>
              <a:t>Shemida</a:t>
            </a:r>
            <a:r>
              <a:rPr lang="en-US" dirty="0">
                <a:effectLst/>
                <a:latin typeface="Lucida Grande" panose="020B0600040502020204" pitchFamily="34" charset="0"/>
              </a:rPr>
              <a:t>. These clans represent the male descendants of </a:t>
            </a:r>
            <a:r>
              <a:rPr lang="en-US" b="1" dirty="0">
                <a:solidFill>
                  <a:srgbClr val="FF2500"/>
                </a:solidFill>
                <a:effectLst/>
                <a:latin typeface="Lucida Grande" panose="020B0600040502020204" pitchFamily="34" charset="0"/>
              </a:rPr>
              <a:t>Manasseh son </a:t>
            </a:r>
            <a:r>
              <a:rPr lang="en-US" dirty="0">
                <a:effectLst/>
                <a:latin typeface="Lucida Grande" panose="020B0600040502020204" pitchFamily="34" charset="0"/>
              </a:rPr>
              <a:t>of Joseph.</a:t>
            </a:r>
          </a:p>
          <a:p>
            <a:endParaRPr lang="en-US" dirty="0"/>
          </a:p>
          <a:p>
            <a:r>
              <a:rPr lang="en-US" dirty="0"/>
              <a:t>See the verses at the bottom of this note.</a:t>
            </a:r>
          </a:p>
          <a:p>
            <a:r>
              <a:rPr lang="en-US" dirty="0"/>
              <a:t>________</a:t>
            </a:r>
          </a:p>
          <a:p>
            <a:endParaRPr lang="en-US" dirty="0"/>
          </a:p>
          <a:p>
            <a:r>
              <a:rPr lang="en-US" dirty="0"/>
              <a:t>"</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18:28b-31</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Danites rebuilt the city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named it Dan after their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tribal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forefather.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More significantly (and sadly), they established a tribal center of idolatrous worship under the priesthood of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Jonathan son of Gershom</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Ex. 2:22) which extended through his descendants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until the time of the captivity of the land.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Many scholars refer this to either the Assyrian captivity of Israel in 722 B.C. (2 Kings 17:6) or the captivity of the Galilean population under Tiglath-Pileser III in 733-732 B.C. (2 Kings 15:29). However, an early monarchial date of the authorship of Judges suggests that the statement refers to an earlier unknown captivity (some have suggested the Philistine capture of the ark; cf. 1 Sam. 4:11). For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Moses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Hebrew text has inserted a </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superlinear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[Hebrew letter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nun</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into the name of Moses… to make it read “Manasseh”…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This was apparently a pious scribe’s attempt to relieve Moses’ grandson, Jonathan, of involvement with idolatry. The reference to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house of God ... in Shiloh</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(modern </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Seilun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19 miles north of Jerusalem) implies that the worship at the Danite shrine opposed the true worship of the Lord at Shiloh (cf. Josh. 18:1). This false worship in Dan was a forerunner of that of Jeroboam I who later established a Northern Kingdom shrine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1 Kings 12:28-31)" (F. Duane Lindsey, "Judges,"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eds. John F. Walvoord and Roy B. Zuck [Wheaton: Victor Books, 1985), 1:410).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Is it really difficult to believe that the grandson of Moses could be led into apostasy? Scripture records that it happened even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one</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generation after Joshua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Judg. 2:10  "After that generation died, another generation grew up who did not acknowledge the LORD or remember the mighty things he had done for Israel").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pitchFamily="-112"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So it certainly could happen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two</a:t>
            </a: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 generations later. In fact, siblings and friends within the same generation too often witness one or both of them being caught up in false teaching or idolatry.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12" charset="0"/>
                <a:ea typeface="ＭＳ Ｐゴシック" pitchFamily="-112" charset="-128"/>
                <a:cs typeface="ＭＳ Ｐゴシック" pitchFamily="-112" charset="-128"/>
              </a:rPr>
              <a:t>____________</a:t>
            </a:r>
          </a:p>
          <a:p>
            <a:r>
              <a:rPr lang="en-US" sz="1200" i="0" kern="1200" dirty="0">
                <a:solidFill>
                  <a:schemeClr val="tx1"/>
                </a:solidFill>
                <a:effectLst/>
                <a:latin typeface="Times New Roman" pitchFamily="-112" charset="0"/>
                <a:ea typeface="ＭＳ Ｐゴシック" pitchFamily="-112" charset="-128"/>
                <a:cs typeface="ＭＳ Ｐゴシック" pitchFamily="-112" charset="-128"/>
              </a:rPr>
              <a:t>Image Above:</a:t>
            </a:r>
          </a:p>
          <a:p>
            <a:r>
              <a:rPr lang="en-US" dirty="0"/>
              <a:t>Description The Raised Nun in Judges 18:30. From the middle column of the reverse of (extant) folio 33 of the Aleppo Codex. </a:t>
            </a:r>
          </a:p>
          <a:p>
            <a:r>
              <a:rPr lang="en-US" dirty="0"/>
              <a:t>Source </a:t>
            </a:r>
            <a:r>
              <a:rPr lang="en-US" dirty="0">
                <a:hlinkClick r:id="rId3"/>
              </a:rPr>
              <a:t>https://archive.org/details/Aleppo_Codex</a:t>
            </a:r>
            <a:r>
              <a:rPr lang="en-US" dirty="0"/>
              <a:t> </a:t>
            </a:r>
          </a:p>
          <a:p>
            <a:r>
              <a:rPr lang="en-US" dirty="0"/>
              <a:t>Date circa 920 AD </a:t>
            </a:r>
          </a:p>
          <a:p>
            <a:r>
              <a:rPr lang="en-US" dirty="0"/>
              <a:t>Author </a:t>
            </a:r>
            <a:r>
              <a:rPr lang="en-US" dirty="0" err="1"/>
              <a:t>Shlomo</a:t>
            </a:r>
            <a:r>
              <a:rPr lang="en-US" dirty="0"/>
              <a:t> ben </a:t>
            </a:r>
            <a:r>
              <a:rPr lang="en-US" dirty="0" err="1"/>
              <a:t>Buya'a</a:t>
            </a:r>
            <a:r>
              <a:rPr lang="en-US" dirty="0"/>
              <a:t> </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https://</a:t>
            </a:r>
            <a:r>
              <a:rPr lang="en-US" sz="1200" kern="1200" dirty="0" err="1">
                <a:solidFill>
                  <a:schemeClr val="tx1"/>
                </a:solidFill>
                <a:effectLst/>
                <a:latin typeface="Times New Roman" pitchFamily="-112" charset="0"/>
                <a:ea typeface="ＭＳ Ｐゴシック" pitchFamily="-112" charset="-128"/>
                <a:cs typeface="ＭＳ Ｐゴシック" pitchFamily="-112" charset="-128"/>
              </a:rPr>
              <a:t>en.wikipedia.org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/wiki/File:Raised_Nun_in_Judges_18.30.jpg</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t>
            </a:r>
          </a:p>
          <a:p>
            <a:r>
              <a:rPr lang="en-US" b="1" dirty="0">
                <a:solidFill>
                  <a:srgbClr val="006699"/>
                </a:solidFill>
                <a:effectLst/>
                <a:latin typeface="Helvetica Neue" panose="02000503000000020004" pitchFamily="2" charset="0"/>
              </a:rPr>
              <a:t>Ex. 2:22</a:t>
            </a:r>
            <a:r>
              <a:rPr lang="en-US" dirty="0">
                <a:effectLst/>
                <a:latin typeface="Lucida Grande" panose="020B0600040502020204" pitchFamily="34" charset="0"/>
              </a:rPr>
              <a:t> Later she gave birth to a son, and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named him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he explained,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18:3</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first son was named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had said when the boy was born,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18:30</a:t>
            </a:r>
            <a:r>
              <a:rPr lang="en-US" dirty="0">
                <a:effectLst/>
                <a:latin typeface="Lucida Grande" panose="020B0600040502020204" pitchFamily="34" charset="0"/>
              </a:rPr>
              <a:t>    Then they set up the carved image, and they appointed Jonathan son of </a:t>
            </a:r>
            <a:r>
              <a:rPr lang="en-US" b="1" dirty="0">
                <a:solidFill>
                  <a:srgbClr val="FF2500"/>
                </a:solidFill>
                <a:effectLst/>
                <a:latin typeface="Lucida Grande" panose="020B0600040502020204" pitchFamily="34" charset="0"/>
              </a:rPr>
              <a:t>Gershom</a:t>
            </a:r>
            <a:r>
              <a:rPr lang="en-US" dirty="0">
                <a:effectLst/>
                <a:latin typeface="Lucida Grande" panose="020B0600040502020204" pitchFamily="34" charset="0"/>
              </a:rPr>
              <a:t>, son of </a:t>
            </a:r>
            <a:r>
              <a:rPr lang="en-US" b="1" dirty="0" err="1">
                <a:solidFill>
                  <a:srgbClr val="FF2500"/>
                </a:solidFill>
                <a:effectLst/>
                <a:latin typeface="Lucida Grande" panose="020B0600040502020204" pitchFamily="34" charset="0"/>
              </a:rPr>
              <a:t>Moses</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as their priest. This family continued as priests for the tribe of Dan until the Exile.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23:15</a:t>
            </a:r>
            <a:r>
              <a:rPr lang="en-US" dirty="0">
                <a:effectLst/>
                <a:latin typeface="Lucida Grande" panose="020B0600040502020204" pitchFamily="34" charset="0"/>
              </a:rPr>
              <a:t>  The sons of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were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and Eliezer.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26:24</a:t>
            </a:r>
            <a:r>
              <a:rPr lang="en-US" dirty="0">
                <a:effectLst/>
                <a:latin typeface="Lucida Grande" panose="020B0600040502020204" pitchFamily="34" charset="0"/>
              </a:rPr>
              <a:t>    From the clan of Amram, </a:t>
            </a:r>
            <a:r>
              <a:rPr lang="en-US" dirty="0" err="1">
                <a:effectLst/>
                <a:latin typeface="Lucida Grande" panose="020B0600040502020204" pitchFamily="34" charset="0"/>
              </a:rPr>
              <a:t>Shebuel</a:t>
            </a:r>
            <a:r>
              <a:rPr lang="en-US" dirty="0">
                <a:effectLst/>
                <a:latin typeface="Lucida Grande" panose="020B0600040502020204" pitchFamily="34" charset="0"/>
              </a:rPr>
              <a:t> was a descendant of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son of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He was the chief officer of the treasuries.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194</a:t>
            </a:fld>
            <a:endParaRPr lang="en-US"/>
          </a:p>
        </p:txBody>
      </p:sp>
    </p:spTree>
    <p:extLst>
      <p:ext uri="{BB962C8B-B14F-4D97-AF65-F5344CB8AC3E}">
        <p14:creationId xmlns:p14="http://schemas.microsoft.com/office/powerpoint/2010/main" val="24035221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we get to the end of Judges 18, we see in 18:30 that the Bethlehem Levite this whole story is about is none other than the grandson of Moses himself! Only two generations away, and a leader of apostasy! His descendants continued the false worship at that exact spot another 600 years until the Danites were exiled by Assyria in 722 BC!</a:t>
            </a:r>
          </a:p>
          <a:p>
            <a:r>
              <a:rPr lang="en-US" dirty="0">
                <a:latin typeface="Arial" panose="020B0604020202020204" pitchFamily="34" charset="0"/>
                <a:cs typeface="Arial" panose="020B0604020202020204" pitchFamily="34" charset="0"/>
              </a:rPr>
              <a:t>• In fact, 400 years after Jonathan, the godless Jeroboam of Israel began his rival kingdom in the north and rallied his people in the heresy started by Jonathan, grandson of Moses.</a:t>
            </a:r>
          </a:p>
          <a:p>
            <a:r>
              <a:rPr lang="en-US" dirty="0">
                <a:latin typeface="Arial" panose="020B0604020202020204" pitchFamily="34" charset="0"/>
                <a:cs typeface="Arial" panose="020B0604020202020204" pitchFamily="34" charset="0"/>
              </a:rPr>
              <a:t>• Jeroboam up a golden calf idol on the VERY SAME ALTAR as this Bethlehem Levite from centuries earlier. You can visit it today. </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195</a:t>
            </a:fld>
            <a:endParaRPr lang="en-US"/>
          </a:p>
        </p:txBody>
      </p:sp>
    </p:spTree>
    <p:extLst>
      <p:ext uri="{BB962C8B-B14F-4D97-AF65-F5344CB8AC3E}">
        <p14:creationId xmlns:p14="http://schemas.microsoft.com/office/powerpoint/2010/main" val="2070859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9D095C2-E11B-2D4B-8B1E-A70723B2CA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13:1    At the LORD’s command, a man of God from Judah went to Bethel, arriving there just as Jeroboam was approaching the altar to burn incense. 2 Then at the LORD’s command, he shouted, “O altar, altar! This is what the LORD says: A child named Josiah will be born into the dynasty of David. On you he will sacrifice the priests from the pagan shrines who come here to burn incense, and human bones will be burned on you.” 3 That same day the man of God gave a sign to prove his message. He said, “The LORD has promised to give this sign: This altar will split apart, and its ashes will be poured out on the ground.”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13:4    When King Jeroboam heard the man of God speaking against the altar at Bethel, he pointed at him and shouted, “Seize that man!” But instantly the king’s hand became paralyzed in that position, and he couldn’t pull it back. 5 At the same time a wide crack appeared in the altar, and the ashes poured out, just as the man of God had predicted in his message from the LORD.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1Kings 13:31    Afterward the prophet said to his sons, “When I die, bury me in the grave where the man of God is buried. Lay my bones beside his bones. 32 For the message the LORD told him to proclaim against the altar in Bethel and against the pagan shrines in the towns of Samaria will certainly come true.”</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197</a:t>
            </a:fld>
            <a:endParaRPr lang="en-US"/>
          </a:p>
        </p:txBody>
      </p:sp>
    </p:spTree>
    <p:extLst>
      <p:ext uri="{BB962C8B-B14F-4D97-AF65-F5344CB8AC3E}">
        <p14:creationId xmlns:p14="http://schemas.microsoft.com/office/powerpoint/2010/main" val="19340401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/2018/08/20/the-levite-and-his-concubine-judges-19-21/</a:t>
            </a:r>
            <a:endParaRPr lang="en-SG" dirty="0"/>
          </a:p>
        </p:txBody>
      </p:sp>
      <p:sp>
        <p:nvSpPr>
          <p:cNvPr id="4" name="Slide Number Placeholder 3"/>
          <p:cNvSpPr>
            <a:spLocks noGrp="1"/>
          </p:cNvSpPr>
          <p:nvPr>
            <p:ph type="sldNum" sz="quarter" idx="10"/>
          </p:nvPr>
        </p:nvSpPr>
        <p:spPr/>
        <p:txBody>
          <a:bodyPr/>
          <a:lstStyle/>
          <a:p>
            <a:fld id="{0C03CBE9-2BDA-EA45-A7A1-07593087920F}" type="slidenum">
              <a:rPr lang="en-SG" smtClean="0"/>
              <a:t>200</a:t>
            </a:fld>
            <a:endParaRPr lang="en-SG"/>
          </a:p>
        </p:txBody>
      </p:sp>
    </p:spTree>
    <p:extLst>
      <p:ext uri="{BB962C8B-B14F-4D97-AF65-F5344CB8AC3E}">
        <p14:creationId xmlns:p14="http://schemas.microsoft.com/office/powerpoint/2010/main" val="36920004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Helvetica" pitchFamily="2" charset="0"/>
              </a:rPr>
              <a:t>Within this final section the young Levite who journeyed to the hill country of Ephraim (17:7–8) is counterbalanced by the Levite who traveled in the hill country of Ephraim to Bethlehem (chap. 19). There his concubine was raped and killed, stated in language remarkably similar to the account of Sodom and Gomorrah in Genesis 19. In both accounts men of the city surrounded the home of the guest, called for the visitors to come out to engage in homosexual relations, and were offered virgin daughters as a consolation.</a:t>
            </a:r>
            <a:r>
              <a:rPr lang="en-US" baseline="30000" dirty="0">
                <a:effectLst/>
                <a:latin typeface="Helvetica" pitchFamily="2" charset="0"/>
              </a:rPr>
              <a:t>36</a:t>
            </a:r>
            <a:r>
              <a:rPr lang="en-US" dirty="0">
                <a:effectLst/>
                <a:latin typeface="Helvetica" pitchFamily="2" charset="0"/>
              </a:rPr>
              <a:t> Comparing the activity of the Israelites to the sin of Sodom and Gomorrah, the paradigm of abominable behavior in the OT, shows how low Israelites have stooped in their conduct.</a:t>
            </a:r>
          </a:p>
          <a:p>
            <a:endParaRPr lang="en-US" dirty="0">
              <a:effectLst/>
              <a:latin typeface="Helvetica" pitchFamily="2" charset="0"/>
            </a:endParaRPr>
          </a:p>
          <a:p>
            <a:r>
              <a:rPr lang="en-US" baseline="30000" dirty="0">
                <a:effectLst/>
                <a:latin typeface="Calibri" panose="020F0502020204030204" pitchFamily="34" charset="0"/>
              </a:rPr>
              <a:t>36</a:t>
            </a:r>
            <a:r>
              <a:rPr lang="en-US" dirty="0">
                <a:effectLst/>
                <a:latin typeface="Calibri" panose="020F0502020204030204" pitchFamily="34" charset="0"/>
              </a:rPr>
              <a:t> See Block, </a:t>
            </a:r>
            <a:r>
              <a:rPr lang="en-US" i="1" dirty="0">
                <a:effectLst/>
                <a:latin typeface="Calibri" panose="020F0502020204030204" pitchFamily="34" charset="0"/>
              </a:rPr>
              <a:t>Judges, Ruth</a:t>
            </a:r>
            <a:r>
              <a:rPr lang="en-US" dirty="0">
                <a:effectLst/>
                <a:latin typeface="Calibri" panose="020F0502020204030204" pitchFamily="34" charset="0"/>
              </a:rPr>
              <a:t>, 533–34.</a:t>
            </a:r>
          </a:p>
          <a:p>
            <a:r>
              <a:rPr lang="en-US" dirty="0">
                <a:effectLst/>
                <a:latin typeface="Calibri" panose="020F0502020204030204" pitchFamily="34" charset="0"/>
              </a:rPr>
              <a:t>OT Old Testament"</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297.</a:t>
            </a:r>
          </a:p>
          <a:p>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201</a:t>
            </a:fld>
            <a:endParaRPr lang="en-US"/>
          </a:p>
        </p:txBody>
      </p:sp>
    </p:spTree>
    <p:extLst>
      <p:ext uri="{BB962C8B-B14F-4D97-AF65-F5344CB8AC3E}">
        <p14:creationId xmlns:p14="http://schemas.microsoft.com/office/powerpoint/2010/main" val="20293373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202</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A man from Ephraim traveled to Bethlehem, got a concubine…</a:t>
            </a:r>
          </a:p>
          <a:p>
            <a:r>
              <a:rPr lang="en-US" dirty="0">
                <a:latin typeface="Times New Roman" charset="0"/>
                <a:ea typeface="ＭＳ Ｐゴシック" charset="0"/>
                <a:cs typeface="ＭＳ Ｐゴシック" charset="0"/>
              </a:rPr>
              <a:t>• and brought her back north.</a:t>
            </a:r>
          </a:p>
          <a:p>
            <a:r>
              <a:rPr lang="en-US" dirty="0">
                <a:latin typeface="Times New Roman" charset="0"/>
                <a:ea typeface="ＭＳ Ｐゴシック" charset="0"/>
                <a:cs typeface="ＭＳ Ｐゴシック" charset="0"/>
              </a:rPr>
              <a:t>• However, she was unfaithful to him and went back south to Bethlehem.</a:t>
            </a:r>
          </a:p>
          <a:p>
            <a:r>
              <a:rPr lang="en-US" dirty="0">
                <a:latin typeface="Times New Roman" charset="0"/>
                <a:ea typeface="ＭＳ Ｐゴシック" charset="0"/>
                <a:cs typeface="ＭＳ Ｐゴシック" charset="0"/>
              </a:rPr>
              <a:t>• he pursued her and then brought her to Gibeah where the men of the town raped her.</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pPr eaLnBrk="1" hangingPunct="1"/>
              <a:t>203</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204</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pPr eaLnBrk="1" hangingPunct="1"/>
              <a:t>206</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Benjamin had over 45,000 men centuries earlier upon entering the land. </a:t>
            </a:r>
          </a:p>
          <a:p>
            <a:r>
              <a:rPr lang="en-US" dirty="0">
                <a:latin typeface="Arial" panose="020B0604020202020204" pitchFamily="34" charset="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pPr eaLnBrk="1" hangingPunct="1"/>
              <a:t>210</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assault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OS-08-Ruth-72</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a:p>
            <a:endParaRPr lang="en-SG" sz="120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28720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Jesus said that no one could serve two masters. </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solidFill>
                  <a:prstClr val="black"/>
                </a:solidFill>
              </a:rPr>
              <a:pPr eaLnBrk="1" hangingPunct="1"/>
              <a:t>213</a:t>
            </a:fld>
            <a:endParaRPr lang="en-US" sz="1200">
              <a:solidFill>
                <a:prstClr val="black"/>
              </a:solidFill>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Replacing God’s wisdom with personal whims is idolatry. That means “making a good thing the ultimate thing.” </a:t>
            </a:r>
            <a:endParaRPr lang="en-US" dirty="0">
              <a:latin typeface="Arial"/>
              <a:cs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It applies, for example, to making sex the most important thing in your life. </a:t>
            </a:r>
            <a:endParaRPr lang="en-US">
              <a:latin typeface="Arial"/>
              <a:cs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a:effectLst/>
                <a:latin typeface="Arial"/>
                <a:cs typeface="Arial"/>
              </a:rPr>
              <a:t> </a:t>
            </a:r>
            <a:endParaRPr lang="en-US">
              <a:latin typeface="Arial"/>
              <a:cs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 steadfast with God as king so you don’t have to fail over and over (restatement). </a:t>
            </a:r>
            <a:endParaRPr lang="en-US">
              <a:latin typeface="Arial"/>
              <a:cs typeface="Arial"/>
            </a:endParaRPr>
          </a:p>
          <a:p>
            <a:endParaRPr lang="en-US">
              <a:latin typeface="Arial"/>
              <a:cs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19</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Before animating the three reasons above, first, let the learners consider in small groups how people do "what is right in their own eyes" today.</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222</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Relativism is seen in atheism where anything can be written on their pamphlets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223</a:t>
            </a:fld>
            <a:endParaRPr lang="en-US">
              <a:solidFill>
                <a:prstClr val="black"/>
              </a:solidFill>
            </a:endParaRPr>
          </a:p>
        </p:txBody>
      </p:sp>
    </p:spTree>
    <p:extLst>
      <p:ext uri="{BB962C8B-B14F-4D97-AF65-F5344CB8AC3E}">
        <p14:creationId xmlns:p14="http://schemas.microsoft.com/office/powerpoint/2010/main" val="317522284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solidFill>
                  <a:prstClr val="black"/>
                </a:solidFill>
              </a:rPr>
              <a:pPr eaLnBrk="1" hangingPunct="1"/>
              <a:t>224</a:t>
            </a:fld>
            <a:endParaRPr lang="en-US" sz="1200">
              <a:solidFill>
                <a:prstClr val="black"/>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a:p>
            <a:endParaRPr lang="en-US">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the book of Judges, we see the opposite idea of Joshua, where we saw only success. In Joshua, although Israel had some failures, these were remedied by repentance and action. But in Judges, failure is the norm.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EE7543-2147-CF4C-B9CA-50B4C1A27F06}"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OTS Exodus 02.30</a:t>
            </a:r>
          </a:p>
          <a:p>
            <a:pPr eaLnBrk="1" hangingPunct="1">
              <a:spcBef>
                <a:spcPct val="0"/>
              </a:spcBef>
            </a:pPr>
            <a:r>
              <a:rPr lang="en-US" dirty="0">
                <a:latin typeface="Times New Roman" charset="0"/>
              </a:rPr>
              <a:t>OTS Leviticus 03.23</a:t>
            </a:r>
          </a:p>
          <a:p>
            <a:pPr eaLnBrk="1" hangingPunct="1">
              <a:spcBef>
                <a:spcPct val="0"/>
              </a:spcBef>
            </a:pPr>
            <a:r>
              <a:rPr lang="en-US" dirty="0">
                <a:latin typeface="Times New Roman" charset="0"/>
              </a:rPr>
              <a:t>OTS Numbers 04.23</a:t>
            </a:r>
          </a:p>
          <a:p>
            <a:pPr eaLnBrk="1" hangingPunct="1">
              <a:spcBef>
                <a:spcPct val="0"/>
              </a:spcBef>
            </a:pPr>
            <a:r>
              <a:rPr lang="en-US">
                <a:latin typeface="Times New Roman" charset="0"/>
              </a:rPr>
              <a:t>OTS Joshua 06.06</a:t>
            </a:r>
            <a:endParaRPr lang="en-US" dirty="0">
              <a:latin typeface="Times New Roman" charset="0"/>
            </a:endParaRPr>
          </a:p>
          <a:p>
            <a:pPr eaLnBrk="1" hangingPunct="1">
              <a:spcBef>
                <a:spcPct val="0"/>
              </a:spcBef>
            </a:pPr>
            <a:r>
              <a:rPr lang="en-US" dirty="0">
                <a:latin typeface="Times New Roman" charset="0"/>
              </a:rPr>
              <a:t>OTS Judges 07.02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64587-3B31-9747-BB89-9203633BF83E}" type="slidenum">
              <a:rPr lang="en-US" sz="1200"/>
              <a:pPr eaLnBrk="1" hangingPunct="1"/>
              <a:t>22</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effectLst/>
                <a:latin typeface="Helvetica" pitchFamily="2" charset="0"/>
              </a:rPr>
              <a:t>The latter role is the focus of the book of Judges.</a:t>
            </a:r>
          </a:p>
          <a:p>
            <a:endParaRPr lang="en-US" b="0" dirty="0">
              <a:effectLst/>
              <a:latin typeface="Helvetica" pitchFamily="2" charset="0"/>
            </a:endParaRPr>
          </a:p>
          <a:p>
            <a:r>
              <a:rPr lang="en-US" b="1" dirty="0">
                <a:effectLst/>
                <a:latin typeface="Helvetica" pitchFamily="2" charset="0"/>
              </a:rPr>
              <a:t>"THE ROLE OF THE JUDGES</a:t>
            </a:r>
            <a:endParaRPr lang="en-US" dirty="0">
              <a:effectLst/>
              <a:latin typeface="Helvetica" pitchFamily="2" charset="0"/>
            </a:endParaRPr>
          </a:p>
          <a:p>
            <a:r>
              <a:rPr lang="en-US" dirty="0">
                <a:effectLst/>
                <a:latin typeface="Helvetica" pitchFamily="2" charset="0"/>
              </a:rPr>
              <a:t>A casual reading of the book of Judges reveals that the main characters of the book, the judges, were not engaged primarily in legal disputes but rather functioned more like military leaders.</a:t>
            </a:r>
            <a:r>
              <a:rPr lang="en-US" baseline="30000" dirty="0">
                <a:effectLst/>
                <a:latin typeface="Helvetica" pitchFamily="2" charset="0"/>
              </a:rPr>
              <a:t>15</a:t>
            </a:r>
            <a:r>
              <a:rPr lang="en-US" dirty="0">
                <a:effectLst/>
                <a:latin typeface="Helvetica" pitchFamily="2" charset="0"/>
              </a:rPr>
              <a:t> Moreover, Judg 2:16, the introductory summation to the period, explicitly states that the judges </a:t>
            </a:r>
            <a:r>
              <a:rPr lang="en-US" i="1" dirty="0">
                <a:effectLst/>
                <a:latin typeface="Helvetica" pitchFamily="2" charset="0"/>
              </a:rPr>
              <a:t>saved</a:t>
            </a:r>
            <a:r>
              <a:rPr lang="en-US" dirty="0">
                <a:effectLst/>
                <a:latin typeface="Helvetica" pitchFamily="2" charset="0"/>
              </a:rPr>
              <a:t> (</a:t>
            </a:r>
            <a:r>
              <a:rPr lang="en-US" i="1" dirty="0" err="1">
                <a:effectLst/>
                <a:latin typeface="Helvetica" pitchFamily="2" charset="0"/>
              </a:rPr>
              <a:t>yāšaʿ</a:t>
            </a:r>
            <a:r>
              <a:rPr lang="en-US" dirty="0">
                <a:effectLst/>
                <a:latin typeface="Helvetica" pitchFamily="2" charset="0"/>
              </a:rPr>
              <a:t> ) the Israelites from the foreign oppressors that had been sent by God to afflict the Israelites for their disobedience.</a:t>
            </a:r>
            <a:r>
              <a:rPr lang="en-US" baseline="30000" dirty="0">
                <a:effectLst/>
                <a:latin typeface="Helvetica" pitchFamily="2" charset="0"/>
              </a:rPr>
              <a:t>16</a:t>
            </a:r>
            <a:r>
              <a:rPr lang="en-US" dirty="0">
                <a:effectLst/>
                <a:latin typeface="Helvetica" pitchFamily="2" charset="0"/>
              </a:rPr>
              <a:t> The view that the judges were actually deliverers is also apparent in what might be considered the conclusion of the period of the judges when Samuel stated that the judges had been sent by the Lord to deliver the Israelites (1 Sam 12:10–11).</a:t>
            </a:r>
            <a:r>
              <a:rPr lang="en-US" baseline="30000" dirty="0">
                <a:effectLst/>
                <a:latin typeface="Helvetica" pitchFamily="2" charset="0"/>
              </a:rPr>
              <a:t>17</a:t>
            </a:r>
            <a:r>
              <a:rPr lang="en-US" dirty="0">
                <a:effectLst/>
                <a:latin typeface="Helvetica" pitchFamily="2" charset="0"/>
              </a:rPr>
              <a:t> The Hebrew word </a:t>
            </a:r>
            <a:r>
              <a:rPr lang="en-US" i="1" dirty="0" err="1">
                <a:effectLst/>
                <a:latin typeface="Helvetica" pitchFamily="2" charset="0"/>
              </a:rPr>
              <a:t>šôpēṭ</a:t>
            </a:r>
            <a:r>
              <a:rPr lang="en-US" dirty="0">
                <a:effectLst/>
                <a:latin typeface="Helvetica" pitchFamily="2" charset="0"/>
              </a:rPr>
              <a:t> (“judge”) is thus broader than the normal English meaning, as indicated for example by its parallel occurrence with </a:t>
            </a:r>
            <a:r>
              <a:rPr lang="en-US" i="1" dirty="0" err="1">
                <a:effectLst/>
                <a:latin typeface="Helvetica" pitchFamily="2" charset="0"/>
              </a:rPr>
              <a:t>mlk</a:t>
            </a:r>
            <a:r>
              <a:rPr lang="en-US" dirty="0">
                <a:effectLst/>
                <a:latin typeface="Helvetica" pitchFamily="2" charset="0"/>
              </a:rPr>
              <a:t> (“king”) in Isa 33:22. The broader usage is borne out by the cognate uses of the root </a:t>
            </a:r>
            <a:r>
              <a:rPr lang="en-US" i="1" dirty="0" err="1">
                <a:effectLst/>
                <a:latin typeface="Helvetica" pitchFamily="2" charset="0"/>
              </a:rPr>
              <a:t>špṭ</a:t>
            </a:r>
            <a:r>
              <a:rPr lang="en-US" dirty="0">
                <a:effectLst/>
                <a:latin typeface="Helvetica" pitchFamily="2" charset="0"/>
              </a:rPr>
              <a:t> in Akkadian, Ugaritic, and Phoenician.</a:t>
            </a:r>
            <a:r>
              <a:rPr lang="en-US" baseline="30000" dirty="0">
                <a:effectLst/>
                <a:latin typeface="Helvetica" pitchFamily="2" charset="0"/>
              </a:rPr>
              <a:t>18"</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15</a:t>
            </a:r>
            <a:r>
              <a:rPr lang="en-US" dirty="0">
                <a:effectLst/>
                <a:latin typeface="Calibri" panose="020F0502020204030204" pitchFamily="34" charset="0"/>
              </a:rPr>
              <a:t> Only in the case of Deborah is their mention of anything like a judicial decision or arbitration (4:4–5).</a:t>
            </a:r>
          </a:p>
          <a:p>
            <a:r>
              <a:rPr lang="en-US" baseline="30000" dirty="0">
                <a:effectLst/>
                <a:latin typeface="Calibri" panose="020F0502020204030204" pitchFamily="34" charset="0"/>
              </a:rPr>
              <a:t>16</a:t>
            </a:r>
            <a:r>
              <a:rPr lang="en-US" dirty="0">
                <a:effectLst/>
                <a:latin typeface="Calibri" panose="020F0502020204030204" pitchFamily="34" charset="0"/>
              </a:rPr>
              <a:t> The root </a:t>
            </a:r>
            <a:r>
              <a:rPr lang="en-US" i="1" dirty="0" err="1">
                <a:effectLst/>
                <a:latin typeface="Calibri" panose="020F0502020204030204" pitchFamily="34" charset="0"/>
              </a:rPr>
              <a:t>yāša</a:t>
            </a:r>
            <a:r>
              <a:rPr lang="en-US" dirty="0" err="1">
                <a:effectLst/>
                <a:latin typeface="Calibri" panose="020F0502020204030204" pitchFamily="34" charset="0"/>
              </a:rPr>
              <a:t>ʿ</a:t>
            </a:r>
            <a:r>
              <a:rPr lang="en-US" dirty="0">
                <a:effectLst/>
                <a:latin typeface="Calibri" panose="020F0502020204030204" pitchFamily="34" charset="0"/>
              </a:rPr>
              <a:t> is used in various contexts in reference to Othniel (3:9), Ehud (3:15), Shamgar (3:31), Gideon (6:15; 8:22), Tola (10:1), Jephthah (12:3), and Samson (13:5).</a:t>
            </a:r>
          </a:p>
          <a:p>
            <a:r>
              <a:rPr lang="en-US" baseline="30000" dirty="0">
                <a:effectLst/>
                <a:latin typeface="Calibri" panose="020F0502020204030204" pitchFamily="34" charset="0"/>
              </a:rPr>
              <a:t>17</a:t>
            </a:r>
            <a:r>
              <a:rPr lang="en-US" dirty="0">
                <a:effectLst/>
                <a:latin typeface="Calibri" panose="020F0502020204030204" pitchFamily="34" charset="0"/>
              </a:rPr>
              <a:t> See P. House, </a:t>
            </a:r>
            <a:r>
              <a:rPr lang="en-US" i="1" dirty="0">
                <a:effectLst/>
                <a:latin typeface="Calibri" panose="020F0502020204030204" pitchFamily="34" charset="0"/>
              </a:rPr>
              <a:t>Old Testament Theology</a:t>
            </a:r>
            <a:r>
              <a:rPr lang="en-US" dirty="0">
                <a:effectLst/>
                <a:latin typeface="Calibri" panose="020F0502020204030204" pitchFamily="34" charset="0"/>
              </a:rPr>
              <a:t> (Downers Grove, IL: InterVarsity, 1998), 221–22.</a:t>
            </a:r>
          </a:p>
          <a:p>
            <a:r>
              <a:rPr lang="en-US" baseline="30000" dirty="0">
                <a:effectLst/>
                <a:latin typeface="Calibri" panose="020F0502020204030204" pitchFamily="34" charset="0"/>
              </a:rPr>
              <a:t>18</a:t>
            </a:r>
            <a:r>
              <a:rPr lang="en-US" dirty="0">
                <a:effectLst/>
                <a:latin typeface="Calibri" panose="020F0502020204030204" pitchFamily="34" charset="0"/>
              </a:rPr>
              <a:t> See Block, </a:t>
            </a:r>
            <a:r>
              <a:rPr lang="en-US" i="1" dirty="0">
                <a:effectLst/>
                <a:latin typeface="Calibri" panose="020F0502020204030204" pitchFamily="34" charset="0"/>
              </a:rPr>
              <a:t>Judges, Ruth</a:t>
            </a:r>
            <a:r>
              <a:rPr lang="en-US" dirty="0">
                <a:effectLst/>
                <a:latin typeface="Calibri" panose="020F0502020204030204" pitchFamily="34" charset="0"/>
              </a:rPr>
              <a:t>, 24–25 for a fuller discussion.</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291–292.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F00E-AFE3-2249-ABF6-4BA8E0678F3E}" type="slidenum">
              <a:rPr lang="en-US" sz="1200"/>
              <a:pPr eaLnBrk="1" hangingPunct="1"/>
              <a:t>23</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According to Jewish tradition Samuel was largely responsible for the composition of the book of Judges. While this remains a possibility, most scholars have abandoned this view.</a:t>
            </a:r>
            <a:r>
              <a:rPr lang="en-US" baseline="30000" dirty="0">
                <a:effectLst/>
                <a:latin typeface="Helvetica" pitchFamily="2" charset="0"/>
              </a:rPr>
              <a:t>6</a:t>
            </a:r>
            <a:r>
              <a:rPr lang="en-US" dirty="0">
                <a:effectLst/>
                <a:latin typeface="Helvetica" pitchFamily="2" charset="0"/>
              </a:rPr>
              <a:t> A more attractive option is the one that sees the book as composed early in the time of the monarchy as the author either combined or utilized the earlier sources and traditions about individual judges.</a:t>
            </a:r>
            <a:r>
              <a:rPr lang="en-US" baseline="30000" dirty="0">
                <a:effectLst/>
                <a:latin typeface="Helvetica" pitchFamily="2" charset="0"/>
              </a:rPr>
              <a:t>7</a:t>
            </a:r>
            <a:endParaRPr lang="en-US" dirty="0">
              <a:effectLst/>
              <a:latin typeface="Helvetica" pitchFamily="2" charset="0"/>
            </a:endParaRPr>
          </a:p>
          <a:p>
            <a:r>
              <a:rPr lang="en-US" dirty="0">
                <a:effectLst/>
                <a:latin typeface="Helvetica" pitchFamily="2" charset="0"/>
              </a:rPr>
              <a:t>Several factors favor a date of composition early in the history of Israel. According to Judg 1:21 the Jebusites were still living in Jerusalem when Judges was written. These circumstances describe a historical reality before David’s capture of the city in 2 Sam 5:6–10. In Judg 1:29 it is reported that the Canaanites occupied Gezer. This set of circumstances reflects a time before the city was given as a gift to Solomon by Pharaoh (970 BC; 1 Kgs 9:16). Also Sidon is mentioned before Tyre in Judges 3:3, indicating that it was the superior Phoenician port. It is virtually universally accepted however that beginning in the twelfth century BC. Tyre became the superior Phoenician port. These facts, along with passages such as Judg 18:1 and 19:1 which suggest that there was not yet a king in Israel, may all indicate that the book was written early in the Israelite monarchy. Critical to the discussion of the time of composition of the book is the editorial reference in Judg 18:30 that the descendants of Jonathan, the grandson of Moses,</a:t>
            </a:r>
            <a:r>
              <a:rPr lang="en-US" baseline="30000" dirty="0">
                <a:effectLst/>
                <a:latin typeface="Helvetica" pitchFamily="2" charset="0"/>
              </a:rPr>
              <a:t>8</a:t>
            </a:r>
            <a:r>
              <a:rPr lang="en-US" dirty="0">
                <a:effectLst/>
                <a:latin typeface="Helvetica" pitchFamily="2" charset="0"/>
              </a:rPr>
              <a:t> served as priests to the Danites “until the day of the captivity of the land” (NASB). The latter phrase has been taken to refer to the defeat of the northern kingdom in 722 BC, the captivity of the southern kingdom in 586 BC, or the fall of Shiloh in 1 Sam 4:10–11. All of these suggestions are defensible. However, the latter has contextual support as the statement “all the time that the house of God was at Shiloh” (until c. 1104 BC)</a:t>
            </a:r>
            <a:r>
              <a:rPr lang="en-US" baseline="30000" dirty="0">
                <a:effectLst/>
                <a:latin typeface="Helvetica" pitchFamily="2" charset="0"/>
              </a:rPr>
              <a:t>9</a:t>
            </a:r>
            <a:r>
              <a:rPr lang="en-US" dirty="0">
                <a:effectLst/>
                <a:latin typeface="Helvetica" pitchFamily="2" charset="0"/>
              </a:rPr>
              <a:t> in the following verse (Judg 18:31) might be viewed as parallel and thus explanatory to the phrase “until the day of the captivity of the land.”</a:t>
            </a:r>
          </a:p>
          <a:p>
            <a:r>
              <a:rPr lang="en-US" dirty="0">
                <a:effectLst/>
                <a:latin typeface="Helvetica" pitchFamily="2" charset="0"/>
              </a:rPr>
              <a:t>Possibly, however, the narratives of individual judges may have had a prior independent existence. These written sources would have been produced shortly after the events they describe, and were later joined together by the author. Even critics concede that the written source documents for the book of Judges would have been composed before the period of David and Solomon.</a:t>
            </a:r>
            <a:r>
              <a:rPr lang="en-US" baseline="30000" dirty="0">
                <a:effectLst/>
                <a:latin typeface="Helvetica" pitchFamily="2" charset="0"/>
              </a:rPr>
              <a:t>10</a:t>
            </a:r>
            <a:r>
              <a:rPr lang="en-US" dirty="0">
                <a:effectLst/>
                <a:latin typeface="Helvetica" pitchFamily="2" charset="0"/>
              </a:rPr>
              <a:t> It seems that the contents of the book were known to other biblical writers at a very early period (1 Sam 12:9–11; 2 Sam 11:21; Pss 68:8–15; 83; Isa 9:3; Hos 9:9; 10:1)."</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6</a:t>
            </a:r>
            <a:r>
              <a:rPr lang="en-US" dirty="0">
                <a:effectLst/>
                <a:latin typeface="Calibri" panose="020F0502020204030204" pitchFamily="34" charset="0"/>
              </a:rPr>
              <a:t> E.g., G. L. Archer argues that either Samuel or one of his disciples was responsible for the compiling the contents of the book (</a:t>
            </a:r>
            <a:r>
              <a:rPr lang="en-US" i="1" dirty="0">
                <a:effectLst/>
                <a:latin typeface="Calibri" panose="020F0502020204030204" pitchFamily="34" charset="0"/>
              </a:rPr>
              <a:t>A Survey of Old Testament Introduction</a:t>
            </a:r>
            <a:r>
              <a:rPr lang="en-US" dirty="0">
                <a:effectLst/>
                <a:latin typeface="Calibri" panose="020F0502020204030204" pitchFamily="34" charset="0"/>
              </a:rPr>
              <a:t>, 3rd ed. [Chicago: Moody, 1994], 303).</a:t>
            </a:r>
          </a:p>
          <a:p>
            <a:r>
              <a:rPr lang="en-US" baseline="30000" dirty="0">
                <a:effectLst/>
                <a:latin typeface="Calibri" panose="020F0502020204030204" pitchFamily="34" charset="0"/>
              </a:rPr>
              <a:t>7</a:t>
            </a:r>
            <a:r>
              <a:rPr lang="en-US" dirty="0">
                <a:effectLst/>
                <a:latin typeface="Calibri" panose="020F0502020204030204" pitchFamily="34" charset="0"/>
              </a:rPr>
              <a:t> R. K. Harrison,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(Grand Rapids: Eerdmans, 1969), 690.</a:t>
            </a:r>
          </a:p>
          <a:p>
            <a:r>
              <a:rPr lang="en-US" baseline="30000" dirty="0">
                <a:effectLst/>
                <a:latin typeface="Calibri" panose="020F0502020204030204" pitchFamily="34" charset="0"/>
              </a:rPr>
              <a:t>8</a:t>
            </a:r>
            <a:r>
              <a:rPr lang="en-US" dirty="0">
                <a:effectLst/>
                <a:latin typeface="Calibri" panose="020F0502020204030204" pitchFamily="34" charset="0"/>
              </a:rPr>
              <a:t> Some textual evidence suggests that the name is Manasseh rather than Moses.</a:t>
            </a:r>
          </a:p>
          <a:p>
            <a:r>
              <a:rPr lang="en-US" dirty="0">
                <a:effectLst/>
                <a:latin typeface="Calibri" panose="020F0502020204030204" pitchFamily="34" charset="0"/>
              </a:rPr>
              <a:t>NASB New American Standard Bible</a:t>
            </a:r>
          </a:p>
          <a:p>
            <a:r>
              <a:rPr lang="en-US" baseline="30000" dirty="0">
                <a:effectLst/>
                <a:latin typeface="Calibri" panose="020F0502020204030204" pitchFamily="34" charset="0"/>
              </a:rPr>
              <a:t>9</a:t>
            </a:r>
            <a:r>
              <a:rPr lang="en-US" dirty="0">
                <a:effectLst/>
                <a:latin typeface="Calibri" panose="020F0502020204030204" pitchFamily="34" charset="0"/>
              </a:rPr>
              <a:t> E. Merrill, </a:t>
            </a:r>
            <a:r>
              <a:rPr lang="en-US" i="1" dirty="0">
                <a:effectLst/>
                <a:latin typeface="Calibri" panose="020F0502020204030204" pitchFamily="34" charset="0"/>
              </a:rPr>
              <a:t>Kingdom of Priests</a:t>
            </a:r>
            <a:r>
              <a:rPr lang="en-US" dirty="0">
                <a:effectLst/>
                <a:latin typeface="Calibri" panose="020F0502020204030204" pitchFamily="34" charset="0"/>
              </a:rPr>
              <a:t> (Grand Rapids: Baker, 1987), 176.</a:t>
            </a:r>
          </a:p>
          <a:p>
            <a:r>
              <a:rPr lang="en-US" baseline="30000" dirty="0">
                <a:effectLst/>
                <a:latin typeface="Calibri" panose="020F0502020204030204" pitchFamily="34" charset="0"/>
              </a:rPr>
              <a:t>10</a:t>
            </a:r>
            <a:r>
              <a:rPr lang="en-US" dirty="0">
                <a:effectLst/>
                <a:latin typeface="Calibri" panose="020F0502020204030204" pitchFamily="34" charset="0"/>
              </a:rPr>
              <a:t> E.g., </a:t>
            </a:r>
            <a:r>
              <a:rPr lang="en-US" dirty="0" err="1">
                <a:effectLst/>
                <a:latin typeface="Calibri" panose="020F0502020204030204" pitchFamily="34" charset="0"/>
              </a:rPr>
              <a:t>Sellin</a:t>
            </a:r>
            <a:r>
              <a:rPr lang="en-US" dirty="0">
                <a:effectLst/>
                <a:latin typeface="Calibri" panose="020F0502020204030204" pitchFamily="34" charset="0"/>
              </a:rPr>
              <a:t> and Fohrer, </a:t>
            </a:r>
            <a:r>
              <a:rPr lang="en-US" i="1" dirty="0">
                <a:effectLst/>
                <a:latin typeface="Calibri" panose="020F0502020204030204" pitchFamily="34" charset="0"/>
              </a:rPr>
              <a:t>Introduction to the Old Testament</a:t>
            </a:r>
            <a:r>
              <a:rPr lang="en-US" dirty="0">
                <a:effectLst/>
                <a:latin typeface="Calibri" panose="020F0502020204030204" pitchFamily="34" charset="0"/>
              </a:rPr>
              <a:t>, 208.</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289–290.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pPr eaLnBrk="1" hangingPunct="1"/>
              <a:t>24</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pPr eaLnBrk="1" hangingPunct="1"/>
              <a:t>25</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pPr eaLnBrk="1" hangingPunct="1"/>
              <a:t>26</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410C7F-7DC5-4F4A-88BA-E9ED71019FE4}" type="slidenum">
              <a:rPr lang="en-US" sz="1200"/>
              <a:pPr eaLnBrk="1" hangingPunct="1"/>
              <a:t>27</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pPr eaLnBrk="1" hangingPunct="1"/>
              <a:t>28</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RELATIVISM even applies to the color of a dress</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Ambiguous Wedding Dress Color Causes Internet Stir</a:t>
            </a:r>
            <a:endParaRPr lang="en-US">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Scripture: Judges 17:6; Proverbs 12:15; Proverbs 14:12; Proverbs 16:25</a:t>
            </a:r>
          </a:p>
          <a:p>
            <a:r>
              <a:rPr lang="en-US">
                <a:latin typeface="Times New Roman" charset="0"/>
                <a:ea typeface="ＭＳ Ｐゴシック" charset="0"/>
                <a:cs typeface="ＭＳ Ｐゴシック" charset="0"/>
              </a:rPr>
              <a:t>Source: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SCIENCE OF WHY NO ONE AGREES ON THE COLOR OF THIS DRESS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by Adam Rogers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2/26/15 at:</a:t>
            </a:r>
          </a:p>
          <a:p>
            <a:r>
              <a:rPr lang="en-US" u="sng">
                <a:latin typeface="Times New Roman" charset="0"/>
                <a:ea typeface="ＭＳ Ｐゴシック" charset="0"/>
                <a:cs typeface="ＭＳ Ｐゴシック" charset="0"/>
                <a:hlinkClick r:id="rId4"/>
              </a:rPr>
              <a:t>http://www.wired.com/2015/02/science-one-agrees-color-dress/</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Contributor: </a:t>
            </a:r>
            <a:r>
              <a:rPr lang="en-US" u="sng">
                <a:latin typeface="Times New Roman" charset="0"/>
                <a:ea typeface="ＭＳ Ｐゴシック" charset="0"/>
                <a:cs typeface="ＭＳ Ｐゴシック" charset="0"/>
                <a:hlinkClick r:id="rId5"/>
              </a:rPr>
              <a:t>Illustration Exchange</a:t>
            </a:r>
            <a:endParaRPr lang="en-US">
              <a:latin typeface="Times New Roman" charset="0"/>
              <a:ea typeface="ＭＳ Ｐゴシック" charset="0"/>
              <a:cs typeface="ＭＳ Ｐゴシック" charset="0"/>
            </a:endParaRPr>
          </a:p>
          <a:p>
            <a:r>
              <a:rPr lang="en-US" u="sng">
                <a:latin typeface="Times New Roman" charset="0"/>
                <a:ea typeface="ＭＳ Ｐゴシック" charset="0"/>
                <a:cs typeface="ＭＳ Ｐゴシック" charset="0"/>
                <a:hlinkClick r:id="rId6"/>
              </a:rPr>
              <a:t>Visit the source</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There</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a:latin typeface="Times New Roman" charset="0"/>
                <a:ea typeface="ＭＳ Ｐゴシック" charset="0"/>
                <a:cs typeface="ＭＳ Ｐゴシック" charset="0"/>
              </a:rPr>
              <a:t>It all began when a mother-of-the-bride sent a pic to the bride and groom of the dress she planned to wear to her daughter</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a:latin typeface="Times New Roman" charset="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more, some saw the dress as white and gold one minute, then as blue and black the next.</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Color perception experts soon began weighing in on the phenomenon.</a:t>
            </a:r>
          </a:p>
          <a:p>
            <a:r>
              <a:rPr lang="en-US">
                <a:latin typeface="Times New Roman" charset="0"/>
                <a:ea typeface="ＭＳ Ｐゴシック" charset="0"/>
                <a:cs typeface="ＭＳ Ｐゴシック" charset="0"/>
              </a:rPr>
              <a:t>Adam Rogers, writing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explains it this way:</a:t>
            </a:r>
          </a:p>
          <a:p>
            <a:r>
              <a:rPr lang="en-US">
                <a:latin typeface="Times New Roman" charset="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color of the object.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Our visual system is supposed to throw away information about the illuminant and extract information about the actual reflectance,</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says Jay Neitz, a neuroscientist at the University of Washington.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But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studied individual differences in color vision for 30 years, and this is one of the biggest individual differences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ever seen.</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(Neitz sees white-and-gold.)</a:t>
            </a:r>
          </a:p>
          <a:p>
            <a:r>
              <a:rPr lang="en-US">
                <a:latin typeface="Times New Roman" charset="0"/>
                <a:ea typeface="ＭＳ Ｐゴシック" charset="0"/>
                <a:cs typeface="ＭＳ Ｐゴシック" charset="0"/>
              </a:rPr>
              <a:t>In other words, our brains recognize that the shading of the light that is illuminating an object can alter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a:latin typeface="Times New Roman" charset="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a:t>
            </a:r>
            <a:r>
              <a:rPr lang="en-US" i="1">
                <a:latin typeface="Times New Roman" charset="0"/>
                <a:ea typeface="ＭＳ Ｐゴシック" charset="0"/>
                <a:cs typeface="ＭＳ Ｐゴシック" charset="0"/>
              </a:rPr>
              <a:t>nearly perfectly ambiguous image</a:t>
            </a:r>
            <a:r>
              <a:rPr lang="en-US">
                <a:latin typeface="Times New Roman" charset="0"/>
                <a:ea typeface="ＭＳ Ｐゴシック" charset="0"/>
                <a:cs typeface="ＭＳ Ｐゴシック" charset="0"/>
              </a:rPr>
              <a:t>, diagnostics of the RGB values (the color saturations of the dress itself) were able to conclusively determine its true color.</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Application: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 the confusion over the color of the mother-of-the-bride dress is the result of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 nearly perfectly ambiguous image.</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a:latin typeface="Times New Roman" charset="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a:latin typeface="Times New Roman" charset="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truth.</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All the people did whatever seemed right in their own eyes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(Judges 17:6, NLT).</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way of a fool is right in his own eyes, but a wise man is he who listens to counsel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12:15, NASB).</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There is a way which seems right to a man, but its end is the way of death,</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14:12, NASB; cf. Proverbs 16:25 et al).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original image is in the middle. At left, white-balanced as if the dress is white-gold. At right, white-balanced to blue-black.</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http://www.wired.com/2015/02/science-one-agrees-color-dress/</a:t>
            </a:r>
          </a:p>
          <a:p>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Sadly, many today do not hold firm to the end.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say that the theme was "failure of the theocracy." However, that looked like God failed. Instead, this books shows that Israel failed to submit to God's Word and God's rule.</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3</a:t>
            </a:fld>
            <a:endParaRPr lang="en-US"/>
          </a:p>
        </p:txBody>
      </p:sp>
    </p:spTree>
    <p:extLst>
      <p:ext uri="{BB962C8B-B14F-4D97-AF65-F5344CB8AC3E}">
        <p14:creationId xmlns:p14="http://schemas.microsoft.com/office/powerpoint/2010/main" val="3824779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He actually served for 5 years at SBC before that, ironically, teaching the Chinese how to speak Indonesian. Such is the way God works. He brought an Ang Mo (white)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Dr. P served at SBC until 1988—a full 36 years. I often told him that one of my life goals was to beat his 36 years of service to the college. That would have happened if I could serve 37 years until age 70, but I fell short at 30 years.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Who is the real king or boss in your life that is worth your trust? I suggest that you be steadfast to trust God above all else.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Being “steadfast” means to be immovable from your place.</a:t>
            </a:r>
            <a:endParaRPr lang="en-US" dirty="0">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What is so bad about having relative standards?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rPr>
              <a:pPr eaLnBrk="1" hangingPunct="1"/>
              <a:t>38</a:t>
            </a:fld>
            <a:endParaRPr lang="en-US" sz="1200">
              <a:solidFill>
                <a:prstClr val="black"/>
              </a:solidFill>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dirty="0">
                <a:effectLst/>
                <a:latin typeface="Arial"/>
                <a:cs typeface="Arial"/>
              </a:rPr>
              <a:t> </a:t>
            </a:r>
          </a:p>
          <a:p>
            <a:pPr eaLnBrk="1" hangingPunct="1"/>
            <a:r>
              <a:rPr lang="en-US" sz="1200" kern="1200" dirty="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solidFill>
                  <a:prstClr val="black"/>
                </a:solidFill>
              </a:rPr>
              <a:pPr eaLnBrk="1" hangingPunct="1"/>
              <a:t>39</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2" charset="-128"/>
                <a:cs typeface="Arial"/>
              </a:rPr>
              <a:t>God had kept his promise to give them every place where they set foot—yet still, much of the land was still not clear.</a:t>
            </a:r>
            <a:r>
              <a:rPr lang="en-SG" dirty="0">
                <a:effectLst/>
                <a:latin typeface="Arial"/>
                <a:cs typeface="Arial"/>
              </a:rPr>
              <a:t> </a:t>
            </a:r>
            <a:endParaRPr lang="en-US"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Common-280</a:t>
            </a:r>
          </a:p>
          <a:p>
            <a:r>
              <a:rPr lang="en-US" dirty="0">
                <a:latin typeface="Times New Roman" charset="0"/>
                <a:ea typeface="ＭＳ Ｐゴシック" charset="0"/>
                <a:cs typeface="ＭＳ Ｐゴシック" charset="0"/>
              </a:rPr>
              <a:t>OS-05-Deut-309</a:t>
            </a:r>
          </a:p>
          <a:p>
            <a:r>
              <a:rPr lang="en-US" dirty="0">
                <a:latin typeface="Times New Roman" charset="0"/>
                <a:ea typeface="ＭＳ Ｐゴシック" charset="0"/>
                <a:cs typeface="ＭＳ Ｐゴシック" charset="0"/>
              </a:rPr>
              <a:t>OS-06-Joshua-188</a:t>
            </a:r>
          </a:p>
          <a:p>
            <a:r>
              <a:rPr lang="en-US" dirty="0">
                <a:latin typeface="Times New Roman" charset="0"/>
                <a:ea typeface="ＭＳ Ｐゴシック" charset="0"/>
                <a:cs typeface="ＭＳ Ｐゴシック" charset="0"/>
              </a:rPr>
              <a:t>OS-07-Judges-39</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40</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Today we call this "doing your own thing" </a:t>
            </a:r>
            <a:r>
              <a:rPr lang="en-US" i="1" dirty="0"/>
              <a:t>relativism</a:t>
            </a:r>
            <a:r>
              <a:rPr lang="en-US" dirty="0"/>
              <a:t>. But notice the reason for such relativism—the lack </a:t>
            </a:r>
          </a:p>
          <a:p>
            <a:r>
              <a:rPr lang="en-US" dirty="0"/>
              <a:t>__</a:t>
            </a:r>
          </a:p>
          <a:p>
            <a:r>
              <a:rPr lang="en-US" dirty="0"/>
              <a:t>"</a:t>
            </a:r>
            <a:r>
              <a:rPr lang="en-US" b="1" dirty="0">
                <a:effectLst/>
                <a:latin typeface="Helvetica" pitchFamily="2" charset="0"/>
              </a:rPr>
              <a:t>THE THEOLOGY OF THE BOOK</a:t>
            </a:r>
            <a:endParaRPr lang="en-US" dirty="0">
              <a:effectLst/>
              <a:latin typeface="Helvetica" pitchFamily="2" charset="0"/>
            </a:endParaRPr>
          </a:p>
          <a:p>
            <a:r>
              <a:rPr lang="en-US" b="1" dirty="0">
                <a:effectLst/>
                <a:latin typeface="Helvetica" pitchFamily="2" charset="0"/>
              </a:rPr>
              <a:t>Political Leadership</a:t>
            </a:r>
            <a:endParaRPr lang="en-US" dirty="0">
              <a:effectLst/>
              <a:latin typeface="Helvetica" pitchFamily="2" charset="0"/>
            </a:endParaRPr>
          </a:p>
          <a:p>
            <a:r>
              <a:rPr lang="en-US" dirty="0">
                <a:effectLst/>
                <a:latin typeface="Helvetica" pitchFamily="2" charset="0"/>
              </a:rPr>
              <a:t>When the Lord raised up judges, He did not give up His position as the supreme judge (Gen 18:25), a fact observed by Jephthah (Judg 11:27). Yahweh is the divine warrior on whom all of Israel’s battles depend. He delivered the nation when they were under foreign oppression just as He did in the exodus.</a:t>
            </a:r>
            <a:r>
              <a:rPr lang="en-US" baseline="30000" dirty="0">
                <a:effectLst/>
                <a:latin typeface="Helvetica" pitchFamily="2" charset="0"/>
              </a:rPr>
              <a:t>38</a:t>
            </a:r>
            <a:r>
              <a:rPr lang="en-US" dirty="0">
                <a:effectLst/>
                <a:latin typeface="Helvetica" pitchFamily="2" charset="0"/>
              </a:rPr>
              <a:t> Moreover, the spiritual decline and chaos demonstrated by many of the judges shows the need for another judge who would come and “judge Your people with righteousness” (Ps 72:2; see also Isa 11:4).</a:t>
            </a:r>
          </a:p>
          <a:p>
            <a:r>
              <a:rPr lang="en-US" dirty="0">
                <a:effectLst/>
                <a:latin typeface="Helvetica" pitchFamily="2" charset="0"/>
              </a:rPr>
              <a:t>That future leader will emerge from the tribe of Judah, which already held a place of prominence in the book of Judges as the first tribe to encounter the Canaanites (Judg 1:2), and later the Benjamites (20:18), and the tribe to produce the first effective judge (3:7–11). The future leader of Israel would thus emerge from Judah (1:2–20) and not Benjamin (i.e., Saul).</a:t>
            </a:r>
            <a:r>
              <a:rPr lang="en-US" baseline="30000" dirty="0">
                <a:effectLst/>
                <a:latin typeface="Helvetica" pitchFamily="2" charset="0"/>
              </a:rPr>
              <a:t>39</a:t>
            </a:r>
            <a:r>
              <a:rPr lang="en-US" dirty="0">
                <a:effectLst/>
                <a:latin typeface="Helvetica" pitchFamily="2" charset="0"/>
              </a:rPr>
              <a:t> The tribe of Benjamin was the first tribe that failed to complete the conquest (1:21). Gibeah in Benjamin, the hometown of King Saul, was compared to Sodom and Gomorrah, and the immorality of the tribe of Benjamin led to an internecine war with the rest of the nation.</a:t>
            </a:r>
            <a:r>
              <a:rPr lang="en-US" baseline="30000" dirty="0">
                <a:effectLst/>
                <a:latin typeface="Helvetica" pitchFamily="2" charset="0"/>
              </a:rPr>
              <a:t>40</a:t>
            </a:r>
            <a:endParaRPr lang="en-US" dirty="0">
              <a:effectLst/>
              <a:latin typeface="Helvetica" pitchFamily="2" charset="0"/>
            </a:endParaRPr>
          </a:p>
          <a:p>
            <a:r>
              <a:rPr lang="en-US" dirty="0">
                <a:effectLst/>
                <a:latin typeface="Helvetica" pitchFamily="2" charset="0"/>
              </a:rPr>
              <a:t>The future king from Judah will be a king, not a judge (17:6; 18:1; 19:1; 21:25). This king will be a covenant-keeper, who will read the Law (Deut 17:14–20) and promote the acknowledgement of God (4:9, 32–40).</a:t>
            </a:r>
            <a:r>
              <a:rPr lang="en-US" baseline="30000" dirty="0">
                <a:effectLst/>
                <a:latin typeface="Helvetica" pitchFamily="2" charset="0"/>
              </a:rPr>
              <a:t>41</a:t>
            </a:r>
            <a:r>
              <a:rPr lang="en-US" dirty="0">
                <a:effectLst/>
                <a:latin typeface="Helvetica" pitchFamily="2" charset="0"/>
              </a:rPr>
              <a:t> The remaining pages of the OT anticipate the coming of this national leader, who will lead His people and serve as a faithful king."</a:t>
            </a:r>
            <a:br>
              <a:rPr lang="en-US" dirty="0">
                <a:effectLst/>
                <a:latin typeface="Helvetica" pitchFamily="2" charset="0"/>
              </a:rPr>
            </a:br>
            <a:endParaRPr lang="en-US" dirty="0">
              <a:effectLst/>
              <a:latin typeface="Helvetica" pitchFamily="2" charset="0"/>
            </a:endParaRPr>
          </a:p>
          <a:p>
            <a:r>
              <a:rPr lang="en-US" baseline="30000" dirty="0">
                <a:effectLst/>
                <a:latin typeface="Calibri" panose="020F0502020204030204" pitchFamily="34" charset="0"/>
              </a:rPr>
              <a:t>38</a:t>
            </a:r>
            <a:r>
              <a:rPr lang="en-US" dirty="0">
                <a:effectLst/>
                <a:latin typeface="Calibri" panose="020F0502020204030204" pitchFamily="34" charset="0"/>
              </a:rPr>
              <a:t> The root </a:t>
            </a:r>
            <a:r>
              <a:rPr lang="en-US" i="1" dirty="0" err="1">
                <a:effectLst/>
                <a:latin typeface="Calibri" panose="020F0502020204030204" pitchFamily="34" charset="0"/>
              </a:rPr>
              <a:t>z</a:t>
            </a:r>
            <a:r>
              <a:rPr lang="en-US" dirty="0" err="1">
                <a:effectLst/>
                <a:latin typeface="Calibri" panose="020F0502020204030204" pitchFamily="34" charset="0"/>
              </a:rPr>
              <a:t>ʿ</a:t>
            </a:r>
            <a:r>
              <a:rPr lang="en-US" dirty="0">
                <a:effectLst/>
                <a:latin typeface="Calibri" panose="020F0502020204030204" pitchFamily="34" charset="0"/>
              </a:rPr>
              <a:t> </a:t>
            </a:r>
            <a:r>
              <a:rPr lang="en-US" i="1" dirty="0">
                <a:effectLst/>
                <a:latin typeface="Calibri" panose="020F0502020204030204" pitchFamily="34" charset="0"/>
              </a:rPr>
              <a:t>q</a:t>
            </a:r>
            <a:r>
              <a:rPr lang="en-US" dirty="0">
                <a:effectLst/>
                <a:latin typeface="Calibri" panose="020F0502020204030204" pitchFamily="34" charset="0"/>
              </a:rPr>
              <a:t>, “to cry out,” occurs in Exod 2:23 as in Judg 3:9, 15; 6:6–7; 10:10.</a:t>
            </a:r>
          </a:p>
          <a:p>
            <a:r>
              <a:rPr lang="en-US" baseline="30000" dirty="0">
                <a:effectLst/>
                <a:latin typeface="Calibri" panose="020F0502020204030204" pitchFamily="34" charset="0"/>
              </a:rPr>
              <a:t>39</a:t>
            </a:r>
            <a:r>
              <a:rPr lang="en-US" dirty="0">
                <a:effectLst/>
                <a:latin typeface="Calibri" panose="020F0502020204030204" pitchFamily="34" charset="0"/>
              </a:rPr>
              <a:t> While David and Saul are never mentioned in the book of Judges, their character and behavior are exhibited by their respective tribes, Judah and Benjamin. This indicates that David would have the character to be an effective God-fearing leader. See J. A. Groves, “Judges,” in </a:t>
            </a:r>
            <a:r>
              <a:rPr lang="en-US" i="1" dirty="0">
                <a:effectLst/>
                <a:latin typeface="Calibri" panose="020F0502020204030204" pitchFamily="34" charset="0"/>
              </a:rPr>
              <a:t>Theological Interpretation of the Old Testament</a:t>
            </a:r>
            <a:r>
              <a:rPr lang="en-US" dirty="0">
                <a:effectLst/>
                <a:latin typeface="Calibri" panose="020F0502020204030204" pitchFamily="34" charset="0"/>
              </a:rPr>
              <a:t>, ed. K. J. Vanhoozer (Grand Rapids: Baker Academic, 2008), 96.</a:t>
            </a:r>
          </a:p>
          <a:p>
            <a:r>
              <a:rPr lang="en-US" baseline="30000" dirty="0">
                <a:effectLst/>
                <a:latin typeface="Calibri" panose="020F0502020204030204" pitchFamily="34" charset="0"/>
              </a:rPr>
              <a:t>40</a:t>
            </a:r>
            <a:r>
              <a:rPr lang="en-US" dirty="0">
                <a:effectLst/>
                <a:latin typeface="Calibri" panose="020F0502020204030204" pitchFamily="34" charset="0"/>
              </a:rPr>
              <a:t> For the many terminological parallels between the Gibeah incident (Judges 19) and Sodom and Gomorrah (Genesis 19) see Block, </a:t>
            </a:r>
            <a:r>
              <a:rPr lang="en-US" i="1" dirty="0">
                <a:effectLst/>
                <a:latin typeface="Calibri" panose="020F0502020204030204" pitchFamily="34" charset="0"/>
              </a:rPr>
              <a:t>Judges, Ruth</a:t>
            </a:r>
            <a:r>
              <a:rPr lang="en-US" dirty="0">
                <a:effectLst/>
                <a:latin typeface="Calibri" panose="020F0502020204030204" pitchFamily="34" charset="0"/>
              </a:rPr>
              <a:t>, 533–34.</a:t>
            </a:r>
          </a:p>
          <a:p>
            <a:r>
              <a:rPr lang="en-US" baseline="30000" dirty="0">
                <a:effectLst/>
                <a:latin typeface="Calibri" panose="020F0502020204030204" pitchFamily="34" charset="0"/>
              </a:rPr>
              <a:t>41</a:t>
            </a:r>
            <a:r>
              <a:rPr lang="en-US" dirty="0">
                <a:effectLst/>
                <a:latin typeface="Calibri" panose="020F0502020204030204" pitchFamily="34" charset="0"/>
              </a:rPr>
              <a:t> Groves, “Judges,” 96.</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297–298.</a:t>
            </a:r>
          </a:p>
          <a:p>
            <a:r>
              <a:rPr lang="en-US" dirty="0"/>
              <a:t>of an earthly king.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The Levites were spread throughout the land to provide teachers close to each of the tribes—now would they teach the people the truth of God’s Word?</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1F069A-18DC-2C4E-9E91-0FC2862C5107}" type="slidenum">
              <a:rPr lang="en-US" sz="1200">
                <a:solidFill>
                  <a:prstClr val="black"/>
                </a:solidFill>
              </a:rPr>
              <a:pPr eaLnBrk="1" hangingPunct="1"/>
              <a:t>42</a:t>
            </a:fld>
            <a:endParaRPr lang="en-US" sz="1200">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2326240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46</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08296E-7B4E-B04C-B146-BC5F53565003}" type="slidenum">
              <a:rPr lang="en-US" sz="1200"/>
              <a:pPr eaLnBrk="1" hangingPunct="1"/>
              <a:t>49</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Several tribes refused to trust God to finish the job of clearing their allotment of the idolatrous pagan peoples, thinking that they were too strong with iron chariots or simply becoming complacent and apathetic to allow their co-existence.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Small groups: Make as many observations as you can in your small group. What do you see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Class discussion: What did you notice about the populations?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Do God's allotments look fair to you? These land areas are obviously not all the same size.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For example, why did Manasseh get two huge land areas on both sides of the Jordan River? This is because Joseph became the firstborn son with the double blessing as noted in </a:t>
            </a:r>
            <a:r>
              <a:rPr lang="en-US" b="0" dirty="0">
                <a:solidFill>
                  <a:srgbClr val="006699"/>
                </a:solidFill>
                <a:effectLst/>
                <a:latin typeface="Helvetica Neue" panose="02000503000000020004" pitchFamily="2" charset="0"/>
              </a:rPr>
              <a:t>1 Chron 5:1 NLT:</a:t>
            </a:r>
            <a:r>
              <a:rPr lang="en-US" dirty="0">
                <a:latin typeface="Times New Roman" charset="0"/>
                <a:ea typeface="ＭＳ Ｐゴシック" charset="0"/>
                <a:cs typeface="ＭＳ Ｐゴシック" charset="0"/>
              </a:rPr>
              <a:t> "</a:t>
            </a:r>
            <a:r>
              <a:rPr lang="en-US" dirty="0">
                <a:effectLst/>
                <a:latin typeface="Lucida Grande" panose="020B0600040502020204" pitchFamily="34" charset="0"/>
              </a:rPr>
              <a:t>The oldest son of Israel was Reuben. But since he dishonored his father by sleeping with one of his father’s concubines, his birthright was given to the sons of his brother Joseph. For this reason, Reuben is not listed in the genealogical records as the firstborn son.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 descendants of Judah became the most powerful tribe and provided a ruler for the nation, but the birthright belonged to Joseph."</a:t>
            </a: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Judah had the largest population but Manasseh had the largest land area. So, the most populous tribe (Judah) got a lot of land, but the southern part was the Negev, or desert area. God did not give the reason.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Why did Zebulun and Issachar have larger populations but smaller land areas? This may seem unfair until you see that these two tribes had the best farm land in Israel, the flat and fertile Jezreel Plain or Plain of Megiddo.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 Dan had a huge population for the coastal plain but couldn't drive out the Canaanites so migrated north. Dan was the third largest tribe that God gave the plain of Sharon to farm and live in—yet the people crowded into the nearby hills instead of taking the land that God gave them. Judges 17–18 reveals their carnal plan to steal land from Laish instead of conquering their land allotted by God.</a:t>
            </a:r>
          </a:p>
          <a:p>
            <a:r>
              <a:rPr lang="en-US" dirty="0">
                <a:latin typeface="Times New Roman" charset="0"/>
                <a:ea typeface="ＭＳ Ｐゴシック" charset="0"/>
                <a:cs typeface="ＭＳ Ｐゴシック" charset="0"/>
              </a:rPr>
              <a:t>• Levi and Simeon were both the smallest tribes and spread out due to their ancestor's slaughter at Shechem (Gen 34).</a:t>
            </a:r>
          </a:p>
          <a:p>
            <a:r>
              <a:rPr lang="en-US" dirty="0">
                <a:latin typeface="Times New Roman" charset="0"/>
                <a:ea typeface="ＭＳ Ｐゴシック" charset="0"/>
                <a:cs typeface="ＭＳ Ｐゴシック" charset="0"/>
              </a:rPr>
              <a:t>• Simeon was the only tribe totally enclosed within another tribe (an "island" within Judah).</a:t>
            </a:r>
          </a:p>
          <a:p>
            <a:r>
              <a:rPr lang="en-US" dirty="0">
                <a:latin typeface="Times New Roman" charset="0"/>
                <a:ea typeface="ＭＳ Ｐゴシック" charset="0"/>
                <a:cs typeface="ＭＳ Ｐゴシック" charset="0"/>
              </a:rPr>
              <a:t>Many other observations can be made, but all should be viewed in light of God's sovereign choice!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Arabic-201</a:t>
            </a:r>
          </a:p>
          <a:p>
            <a:r>
              <a:rPr lang="en-US" dirty="0">
                <a:latin typeface="Times New Roman" charset="0"/>
                <a:ea typeface="ＭＳ Ｐゴシック" charset="0"/>
                <a:cs typeface="ＭＳ Ｐゴシック" charset="0"/>
              </a:rPr>
              <a:t>Common English-160</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r>
              <a:rPr lang="en-US" dirty="0">
                <a:latin typeface="Times New Roman" charset="0"/>
                <a:ea typeface="ＭＳ Ｐゴシック" charset="0"/>
                <a:cs typeface="ＭＳ Ｐゴシック" charset="0"/>
              </a:rPr>
              <a:t>OS-04-Numbers-228</a:t>
            </a:r>
          </a:p>
          <a:p>
            <a:r>
              <a:rPr lang="en-US" dirty="0"/>
              <a:t>OS-05-Deuteronomy-313</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OS-06-Joshua-18, 184</a:t>
            </a:r>
          </a:p>
          <a:p>
            <a:r>
              <a:rPr lang="en-US" dirty="0">
                <a:latin typeface="Times New Roman" charset="0"/>
                <a:ea typeface="ＭＳ Ｐゴシック" charset="0"/>
                <a:cs typeface="ＭＳ Ｐゴシック" charset="0"/>
              </a:rPr>
              <a:t>OS-07-Judges-50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OS-26-Ezek40-48-slide 162</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tribes did well on their "midterm exam" by defeating 31 kings throughout the land (Joshua 12), but on their "final exam" where they needed to finish the job tribe-by-tribe had mixed results as many of them failed."</a:t>
            </a:r>
          </a:p>
          <a:p>
            <a:r>
              <a:rPr lang="en-US"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a:t>
            </a:r>
            <a:r>
              <a:rPr lang="en-US" dirty="0">
                <a:effectLst/>
                <a:latin typeface="Helvetica" pitchFamily="2" charset="0"/>
              </a:rPr>
              <a:t>The survey of the victories and defeats of seven tribes in Judges 1 begins with victory but quickly moves to defeat. The tribal episodes are arranged in a south-to-north direction, foreshadowing the orientation of the Judges cycle in Judg 3:7–16:31.</a:t>
            </a:r>
            <a:r>
              <a:rPr lang="en-US" baseline="30000" dirty="0">
                <a:effectLst/>
                <a:latin typeface="Helvetica" pitchFamily="2" charset="0"/>
              </a:rPr>
              <a:t>27</a:t>
            </a:r>
            <a:endParaRPr lang="en-US" dirty="0">
              <a:effectLst/>
              <a:latin typeface="Helvetica" pitchFamily="2" charset="0"/>
            </a:endParaRPr>
          </a:p>
          <a:p>
            <a:r>
              <a:rPr lang="en-US" baseline="30000" dirty="0">
                <a:effectLst/>
                <a:latin typeface="Calibri" panose="020F0502020204030204" pitchFamily="34" charset="0"/>
              </a:rPr>
              <a:t>27</a:t>
            </a:r>
            <a:r>
              <a:rPr lang="en-US" dirty="0">
                <a:effectLst/>
                <a:latin typeface="Calibri" panose="020F0502020204030204" pitchFamily="34" charset="0"/>
              </a:rPr>
              <a:t> W. J. Dumbrell, </a:t>
            </a:r>
            <a:r>
              <a:rPr lang="en-US" i="1" dirty="0">
                <a:effectLst/>
                <a:latin typeface="Calibri" panose="020F0502020204030204" pitchFamily="34" charset="0"/>
              </a:rPr>
              <a:t>The Faith of Israel: A Theological Survey of the Old Testament</a:t>
            </a:r>
            <a:r>
              <a:rPr lang="en-US" dirty="0">
                <a:effectLst/>
                <a:latin typeface="Calibri" panose="020F0502020204030204" pitchFamily="34" charset="0"/>
              </a:rPr>
              <a:t>, 2nd ed. (Grand Rapids: Baker, 2002), 76.</a:t>
            </a:r>
          </a:p>
          <a:p>
            <a:r>
              <a:rPr lang="en-US" dirty="0">
                <a:effectLst/>
                <a:latin typeface="Calibri" panose="020F0502020204030204" pitchFamily="34" charset="0"/>
              </a:rPr>
              <a:t> 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294.</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the book of Judges, we see the opposite idea of Joshua, where we saw only success. In Joshua, although Israel had some failures, these were remedied by repentance and action. But in Judges, failure is the norm.</a:t>
            </a:r>
          </a:p>
        </p:txBody>
      </p:sp>
    </p:spTree>
    <p:extLst>
      <p:ext uri="{BB962C8B-B14F-4D97-AF65-F5344CB8AC3E}">
        <p14:creationId xmlns:p14="http://schemas.microsoft.com/office/powerpoint/2010/main" val="211627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Judges is that when people reject God, they need a human ruler who represents him well. Israelites doing what was right in their own eyes could be remedied by a righteous king who modeled the rule of God.</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a:t>
            </a:fld>
            <a:endParaRPr lang="en-US"/>
          </a:p>
        </p:txBody>
      </p:sp>
    </p:spTree>
    <p:extLst>
      <p:ext uri="{BB962C8B-B14F-4D97-AF65-F5344CB8AC3E}">
        <p14:creationId xmlns:p14="http://schemas.microsoft.com/office/powerpoint/2010/main" val="1494666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say that the theme was "failure of the theocracy." However, that looked like God failed. Instead, this books shows that Israel failed to submit to God's Word and God's rule.</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53</a:t>
            </a:fld>
            <a:endParaRPr lang="en-US"/>
          </a:p>
        </p:txBody>
      </p:sp>
    </p:spTree>
    <p:extLst>
      <p:ext uri="{BB962C8B-B14F-4D97-AF65-F5344CB8AC3E}">
        <p14:creationId xmlns:p14="http://schemas.microsoft.com/office/powerpoint/2010/main" val="4145324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Today we call this "doing your own thing" </a:t>
            </a:r>
            <a:r>
              <a:rPr lang="en-US" i="1" dirty="0"/>
              <a:t>relativism</a:t>
            </a:r>
            <a:r>
              <a:rPr lang="en-US" dirty="0"/>
              <a:t>. But notice the reason for such relativism—the lack of an earthly king.</a:t>
            </a:r>
          </a:p>
        </p:txBody>
      </p:sp>
    </p:spTree>
    <p:extLst>
      <p:ext uri="{BB962C8B-B14F-4D97-AF65-F5344CB8AC3E}">
        <p14:creationId xmlns:p14="http://schemas.microsoft.com/office/powerpoint/2010/main" val="2525883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04628C-7944-5F48-A078-0853C5DB127E}"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pPr>
            <a:r>
              <a:rPr lang="ru-RU" b="0" dirty="0">
                <a:solidFill>
                  <a:srgbClr val="000000"/>
                </a:solidFill>
                <a:latin typeface="Arial" charset="0"/>
                <a:ea typeface="ＭＳ Ｐゴシック" charset="0"/>
                <a:cs typeface="Arial" charset="0"/>
              </a:rPr>
              <a:t>"</a:t>
            </a:r>
            <a:r>
              <a:rPr lang="en-US" b="0"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0" dirty="0">
                <a:solidFill>
                  <a:srgbClr val="000000"/>
                </a:solidFill>
                <a:latin typeface="Arial" charset="0"/>
                <a:ea typeface="ＭＳ Ｐゴシック" charset="0"/>
                <a:cs typeface="Arial" charset="0"/>
              </a:rPr>
              <a:t>"</a:t>
            </a:r>
            <a:r>
              <a:rPr lang="en-US" b="0" dirty="0">
                <a:solidFill>
                  <a:srgbClr val="000000"/>
                </a:solidFill>
                <a:latin typeface="Arial" charset="0"/>
                <a:ea typeface="ＭＳ Ｐゴシック" charset="0"/>
                <a:cs typeface="Arial" charset="0"/>
              </a:rPr>
              <a:t>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en-US" altLang="zh-CN" b="0" dirty="0">
                <a:solidFill>
                  <a:srgbClr val="000000"/>
                </a:solidFill>
                <a:latin typeface="Arial" charset="0"/>
                <a:ea typeface="ＭＳ Ｐゴシック" charset="0"/>
                <a:cs typeface="Arial" charset="0"/>
              </a:rPr>
              <a:t>).</a:t>
            </a:r>
            <a:endParaRPr kumimoji="1" lang="en-US" b="0" dirty="0">
              <a:solidFill>
                <a:srgbClr val="000000"/>
              </a:solidFill>
              <a:latin typeface="Arial" charset="0"/>
              <a:ea typeface="ＭＳ Ｐゴシック" charset="0"/>
              <a:cs typeface="Arial" charset="0"/>
            </a:endParaRPr>
          </a:p>
          <a:p>
            <a:pPr eaLnBrk="1" hangingPunct="1">
              <a:spcBef>
                <a:spcPct val="0"/>
              </a:spcBef>
            </a:pPr>
            <a:r>
              <a:rPr lang="en-US" b="0" dirty="0">
                <a:latin typeface="Times New Roman" charset="0"/>
                <a:ea typeface="ＭＳ Ｐゴシック" charset="0"/>
                <a:cs typeface="ＭＳ Ｐゴシック" charset="0"/>
              </a:rPr>
              <a:t>__________</a:t>
            </a:r>
          </a:p>
          <a:p>
            <a:pPr eaLnBrk="1" hangingPunct="1">
              <a:spcBef>
                <a:spcPct val="0"/>
              </a:spcBef>
            </a:pPr>
            <a:r>
              <a:rPr lang="en-US" b="0" dirty="0">
                <a:latin typeface="Times New Roman" charset="0"/>
                <a:ea typeface="ＭＳ Ｐゴシック" charset="0"/>
                <a:cs typeface="ＭＳ Ｐゴシック" charset="0"/>
              </a:rPr>
              <a:t>OS-04-Numbers-245</a:t>
            </a:r>
          </a:p>
          <a:p>
            <a:pPr eaLnBrk="1" hangingPunct="1">
              <a:spcBef>
                <a:spcPct val="0"/>
              </a:spcBef>
            </a:pPr>
            <a:r>
              <a:rPr lang="en-US" b="0" dirty="0">
                <a:latin typeface="Times New Roman" charset="0"/>
                <a:ea typeface="ＭＳ Ｐゴシック" charset="0"/>
                <a:cs typeface="ＭＳ Ｐゴシック" charset="0"/>
              </a:rPr>
              <a:t>OS-06-Joshua-193</a:t>
            </a:r>
          </a:p>
          <a:p>
            <a:pPr eaLnBrk="1" hangingPunct="1">
              <a:spcBef>
                <a:spcPct val="0"/>
              </a:spcBef>
            </a:pPr>
            <a:r>
              <a:rPr lang="en-US" b="0" dirty="0">
                <a:latin typeface="Times New Roman" charset="0"/>
                <a:ea typeface="ＭＳ Ｐゴシック" charset="0"/>
                <a:cs typeface="ＭＳ Ｐゴシック" charset="0"/>
              </a:rPr>
              <a:t>OS-07-Judges-55</a:t>
            </a:r>
          </a:p>
          <a:p>
            <a:pPr eaLnBrk="1" hangingPunct="1">
              <a:spcBef>
                <a:spcPct val="0"/>
              </a:spcBef>
            </a:pP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56</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pPr eaLnBrk="1" hangingPunct="1"/>
              <a:t>57</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What do you notice about which lands were conquered?</a:t>
            </a:r>
          </a:p>
          <a:p>
            <a:pPr eaLnBrk="1" hangingPunct="1"/>
            <a:r>
              <a:rPr lang="en-US" dirty="0">
                <a:latin typeface="Times New Roman" charset="0"/>
                <a:ea typeface="ＭＳ Ｐゴシック" charset="0"/>
                <a:cs typeface="ＭＳ Ｐゴシック" charset="0"/>
              </a:rPr>
              <a:t>• They subdued the hill country which led to the isolation of the people.</a:t>
            </a:r>
          </a:p>
          <a:p>
            <a:pPr eaLnBrk="1" hangingPunct="1"/>
            <a:r>
              <a:rPr lang="en-US" dirty="0">
                <a:latin typeface="Times New Roman" charset="0"/>
                <a:ea typeface="ＭＳ Ｐゴシック" charset="0"/>
                <a:cs typeface="ＭＳ Ｐゴシック" charset="0"/>
              </a:rPr>
              <a:t>• They could not conquer the flat, coastal trade routes—but this protected them from the pagan influences marching through the land.</a:t>
            </a:r>
          </a:p>
          <a:p>
            <a:pPr eaLnBrk="1" hangingPunct="1"/>
            <a:r>
              <a:rPr lang="en-US" dirty="0">
                <a:latin typeface="Times New Roman" charset="0"/>
                <a:ea typeface="ＭＳ Ｐゴシック" charset="0"/>
                <a:cs typeface="ＭＳ Ｐゴシック" charset="0"/>
              </a:rPr>
              <a:t>• Philistines maintained control of the western plains, so their enemies had the easiest lands to farm. This led Israel to rely on the milk (herding goats) more than the honey (cultivating bees from crops) in their "land of milk and honey" (eastern shepherding over western farming).</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Common-279</a:t>
            </a:r>
          </a:p>
          <a:p>
            <a:r>
              <a:rPr lang="en-US" dirty="0">
                <a:latin typeface="Times New Roman" charset="0"/>
                <a:ea typeface="ＭＳ Ｐゴシック" charset="0"/>
                <a:cs typeface="ＭＳ Ｐゴシック" charset="0"/>
              </a:rPr>
              <a:t>OS-07-Judges-57</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pPr eaLnBrk="1" hangingPunct="1"/>
              <a:t>58</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OS-05-Deut-309</a:t>
            </a:r>
          </a:p>
          <a:p>
            <a:r>
              <a:rPr lang="en-US" dirty="0">
                <a:latin typeface="Times New Roman" charset="0"/>
                <a:ea typeface="ＭＳ Ｐゴシック" charset="0"/>
                <a:cs typeface="ＭＳ Ｐゴシック" charset="0"/>
              </a:rPr>
              <a:t>OS-06-Joshua-188</a:t>
            </a:r>
          </a:p>
          <a:p>
            <a:r>
              <a:rPr lang="en-US" dirty="0">
                <a:latin typeface="Times New Roman" charset="0"/>
                <a:ea typeface="ＭＳ Ｐゴシック" charset="0"/>
                <a:cs typeface="ＭＳ Ｐゴシック" charset="0"/>
              </a:rPr>
              <a:t>OS-07-Judges-58</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1947, the UN allocated to the soon-formed state of Israel a portion of land that was extremely difficult to defend. It was essentially divided in half with most of it in the southern desert. But Israel's victories against later attacks by surrounding nations yielded a more sustainable territory. But, even with the West Bank (called Samaria by the Jews), the land controlled by the Arab peoples is EIGHTY (80) times the size of Israel!</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Common-281</a:t>
            </a:r>
          </a:p>
          <a:p>
            <a:r>
              <a:rPr lang="en-US" dirty="0">
                <a:latin typeface="Times New Roman" charset="0"/>
                <a:ea typeface="ＭＳ Ｐゴシック" charset="0"/>
                <a:cs typeface="ＭＳ Ｐゴシック" charset="0"/>
              </a:rPr>
              <a:t>OS-06-Joshua-189</a:t>
            </a:r>
          </a:p>
          <a:p>
            <a:r>
              <a:rPr lang="en-US" dirty="0">
                <a:latin typeface="Times New Roman" charset="0"/>
                <a:ea typeface="ＭＳ Ｐゴシック" charset="0"/>
                <a:cs typeface="ＭＳ Ｐゴシック" charset="0"/>
              </a:rPr>
              <a:t>OS-07-Judges-59</a:t>
            </a:r>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59</a:t>
            </a:fld>
            <a:endParaRPr lang="en-US"/>
          </a:p>
        </p:txBody>
      </p:sp>
    </p:spTree>
    <p:extLst>
      <p:ext uri="{BB962C8B-B14F-4D97-AF65-F5344CB8AC3E}">
        <p14:creationId xmlns:p14="http://schemas.microsoft.com/office/powerpoint/2010/main" val="2156514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D27648-C2DD-F44B-AEB5-F893FCEF7590}" type="slidenum">
              <a:rPr lang="en-US" sz="1200"/>
              <a:pPr eaLnBrk="1" hangingPunct="1"/>
              <a:t>60</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3C20E1-8464-9342-AA5E-76A8BB20DD90}" type="slidenum">
              <a:rPr lang="en-US" sz="1200"/>
              <a:pPr eaLnBrk="1" hangingPunct="1"/>
              <a:t>62</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pPr eaLnBrk="1" hangingPunct="1"/>
              <a:t>63</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book is obviously written during the monarchy, showing the need for this system of government. Judges were but temporary and local leaders, but submission to the righteous Davidic king would be God's long-term solution—and it still is his solution today as we look forward to the reign of Christ.</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6</a:t>
            </a:fld>
            <a:endParaRPr lang="en-US"/>
          </a:p>
        </p:txBody>
      </p:sp>
    </p:spTree>
    <p:extLst>
      <p:ext uri="{BB962C8B-B14F-4D97-AF65-F5344CB8AC3E}">
        <p14:creationId xmlns:p14="http://schemas.microsoft.com/office/powerpoint/2010/main" val="22192739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pPr eaLnBrk="1" hangingPunct="1"/>
              <a:t>64</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then seeks to earn our trust by allowing difficulty in our lives.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pPr eaLnBrk="1" hangingPunct="1"/>
              <a:t>66</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Relativism comes from </a:t>
            </a:r>
            <a:r>
              <a:rPr lang="en-US" i="1" dirty="0">
                <a:latin typeface="Times New Roman" charset="0"/>
                <a:ea typeface="ＭＳ Ｐゴシック" charset="0"/>
                <a:cs typeface="ＭＳ Ｐゴシック" charset="0"/>
              </a:rPr>
              <a:t>relative</a:t>
            </a:r>
            <a:r>
              <a:rPr lang="en-US" i="0" dirty="0">
                <a:latin typeface="Times New Roman" charset="0"/>
                <a:ea typeface="ＭＳ Ｐゴシック" charset="0"/>
                <a:cs typeface="ＭＳ Ｐゴシック" charset="0"/>
              </a:rPr>
              <a:t>, as opposed to </a:t>
            </a:r>
            <a:r>
              <a:rPr lang="en-US" i="1" dirty="0">
                <a:latin typeface="Times New Roman" charset="0"/>
                <a:ea typeface="ＭＳ Ｐゴシック" charset="0"/>
                <a:cs typeface="ＭＳ Ｐゴシック" charset="0"/>
              </a:rPr>
              <a:t>absolute.</a:t>
            </a:r>
            <a:r>
              <a:rPr lang="en-US" i="0" dirty="0">
                <a:latin typeface="Times New Roman" charset="0"/>
                <a:ea typeface="ＭＳ Ｐゴシック" charset="0"/>
                <a:cs typeface="ＭＳ Ｐゴシック" charset="0"/>
              </a:rPr>
              <a:t> All of us believe that some things are relative since different situations would make an action right in some circumstances but wrong in others. For example, we do not say "I love you" to all people! But relativism means the belief that </a:t>
            </a:r>
            <a:r>
              <a:rPr lang="en-US" i="1" dirty="0">
                <a:latin typeface="Times New Roman" charset="0"/>
                <a:ea typeface="ＭＳ Ｐゴシック" charset="0"/>
                <a:cs typeface="ＭＳ Ｐゴシック" charset="0"/>
              </a:rPr>
              <a:t>nothing</a:t>
            </a:r>
            <a:r>
              <a:rPr lang="en-US" i="0" dirty="0">
                <a:latin typeface="Times New Roman" charset="0"/>
                <a:ea typeface="ＭＳ Ｐゴシック" charset="0"/>
                <a:cs typeface="ＭＳ Ｐゴシック" charset="0"/>
              </a:rPr>
              <a:t> is absolute. No one actually believes this, since we all balance our checkbooks the same way and do not create money in the bank simply by thought. There is an absolute balance in every bank account—even for the person who says he believes in relativism. But this person </a:t>
            </a:r>
            <a:r>
              <a:rPr lang="en-US" i="1" dirty="0">
                <a:latin typeface="Times New Roman" charset="0"/>
                <a:ea typeface="ＭＳ Ｐゴシック" charset="0"/>
                <a:cs typeface="ＭＳ Ｐゴシック" charset="0"/>
              </a:rPr>
              <a:t>says</a:t>
            </a:r>
            <a:r>
              <a:rPr lang="en-US" i="0" dirty="0">
                <a:latin typeface="Times New Roman" charset="0"/>
                <a:ea typeface="ＭＳ Ｐゴシック" charset="0"/>
                <a:cs typeface="ＭＳ Ｐゴシック" charset="0"/>
              </a:rPr>
              <a:t> that nothing is absolutely right or wrong as everything depends upon circumstances.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rPr>
              <a:pPr eaLnBrk="1" hangingPunct="1"/>
              <a:t>67</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relativist picks and chooses which beliefs to emphasize as important. Of course, we all do this, but the relativist is less consistent.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68</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Relativism is a self-defeating system because it posits a claim that contradicts its tenants.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In the book of Judges, we see three reasons to place God as king.</a:t>
            </a:r>
            <a:r>
              <a:rPr lang="en-SG" dirty="0">
                <a:effectLst/>
                <a:latin typeface="Arial"/>
                <a:cs typeface="Arial"/>
              </a:rPr>
              <a:t> </a:t>
            </a:r>
          </a:p>
          <a:p>
            <a:endParaRPr lang="en-US" dirty="0">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extLst>
      <p:ext uri="{BB962C8B-B14F-4D97-AF65-F5344CB8AC3E}">
        <p14:creationId xmlns:p14="http://schemas.microsoft.com/office/powerpoint/2010/main" val="3153897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12" charset="-128"/>
                <a:cs typeface="Arial"/>
              </a:rPr>
              <a:t>The introduction previews God's repeated provision of judges even though Israel broke the covenant after Joshua’s death (2:6–3:6).</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242535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Discipline was needed, but the destruction of the nation was impossible. God cannot betray his own promises.</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7</a:t>
            </a:fld>
            <a:endParaRPr lang="en-US"/>
          </a:p>
        </p:txBody>
      </p:sp>
    </p:spTree>
    <p:extLst>
      <p:ext uri="{BB962C8B-B14F-4D97-AF65-F5344CB8AC3E}">
        <p14:creationId xmlns:p14="http://schemas.microsoft.com/office/powerpoint/2010/main" val="3412965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pPr eaLnBrk="1" hangingPunct="1"/>
              <a:t>74</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8CA41-6E58-9D4C-9DD0-109B750A29E5}" type="slidenum">
              <a:rPr lang="en-US" sz="1200"/>
              <a:pPr eaLnBrk="1" hangingPunct="1"/>
              <a:t>75</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694C27-BC4D-5244-86D4-03D0479CA2AF}" type="slidenum">
              <a:rPr lang="en-US" sz="1200"/>
              <a:pPr eaLnBrk="1" hangingPunct="1"/>
              <a:t>76</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pPr eaLnBrk="1" hangingPunct="1"/>
              <a:t>77</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OS-07-Judges-77, 90, 181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003D9C-BB83-2247-919A-480A5B64958B}" type="slidenum">
              <a:rPr lang="en-US" sz="1200"/>
              <a:pPr eaLnBrk="1" hangingPunct="1"/>
              <a:t>78</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79</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35E030-0BB0-4F4A-913F-D5CAD452125B}" type="slidenum">
              <a:rPr lang="en-US" sz="1200"/>
              <a:pPr eaLnBrk="1" hangingPunct="1"/>
              <a:t>80</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295EC9-39BD-2747-8CD9-67B0C4B3880E}" type="slidenum">
              <a:rPr lang="en-US" sz="1200"/>
              <a:pPr eaLnBrk="1" hangingPunct="1"/>
              <a:t>81</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EFD764-EF12-934E-9E90-0EE6FAEC719C}" type="slidenum">
              <a:rPr lang="en-US" sz="1200"/>
              <a:pPr eaLnBrk="1" hangingPunct="1"/>
              <a:t>82</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788B5A-77E2-E94C-B37B-B1527BEE96D7}" type="slidenum">
              <a:rPr lang="en-US" sz="1200"/>
              <a:pPr eaLnBrk="1" hangingPunct="1"/>
              <a:t>83</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We know that Samuel and Saul lived at the same time, but this was also likely the same period when Samson and Abdon both ruled Israel in </a:t>
            </a:r>
            <a:r>
              <a:rPr lang="en-US">
                <a:latin typeface="Times New Roman" charset="0"/>
                <a:ea typeface="ＭＳ Ｐゴシック" charset="0"/>
                <a:cs typeface="ＭＳ Ｐゴシック" charset="0"/>
              </a:rPr>
              <a:t>different places. </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OS-07-Judges-83</a:t>
            </a:r>
          </a:p>
          <a:p>
            <a:pPr eaLnBrk="1" hangingPunct="1"/>
            <a:r>
              <a:rPr lang="en-US" dirty="0">
                <a:latin typeface="Times New Roman" charset="0"/>
                <a:ea typeface="ＭＳ Ｐゴシック" charset="0"/>
                <a:cs typeface="ＭＳ Ｐゴシック" charset="0"/>
              </a:rPr>
              <a:t>OS-08-Ruth-20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element between the judges and Jesus is deliverance or salvation from what destroys us—which is ultimately sin that ruins us.</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8</a:t>
            </a:fld>
            <a:endParaRPr lang="en-US"/>
          </a:p>
        </p:txBody>
      </p:sp>
    </p:spTree>
    <p:extLst>
      <p:ext uri="{BB962C8B-B14F-4D97-AF65-F5344CB8AC3E}">
        <p14:creationId xmlns:p14="http://schemas.microsoft.com/office/powerpoint/2010/main" val="14610735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rPr>
              <a:pPr eaLnBrk="1" hangingPunct="1"/>
              <a:t>84</a:t>
            </a:fld>
            <a:endParaRPr lang="en-US" sz="1200">
              <a:solidFill>
                <a:srgbClr val="000000"/>
              </a:solidFill>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C0CC4B-9382-3D43-A003-8C2FB0FAB69A}" type="slidenum">
              <a:rPr lang="en-US" sz="1200"/>
              <a:pPr eaLnBrk="1" hangingPunct="1"/>
              <a:t>85</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rPr>
              <a:pPr eaLnBrk="1" hangingPunct="1"/>
              <a:t>87</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Walter A. Elwell and Barry J. Beitzel,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Baker Encyclopedia of the Bible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(Grand Rapids, MI: Baker, 1988), 410.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88</a:t>
            </a:fld>
            <a:endParaRPr lang="en-US"/>
          </a:p>
        </p:txBody>
      </p:sp>
    </p:spTree>
    <p:extLst>
      <p:ext uri="{BB962C8B-B14F-4D97-AF65-F5344CB8AC3E}">
        <p14:creationId xmlns:p14="http://schemas.microsoft.com/office/powerpoint/2010/main" val="40736839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29DAFC-3D27-104D-9C93-A2BB40E50159}" type="slidenum">
              <a:rPr lang="en-US" sz="1200"/>
              <a:pPr eaLnBrk="1" hangingPunct="1"/>
              <a:t>89</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90</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Adapted OS-07-Judges-90, 181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first judge, Othniel, is the only judge who is mentioned prior to his becoming a judge. He captured Debir (</a:t>
            </a:r>
            <a:r>
              <a:rPr lang="en-US" dirty="0" err="1">
                <a:effectLst/>
                <a:latin typeface="Helvetica" pitchFamily="2" charset="0"/>
              </a:rPr>
              <a:t>Kiriah-sepher</a:t>
            </a:r>
            <a:r>
              <a:rPr lang="en-US" dirty="0">
                <a:effectLst/>
                <a:latin typeface="Helvetica" pitchFamily="2" charset="0"/>
              </a:rPr>
              <a:t>) and was given his niece </a:t>
            </a:r>
            <a:r>
              <a:rPr lang="en-US" dirty="0" err="1">
                <a:effectLst/>
                <a:latin typeface="Helvetica" pitchFamily="2" charset="0"/>
              </a:rPr>
              <a:t>Achsah</a:t>
            </a:r>
            <a:r>
              <a:rPr lang="en-US" dirty="0">
                <a:effectLst/>
                <a:latin typeface="Helvetica" pitchFamily="2" charset="0"/>
              </a:rPr>
              <a:t> (Caleb’s daughter) as a wife (1:12–13). Othniel was from the tribe of Judah, and he was one of the few exemplary judges (3:7–11). God raised up Othniel to deliver the Israelites form </a:t>
            </a:r>
            <a:r>
              <a:rPr lang="en-US" dirty="0" err="1">
                <a:effectLst/>
                <a:latin typeface="Helvetica" pitchFamily="2" charset="0"/>
              </a:rPr>
              <a:t>Cushan-rishathaim</a:t>
            </a:r>
            <a:r>
              <a:rPr lang="en-US" dirty="0">
                <a:effectLst/>
                <a:latin typeface="Helvetica" pitchFamily="2" charset="0"/>
              </a:rPr>
              <a:t>, king of Mesopotamia. This account uniquely contains all the components in the cycle of the judges: sin (3:7), God’s wrath (3:8), foreign oppressor (3:8), God’s mercy (3:9), deliverance/rest (3:10–11), and renewed sin (3:12)."</a:t>
            </a:r>
          </a:p>
          <a:p>
            <a:endParaRPr lang="en-US" dirty="0">
              <a:effectLst/>
              <a:latin typeface="Helvetica" pitchFamily="2"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pPr eaLnBrk="1" hangingPunct="1"/>
              <a:t>92</a:t>
            </a:fld>
            <a:endParaRPr 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pPr eaLnBrk="1" hangingPunct="1"/>
              <a:t>94</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The second judge, Ehud, defeated the Moabites by secretly stabbing Moab’s obese king Eglon</a:t>
            </a:r>
            <a:r>
              <a:rPr lang="en-US" baseline="30000" dirty="0">
                <a:effectLst/>
                <a:latin typeface="Helvetica" pitchFamily="2" charset="0"/>
              </a:rPr>
              <a:t>30</a:t>
            </a:r>
            <a:r>
              <a:rPr lang="en-US" dirty="0">
                <a:effectLst/>
                <a:latin typeface="Helvetica" pitchFamily="2" charset="0"/>
              </a:rPr>
              <a:t> in </a:t>
            </a:r>
            <a:r>
              <a:rPr lang="en-US" dirty="0" err="1">
                <a:effectLst/>
                <a:latin typeface="Helvetica" pitchFamily="2" charset="0"/>
              </a:rPr>
              <a:t>Eglon’s</a:t>
            </a:r>
            <a:r>
              <a:rPr lang="en-US" dirty="0">
                <a:effectLst/>
                <a:latin typeface="Helvetica" pitchFamily="2" charset="0"/>
              </a:rPr>
              <a:t> chambers (3:15–30). The text specifies that Ehud was left-handed (3:15). Since most people were right-handed, the assumption may be that if a search for a weapon was made the left side was probably not searched as carefully as the right.</a:t>
            </a:r>
          </a:p>
          <a:p>
            <a:r>
              <a:rPr lang="en-US" baseline="30000" dirty="0">
                <a:effectLst/>
                <a:latin typeface="Calibri" panose="020F0502020204030204" pitchFamily="34" charset="0"/>
              </a:rPr>
              <a:t>30</a:t>
            </a:r>
            <a:r>
              <a:rPr lang="en-US" dirty="0">
                <a:effectLst/>
                <a:latin typeface="Calibri" panose="020F0502020204030204" pitchFamily="34" charset="0"/>
              </a:rPr>
              <a:t> The name Eglon sounds like the Hebrew word for calf (</a:t>
            </a:r>
            <a:r>
              <a:rPr lang="en-US" dirty="0" err="1">
                <a:effectLst/>
                <a:latin typeface="Calibri" panose="020F0502020204030204" pitchFamily="34" charset="0"/>
              </a:rPr>
              <a:t>ʿ</a:t>
            </a:r>
            <a:r>
              <a:rPr lang="en-US" i="1" dirty="0" err="1">
                <a:effectLst/>
                <a:latin typeface="Calibri" panose="020F0502020204030204" pitchFamily="34" charset="0"/>
              </a:rPr>
              <a:t>egel</a:t>
            </a:r>
            <a:r>
              <a:rPr lang="en-US" dirty="0">
                <a:effectLst/>
                <a:latin typeface="Calibri" panose="020F0502020204030204" pitchFamily="34" charset="0"/>
              </a:rPr>
              <a:t>), suggesting that he would be slaughtered like a sacrificial calf."</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Judges,”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295.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judges point to the kings and the kings point us finally to Jesus.</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9</a:t>
            </a:fld>
            <a:endParaRPr lang="en-US"/>
          </a:p>
        </p:txBody>
      </p:sp>
    </p:spTree>
    <p:extLst>
      <p:ext uri="{BB962C8B-B14F-4D97-AF65-F5344CB8AC3E}">
        <p14:creationId xmlns:p14="http://schemas.microsoft.com/office/powerpoint/2010/main" val="566776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ECC38-F838-9C45-BB1E-6AF6CD1C0305}" type="slidenum">
              <a:rPr lang="en-US" sz="1200">
                <a:solidFill>
                  <a:prstClr val="black"/>
                </a:solidFill>
              </a:rPr>
              <a:pPr eaLnBrk="1" hangingPunct="1"/>
              <a:t>95</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3175EE-7C94-C54E-9F88-7DC2A330C62D}" type="slidenum">
              <a:rPr lang="en-US" sz="1200"/>
              <a:pPr eaLnBrk="1" hangingPunct="1"/>
              <a:t>98</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99</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101</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2900E4-0106-A344-8592-C4B3C69083F9}" type="slidenum">
              <a:rPr lang="en-US" sz="1200"/>
              <a:pPr eaLnBrk="1" hangingPunct="1"/>
              <a:t>103</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104</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60AAD4-4037-DB4C-9316-718E3EB2B8DB}" type="slidenum">
              <a:rPr lang="en-US" sz="1200"/>
              <a:pPr eaLnBrk="1" hangingPunct="1"/>
              <a:t>106</a:t>
            </a:fld>
            <a:endParaRPr lang="en-US" sz="120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7.xml"/><Relationship Id="rId4" Type="http://schemas.openxmlformats.org/officeDocument/2006/relationships/image" Target="../media/image10.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hemeOverride" Target="../theme/themeOverride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A4087B-E973-EA4C-BD19-60B7F828E2FD}" type="slidenum">
              <a:rPr lang="en-US"/>
              <a:pPr>
                <a:defRPr/>
              </a:pPr>
              <a:t>‹#›</a:t>
            </a:fld>
            <a:endParaRPr lang="en-US"/>
          </a:p>
        </p:txBody>
      </p:sp>
    </p:spTree>
    <p:extLst>
      <p:ext uri="{BB962C8B-B14F-4D97-AF65-F5344CB8AC3E}">
        <p14:creationId xmlns:p14="http://schemas.microsoft.com/office/powerpoint/2010/main" val="20055633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68338A-9B93-3B4F-92DC-BA8AC197C869}" type="slidenum">
              <a:rPr lang="en-US"/>
              <a:pPr>
                <a:defRPr/>
              </a:pPr>
              <a:t>‹#›</a:t>
            </a:fld>
            <a:endParaRPr lang="en-US"/>
          </a:p>
        </p:txBody>
      </p:sp>
    </p:spTree>
    <p:extLst>
      <p:ext uri="{BB962C8B-B14F-4D97-AF65-F5344CB8AC3E}">
        <p14:creationId xmlns:p14="http://schemas.microsoft.com/office/powerpoint/2010/main" val="6959880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1EC82-78FC-3740-8AF0-32ADB3A03DDE}" type="slidenum">
              <a:rPr lang="en-US"/>
              <a:pPr>
                <a:defRPr/>
              </a:pPr>
              <a:t>‹#›</a:t>
            </a:fld>
            <a:endParaRPr lang="en-US"/>
          </a:p>
        </p:txBody>
      </p:sp>
    </p:spTree>
    <p:extLst>
      <p:ext uri="{BB962C8B-B14F-4D97-AF65-F5344CB8AC3E}">
        <p14:creationId xmlns:p14="http://schemas.microsoft.com/office/powerpoint/2010/main" val="687872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6FF91-6C9D-E441-A5D3-89344660C406}" type="slidenum">
              <a:rPr lang="en-US"/>
              <a:pPr>
                <a:defRPr/>
              </a:pPr>
              <a:t>‹#›</a:t>
            </a:fld>
            <a:endParaRPr lang="en-US"/>
          </a:p>
        </p:txBody>
      </p:sp>
    </p:spTree>
    <p:extLst>
      <p:ext uri="{BB962C8B-B14F-4D97-AF65-F5344CB8AC3E}">
        <p14:creationId xmlns:p14="http://schemas.microsoft.com/office/powerpoint/2010/main" val="3679186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E60DE-8285-DF4E-A7BC-FEA6A3632E91}" type="slidenum">
              <a:rPr lang="en-US"/>
              <a:pPr>
                <a:defRPr/>
              </a:pPr>
              <a:t>‹#›</a:t>
            </a:fld>
            <a:endParaRPr lang="en-US"/>
          </a:p>
        </p:txBody>
      </p:sp>
    </p:spTree>
    <p:extLst>
      <p:ext uri="{BB962C8B-B14F-4D97-AF65-F5344CB8AC3E}">
        <p14:creationId xmlns:p14="http://schemas.microsoft.com/office/powerpoint/2010/main" val="42685937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6D252-548D-6744-88AE-A4C496CF97EE}" type="slidenum">
              <a:rPr lang="en-US"/>
              <a:pPr>
                <a:defRPr/>
              </a:pPr>
              <a:t>‹#›</a:t>
            </a:fld>
            <a:endParaRPr lang="en-US"/>
          </a:p>
        </p:txBody>
      </p:sp>
    </p:spTree>
    <p:extLst>
      <p:ext uri="{BB962C8B-B14F-4D97-AF65-F5344CB8AC3E}">
        <p14:creationId xmlns:p14="http://schemas.microsoft.com/office/powerpoint/2010/main" val="484756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7371193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126532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18254829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425885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1923875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208251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922312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8880019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2075703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4014352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735686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4115971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63279889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71169991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28678464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9413764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48732984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69717962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349339936"/>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20642143"/>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65357468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308719835"/>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008272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44949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42488469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658256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17453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55957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3708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142907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29922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4788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1195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32094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57269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9687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27344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14690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73029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66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10/5/23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24063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10/5/23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043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10/5/23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8185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93442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10/5/23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8724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00347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10/5/23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36815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0053947"/>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617098"/>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98713723"/>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323809"/>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59434"/>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5657084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22585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849675"/>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0313112"/>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872859"/>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049229"/>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91220339"/>
      </p:ext>
    </p:extLst>
  </p:cSld>
  <p:clrMapOvr>
    <a:masterClrMapping/>
  </p:clrMapOvr>
  <p:transition spd="med">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5/10/23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73214622"/>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81812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5/10/23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24410803"/>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5/10/23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315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5/10/23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907927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5/10/23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494935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5/10/23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1026108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5/10/23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692797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5/10/23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683827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74041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5/10/23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99821325"/>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22124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0753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66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7556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03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006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631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3729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4541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4405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7007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5484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956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17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3416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630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4398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1977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78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6875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672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2582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9567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0271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8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7924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805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05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7323C78-EFC5-DD46-A1F4-7E4A765BE7D0}" type="slidenum">
              <a:rPr lang="en-US"/>
              <a:pPr>
                <a:defRPr/>
              </a:pPr>
              <a:t>‹#›</a:t>
            </a:fld>
            <a:endParaRPr lang="en-US"/>
          </a:p>
        </p:txBody>
      </p:sp>
    </p:spTree>
    <p:extLst>
      <p:ext uri="{BB962C8B-B14F-4D97-AF65-F5344CB8AC3E}">
        <p14:creationId xmlns:p14="http://schemas.microsoft.com/office/powerpoint/2010/main" val="2214865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347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4928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478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8570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8377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135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4799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4935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287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FA583E-96FC-6840-B3A6-C9E43958BB57}" type="slidenum">
              <a:rPr lang="en-US"/>
              <a:pPr>
                <a:defRPr/>
              </a:pPr>
              <a:t>‹#›</a:t>
            </a:fld>
            <a:endParaRPr lang="en-US"/>
          </a:p>
        </p:txBody>
      </p:sp>
    </p:spTree>
    <p:extLst>
      <p:ext uri="{BB962C8B-B14F-4D97-AF65-F5344CB8AC3E}">
        <p14:creationId xmlns:p14="http://schemas.microsoft.com/office/powerpoint/2010/main" val="4291782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631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5164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10/5/23</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10/5/23</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10/5/23</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10/5/23</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10/5/23</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10/5/23</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10/5/23</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10/5/23</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85C36A0-73C7-B04B-88DF-0D498E9AD7CC}" type="slidenum">
              <a:rPr lang="en-US"/>
              <a:pPr>
                <a:defRPr/>
              </a:pPr>
              <a:t>‹#›</a:t>
            </a:fld>
            <a:endParaRPr lang="en-US"/>
          </a:p>
        </p:txBody>
      </p:sp>
    </p:spTree>
    <p:extLst>
      <p:ext uri="{BB962C8B-B14F-4D97-AF65-F5344CB8AC3E}">
        <p14:creationId xmlns:p14="http://schemas.microsoft.com/office/powerpoint/2010/main" val="6356738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10/5/23</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10/5/23</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10/5/23</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0497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722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577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6230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7295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8316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443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A37393B-0128-F14B-A302-34F3A244AD7B}" type="slidenum">
              <a:rPr lang="en-US"/>
              <a:pPr>
                <a:defRPr/>
              </a:pPr>
              <a:t>‹#›</a:t>
            </a:fld>
            <a:endParaRPr lang="en-US"/>
          </a:p>
        </p:txBody>
      </p:sp>
    </p:spTree>
    <p:extLst>
      <p:ext uri="{BB962C8B-B14F-4D97-AF65-F5344CB8AC3E}">
        <p14:creationId xmlns:p14="http://schemas.microsoft.com/office/powerpoint/2010/main" val="15042633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1862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989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504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819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1494732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32424672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78793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19217907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1049630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2103934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0D5EFC4-A67C-DA4C-B4BF-00BE301BB2BF}" type="slidenum">
              <a:rPr lang="en-US"/>
              <a:pPr>
                <a:defRPr/>
              </a:pPr>
              <a:t>‹#›</a:t>
            </a:fld>
            <a:endParaRPr lang="en-US"/>
          </a:p>
        </p:txBody>
      </p:sp>
    </p:spTree>
    <p:extLst>
      <p:ext uri="{BB962C8B-B14F-4D97-AF65-F5344CB8AC3E}">
        <p14:creationId xmlns:p14="http://schemas.microsoft.com/office/powerpoint/2010/main" val="8215707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27357749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40133617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36621876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40438730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23124005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678462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9246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50832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907589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32124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73A2F03-ACDB-7A44-85C0-8ECD40D1A9CA}" type="slidenum">
              <a:rPr lang="en-US"/>
              <a:pPr>
                <a:defRPr/>
              </a:pPr>
              <a:t>‹#›</a:t>
            </a:fld>
            <a:endParaRPr lang="en-US"/>
          </a:p>
        </p:txBody>
      </p:sp>
    </p:spTree>
    <p:extLst>
      <p:ext uri="{BB962C8B-B14F-4D97-AF65-F5344CB8AC3E}">
        <p14:creationId xmlns:p14="http://schemas.microsoft.com/office/powerpoint/2010/main" val="26829816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64438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341397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35159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029188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43593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5327006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911254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502403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5/10/23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987596595"/>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891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DD75214-B781-D842-B532-394FD64EDDCF}" type="slidenum">
              <a:rPr lang="en-US"/>
              <a:pPr>
                <a:defRPr/>
              </a:pPr>
              <a:t>‹#›</a:t>
            </a:fld>
            <a:endParaRPr lang="en-US"/>
          </a:p>
        </p:txBody>
      </p:sp>
    </p:spTree>
    <p:extLst>
      <p:ext uri="{BB962C8B-B14F-4D97-AF65-F5344CB8AC3E}">
        <p14:creationId xmlns:p14="http://schemas.microsoft.com/office/powerpoint/2010/main" val="28977368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5/10/23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66945368"/>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5/10/23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855412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5/10/23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37968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5/10/23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940308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5/10/23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1350190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5/10/23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871728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5/10/23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49468901"/>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5/10/23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8464352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5/10/23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199733252"/>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78177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E5B4D2D-7003-8341-BF41-D2384A743508}" type="slidenum">
              <a:rPr lang="en-US"/>
              <a:pPr>
                <a:defRPr/>
              </a:pPr>
              <a:t>‹#›</a:t>
            </a:fld>
            <a:endParaRPr lang="en-US"/>
          </a:p>
        </p:txBody>
      </p:sp>
    </p:spTree>
    <p:extLst>
      <p:ext uri="{BB962C8B-B14F-4D97-AF65-F5344CB8AC3E}">
        <p14:creationId xmlns:p14="http://schemas.microsoft.com/office/powerpoint/2010/main" val="42547232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12769065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28773921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2871028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80785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22602845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36667552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8354029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40321081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1366863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4095601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DCE681D-CB54-F44C-B7D6-97B11501AB90}" type="slidenum">
              <a:rPr lang="en-US"/>
              <a:pPr>
                <a:defRPr/>
              </a:pPr>
              <a:t>‹#›</a:t>
            </a:fld>
            <a:endParaRPr lang="en-US"/>
          </a:p>
        </p:txBody>
      </p:sp>
    </p:spTree>
    <p:extLst>
      <p:ext uri="{BB962C8B-B14F-4D97-AF65-F5344CB8AC3E}">
        <p14:creationId xmlns:p14="http://schemas.microsoft.com/office/powerpoint/2010/main" val="37371426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396794065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7429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7645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15589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247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8600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83050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90110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8451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9317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7C1080E-A182-9048-B181-8D424DA33D7E}" type="slidenum">
              <a:rPr lang="en-US"/>
              <a:pPr>
                <a:defRPr/>
              </a:pPr>
              <a:t>‹#›</a:t>
            </a:fld>
            <a:endParaRPr lang="en-US"/>
          </a:p>
        </p:txBody>
      </p:sp>
    </p:spTree>
    <p:extLst>
      <p:ext uri="{BB962C8B-B14F-4D97-AF65-F5344CB8AC3E}">
        <p14:creationId xmlns:p14="http://schemas.microsoft.com/office/powerpoint/2010/main" val="11237962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293936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2312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018529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577688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682609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95703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3318469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61992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3733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69D0B76-272F-6249-A339-1CD5BF505D1E}" type="slidenum">
              <a:rPr lang="en-US"/>
              <a:pPr>
                <a:defRPr/>
              </a:pPr>
              <a:t>‹#›</a:t>
            </a:fld>
            <a:endParaRPr lang="en-US"/>
          </a:p>
        </p:txBody>
      </p:sp>
    </p:spTree>
    <p:extLst>
      <p:ext uri="{BB962C8B-B14F-4D97-AF65-F5344CB8AC3E}">
        <p14:creationId xmlns:p14="http://schemas.microsoft.com/office/powerpoint/2010/main" val="19283571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74043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639212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130439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100135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003309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431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7510"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77511"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D725DCD2-0353-784D-A8CA-801F255BFA8E}" type="slidenum">
              <a:rPr lang="en-US"/>
              <a:pPr>
                <a:defRPr/>
              </a:pPr>
              <a:t>‹#›</a:t>
            </a:fld>
            <a:endParaRPr lang="en-US"/>
          </a:p>
        </p:txBody>
      </p:sp>
    </p:spTree>
    <p:extLst>
      <p:ext uri="{BB962C8B-B14F-4D97-AF65-F5344CB8AC3E}">
        <p14:creationId xmlns:p14="http://schemas.microsoft.com/office/powerpoint/2010/main" val="2483743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8266200-C8D2-4B4A-AC0B-17D3BD20ED00}" type="slidenum">
              <a:rPr lang="en-US"/>
              <a:pPr>
                <a:defRPr/>
              </a:pPr>
              <a:t>‹#›</a:t>
            </a:fld>
            <a:endParaRPr lang="en-US"/>
          </a:p>
        </p:txBody>
      </p:sp>
    </p:spTree>
    <p:extLst>
      <p:ext uri="{BB962C8B-B14F-4D97-AF65-F5344CB8AC3E}">
        <p14:creationId xmlns:p14="http://schemas.microsoft.com/office/powerpoint/2010/main" val="85640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FC35E4C-4217-1E40-9EED-16EFFD7D3301}" type="slidenum">
              <a:rPr lang="en-US"/>
              <a:pPr>
                <a:defRPr/>
              </a:pPr>
              <a:t>‹#›</a:t>
            </a:fld>
            <a:endParaRPr lang="en-US"/>
          </a:p>
        </p:txBody>
      </p:sp>
    </p:spTree>
    <p:extLst>
      <p:ext uri="{BB962C8B-B14F-4D97-AF65-F5344CB8AC3E}">
        <p14:creationId xmlns:p14="http://schemas.microsoft.com/office/powerpoint/2010/main" val="3160736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C568271-4069-1B4E-9CB0-03997A07E0CF}" type="slidenum">
              <a:rPr lang="en-US"/>
              <a:pPr>
                <a:defRPr/>
              </a:pPr>
              <a:t>‹#›</a:t>
            </a:fld>
            <a:endParaRPr lang="en-US"/>
          </a:p>
        </p:txBody>
      </p:sp>
    </p:spTree>
    <p:extLst>
      <p:ext uri="{BB962C8B-B14F-4D97-AF65-F5344CB8AC3E}">
        <p14:creationId xmlns:p14="http://schemas.microsoft.com/office/powerpoint/2010/main" val="2753120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8242DFFE-DD58-FB44-9B04-012D4760CA57}" type="slidenum">
              <a:rPr lang="en-US"/>
              <a:pPr>
                <a:defRPr/>
              </a:pPr>
              <a:t>‹#›</a:t>
            </a:fld>
            <a:endParaRPr lang="en-US"/>
          </a:p>
        </p:txBody>
      </p:sp>
    </p:spTree>
    <p:extLst>
      <p:ext uri="{BB962C8B-B14F-4D97-AF65-F5344CB8AC3E}">
        <p14:creationId xmlns:p14="http://schemas.microsoft.com/office/powerpoint/2010/main" val="3308893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575F17-3482-D24C-B27E-8689F0EE200B}" type="slidenum">
              <a:rPr lang="en-US"/>
              <a:pPr>
                <a:defRPr/>
              </a:pPr>
              <a:t>‹#›</a:t>
            </a:fld>
            <a:endParaRPr lang="en-US"/>
          </a:p>
        </p:txBody>
      </p:sp>
    </p:spTree>
    <p:extLst>
      <p:ext uri="{BB962C8B-B14F-4D97-AF65-F5344CB8AC3E}">
        <p14:creationId xmlns:p14="http://schemas.microsoft.com/office/powerpoint/2010/main" val="332706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34371142-CF00-0F4A-A67C-3A45341FBA1E}" type="slidenum">
              <a:rPr lang="en-US"/>
              <a:pPr>
                <a:defRPr/>
              </a:pPr>
              <a:t>‹#›</a:t>
            </a:fld>
            <a:endParaRPr lang="en-US"/>
          </a:p>
        </p:txBody>
      </p:sp>
    </p:spTree>
    <p:extLst>
      <p:ext uri="{BB962C8B-B14F-4D97-AF65-F5344CB8AC3E}">
        <p14:creationId xmlns:p14="http://schemas.microsoft.com/office/powerpoint/2010/main" val="3028972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338D574-0D62-1A4A-A1C0-F1EA72238DD1}" type="slidenum">
              <a:rPr lang="en-US"/>
              <a:pPr>
                <a:defRPr/>
              </a:pPr>
              <a:t>‹#›</a:t>
            </a:fld>
            <a:endParaRPr lang="en-US"/>
          </a:p>
        </p:txBody>
      </p:sp>
    </p:spTree>
    <p:extLst>
      <p:ext uri="{BB962C8B-B14F-4D97-AF65-F5344CB8AC3E}">
        <p14:creationId xmlns:p14="http://schemas.microsoft.com/office/powerpoint/2010/main" val="286715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7909580-E6A1-5947-85D3-A0DA5C2B20F1}" type="slidenum">
              <a:rPr lang="en-US"/>
              <a:pPr>
                <a:defRPr/>
              </a:pPr>
              <a:t>‹#›</a:t>
            </a:fld>
            <a:endParaRPr lang="en-US"/>
          </a:p>
        </p:txBody>
      </p:sp>
    </p:spTree>
    <p:extLst>
      <p:ext uri="{BB962C8B-B14F-4D97-AF65-F5344CB8AC3E}">
        <p14:creationId xmlns:p14="http://schemas.microsoft.com/office/powerpoint/2010/main" val="3214774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53D7055-D5B5-834D-8D53-D4B6C3DDF1F7}" type="slidenum">
              <a:rPr lang="en-US"/>
              <a:pPr>
                <a:defRPr/>
              </a:pPr>
              <a:t>‹#›</a:t>
            </a:fld>
            <a:endParaRPr lang="en-US"/>
          </a:p>
        </p:txBody>
      </p:sp>
    </p:spTree>
    <p:extLst>
      <p:ext uri="{BB962C8B-B14F-4D97-AF65-F5344CB8AC3E}">
        <p14:creationId xmlns:p14="http://schemas.microsoft.com/office/powerpoint/2010/main" val="3230775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B24ADF2-FE2A-C548-8C6F-7E0F2CCC868E}" type="slidenum">
              <a:rPr lang="en-US"/>
              <a:pPr>
                <a:defRPr/>
              </a:pPr>
              <a:t>‹#›</a:t>
            </a:fld>
            <a:endParaRPr lang="en-US"/>
          </a:p>
        </p:txBody>
      </p:sp>
    </p:spTree>
    <p:extLst>
      <p:ext uri="{BB962C8B-B14F-4D97-AF65-F5344CB8AC3E}">
        <p14:creationId xmlns:p14="http://schemas.microsoft.com/office/powerpoint/2010/main" val="1520523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4283226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4013467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181790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006620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265276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22626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3085346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3962631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65845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62791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1941751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635148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30100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194749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7CA1DE4-77E3-B843-B5E4-769E262666B4}" type="slidenum">
              <a:rPr lang="en-US"/>
              <a:pPr>
                <a:defRPr/>
              </a:pPr>
              <a:t>‹#›</a:t>
            </a:fld>
            <a:endParaRPr lang="en-US"/>
          </a:p>
        </p:txBody>
      </p:sp>
    </p:spTree>
    <p:extLst>
      <p:ext uri="{BB962C8B-B14F-4D97-AF65-F5344CB8AC3E}">
        <p14:creationId xmlns:p14="http://schemas.microsoft.com/office/powerpoint/2010/main" val="1652405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4764CA-998E-8245-8697-2BD245DDDCED}" type="slidenum">
              <a:rPr lang="en-US"/>
              <a:pPr>
                <a:defRPr/>
              </a:pPr>
              <a:t>‹#›</a:t>
            </a:fld>
            <a:endParaRPr lang="en-US"/>
          </a:p>
        </p:txBody>
      </p:sp>
    </p:spTree>
    <p:extLst>
      <p:ext uri="{BB962C8B-B14F-4D97-AF65-F5344CB8AC3E}">
        <p14:creationId xmlns:p14="http://schemas.microsoft.com/office/powerpoint/2010/main" val="877100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911245A9-1E41-1F46-A762-7444487CBCA0}" type="slidenum">
              <a:rPr lang="en-US"/>
              <a:pPr>
                <a:defRPr/>
              </a:pPr>
              <a:t>‹#›</a:t>
            </a:fld>
            <a:endParaRPr lang="en-US"/>
          </a:p>
        </p:txBody>
      </p:sp>
    </p:spTree>
    <p:extLst>
      <p:ext uri="{BB962C8B-B14F-4D97-AF65-F5344CB8AC3E}">
        <p14:creationId xmlns:p14="http://schemas.microsoft.com/office/powerpoint/2010/main" val="6256378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FAA5DACE-8FDE-AC42-9206-9040643162B5}" type="slidenum">
              <a:rPr lang="en-US"/>
              <a:pPr>
                <a:defRPr/>
              </a:pPr>
              <a:t>‹#›</a:t>
            </a:fld>
            <a:endParaRPr lang="en-US"/>
          </a:p>
        </p:txBody>
      </p:sp>
    </p:spTree>
    <p:extLst>
      <p:ext uri="{BB962C8B-B14F-4D97-AF65-F5344CB8AC3E}">
        <p14:creationId xmlns:p14="http://schemas.microsoft.com/office/powerpoint/2010/main" val="1638435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CE1CC22-6EC5-7147-8386-B27964F0AAA0}" type="slidenum">
              <a:rPr lang="en-US"/>
              <a:pPr>
                <a:defRPr/>
              </a:pPr>
              <a:t>‹#›</a:t>
            </a:fld>
            <a:endParaRPr lang="en-US"/>
          </a:p>
        </p:txBody>
      </p:sp>
    </p:spTree>
    <p:extLst>
      <p:ext uri="{BB962C8B-B14F-4D97-AF65-F5344CB8AC3E}">
        <p14:creationId xmlns:p14="http://schemas.microsoft.com/office/powerpoint/2010/main" val="1879044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E17B0A-DC37-CF4C-8849-AC2366C171FB}" type="slidenum">
              <a:rPr lang="en-US"/>
              <a:pPr>
                <a:defRPr/>
              </a:pPr>
              <a:t>‹#›</a:t>
            </a:fld>
            <a:endParaRPr lang="en-US"/>
          </a:p>
        </p:txBody>
      </p:sp>
    </p:spTree>
    <p:extLst>
      <p:ext uri="{BB962C8B-B14F-4D97-AF65-F5344CB8AC3E}">
        <p14:creationId xmlns:p14="http://schemas.microsoft.com/office/powerpoint/2010/main" val="59325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46BB858D-A95B-A947-9F34-6D870271BDCE}" type="slidenum">
              <a:rPr lang="en-US"/>
              <a:pPr>
                <a:defRPr/>
              </a:pPr>
              <a:t>‹#›</a:t>
            </a:fld>
            <a:endParaRPr lang="en-US"/>
          </a:p>
        </p:txBody>
      </p:sp>
    </p:spTree>
    <p:extLst>
      <p:ext uri="{BB962C8B-B14F-4D97-AF65-F5344CB8AC3E}">
        <p14:creationId xmlns:p14="http://schemas.microsoft.com/office/powerpoint/2010/main" val="46529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FBD7863-628B-FD42-B327-14CF803C5BBE}" type="slidenum">
              <a:rPr lang="en-US"/>
              <a:pPr>
                <a:defRPr/>
              </a:pPr>
              <a:t>‹#›</a:t>
            </a:fld>
            <a:endParaRPr lang="en-US"/>
          </a:p>
        </p:txBody>
      </p:sp>
    </p:spTree>
    <p:extLst>
      <p:ext uri="{BB962C8B-B14F-4D97-AF65-F5344CB8AC3E}">
        <p14:creationId xmlns:p14="http://schemas.microsoft.com/office/powerpoint/2010/main" val="2495637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BBBD8BD-5AC0-DD48-94AC-C43D84042E0B}" type="slidenum">
              <a:rPr lang="en-US"/>
              <a:pPr>
                <a:defRPr/>
              </a:pPr>
              <a:t>‹#›</a:t>
            </a:fld>
            <a:endParaRPr lang="en-US"/>
          </a:p>
        </p:txBody>
      </p:sp>
    </p:spTree>
    <p:extLst>
      <p:ext uri="{BB962C8B-B14F-4D97-AF65-F5344CB8AC3E}">
        <p14:creationId xmlns:p14="http://schemas.microsoft.com/office/powerpoint/2010/main" val="4153902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D2B710C7-A922-2C40-BAE3-60E12DAEE210}" type="slidenum">
              <a:rPr lang="en-US"/>
              <a:pPr>
                <a:defRPr/>
              </a:pPr>
              <a:t>‹#›</a:t>
            </a:fld>
            <a:endParaRPr lang="en-US"/>
          </a:p>
        </p:txBody>
      </p:sp>
    </p:spTree>
    <p:extLst>
      <p:ext uri="{BB962C8B-B14F-4D97-AF65-F5344CB8AC3E}">
        <p14:creationId xmlns:p14="http://schemas.microsoft.com/office/powerpoint/2010/main" val="4057504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17BBD550-1664-9A42-AD42-6EFEA99535E1}" type="slidenum">
              <a:rPr lang="en-US"/>
              <a:pPr>
                <a:defRPr/>
              </a:pPr>
              <a:t>‹#›</a:t>
            </a:fld>
            <a:endParaRPr lang="en-US"/>
          </a:p>
        </p:txBody>
      </p:sp>
    </p:spTree>
    <p:extLst>
      <p:ext uri="{BB962C8B-B14F-4D97-AF65-F5344CB8AC3E}">
        <p14:creationId xmlns:p14="http://schemas.microsoft.com/office/powerpoint/2010/main" val="1792986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5D545C-272F-3949-9A3A-C9793ACC3143}" type="slidenum">
              <a:rPr lang="en-US"/>
              <a:pPr>
                <a:defRPr/>
              </a:pPr>
              <a:t>‹#›</a:t>
            </a:fld>
            <a:endParaRPr lang="en-US"/>
          </a:p>
        </p:txBody>
      </p:sp>
    </p:spTree>
    <p:extLst>
      <p:ext uri="{BB962C8B-B14F-4D97-AF65-F5344CB8AC3E}">
        <p14:creationId xmlns:p14="http://schemas.microsoft.com/office/powerpoint/2010/main" val="2233902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9B439-C498-C143-9E18-64C47570171C}" type="slidenum">
              <a:rPr lang="en-US"/>
              <a:pPr>
                <a:defRPr/>
              </a:pPr>
              <a:t>‹#›</a:t>
            </a:fld>
            <a:endParaRPr lang="en-US"/>
          </a:p>
        </p:txBody>
      </p:sp>
    </p:spTree>
    <p:extLst>
      <p:ext uri="{BB962C8B-B14F-4D97-AF65-F5344CB8AC3E}">
        <p14:creationId xmlns:p14="http://schemas.microsoft.com/office/powerpoint/2010/main" val="3910892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76A83-A66C-F24C-8B9A-1D74C46EEA91}" type="slidenum">
              <a:rPr lang="en-US"/>
              <a:pPr>
                <a:defRPr/>
              </a:pPr>
              <a:t>‹#›</a:t>
            </a:fld>
            <a:endParaRPr lang="en-US"/>
          </a:p>
        </p:txBody>
      </p:sp>
    </p:spTree>
    <p:extLst>
      <p:ext uri="{BB962C8B-B14F-4D97-AF65-F5344CB8AC3E}">
        <p14:creationId xmlns:p14="http://schemas.microsoft.com/office/powerpoint/2010/main" val="222141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33A818-ADE5-554A-BDC8-FBD2C13E2E9E}" type="slidenum">
              <a:rPr lang="en-US"/>
              <a:pPr>
                <a:defRPr/>
              </a:pPr>
              <a:t>‹#›</a:t>
            </a:fld>
            <a:endParaRPr lang="en-US"/>
          </a:p>
        </p:txBody>
      </p:sp>
    </p:spTree>
    <p:extLst>
      <p:ext uri="{BB962C8B-B14F-4D97-AF65-F5344CB8AC3E}">
        <p14:creationId xmlns:p14="http://schemas.microsoft.com/office/powerpoint/2010/main" val="21639271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785714-E0D6-4A44-A2BF-3F3DF782FC21}" type="slidenum">
              <a:rPr lang="en-US"/>
              <a:pPr>
                <a:defRPr/>
              </a:pPr>
              <a:t>‹#›</a:t>
            </a:fld>
            <a:endParaRPr lang="en-US"/>
          </a:p>
        </p:txBody>
      </p:sp>
    </p:spTree>
    <p:extLst>
      <p:ext uri="{BB962C8B-B14F-4D97-AF65-F5344CB8AC3E}">
        <p14:creationId xmlns:p14="http://schemas.microsoft.com/office/powerpoint/2010/main" val="314720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7.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4.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7.xml"/><Relationship Id="rId18" Type="http://schemas.openxmlformats.org/officeDocument/2006/relationships/image" Target="../media/image12.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image" Target="../media/image11.png"/><Relationship Id="rId2" Type="http://schemas.openxmlformats.org/officeDocument/2006/relationships/slideLayout" Target="../slideLayouts/slideLayout277.xml"/><Relationship Id="rId16" Type="http://schemas.openxmlformats.org/officeDocument/2006/relationships/image" Target="../media/image10.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9.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8.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8.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741FF98-3B8A-1D44-87C7-4A9B24516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BAF0089-3782-E64F-8A2E-F63568DDB2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A79DF72F-D84F-4947-940C-29127144FD62}" type="slidenum">
              <a:rPr lang="en-US"/>
              <a:pPr>
                <a:defRPr/>
              </a:pPr>
              <a:t>‹#›</a:t>
            </a:fld>
            <a:endParaRPr lang="en-US"/>
          </a:p>
        </p:txBody>
      </p:sp>
    </p:spTree>
    <p:extLst>
      <p:ext uri="{BB962C8B-B14F-4D97-AF65-F5344CB8AC3E}">
        <p14:creationId xmlns:p14="http://schemas.microsoft.com/office/powerpoint/2010/main" val="2068264926"/>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10/5/23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193534628"/>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4046163650"/>
      </p:ext>
    </p:extLst>
  </p:cSld>
  <p:clrMap bg1="dk2" tx1="lt1" bg2="dk1" tx2="lt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 id="21474858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5/10/23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100718511"/>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121750"/>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255296"/>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08835"/>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10/5/23</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196737"/>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3344339831"/>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301706"/>
      </p:ext>
    </p:extLst>
  </p:cSld>
  <p:clrMap bg1="lt1" tx1="dk1" bg2="lt2" tx2="dk2" accent1="accent1" accent2="accent2" accent3="accent3" accent4="accent4" accent5="accent5" accent6="accent6" hlink="hlink" folHlink="folHlink"/>
  <p:sldLayoutIdLst>
    <p:sldLayoutId id="2147485967" r:id="rId1"/>
    <p:sldLayoutId id="2147485968" r:id="rId2"/>
    <p:sldLayoutId id="2147485969" r:id="rId3"/>
    <p:sldLayoutId id="2147485970" r:id="rId4"/>
    <p:sldLayoutId id="2147485971" r:id="rId5"/>
    <p:sldLayoutId id="2147485972" r:id="rId6"/>
    <p:sldLayoutId id="2147485973" r:id="rId7"/>
    <p:sldLayoutId id="2147485974" r:id="rId8"/>
    <p:sldLayoutId id="2147485975" r:id="rId9"/>
    <p:sldLayoutId id="2147485976" r:id="rId10"/>
    <p:sldLayoutId id="2147485977" r:id="rId11"/>
    <p:sldLayoutId id="214748597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5/10/23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941571368"/>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5705766"/>
      </p:ext>
    </p:extLst>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5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9560"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9" name="Rectangle 9"/>
          <p:cNvSpPr>
            <a:spLocks noGrp="1" noChangeArrowheads="1"/>
          </p:cNvSpPr>
          <p:nvPr>
            <p:ph type="body" idx="1"/>
          </p:nvPr>
        </p:nvSpPr>
        <p:spPr bwMode="auto">
          <a:xfrm>
            <a:off x="0" y="1849438"/>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5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2795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2795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FC6D5863-8177-8D43-A08A-00002A4413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03"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 id="2147485656" r:id="rId11"/>
  </p:sldLayoutIdLst>
  <p:txStyles>
    <p:titleStyle>
      <a:lvl1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a:ea typeface="ＭＳ Ｐゴシック" pitchFamily="-112" charset="-128"/>
          <a:cs typeface="Arial"/>
        </a:defRPr>
      </a:lvl1pPr>
      <a:lvl2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b="1" i="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kumimoji="1"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175171440"/>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7353688"/>
      </p:ext>
    </p:extLst>
  </p:cSld>
  <p:clrMap bg1="lt1" tx1="dk1" bg2="lt2" tx2="dk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143000" cy="6856413"/>
            <a:chOff x="0" y="0"/>
            <a:chExt cx="720" cy="4319"/>
          </a:xfrm>
        </p:grpSpPr>
        <p:sp>
          <p:nvSpPr>
            <p:cNvPr id="3789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sp>
          <p:nvSpPr>
            <p:cNvPr id="3789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p>
          </p:txBody>
        </p:sp>
        <p:pic>
          <p:nvPicPr>
            <p:cNvPr id="37898"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8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8"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76489"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76490"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6004152A-3B3D-D640-819A-715A1483D6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4"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77" r:id="rId1"/>
    <p:sldLayoutId id="2147485678"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 id="214748603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B65F9DC-747F-DF42-9715-41331CE14D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4.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64.xml"/><Relationship Id="rId4" Type="http://schemas.openxmlformats.org/officeDocument/2006/relationships/image" Target="../media/image82.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0.xml"/><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2.xml"/><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3.xml"/><Relationship Id="rId1" Type="http://schemas.openxmlformats.org/officeDocument/2006/relationships/slideLayout" Target="../slideLayouts/slideLayout323.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4.xml"/><Relationship Id="rId1" Type="http://schemas.openxmlformats.org/officeDocument/2006/relationships/slideLayout" Target="../slideLayouts/slideLayout323.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6.xml"/></Relationships>
</file>

<file path=ppt/slides/_rels/slide1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6.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7.xml"/><Relationship Id="rId1" Type="http://schemas.openxmlformats.org/officeDocument/2006/relationships/slideLayout" Target="../slideLayouts/slideLayout70.xml"/></Relationships>
</file>

<file path=ppt/slides/_rels/slide1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8.xml"/><Relationship Id="rId1" Type="http://schemas.openxmlformats.org/officeDocument/2006/relationships/slideLayout" Target="../slideLayouts/slideLayout70.xml"/></Relationships>
</file>

<file path=ppt/slides/_rels/slide1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9.xml"/><Relationship Id="rId1" Type="http://schemas.openxmlformats.org/officeDocument/2006/relationships/slideLayout" Target="../slideLayouts/slideLayout7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8.xml"/></Relationships>
</file>

<file path=ppt/slides/_rels/slide1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8.xml"/></Relationships>
</file>

<file path=ppt/slides/_rels/slide1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0.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1.xml"/><Relationship Id="rId1" Type="http://schemas.openxmlformats.org/officeDocument/2006/relationships/slideLayout" Target="../slideLayouts/slideLayout70.xml"/></Relationships>
</file>

<file path=ppt/slides/_rels/slide1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2.xml"/><Relationship Id="rId1" Type="http://schemas.openxmlformats.org/officeDocument/2006/relationships/slideLayout" Target="../slideLayouts/slideLayout70.xml"/></Relationships>
</file>

<file path=ppt/slides/_rels/slide1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8.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5.xml"/><Relationship Id="rId1" Type="http://schemas.openxmlformats.org/officeDocument/2006/relationships/slideLayout" Target="../slideLayouts/slideLayout7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6.xml"/><Relationship Id="rId1" Type="http://schemas.openxmlformats.org/officeDocument/2006/relationships/slideLayout" Target="../slideLayouts/slideLayout70.xml"/></Relationships>
</file>

<file path=ppt/slides/_rels/slide1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7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8.xml"/><Relationship Id="rId1" Type="http://schemas.openxmlformats.org/officeDocument/2006/relationships/slideLayout" Target="../slideLayouts/slideLayout70.xml"/></Relationships>
</file>

<file path=ppt/slides/_rels/slide1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9.xml"/><Relationship Id="rId1" Type="http://schemas.openxmlformats.org/officeDocument/2006/relationships/slideLayout" Target="../slideLayouts/slideLayout70.xml"/></Relationships>
</file>

<file path=ppt/slides/_rels/slide1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3.xml"/><Relationship Id="rId1" Type="http://schemas.openxmlformats.org/officeDocument/2006/relationships/slideLayout" Target="../slideLayouts/slideLayout70.xml"/></Relationships>
</file>

<file path=ppt/slides/_rels/slide1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0.xml"/></Relationships>
</file>

<file path=ppt/slides/_rels/slide1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1.xml"/><Relationship Id="rId1" Type="http://schemas.openxmlformats.org/officeDocument/2006/relationships/slideLayout" Target="../slideLayouts/slideLayout215.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2.xml"/><Relationship Id="rId1" Type="http://schemas.openxmlformats.org/officeDocument/2006/relationships/slideLayout" Target="../slideLayouts/slideLayout2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3.xml"/><Relationship Id="rId1" Type="http://schemas.openxmlformats.org/officeDocument/2006/relationships/slideLayout" Target="../slideLayouts/slideLayout215.xml"/></Relationships>
</file>

<file path=ppt/slides/_rels/slide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4.xml"/><Relationship Id="rId1" Type="http://schemas.openxmlformats.org/officeDocument/2006/relationships/slideLayout" Target="../slideLayouts/slideLayout70.xml"/></Relationships>
</file>

<file path=ppt/slides/_rels/slide1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5.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6.xml"/><Relationship Id="rId1" Type="http://schemas.openxmlformats.org/officeDocument/2006/relationships/slideLayout" Target="../slideLayouts/slideLayout70.xml"/></Relationships>
</file>

<file path=ppt/slides/_rels/slide1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7.xml"/><Relationship Id="rId1" Type="http://schemas.openxmlformats.org/officeDocument/2006/relationships/slideLayout" Target="../slideLayouts/slideLayout7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0.xml"/></Relationships>
</file>

<file path=ppt/slides/_rels/slide18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59.xml"/><Relationship Id="rId1" Type="http://schemas.openxmlformats.org/officeDocument/2006/relationships/slideLayout" Target="../slideLayouts/slideLayout215.xml"/><Relationship Id="rId4" Type="http://schemas.openxmlformats.org/officeDocument/2006/relationships/image" Target="../media/image61.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1.xml"/><Relationship Id="rId1" Type="http://schemas.openxmlformats.org/officeDocument/2006/relationships/slideLayout" Target="../slideLayouts/slideLayout7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1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4.xml"/><Relationship Id="rId1" Type="http://schemas.openxmlformats.org/officeDocument/2006/relationships/slideLayout" Target="../slideLayouts/slideLayout3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7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9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1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7.xml"/><Relationship Id="rId1" Type="http://schemas.openxmlformats.org/officeDocument/2006/relationships/slideLayout" Target="../slideLayouts/slideLayout70.xml"/><Relationship Id="rId4" Type="http://schemas.openxmlformats.org/officeDocument/2006/relationships/image" Target="../media/image110.jpeg"/></Relationships>
</file>

<file path=ppt/slides/_rels/slide1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8.xml"/><Relationship Id="rId1" Type="http://schemas.openxmlformats.org/officeDocument/2006/relationships/slideLayout" Target="../slideLayouts/slideLayout83.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75.xml"/><Relationship Id="rId1" Type="http://schemas.openxmlformats.org/officeDocument/2006/relationships/themeOverride" Target="../theme/themeOverride6.xml"/><Relationship Id="rId5" Type="http://schemas.openxmlformats.org/officeDocument/2006/relationships/image" Target="../media/image113.png"/><Relationship Id="rId4" Type="http://schemas.openxmlformats.org/officeDocument/2006/relationships/image" Target="../media/image112.png"/></Relationships>
</file>

<file path=ppt/slides/_rels/slide1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0.xml"/><Relationship Id="rId1" Type="http://schemas.openxmlformats.org/officeDocument/2006/relationships/slideLayout" Target="../slideLayouts/slideLayout305.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75.xml"/><Relationship Id="rId1" Type="http://schemas.openxmlformats.org/officeDocument/2006/relationships/themeOverride" Target="../theme/themeOverride7.xml"/><Relationship Id="rId4" Type="http://schemas.openxmlformats.org/officeDocument/2006/relationships/image" Target="../media/image115.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2.xml"/><Relationship Id="rId1" Type="http://schemas.openxmlformats.org/officeDocument/2006/relationships/slideLayout" Target="../slideLayouts/slideLayout13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3.xml"/><Relationship Id="rId1" Type="http://schemas.openxmlformats.org/officeDocument/2006/relationships/slideLayout" Target="../slideLayouts/slideLayout128.xml"/><Relationship Id="rId4" Type="http://schemas.openxmlformats.org/officeDocument/2006/relationships/image" Target="../media/image118.jpeg"/></Relationships>
</file>

<file path=ppt/slides/_rels/slide2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4.xml"/><Relationship Id="rId1" Type="http://schemas.openxmlformats.org/officeDocument/2006/relationships/slideLayout" Target="../slideLayouts/slideLayout70.xml"/></Relationships>
</file>

<file path=ppt/slides/_rels/slide20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2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6.xml"/><Relationship Id="rId1" Type="http://schemas.openxmlformats.org/officeDocument/2006/relationships/slideLayout" Target="../slideLayouts/slideLayout7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2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8.xml"/><Relationship Id="rId1" Type="http://schemas.openxmlformats.org/officeDocument/2006/relationships/slideLayout" Target="../slideLayouts/slideLayout7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79.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0.xml"/><Relationship Id="rId1" Type="http://schemas.openxmlformats.org/officeDocument/2006/relationships/slideLayout" Target="../slideLayouts/slideLayout51.xml"/></Relationships>
</file>

<file path=ppt/slides/_rels/slide2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1.xml"/><Relationship Id="rId1" Type="http://schemas.openxmlformats.org/officeDocument/2006/relationships/slideLayout" Target="../slideLayouts/slideLayout27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0.xml"/></Relationships>
</file>

<file path=ppt/slides/_rels/slide2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3.xml"/><Relationship Id="rId1" Type="http://schemas.openxmlformats.org/officeDocument/2006/relationships/slideLayout" Target="../slideLayouts/slideLayout22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4.xml"/><Relationship Id="rId1" Type="http://schemas.openxmlformats.org/officeDocument/2006/relationships/slideLayout" Target="../slideLayouts/slideLayout70.xml"/></Relationships>
</file>

<file path=ppt/slides/_rels/slide2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5.xml"/><Relationship Id="rId1" Type="http://schemas.openxmlformats.org/officeDocument/2006/relationships/slideLayout" Target="../slideLayouts/slideLayout70.xml"/></Relationships>
</file>

<file path=ppt/slides/_rels/slide2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6.xml"/><Relationship Id="rId1" Type="http://schemas.openxmlformats.org/officeDocument/2006/relationships/slideLayout" Target="../slideLayouts/slideLayout70.xml"/></Relationships>
</file>

<file path=ppt/slides/_rels/slide2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7.xml"/><Relationship Id="rId1" Type="http://schemas.openxmlformats.org/officeDocument/2006/relationships/slideLayout" Target="../slideLayouts/slideLayout70.xml"/></Relationships>
</file>

<file path=ppt/slides/_rels/slide2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8.xml"/><Relationship Id="rId1" Type="http://schemas.openxmlformats.org/officeDocument/2006/relationships/slideLayout" Target="../slideLayouts/slideLayout70.xml"/></Relationships>
</file>

<file path=ppt/slides/_rels/slide2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0.xml"/><Relationship Id="rId1" Type="http://schemas.openxmlformats.org/officeDocument/2006/relationships/slideLayout" Target="../slideLayouts/slideLayout70.xml"/></Relationships>
</file>

<file path=ppt/slides/_rels/slide2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1.xml"/><Relationship Id="rId1" Type="http://schemas.openxmlformats.org/officeDocument/2006/relationships/slideLayout" Target="../slideLayouts/slideLayout70.xml"/></Relationships>
</file>

<file path=ppt/slides/_rels/slide2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2.xml"/><Relationship Id="rId1" Type="http://schemas.openxmlformats.org/officeDocument/2006/relationships/slideLayout" Target="../slideLayouts/slideLayout232.xml"/></Relationships>
</file>

<file path=ppt/slides/_rels/slide2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3.xml"/><Relationship Id="rId1" Type="http://schemas.openxmlformats.org/officeDocument/2006/relationships/slideLayout" Target="../slideLayouts/slideLayout236.xml"/></Relationships>
</file>

<file path=ppt/slides/_rels/slide2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4.xml"/><Relationship Id="rId1" Type="http://schemas.openxmlformats.org/officeDocument/2006/relationships/slideLayout" Target="../slideLayouts/slideLayout226.xml"/></Relationships>
</file>

<file path=ppt/slides/_rels/slide2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5.xml"/><Relationship Id="rId1" Type="http://schemas.openxmlformats.org/officeDocument/2006/relationships/slideLayout" Target="../slideLayouts/slideLayout70.xml"/></Relationships>
</file>

<file path=ppt/slides/_rels/slide2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6.xml"/><Relationship Id="rId1" Type="http://schemas.openxmlformats.org/officeDocument/2006/relationships/slideLayout" Target="../slideLayouts/slideLayout70.xml"/></Relationships>
</file>

<file path=ppt/slides/_rels/slide22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4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7.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0.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9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93.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9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9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5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0.xml"/><Relationship Id="rId1" Type="http://schemas.openxmlformats.org/officeDocument/2006/relationships/themeOverride" Target="../theme/themeOverride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89.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0.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3.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04.xml"/></Relationships>
</file>

<file path=ppt/slides/_rels/slide7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3.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76.xml"/><Relationship Id="rId4" Type="http://schemas.openxmlformats.org/officeDocument/2006/relationships/image" Target="../media/image69.emf"/></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1.xml"/><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en-US" sz="3600" kern="1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
        <p:nvSpPr>
          <p:cNvPr id="5" name="Rectangle 4">
            <a:extLst>
              <a:ext uri="{FF2B5EF4-FFF2-40B4-BE49-F238E27FC236}">
                <a16:creationId xmlns:a16="http://schemas.microsoft.com/office/drawing/2014/main" id="{A84D7F0A-DCA6-BA4A-B60C-6A72EF363A5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96573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31" name="Text Box 46"/>
          <p:cNvSpPr txBox="1">
            <a:spLocks noChangeArrowheads="1"/>
          </p:cNvSpPr>
          <p:nvPr/>
        </p:nvSpPr>
        <p:spPr bwMode="auto">
          <a:xfrm>
            <a:off x="4367081" y="4718050"/>
            <a:ext cx="7809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Central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6:1–10:2</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2" name="Text Box 47"/>
          <p:cNvSpPr txBox="1">
            <a:spLocks noChangeArrowheads="1"/>
          </p:cNvSpPr>
          <p:nvPr/>
        </p:nvSpPr>
        <p:spPr bwMode="auto">
          <a:xfrm>
            <a:off x="5084336" y="4605338"/>
            <a:ext cx="5677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East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3" name="Text Box 48"/>
          <p:cNvSpPr txBox="1">
            <a:spLocks noChangeArrowheads="1"/>
          </p:cNvSpPr>
          <p:nvPr/>
        </p:nvSpPr>
        <p:spPr bwMode="auto">
          <a:xfrm>
            <a:off x="5690592" y="4605338"/>
            <a:ext cx="609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North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12:8-15</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4" name="Text Box 49"/>
          <p:cNvSpPr txBox="1">
            <a:spLocks noChangeArrowheads="1"/>
          </p:cNvSpPr>
          <p:nvPr/>
        </p:nvSpPr>
        <p:spPr bwMode="auto">
          <a:xfrm>
            <a:off x="6248400" y="4605338"/>
            <a:ext cx="5699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West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16:31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9" name="Text Box 44"/>
          <p:cNvSpPr txBox="1">
            <a:spLocks noChangeArrowheads="1"/>
          </p:cNvSpPr>
          <p:nvPr/>
        </p:nvSpPr>
        <p:spPr bwMode="auto">
          <a:xfrm>
            <a:off x="3078237" y="4529138"/>
            <a:ext cx="701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South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3:7-31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07" name="Line 2"/>
          <p:cNvSpPr>
            <a:spLocks noChangeShapeType="1"/>
          </p:cNvSpPr>
          <p:nvPr/>
        </p:nvSpPr>
        <p:spPr bwMode="auto">
          <a:xfrm>
            <a:off x="2555776"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3" name="Line 17"/>
            <p:cNvSpPr>
              <a:spLocks noChangeShapeType="1"/>
            </p:cNvSpPr>
            <p:nvPr/>
          </p:nvSpPr>
          <p:spPr bwMode="auto">
            <a:xfrm>
              <a:off x="975"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4" name="Line 18"/>
            <p:cNvSpPr>
              <a:spLocks noChangeShapeType="1"/>
            </p:cNvSpPr>
            <p:nvPr/>
          </p:nvSpPr>
          <p:spPr bwMode="auto">
            <a:xfrm>
              <a:off x="1973"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5" name="Line 19"/>
            <p:cNvSpPr>
              <a:spLocks noChangeShapeType="1"/>
            </p:cNvSpPr>
            <p:nvPr/>
          </p:nvSpPr>
          <p:spPr bwMode="auto">
            <a:xfrm>
              <a:off x="23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6" name="Line 20"/>
            <p:cNvSpPr>
              <a:spLocks noChangeShapeType="1"/>
            </p:cNvSpPr>
            <p:nvPr/>
          </p:nvSpPr>
          <p:spPr bwMode="auto">
            <a:xfrm>
              <a:off x="2789"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7" name="Line 21"/>
            <p:cNvSpPr>
              <a:spLocks noChangeShapeType="1"/>
            </p:cNvSpPr>
            <p:nvPr/>
          </p:nvSpPr>
          <p:spPr bwMode="auto">
            <a:xfrm>
              <a:off x="319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8" name="Line 22"/>
            <p:cNvSpPr>
              <a:spLocks noChangeShapeType="1"/>
            </p:cNvSpPr>
            <p:nvPr/>
          </p:nvSpPr>
          <p:spPr bwMode="auto">
            <a:xfrm>
              <a:off x="3969"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59" name="Line 23"/>
            <p:cNvSpPr>
              <a:spLocks noChangeShapeType="1"/>
            </p:cNvSpPr>
            <p:nvPr/>
          </p:nvSpPr>
          <p:spPr bwMode="auto">
            <a:xfrm>
              <a:off x="356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28710" name="Text Box 25"/>
          <p:cNvSpPr txBox="1">
            <a:spLocks noChangeArrowheads="1"/>
          </p:cNvSpPr>
          <p:nvPr/>
        </p:nvSpPr>
        <p:spPr bwMode="auto">
          <a:xfrm>
            <a:off x="2335213" y="744538"/>
            <a:ext cx="50577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Failure Under the Theocracy</a:t>
            </a:r>
          </a:p>
        </p:txBody>
      </p:sp>
      <p:sp>
        <p:nvSpPr>
          <p:cNvPr id="328711" name="Text Box 26"/>
          <p:cNvSpPr txBox="1">
            <a:spLocks noChangeArrowheads="1"/>
          </p:cNvSpPr>
          <p:nvPr/>
        </p:nvSpPr>
        <p:spPr bwMode="auto">
          <a:xfrm>
            <a:off x="685800" y="1268760"/>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Incomplete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Occupation</a:t>
            </a:r>
          </a:p>
        </p:txBody>
      </p:sp>
      <p:sp>
        <p:nvSpPr>
          <p:cNvPr id="328712" name="Text Box 27"/>
          <p:cNvSpPr txBox="1">
            <a:spLocks noChangeArrowheads="1"/>
          </p:cNvSpPr>
          <p:nvPr/>
        </p:nvSpPr>
        <p:spPr bwMode="auto">
          <a:xfrm>
            <a:off x="3429000" y="1404938"/>
            <a:ext cx="26860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Deliverance by Judges</a:t>
            </a:r>
          </a:p>
        </p:txBody>
      </p:sp>
      <p:sp>
        <p:nvSpPr>
          <p:cNvPr id="328713" name="Text Box 28"/>
          <p:cNvSpPr txBox="1">
            <a:spLocks noChangeArrowheads="1"/>
          </p:cNvSpPr>
          <p:nvPr/>
        </p:nvSpPr>
        <p:spPr bwMode="auto">
          <a:xfrm>
            <a:off x="6777038" y="1268760"/>
            <a:ext cx="19716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Need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for Monarchy</a:t>
            </a:r>
          </a:p>
        </p:txBody>
      </p:sp>
      <p:sp>
        <p:nvSpPr>
          <p:cNvPr id="328714" name="Text Box 29"/>
          <p:cNvSpPr txBox="1">
            <a:spLocks noChangeArrowheads="1"/>
          </p:cNvSpPr>
          <p:nvPr/>
        </p:nvSpPr>
        <p:spPr bwMode="auto">
          <a:xfrm>
            <a:off x="990600" y="1938338"/>
            <a:ext cx="981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1:1–2:5 </a:t>
            </a:r>
          </a:p>
        </p:txBody>
      </p:sp>
      <p:sp>
        <p:nvSpPr>
          <p:cNvPr id="328715" name="Text Box 30"/>
          <p:cNvSpPr txBox="1">
            <a:spLocks noChangeArrowheads="1"/>
          </p:cNvSpPr>
          <p:nvPr/>
        </p:nvSpPr>
        <p:spPr bwMode="auto">
          <a:xfrm>
            <a:off x="4038600" y="1938338"/>
            <a:ext cx="1236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2:6–16:31 </a:t>
            </a:r>
          </a:p>
        </p:txBody>
      </p:sp>
      <p:sp>
        <p:nvSpPr>
          <p:cNvPr id="328716" name="Text Box 31"/>
          <p:cNvSpPr txBox="1">
            <a:spLocks noChangeArrowheads="1"/>
          </p:cNvSpPr>
          <p:nvPr/>
        </p:nvSpPr>
        <p:spPr bwMode="auto">
          <a:xfrm>
            <a:off x="7315200" y="1938338"/>
            <a:ext cx="827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17–21</a:t>
            </a:r>
          </a:p>
        </p:txBody>
      </p:sp>
      <p:sp>
        <p:nvSpPr>
          <p:cNvPr id="328717" name="Text Box 32"/>
          <p:cNvSpPr txBox="1">
            <a:spLocks noChangeArrowheads="1"/>
          </p:cNvSpPr>
          <p:nvPr/>
        </p:nvSpPr>
        <p:spPr bwMode="auto">
          <a:xfrm>
            <a:off x="685800" y="2471738"/>
            <a:ext cx="16208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Deterioration</a:t>
            </a:r>
          </a:p>
        </p:txBody>
      </p:sp>
      <p:sp>
        <p:nvSpPr>
          <p:cNvPr id="328718" name="Text Box 33"/>
          <p:cNvSpPr txBox="1">
            <a:spLocks noChangeArrowheads="1"/>
          </p:cNvSpPr>
          <p:nvPr/>
        </p:nvSpPr>
        <p:spPr bwMode="auto">
          <a:xfrm>
            <a:off x="3962400" y="2471738"/>
            <a:ext cx="12747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Discipline</a:t>
            </a:r>
          </a:p>
        </p:txBody>
      </p:sp>
      <p:sp>
        <p:nvSpPr>
          <p:cNvPr id="328719" name="Text Box 34"/>
          <p:cNvSpPr txBox="1">
            <a:spLocks noChangeArrowheads="1"/>
          </p:cNvSpPr>
          <p:nvPr/>
        </p:nvSpPr>
        <p:spPr bwMode="auto">
          <a:xfrm>
            <a:off x="7239000" y="2471738"/>
            <a:ext cx="12620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Depravity</a:t>
            </a:r>
          </a:p>
        </p:txBody>
      </p:sp>
      <p:sp>
        <p:nvSpPr>
          <p:cNvPr id="328720" name="Text Box 35"/>
          <p:cNvSpPr txBox="1">
            <a:spLocks noChangeArrowheads="1"/>
          </p:cNvSpPr>
          <p:nvPr/>
        </p:nvSpPr>
        <p:spPr bwMode="auto">
          <a:xfrm>
            <a:off x="6016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Causes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p>
        </p:txBody>
      </p:sp>
      <p:sp>
        <p:nvSpPr>
          <p:cNvPr id="328721" name="Text Box 36"/>
          <p:cNvSpPr txBox="1">
            <a:spLocks noChangeArrowheads="1"/>
          </p:cNvSpPr>
          <p:nvPr/>
        </p:nvSpPr>
        <p:spPr bwMode="auto">
          <a:xfrm>
            <a:off x="37258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Curse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p>
        </p:txBody>
      </p:sp>
      <p:sp>
        <p:nvSpPr>
          <p:cNvPr id="328722" name="Text Box 37"/>
          <p:cNvSpPr txBox="1">
            <a:spLocks noChangeArrowheads="1"/>
          </p:cNvSpPr>
          <p:nvPr/>
        </p:nvSpPr>
        <p:spPr bwMode="auto">
          <a:xfrm>
            <a:off x="70024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Conditions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Of the Cycles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3" name="Text Box 38"/>
          <p:cNvSpPr txBox="1">
            <a:spLocks noChangeArrowheads="1"/>
          </p:cNvSpPr>
          <p:nvPr/>
        </p:nvSpPr>
        <p:spPr bwMode="auto">
          <a:xfrm>
            <a:off x="5730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Living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4" name="Text Box 39"/>
          <p:cNvSpPr txBox="1">
            <a:spLocks noChangeArrowheads="1"/>
          </p:cNvSpPr>
          <p:nvPr/>
        </p:nvSpPr>
        <p:spPr bwMode="auto">
          <a:xfrm>
            <a:off x="36972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War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5" name="Text Box 40"/>
          <p:cNvSpPr txBox="1">
            <a:spLocks noChangeArrowheads="1"/>
          </p:cNvSpPr>
          <p:nvPr/>
        </p:nvSpPr>
        <p:spPr bwMode="auto">
          <a:xfrm>
            <a:off x="68976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Living Like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the Canaanites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26" name="Text Box 41"/>
          <p:cNvSpPr txBox="1">
            <a:spLocks noChangeArrowheads="1"/>
          </p:cNvSpPr>
          <p:nvPr/>
        </p:nvSpPr>
        <p:spPr bwMode="auto">
          <a:xfrm>
            <a:off x="467544" y="4590733"/>
            <a:ext cx="1143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Military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a:t>
            </a:r>
          </a:p>
        </p:txBody>
      </p:sp>
      <p:sp>
        <p:nvSpPr>
          <p:cNvPr id="328727" name="Text Box 42"/>
          <p:cNvSpPr txBox="1">
            <a:spLocks noChangeArrowheads="1"/>
          </p:cNvSpPr>
          <p:nvPr/>
        </p:nvSpPr>
        <p:spPr bwMode="auto">
          <a:xfrm>
            <a:off x="1510184" y="4582320"/>
            <a:ext cx="1117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Spiritual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2:1-5</a:t>
            </a:r>
          </a:p>
        </p:txBody>
      </p:sp>
      <p:sp>
        <p:nvSpPr>
          <p:cNvPr id="328728" name="Text Box 43"/>
          <p:cNvSpPr txBox="1">
            <a:spLocks noChangeArrowheads="1"/>
          </p:cNvSpPr>
          <p:nvPr/>
        </p:nvSpPr>
        <p:spPr bwMode="auto">
          <a:xfrm>
            <a:off x="2483768" y="4529138"/>
            <a:ext cx="696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Intro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2:6–3:6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0" name="Text Box 45"/>
          <p:cNvSpPr txBox="1">
            <a:spLocks noChangeArrowheads="1"/>
          </p:cNvSpPr>
          <p:nvPr/>
        </p:nvSpPr>
        <p:spPr bwMode="auto">
          <a:xfrm>
            <a:off x="3678272" y="4718050"/>
            <a:ext cx="7809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North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4:1–5:31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4" name="Text Box 50"/>
          <p:cNvSpPr txBox="1">
            <a:spLocks noChangeArrowheads="1"/>
          </p:cNvSpPr>
          <p:nvPr/>
        </p:nvSpPr>
        <p:spPr bwMode="auto">
          <a:xfrm>
            <a:off x="6913563"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Religious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Depravity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17–18</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5" name="Text Box 51"/>
          <p:cNvSpPr txBox="1">
            <a:spLocks noChangeArrowheads="1"/>
          </p:cNvSpPr>
          <p:nvPr/>
        </p:nvSpPr>
        <p:spPr bwMode="auto">
          <a:xfrm>
            <a:off x="7812088"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Moral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Depravity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19–21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7" name="Text Box 52"/>
          <p:cNvSpPr txBox="1">
            <a:spLocks noChangeArrowheads="1"/>
          </p:cNvSpPr>
          <p:nvPr/>
        </p:nvSpPr>
        <p:spPr bwMode="auto">
          <a:xfrm>
            <a:off x="8388424" y="86717"/>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a:t>
            </a:r>
          </a:p>
        </p:txBody>
      </p:sp>
      <p:sp>
        <p:nvSpPr>
          <p:cNvPr id="328738" name="Text Box 53"/>
          <p:cNvSpPr txBox="1">
            <a:spLocks noChangeArrowheads="1"/>
          </p:cNvSpPr>
          <p:nvPr/>
        </p:nvSpPr>
        <p:spPr bwMode="auto">
          <a:xfrm>
            <a:off x="4114800" y="5519738"/>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Canaan</a:t>
            </a:r>
          </a:p>
        </p:txBody>
      </p:sp>
      <p:sp>
        <p:nvSpPr>
          <p:cNvPr id="328739" name="Text Box 54"/>
          <p:cNvSpPr txBox="1">
            <a:spLocks noChangeArrowheads="1"/>
          </p:cNvSpPr>
          <p:nvPr/>
        </p:nvSpPr>
        <p:spPr bwMode="auto">
          <a:xfrm>
            <a:off x="3005138" y="6053138"/>
            <a:ext cx="3222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charset="0"/>
                <a:ea typeface="ＭＳ Ｐゴシック" charset="0"/>
                <a:cs typeface="Arial" charset="0"/>
              </a:rPr>
              <a:t>c. 341 Years (1390-1049 BC)</a:t>
            </a:r>
          </a:p>
        </p:txBody>
      </p:sp>
      <p:sp>
        <p:nvSpPr>
          <p:cNvPr id="328740" name="Title 2"/>
          <p:cNvSpPr>
            <a:spLocks noGrp="1"/>
          </p:cNvSpPr>
          <p:nvPr>
            <p:ph type="title" idx="4294967295"/>
          </p:nvPr>
        </p:nvSpPr>
        <p:spPr>
          <a:xfrm>
            <a:off x="685800" y="-26988"/>
            <a:ext cx="7772400" cy="647701"/>
          </a:xfrm>
        </p:spPr>
        <p:txBody>
          <a:bodyPr/>
          <a:lstStyle/>
          <a:p>
            <a:r>
              <a:rPr lang="en-US" sz="4000" b="1" dirty="0">
                <a:solidFill>
                  <a:srgbClr val="FFFFFF"/>
                </a:solidFill>
                <a:latin typeface="Arial" charset="0"/>
                <a:ea typeface="ＭＳ Ｐゴシック" charset="0"/>
              </a:rPr>
              <a:t>Judges</a:t>
            </a:r>
          </a:p>
        </p:txBody>
      </p:sp>
    </p:spTree>
    <p:extLst>
      <p:ext uri="{BB962C8B-B14F-4D97-AF65-F5344CB8AC3E}">
        <p14:creationId xmlns:p14="http://schemas.microsoft.com/office/powerpoint/2010/main" val="8990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linds(horizontal)">
                                      <p:cBhvr>
                                        <p:cTn id="7" dur="500"/>
                                        <p:tgtEl>
                                          <p:spTgt spid="328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Deborah &amp; Barak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6" name="Text Box 16"/>
          <p:cNvSpPr txBox="1">
            <a:spLocks noChangeArrowheads="1"/>
          </p:cNvSpPr>
          <p:nvPr/>
        </p:nvSpPr>
        <p:spPr bwMode="auto">
          <a:xfrm>
            <a:off x="2411760" y="3543101"/>
            <a:ext cx="143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sz="3600" b="1" kern="1200" dirty="0">
                <a:solidFill>
                  <a:schemeClr val="bg1"/>
                </a:solidFill>
                <a:effectLst>
                  <a:glow rad="152400">
                    <a:schemeClr val="tx1"/>
                  </a:glow>
                </a:effectLst>
                <a:ea typeface="ＭＳ Ｐゴシック"/>
              </a:rPr>
              <a:t>10,000 Israelite men defeated 900 Canaanite chariots (Judges 4:3,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1186909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5</a:t>
            </a:r>
          </a:p>
        </p:txBody>
      </p:sp>
    </p:spTree>
    <p:extLst>
      <p:ext uri="{BB962C8B-B14F-4D97-AF65-F5344CB8AC3E}">
        <p14:creationId xmlns:p14="http://schemas.microsoft.com/office/powerpoint/2010/main" val="1782378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3175" y="-132238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245762" name="Group 3"/>
          <p:cNvGrpSpPr>
            <a:grpSpLocks/>
          </p:cNvGrpSpPr>
          <p:nvPr/>
        </p:nvGrpSpPr>
        <p:grpSpPr bwMode="auto">
          <a:xfrm>
            <a:off x="533400" y="381000"/>
            <a:ext cx="8229600" cy="6172200"/>
            <a:chOff x="-3" y="400"/>
            <a:chExt cx="3778" cy="5587"/>
          </a:xfrm>
        </p:grpSpPr>
        <p:grpSp>
          <p:nvGrpSpPr>
            <p:cNvPr id="245765" name="Group 4"/>
            <p:cNvGrpSpPr>
              <a:grpSpLocks/>
            </p:cNvGrpSpPr>
            <p:nvPr/>
          </p:nvGrpSpPr>
          <p:grpSpPr bwMode="auto">
            <a:xfrm>
              <a:off x="0" y="403"/>
              <a:ext cx="3772" cy="5581"/>
              <a:chOff x="0" y="403"/>
              <a:chExt cx="3772" cy="5581"/>
            </a:xfrm>
          </p:grpSpPr>
          <p:grpSp>
            <p:nvGrpSpPr>
              <p:cNvPr id="245767" name="Group 5"/>
              <p:cNvGrpSpPr>
                <a:grpSpLocks/>
              </p:cNvGrpSpPr>
              <p:nvPr/>
            </p:nvGrpSpPr>
            <p:grpSpPr bwMode="auto">
              <a:xfrm>
                <a:off x="0" y="403"/>
                <a:ext cx="3772" cy="748"/>
                <a:chOff x="0" y="403"/>
                <a:chExt cx="3772" cy="748"/>
              </a:xfrm>
            </p:grpSpPr>
            <p:sp>
              <p:nvSpPr>
                <p:cNvPr id="245801" name="Rectangle 6"/>
                <p:cNvSpPr>
                  <a:spLocks noChangeArrowheads="1"/>
                </p:cNvSpPr>
                <p:nvPr/>
              </p:nvSpPr>
              <p:spPr bwMode="auto">
                <a:xfrm>
                  <a:off x="43" y="403"/>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Deborah (prophetess, wife of Lappidoth)</a:t>
                  </a:r>
                </a:p>
                <a:p>
                  <a:pPr algn="ctr" eaLnBrk="0" hangingPunct="0"/>
                  <a:r>
                    <a:rPr lang="en-GB" b="1">
                      <a:solidFill>
                        <a:srgbClr val="FFFF00"/>
                      </a:solidFill>
                      <a:latin typeface="Arial" charset="0"/>
                    </a:rPr>
                    <a:t>Barak (son of Abinoam of Kedesh)</a:t>
                  </a:r>
                  <a:r>
                    <a:rPr lang="en-GB" sz="1800" b="1">
                      <a:solidFill>
                        <a:srgbClr val="FFFF00"/>
                      </a:solidFill>
                      <a:latin typeface="Arial" charset="0"/>
                    </a:rPr>
                    <a:t> </a:t>
                  </a:r>
                </a:p>
                <a:p>
                  <a:pPr algn="ctr" eaLnBrk="0" hangingPunct="0"/>
                  <a:endParaRPr lang="en-GB" sz="1800" b="1">
                    <a:solidFill>
                      <a:srgbClr val="FFFF00"/>
                    </a:solidFill>
                    <a:latin typeface="Arial" charset="0"/>
                    <a:cs typeface="Arial" charset="0"/>
                  </a:endParaRPr>
                </a:p>
              </p:txBody>
            </p:sp>
            <p:sp>
              <p:nvSpPr>
                <p:cNvPr id="2458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68" name="Group 8"/>
              <p:cNvGrpSpPr>
                <a:grpSpLocks/>
              </p:cNvGrpSpPr>
              <p:nvPr/>
            </p:nvGrpSpPr>
            <p:grpSpPr bwMode="auto">
              <a:xfrm>
                <a:off x="0" y="1151"/>
                <a:ext cx="998" cy="633"/>
                <a:chOff x="0" y="1151"/>
                <a:chExt cx="998" cy="633"/>
              </a:xfrm>
            </p:grpSpPr>
            <p:sp>
              <p:nvSpPr>
                <p:cNvPr id="245799" name="Rectangle 9"/>
                <p:cNvSpPr>
                  <a:spLocks noChangeArrowheads="1"/>
                </p:cNvSpPr>
                <p:nvPr/>
              </p:nvSpPr>
              <p:spPr bwMode="auto">
                <a:xfrm>
                  <a:off x="43" y="1151"/>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endParaRPr lang="en-GB" sz="2000" b="1">
                    <a:solidFill>
                      <a:srgbClr val="FFFF00"/>
                    </a:solidFill>
                    <a:latin typeface="Arial" charset="0"/>
                    <a:cs typeface="Arial" charset="0"/>
                  </a:endParaRPr>
                </a:p>
              </p:txBody>
            </p:sp>
            <p:sp>
              <p:nvSpPr>
                <p:cNvPr id="2458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69" name="Group 11"/>
              <p:cNvGrpSpPr>
                <a:grpSpLocks/>
              </p:cNvGrpSpPr>
              <p:nvPr/>
            </p:nvGrpSpPr>
            <p:grpSpPr bwMode="auto">
              <a:xfrm>
                <a:off x="998" y="1151"/>
                <a:ext cx="2774" cy="633"/>
                <a:chOff x="998" y="1151"/>
                <a:chExt cx="2774" cy="633"/>
              </a:xfrm>
            </p:grpSpPr>
            <p:sp>
              <p:nvSpPr>
                <p:cNvPr id="245797" name="Rectangle 12"/>
                <p:cNvSpPr>
                  <a:spLocks noChangeArrowheads="1"/>
                </p:cNvSpPr>
                <p:nvPr/>
              </p:nvSpPr>
              <p:spPr bwMode="auto">
                <a:xfrm>
                  <a:off x="1041" y="1151"/>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Northern Israel</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0" name="Group 14"/>
              <p:cNvGrpSpPr>
                <a:grpSpLocks/>
              </p:cNvGrpSpPr>
              <p:nvPr/>
            </p:nvGrpSpPr>
            <p:grpSpPr bwMode="auto">
              <a:xfrm>
                <a:off x="0" y="1784"/>
                <a:ext cx="998" cy="633"/>
                <a:chOff x="0" y="1784"/>
                <a:chExt cx="998" cy="633"/>
              </a:xfrm>
            </p:grpSpPr>
            <p:sp>
              <p:nvSpPr>
                <p:cNvPr id="245795" name="Rectangle 15"/>
                <p:cNvSpPr>
                  <a:spLocks noChangeArrowheads="1"/>
                </p:cNvSpPr>
                <p:nvPr/>
              </p:nvSpPr>
              <p:spPr bwMode="auto">
                <a:xfrm>
                  <a:off x="43" y="1784"/>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457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1" name="Group 17"/>
              <p:cNvGrpSpPr>
                <a:grpSpLocks/>
              </p:cNvGrpSpPr>
              <p:nvPr/>
            </p:nvGrpSpPr>
            <p:grpSpPr bwMode="auto">
              <a:xfrm>
                <a:off x="998" y="1784"/>
                <a:ext cx="2774" cy="633"/>
                <a:chOff x="998" y="1784"/>
                <a:chExt cx="2774" cy="633"/>
              </a:xfrm>
            </p:grpSpPr>
            <p:sp>
              <p:nvSpPr>
                <p:cNvPr id="245793" name="Rectangle 18"/>
                <p:cNvSpPr>
                  <a:spLocks noChangeArrowheads="1"/>
                </p:cNvSpPr>
                <p:nvPr/>
              </p:nvSpPr>
              <p:spPr bwMode="auto">
                <a:xfrm>
                  <a:off x="1041" y="1784"/>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-Did evil in the eyes of the Lord (4:1)</a:t>
                  </a:r>
                  <a:endParaRPr lang="en-GB" sz="2000" b="1">
                    <a:solidFill>
                      <a:srgbClr val="FFFF00"/>
                    </a:solidFill>
                    <a:latin typeface="Arial" charset="0"/>
                    <a:cs typeface="Arial" charset="0"/>
                  </a:endParaRPr>
                </a:p>
              </p:txBody>
            </p:sp>
            <p:sp>
              <p:nvSpPr>
                <p:cNvPr id="2457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2" name="Group 20"/>
              <p:cNvGrpSpPr>
                <a:grpSpLocks/>
              </p:cNvGrpSpPr>
              <p:nvPr/>
            </p:nvGrpSpPr>
            <p:grpSpPr bwMode="auto">
              <a:xfrm>
                <a:off x="0" y="2417"/>
                <a:ext cx="998" cy="748"/>
                <a:chOff x="0" y="2417"/>
                <a:chExt cx="998" cy="748"/>
              </a:xfrm>
            </p:grpSpPr>
            <p:sp>
              <p:nvSpPr>
                <p:cNvPr id="245791" name="Rectangle 21"/>
                <p:cNvSpPr>
                  <a:spLocks noChangeArrowheads="1"/>
                </p:cNvSpPr>
                <p:nvPr/>
              </p:nvSpPr>
              <p:spPr bwMode="auto">
                <a:xfrm>
                  <a:off x="43" y="2417"/>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3" name="Group 23"/>
              <p:cNvGrpSpPr>
                <a:grpSpLocks/>
              </p:cNvGrpSpPr>
              <p:nvPr/>
            </p:nvGrpSpPr>
            <p:grpSpPr bwMode="auto">
              <a:xfrm>
                <a:off x="998" y="2193"/>
                <a:ext cx="2774" cy="972"/>
                <a:chOff x="998" y="2193"/>
                <a:chExt cx="2774" cy="972"/>
              </a:xfrm>
            </p:grpSpPr>
            <p:sp>
              <p:nvSpPr>
                <p:cNvPr id="245789" name="Rectangle 24"/>
                <p:cNvSpPr>
                  <a:spLocks noChangeArrowheads="1"/>
                </p:cNvSpPr>
                <p:nvPr/>
              </p:nvSpPr>
              <p:spPr bwMode="auto">
                <a:xfrm>
                  <a:off x="1041" y="2193"/>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-Canaanites (4:2)</a:t>
                  </a:r>
                </a:p>
                <a:p>
                  <a:pPr eaLnBrk="0" hangingPunct="0"/>
                  <a:r>
                    <a:rPr lang="en-GB" sz="2000" b="1">
                      <a:solidFill>
                        <a:srgbClr val="FFFF00"/>
                      </a:solidFill>
                      <a:latin typeface="Arial" charset="0"/>
                    </a:rPr>
                    <a:t>-Twenty years (4:3)</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4" name="Group 26"/>
              <p:cNvGrpSpPr>
                <a:grpSpLocks/>
              </p:cNvGrpSpPr>
              <p:nvPr/>
            </p:nvGrpSpPr>
            <p:grpSpPr bwMode="auto">
              <a:xfrm>
                <a:off x="0" y="3165"/>
                <a:ext cx="998" cy="633"/>
                <a:chOff x="0" y="3165"/>
                <a:chExt cx="998" cy="633"/>
              </a:xfrm>
            </p:grpSpPr>
            <p:sp>
              <p:nvSpPr>
                <p:cNvPr id="245787" name="Rectangle 27"/>
                <p:cNvSpPr>
                  <a:spLocks noChangeArrowheads="1"/>
                </p:cNvSpPr>
                <p:nvPr/>
              </p:nvSpPr>
              <p:spPr bwMode="auto">
                <a:xfrm>
                  <a:off x="43" y="316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5" name="Group 29"/>
              <p:cNvGrpSpPr>
                <a:grpSpLocks/>
              </p:cNvGrpSpPr>
              <p:nvPr/>
            </p:nvGrpSpPr>
            <p:grpSpPr bwMode="auto">
              <a:xfrm>
                <a:off x="998" y="3165"/>
                <a:ext cx="2774" cy="633"/>
                <a:chOff x="998" y="3165"/>
                <a:chExt cx="2774" cy="633"/>
              </a:xfrm>
            </p:grpSpPr>
            <p:sp>
              <p:nvSpPr>
                <p:cNvPr id="245785" name="Rectangle 30"/>
                <p:cNvSpPr>
                  <a:spLocks noChangeArrowheads="1"/>
                </p:cNvSpPr>
                <p:nvPr/>
              </p:nvSpPr>
              <p:spPr bwMode="auto">
                <a:xfrm>
                  <a:off x="1041" y="316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to the Lord (4:3b)</a:t>
                  </a:r>
                </a:p>
                <a:p>
                  <a:pPr eaLnBrk="0" hangingPunct="0"/>
                  <a:endParaRPr lang="en-GB" sz="2000" b="1">
                    <a:solidFill>
                      <a:srgbClr val="FFFF00"/>
                    </a:solidFill>
                    <a:latin typeface="Arial" charset="0"/>
                    <a:cs typeface="Arial" charset="0"/>
                  </a:endParaRPr>
                </a:p>
              </p:txBody>
            </p:sp>
            <p:sp>
              <p:nvSpPr>
                <p:cNvPr id="2457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6" name="Group 32"/>
              <p:cNvGrpSpPr>
                <a:grpSpLocks/>
              </p:cNvGrpSpPr>
              <p:nvPr/>
            </p:nvGrpSpPr>
            <p:grpSpPr bwMode="auto">
              <a:xfrm>
                <a:off x="0" y="3798"/>
                <a:ext cx="998" cy="633"/>
                <a:chOff x="0" y="3798"/>
                <a:chExt cx="998" cy="633"/>
              </a:xfrm>
            </p:grpSpPr>
            <p:sp>
              <p:nvSpPr>
                <p:cNvPr id="245783" name="Rectangle 33"/>
                <p:cNvSpPr>
                  <a:spLocks noChangeArrowheads="1"/>
                </p:cNvSpPr>
                <p:nvPr/>
              </p:nvSpPr>
              <p:spPr bwMode="auto">
                <a:xfrm>
                  <a:off x="43" y="379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457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7" name="Group 35"/>
              <p:cNvGrpSpPr>
                <a:grpSpLocks/>
              </p:cNvGrpSpPr>
              <p:nvPr/>
            </p:nvGrpSpPr>
            <p:grpSpPr bwMode="auto">
              <a:xfrm>
                <a:off x="998" y="3798"/>
                <a:ext cx="2774" cy="633"/>
                <a:chOff x="998" y="3798"/>
                <a:chExt cx="2774" cy="633"/>
              </a:xfrm>
            </p:grpSpPr>
            <p:sp>
              <p:nvSpPr>
                <p:cNvPr id="245781" name="Rectangle 36"/>
                <p:cNvSpPr>
                  <a:spLocks noChangeArrowheads="1"/>
                </p:cNvSpPr>
                <p:nvPr/>
              </p:nvSpPr>
              <p:spPr bwMode="auto">
                <a:xfrm>
                  <a:off x="1041" y="379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40 years (5:31b)</a:t>
                  </a:r>
                  <a:endParaRPr lang="en-GB" sz="2000" b="1">
                    <a:solidFill>
                      <a:srgbClr val="FFFF00"/>
                    </a:solidFill>
                    <a:latin typeface="Arial" charset="0"/>
                    <a:cs typeface="Arial" charset="0"/>
                  </a:endParaRPr>
                </a:p>
              </p:txBody>
            </p:sp>
            <p:sp>
              <p:nvSpPr>
                <p:cNvPr id="2457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45778" name="Group 38"/>
              <p:cNvGrpSpPr>
                <a:grpSpLocks/>
              </p:cNvGrpSpPr>
              <p:nvPr/>
            </p:nvGrpSpPr>
            <p:grpSpPr bwMode="auto">
              <a:xfrm>
                <a:off x="0" y="4332"/>
                <a:ext cx="3772" cy="1652"/>
                <a:chOff x="0" y="4332"/>
                <a:chExt cx="3772" cy="1652"/>
              </a:xfrm>
            </p:grpSpPr>
            <p:sp>
              <p:nvSpPr>
                <p:cNvPr id="245779" name="Rectangle 39"/>
                <p:cNvSpPr>
                  <a:spLocks noChangeArrowheads="1"/>
                </p:cNvSpPr>
                <p:nvPr/>
              </p:nvSpPr>
              <p:spPr bwMode="auto">
                <a:xfrm>
                  <a:off x="43" y="4332"/>
                  <a:ext cx="3686"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04813" indent="-404813"/>
                  <a:r>
                    <a:rPr lang="en-GB" sz="2000" b="1">
                      <a:solidFill>
                        <a:srgbClr val="FFFF00"/>
                      </a:solidFill>
                      <a:latin typeface="Arial" charset="0"/>
                    </a:rPr>
                    <a:t>  </a:t>
                  </a:r>
                  <a:r>
                    <a:rPr lang="en-GB" sz="1600" b="1">
                      <a:solidFill>
                        <a:srgbClr val="FFFF00"/>
                      </a:solidFill>
                      <a:latin typeface="Arial" charset="0"/>
                    </a:rPr>
                    <a:t>1.	Deborah conveyed the Lord</a:t>
                  </a:r>
                  <a:r>
                    <a:rPr lang="uk-UA" sz="1600" b="1">
                      <a:solidFill>
                        <a:srgbClr val="FFFF00"/>
                      </a:solidFill>
                      <a:latin typeface="Arial" charset="0"/>
                    </a:rPr>
                    <a:t>'</a:t>
                  </a:r>
                  <a:r>
                    <a:rPr lang="en-GB" sz="1600" b="1">
                      <a:solidFill>
                        <a:srgbClr val="FFFF00"/>
                      </a:solidFill>
                      <a:latin typeface="Arial" charset="0"/>
                    </a:rPr>
                    <a:t>s command to Barak</a:t>
                  </a:r>
                </a:p>
                <a:p>
                  <a:pPr marL="404813" indent="-404813" eaLnBrk="0" hangingPunct="0"/>
                  <a:r>
                    <a:rPr lang="en-GB" sz="1600" b="1">
                      <a:solidFill>
                        <a:srgbClr val="FFFF00"/>
                      </a:solidFill>
                      <a:latin typeface="Arial" charset="0"/>
                    </a:rPr>
                    <a:t>   2.	Barak would go only if Deborah went too.</a:t>
                  </a:r>
                </a:p>
                <a:p>
                  <a:pPr marL="404813" indent="-404813" eaLnBrk="0" hangingPunct="0"/>
                  <a:r>
                    <a:rPr lang="en-GB" sz="1600" b="1">
                      <a:solidFill>
                        <a:srgbClr val="FFFF00"/>
                      </a:solidFill>
                      <a:latin typeface="Arial" charset="0"/>
                    </a:rPr>
                    <a:t>   3.	Was Barak a coward? See Heb 11:32 </a:t>
                  </a:r>
                  <a:r>
                    <a:rPr lang="ru-RU" sz="1600" b="1">
                      <a:solidFill>
                        <a:srgbClr val="FFFF00"/>
                      </a:solidFill>
                      <a:latin typeface="Arial" charset="0"/>
                    </a:rPr>
                    <a:t>"</a:t>
                  </a:r>
                  <a:r>
                    <a:rPr lang="en-GB" sz="1600" b="1">
                      <a:solidFill>
                        <a:srgbClr val="FFFF00"/>
                      </a:solidFill>
                      <a:latin typeface="Arial" charset="0"/>
                    </a:rPr>
                    <a:t>...about Gideon, Barak, Samson, Jephthah...who through faith conquered kingdoms....</a:t>
                  </a:r>
                  <a:r>
                    <a:rPr lang="ru-RU" sz="1600" b="1">
                      <a:solidFill>
                        <a:srgbClr val="FFFF00"/>
                      </a:solidFill>
                      <a:latin typeface="Arial" charset="0"/>
                    </a:rPr>
                    <a:t>"</a:t>
                  </a:r>
                  <a:r>
                    <a:rPr lang="en-GB" sz="1600" b="1">
                      <a:solidFill>
                        <a:srgbClr val="FFFF00"/>
                      </a:solidFill>
                      <a:latin typeface="Arial" charset="0"/>
                    </a:rPr>
                    <a:t> can depict Barak</a:t>
                  </a:r>
                  <a:r>
                    <a:rPr lang="uk-UA" sz="1600" b="1">
                      <a:solidFill>
                        <a:srgbClr val="FFFF00"/>
                      </a:solidFill>
                      <a:latin typeface="Arial" charset="0"/>
                    </a:rPr>
                    <a:t>'</a:t>
                  </a:r>
                  <a:r>
                    <a:rPr lang="en-GB" sz="1600" b="1">
                      <a:solidFill>
                        <a:srgbClr val="FFFF00"/>
                      </a:solidFill>
                      <a:latin typeface="Arial" charset="0"/>
                    </a:rPr>
                    <a:t>s humble acceptance and dependence on God acting thru Deborah. </a:t>
                  </a:r>
                </a:p>
                <a:p>
                  <a:pPr marL="404813" indent="-404813" eaLnBrk="0" hangingPunct="0"/>
                  <a:r>
                    <a:rPr lang="en-GB" sz="1600" b="1">
                      <a:solidFill>
                        <a:srgbClr val="FFFF00"/>
                      </a:solidFill>
                      <a:latin typeface="Arial" charset="0"/>
                    </a:rPr>
                    <a:t>   </a:t>
                  </a:r>
                  <a:r>
                    <a:rPr lang="ru-RU" sz="1600" b="1">
                      <a:solidFill>
                        <a:srgbClr val="FFFF00"/>
                      </a:solidFill>
                      <a:latin typeface="Arial" charset="0"/>
                    </a:rPr>
                    <a:t>"</a:t>
                  </a:r>
                  <a:r>
                    <a:rPr lang="en-GB" sz="1600" b="1">
                      <a:solidFill>
                        <a:srgbClr val="FFFF00"/>
                      </a:solidFill>
                      <a:latin typeface="Arial" charset="0"/>
                    </a:rPr>
                    <a:t>...the Lord will hand Sisera over to a woman</a:t>
                  </a:r>
                  <a:r>
                    <a:rPr lang="ru-RU" sz="1600" b="1">
                      <a:solidFill>
                        <a:srgbClr val="FFFF00"/>
                      </a:solidFill>
                      <a:latin typeface="Arial" charset="0"/>
                    </a:rPr>
                    <a:t>"</a:t>
                  </a:r>
                  <a:r>
                    <a:rPr lang="en-GB" sz="1600" b="1">
                      <a:solidFill>
                        <a:srgbClr val="FFFF00"/>
                      </a:solidFill>
                      <a:latin typeface="Arial" charset="0"/>
                    </a:rPr>
                    <a:t> (4:9b).</a:t>
                  </a:r>
                </a:p>
                <a:p>
                  <a:pPr marL="404813" indent="-404813" eaLnBrk="0" hangingPunct="0"/>
                  <a:r>
                    <a:rPr lang="en-GB" sz="1600" b="1">
                      <a:solidFill>
                        <a:srgbClr val="FFFF00"/>
                      </a:solidFill>
                      <a:latin typeface="Arial" charset="0"/>
                    </a:rPr>
                    <a:t>-</a:t>
                  </a:r>
                  <a:r>
                    <a:rPr lang="en-GB" sz="1600" b="1">
                      <a:solidFill>
                        <a:srgbClr val="FFFF00"/>
                      </a:solidFill>
                      <a:latin typeface="Arial" charset="0"/>
                      <a:cs typeface="Times New Roman" charset="0"/>
                    </a:rPr>
                    <a:t>       Jael, wife of Heber the Kenite killed Sisera</a:t>
                  </a:r>
                  <a:endParaRPr lang="en-GB" sz="2000" b="1">
                    <a:solidFill>
                      <a:srgbClr val="FFFF00"/>
                    </a:solidFill>
                    <a:latin typeface="Arial" charset="0"/>
                    <a:cs typeface="Arial" charset="0"/>
                  </a:endParaRPr>
                </a:p>
              </p:txBody>
            </p:sp>
            <p:sp>
              <p:nvSpPr>
                <p:cNvPr id="2457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sp>
          <p:nvSpPr>
            <p:cNvPr id="2457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sp>
        <p:nvSpPr>
          <p:cNvPr id="245763" name="Text Box 42"/>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45764" name="Title 1"/>
          <p:cNvSpPr>
            <a:spLocks noGrp="1"/>
          </p:cNvSpPr>
          <p:nvPr>
            <p:ph type="title" idx="4294967295"/>
          </p:nvPr>
        </p:nvSpPr>
        <p:spPr>
          <a:xfrm>
            <a:off x="755650" y="0"/>
            <a:ext cx="7772400" cy="476250"/>
          </a:xfrm>
          <a:solidFill>
            <a:srgbClr val="800000"/>
          </a:solidFill>
        </p:spPr>
        <p:txBody>
          <a:bodyPr/>
          <a:lstStyle/>
          <a:p>
            <a:r>
              <a:rPr lang="en-US" sz="4000" b="1">
                <a:solidFill>
                  <a:schemeClr val="bg1"/>
                </a:solidFill>
                <a:latin typeface="Arial" charset="0"/>
                <a:ea typeface="ＭＳ Ｐゴシック" charset="0"/>
              </a:rPr>
              <a:t>Deborah &amp; Barak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Deborah's Song (Judges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6</a:t>
            </a:r>
          </a:p>
        </p:txBody>
      </p:sp>
    </p:spTree>
    <p:extLst>
      <p:ext uri="{BB962C8B-B14F-4D97-AF65-F5344CB8AC3E}">
        <p14:creationId xmlns:p14="http://schemas.microsoft.com/office/powerpoint/2010/main" val="2810492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Rectangle 52"/>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47811"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12"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7813" name="Group 4"/>
          <p:cNvGrpSpPr>
            <a:grpSpLocks/>
          </p:cNvGrpSpPr>
          <p:nvPr/>
        </p:nvGrpSpPr>
        <p:grpSpPr bwMode="auto">
          <a:xfrm>
            <a:off x="533400" y="533400"/>
            <a:ext cx="8153400" cy="5867400"/>
            <a:chOff x="336" y="336"/>
            <a:chExt cx="5136" cy="3696"/>
          </a:xfrm>
        </p:grpSpPr>
        <p:sp>
          <p:nvSpPr>
            <p:cNvPr id="247840"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1"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2"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3"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4"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5"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6"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7"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8"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49"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0"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1"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2"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3"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4"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5"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6"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7"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8"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859"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47814" name="Text Box 26"/>
          <p:cNvSpPr txBox="1">
            <a:spLocks noChangeArrowheads="1"/>
          </p:cNvSpPr>
          <p:nvPr/>
        </p:nvSpPr>
        <p:spPr bwMode="auto">
          <a:xfrm>
            <a:off x="762000" y="1143000"/>
            <a:ext cx="144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47815"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47816" name="Text Box 28"/>
          <p:cNvSpPr txBox="1">
            <a:spLocks noChangeArrowheads="1"/>
          </p:cNvSpPr>
          <p:nvPr/>
        </p:nvSpPr>
        <p:spPr bwMode="auto">
          <a:xfrm>
            <a:off x="6848475" y="1143000"/>
            <a:ext cx="19002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47817"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a:t>
            </a:r>
          </a:p>
        </p:txBody>
      </p:sp>
      <p:sp>
        <p:nvSpPr>
          <p:cNvPr id="247818"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a:t>
            </a:r>
          </a:p>
        </p:txBody>
      </p:sp>
      <p:sp>
        <p:nvSpPr>
          <p:cNvPr id="247819"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47820"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47821"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47822"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47823"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47824"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47825"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47826"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7"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8"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7829"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47830"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47831"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47832" name="Text Box 44"/>
          <p:cNvSpPr txBox="1">
            <a:spLocks noChangeArrowheads="1"/>
          </p:cNvSpPr>
          <p:nvPr/>
        </p:nvSpPr>
        <p:spPr bwMode="auto">
          <a:xfrm>
            <a:off x="2987675" y="4419600"/>
            <a:ext cx="8334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47833" name="Text Box 45"/>
          <p:cNvSpPr txBox="1">
            <a:spLocks noChangeArrowheads="1"/>
          </p:cNvSpPr>
          <p:nvPr/>
        </p:nvSpPr>
        <p:spPr bwMode="auto">
          <a:xfrm>
            <a:off x="3694113" y="4608513"/>
            <a:ext cx="7508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188462" name="Text Box 46"/>
          <p:cNvSpPr txBox="1">
            <a:spLocks noChangeArrowheads="1"/>
          </p:cNvSpPr>
          <p:nvPr/>
        </p:nvSpPr>
        <p:spPr bwMode="auto">
          <a:xfrm>
            <a:off x="4303713" y="4608513"/>
            <a:ext cx="7508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247835" name="Text Box 47"/>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47836" name="Text Box 48"/>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47837" name="Text Box 49"/>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47838" name="Text Box 50"/>
          <p:cNvSpPr txBox="1">
            <a:spLocks noChangeArrowheads="1"/>
          </p:cNvSpPr>
          <p:nvPr/>
        </p:nvSpPr>
        <p:spPr bwMode="auto">
          <a:xfrm>
            <a:off x="2057400" y="587375"/>
            <a:ext cx="57261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247839" name="Title 2"/>
          <p:cNvSpPr>
            <a:spLocks noGrp="1"/>
          </p:cNvSpPr>
          <p:nvPr>
            <p:ph type="title" idx="4294967295"/>
          </p:nvPr>
        </p:nvSpPr>
        <p:spPr>
          <a:xfrm>
            <a:off x="468313" y="0"/>
            <a:ext cx="8135937" cy="549275"/>
          </a:xfrm>
        </p:spPr>
        <p:txBody>
          <a:bodyPr/>
          <a:lstStyle/>
          <a:p>
            <a:r>
              <a:rPr lang="en-US" sz="3600" b="1">
                <a:solidFill>
                  <a:srgbClr val="FFFFFF"/>
                </a:solidFill>
                <a:latin typeface="Arial" charset="0"/>
                <a:ea typeface="ＭＳ Ｐゴシック" charset="0"/>
              </a:rPr>
              <a:t>Central Judges (6:1–10:2)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8462"/>
                                        </p:tgtEl>
                                        <p:attrNameLst>
                                          <p:attrName>style.visibility</p:attrName>
                                        </p:attrNameLst>
                                      </p:cBhvr>
                                      <p:to>
                                        <p:strVal val="visible"/>
                                      </p:to>
                                    </p:set>
                                    <p:animEffect transition="in" filter="checkerboard(across)">
                                      <p:cBhvr>
                                        <p:cTn id="7" dur="500"/>
                                        <p:tgtEl>
                                          <p:spTgt spid="188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6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Gideon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en-US" sz="3600" b="1" kern="1200" dirty="0">
                <a:solidFill>
                  <a:schemeClr val="bg1"/>
                </a:solidFill>
                <a:effectLst>
                  <a:glow rad="152400">
                    <a:schemeClr val="tx1"/>
                  </a:glow>
                </a:effectLst>
                <a:ea typeface="ＭＳ Ｐゴシック"/>
              </a:rPr>
              <a:t>God Called Gideon</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7591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Gideon thanks God for the miracle of the dew</a:t>
            </a: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 </a:t>
            </a:r>
            <a:br>
              <a:rPr lang="en-US" sz="3600" b="1" kern="1200" dirty="0">
                <a:solidFill>
                  <a:schemeClr val="bg1"/>
                </a:solidFill>
                <a:effectLst>
                  <a:glow rad="152400">
                    <a:schemeClr val="tx1"/>
                  </a:glow>
                </a:effectLst>
                <a:ea typeface="ＭＳ Ｐゴシック"/>
              </a:rPr>
            </a:br>
            <a:br>
              <a:rPr lang="en-US" sz="36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Painting by Maarten van Heemskerck (Musée des Beaux-Arts de Strasbourg) </a:t>
            </a:r>
            <a:br>
              <a:rPr lang="en-US" sz="24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in AD 1550</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42979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34812" r="16358" b="12002"/>
          <a:stretch/>
        </p:blipFill>
        <p:spPr>
          <a:xfrm rot="5400000">
            <a:off x="162226" y="441628"/>
            <a:ext cx="5644544" cy="7188201"/>
          </a:xfrm>
          <a:prstGeom prst="rect">
            <a:avLst/>
          </a:prstGeom>
        </p:spPr>
      </p:pic>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Judges</a:t>
            </a: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50175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a:solidFill>
                <a:srgbClr val="FFFF00"/>
              </a:solidFill>
              <a:latin typeface="Arial" charset="0"/>
              <a:cs typeface="Arial"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30829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charset="0"/>
                <a:cs typeface="Arial" charset="0"/>
              </a:rPr>
              <a:t>Son of Joash</a:t>
            </a:r>
          </a:p>
          <a:p>
            <a:pPr eaLnBrk="1" hangingPunct="1"/>
            <a:r>
              <a:rPr lang="en-US" sz="3600" b="1">
                <a:solidFill>
                  <a:srgbClr val="FFFF00"/>
                </a:solidFill>
                <a:latin typeface="Arial" charset="0"/>
                <a:cs typeface="Arial" charset="0"/>
              </a:rPr>
              <a:t>(Manasseh)</a:t>
            </a:r>
          </a:p>
        </p:txBody>
      </p:sp>
      <p:sp>
        <p:nvSpPr>
          <p:cNvPr id="2" name="Title 1"/>
          <p:cNvSpPr>
            <a:spLocks noGrp="1"/>
          </p:cNvSpPr>
          <p:nvPr>
            <p:ph type="title" idx="4294967295"/>
          </p:nvPr>
        </p:nvSpPr>
        <p:spPr>
          <a:xfrm>
            <a:off x="5076825" y="44450"/>
            <a:ext cx="4062413" cy="647700"/>
          </a:xfrm>
        </p:spPr>
        <p:txBody>
          <a:bodyPr/>
          <a:lstStyle/>
          <a:p>
            <a:pPr algn="l">
              <a:defRPr/>
            </a:pPr>
            <a:r>
              <a:rPr lang="en-US" sz="4000" b="1" kern="1200" dirty="0">
                <a:solidFill>
                  <a:srgbClr val="FFFF00"/>
                </a:solidFill>
                <a:ea typeface="ＭＳ Ｐゴシック"/>
              </a:rPr>
              <a:t>Gideon</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2"/>
          <p:cNvGrpSpPr>
            <a:grpSpLocks/>
          </p:cNvGrpSpPr>
          <p:nvPr/>
        </p:nvGrpSpPr>
        <p:grpSpPr bwMode="auto">
          <a:xfrm>
            <a:off x="457200" y="646113"/>
            <a:ext cx="8305800" cy="6096000"/>
            <a:chOff x="-3" y="-3"/>
            <a:chExt cx="3778" cy="6792"/>
          </a:xfrm>
        </p:grpSpPr>
        <p:grpSp>
          <p:nvGrpSpPr>
            <p:cNvPr id="262148" name="Group 3"/>
            <p:cNvGrpSpPr>
              <a:grpSpLocks/>
            </p:cNvGrpSpPr>
            <p:nvPr/>
          </p:nvGrpSpPr>
          <p:grpSpPr bwMode="auto">
            <a:xfrm>
              <a:off x="0" y="0"/>
              <a:ext cx="3772" cy="6789"/>
              <a:chOff x="0" y="0"/>
              <a:chExt cx="3772" cy="6789"/>
            </a:xfrm>
          </p:grpSpPr>
          <p:grpSp>
            <p:nvGrpSpPr>
              <p:cNvPr id="262150" name="Group 4"/>
              <p:cNvGrpSpPr>
                <a:grpSpLocks/>
              </p:cNvGrpSpPr>
              <p:nvPr/>
            </p:nvGrpSpPr>
            <p:grpSpPr bwMode="auto">
              <a:xfrm>
                <a:off x="0" y="0"/>
                <a:ext cx="3772" cy="748"/>
                <a:chOff x="0" y="0"/>
                <a:chExt cx="3772" cy="748"/>
              </a:xfrm>
            </p:grpSpPr>
            <p:sp>
              <p:nvSpPr>
                <p:cNvPr id="262184" name="Rectangle 5"/>
                <p:cNvSpPr>
                  <a:spLocks noChangeArrowheads="1"/>
                </p:cNvSpPr>
                <p:nvPr/>
              </p:nvSpPr>
              <p:spPr bwMode="auto">
                <a:xfrm>
                  <a:off x="43" y="0"/>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Gideon (tribe of Manasseh)</a:t>
                  </a:r>
                </a:p>
                <a:p>
                  <a:pPr algn="ctr" eaLnBrk="0" hangingPunct="0"/>
                  <a:r>
                    <a:rPr lang="en-GB" sz="1800" b="1">
                      <a:solidFill>
                        <a:srgbClr val="FFFF00"/>
                      </a:solidFill>
                      <a:latin typeface="Arial" charset="0"/>
                    </a:rPr>
                    <a:t>(Also known as </a:t>
                  </a:r>
                  <a:r>
                    <a:rPr lang="ru-RU" sz="1800" b="1">
                      <a:solidFill>
                        <a:srgbClr val="FFFF00"/>
                      </a:solidFill>
                      <a:latin typeface="Arial" charset="0"/>
                    </a:rPr>
                    <a:t>"</a:t>
                  </a:r>
                  <a:r>
                    <a:rPr lang="en-GB" sz="1800" b="1">
                      <a:solidFill>
                        <a:srgbClr val="FFFF00"/>
                      </a:solidFill>
                      <a:latin typeface="Arial" charset="0"/>
                    </a:rPr>
                    <a:t>Jerubbaal,</a:t>
                  </a:r>
                  <a:r>
                    <a:rPr lang="ru-RU" sz="1800" b="1">
                      <a:solidFill>
                        <a:srgbClr val="FFFF00"/>
                      </a:solidFill>
                      <a:latin typeface="Arial" charset="0"/>
                    </a:rPr>
                    <a:t>"</a:t>
                  </a:r>
                  <a:r>
                    <a:rPr lang="en-GB" sz="1800" b="1">
                      <a:solidFill>
                        <a:srgbClr val="FFFF00"/>
                      </a:solidFill>
                      <a:latin typeface="Arial" charset="0"/>
                    </a:rPr>
                    <a:t> the great Baal fighter)</a:t>
                  </a:r>
                  <a:endParaRPr lang="en-GB" sz="1800" b="1">
                    <a:solidFill>
                      <a:srgbClr val="FFFF00"/>
                    </a:solidFill>
                    <a:latin typeface="Arial" charset="0"/>
                    <a:cs typeface="Arial" charset="0"/>
                  </a:endParaRPr>
                </a:p>
              </p:txBody>
            </p:sp>
            <p:sp>
              <p:nvSpPr>
                <p:cNvPr id="262185"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1" name="Group 7"/>
              <p:cNvGrpSpPr>
                <a:grpSpLocks/>
              </p:cNvGrpSpPr>
              <p:nvPr/>
            </p:nvGrpSpPr>
            <p:grpSpPr bwMode="auto">
              <a:xfrm>
                <a:off x="0" y="591"/>
                <a:ext cx="998" cy="790"/>
                <a:chOff x="0" y="591"/>
                <a:chExt cx="998" cy="790"/>
              </a:xfrm>
            </p:grpSpPr>
            <p:sp>
              <p:nvSpPr>
                <p:cNvPr id="262182" name="Rectangle 8"/>
                <p:cNvSpPr>
                  <a:spLocks noChangeArrowheads="1"/>
                </p:cNvSpPr>
                <p:nvPr/>
              </p:nvSpPr>
              <p:spPr bwMode="auto">
                <a:xfrm>
                  <a:off x="43" y="591"/>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83"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2" name="Group 10"/>
              <p:cNvGrpSpPr>
                <a:grpSpLocks/>
              </p:cNvGrpSpPr>
              <p:nvPr/>
            </p:nvGrpSpPr>
            <p:grpSpPr bwMode="auto">
              <a:xfrm>
                <a:off x="998" y="591"/>
                <a:ext cx="2774" cy="790"/>
                <a:chOff x="998" y="591"/>
                <a:chExt cx="2774" cy="790"/>
              </a:xfrm>
            </p:grpSpPr>
            <p:sp>
              <p:nvSpPr>
                <p:cNvPr id="262180" name="Rectangle 11"/>
                <p:cNvSpPr>
                  <a:spLocks noChangeArrowheads="1"/>
                </p:cNvSpPr>
                <p:nvPr/>
              </p:nvSpPr>
              <p:spPr bwMode="auto">
                <a:xfrm>
                  <a:off x="1041" y="591"/>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North-central (Ophrah)</a:t>
                  </a:r>
                  <a:endParaRPr lang="en-GB" sz="1800" b="1">
                    <a:solidFill>
                      <a:srgbClr val="FFFF00"/>
                    </a:solidFill>
                    <a:latin typeface="Arial" charset="0"/>
                    <a:cs typeface="Arial" charset="0"/>
                  </a:endParaRPr>
                </a:p>
              </p:txBody>
            </p:sp>
            <p:sp>
              <p:nvSpPr>
                <p:cNvPr id="262181"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3" name="Group 13"/>
              <p:cNvGrpSpPr>
                <a:grpSpLocks/>
              </p:cNvGrpSpPr>
              <p:nvPr/>
            </p:nvGrpSpPr>
            <p:grpSpPr bwMode="auto">
              <a:xfrm>
                <a:off x="0" y="1224"/>
                <a:ext cx="998" cy="790"/>
                <a:chOff x="0" y="1224"/>
                <a:chExt cx="998" cy="790"/>
              </a:xfrm>
            </p:grpSpPr>
            <p:sp>
              <p:nvSpPr>
                <p:cNvPr id="262178" name="Rectangle 14"/>
                <p:cNvSpPr>
                  <a:spLocks noChangeArrowheads="1"/>
                </p:cNvSpPr>
                <p:nvPr/>
              </p:nvSpPr>
              <p:spPr bwMode="auto">
                <a:xfrm>
                  <a:off x="43" y="1224"/>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9"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4" name="Group 16"/>
              <p:cNvGrpSpPr>
                <a:grpSpLocks/>
              </p:cNvGrpSpPr>
              <p:nvPr/>
            </p:nvGrpSpPr>
            <p:grpSpPr bwMode="auto">
              <a:xfrm>
                <a:off x="998" y="1224"/>
                <a:ext cx="2774" cy="790"/>
                <a:chOff x="998" y="1224"/>
                <a:chExt cx="2774" cy="790"/>
              </a:xfrm>
            </p:grpSpPr>
            <p:sp>
              <p:nvSpPr>
                <p:cNvPr id="262176" name="Rectangle 17"/>
                <p:cNvSpPr>
                  <a:spLocks noChangeArrowheads="1"/>
                </p:cNvSpPr>
                <p:nvPr/>
              </p:nvSpPr>
              <p:spPr bwMode="auto">
                <a:xfrm>
                  <a:off x="1041" y="1224"/>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Did evil in the eyes of the Lord (6:1a)</a:t>
                  </a:r>
                </a:p>
              </p:txBody>
            </p:sp>
            <p:sp>
              <p:nvSpPr>
                <p:cNvPr id="262177"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5" name="Group 19"/>
              <p:cNvGrpSpPr>
                <a:grpSpLocks/>
              </p:cNvGrpSpPr>
              <p:nvPr/>
            </p:nvGrpSpPr>
            <p:grpSpPr bwMode="auto">
              <a:xfrm>
                <a:off x="0" y="1865"/>
                <a:ext cx="998" cy="1012"/>
                <a:chOff x="0" y="1865"/>
                <a:chExt cx="998" cy="1012"/>
              </a:xfrm>
            </p:grpSpPr>
            <p:sp>
              <p:nvSpPr>
                <p:cNvPr id="262174" name="Rectangle 20"/>
                <p:cNvSpPr>
                  <a:spLocks noChangeArrowheads="1"/>
                </p:cNvSpPr>
                <p:nvPr/>
              </p:nvSpPr>
              <p:spPr bwMode="auto">
                <a:xfrm>
                  <a:off x="43" y="1865"/>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5"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6" name="Group 22"/>
              <p:cNvGrpSpPr>
                <a:grpSpLocks/>
              </p:cNvGrpSpPr>
              <p:nvPr/>
            </p:nvGrpSpPr>
            <p:grpSpPr bwMode="auto">
              <a:xfrm>
                <a:off x="998" y="2014"/>
                <a:ext cx="2774" cy="863"/>
                <a:chOff x="998" y="2014"/>
                <a:chExt cx="2774" cy="863"/>
              </a:xfrm>
            </p:grpSpPr>
            <p:sp>
              <p:nvSpPr>
                <p:cNvPr id="262172" name="Rectangle 23"/>
                <p:cNvSpPr>
                  <a:spLocks noChangeArrowheads="1"/>
                </p:cNvSpPr>
                <p:nvPr/>
              </p:nvSpPr>
              <p:spPr bwMode="auto">
                <a:xfrm>
                  <a:off x="1041" y="2014"/>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Midianites, (6:1), Amalekites, &amp; other eastern peoples (6:3b) for seven years (6:1)</a:t>
                  </a:r>
                  <a:endParaRPr lang="en-GB" sz="1800" b="1" dirty="0">
                    <a:solidFill>
                      <a:srgbClr val="FFFF00"/>
                    </a:solidFill>
                    <a:latin typeface="Arial" charset="0"/>
                    <a:cs typeface="Arial" charset="0"/>
                  </a:endParaRPr>
                </a:p>
                <a:p>
                  <a:endParaRPr lang="en-GB" sz="1800" b="1" dirty="0">
                    <a:solidFill>
                      <a:srgbClr val="FFFF00"/>
                    </a:solidFill>
                    <a:latin typeface="Arial" charset="0"/>
                    <a:cs typeface="Arial" charset="0"/>
                  </a:endParaRPr>
                </a:p>
              </p:txBody>
            </p:sp>
            <p:sp>
              <p:nvSpPr>
                <p:cNvPr id="262173"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7" name="Group 25"/>
              <p:cNvGrpSpPr>
                <a:grpSpLocks/>
              </p:cNvGrpSpPr>
              <p:nvPr/>
            </p:nvGrpSpPr>
            <p:grpSpPr bwMode="auto">
              <a:xfrm>
                <a:off x="0" y="2720"/>
                <a:ext cx="998" cy="790"/>
                <a:chOff x="0" y="2720"/>
                <a:chExt cx="998" cy="790"/>
              </a:xfrm>
            </p:grpSpPr>
            <p:sp>
              <p:nvSpPr>
                <p:cNvPr id="262170" name="Rectangle 26"/>
                <p:cNvSpPr>
                  <a:spLocks noChangeArrowheads="1"/>
                </p:cNvSpPr>
                <p:nvPr/>
              </p:nvSpPr>
              <p:spPr bwMode="auto">
                <a:xfrm>
                  <a:off x="43" y="2720"/>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71"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8" name="Group 28"/>
              <p:cNvGrpSpPr>
                <a:grpSpLocks/>
              </p:cNvGrpSpPr>
              <p:nvPr/>
            </p:nvGrpSpPr>
            <p:grpSpPr bwMode="auto">
              <a:xfrm>
                <a:off x="998" y="2720"/>
                <a:ext cx="2774" cy="790"/>
                <a:chOff x="998" y="2720"/>
                <a:chExt cx="2774" cy="790"/>
              </a:xfrm>
            </p:grpSpPr>
            <p:sp>
              <p:nvSpPr>
                <p:cNvPr id="262168" name="Rectangle 29"/>
                <p:cNvSpPr>
                  <a:spLocks noChangeArrowheads="1"/>
                </p:cNvSpPr>
                <p:nvPr/>
              </p:nvSpPr>
              <p:spPr bwMode="auto">
                <a:xfrm>
                  <a:off x="1041" y="2720"/>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Cried out to the Lord (6:6b)</a:t>
                  </a:r>
                  <a:endParaRPr lang="en-GB" sz="1800" b="1" dirty="0">
                    <a:solidFill>
                      <a:srgbClr val="FFFF00"/>
                    </a:solidFill>
                    <a:latin typeface="Arial" charset="0"/>
                    <a:cs typeface="Arial" charset="0"/>
                  </a:endParaRPr>
                </a:p>
              </p:txBody>
            </p:sp>
            <p:sp>
              <p:nvSpPr>
                <p:cNvPr id="262169"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59" name="Group 31"/>
              <p:cNvGrpSpPr>
                <a:grpSpLocks/>
              </p:cNvGrpSpPr>
              <p:nvPr/>
            </p:nvGrpSpPr>
            <p:grpSpPr bwMode="auto">
              <a:xfrm>
                <a:off x="0" y="3353"/>
                <a:ext cx="998" cy="790"/>
                <a:chOff x="0" y="3353"/>
                <a:chExt cx="998" cy="790"/>
              </a:xfrm>
            </p:grpSpPr>
            <p:sp>
              <p:nvSpPr>
                <p:cNvPr id="262166" name="Rectangle 32"/>
                <p:cNvSpPr>
                  <a:spLocks noChangeArrowheads="1"/>
                </p:cNvSpPr>
                <p:nvPr/>
              </p:nvSpPr>
              <p:spPr bwMode="auto">
                <a:xfrm>
                  <a:off x="43" y="335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2167"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60" name="Group 34"/>
              <p:cNvGrpSpPr>
                <a:grpSpLocks/>
              </p:cNvGrpSpPr>
              <p:nvPr/>
            </p:nvGrpSpPr>
            <p:grpSpPr bwMode="auto">
              <a:xfrm>
                <a:off x="998" y="3353"/>
                <a:ext cx="2774" cy="790"/>
                <a:chOff x="998" y="3353"/>
                <a:chExt cx="2774" cy="790"/>
              </a:xfrm>
            </p:grpSpPr>
            <p:sp>
              <p:nvSpPr>
                <p:cNvPr id="262164" name="Rectangle 35"/>
                <p:cNvSpPr>
                  <a:spLocks noChangeArrowheads="1"/>
                </p:cNvSpPr>
                <p:nvPr/>
              </p:nvSpPr>
              <p:spPr bwMode="auto">
                <a:xfrm>
                  <a:off x="1041" y="335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Peace for 40 years</a:t>
                  </a:r>
                </a:p>
              </p:txBody>
            </p:sp>
            <p:sp>
              <p:nvSpPr>
                <p:cNvPr id="262165"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2161" name="Group 37"/>
              <p:cNvGrpSpPr>
                <a:grpSpLocks/>
              </p:cNvGrpSpPr>
              <p:nvPr/>
            </p:nvGrpSpPr>
            <p:grpSpPr bwMode="auto">
              <a:xfrm>
                <a:off x="0" y="4143"/>
                <a:ext cx="3772" cy="2646"/>
                <a:chOff x="0" y="4143"/>
                <a:chExt cx="3772" cy="2646"/>
              </a:xfrm>
            </p:grpSpPr>
            <p:sp>
              <p:nvSpPr>
                <p:cNvPr id="262162" name="Rectangle 38"/>
                <p:cNvSpPr>
                  <a:spLocks noChangeArrowheads="1"/>
                </p:cNvSpPr>
                <p:nvPr/>
              </p:nvSpPr>
              <p:spPr bwMode="auto">
                <a:xfrm>
                  <a:off x="43" y="4316"/>
                  <a:ext cx="3686" cy="2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3700" indent="-393700"/>
                  <a:r>
                    <a:rPr lang="en-GB" sz="1800" b="1">
                      <a:solidFill>
                        <a:srgbClr val="FFFF00"/>
                      </a:solidFill>
                      <a:latin typeface="Arial" charset="0"/>
                    </a:rPr>
                    <a:t>1.	In the book of Judges, the Gideon narrative marks a turning point as the </a:t>
                  </a:r>
                  <a:r>
                    <a:rPr lang="uk-UA" sz="1800" b="1">
                      <a:solidFill>
                        <a:srgbClr val="FFFF00"/>
                      </a:solidFill>
                      <a:latin typeface="Arial" charset="0"/>
                    </a:rPr>
                    <a:t>'</a:t>
                  </a:r>
                  <a:r>
                    <a:rPr lang="en-GB" sz="1800" b="1">
                      <a:solidFill>
                        <a:srgbClr val="FFFF00"/>
                      </a:solidFill>
                      <a:latin typeface="Arial" charset="0"/>
                    </a:rPr>
                    <a:t>quality</a:t>
                  </a:r>
                  <a:r>
                    <a:rPr lang="uk-UA" sz="1800" b="1">
                      <a:solidFill>
                        <a:srgbClr val="FFFF00"/>
                      </a:solidFill>
                      <a:latin typeface="Arial" charset="0"/>
                    </a:rPr>
                    <a:t>'</a:t>
                  </a:r>
                  <a:r>
                    <a:rPr lang="en-GB" sz="1800" b="1">
                      <a:solidFill>
                        <a:srgbClr val="FFFF00"/>
                      </a:solidFill>
                      <a:latin typeface="Arial" charset="0"/>
                    </a:rPr>
                    <a:t> of the judges began to get worse.</a:t>
                  </a:r>
                </a:p>
                <a:p>
                  <a:pPr marL="393700" indent="-393700" eaLnBrk="0" hangingPunct="0"/>
                  <a:r>
                    <a:rPr lang="en-GB" sz="1800" b="1">
                      <a:solidFill>
                        <a:srgbClr val="FFFF00"/>
                      </a:solidFill>
                      <a:latin typeface="Arial" charset="0"/>
                    </a:rPr>
                    <a:t>2.	Gideon was called while he threshed in shame</a:t>
                  </a:r>
                </a:p>
                <a:p>
                  <a:pPr marL="393700" indent="-393700" eaLnBrk="0" hangingPunct="0">
                    <a:buFontTx/>
                    <a:buAutoNum type="arabicPeriod" startAt="3"/>
                  </a:pPr>
                  <a:r>
                    <a:rPr lang="en-GB" sz="1800" b="1">
                      <a:solidFill>
                        <a:srgbClr val="FFFF00"/>
                      </a:solidFill>
                      <a:latin typeface="Arial" charset="0"/>
                    </a:rPr>
                    <a:t>He was tested for obedience in destroying Baal</a:t>
                  </a:r>
                  <a:r>
                    <a:rPr lang="uk-UA" sz="1800" b="1">
                      <a:solidFill>
                        <a:srgbClr val="FFFF00"/>
                      </a:solidFill>
                      <a:latin typeface="Arial" charset="0"/>
                    </a:rPr>
                    <a:t>'</a:t>
                  </a:r>
                  <a:r>
                    <a:rPr lang="en-GB" sz="1800" b="1">
                      <a:solidFill>
                        <a:srgbClr val="FFFF00"/>
                      </a:solidFill>
                      <a:latin typeface="Arial" charset="0"/>
                    </a:rPr>
                    <a:t>s altar (6:25-26)</a:t>
                  </a:r>
                </a:p>
                <a:p>
                  <a:pPr marL="393700" indent="-393700" eaLnBrk="0" hangingPunct="0"/>
                  <a:r>
                    <a:rPr lang="en-GB" sz="1800" b="1">
                      <a:solidFill>
                        <a:srgbClr val="FFFF00"/>
                      </a:solidFill>
                      <a:latin typeface="Arial" charset="0"/>
                    </a:rPr>
                    <a:t>4.	He was empowered for service (6:34).</a:t>
                  </a:r>
                </a:p>
                <a:p>
                  <a:pPr marL="393700" indent="-393700" eaLnBrk="0" hangingPunct="0"/>
                  <a:r>
                    <a:rPr lang="en-GB" sz="1800" b="1">
                      <a:solidFill>
                        <a:srgbClr val="FFFF00"/>
                      </a:solidFill>
                      <a:latin typeface="Arial" charset="0"/>
                    </a:rPr>
                    <a:t>5.	He asked for two confirmations—is that a faith problem?</a:t>
                  </a:r>
                  <a:endParaRPr lang="en-GB" sz="1800" b="1">
                    <a:solidFill>
                      <a:srgbClr val="FFFF00"/>
                    </a:solidFill>
                    <a:latin typeface="Arial" charset="0"/>
                    <a:cs typeface="Arial" charset="0"/>
                  </a:endParaRPr>
                </a:p>
              </p:txBody>
            </p:sp>
            <p:sp>
              <p:nvSpPr>
                <p:cNvPr id="262163"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sp>
          <p:nvSpPr>
            <p:cNvPr id="262149"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sp>
        <p:nvSpPr>
          <p:cNvPr id="262146"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262147" name="Title 1"/>
          <p:cNvSpPr>
            <a:spLocks noGrp="1"/>
          </p:cNvSpPr>
          <p:nvPr>
            <p:ph type="title" idx="4294967295"/>
          </p:nvPr>
        </p:nvSpPr>
        <p:spPr>
          <a:xfrm>
            <a:off x="684213" y="-26988"/>
            <a:ext cx="7772400" cy="719138"/>
          </a:xfrm>
          <a:solidFill>
            <a:srgbClr val="800000"/>
          </a:solidFill>
        </p:spPr>
        <p:txBody>
          <a:bodyPr/>
          <a:lstStyle/>
          <a:p>
            <a:r>
              <a:rPr lang="en-US" sz="4000" b="1">
                <a:solidFill>
                  <a:schemeClr val="bg1"/>
                </a:solidFill>
                <a:latin typeface="Arial" charset="0"/>
                <a:ea typeface="ＭＳ Ｐゴシック" charset="0"/>
              </a:rPr>
              <a:t>Gideon Part 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7</a:t>
            </a:r>
          </a:p>
        </p:txBody>
      </p:sp>
    </p:spTree>
    <p:extLst>
      <p:ext uri="{BB962C8B-B14F-4D97-AF65-F5344CB8AC3E}">
        <p14:creationId xmlns:p14="http://schemas.microsoft.com/office/powerpoint/2010/main" val="34528396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Trimmed Down His Troops (7:1-8a)</a:t>
            </a:r>
            <a:endParaRPr lang="en-US" sz="5400" dirty="0">
              <a:effectLst>
                <a:glow rad="101600">
                  <a:schemeClr val="tx1">
                    <a:alpha val="99000"/>
                  </a:schemeClr>
                </a:glow>
              </a:effectLs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Defeated the Midianites (7:17-21)</a:t>
            </a:r>
            <a:endParaRPr lang="en-US" sz="5400" dirty="0">
              <a:effectLst>
                <a:glow rad="101600">
                  <a:schemeClr val="tx1">
                    <a:alpha val="99000"/>
                  </a:schemeClr>
                </a:glow>
              </a:effectLs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8</a:t>
            </a:r>
          </a:p>
        </p:txBody>
      </p:sp>
    </p:spTree>
    <p:extLst>
      <p:ext uri="{BB962C8B-B14F-4D97-AF65-F5344CB8AC3E}">
        <p14:creationId xmlns:p14="http://schemas.microsoft.com/office/powerpoint/2010/main" val="42502756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800" b="1" dirty="0">
                  <a:solidFill>
                    <a:srgbClr val="FFFFFF"/>
                  </a:solidFill>
                  <a:effectLst>
                    <a:glow rad="139700">
                      <a:srgbClr val="000000"/>
                    </a:glow>
                  </a:effectLst>
                  <a:ea typeface="ＭＳ Ｐゴシック"/>
                </a:rPr>
                <a:t>Gideon</a:t>
              </a: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You will break the oppressor</a:t>
            </a:r>
            <a:r>
              <a:rPr lang="uk-UA"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s rod, just as you did when you destroyed the army of </a:t>
            </a:r>
            <a:r>
              <a:rPr lang="en-US" sz="2800" b="1" dirty="0" err="1">
                <a:solidFill>
                  <a:schemeClr val="tx1"/>
                </a:solidFill>
                <a:effectLst>
                  <a:glow rad="139700">
                    <a:schemeClr val="bg2"/>
                  </a:glow>
                </a:effectLst>
                <a:cs typeface="+mj-cs"/>
              </a:rPr>
              <a:t>Midian</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(Isa. 9:4b </a:t>
            </a:r>
            <a:r>
              <a:rPr lang="en-US" sz="2400" b="1" dirty="0">
                <a:solidFill>
                  <a:schemeClr val="tx1"/>
                </a:solidFill>
                <a:effectLst>
                  <a:glow rad="139700">
                    <a:schemeClr val="bg2"/>
                  </a:glow>
                </a:effectLst>
                <a:cs typeface="+mj-cs"/>
              </a:rPr>
              <a:t>NLT</a:t>
            </a:r>
            <a:r>
              <a:rPr lang="en-US" sz="2800" b="1" dirty="0">
                <a:solidFill>
                  <a:schemeClr val="tx1"/>
                </a:solidFill>
                <a:effectLst>
                  <a:glow rad="139700">
                    <a:schemeClr val="bg2"/>
                  </a:glow>
                </a:effectLst>
                <a:cs typeface="+mj-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3" name="Group 2"/>
          <p:cNvGrpSpPr>
            <a:grpSpLocks/>
          </p:cNvGrpSpPr>
          <p:nvPr/>
        </p:nvGrpSpPr>
        <p:grpSpPr bwMode="auto">
          <a:xfrm>
            <a:off x="457200" y="654050"/>
            <a:ext cx="8305800" cy="5943600"/>
            <a:chOff x="-3" y="-3"/>
            <a:chExt cx="3778" cy="6622"/>
          </a:xfrm>
        </p:grpSpPr>
        <p:grpSp>
          <p:nvGrpSpPr>
            <p:cNvPr id="264196" name="Group 3"/>
            <p:cNvGrpSpPr>
              <a:grpSpLocks/>
            </p:cNvGrpSpPr>
            <p:nvPr/>
          </p:nvGrpSpPr>
          <p:grpSpPr bwMode="auto">
            <a:xfrm>
              <a:off x="0" y="0"/>
              <a:ext cx="3775" cy="6616"/>
              <a:chOff x="0" y="0"/>
              <a:chExt cx="3775" cy="6616"/>
            </a:xfrm>
          </p:grpSpPr>
          <p:grpSp>
            <p:nvGrpSpPr>
              <p:cNvPr id="264198" name="Group 4"/>
              <p:cNvGrpSpPr>
                <a:grpSpLocks/>
              </p:cNvGrpSpPr>
              <p:nvPr/>
            </p:nvGrpSpPr>
            <p:grpSpPr bwMode="auto">
              <a:xfrm>
                <a:off x="0" y="0"/>
                <a:ext cx="3772" cy="748"/>
                <a:chOff x="0" y="0"/>
                <a:chExt cx="3772" cy="748"/>
              </a:xfrm>
            </p:grpSpPr>
            <p:sp>
              <p:nvSpPr>
                <p:cNvPr id="264232" name="Rectangle 5"/>
                <p:cNvSpPr>
                  <a:spLocks noChangeArrowheads="1"/>
                </p:cNvSpPr>
                <p:nvPr/>
              </p:nvSpPr>
              <p:spPr bwMode="auto">
                <a:xfrm>
                  <a:off x="43" y="0"/>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Gideon (tribe of Manasseh)</a:t>
                  </a:r>
                </a:p>
                <a:p>
                  <a:pPr algn="ctr" eaLnBrk="0" hangingPunct="0"/>
                  <a:r>
                    <a:rPr lang="en-GB" sz="1800" b="1">
                      <a:solidFill>
                        <a:srgbClr val="FFFF00"/>
                      </a:solidFill>
                      <a:latin typeface="Arial" charset="0"/>
                    </a:rPr>
                    <a:t>(Also known as </a:t>
                  </a:r>
                  <a:r>
                    <a:rPr lang="ru-RU" sz="1800" b="1">
                      <a:solidFill>
                        <a:srgbClr val="FFFF00"/>
                      </a:solidFill>
                      <a:latin typeface="Arial" charset="0"/>
                    </a:rPr>
                    <a:t>"</a:t>
                  </a:r>
                  <a:r>
                    <a:rPr lang="en-GB" sz="1800" b="1">
                      <a:solidFill>
                        <a:srgbClr val="FFFF00"/>
                      </a:solidFill>
                      <a:latin typeface="Arial" charset="0"/>
                    </a:rPr>
                    <a:t>Jerubbaal,</a:t>
                  </a:r>
                  <a:r>
                    <a:rPr lang="ru-RU" sz="1800" b="1">
                      <a:solidFill>
                        <a:srgbClr val="FFFF00"/>
                      </a:solidFill>
                      <a:latin typeface="Arial" charset="0"/>
                    </a:rPr>
                    <a:t>"</a:t>
                  </a:r>
                  <a:r>
                    <a:rPr lang="en-GB" sz="1800" b="1">
                      <a:solidFill>
                        <a:srgbClr val="FFFF00"/>
                      </a:solidFill>
                      <a:latin typeface="Arial" charset="0"/>
                    </a:rPr>
                    <a:t> the great Baal fighter)</a:t>
                  </a:r>
                  <a:endParaRPr lang="en-GB" sz="1800" b="1">
                    <a:solidFill>
                      <a:srgbClr val="FFFF00"/>
                    </a:solidFill>
                    <a:latin typeface="Arial" charset="0"/>
                    <a:cs typeface="Arial" charset="0"/>
                  </a:endParaRPr>
                </a:p>
              </p:txBody>
            </p:sp>
            <p:sp>
              <p:nvSpPr>
                <p:cNvPr id="264233"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199" name="Group 7"/>
              <p:cNvGrpSpPr>
                <a:grpSpLocks/>
              </p:cNvGrpSpPr>
              <p:nvPr/>
            </p:nvGrpSpPr>
            <p:grpSpPr bwMode="auto">
              <a:xfrm>
                <a:off x="0" y="591"/>
                <a:ext cx="998" cy="790"/>
                <a:chOff x="0" y="591"/>
                <a:chExt cx="998" cy="790"/>
              </a:xfrm>
            </p:grpSpPr>
            <p:sp>
              <p:nvSpPr>
                <p:cNvPr id="264230" name="Rectangle 8"/>
                <p:cNvSpPr>
                  <a:spLocks noChangeArrowheads="1"/>
                </p:cNvSpPr>
                <p:nvPr/>
              </p:nvSpPr>
              <p:spPr bwMode="auto">
                <a:xfrm>
                  <a:off x="43" y="591"/>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31"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0" name="Group 10"/>
              <p:cNvGrpSpPr>
                <a:grpSpLocks/>
              </p:cNvGrpSpPr>
              <p:nvPr/>
            </p:nvGrpSpPr>
            <p:grpSpPr bwMode="auto">
              <a:xfrm>
                <a:off x="998" y="591"/>
                <a:ext cx="2774" cy="790"/>
                <a:chOff x="998" y="591"/>
                <a:chExt cx="2774" cy="790"/>
              </a:xfrm>
            </p:grpSpPr>
            <p:sp>
              <p:nvSpPr>
                <p:cNvPr id="264228" name="Rectangle 11"/>
                <p:cNvSpPr>
                  <a:spLocks noChangeArrowheads="1"/>
                </p:cNvSpPr>
                <p:nvPr/>
              </p:nvSpPr>
              <p:spPr bwMode="auto">
                <a:xfrm>
                  <a:off x="1041" y="591"/>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North-central (Ophrah)</a:t>
                  </a:r>
                </a:p>
                <a:p>
                  <a:pPr eaLnBrk="0" hangingPunct="0"/>
                  <a:endParaRPr lang="en-GB" sz="1800" b="1">
                    <a:solidFill>
                      <a:srgbClr val="FFFF00"/>
                    </a:solidFill>
                    <a:latin typeface="Arial" charset="0"/>
                    <a:cs typeface="Arial" charset="0"/>
                  </a:endParaRPr>
                </a:p>
              </p:txBody>
            </p:sp>
            <p:sp>
              <p:nvSpPr>
                <p:cNvPr id="264229"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1" name="Group 13"/>
              <p:cNvGrpSpPr>
                <a:grpSpLocks/>
              </p:cNvGrpSpPr>
              <p:nvPr/>
            </p:nvGrpSpPr>
            <p:grpSpPr bwMode="auto">
              <a:xfrm>
                <a:off x="0" y="1224"/>
                <a:ext cx="998" cy="790"/>
                <a:chOff x="0" y="1224"/>
                <a:chExt cx="998" cy="790"/>
              </a:xfrm>
            </p:grpSpPr>
            <p:sp>
              <p:nvSpPr>
                <p:cNvPr id="264226" name="Rectangle 14"/>
                <p:cNvSpPr>
                  <a:spLocks noChangeArrowheads="1"/>
                </p:cNvSpPr>
                <p:nvPr/>
              </p:nvSpPr>
              <p:spPr bwMode="auto">
                <a:xfrm>
                  <a:off x="43" y="1224"/>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27"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2" name="Group 16"/>
              <p:cNvGrpSpPr>
                <a:grpSpLocks/>
              </p:cNvGrpSpPr>
              <p:nvPr/>
            </p:nvGrpSpPr>
            <p:grpSpPr bwMode="auto">
              <a:xfrm>
                <a:off x="998" y="1224"/>
                <a:ext cx="2774" cy="790"/>
                <a:chOff x="998" y="1224"/>
                <a:chExt cx="2774" cy="790"/>
              </a:xfrm>
            </p:grpSpPr>
            <p:sp>
              <p:nvSpPr>
                <p:cNvPr id="264224" name="Rectangle 17"/>
                <p:cNvSpPr>
                  <a:spLocks noChangeArrowheads="1"/>
                </p:cNvSpPr>
                <p:nvPr/>
              </p:nvSpPr>
              <p:spPr bwMode="auto">
                <a:xfrm>
                  <a:off x="1041" y="1224"/>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Did evil in the eyes of the Lord (6:1a)</a:t>
                  </a:r>
                </a:p>
                <a:p>
                  <a:pPr eaLnBrk="0" hangingPunct="0"/>
                  <a:endParaRPr lang="en-GB" sz="1800" b="1">
                    <a:solidFill>
                      <a:srgbClr val="FFFF00"/>
                    </a:solidFill>
                    <a:latin typeface="Arial" charset="0"/>
                    <a:cs typeface="Arial" charset="0"/>
                  </a:endParaRPr>
                </a:p>
              </p:txBody>
            </p:sp>
            <p:sp>
              <p:nvSpPr>
                <p:cNvPr id="264225"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3" name="Group 19"/>
              <p:cNvGrpSpPr>
                <a:grpSpLocks/>
              </p:cNvGrpSpPr>
              <p:nvPr/>
            </p:nvGrpSpPr>
            <p:grpSpPr bwMode="auto">
              <a:xfrm>
                <a:off x="0" y="1857"/>
                <a:ext cx="998" cy="1020"/>
                <a:chOff x="0" y="1857"/>
                <a:chExt cx="998" cy="1020"/>
              </a:xfrm>
            </p:grpSpPr>
            <p:sp>
              <p:nvSpPr>
                <p:cNvPr id="264222" name="Rectangle 20"/>
                <p:cNvSpPr>
                  <a:spLocks noChangeArrowheads="1"/>
                </p:cNvSpPr>
                <p:nvPr/>
              </p:nvSpPr>
              <p:spPr bwMode="auto">
                <a:xfrm>
                  <a:off x="43" y="1857"/>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23"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4" name="Group 22"/>
              <p:cNvGrpSpPr>
                <a:grpSpLocks/>
              </p:cNvGrpSpPr>
              <p:nvPr/>
            </p:nvGrpSpPr>
            <p:grpSpPr bwMode="auto">
              <a:xfrm>
                <a:off x="998" y="2014"/>
                <a:ext cx="2774" cy="870"/>
                <a:chOff x="998" y="2014"/>
                <a:chExt cx="2774" cy="870"/>
              </a:xfrm>
            </p:grpSpPr>
            <p:sp>
              <p:nvSpPr>
                <p:cNvPr id="264220" name="Rectangle 23"/>
                <p:cNvSpPr>
                  <a:spLocks noChangeArrowheads="1"/>
                </p:cNvSpPr>
                <p:nvPr/>
              </p:nvSpPr>
              <p:spPr bwMode="auto">
                <a:xfrm>
                  <a:off x="1041" y="202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Midianites, (6:1), Amalekites, &amp; other eastern peoples (6:3b) for seven years (6:1)</a:t>
                  </a:r>
                  <a:endParaRPr lang="en-GB" sz="1800" b="1">
                    <a:solidFill>
                      <a:srgbClr val="FFFF00"/>
                    </a:solidFill>
                    <a:latin typeface="Arial" charset="0"/>
                    <a:cs typeface="Arial" charset="0"/>
                  </a:endParaRPr>
                </a:p>
              </p:txBody>
            </p:sp>
            <p:sp>
              <p:nvSpPr>
                <p:cNvPr id="264221"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5" name="Group 25"/>
              <p:cNvGrpSpPr>
                <a:grpSpLocks/>
              </p:cNvGrpSpPr>
              <p:nvPr/>
            </p:nvGrpSpPr>
            <p:grpSpPr bwMode="auto">
              <a:xfrm>
                <a:off x="0" y="2720"/>
                <a:ext cx="998" cy="790"/>
                <a:chOff x="0" y="2720"/>
                <a:chExt cx="998" cy="790"/>
              </a:xfrm>
            </p:grpSpPr>
            <p:sp>
              <p:nvSpPr>
                <p:cNvPr id="264218" name="Rectangle 26"/>
                <p:cNvSpPr>
                  <a:spLocks noChangeArrowheads="1"/>
                </p:cNvSpPr>
                <p:nvPr/>
              </p:nvSpPr>
              <p:spPr bwMode="auto">
                <a:xfrm>
                  <a:off x="43" y="2720"/>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19"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6" name="Group 28"/>
              <p:cNvGrpSpPr>
                <a:grpSpLocks/>
              </p:cNvGrpSpPr>
              <p:nvPr/>
            </p:nvGrpSpPr>
            <p:grpSpPr bwMode="auto">
              <a:xfrm>
                <a:off x="998" y="2720"/>
                <a:ext cx="2774" cy="790"/>
                <a:chOff x="998" y="2720"/>
                <a:chExt cx="2774" cy="790"/>
              </a:xfrm>
            </p:grpSpPr>
            <p:sp>
              <p:nvSpPr>
                <p:cNvPr id="264216" name="Rectangle 29"/>
                <p:cNvSpPr>
                  <a:spLocks noChangeArrowheads="1"/>
                </p:cNvSpPr>
                <p:nvPr/>
              </p:nvSpPr>
              <p:spPr bwMode="auto">
                <a:xfrm>
                  <a:off x="1041" y="2720"/>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Cried out to the Lord (6:6b)</a:t>
                  </a:r>
                </a:p>
                <a:p>
                  <a:pPr eaLnBrk="0" hangingPunct="0"/>
                  <a:endParaRPr lang="en-GB" sz="1800" b="1">
                    <a:solidFill>
                      <a:srgbClr val="FFFF00"/>
                    </a:solidFill>
                    <a:latin typeface="Arial" charset="0"/>
                    <a:cs typeface="Arial" charset="0"/>
                  </a:endParaRPr>
                </a:p>
              </p:txBody>
            </p:sp>
            <p:sp>
              <p:nvSpPr>
                <p:cNvPr id="264217"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7" name="Group 31"/>
              <p:cNvGrpSpPr>
                <a:grpSpLocks/>
              </p:cNvGrpSpPr>
              <p:nvPr/>
            </p:nvGrpSpPr>
            <p:grpSpPr bwMode="auto">
              <a:xfrm>
                <a:off x="0" y="3353"/>
                <a:ext cx="998" cy="790"/>
                <a:chOff x="0" y="3353"/>
                <a:chExt cx="998" cy="790"/>
              </a:xfrm>
            </p:grpSpPr>
            <p:sp>
              <p:nvSpPr>
                <p:cNvPr id="264214" name="Rectangle 32"/>
                <p:cNvSpPr>
                  <a:spLocks noChangeArrowheads="1"/>
                </p:cNvSpPr>
                <p:nvPr/>
              </p:nvSpPr>
              <p:spPr bwMode="auto">
                <a:xfrm>
                  <a:off x="43" y="335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64215"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8" name="Group 34"/>
              <p:cNvGrpSpPr>
                <a:grpSpLocks/>
              </p:cNvGrpSpPr>
              <p:nvPr/>
            </p:nvGrpSpPr>
            <p:grpSpPr bwMode="auto">
              <a:xfrm>
                <a:off x="998" y="3353"/>
                <a:ext cx="2774" cy="790"/>
                <a:chOff x="998" y="3353"/>
                <a:chExt cx="2774" cy="790"/>
              </a:xfrm>
            </p:grpSpPr>
            <p:sp>
              <p:nvSpPr>
                <p:cNvPr id="264212" name="Rectangle 35"/>
                <p:cNvSpPr>
                  <a:spLocks noChangeArrowheads="1"/>
                </p:cNvSpPr>
                <p:nvPr/>
              </p:nvSpPr>
              <p:spPr bwMode="auto">
                <a:xfrm>
                  <a:off x="1041" y="335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Peace for 40 years</a:t>
                  </a:r>
                </a:p>
                <a:p>
                  <a:pPr eaLnBrk="0" hangingPunct="0"/>
                  <a:endParaRPr lang="en-GB" sz="1800" b="1">
                    <a:solidFill>
                      <a:srgbClr val="FFFF00"/>
                    </a:solidFill>
                    <a:latin typeface="Arial" charset="0"/>
                    <a:cs typeface="Arial" charset="0"/>
                  </a:endParaRPr>
                </a:p>
              </p:txBody>
            </p:sp>
            <p:sp>
              <p:nvSpPr>
                <p:cNvPr id="264213"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nvGrpSpPr>
              <p:cNvPr id="264209" name="Group 37"/>
              <p:cNvGrpSpPr>
                <a:grpSpLocks/>
              </p:cNvGrpSpPr>
              <p:nvPr/>
            </p:nvGrpSpPr>
            <p:grpSpPr bwMode="auto">
              <a:xfrm>
                <a:off x="0" y="4143"/>
                <a:ext cx="3775" cy="2473"/>
                <a:chOff x="0" y="4143"/>
                <a:chExt cx="3775" cy="2473"/>
              </a:xfrm>
            </p:grpSpPr>
            <p:sp>
              <p:nvSpPr>
                <p:cNvPr id="264210" name="Rectangle 38"/>
                <p:cNvSpPr>
                  <a:spLocks noChangeArrowheads="1"/>
                </p:cNvSpPr>
                <p:nvPr/>
              </p:nvSpPr>
              <p:spPr bwMode="auto">
                <a:xfrm>
                  <a:off x="43" y="4143"/>
                  <a:ext cx="3732" cy="2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a:buFont typeface="Times New Roman" charset="0"/>
                    <a:buAutoNum type="arabicPeriod" startAt="6"/>
                  </a:pPr>
                  <a:r>
                    <a:rPr lang="en-GB" sz="1800" b="1">
                      <a:solidFill>
                        <a:srgbClr val="FFFF00"/>
                      </a:solidFill>
                      <a:latin typeface="Arial" charset="0"/>
                    </a:rPr>
                    <a:t>After reducing Gideon</a:t>
                  </a:r>
                  <a:r>
                    <a:rPr lang="uk-UA" sz="1800" b="1">
                      <a:solidFill>
                        <a:srgbClr val="FFFF00"/>
                      </a:solidFill>
                      <a:latin typeface="Arial" charset="0"/>
                    </a:rPr>
                    <a:t>'</a:t>
                  </a:r>
                  <a:r>
                    <a:rPr lang="en-GB" sz="1800" b="1">
                      <a:solidFill>
                        <a:srgbClr val="FFFF00"/>
                      </a:solidFill>
                      <a:latin typeface="Arial" charset="0"/>
                    </a:rPr>
                    <a:t>s army of 32,000 to 300, the Lord gave him confirmation from the enemy</a:t>
                  </a:r>
                  <a:r>
                    <a:rPr lang="uk-UA" sz="1800" b="1">
                      <a:solidFill>
                        <a:srgbClr val="FFFF00"/>
                      </a:solidFill>
                      <a:latin typeface="Arial" charset="0"/>
                    </a:rPr>
                    <a:t>'</a:t>
                  </a:r>
                  <a:r>
                    <a:rPr lang="en-GB" sz="1800" b="1">
                      <a:solidFill>
                        <a:srgbClr val="FFFF00"/>
                      </a:solidFill>
                      <a:latin typeface="Arial" charset="0"/>
                    </a:rPr>
                    <a:t>s camp.</a:t>
                  </a:r>
                </a:p>
                <a:p>
                  <a:pPr marL="365125" indent="-365125" eaLnBrk="0" hangingPunct="0">
                    <a:buFont typeface="Times New Roman" charset="0"/>
                    <a:buAutoNum type="arabicPeriod" startAt="6"/>
                  </a:pPr>
                  <a:r>
                    <a:rPr lang="en-GB" sz="1800" b="1">
                      <a:solidFill>
                        <a:srgbClr val="FFFF00"/>
                      </a:solidFill>
                      <a:latin typeface="Arial" charset="0"/>
                    </a:rPr>
                    <a:t>Hebrews 11:32 </a:t>
                  </a:r>
                  <a:r>
                    <a:rPr lang="ru-RU" sz="1800" b="1">
                      <a:solidFill>
                        <a:srgbClr val="FFFF00"/>
                      </a:solidFill>
                      <a:latin typeface="Arial" charset="0"/>
                    </a:rPr>
                    <a:t>"</a:t>
                  </a:r>
                  <a:r>
                    <a:rPr lang="en-GB" sz="1800" b="1">
                      <a:solidFill>
                        <a:srgbClr val="FFFF00"/>
                      </a:solidFill>
                      <a:latin typeface="Arial" charset="0"/>
                    </a:rPr>
                    <a:t>...about Gideon, Barak, Samson, Jephthah...who through faith conquered kingdoms....</a:t>
                  </a:r>
                  <a:r>
                    <a:rPr lang="ru-RU" sz="1800" b="1">
                      <a:solidFill>
                        <a:srgbClr val="FFFF00"/>
                      </a:solidFill>
                      <a:latin typeface="Arial" charset="0"/>
                    </a:rPr>
                    <a:t>"</a:t>
                  </a:r>
                  <a:r>
                    <a:rPr lang="en-GB" sz="1800" b="1">
                      <a:solidFill>
                        <a:srgbClr val="FFFF00"/>
                      </a:solidFill>
                      <a:latin typeface="Arial" charset="0"/>
                    </a:rPr>
                    <a:t> shows he is a hero of faith due to his obedience to God</a:t>
                  </a:r>
                  <a:r>
                    <a:rPr lang="uk-UA" sz="1800" b="1">
                      <a:solidFill>
                        <a:srgbClr val="FFFF00"/>
                      </a:solidFill>
                      <a:latin typeface="Arial" charset="0"/>
                    </a:rPr>
                    <a:t>'</a:t>
                  </a:r>
                  <a:r>
                    <a:rPr lang="en-GB" sz="1800" b="1">
                      <a:solidFill>
                        <a:srgbClr val="FFFF00"/>
                      </a:solidFill>
                      <a:latin typeface="Arial" charset="0"/>
                    </a:rPr>
                    <a:t>s calling in spite of humanly impossible odds.</a:t>
                  </a:r>
                </a:p>
                <a:p>
                  <a:pPr marL="365125" indent="-365125" eaLnBrk="0" hangingPunct="0">
                    <a:buFont typeface="Times New Roman" charset="0"/>
                    <a:buAutoNum type="arabicPeriod" startAt="6"/>
                  </a:pPr>
                  <a:r>
                    <a:rPr lang="en-GB" sz="1800" b="1">
                      <a:solidFill>
                        <a:srgbClr val="FFFF00"/>
                      </a:solidFill>
                      <a:latin typeface="Arial" charset="0"/>
                    </a:rPr>
                    <a:t>He foolishly made a golden ephod which the people worshipped.</a:t>
                  </a:r>
                </a:p>
                <a:p>
                  <a:pPr marL="365125" indent="-365125" eaLnBrk="0" hangingPunct="0">
                    <a:buFont typeface="Times New Roman" charset="0"/>
                    <a:buAutoNum type="arabicPeriod" startAt="6"/>
                  </a:pPr>
                  <a:r>
                    <a:rPr lang="en-GB" sz="1800" b="1">
                      <a:solidFill>
                        <a:srgbClr val="FFFF00"/>
                      </a:solidFill>
                      <a:latin typeface="Arial" charset="0"/>
                    </a:rPr>
                    <a:t>His son by a concubine, Abimelech, killed seventy of his sons except the youngest, Jotham.</a:t>
                  </a:r>
                  <a:endParaRPr lang="en-GB" sz="2000" b="1">
                    <a:solidFill>
                      <a:srgbClr val="FFFF00"/>
                    </a:solidFill>
                    <a:latin typeface="Arial" charset="0"/>
                    <a:cs typeface="Arial" charset="0"/>
                  </a:endParaRPr>
                </a:p>
              </p:txBody>
            </p:sp>
            <p:sp>
              <p:nvSpPr>
                <p:cNvPr id="264211"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grpSp>
        <p:sp>
          <p:nvSpPr>
            <p:cNvPr id="264197"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0000"/>
                </a:solidFill>
                <a:latin typeface="Arial" charset="0"/>
                <a:cs typeface="Arial" charset="0"/>
              </a:endParaRPr>
            </a:p>
          </p:txBody>
        </p:sp>
      </p:grpSp>
      <p:sp>
        <p:nvSpPr>
          <p:cNvPr id="264194"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p>
        </p:txBody>
      </p:sp>
      <p:sp>
        <p:nvSpPr>
          <p:cNvPr id="264195" name="Title 1"/>
          <p:cNvSpPr>
            <a:spLocks noGrp="1"/>
          </p:cNvSpPr>
          <p:nvPr>
            <p:ph type="title" idx="4294967295"/>
          </p:nvPr>
        </p:nvSpPr>
        <p:spPr>
          <a:xfrm>
            <a:off x="685800" y="-26988"/>
            <a:ext cx="7772400" cy="647701"/>
          </a:xfrm>
          <a:solidFill>
            <a:srgbClr val="800000"/>
          </a:solidFill>
        </p:spPr>
        <p:txBody>
          <a:bodyPr/>
          <a:lstStyle/>
          <a:p>
            <a:r>
              <a:rPr lang="en-US" sz="4000" b="1">
                <a:solidFill>
                  <a:schemeClr val="bg1"/>
                </a:solidFill>
                <a:latin typeface="Arial" charset="0"/>
                <a:ea typeface="ＭＳ Ｐゴシック" charset="0"/>
              </a:rPr>
              <a:t>Gideon Part 2</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9</a:t>
            </a:r>
          </a:p>
        </p:txBody>
      </p:sp>
    </p:spTree>
    <p:extLst>
      <p:ext uri="{BB962C8B-B14F-4D97-AF65-F5344CB8AC3E}">
        <p14:creationId xmlns:p14="http://schemas.microsoft.com/office/powerpoint/2010/main" val="12208991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Abimelech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741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Steadfast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2572310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10</a:t>
            </a:r>
          </a:p>
        </p:txBody>
      </p:sp>
    </p:spTree>
    <p:extLst>
      <p:ext uri="{BB962C8B-B14F-4D97-AF65-F5344CB8AC3E}">
        <p14:creationId xmlns:p14="http://schemas.microsoft.com/office/powerpoint/2010/main" val="14855269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52"/>
          <p:cNvSpPr>
            <a:spLocks noChangeArrowheads="1"/>
          </p:cNvSpPr>
          <p:nvPr/>
        </p:nvSpPr>
        <p:spPr bwMode="auto">
          <a:xfrm>
            <a:off x="533400" y="657225"/>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70339" name="Line 2"/>
          <p:cNvSpPr>
            <a:spLocks noChangeShapeType="1"/>
          </p:cNvSpPr>
          <p:nvPr/>
        </p:nvSpPr>
        <p:spPr bwMode="auto">
          <a:xfrm>
            <a:off x="2362200" y="1343025"/>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40" name="Line 3"/>
          <p:cNvSpPr>
            <a:spLocks noChangeShapeType="1"/>
          </p:cNvSpPr>
          <p:nvPr/>
        </p:nvSpPr>
        <p:spPr bwMode="auto">
          <a:xfrm>
            <a:off x="533400" y="6524625"/>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70341" name="Group 4"/>
          <p:cNvGrpSpPr>
            <a:grpSpLocks/>
          </p:cNvGrpSpPr>
          <p:nvPr/>
        </p:nvGrpSpPr>
        <p:grpSpPr bwMode="auto">
          <a:xfrm>
            <a:off x="533400" y="657225"/>
            <a:ext cx="8153400" cy="5867400"/>
            <a:chOff x="336" y="336"/>
            <a:chExt cx="5136" cy="3696"/>
          </a:xfrm>
        </p:grpSpPr>
        <p:sp>
          <p:nvSpPr>
            <p:cNvPr id="270369"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0"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1"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2"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3"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4"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5"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6"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7"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8"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79"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0"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1"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2"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3"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4"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5"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6"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7"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388"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70342" name="Text Box 25"/>
          <p:cNvSpPr txBox="1">
            <a:spLocks noChangeArrowheads="1"/>
          </p:cNvSpPr>
          <p:nvPr/>
        </p:nvSpPr>
        <p:spPr bwMode="auto">
          <a:xfrm>
            <a:off x="2362200" y="758825"/>
            <a:ext cx="5057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270343" name="Text Box 26"/>
          <p:cNvSpPr txBox="1">
            <a:spLocks noChangeArrowheads="1"/>
          </p:cNvSpPr>
          <p:nvPr/>
        </p:nvSpPr>
        <p:spPr bwMode="auto">
          <a:xfrm>
            <a:off x="762000" y="1266825"/>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70344" name="Text Box 27"/>
          <p:cNvSpPr txBox="1">
            <a:spLocks noChangeArrowheads="1"/>
          </p:cNvSpPr>
          <p:nvPr/>
        </p:nvSpPr>
        <p:spPr bwMode="auto">
          <a:xfrm>
            <a:off x="3429000" y="1419225"/>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70345" name="Text Box 28"/>
          <p:cNvSpPr txBox="1">
            <a:spLocks noChangeArrowheads="1"/>
          </p:cNvSpPr>
          <p:nvPr/>
        </p:nvSpPr>
        <p:spPr bwMode="auto">
          <a:xfrm>
            <a:off x="6804025" y="1266825"/>
            <a:ext cx="190023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70346" name="Text Box 29"/>
          <p:cNvSpPr txBox="1">
            <a:spLocks noChangeArrowheads="1"/>
          </p:cNvSpPr>
          <p:nvPr/>
        </p:nvSpPr>
        <p:spPr bwMode="auto">
          <a:xfrm>
            <a:off x="990600" y="1952625"/>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70347" name="Text Box 30"/>
          <p:cNvSpPr txBox="1">
            <a:spLocks noChangeArrowheads="1"/>
          </p:cNvSpPr>
          <p:nvPr/>
        </p:nvSpPr>
        <p:spPr bwMode="auto">
          <a:xfrm>
            <a:off x="4038600" y="1952625"/>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70348" name="Text Box 31"/>
          <p:cNvSpPr txBox="1">
            <a:spLocks noChangeArrowheads="1"/>
          </p:cNvSpPr>
          <p:nvPr/>
        </p:nvSpPr>
        <p:spPr bwMode="auto">
          <a:xfrm>
            <a:off x="7315200" y="1952625"/>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70349" name="Text Box 32"/>
          <p:cNvSpPr txBox="1">
            <a:spLocks noChangeArrowheads="1"/>
          </p:cNvSpPr>
          <p:nvPr/>
        </p:nvSpPr>
        <p:spPr bwMode="auto">
          <a:xfrm>
            <a:off x="685800" y="2486025"/>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70350" name="Text Box 33"/>
          <p:cNvSpPr txBox="1">
            <a:spLocks noChangeArrowheads="1"/>
          </p:cNvSpPr>
          <p:nvPr/>
        </p:nvSpPr>
        <p:spPr bwMode="auto">
          <a:xfrm>
            <a:off x="3962400" y="2486025"/>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70351" name="Text Box 34"/>
          <p:cNvSpPr txBox="1">
            <a:spLocks noChangeArrowheads="1"/>
          </p:cNvSpPr>
          <p:nvPr/>
        </p:nvSpPr>
        <p:spPr bwMode="auto">
          <a:xfrm>
            <a:off x="7239000" y="2486025"/>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70352" name="Text Box 35"/>
          <p:cNvSpPr txBox="1">
            <a:spLocks noChangeArrowheads="1"/>
          </p:cNvSpPr>
          <p:nvPr/>
        </p:nvSpPr>
        <p:spPr bwMode="auto">
          <a:xfrm>
            <a:off x="601663" y="3019425"/>
            <a:ext cx="1660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70353" name="Text Box 36"/>
          <p:cNvSpPr txBox="1">
            <a:spLocks noChangeArrowheads="1"/>
          </p:cNvSpPr>
          <p:nvPr/>
        </p:nvSpPr>
        <p:spPr bwMode="auto">
          <a:xfrm>
            <a:off x="3725863" y="3019425"/>
            <a:ext cx="1660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70354" name="Text Box 37"/>
          <p:cNvSpPr txBox="1">
            <a:spLocks noChangeArrowheads="1"/>
          </p:cNvSpPr>
          <p:nvPr/>
        </p:nvSpPr>
        <p:spPr bwMode="auto">
          <a:xfrm>
            <a:off x="7002463" y="3019425"/>
            <a:ext cx="1660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70355" name="Text Box 38"/>
          <p:cNvSpPr txBox="1">
            <a:spLocks noChangeArrowheads="1"/>
          </p:cNvSpPr>
          <p:nvPr/>
        </p:nvSpPr>
        <p:spPr bwMode="auto">
          <a:xfrm>
            <a:off x="573088" y="3781425"/>
            <a:ext cx="182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6" name="Text Box 39"/>
          <p:cNvSpPr txBox="1">
            <a:spLocks noChangeArrowheads="1"/>
          </p:cNvSpPr>
          <p:nvPr/>
        </p:nvSpPr>
        <p:spPr bwMode="auto">
          <a:xfrm>
            <a:off x="3697288" y="3781425"/>
            <a:ext cx="182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7" name="Text Box 40"/>
          <p:cNvSpPr txBox="1">
            <a:spLocks noChangeArrowheads="1"/>
          </p:cNvSpPr>
          <p:nvPr/>
        </p:nvSpPr>
        <p:spPr bwMode="auto">
          <a:xfrm>
            <a:off x="6897688" y="3781425"/>
            <a:ext cx="182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70358" name="Text Box 41"/>
          <p:cNvSpPr txBox="1">
            <a:spLocks noChangeArrowheads="1"/>
          </p:cNvSpPr>
          <p:nvPr/>
        </p:nvSpPr>
        <p:spPr bwMode="auto">
          <a:xfrm>
            <a:off x="457200" y="4543425"/>
            <a:ext cx="1143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70359" name="Text Box 42"/>
          <p:cNvSpPr txBox="1">
            <a:spLocks noChangeArrowheads="1"/>
          </p:cNvSpPr>
          <p:nvPr/>
        </p:nvSpPr>
        <p:spPr bwMode="auto">
          <a:xfrm>
            <a:off x="1397000" y="4543425"/>
            <a:ext cx="11176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70360" name="Text Box 43"/>
          <p:cNvSpPr txBox="1">
            <a:spLocks noChangeArrowheads="1"/>
          </p:cNvSpPr>
          <p:nvPr/>
        </p:nvSpPr>
        <p:spPr bwMode="auto">
          <a:xfrm>
            <a:off x="2343150" y="4543425"/>
            <a:ext cx="6651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70361" name="Text Box 44"/>
          <p:cNvSpPr txBox="1">
            <a:spLocks noChangeArrowheads="1"/>
          </p:cNvSpPr>
          <p:nvPr/>
        </p:nvSpPr>
        <p:spPr bwMode="auto">
          <a:xfrm>
            <a:off x="3048000" y="4543425"/>
            <a:ext cx="7016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70362" name="Text Box 45"/>
          <p:cNvSpPr txBox="1">
            <a:spLocks noChangeArrowheads="1"/>
          </p:cNvSpPr>
          <p:nvPr/>
        </p:nvSpPr>
        <p:spPr bwMode="auto">
          <a:xfrm>
            <a:off x="3694113" y="4732338"/>
            <a:ext cx="7508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70363" name="Text Box 46"/>
          <p:cNvSpPr txBox="1">
            <a:spLocks noChangeArrowheads="1"/>
          </p:cNvSpPr>
          <p:nvPr/>
        </p:nvSpPr>
        <p:spPr bwMode="auto">
          <a:xfrm>
            <a:off x="4303713" y="4732338"/>
            <a:ext cx="7508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197679" name="Text Box 47"/>
          <p:cNvSpPr txBox="1">
            <a:spLocks noChangeArrowheads="1"/>
          </p:cNvSpPr>
          <p:nvPr/>
        </p:nvSpPr>
        <p:spPr bwMode="auto">
          <a:xfrm>
            <a:off x="4953000" y="4619625"/>
            <a:ext cx="5349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270365" name="Text Box 48"/>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70366" name="Text Box 49"/>
          <p:cNvSpPr txBox="1">
            <a:spLocks noChangeArrowheads="1"/>
          </p:cNvSpPr>
          <p:nvPr/>
        </p:nvSpPr>
        <p:spPr bwMode="auto">
          <a:xfrm>
            <a:off x="4114800" y="5534025"/>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70367" name="Text Box 50"/>
          <p:cNvSpPr txBox="1">
            <a:spLocks noChangeArrowheads="1"/>
          </p:cNvSpPr>
          <p:nvPr/>
        </p:nvSpPr>
        <p:spPr bwMode="auto">
          <a:xfrm>
            <a:off x="3005138" y="6067425"/>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70368" name="Title 2"/>
          <p:cNvSpPr>
            <a:spLocks noGrp="1"/>
          </p:cNvSpPr>
          <p:nvPr>
            <p:ph type="title" idx="4294967295"/>
          </p:nvPr>
        </p:nvSpPr>
        <p:spPr>
          <a:xfrm>
            <a:off x="541338" y="-26988"/>
            <a:ext cx="8134350" cy="719138"/>
          </a:xfrm>
        </p:spPr>
        <p:txBody>
          <a:bodyPr/>
          <a:lstStyle/>
          <a:p>
            <a:r>
              <a:rPr lang="en-US" sz="4000" b="1">
                <a:solidFill>
                  <a:srgbClr val="FFFFFF"/>
                </a:solidFill>
                <a:latin typeface="Arial" charset="0"/>
                <a:ea typeface="ＭＳ Ｐゴシック" charset="0"/>
              </a:rPr>
              <a:t>Eastern Campaign (10:3–12:7)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7679"/>
                                        </p:tgtEl>
                                        <p:attrNameLst>
                                          <p:attrName>style.visibility</p:attrName>
                                        </p:attrNameLst>
                                      </p:cBhvr>
                                      <p:to>
                                        <p:strVal val="visible"/>
                                      </p:to>
                                    </p:set>
                                    <p:animEffect transition="in" filter="checkerboard(across)">
                                      <p:cBhvr>
                                        <p:cTn id="7" dur="500"/>
                                        <p:tgtEl>
                                          <p:spTgt spid="19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79"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Tola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79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Jair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7322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Jephthah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67" name="Text Box 32"/>
          <p:cNvSpPr txBox="1">
            <a:spLocks noChangeArrowheads="1"/>
          </p:cNvSpPr>
          <p:nvPr/>
        </p:nvSpPr>
        <p:spPr bwMode="auto">
          <a:xfrm>
            <a:off x="3707904" y="3068960"/>
            <a:ext cx="1552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21" name="Text Box 32"/>
          <p:cNvSpPr txBox="1">
            <a:spLocks noChangeArrowheads="1"/>
          </p:cNvSpPr>
          <p:nvPr/>
        </p:nvSpPr>
        <p:spPr bwMode="auto">
          <a:xfrm>
            <a:off x="5004048" y="3645024"/>
            <a:ext cx="18606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Ammonites</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Gods of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Judges 10:6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NLT</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Philistia</a:t>
            </a: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(Baal &amp; Ashtoreth)</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
          <p:cNvSpPr txBox="1">
            <a:spLocks noChangeArrowheads="1"/>
          </p:cNvSpPr>
          <p:nvPr/>
        </p:nvSpPr>
        <p:spPr bwMode="auto">
          <a:xfrm>
            <a:off x="215009" y="2276872"/>
            <a:ext cx="3564903" cy="452431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They served the images of Baal and Ashtoreth, and the gods of Aram, Sidon, Moab, Ammon, and Philistia</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(10:6).</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Sidon</a:t>
            </a: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Twin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10:8)</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97222" y="149699"/>
            <a:ext cx="5862685" cy="3108544"/>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Philistines and the Ammonites</a:t>
            </a:r>
            <a:r>
              <a:rPr kumimoji="0" lang="is-I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began to oppress them that year. For eighteen years they oppressed all the Israelites east of the Jordan River in the land of the Amorites (that is, in Gilead)</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Eastern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10:9)</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79230" y="495410"/>
            <a:ext cx="5578609" cy="224676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Ammonites also crossed to the west side of the Jordan and attacked Judah, Benjamin, and Ephraim. The Israelites were in great distress</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Jepththah</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Victory (10:17–12:6)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11</a:t>
            </a:r>
          </a:p>
        </p:txBody>
      </p:sp>
    </p:spTree>
    <p:extLst>
      <p:ext uri="{BB962C8B-B14F-4D97-AF65-F5344CB8AC3E}">
        <p14:creationId xmlns:p14="http://schemas.microsoft.com/office/powerpoint/2010/main" val="380948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1 April 1925—13 October 2017</a:t>
            </a:r>
          </a:p>
        </p:txBody>
      </p:sp>
    </p:spTree>
    <p:extLst>
      <p:ext uri="{BB962C8B-B14F-4D97-AF65-F5344CB8AC3E}">
        <p14:creationId xmlns:p14="http://schemas.microsoft.com/office/powerpoint/2010/main" val="310488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Temple = 	966 BC</a:t>
            </a: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Exodus	1446 BC</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480 yrs</a:t>
            </a: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Reign Began =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4 yrs</a:t>
            </a:r>
          </a:p>
        </p:txBody>
      </p:sp>
      <p:sp>
        <p:nvSpPr>
          <p:cNvPr id="10" name="Rectangle 2"/>
          <p:cNvSpPr txBox="1">
            <a:spLocks noChangeArrowheads="1"/>
          </p:cNvSpPr>
          <p:nvPr/>
        </p:nvSpPr>
        <p:spPr bwMode="auto">
          <a:xfrm>
            <a:off x="1258888" y="1052513"/>
            <a:ext cx="3505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FOR</a:t>
            </a:r>
          </a:p>
          <a:p>
            <a:pPr eaLnBrk="1" hangingPunct="1">
              <a:lnSpc>
                <a:spcPct val="90000"/>
              </a:lnSpc>
              <a:spcBef>
                <a:spcPct val="20000"/>
              </a:spcBef>
              <a:buClr>
                <a:schemeClr val="tx2"/>
              </a:buClr>
              <a:buSzPct val="90000"/>
              <a:buFont typeface="Symbol" charset="0"/>
              <a:buChar char="¨"/>
            </a:pPr>
            <a:r>
              <a:rPr lang="en-US" sz="2600" i="1">
                <a:latin typeface="Arial" charset="0"/>
              </a:rPr>
              <a:t>1 Kings 6:1    </a:t>
            </a:r>
          </a:p>
          <a:p>
            <a:pPr eaLnBrk="1" hangingPunct="1">
              <a:lnSpc>
                <a:spcPct val="90000"/>
              </a:lnSpc>
              <a:spcBef>
                <a:spcPct val="20000"/>
              </a:spcBef>
              <a:buClr>
                <a:schemeClr val="tx2"/>
              </a:buClr>
              <a:buSzPct val="90000"/>
              <a:buFont typeface="Symbol" charset="0"/>
              <a:buNone/>
            </a:pPr>
            <a:r>
              <a:rPr lang="en-US" sz="2600">
                <a:latin typeface="Arial" charset="0"/>
              </a:rPr>
              <a:t>	</a:t>
            </a:r>
            <a:r>
              <a:rPr lang="en-US" sz="2600">
                <a:solidFill>
                  <a:schemeClr val="accent1"/>
                </a:solidFill>
                <a:latin typeface="Arial" charset="0"/>
              </a:rPr>
              <a:t>480</a:t>
            </a:r>
            <a:r>
              <a:rPr lang="en-US" sz="2600">
                <a:latin typeface="Arial" charset="0"/>
              </a:rPr>
              <a:t> years from Exodus to the building of Solomon</a:t>
            </a:r>
            <a:r>
              <a:rPr lang="uk-UA" altLang="ja-JP" sz="2600">
                <a:latin typeface="Arial" charset="0"/>
              </a:rPr>
              <a:t>'</a:t>
            </a:r>
            <a:r>
              <a:rPr lang="en-US" altLang="ja-JP" sz="2600">
                <a:latin typeface="Arial" charset="0"/>
              </a:rPr>
              <a:t>s Temple (966)</a:t>
            </a:r>
          </a:p>
          <a:p>
            <a:pPr eaLnBrk="1" hangingPunct="1">
              <a:lnSpc>
                <a:spcPct val="90000"/>
              </a:lnSpc>
              <a:spcBef>
                <a:spcPct val="20000"/>
              </a:spcBef>
              <a:buClr>
                <a:schemeClr val="tx2"/>
              </a:buClr>
              <a:buSzPct val="90000"/>
              <a:buFont typeface="Symbol" charset="0"/>
              <a:buNone/>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i="1">
                <a:latin typeface="Arial" charset="0"/>
              </a:rPr>
              <a:t>Judges 11:26</a:t>
            </a:r>
            <a:r>
              <a:rPr lang="en-US" sz="2600">
                <a:latin typeface="Arial" charset="0"/>
              </a:rPr>
              <a:t> Jephthah assigns </a:t>
            </a:r>
            <a:r>
              <a:rPr lang="en-US" sz="2600">
                <a:solidFill>
                  <a:schemeClr val="accent1"/>
                </a:solidFill>
                <a:latin typeface="Arial" charset="0"/>
              </a:rPr>
              <a:t>300</a:t>
            </a:r>
            <a:r>
              <a:rPr lang="en-US" sz="2600">
                <a:latin typeface="Arial" charset="0"/>
              </a:rPr>
              <a:t> years between his day (c.1100) and the Conquest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utoUpdateAnimBg="0"/>
      <p:bldP spid="8" grpId="0" animBg="1" autoUpdateAnimBg="0"/>
      <p:bldP spid="9" grpId="0" autoUpdateAnimBg="0"/>
      <p:bldP spid="10"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200B5B"/>
                  </a:outerShdw>
                </a:effectLst>
                <a:latin typeface="Arial" charset="0"/>
                <a:cs typeface="Arial" charset="0"/>
              </a:rPr>
              <a:t>Conquest =</a:t>
            </a:r>
          </a:p>
        </p:txBody>
      </p:sp>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Reuben</a:t>
            </a: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Gad</a:t>
            </a: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Arial" charset="0"/>
              </a:rPr>
              <a:t>Manasseh</a:t>
            </a: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Jephthah versus Ammonites</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Ammonites</a:t>
            </a:r>
          </a:p>
        </p:txBody>
      </p:sp>
      <p:sp>
        <p:nvSpPr>
          <p:cNvPr id="9" name="Text Box 5"/>
          <p:cNvSpPr txBox="1">
            <a:spLocks noChangeArrowheads="1"/>
          </p:cNvSpPr>
          <p:nvPr/>
        </p:nvSpPr>
        <p:spPr bwMode="auto">
          <a:xfrm>
            <a:off x="3984848" y="26232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Gilead</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Arial" charset="0"/>
              </a:rPr>
              <a:t>Jephthah	1100 BC</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1400 BC</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outerShdw blurRad="38100" dist="38100" dir="2700000" algn="tl">
                    <a:srgbClr val="000000"/>
                  </a:outerShdw>
                </a:effectLst>
                <a:latin typeface="Arial" charset="0"/>
                <a:cs typeface="Arial" charset="0"/>
              </a:rPr>
              <a:t>70a, 70g</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91842"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rPr>
              <a:t>70g</a:t>
            </a:r>
          </a:p>
        </p:txBody>
      </p:sp>
      <p:sp>
        <p:nvSpPr>
          <p:cNvPr id="8" name="Rectangle 3"/>
          <p:cNvSpPr txBox="1">
            <a:spLocks noChangeArrowheads="1"/>
          </p:cNvSpPr>
          <p:nvPr/>
        </p:nvSpPr>
        <p:spPr bwMode="auto">
          <a:xfrm>
            <a:off x="4716463" y="1268413"/>
            <a:ext cx="4495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AGAINST</a:t>
            </a:r>
          </a:p>
          <a:p>
            <a:pPr eaLnBrk="1" hangingPunct="1">
              <a:lnSpc>
                <a:spcPct val="90000"/>
              </a:lnSpc>
              <a:spcBef>
                <a:spcPct val="20000"/>
              </a:spcBef>
              <a:buClr>
                <a:schemeClr val="tx2"/>
              </a:buClr>
              <a:buSzPct val="90000"/>
              <a:buFont typeface="Symbol" charset="0"/>
              <a:buChar char="¨"/>
            </a:pPr>
            <a:r>
              <a:rPr lang="en-US" sz="2600">
                <a:latin typeface="Arial" charset="0"/>
              </a:rPr>
              <a:t>a) 480 means 12 generations. Actual no. of yrs is 12 x 25 = </a:t>
            </a:r>
            <a:r>
              <a:rPr lang="en-US" sz="2600">
                <a:solidFill>
                  <a:schemeClr val="accent1"/>
                </a:solidFill>
                <a:latin typeface="Arial" charset="0"/>
              </a:rPr>
              <a:t>300    </a:t>
            </a:r>
          </a:p>
          <a:p>
            <a:pPr eaLnBrk="1" hangingPunct="1">
              <a:lnSpc>
                <a:spcPct val="90000"/>
              </a:lnSpc>
              <a:spcBef>
                <a:spcPct val="20000"/>
              </a:spcBef>
              <a:buClr>
                <a:schemeClr val="tx2"/>
              </a:buClr>
              <a:buSzPct val="90000"/>
              <a:buFont typeface="Symbol" charset="0"/>
              <a:buChar char="¨"/>
            </a:pPr>
            <a:r>
              <a:rPr lang="en-US" sz="2600">
                <a:latin typeface="Arial" charset="0"/>
              </a:rPr>
              <a:t>b)</a:t>
            </a:r>
            <a:r>
              <a:rPr lang="en-US" sz="2600">
                <a:solidFill>
                  <a:schemeClr val="accent1"/>
                </a:solidFill>
                <a:latin typeface="Arial" charset="0"/>
              </a:rPr>
              <a:t> </a:t>
            </a:r>
            <a:r>
              <a:rPr lang="en-US" sz="2600">
                <a:latin typeface="Arial" charset="0"/>
              </a:rPr>
              <a:t>The text is </a:t>
            </a:r>
            <a:r>
              <a:rPr lang="en-US" sz="2600">
                <a:solidFill>
                  <a:schemeClr val="accent1"/>
                </a:solidFill>
                <a:latin typeface="Arial" charset="0"/>
              </a:rPr>
              <a:t>corrupt    </a:t>
            </a:r>
          </a:p>
          <a:p>
            <a:pPr eaLnBrk="1" hangingPunct="1">
              <a:lnSpc>
                <a:spcPct val="90000"/>
              </a:lnSpc>
              <a:spcBef>
                <a:spcPct val="20000"/>
              </a:spcBef>
              <a:buClr>
                <a:schemeClr val="tx2"/>
              </a:buClr>
              <a:buSzPct val="90000"/>
              <a:buFont typeface="Symbol" charset="0"/>
              <a:buChar char="¨"/>
            </a:pPr>
            <a:r>
              <a:rPr lang="en-US" sz="2600">
                <a:latin typeface="Arial" charset="0"/>
              </a:rPr>
              <a:t>c)</a:t>
            </a:r>
            <a:r>
              <a:rPr lang="en-US" sz="2600">
                <a:solidFill>
                  <a:schemeClr val="accent1"/>
                </a:solidFill>
                <a:latin typeface="Arial" charset="0"/>
              </a:rPr>
              <a:t> </a:t>
            </a:r>
            <a:r>
              <a:rPr lang="en-US" sz="2600">
                <a:latin typeface="Arial" charset="0"/>
              </a:rPr>
              <a:t>Historian had </a:t>
            </a:r>
            <a:r>
              <a:rPr lang="en-US" sz="2600">
                <a:solidFill>
                  <a:schemeClr val="accent1"/>
                </a:solidFill>
                <a:latin typeface="Arial" charset="0"/>
              </a:rPr>
              <a:t>inaccurate</a:t>
            </a:r>
            <a:r>
              <a:rPr lang="en-US" sz="2600">
                <a:latin typeface="Arial" charset="0"/>
              </a:rPr>
              <a:t> facts</a:t>
            </a:r>
          </a:p>
          <a:p>
            <a:pPr eaLnBrk="1" hangingPunct="1">
              <a:lnSpc>
                <a:spcPct val="90000"/>
              </a:lnSpc>
              <a:spcBef>
                <a:spcPct val="20000"/>
              </a:spcBef>
              <a:buClr>
                <a:schemeClr val="tx2"/>
              </a:buClr>
              <a:buSzPct val="90000"/>
              <a:buFont typeface="Symbol" charset="0"/>
              <a:buChar char="¨"/>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a:latin typeface="Arial" charset="0"/>
              </a:rPr>
              <a:t>This was a </a:t>
            </a:r>
            <a:r>
              <a:rPr lang="en-US" sz="2600">
                <a:solidFill>
                  <a:schemeClr val="accent1"/>
                </a:solidFill>
                <a:latin typeface="Arial" charset="0"/>
              </a:rPr>
              <a:t>generalization</a:t>
            </a:r>
            <a:r>
              <a:rPr lang="en-US" sz="2600">
                <a:latin typeface="Arial" charset="0"/>
              </a:rPr>
              <a:t> or an </a:t>
            </a:r>
            <a:r>
              <a:rPr lang="en-US" sz="2600">
                <a:solidFill>
                  <a:schemeClr val="accent1"/>
                </a:solidFill>
                <a:latin typeface="Arial" charset="0"/>
              </a:rPr>
              <a:t>inaccurate guess</a:t>
            </a:r>
            <a:r>
              <a:rPr lang="en-US" sz="2600">
                <a:latin typeface="Arial" charset="0"/>
              </a:rPr>
              <a:t> as he had no access to historical records</a:t>
            </a:r>
          </a:p>
        </p:txBody>
      </p:sp>
      <p:sp>
        <p:nvSpPr>
          <p:cNvPr id="291844" name="Rectangle 2"/>
          <p:cNvSpPr txBox="1">
            <a:spLocks noChangeArrowheads="1"/>
          </p:cNvSpPr>
          <p:nvPr/>
        </p:nvSpPr>
        <p:spPr bwMode="auto">
          <a:xfrm>
            <a:off x="1187450" y="1268413"/>
            <a:ext cx="350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tx2"/>
              </a:buClr>
              <a:buSzPct val="90000"/>
              <a:buFont typeface="Symbol" charset="0"/>
              <a:buNone/>
            </a:pPr>
            <a:r>
              <a:rPr lang="en-US" sz="2600" b="1">
                <a:latin typeface="Arial" charset="0"/>
              </a:rPr>
              <a:t>FOR</a:t>
            </a:r>
          </a:p>
          <a:p>
            <a:pPr eaLnBrk="1" hangingPunct="1">
              <a:lnSpc>
                <a:spcPct val="90000"/>
              </a:lnSpc>
              <a:spcBef>
                <a:spcPct val="20000"/>
              </a:spcBef>
              <a:buClr>
                <a:schemeClr val="tx2"/>
              </a:buClr>
              <a:buSzPct val="90000"/>
              <a:buFont typeface="Symbol" charset="0"/>
              <a:buChar char="¨"/>
            </a:pPr>
            <a:r>
              <a:rPr lang="en-US" sz="2600" i="1">
                <a:latin typeface="Arial" charset="0"/>
              </a:rPr>
              <a:t>1 Kings 6:1    </a:t>
            </a:r>
          </a:p>
          <a:p>
            <a:pPr eaLnBrk="1" hangingPunct="1">
              <a:lnSpc>
                <a:spcPct val="90000"/>
              </a:lnSpc>
              <a:spcBef>
                <a:spcPct val="20000"/>
              </a:spcBef>
              <a:buClr>
                <a:schemeClr val="tx2"/>
              </a:buClr>
              <a:buSzPct val="90000"/>
              <a:buFont typeface="Symbol" charset="0"/>
              <a:buNone/>
            </a:pPr>
            <a:r>
              <a:rPr lang="en-US" sz="2600">
                <a:latin typeface="Arial" charset="0"/>
              </a:rPr>
              <a:t>	</a:t>
            </a:r>
            <a:r>
              <a:rPr lang="en-US" sz="2600">
                <a:solidFill>
                  <a:schemeClr val="accent1"/>
                </a:solidFill>
                <a:latin typeface="Arial" charset="0"/>
              </a:rPr>
              <a:t>480</a:t>
            </a:r>
            <a:r>
              <a:rPr lang="en-US" sz="2600">
                <a:latin typeface="Arial" charset="0"/>
              </a:rPr>
              <a:t> years from Exodus to the building of Solomon</a:t>
            </a:r>
            <a:r>
              <a:rPr lang="uk-UA" altLang="ja-JP" sz="2600">
                <a:latin typeface="Arial" charset="0"/>
              </a:rPr>
              <a:t>'</a:t>
            </a:r>
            <a:r>
              <a:rPr lang="en-US" altLang="ja-JP" sz="2600">
                <a:latin typeface="Arial" charset="0"/>
              </a:rPr>
              <a:t>s Temple (966)</a:t>
            </a:r>
          </a:p>
          <a:p>
            <a:pPr eaLnBrk="1" hangingPunct="1">
              <a:lnSpc>
                <a:spcPct val="90000"/>
              </a:lnSpc>
              <a:spcBef>
                <a:spcPct val="20000"/>
              </a:spcBef>
              <a:buClr>
                <a:schemeClr val="tx2"/>
              </a:buClr>
              <a:buSzPct val="90000"/>
              <a:buFont typeface="Symbol" charset="0"/>
              <a:buNone/>
            </a:pPr>
            <a:endParaRPr lang="en-US" sz="2600">
              <a:latin typeface="Arial" charset="0"/>
            </a:endParaRPr>
          </a:p>
          <a:p>
            <a:pPr eaLnBrk="1" hangingPunct="1">
              <a:lnSpc>
                <a:spcPct val="90000"/>
              </a:lnSpc>
              <a:spcBef>
                <a:spcPct val="20000"/>
              </a:spcBef>
              <a:buClr>
                <a:schemeClr val="tx2"/>
              </a:buClr>
              <a:buSzPct val="90000"/>
              <a:buFont typeface="Symbol" charset="0"/>
              <a:buChar char="¨"/>
            </a:pPr>
            <a:r>
              <a:rPr lang="en-US" sz="2600" i="1">
                <a:latin typeface="Arial" charset="0"/>
              </a:rPr>
              <a:t>Judges 11:26</a:t>
            </a:r>
            <a:r>
              <a:rPr lang="en-US" sz="2600">
                <a:latin typeface="Arial" charset="0"/>
              </a:rPr>
              <a:t> Jephthah assigns </a:t>
            </a:r>
            <a:r>
              <a:rPr lang="en-US" sz="2600">
                <a:solidFill>
                  <a:schemeClr val="accent1"/>
                </a:solidFill>
                <a:latin typeface="Arial" charset="0"/>
              </a:rPr>
              <a:t>300</a:t>
            </a:r>
            <a:r>
              <a:rPr lang="en-US" sz="2600">
                <a:latin typeface="Arial" charset="0"/>
              </a:rPr>
              <a:t> years between his day (c.1100) and the Conquest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en-US" sz="3200" b="1">
                <a:solidFill>
                  <a:srgbClr val="FFFFFF"/>
                </a:solidFill>
                <a:latin typeface="Arial" charset="0"/>
                <a:ea typeface="ＭＳ Ｐゴシック" charset="0"/>
              </a:rPr>
              <a:t>Jepththah</a:t>
            </a:r>
            <a:r>
              <a:rPr lang="uk-UA" sz="3200" b="1">
                <a:solidFill>
                  <a:srgbClr val="FFFFFF"/>
                </a:solidFill>
                <a:latin typeface="Arial" charset="0"/>
                <a:ea typeface="ＭＳ Ｐゴシック" charset="0"/>
              </a:rPr>
              <a:t>'</a:t>
            </a:r>
            <a:r>
              <a:rPr lang="en-US" sz="3200" b="1">
                <a:solidFill>
                  <a:srgbClr val="FFFFFF"/>
                </a:solidFill>
                <a:latin typeface="Arial" charset="0"/>
                <a:ea typeface="ＭＳ Ｐゴシック" charset="0"/>
              </a:rPr>
              <a:t>s Daughter Greets Him (11:34)</a:t>
            </a: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Did Jephthah really kill his daughter?</a:t>
            </a: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AutoNum type="arabicPeriod"/>
                      </a:pPr>
                      <a:r>
                        <a:rPr lang="en-US" sz="2400" b="1" dirty="0">
                          <a:latin typeface="Arial"/>
                          <a:cs typeface="Arial"/>
                        </a:rPr>
                        <a:t>Being a judge,</a:t>
                      </a:r>
                      <a:r>
                        <a:rPr lang="en-US" sz="2400" b="1" baseline="0" dirty="0">
                          <a:latin typeface="Arial"/>
                          <a:cs typeface="Arial"/>
                        </a:rPr>
                        <a:t> Jephthah must have been God-fearing, so he would not have violated God</a:t>
                      </a:r>
                      <a:r>
                        <a:rPr lang="uk-UA" sz="2400" b="1" baseline="0" dirty="0">
                          <a:latin typeface="Arial"/>
                          <a:cs typeface="Arial"/>
                        </a:rPr>
                        <a:t>'</a:t>
                      </a:r>
                      <a:r>
                        <a:rPr lang="en-US" sz="2400" b="1" baseline="0" dirty="0">
                          <a:latin typeface="Arial"/>
                          <a:cs typeface="Arial"/>
                        </a:rPr>
                        <a:t>s law</a:t>
                      </a:r>
                    </a:p>
                    <a:p>
                      <a:pPr marL="457200" indent="-457200">
                        <a:buAutoNum type="arabicPeriod"/>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1. Promise of a simple animal</a:t>
                      </a:r>
                      <a:r>
                        <a:rPr lang="en-US" sz="2400" b="1" baseline="0" dirty="0">
                          <a:latin typeface="Arial"/>
                          <a:cs typeface="Arial"/>
                        </a:rPr>
                        <a:t> sacrifice would hardly be a convincing vow in this situation</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r>
                        <a:rPr lang="en-US" sz="2400" b="1" dirty="0">
                          <a:latin typeface="Arial"/>
                          <a:cs typeface="Arial"/>
                        </a:rPr>
                        <a:t>2. The Spirit of the Lord comes on Jephthah;</a:t>
                      </a:r>
                      <a:r>
                        <a:rPr lang="en-US" sz="2400" b="1" baseline="0" dirty="0">
                          <a:latin typeface="Arial"/>
                          <a:cs typeface="Arial"/>
                        </a:rPr>
                        <a:t> </a:t>
                      </a:r>
                      <a:r>
                        <a:rPr lang="en-US" sz="2400" b="1" dirty="0">
                          <a:latin typeface="Arial"/>
                          <a:cs typeface="Arial"/>
                        </a:rPr>
                        <a:t>he is noted in Heb. 11 so he would not have violated Law</a:t>
                      </a: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2. The mention of something coming out of the house implies that human sacrifice was intended</a:t>
                      </a: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r>
                        <a:rPr lang="en-US" sz="2400" b="1" dirty="0">
                          <a:latin typeface="Arial"/>
                          <a:cs typeface="Arial"/>
                        </a:rPr>
                        <a:t>3. Daughter bewails</a:t>
                      </a:r>
                      <a:r>
                        <a:rPr lang="en-US" sz="2400" b="1" baseline="0" dirty="0">
                          <a:latin typeface="Arial"/>
                          <a:cs typeface="Arial"/>
                        </a:rPr>
                        <a:t> </a:t>
                      </a:r>
                      <a:r>
                        <a:rPr lang="en-US" sz="2400" b="1" dirty="0">
                          <a:latin typeface="Arial"/>
                          <a:cs typeface="Arial"/>
                        </a:rPr>
                        <a:t>her virginity and 11:39 makes comment that </a:t>
                      </a:r>
                      <a:r>
                        <a:rPr lang="ru-RU" sz="2400" b="1" dirty="0">
                          <a:latin typeface="Arial"/>
                          <a:cs typeface="Arial"/>
                        </a:rPr>
                        <a:t>"</a:t>
                      </a:r>
                      <a:r>
                        <a:rPr lang="en-US" sz="2400" b="1" dirty="0">
                          <a:latin typeface="Arial"/>
                          <a:cs typeface="Arial"/>
                        </a:rPr>
                        <a:t>she knew not a man</a:t>
                      </a:r>
                      <a:r>
                        <a:rPr lang="ru-RU" sz="2400" b="1" dirty="0">
                          <a:latin typeface="Arial"/>
                          <a:cs typeface="Arial"/>
                        </a:rPr>
                        <a:t>"</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3. The burnt offering (</a:t>
                      </a:r>
                      <a:r>
                        <a:rPr lang="uk-UA" sz="2400" b="1" i="1" dirty="0">
                          <a:latin typeface="Arial"/>
                          <a:cs typeface="Arial"/>
                        </a:rPr>
                        <a:t>'</a:t>
                      </a:r>
                      <a:r>
                        <a:rPr lang="en-US" sz="2400" b="1" i="1" dirty="0" err="1">
                          <a:latin typeface="Arial"/>
                          <a:cs typeface="Arial"/>
                        </a:rPr>
                        <a:t>olah</a:t>
                      </a:r>
                      <a:r>
                        <a:rPr lang="en-US" sz="2400" b="1" dirty="0">
                          <a:latin typeface="Arial"/>
                          <a:cs typeface="Arial"/>
                        </a:rPr>
                        <a:t>) involves death in all 286 OT occurrences</a:t>
                      </a: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None/>
                      </a:pPr>
                      <a:r>
                        <a:rPr lang="en-US" sz="2400" b="1" dirty="0">
                          <a:latin typeface="Arial"/>
                          <a:cs typeface="Arial"/>
                        </a:rPr>
                        <a:t>4. Evidence of women in service of tabernacle—Ex.</a:t>
                      </a:r>
                      <a:r>
                        <a:rPr lang="en-US" sz="2400" b="1" baseline="0" dirty="0">
                          <a:latin typeface="Arial"/>
                          <a:cs typeface="Arial"/>
                        </a:rPr>
                        <a:t> 38:8; 1 Sam. 2:22</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4. If it was frequent practice to have women enter tabernacle service, why the commendation?</a:t>
                      </a: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r>
                        <a:rPr lang="en-US" sz="2400" b="1" dirty="0">
                          <a:latin typeface="Arial"/>
                          <a:cs typeface="Arial"/>
                        </a:rPr>
                        <a:t>5. Human sacrifice would have been clearly understood</a:t>
                      </a:r>
                      <a:r>
                        <a:rPr lang="en-US" sz="2400" b="1" baseline="0" dirty="0">
                          <a:latin typeface="Arial"/>
                          <a:cs typeface="Arial"/>
                        </a:rPr>
                        <a:t> as a violation of God</a:t>
                      </a:r>
                      <a:r>
                        <a:rPr lang="uk-UA" sz="2400" b="1" baseline="0" dirty="0">
                          <a:latin typeface="Arial"/>
                          <a:cs typeface="Arial"/>
                        </a:rPr>
                        <a:t>'</a:t>
                      </a:r>
                      <a:r>
                        <a:rPr lang="en-US" sz="2400" b="1" baseline="0" dirty="0">
                          <a:latin typeface="Arial"/>
                          <a:cs typeface="Arial"/>
                        </a:rPr>
                        <a:t>s Law, and public opinion would have disallowed it even if Jephthah wanted to proceed</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5. Human sacrifice is seen as a last ditch effort in battle (2 Kings 3:27)</a:t>
                      </a: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buNone/>
                      </a:pPr>
                      <a:r>
                        <a:rPr lang="en-US" sz="2400" b="1" dirty="0">
                          <a:latin typeface="Arial"/>
                          <a:cs typeface="Arial"/>
                        </a:rPr>
                        <a:t>6. Lev. 27:1-8 allows for redemption of humans vowed for sacrifice</a:t>
                      </a:r>
                    </a:p>
                    <a:p>
                      <a:pPr marL="358775" indent="-358775">
                        <a:buNone/>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6. The conjunction in 11:31 is one of apposition: </a:t>
                      </a:r>
                      <a:r>
                        <a:rPr lang="ru-RU" sz="2400" b="1" dirty="0">
                          <a:latin typeface="Arial"/>
                          <a:cs typeface="Arial"/>
                        </a:rPr>
                        <a:t>"</a:t>
                      </a:r>
                      <a:r>
                        <a:rPr lang="en-US" sz="2400" b="1" dirty="0">
                          <a:latin typeface="Arial"/>
                          <a:cs typeface="Arial"/>
                        </a:rPr>
                        <a:t>will be the Lord</a:t>
                      </a:r>
                      <a:r>
                        <a:rPr lang="uk-UA" sz="2400" b="1" dirty="0">
                          <a:latin typeface="Arial"/>
                          <a:cs typeface="Arial"/>
                        </a:rPr>
                        <a:t>'</a:t>
                      </a:r>
                      <a:r>
                        <a:rPr lang="en-US" sz="2400" b="1" dirty="0">
                          <a:latin typeface="Arial"/>
                          <a:cs typeface="Arial"/>
                        </a:rPr>
                        <a:t>s,</a:t>
                      </a:r>
                      <a:r>
                        <a:rPr lang="en-US" sz="2400" b="1" baseline="0" dirty="0">
                          <a:latin typeface="Arial"/>
                          <a:cs typeface="Arial"/>
                        </a:rPr>
                        <a:t> that is, I will sacrifice it as a burnt offering</a:t>
                      </a:r>
                      <a:r>
                        <a:rPr lang="ru-RU" sz="2400" b="1" baseline="0" dirty="0">
                          <a:latin typeface="Arial"/>
                          <a:cs typeface="Arial"/>
                        </a:rPr>
                        <a:t>"</a:t>
                      </a:r>
                      <a:endParaRPr lang="en-US" sz="2400" b="1" baseline="0" dirty="0">
                        <a:latin typeface="Arial"/>
                        <a:cs typeface="Arial"/>
                      </a:endParaRP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r>
                        <a:rPr lang="en-US" sz="2400" b="1" dirty="0">
                          <a:latin typeface="Arial"/>
                          <a:cs typeface="Arial"/>
                        </a:rPr>
                        <a:t>7. The conjunction in 11:31 should be rendered </a:t>
                      </a:r>
                      <a:r>
                        <a:rPr lang="ru-RU" sz="2400" b="1" i="1" dirty="0">
                          <a:latin typeface="Arial"/>
                          <a:cs typeface="Arial"/>
                        </a:rPr>
                        <a:t>"</a:t>
                      </a:r>
                      <a:r>
                        <a:rPr lang="en-US" sz="2400" b="1" i="0" dirty="0">
                          <a:latin typeface="Arial"/>
                          <a:cs typeface="Arial"/>
                        </a:rPr>
                        <a:t>or</a:t>
                      </a:r>
                      <a:r>
                        <a:rPr lang="en-US" sz="2400" b="1" i="1" dirty="0">
                          <a:latin typeface="Arial"/>
                          <a:cs typeface="Arial"/>
                        </a:rPr>
                        <a:t>,</a:t>
                      </a:r>
                      <a:r>
                        <a:rPr lang="ru-RU" sz="2400" b="1" i="1" dirty="0">
                          <a:latin typeface="Arial"/>
                          <a:cs typeface="Arial"/>
                        </a:rPr>
                        <a:t>"</a:t>
                      </a:r>
                      <a:r>
                        <a:rPr lang="en-US" sz="2400" b="1" i="0" dirty="0">
                          <a:latin typeface="Arial"/>
                          <a:cs typeface="Arial"/>
                        </a:rPr>
                        <a:t> showing</a:t>
                      </a:r>
                      <a:r>
                        <a:rPr lang="en-US" sz="2400" b="1" i="0" baseline="0" dirty="0">
                          <a:latin typeface="Arial"/>
                          <a:cs typeface="Arial"/>
                        </a:rPr>
                        <a:t> Jephthah considered various situations</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7. There is little evidence of Jephthah</a:t>
                      </a:r>
                      <a:r>
                        <a:rPr lang="uk-UA" sz="2400" b="1" dirty="0">
                          <a:latin typeface="Arial"/>
                          <a:cs typeface="Arial"/>
                        </a:rPr>
                        <a:t>'</a:t>
                      </a:r>
                      <a:r>
                        <a:rPr lang="en-US" sz="2400" b="1" dirty="0">
                          <a:latin typeface="Arial"/>
                          <a:cs typeface="Arial"/>
                        </a:rPr>
                        <a:t>s spirituality or knowledge</a:t>
                      </a:r>
                      <a:r>
                        <a:rPr lang="en-US" sz="2400" b="1" baseline="0" dirty="0">
                          <a:latin typeface="Arial"/>
                          <a:cs typeface="Arial"/>
                        </a:rPr>
                        <a:t> of the Law</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chemeClr val="tx1"/>
                  </a:glow>
                </a:effectLst>
                <a:latin typeface="Arial" charset="0"/>
                <a:ea typeface="ＭＳ Ｐゴシック" charset="0"/>
              </a:rPr>
              <a:t>Adapted from John H. Walton, </a:t>
            </a:r>
            <a:r>
              <a:rPr lang="en-US" sz="1600" b="1" i="1" dirty="0">
                <a:solidFill>
                  <a:srgbClr val="FFFFFF"/>
                </a:solidFill>
                <a:effectLst>
                  <a:glow rad="177800">
                    <a:schemeClr val="tx1"/>
                  </a:glow>
                </a:effectLst>
                <a:latin typeface="Arial" charset="0"/>
                <a:ea typeface="ＭＳ Ｐゴシック" charset="0"/>
              </a:rPr>
              <a:t>Chronological and Background Charts of the OT</a:t>
            </a:r>
            <a:r>
              <a:rPr lang="en-US" sz="1600" b="1" dirty="0">
                <a:solidFill>
                  <a:srgbClr val="FFFFFF"/>
                </a:solidFill>
                <a:effectLst>
                  <a:glow rad="177800">
                    <a:schemeClr val="tx1"/>
                  </a:glow>
                </a:effectLst>
                <a:latin typeface="Arial" charset="0"/>
                <a:ea typeface="ＭＳ Ｐゴシック" charset="0"/>
              </a:rPr>
              <a:t>, 2d ed., 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533400" y="411163"/>
            <a:ext cx="8153400" cy="6473825"/>
            <a:chOff x="-3" y="-146"/>
            <a:chExt cx="3778" cy="6072"/>
          </a:xfrm>
        </p:grpSpPr>
        <p:grpSp>
          <p:nvGrpSpPr>
            <p:cNvPr id="293892" name="Group 3"/>
            <p:cNvGrpSpPr>
              <a:grpSpLocks/>
            </p:cNvGrpSpPr>
            <p:nvPr/>
          </p:nvGrpSpPr>
          <p:grpSpPr bwMode="auto">
            <a:xfrm>
              <a:off x="0" y="0"/>
              <a:ext cx="3772" cy="5926"/>
              <a:chOff x="0" y="0"/>
              <a:chExt cx="3772" cy="5926"/>
            </a:xfrm>
          </p:grpSpPr>
          <p:grpSp>
            <p:nvGrpSpPr>
              <p:cNvPr id="29389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Jephthah (the Gileadite)</a:t>
                  </a:r>
                </a:p>
                <a:p>
                  <a:pPr algn="ctr" eaLnBrk="0" hangingPunct="0"/>
                  <a:endParaRPr lang="en-GB" sz="1800" b="1">
                    <a:solidFill>
                      <a:srgbClr val="FFFF00"/>
                    </a:solidFill>
                    <a:latin typeface="Arial" charset="0"/>
                    <a:cs typeface="Arial"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89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89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East (Zaphon, Gilead) </a:t>
                  </a:r>
                </a:p>
                <a:p>
                  <a:pPr eaLnBrk="0" hangingPunct="0"/>
                  <a:endParaRPr lang="en-GB" sz="1800" b="1">
                    <a:solidFill>
                      <a:srgbClr val="FFFF00"/>
                    </a:solidFill>
                    <a:latin typeface="Arial" charset="0"/>
                    <a:cs typeface="Arial"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89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89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Did evil in the eyes of the Lord (10:6a)</a:t>
                  </a:r>
                </a:p>
                <a:p>
                  <a:pPr eaLnBrk="0" hangingPunct="0"/>
                  <a:r>
                    <a:rPr lang="en-GB" sz="1800" b="1" dirty="0">
                      <a:solidFill>
                        <a:srgbClr val="FFFF00"/>
                      </a:solidFill>
                      <a:latin typeface="Arial" charset="0"/>
                    </a:rPr>
                    <a:t>Served gods of many nations</a:t>
                  </a:r>
                  <a:endParaRPr lang="en-GB" sz="1800" b="1" dirty="0">
                    <a:solidFill>
                      <a:srgbClr val="FFFF00"/>
                    </a:solidFill>
                    <a:latin typeface="Arial" charset="0"/>
                    <a:cs typeface="Arial"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89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Philistines and Ammonites (10:7)</a:t>
                  </a:r>
                </a:p>
                <a:p>
                  <a:pPr eaLnBrk="0" hangingPunct="0"/>
                  <a:r>
                    <a:rPr lang="en-GB" sz="1800" b="1" dirty="0">
                      <a:solidFill>
                        <a:srgbClr val="FFFF00"/>
                      </a:solidFill>
                      <a:latin typeface="Arial" charset="0"/>
                    </a:rPr>
                    <a:t>Eighteen years (10:8)</a:t>
                  </a:r>
                  <a:endParaRPr lang="en-GB" sz="1800" b="1" dirty="0">
                    <a:solidFill>
                      <a:srgbClr val="FFFF00"/>
                    </a:solidFill>
                    <a:latin typeface="Arial" charset="0"/>
                    <a:cs typeface="Arial"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Cried out to the Lord (10:10)</a:t>
                  </a:r>
                </a:p>
                <a:p>
                  <a:pPr eaLnBrk="0" hangingPunct="0"/>
                  <a:r>
                    <a:rPr lang="en-GB" sz="1800" b="1" dirty="0">
                      <a:solidFill>
                        <a:srgbClr val="FFFF00"/>
                      </a:solidFill>
                      <a:latin typeface="Arial" charset="0"/>
                    </a:rPr>
                    <a:t>Repented and got rid of foreign gods (10:16)</a:t>
                  </a: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Six years (12:7a)</a:t>
                  </a:r>
                </a:p>
                <a:p>
                  <a:pPr eaLnBrk="0" hangingPunct="0"/>
                  <a:endParaRPr lang="en-GB" sz="1800" b="1" dirty="0">
                    <a:solidFill>
                      <a:srgbClr val="FFFF00"/>
                    </a:solidFill>
                    <a:latin typeface="Arial" charset="0"/>
                    <a:cs typeface="Arial"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390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3700" indent="-393700">
                    <a:tabLst>
                      <a:tab pos="393700" algn="l"/>
                    </a:tabLst>
                  </a:pPr>
                  <a:endParaRPr lang="en-GB" sz="1800" b="1">
                    <a:solidFill>
                      <a:srgbClr val="FFFF00"/>
                    </a:solidFill>
                    <a:latin typeface="Arial" charset="0"/>
                  </a:endParaRPr>
                </a:p>
                <a:p>
                  <a:pPr marL="393700" indent="-393700">
                    <a:tabLst>
                      <a:tab pos="393700" algn="l"/>
                    </a:tabLst>
                  </a:pPr>
                  <a:r>
                    <a:rPr lang="en-GB" sz="1800" b="1">
                      <a:solidFill>
                        <a:srgbClr val="FFFF00"/>
                      </a:solidFill>
                      <a:latin typeface="Arial" charset="0"/>
                    </a:rPr>
                    <a:t>1. The Spirit of the Lord came upon Jephthah when he went against the Ammonites (11:29) and the Lord gave him victory.</a:t>
                  </a:r>
                </a:p>
                <a:p>
                  <a:pPr marL="393700" indent="-393700" eaLnBrk="0" hangingPunct="0">
                    <a:tabLst>
                      <a:tab pos="393700" algn="l"/>
                    </a:tabLst>
                  </a:pPr>
                  <a:r>
                    <a:rPr lang="en-GB" sz="1800" b="1">
                      <a:solidFill>
                        <a:srgbClr val="FFFF00"/>
                      </a:solidFill>
                      <a:latin typeface="Arial" charset="0"/>
                    </a:rPr>
                    <a:t>2. He made an unnecessary vow and the text points towards its </a:t>
                  </a:r>
                </a:p>
                <a:p>
                  <a:pPr marL="393700" indent="-393700" eaLnBrk="0" hangingPunct="0">
                    <a:tabLst>
                      <a:tab pos="393700" algn="l"/>
                    </a:tabLst>
                  </a:pPr>
                  <a:r>
                    <a:rPr lang="en-GB" sz="1800" b="1">
                      <a:solidFill>
                        <a:srgbClr val="FFFF00"/>
                      </a:solidFill>
                      <a:latin typeface="Arial" charset="0"/>
                    </a:rPr>
                    <a:t>   fulfilment in sacrificing his daughter.</a:t>
                  </a:r>
                  <a:endParaRPr lang="en-GB" sz="2000" b="1">
                    <a:solidFill>
                      <a:srgbClr val="FFFF00"/>
                    </a:solidFill>
                    <a:latin typeface="Arial" charset="0"/>
                    <a:cs typeface="Arial"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sp>
        <p:nvSpPr>
          <p:cNvPr id="293890" name="Rectangle 41"/>
          <p:cNvSpPr>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en-US" sz="4000" b="1">
                <a:solidFill>
                  <a:schemeClr val="bg1"/>
                </a:solidFill>
                <a:latin typeface="Arial" charset="0"/>
                <a:ea typeface="ＭＳ Ｐゴシック" charset="0"/>
              </a:rPr>
              <a:t>Jephthah Part 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7" name="Group 2"/>
          <p:cNvGrpSpPr>
            <a:grpSpLocks/>
          </p:cNvGrpSpPr>
          <p:nvPr/>
        </p:nvGrpSpPr>
        <p:grpSpPr bwMode="auto">
          <a:xfrm>
            <a:off x="533400" y="633413"/>
            <a:ext cx="8153400" cy="6324600"/>
            <a:chOff x="-3" y="-3"/>
            <a:chExt cx="3778" cy="5932"/>
          </a:xfrm>
        </p:grpSpPr>
        <p:grpSp>
          <p:nvGrpSpPr>
            <p:cNvPr id="295940" name="Group 3"/>
            <p:cNvGrpSpPr>
              <a:grpSpLocks/>
            </p:cNvGrpSpPr>
            <p:nvPr/>
          </p:nvGrpSpPr>
          <p:grpSpPr bwMode="auto">
            <a:xfrm>
              <a:off x="0" y="0"/>
              <a:ext cx="3772" cy="5926"/>
              <a:chOff x="0" y="0"/>
              <a:chExt cx="3772" cy="5926"/>
            </a:xfrm>
          </p:grpSpPr>
          <p:grpSp>
            <p:nvGrpSpPr>
              <p:cNvPr id="295942" name="Group 4"/>
              <p:cNvGrpSpPr>
                <a:grpSpLocks/>
              </p:cNvGrpSpPr>
              <p:nvPr/>
            </p:nvGrpSpPr>
            <p:grpSpPr bwMode="auto">
              <a:xfrm>
                <a:off x="0" y="0"/>
                <a:ext cx="3772" cy="518"/>
                <a:chOff x="0" y="0"/>
                <a:chExt cx="3772" cy="518"/>
              </a:xfrm>
            </p:grpSpPr>
            <p:sp>
              <p:nvSpPr>
                <p:cNvPr id="295974" name="Rectangle 5"/>
                <p:cNvSpPr>
                  <a:spLocks noChangeArrowheads="1"/>
                </p:cNvSpPr>
                <p:nvPr/>
              </p:nvSpPr>
              <p:spPr bwMode="auto">
                <a:xfrm>
                  <a:off x="43" y="0"/>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1800" b="1">
                      <a:solidFill>
                        <a:srgbClr val="FFFF00"/>
                      </a:solidFill>
                      <a:latin typeface="Arial" charset="0"/>
                    </a:rPr>
                    <a:t> </a:t>
                  </a:r>
                  <a:r>
                    <a:rPr lang="en-GB" b="1">
                      <a:solidFill>
                        <a:srgbClr val="FFFF00"/>
                      </a:solidFill>
                      <a:latin typeface="Arial" charset="0"/>
                    </a:rPr>
                    <a:t>Jephthah (the Gileadite)</a:t>
                  </a:r>
                </a:p>
                <a:p>
                  <a:pPr algn="ctr" eaLnBrk="0" hangingPunct="0"/>
                  <a:endParaRPr lang="en-GB" sz="1800" b="1">
                    <a:solidFill>
                      <a:srgbClr val="FFFF00"/>
                    </a:solidFill>
                    <a:latin typeface="Arial" charset="0"/>
                    <a:cs typeface="Arial" charset="0"/>
                  </a:endParaRPr>
                </a:p>
              </p:txBody>
            </p:sp>
            <p:sp>
              <p:nvSpPr>
                <p:cNvPr id="295975"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43" name="Group 7"/>
              <p:cNvGrpSpPr>
                <a:grpSpLocks/>
              </p:cNvGrpSpPr>
              <p:nvPr/>
            </p:nvGrpSpPr>
            <p:grpSpPr bwMode="auto">
              <a:xfrm>
                <a:off x="0" y="518"/>
                <a:ext cx="998" cy="633"/>
                <a:chOff x="0" y="518"/>
                <a:chExt cx="998" cy="633"/>
              </a:xfrm>
            </p:grpSpPr>
            <p:sp>
              <p:nvSpPr>
                <p:cNvPr id="295972" name="Rectangle 8"/>
                <p:cNvSpPr>
                  <a:spLocks noChangeArrowheads="1"/>
                </p:cNvSpPr>
                <p:nvPr/>
              </p:nvSpPr>
              <p:spPr bwMode="auto">
                <a:xfrm>
                  <a:off x="43" y="518"/>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Location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73"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44" name="Group 10"/>
              <p:cNvGrpSpPr>
                <a:grpSpLocks/>
              </p:cNvGrpSpPr>
              <p:nvPr/>
            </p:nvGrpSpPr>
            <p:grpSpPr bwMode="auto">
              <a:xfrm>
                <a:off x="998" y="518"/>
                <a:ext cx="2774" cy="633"/>
                <a:chOff x="998" y="518"/>
                <a:chExt cx="2774" cy="633"/>
              </a:xfrm>
            </p:grpSpPr>
            <p:sp>
              <p:nvSpPr>
                <p:cNvPr id="295970" name="Rectangle 11"/>
                <p:cNvSpPr>
                  <a:spLocks noChangeArrowheads="1"/>
                </p:cNvSpPr>
                <p:nvPr/>
              </p:nvSpPr>
              <p:spPr bwMode="auto">
                <a:xfrm>
                  <a:off x="1041" y="518"/>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East (Zaphon, Gilead) </a:t>
                  </a:r>
                </a:p>
                <a:p>
                  <a:pPr eaLnBrk="0" hangingPunct="0"/>
                  <a:endParaRPr lang="en-GB" sz="1800" b="1">
                    <a:solidFill>
                      <a:srgbClr val="FFFF00"/>
                    </a:solidFill>
                    <a:latin typeface="Arial" charset="0"/>
                    <a:cs typeface="Arial" charset="0"/>
                  </a:endParaRPr>
                </a:p>
              </p:txBody>
            </p:sp>
            <p:sp>
              <p:nvSpPr>
                <p:cNvPr id="295971"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45" name="Group 13"/>
              <p:cNvGrpSpPr>
                <a:grpSpLocks/>
              </p:cNvGrpSpPr>
              <p:nvPr/>
            </p:nvGrpSpPr>
            <p:grpSpPr bwMode="auto">
              <a:xfrm>
                <a:off x="0" y="1151"/>
                <a:ext cx="998" cy="863"/>
                <a:chOff x="0" y="1151"/>
                <a:chExt cx="998" cy="863"/>
              </a:xfrm>
            </p:grpSpPr>
            <p:sp>
              <p:nvSpPr>
                <p:cNvPr id="295968" name="Rectangle 14"/>
                <p:cNvSpPr>
                  <a:spLocks noChangeArrowheads="1"/>
                </p:cNvSpPr>
                <p:nvPr/>
              </p:nvSpPr>
              <p:spPr bwMode="auto">
                <a:xfrm>
                  <a:off x="43" y="1151"/>
                  <a:ext cx="9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9"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46" name="Group 16"/>
              <p:cNvGrpSpPr>
                <a:grpSpLocks/>
              </p:cNvGrpSpPr>
              <p:nvPr/>
            </p:nvGrpSpPr>
            <p:grpSpPr bwMode="auto">
              <a:xfrm>
                <a:off x="998" y="1151"/>
                <a:ext cx="2774" cy="863"/>
                <a:chOff x="998" y="1151"/>
                <a:chExt cx="2774" cy="863"/>
              </a:xfrm>
            </p:grpSpPr>
            <p:sp>
              <p:nvSpPr>
                <p:cNvPr id="295966" name="Rectangle 17"/>
                <p:cNvSpPr>
                  <a:spLocks noChangeArrowheads="1"/>
                </p:cNvSpPr>
                <p:nvPr/>
              </p:nvSpPr>
              <p:spPr bwMode="auto">
                <a:xfrm>
                  <a:off x="1041" y="1151"/>
                  <a:ext cx="26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Did evil in the eyes of the Lord (10:6a)</a:t>
                  </a:r>
                </a:p>
                <a:p>
                  <a:pPr eaLnBrk="0" hangingPunct="0"/>
                  <a:r>
                    <a:rPr lang="en-GB" sz="1800" b="1" dirty="0">
                      <a:solidFill>
                        <a:srgbClr val="FFFF00"/>
                      </a:solidFill>
                      <a:latin typeface="Arial" charset="0"/>
                    </a:rPr>
                    <a:t>Served gods of many nations</a:t>
                  </a:r>
                </a:p>
              </p:txBody>
            </p:sp>
            <p:sp>
              <p:nvSpPr>
                <p:cNvPr id="295967"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47" name="Group 19"/>
              <p:cNvGrpSpPr>
                <a:grpSpLocks/>
              </p:cNvGrpSpPr>
              <p:nvPr/>
            </p:nvGrpSpPr>
            <p:grpSpPr bwMode="auto">
              <a:xfrm>
                <a:off x="0" y="2014"/>
                <a:ext cx="998" cy="748"/>
                <a:chOff x="0" y="2014"/>
                <a:chExt cx="998" cy="748"/>
              </a:xfrm>
            </p:grpSpPr>
            <p:sp>
              <p:nvSpPr>
                <p:cNvPr id="295964"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Servitude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5"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sp>
            <p:nvSpPr>
              <p:cNvPr id="295948" name="Rectangle 23"/>
              <p:cNvSpPr>
                <a:spLocks noChangeArrowheads="1"/>
              </p:cNvSpPr>
              <p:nvPr/>
            </p:nvSpPr>
            <p:spPr bwMode="auto">
              <a:xfrm>
                <a:off x="1041" y="1855"/>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Philistines and Ammonites (10:7)</a:t>
                </a:r>
              </a:p>
              <a:p>
                <a:pPr eaLnBrk="0" hangingPunct="0"/>
                <a:r>
                  <a:rPr lang="en-GB" sz="1800" b="1" dirty="0">
                    <a:solidFill>
                      <a:srgbClr val="FFFF00"/>
                    </a:solidFill>
                    <a:latin typeface="Arial" charset="0"/>
                  </a:rPr>
                  <a:t>Eighteen years (10:8)</a:t>
                </a:r>
              </a:p>
              <a:p>
                <a:pPr eaLnBrk="0" hangingPunct="0"/>
                <a:r>
                  <a:rPr lang="en-GB" sz="1800" b="1" dirty="0">
                    <a:solidFill>
                      <a:srgbClr val="FFFF00"/>
                    </a:solidFill>
                    <a:latin typeface="Arial" charset="0"/>
                  </a:rPr>
                  <a:t> </a:t>
                </a:r>
              </a:p>
              <a:p>
                <a:pPr eaLnBrk="0" hangingPunct="0"/>
                <a:endParaRPr lang="en-GB" sz="1800" b="1" dirty="0">
                  <a:solidFill>
                    <a:srgbClr val="FFFF00"/>
                  </a:solidFill>
                  <a:latin typeface="Arial" charset="0"/>
                  <a:cs typeface="Arial" charset="0"/>
                </a:endParaRPr>
              </a:p>
            </p:txBody>
          </p:sp>
          <p:grpSp>
            <p:nvGrpSpPr>
              <p:cNvPr id="295949" name="Group 25"/>
              <p:cNvGrpSpPr>
                <a:grpSpLocks/>
              </p:cNvGrpSpPr>
              <p:nvPr/>
            </p:nvGrpSpPr>
            <p:grpSpPr bwMode="auto">
              <a:xfrm>
                <a:off x="0" y="2762"/>
                <a:ext cx="998" cy="633"/>
                <a:chOff x="0" y="2762"/>
                <a:chExt cx="998" cy="633"/>
              </a:xfrm>
            </p:grpSpPr>
            <p:sp>
              <p:nvSpPr>
                <p:cNvPr id="295962"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Supplication</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63"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50" name="Group 28"/>
              <p:cNvGrpSpPr>
                <a:grpSpLocks/>
              </p:cNvGrpSpPr>
              <p:nvPr/>
            </p:nvGrpSpPr>
            <p:grpSpPr bwMode="auto">
              <a:xfrm>
                <a:off x="998" y="2762"/>
                <a:ext cx="2774" cy="633"/>
                <a:chOff x="998" y="2762"/>
                <a:chExt cx="2774" cy="633"/>
              </a:xfrm>
            </p:grpSpPr>
            <p:sp>
              <p:nvSpPr>
                <p:cNvPr id="295960"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Cried out to the Lord (10:10)</a:t>
                  </a:r>
                  <a:endParaRPr lang="en-GB" sz="1800" b="1" dirty="0">
                    <a:solidFill>
                      <a:srgbClr val="FFFF00"/>
                    </a:solidFill>
                    <a:latin typeface="Arial" charset="0"/>
                    <a:cs typeface="Arial" charset="0"/>
                  </a:endParaRPr>
                </a:p>
              </p:txBody>
            </p:sp>
            <p:sp>
              <p:nvSpPr>
                <p:cNvPr id="295961"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51" name="Group 31"/>
              <p:cNvGrpSpPr>
                <a:grpSpLocks/>
              </p:cNvGrpSpPr>
              <p:nvPr/>
            </p:nvGrpSpPr>
            <p:grpSpPr bwMode="auto">
              <a:xfrm>
                <a:off x="0" y="3395"/>
                <a:ext cx="998" cy="633"/>
                <a:chOff x="0" y="3395"/>
                <a:chExt cx="998" cy="633"/>
              </a:xfrm>
            </p:grpSpPr>
            <p:sp>
              <p:nvSpPr>
                <p:cNvPr id="295958"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a:solidFill>
                        <a:srgbClr val="FFFF00"/>
                      </a:solidFill>
                      <a:latin typeface="Arial" charset="0"/>
                    </a:rPr>
                    <a:t> </a:t>
                  </a:r>
                </a:p>
                <a:p>
                  <a:pPr eaLnBrk="0" hangingPunct="0"/>
                  <a:r>
                    <a:rPr lang="en-GB" sz="1800" b="1">
                      <a:solidFill>
                        <a:srgbClr val="FFFF00"/>
                      </a:solidFill>
                      <a:latin typeface="Arial" charset="0"/>
                    </a:rPr>
                    <a:t>Silence</a:t>
                  </a:r>
                </a:p>
                <a:p>
                  <a:pPr eaLnBrk="0" hangingPunct="0"/>
                  <a:r>
                    <a:rPr lang="en-GB" sz="1800" b="1">
                      <a:solidFill>
                        <a:srgbClr val="FFFF00"/>
                      </a:solidFill>
                      <a:latin typeface="Arial" charset="0"/>
                    </a:rPr>
                    <a:t> </a:t>
                  </a:r>
                </a:p>
                <a:p>
                  <a:pPr eaLnBrk="0" hangingPunct="0"/>
                  <a:endParaRPr lang="en-GB" sz="1800" b="1">
                    <a:solidFill>
                      <a:srgbClr val="FFFF00"/>
                    </a:solidFill>
                    <a:latin typeface="Arial" charset="0"/>
                    <a:cs typeface="Arial" charset="0"/>
                  </a:endParaRPr>
                </a:p>
              </p:txBody>
            </p:sp>
            <p:sp>
              <p:nvSpPr>
                <p:cNvPr id="295959"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52" name="Group 34"/>
              <p:cNvGrpSpPr>
                <a:grpSpLocks/>
              </p:cNvGrpSpPr>
              <p:nvPr/>
            </p:nvGrpSpPr>
            <p:grpSpPr bwMode="auto">
              <a:xfrm>
                <a:off x="998" y="3395"/>
                <a:ext cx="2774" cy="633"/>
                <a:chOff x="998" y="3395"/>
                <a:chExt cx="2774" cy="633"/>
              </a:xfrm>
            </p:grpSpPr>
            <p:sp>
              <p:nvSpPr>
                <p:cNvPr id="295956"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800" b="1" dirty="0">
                      <a:solidFill>
                        <a:srgbClr val="FFFF00"/>
                      </a:solidFill>
                      <a:latin typeface="Arial" charset="0"/>
                    </a:rPr>
                    <a:t> </a:t>
                  </a:r>
                </a:p>
                <a:p>
                  <a:pPr eaLnBrk="0" hangingPunct="0"/>
                  <a:r>
                    <a:rPr lang="en-GB" sz="1800" b="1" dirty="0">
                      <a:solidFill>
                        <a:srgbClr val="FFFF00"/>
                      </a:solidFill>
                      <a:latin typeface="Arial" charset="0"/>
                    </a:rPr>
                    <a:t>Six years (12:7a)</a:t>
                  </a:r>
                </a:p>
                <a:p>
                  <a:pPr eaLnBrk="0" hangingPunct="0"/>
                  <a:endParaRPr lang="en-GB" sz="1800" b="1" dirty="0">
                    <a:solidFill>
                      <a:srgbClr val="FFFF00"/>
                    </a:solidFill>
                    <a:latin typeface="Arial" charset="0"/>
                    <a:cs typeface="Arial" charset="0"/>
                  </a:endParaRPr>
                </a:p>
              </p:txBody>
            </p:sp>
            <p:sp>
              <p:nvSpPr>
                <p:cNvPr id="295957"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nvGrpSpPr>
              <p:cNvPr id="295953" name="Group 37"/>
              <p:cNvGrpSpPr>
                <a:grpSpLocks/>
              </p:cNvGrpSpPr>
              <p:nvPr/>
            </p:nvGrpSpPr>
            <p:grpSpPr bwMode="auto">
              <a:xfrm>
                <a:off x="0" y="4028"/>
                <a:ext cx="3772" cy="1898"/>
                <a:chOff x="0" y="4028"/>
                <a:chExt cx="3772" cy="1898"/>
              </a:xfrm>
            </p:grpSpPr>
            <p:sp>
              <p:nvSpPr>
                <p:cNvPr id="295954" name="Rectangle 38"/>
                <p:cNvSpPr>
                  <a:spLocks noChangeArrowheads="1"/>
                </p:cNvSpPr>
                <p:nvPr/>
              </p:nvSpPr>
              <p:spPr bwMode="auto">
                <a:xfrm>
                  <a:off x="43" y="4028"/>
                  <a:ext cx="368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34963" indent="-334963"/>
                  <a:r>
                    <a:rPr lang="en-GB" sz="1600" b="1">
                      <a:solidFill>
                        <a:srgbClr val="FFFF00"/>
                      </a:solidFill>
                      <a:latin typeface="Arial" charset="0"/>
                    </a:rPr>
                    <a:t>3. Hebrews 11:32-33 </a:t>
                  </a:r>
                  <a:r>
                    <a:rPr lang="ru-RU" sz="1600" b="1">
                      <a:solidFill>
                        <a:srgbClr val="FFFF00"/>
                      </a:solidFill>
                      <a:latin typeface="Arial" charset="0"/>
                    </a:rPr>
                    <a:t>"</a:t>
                  </a:r>
                  <a:r>
                    <a:rPr lang="en-GB" sz="1600" b="1">
                      <a:solidFill>
                        <a:srgbClr val="FFFF00"/>
                      </a:solidFill>
                      <a:latin typeface="Arial" charset="0"/>
                    </a:rPr>
                    <a:t>...about Gideon, Barak, Samson, Jephthah, ...who through faith conquered kingdoms....</a:t>
                  </a:r>
                  <a:r>
                    <a:rPr lang="ru-RU" sz="1600" b="1">
                      <a:solidFill>
                        <a:srgbClr val="FFFF00"/>
                      </a:solidFill>
                      <a:latin typeface="Arial" charset="0"/>
                    </a:rPr>
                    <a:t>"</a:t>
                  </a:r>
                  <a:r>
                    <a:rPr lang="en-GB" sz="1600" b="1">
                      <a:solidFill>
                        <a:srgbClr val="FFFF00"/>
                      </a:solidFill>
                      <a:latin typeface="Arial" charset="0"/>
                    </a:rPr>
                    <a:t> notes his feats positively</a:t>
                  </a:r>
                </a:p>
                <a:p>
                  <a:pPr marL="334963" indent="-334963" eaLnBrk="0" hangingPunct="0"/>
                  <a:r>
                    <a:rPr lang="en-GB" sz="1600" b="1">
                      <a:solidFill>
                        <a:srgbClr val="FFFF00"/>
                      </a:solidFill>
                      <a:latin typeface="Arial" charset="0"/>
                    </a:rPr>
                    <a:t>4. Though a prohibited act, his ultimate sacrifice of his daughter shows him to be a man of his word; Although foolish and stubborn, he still mentioned </a:t>
                  </a:r>
                  <a:r>
                    <a:rPr lang="ru-RU" sz="1600" b="1">
                      <a:solidFill>
                        <a:srgbClr val="FFFF00"/>
                      </a:solidFill>
                      <a:latin typeface="Arial" charset="0"/>
                    </a:rPr>
                    <a:t>"</a:t>
                  </a:r>
                  <a:r>
                    <a:rPr lang="en-GB" sz="1600" b="1">
                      <a:solidFill>
                        <a:srgbClr val="FFFF00"/>
                      </a:solidFill>
                      <a:latin typeface="Arial" charset="0"/>
                    </a:rPr>
                    <a:t>the Lord, God of Israel</a:t>
                  </a:r>
                  <a:r>
                    <a:rPr lang="ru-RU" sz="1600" b="1">
                      <a:solidFill>
                        <a:srgbClr val="FFFF00"/>
                      </a:solidFill>
                      <a:latin typeface="Arial" charset="0"/>
                    </a:rPr>
                    <a:t>"</a:t>
                  </a:r>
                  <a:r>
                    <a:rPr lang="en-GB" sz="1600" b="1">
                      <a:solidFill>
                        <a:srgbClr val="FFFF00"/>
                      </a:solidFill>
                      <a:latin typeface="Arial" charset="0"/>
                    </a:rPr>
                    <a:t> in his message to the Ammonite king (11:13-27).</a:t>
                  </a:r>
                </a:p>
                <a:p>
                  <a:pPr marL="334963" indent="-334963" eaLnBrk="0" hangingPunct="0"/>
                  <a:r>
                    <a:rPr lang="en-GB" sz="1600" b="1">
                      <a:solidFill>
                        <a:srgbClr val="FFFF00"/>
                      </a:solidFill>
                      <a:latin typeface="Arial" charset="0"/>
                    </a:rPr>
                    <a:t>5. His background and deeds show the influence of the surrounding nations on his behaviour (e.g. the sacrifice of his daughter).</a:t>
                  </a:r>
                  <a:endParaRPr lang="en-GB" sz="1800" b="1">
                    <a:solidFill>
                      <a:srgbClr val="FFFF00"/>
                    </a:solidFill>
                    <a:latin typeface="Arial" charset="0"/>
                    <a:cs typeface="Arial" charset="0"/>
                  </a:endParaRPr>
                </a:p>
              </p:txBody>
            </p:sp>
            <p:sp>
              <p:nvSpPr>
                <p:cNvPr id="295955"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grpSp>
        <p:sp>
          <p:nvSpPr>
            <p:cNvPr id="295941" name="Rectangle 40"/>
            <p:cNvSpPr>
              <a:spLocks noChangeArrowheads="1"/>
            </p:cNvSpPr>
            <p:nvPr/>
          </p:nvSpPr>
          <p:spPr bwMode="auto">
            <a:xfrm>
              <a:off x="-3" y="-3"/>
              <a:ext cx="3778" cy="59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800">
                <a:latin typeface="Arial" charset="0"/>
                <a:cs typeface="Arial" charset="0"/>
              </a:endParaRPr>
            </a:p>
          </p:txBody>
        </p:sp>
      </p:grpSp>
      <p:sp>
        <p:nvSpPr>
          <p:cNvPr id="295938" name="Rectangle 41"/>
          <p:cNvSpPr>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295939" name="Title 1"/>
          <p:cNvSpPr>
            <a:spLocks noGrp="1"/>
          </p:cNvSpPr>
          <p:nvPr>
            <p:ph type="title" idx="4294967295"/>
          </p:nvPr>
        </p:nvSpPr>
        <p:spPr>
          <a:xfrm>
            <a:off x="685800" y="44450"/>
            <a:ext cx="7772400" cy="587375"/>
          </a:xfrm>
          <a:solidFill>
            <a:srgbClr val="800000"/>
          </a:solidFill>
        </p:spPr>
        <p:txBody>
          <a:bodyPr/>
          <a:lstStyle/>
          <a:p>
            <a:r>
              <a:rPr lang="en-US" sz="4000" b="1">
                <a:solidFill>
                  <a:schemeClr val="bg1"/>
                </a:solidFill>
                <a:latin typeface="Arial" charset="0"/>
                <a:ea typeface="ＭＳ Ｐゴシック" charset="0"/>
              </a:rPr>
              <a:t>Jephthah Part 2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16033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12</a:t>
            </a:r>
          </a:p>
        </p:txBody>
      </p:sp>
    </p:spTree>
    <p:extLst>
      <p:ext uri="{BB962C8B-B14F-4D97-AF65-F5344CB8AC3E}">
        <p14:creationId xmlns:p14="http://schemas.microsoft.com/office/powerpoint/2010/main" val="25801443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6" name="Rectangle 53"/>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97987"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988"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97989" name="Group 4"/>
          <p:cNvGrpSpPr>
            <a:grpSpLocks/>
          </p:cNvGrpSpPr>
          <p:nvPr/>
        </p:nvGrpSpPr>
        <p:grpSpPr bwMode="auto">
          <a:xfrm>
            <a:off x="533400" y="533400"/>
            <a:ext cx="8153400" cy="5867400"/>
            <a:chOff x="336" y="336"/>
            <a:chExt cx="5136" cy="3696"/>
          </a:xfrm>
        </p:grpSpPr>
        <p:sp>
          <p:nvSpPr>
            <p:cNvPr id="298018"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19"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0"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1"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2"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3"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4"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5"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6"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7"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8"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29"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0"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1"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2"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3"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4"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5"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6"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8037"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97990" name="Text Box 25"/>
          <p:cNvSpPr txBox="1">
            <a:spLocks noChangeArrowheads="1"/>
          </p:cNvSpPr>
          <p:nvPr/>
        </p:nvSpPr>
        <p:spPr bwMode="auto">
          <a:xfrm>
            <a:off x="2286000" y="635000"/>
            <a:ext cx="5057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297991" name="Text Box 26"/>
          <p:cNvSpPr txBox="1">
            <a:spLocks noChangeArrowheads="1"/>
          </p:cNvSpPr>
          <p:nvPr/>
        </p:nvSpPr>
        <p:spPr bwMode="auto">
          <a:xfrm>
            <a:off x="685800" y="1143000"/>
            <a:ext cx="1600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97992"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97993"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97994"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97995"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97996"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97997"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97998"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97999"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98000"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98001"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98002"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98003"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4"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5"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98006"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98007"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98008" name="Text Box 43"/>
          <p:cNvSpPr txBox="1">
            <a:spLocks noChangeArrowheads="1"/>
          </p:cNvSpPr>
          <p:nvPr/>
        </p:nvSpPr>
        <p:spPr bwMode="auto">
          <a:xfrm>
            <a:off x="2343150" y="4419600"/>
            <a:ext cx="663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98009" name="Text Box 44"/>
          <p:cNvSpPr txBox="1">
            <a:spLocks noChangeArrowheads="1"/>
          </p:cNvSpPr>
          <p:nvPr/>
        </p:nvSpPr>
        <p:spPr bwMode="auto">
          <a:xfrm>
            <a:off x="3048000" y="4419600"/>
            <a:ext cx="7016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98010" name="Text Box 45"/>
          <p:cNvSpPr txBox="1">
            <a:spLocks noChangeArrowheads="1"/>
          </p:cNvSpPr>
          <p:nvPr/>
        </p:nvSpPr>
        <p:spPr bwMode="auto">
          <a:xfrm>
            <a:off x="3694113" y="4608513"/>
            <a:ext cx="749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98011" name="Text Box 46"/>
          <p:cNvSpPr txBox="1">
            <a:spLocks noChangeArrowheads="1"/>
          </p:cNvSpPr>
          <p:nvPr/>
        </p:nvSpPr>
        <p:spPr bwMode="auto">
          <a:xfrm>
            <a:off x="4303713" y="4608513"/>
            <a:ext cx="749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298012" name="Text Box 47"/>
          <p:cNvSpPr txBox="1">
            <a:spLocks noChangeArrowheads="1"/>
          </p:cNvSpPr>
          <p:nvPr/>
        </p:nvSpPr>
        <p:spPr bwMode="auto">
          <a:xfrm>
            <a:off x="4953000" y="4495800"/>
            <a:ext cx="5349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152624" name="Text Box 48"/>
          <p:cNvSpPr txBox="1">
            <a:spLocks noChangeArrowheads="1"/>
          </p:cNvSpPr>
          <p:nvPr/>
        </p:nvSpPr>
        <p:spPr bwMode="auto">
          <a:xfrm>
            <a:off x="5562600" y="4495800"/>
            <a:ext cx="609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298014" name="Text Box 49"/>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98015" name="Text Box 50"/>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98016" name="Text Box 51"/>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98017" name="Title 2"/>
          <p:cNvSpPr>
            <a:spLocks noGrp="1"/>
          </p:cNvSpPr>
          <p:nvPr>
            <p:ph type="title" idx="4294967295"/>
          </p:nvPr>
        </p:nvSpPr>
        <p:spPr>
          <a:xfrm>
            <a:off x="685800" y="-100013"/>
            <a:ext cx="7772400" cy="731838"/>
          </a:xfrm>
        </p:spPr>
        <p:txBody>
          <a:bodyPr/>
          <a:lstStyle/>
          <a:p>
            <a:r>
              <a:rPr lang="en-US" sz="3600" b="1">
                <a:solidFill>
                  <a:srgbClr val="FFFFFF"/>
                </a:solidFill>
                <a:latin typeface="Arial" charset="0"/>
                <a:ea typeface="ＭＳ Ｐゴシック" charset="0"/>
              </a:rPr>
              <a:t>Northern Campaign (12:8-15)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2624"/>
                                        </p:tgtEl>
                                        <p:attrNameLst>
                                          <p:attrName>style.visibility</p:attrName>
                                        </p:attrNameLst>
                                      </p:cBhvr>
                                      <p:to>
                                        <p:strVal val="visible"/>
                                      </p:to>
                                    </p:set>
                                    <p:animEffect transition="in" filter="checkerboard(across)">
                                      <p:cBhvr>
                                        <p:cTn id="7" dur="500"/>
                                        <p:tgtEl>
                                          <p:spTgt spid="152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24"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Izban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Elon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50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Abdon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chemeClr val="tx1">
                      <a:alpha val="98000"/>
                    </a:schemeClr>
                  </a:glow>
                </a:effectLst>
                <a:latin typeface="Arial" charset="0"/>
                <a:cs typeface="Arial" charset="0"/>
              </a:rPr>
              <a:t>Abdon</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13</a:t>
            </a:r>
          </a:p>
        </p:txBody>
      </p:sp>
    </p:spTree>
    <p:extLst>
      <p:ext uri="{BB962C8B-B14F-4D97-AF65-F5344CB8AC3E}">
        <p14:creationId xmlns:p14="http://schemas.microsoft.com/office/powerpoint/2010/main" val="39350305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Again the Israelites did evil in the </a:t>
            </a:r>
            <a:r>
              <a:rPr lang="en-US" sz="2800" b="1" dirty="0">
                <a:solidFill>
                  <a:srgbClr val="000000"/>
                </a:solidFill>
                <a:latin typeface="Arial"/>
                <a:cs typeface="Arial"/>
              </a:rPr>
              <a:t>LORD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945892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187624" y="3443516"/>
            <a:ext cx="7286969"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so the L</a:t>
            </a:r>
            <a:r>
              <a:rPr lang="en-US" sz="2800" b="1" dirty="0">
                <a:solidFill>
                  <a:srgbClr val="000000"/>
                </a:solidFill>
                <a:latin typeface="Arial"/>
                <a:cs typeface="Arial"/>
              </a:rPr>
              <a:t>ORD</a:t>
            </a:r>
            <a:r>
              <a:rPr lang="en-US" sz="3200" b="1" dirty="0">
                <a:solidFill>
                  <a:srgbClr val="000000"/>
                </a:solidFill>
                <a:latin typeface="Arial"/>
                <a:cs typeface="Arial"/>
              </a:rPr>
              <a:t> handed them over to the Philistines, who oppressed them for forty years</a:t>
            </a:r>
            <a:r>
              <a:rPr lang="ru-RU" sz="3200" b="1" dirty="0">
                <a:solidFill>
                  <a:srgbClr val="000000"/>
                </a:solidFill>
                <a:latin typeface="Arial"/>
                <a:cs typeface="Arial"/>
              </a:rPr>
              <a:t>"</a:t>
            </a:r>
            <a:r>
              <a:rPr lang="en-US" sz="3200" b="1" dirty="0">
                <a:solidFill>
                  <a:srgbClr val="000000"/>
                </a:solidFill>
                <a:latin typeface="Arial"/>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214472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323528" y="4941168"/>
            <a:ext cx="7776864"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Supplication Absent: No mention is made of the nation crying out to the L</a:t>
            </a:r>
            <a:r>
              <a:rPr lang="en-US" sz="2800" b="1" dirty="0">
                <a:solidFill>
                  <a:srgbClr val="000000"/>
                </a:solidFill>
                <a:latin typeface="Arial"/>
                <a:cs typeface="Arial"/>
              </a:rPr>
              <a:t>ORD</a:t>
            </a:r>
            <a:r>
              <a:rPr lang="en-US" sz="3200" b="1" dirty="0">
                <a:solidFill>
                  <a:srgbClr val="000000"/>
                </a:solidFill>
                <a:latin typeface="Arial"/>
                <a:cs typeface="Arial"/>
              </a:rPr>
              <a:t> for deliverance from its enemy. </a:t>
            </a:r>
          </a:p>
        </p:txBody>
      </p:sp>
    </p:spTree>
    <p:extLst>
      <p:ext uri="{BB962C8B-B14F-4D97-AF65-F5344CB8AC3E}">
        <p14:creationId xmlns:p14="http://schemas.microsoft.com/office/powerpoint/2010/main" val="76487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Then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said to Moses,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Give the following instructions to the people of Israel. </a:t>
            </a:r>
            <a:br>
              <a:rPr lang="en-US" sz="2800" b="1">
                <a:effectLst>
                  <a:glow rad="127000">
                    <a:schemeClr val="tx1"/>
                  </a:glow>
                </a:effectLst>
                <a:latin typeface="Arial" charset="0"/>
                <a:ea typeface="ＭＳ Ｐゴシック" charset="0"/>
                <a:cs typeface="ＭＳ Ｐゴシック" charset="0"/>
              </a:rPr>
            </a:br>
            <a:br>
              <a:rPr lang="en-US" sz="2800" b="1">
                <a:effectLst>
                  <a:glow rad="127000">
                    <a:schemeClr val="tx1"/>
                  </a:glow>
                </a:effectLst>
                <a:latin typeface="Arial" charset="0"/>
                <a:ea typeface="ＭＳ Ｐゴシック" charset="0"/>
                <a:cs typeface="ＭＳ Ｐゴシック" charset="0"/>
              </a:rPr>
            </a:br>
            <a:r>
              <a:rPr lang="en-US" sz="2800" b="1" baseline="30000">
                <a:effectLst>
                  <a:glow rad="127000">
                    <a:schemeClr val="tx1"/>
                  </a:glow>
                </a:effectLst>
                <a:latin typeface="Arial" charset="0"/>
                <a:ea typeface="ＭＳ Ｐゴシック" charset="0"/>
                <a:cs typeface="ＭＳ Ｐゴシック" charset="0"/>
              </a:rPr>
              <a:t>2</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If any of the people, either men or women, take the special vow of a Nazirite, setting themselves apart to the Lord in a special way,  </a:t>
            </a:r>
            <a:r>
              <a:rPr lang="en-US" sz="2800" b="1" baseline="30000">
                <a:effectLst>
                  <a:glow rad="127000">
                    <a:schemeClr val="tx1"/>
                  </a:glow>
                </a:effectLst>
                <a:latin typeface="Arial" charset="0"/>
                <a:ea typeface="ＭＳ Ｐゴシック" charset="0"/>
                <a:cs typeface="ＭＳ Ｐゴシック" charset="0"/>
              </a:rPr>
              <a:t>3</a:t>
            </a:r>
            <a:r>
              <a:rPr lang="en-US" sz="2800" b="1">
                <a:effectLst>
                  <a:glow rad="127000">
                    <a:schemeClr val="tx1"/>
                  </a:glow>
                </a:effectLst>
                <a:latin typeface="Arial" charset="0"/>
                <a:ea typeface="ＭＳ Ｐゴシック" charset="0"/>
                <a:cs typeface="ＭＳ Ｐゴシック" charset="0"/>
              </a:rPr>
              <a:t>they must give up wine and other alcoholic drinks. They must not use vinegar made from wine or from other alcoholic drinks, they must not drink fresh grape juice, and they must not eat grapes or raisins</a:t>
            </a:r>
            <a:r>
              <a:rPr lang="ru-RU" sz="2800" b="1">
                <a:effectLst>
                  <a:glow rad="127000">
                    <a:schemeClr val="tx1"/>
                  </a:glow>
                </a:effectLst>
                <a:latin typeface="Arial" charset="0"/>
                <a:ea typeface="ＭＳ Ｐゴシック" charset="0"/>
                <a:cs typeface="ＭＳ Ｐゴシック" charset="0"/>
              </a:rPr>
              <a:t>"</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6:1-3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20290081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long as they are bound by their Nazirite vow, they are not allowed to eat or drink anything that comes from a grapevine—not even the grape seeds or skins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6:4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They must never cut their hair throughout the time of their vow, for they are holy and set apart to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Until the time of their vow has been fulfilled, they must let their hair grow long.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And they must not go near a dead body during the entire period of their vow to the L</a:t>
            </a:r>
            <a:r>
              <a:rPr lang="en-US" sz="2400" b="1">
                <a:effectLst>
                  <a:glow rad="127000">
                    <a:schemeClr val="tx1"/>
                  </a:glow>
                </a:effectLst>
                <a:latin typeface="Arial" charset="0"/>
                <a:ea typeface="ＭＳ Ｐゴシック" charset="0"/>
                <a:cs typeface="ＭＳ Ｐゴシック" charset="0"/>
              </a:rPr>
              <a:t>ORD</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287181"/>
            <a:ext cx="5241926" cy="2603028"/>
          </a:xfrm>
          <a:prstGeom prst="wedgeRoundRectCallout">
            <a:avLst>
              <a:gd name="adj1" fmla="val -323"/>
              <a:gd name="adj2" fmla="val 6382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93098" y="2320896"/>
            <a:ext cx="5148828" cy="2554545"/>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Samson delivers southwestern Israel from the Philistines as God</a:t>
            </a:r>
            <a:r>
              <a:rPr lang="uk-UA" sz="3200" b="1" dirty="0">
                <a:solidFill>
                  <a:srgbClr val="000000"/>
                </a:solidFill>
                <a:latin typeface="Arial"/>
                <a:cs typeface="Arial"/>
              </a:rPr>
              <a:t>'</a:t>
            </a:r>
            <a:r>
              <a:rPr lang="en-US" sz="3200" b="1" dirty="0">
                <a:solidFill>
                  <a:srgbClr val="000000"/>
                </a:solidFill>
                <a:latin typeface="Arial"/>
                <a:cs typeface="Arial"/>
              </a:rPr>
              <a:t>s merciful provision for the nation (13:2–16:31).</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21839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 </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Sun</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 in Darkness</a:t>
            </a: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Samson</a:t>
            </a: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 means </a:t>
            </a:r>
            <a:r>
              <a:rPr lang="ru-RU" sz="6600" b="1" dirty="0">
                <a:solidFill>
                  <a:srgbClr val="FFFFFF"/>
                </a:solidFill>
                <a:effectLst>
                  <a:glow rad="177800">
                    <a:schemeClr val="tx1"/>
                  </a:glow>
                </a:effectLst>
                <a:latin typeface="Arial" charset="0"/>
                <a:ea typeface="ＭＳ Ｐゴシック" charset="0"/>
              </a:rPr>
              <a:t>"</a:t>
            </a:r>
            <a:r>
              <a:rPr lang="en-US" sz="6600" b="1" dirty="0">
                <a:solidFill>
                  <a:srgbClr val="FFFFFF"/>
                </a:solidFill>
                <a:effectLst>
                  <a:glow rad="177800">
                    <a:schemeClr val="tx1"/>
                  </a:glow>
                </a:effectLst>
                <a:latin typeface="Arial" charset="0"/>
                <a:ea typeface="ＭＳ Ｐゴシック" charset="0"/>
              </a:rPr>
              <a:t>Sun</a:t>
            </a:r>
            <a:r>
              <a:rPr lang="ru-RU" sz="6600" b="1" dirty="0">
                <a:solidFill>
                  <a:srgbClr val="FFFFFF"/>
                </a:solidFill>
                <a:effectLst>
                  <a:glow rad="177800">
                    <a:schemeClr val="tx1"/>
                  </a:glow>
                </a:effectLst>
                <a:latin typeface="Arial" charset="0"/>
                <a:ea typeface="ＭＳ Ｐゴシック" charset="0"/>
              </a:rPr>
              <a:t>"</a:t>
            </a:r>
            <a:endParaRPr lang="en-US" sz="6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884365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Rectangle 54"/>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306179"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180"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306181" name="Group 4"/>
          <p:cNvGrpSpPr>
            <a:grpSpLocks/>
          </p:cNvGrpSpPr>
          <p:nvPr/>
        </p:nvGrpSpPr>
        <p:grpSpPr bwMode="auto">
          <a:xfrm>
            <a:off x="533400" y="533400"/>
            <a:ext cx="8153400" cy="5867400"/>
            <a:chOff x="336" y="336"/>
            <a:chExt cx="5136" cy="3696"/>
          </a:xfrm>
        </p:grpSpPr>
        <p:sp>
          <p:nvSpPr>
            <p:cNvPr id="30621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1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2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623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06182" name="Text Box 25"/>
          <p:cNvSpPr txBox="1">
            <a:spLocks noChangeArrowheads="1"/>
          </p:cNvSpPr>
          <p:nvPr/>
        </p:nvSpPr>
        <p:spPr bwMode="auto">
          <a:xfrm>
            <a:off x="2286000" y="635000"/>
            <a:ext cx="5057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306183" name="Text Box 26"/>
          <p:cNvSpPr txBox="1">
            <a:spLocks noChangeArrowheads="1"/>
          </p:cNvSpPr>
          <p:nvPr/>
        </p:nvSpPr>
        <p:spPr bwMode="auto">
          <a:xfrm>
            <a:off x="685800" y="1143000"/>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06184"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06185" name="Text Box 28"/>
          <p:cNvSpPr txBox="1">
            <a:spLocks noChangeArrowheads="1"/>
          </p:cNvSpPr>
          <p:nvPr/>
        </p:nvSpPr>
        <p:spPr bwMode="auto">
          <a:xfrm>
            <a:off x="6848475" y="1143000"/>
            <a:ext cx="19002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06186"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06187"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06188"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06189"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06190"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06191"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06192"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06193"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06194"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06195"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6"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7"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06198"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306199"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306200" name="Text Box 43"/>
          <p:cNvSpPr txBox="1">
            <a:spLocks noChangeArrowheads="1"/>
          </p:cNvSpPr>
          <p:nvPr/>
        </p:nvSpPr>
        <p:spPr bwMode="auto">
          <a:xfrm>
            <a:off x="2343150" y="4419600"/>
            <a:ext cx="663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306201" name="Text Box 44"/>
          <p:cNvSpPr txBox="1">
            <a:spLocks noChangeArrowheads="1"/>
          </p:cNvSpPr>
          <p:nvPr/>
        </p:nvSpPr>
        <p:spPr bwMode="auto">
          <a:xfrm>
            <a:off x="3048000" y="4419600"/>
            <a:ext cx="7016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306202" name="Text Box 45"/>
          <p:cNvSpPr txBox="1">
            <a:spLocks noChangeArrowheads="1"/>
          </p:cNvSpPr>
          <p:nvPr/>
        </p:nvSpPr>
        <p:spPr bwMode="auto">
          <a:xfrm>
            <a:off x="3694113" y="4608513"/>
            <a:ext cx="749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306203" name="Text Box 46"/>
          <p:cNvSpPr txBox="1">
            <a:spLocks noChangeArrowheads="1"/>
          </p:cNvSpPr>
          <p:nvPr/>
        </p:nvSpPr>
        <p:spPr bwMode="auto">
          <a:xfrm>
            <a:off x="4303713" y="4608513"/>
            <a:ext cx="749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306204" name="Text Box 47"/>
          <p:cNvSpPr txBox="1">
            <a:spLocks noChangeArrowheads="1"/>
          </p:cNvSpPr>
          <p:nvPr/>
        </p:nvSpPr>
        <p:spPr bwMode="auto">
          <a:xfrm>
            <a:off x="4953000" y="4495800"/>
            <a:ext cx="5349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306205" name="Text Box 48"/>
          <p:cNvSpPr txBox="1">
            <a:spLocks noChangeArrowheads="1"/>
          </p:cNvSpPr>
          <p:nvPr/>
        </p:nvSpPr>
        <p:spPr bwMode="auto">
          <a:xfrm>
            <a:off x="5562600" y="4495800"/>
            <a:ext cx="609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306206" name="Text Box 49"/>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06207" name="Text Box 50"/>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06208" name="Text Box 51"/>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156724" name="Text Box 52"/>
          <p:cNvSpPr txBox="1">
            <a:spLocks noChangeArrowheads="1"/>
          </p:cNvSpPr>
          <p:nvPr/>
        </p:nvSpPr>
        <p:spPr bwMode="auto">
          <a:xfrm>
            <a:off x="6227763" y="4495800"/>
            <a:ext cx="628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West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13:1-</a:t>
            </a:r>
          </a:p>
          <a:p>
            <a:pPr eaLnBrk="1" hangingPunct="1"/>
            <a:r>
              <a:rPr lang="en-US" sz="1200">
                <a:solidFill>
                  <a:srgbClr val="FFFF00"/>
                </a:solidFill>
                <a:latin typeface="Arial" charset="0"/>
                <a:cs typeface="Arial" charset="0"/>
              </a:rPr>
              <a:t>16:31</a:t>
            </a:r>
            <a:endParaRPr lang="en-US">
              <a:latin typeface="Arial" charset="0"/>
              <a:cs typeface="Arial" charset="0"/>
            </a:endParaRPr>
          </a:p>
        </p:txBody>
      </p:sp>
      <p:sp>
        <p:nvSpPr>
          <p:cNvPr id="306210" name="Title 2"/>
          <p:cNvSpPr>
            <a:spLocks noGrp="1"/>
          </p:cNvSpPr>
          <p:nvPr>
            <p:ph type="title" idx="4294967295"/>
          </p:nvPr>
        </p:nvSpPr>
        <p:spPr>
          <a:xfrm>
            <a:off x="685800" y="-100013"/>
            <a:ext cx="7772400" cy="649288"/>
          </a:xfrm>
        </p:spPr>
        <p:txBody>
          <a:bodyPr/>
          <a:lstStyle/>
          <a:p>
            <a:r>
              <a:rPr lang="en-US" sz="3600" b="1">
                <a:solidFill>
                  <a:srgbClr val="FFFFFF"/>
                </a:solidFill>
                <a:latin typeface="Arial" charset="0"/>
                <a:ea typeface="ＭＳ Ｐゴシック" charset="0"/>
              </a:rPr>
              <a:t>Western Campaign (13–16)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6724"/>
                                        </p:tgtEl>
                                        <p:attrNameLst>
                                          <p:attrName>style.visibility</p:attrName>
                                        </p:attrNameLst>
                                      </p:cBhvr>
                                      <p:to>
                                        <p:strVal val="visible"/>
                                      </p:to>
                                    </p:set>
                                    <p:animEffect transition="in" filter="checkerboard(across)">
                                      <p:cBhvr>
                                        <p:cTn id="7" dur="500"/>
                                        <p:tgtEl>
                                          <p:spTgt spid="15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24"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Samson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74" name="Text Box 43"/>
          <p:cNvSpPr txBox="1">
            <a:spLocks noChangeArrowheads="1"/>
          </p:cNvSpPr>
          <p:nvPr/>
        </p:nvSpPr>
        <p:spPr bwMode="auto">
          <a:xfrm>
            <a:off x="2397199" y="3717032"/>
            <a:ext cx="1382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14</a:t>
            </a:r>
          </a:p>
        </p:txBody>
      </p:sp>
    </p:spTree>
    <p:extLst>
      <p:ext uri="{BB962C8B-B14F-4D97-AF65-F5344CB8AC3E}">
        <p14:creationId xmlns:p14="http://schemas.microsoft.com/office/powerpoint/2010/main" val="1218114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One day when Samson was in Timnah, one of the Philistine women caught his eye.  </a:t>
            </a:r>
            <a:r>
              <a:rPr lang="en-US" sz="2800" b="1" baseline="30000">
                <a:effectLst>
                  <a:glow rad="127000">
                    <a:schemeClr val="tx1"/>
                  </a:glow>
                </a:effectLst>
                <a:latin typeface="Arial" charset="0"/>
                <a:ea typeface="ＭＳ Ｐゴシック" charset="0"/>
                <a:cs typeface="ＭＳ Ｐゴシック" charset="0"/>
              </a:rPr>
              <a:t>2</a:t>
            </a:r>
            <a:r>
              <a:rPr lang="en-US" sz="2800" b="1">
                <a:effectLst>
                  <a:glow rad="127000">
                    <a:schemeClr val="tx1"/>
                  </a:glow>
                </a:effectLst>
                <a:latin typeface="Arial" charset="0"/>
                <a:ea typeface="ＭＳ Ｐゴシック" charset="0"/>
                <a:cs typeface="ＭＳ Ｐゴシック" charset="0"/>
              </a:rPr>
              <a:t>When he returned home, he told his father and mother,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 young Philistine woman in Timnah caught my eye.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I want to marry her. Get her for me</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14:1-2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48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Samson and his parents were going down to Timnah, a young lion suddenly attacked Samson near the vineyards of Timnah.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At that moment the Spirit of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came powerfully upon him, and he ripped the lion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s jaws apart with his bare hands. He did it as easily as if it were a young goat. But he didn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 tell his father or mother about it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5312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15</a:t>
            </a:r>
          </a:p>
        </p:txBody>
      </p:sp>
    </p:spTree>
    <p:extLst>
      <p:ext uri="{BB962C8B-B14F-4D97-AF65-F5344CB8AC3E}">
        <p14:creationId xmlns:p14="http://schemas.microsoft.com/office/powerpoint/2010/main" val="270239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117198154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Samson &amp; the Foxes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(Judges 15)</a:t>
            </a:r>
          </a:p>
        </p:txBody>
      </p:sp>
    </p:spTree>
    <p:extLst>
      <p:ext uri="{BB962C8B-B14F-4D97-AF65-F5344CB8AC3E}">
        <p14:creationId xmlns:p14="http://schemas.microsoft.com/office/powerpoint/2010/main" val="38420310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Samson said, </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This time I cannot be blamed for everything I am going to do to you Philistines.</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t>
            </a:r>
            <a:r>
              <a:rPr lang="en-SG" sz="2800" b="1" baseline="30000">
                <a:effectLst>
                  <a:glow rad="127000">
                    <a:schemeClr val="tx1"/>
                  </a:glow>
                </a:effectLst>
                <a:latin typeface="Arial" charset="0"/>
                <a:ea typeface="ＭＳ Ｐゴシック" charset="0"/>
                <a:cs typeface="ＭＳ Ｐゴシック" charset="0"/>
              </a:rPr>
              <a:t>4</a:t>
            </a:r>
            <a:r>
              <a:rPr lang="en-SG" sz="2800" b="1">
                <a:effectLst>
                  <a:glow rad="127000">
                    <a:schemeClr val="tx1"/>
                  </a:glow>
                </a:effectLst>
                <a:latin typeface="Arial" charset="0"/>
                <a:ea typeface="ＭＳ Ｐゴシック" charset="0"/>
                <a:cs typeface="ＭＳ Ｐゴシック" charset="0"/>
              </a:rPr>
              <a:t>Then he went out and caught 300 foxes. He tied their tails together in pairs, and he fastened a torch to each pair of tails.  </a:t>
            </a:r>
            <a:r>
              <a:rPr lang="en-SG" sz="2800" b="1" baseline="30000">
                <a:effectLst>
                  <a:glow rad="127000">
                    <a:schemeClr val="tx1"/>
                  </a:glow>
                </a:effectLst>
                <a:latin typeface="Arial" charset="0"/>
                <a:ea typeface="ＭＳ Ｐゴシック" charset="0"/>
                <a:cs typeface="ＭＳ Ｐゴシック" charset="0"/>
              </a:rPr>
              <a:t>5</a:t>
            </a:r>
            <a:r>
              <a:rPr lang="en-SG" sz="2800" b="1">
                <a:effectLst>
                  <a:glow rad="127000">
                    <a:schemeClr val="tx1"/>
                  </a:glow>
                </a:effectLst>
                <a:latin typeface="Arial" charset="0"/>
                <a:ea typeface="ＭＳ Ｐゴシック" charset="0"/>
                <a:cs typeface="ＭＳ Ｐゴシック" charset="0"/>
              </a:rPr>
              <a:t>Then he lit the torches and let the foxes run through the grain fields of the Philistines. He burned all their grain to the ground, including the sheaves and the uncut grain. He also destroyed their vineyards and olive groves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15:3-5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Jawbone Revenge (15:15-16)</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320514" name="Group 3"/>
          <p:cNvGrpSpPr>
            <a:grpSpLocks/>
          </p:cNvGrpSpPr>
          <p:nvPr/>
        </p:nvGrpSpPr>
        <p:grpSpPr bwMode="auto">
          <a:xfrm>
            <a:off x="609600" y="496888"/>
            <a:ext cx="8077200" cy="6172200"/>
            <a:chOff x="-3" y="400"/>
            <a:chExt cx="3778" cy="6507"/>
          </a:xfrm>
        </p:grpSpPr>
        <p:grpSp>
          <p:nvGrpSpPr>
            <p:cNvPr id="320517" name="Group 4"/>
            <p:cNvGrpSpPr>
              <a:grpSpLocks/>
            </p:cNvGrpSpPr>
            <p:nvPr/>
          </p:nvGrpSpPr>
          <p:grpSpPr bwMode="auto">
            <a:xfrm>
              <a:off x="0" y="403"/>
              <a:ext cx="3772" cy="6501"/>
              <a:chOff x="0" y="403"/>
              <a:chExt cx="3772" cy="6501"/>
            </a:xfrm>
          </p:grpSpPr>
          <p:grpSp>
            <p:nvGrpSpPr>
              <p:cNvPr id="320519"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a:solidFill>
                        <a:srgbClr val="FFFF00"/>
                      </a:solidFill>
                      <a:latin typeface="Arial" charset="0"/>
                    </a:rPr>
                    <a:t> </a:t>
                  </a:r>
                  <a:r>
                    <a:rPr lang="en-GB" sz="2800" b="1">
                      <a:solidFill>
                        <a:srgbClr val="FFFF00"/>
                      </a:solidFill>
                      <a:latin typeface="Arial" charset="0"/>
                    </a:rPr>
                    <a:t>Samson (tribe of Dan), a Nazirite by birth</a:t>
                  </a:r>
                </a:p>
                <a:p>
                  <a:pPr algn="ctr" eaLnBrk="0" hangingPunct="0"/>
                  <a:endParaRPr lang="en-GB" sz="2800" b="1">
                    <a:solidFill>
                      <a:srgbClr val="FFFF00"/>
                    </a:solidFill>
                    <a:latin typeface="Arial" charset="0"/>
                    <a:cs typeface="Arial"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0" name="Group 8"/>
              <p:cNvGrpSpPr>
                <a:grpSpLocks/>
              </p:cNvGrpSpPr>
              <p:nvPr/>
            </p:nvGrpSpPr>
            <p:grpSpPr bwMode="auto">
              <a:xfrm>
                <a:off x="0" y="802"/>
                <a:ext cx="998" cy="752"/>
                <a:chOff x="0" y="802"/>
                <a:chExt cx="998" cy="752"/>
              </a:xfrm>
            </p:grpSpPr>
            <p:sp>
              <p:nvSpPr>
                <p:cNvPr id="320551" name="Rectangle 9"/>
                <p:cNvSpPr>
                  <a:spLocks noChangeArrowheads="1"/>
                </p:cNvSpPr>
                <p:nvPr/>
              </p:nvSpPr>
              <p:spPr bwMode="auto">
                <a:xfrm>
                  <a:off x="43" y="80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1" name="Group 11"/>
              <p:cNvGrpSpPr>
                <a:grpSpLocks/>
              </p:cNvGrpSpPr>
              <p:nvPr/>
            </p:nvGrpSpPr>
            <p:grpSpPr bwMode="auto">
              <a:xfrm>
                <a:off x="998" y="802"/>
                <a:ext cx="2774" cy="752"/>
                <a:chOff x="998" y="802"/>
                <a:chExt cx="2774" cy="752"/>
              </a:xfrm>
            </p:grpSpPr>
            <p:sp>
              <p:nvSpPr>
                <p:cNvPr id="320549" name="Rectangle 12"/>
                <p:cNvSpPr>
                  <a:spLocks noChangeArrowheads="1"/>
                </p:cNvSpPr>
                <p:nvPr/>
              </p:nvSpPr>
              <p:spPr bwMode="auto">
                <a:xfrm>
                  <a:off x="1041" y="80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Southwest (Zorah)</a:t>
                  </a:r>
                </a:p>
                <a:p>
                  <a:pPr eaLnBrk="0" hangingPunct="0"/>
                  <a:endParaRPr lang="en-GB" sz="2000" b="1">
                    <a:solidFill>
                      <a:srgbClr val="FFFF00"/>
                    </a:solidFill>
                    <a:latin typeface="Arial" charset="0"/>
                    <a:cs typeface="Arial"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2" name="Group 14"/>
              <p:cNvGrpSpPr>
                <a:grpSpLocks/>
              </p:cNvGrpSpPr>
              <p:nvPr/>
            </p:nvGrpSpPr>
            <p:grpSpPr bwMode="auto">
              <a:xfrm>
                <a:off x="0" y="1435"/>
                <a:ext cx="998" cy="752"/>
                <a:chOff x="0" y="1435"/>
                <a:chExt cx="998" cy="752"/>
              </a:xfrm>
            </p:grpSpPr>
            <p:sp>
              <p:nvSpPr>
                <p:cNvPr id="320547" name="Rectangle 15"/>
                <p:cNvSpPr>
                  <a:spLocks noChangeArrowheads="1"/>
                </p:cNvSpPr>
                <p:nvPr/>
              </p:nvSpPr>
              <p:spPr bwMode="auto">
                <a:xfrm>
                  <a:off x="43" y="143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nvGrpSpPr>
              <p:cNvPr id="320524" name="Group 20"/>
              <p:cNvGrpSpPr>
                <a:grpSpLocks/>
              </p:cNvGrpSpPr>
              <p:nvPr/>
            </p:nvGrpSpPr>
            <p:grpSpPr bwMode="auto">
              <a:xfrm>
                <a:off x="0" y="2068"/>
                <a:ext cx="998" cy="867"/>
                <a:chOff x="0" y="2068"/>
                <a:chExt cx="998" cy="867"/>
              </a:xfrm>
            </p:grpSpPr>
            <p:sp>
              <p:nvSpPr>
                <p:cNvPr id="320543" name="Rectangle 21"/>
                <p:cNvSpPr>
                  <a:spLocks noChangeArrowheads="1"/>
                </p:cNvSpPr>
                <p:nvPr/>
              </p:nvSpPr>
              <p:spPr bwMode="auto">
                <a:xfrm>
                  <a:off x="43" y="2068"/>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5"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dirty="0">
                      <a:solidFill>
                        <a:srgbClr val="FFFF00"/>
                      </a:solidFill>
                      <a:latin typeface="Arial" charset="0"/>
                    </a:rPr>
                    <a:t>Philistines (13:1)</a:t>
                  </a:r>
                </a:p>
                <a:p>
                  <a:pPr eaLnBrk="0" hangingPunct="0"/>
                  <a:r>
                    <a:rPr lang="en-GB" sz="2000" b="1" dirty="0">
                      <a:solidFill>
                        <a:srgbClr val="FFFF00"/>
                      </a:solidFill>
                      <a:latin typeface="Arial" charset="0"/>
                    </a:rPr>
                    <a:t>Forty years</a:t>
                  </a: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6" name="Group 26"/>
              <p:cNvGrpSpPr>
                <a:grpSpLocks/>
              </p:cNvGrpSpPr>
              <p:nvPr/>
            </p:nvGrpSpPr>
            <p:grpSpPr bwMode="auto">
              <a:xfrm>
                <a:off x="0" y="2816"/>
                <a:ext cx="998" cy="752"/>
                <a:chOff x="0" y="2816"/>
                <a:chExt cx="998" cy="752"/>
              </a:xfrm>
            </p:grpSpPr>
            <p:sp>
              <p:nvSpPr>
                <p:cNvPr id="320539" name="Rectangle 27"/>
                <p:cNvSpPr>
                  <a:spLocks noChangeArrowheads="1"/>
                </p:cNvSpPr>
                <p:nvPr/>
              </p:nvSpPr>
              <p:spPr bwMode="auto">
                <a:xfrm>
                  <a:off x="43" y="2816"/>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7" name="Group 29"/>
              <p:cNvGrpSpPr>
                <a:grpSpLocks/>
              </p:cNvGrpSpPr>
              <p:nvPr/>
            </p:nvGrpSpPr>
            <p:grpSpPr bwMode="auto">
              <a:xfrm>
                <a:off x="998" y="2816"/>
                <a:ext cx="2774" cy="752"/>
                <a:chOff x="998" y="2816"/>
                <a:chExt cx="2774" cy="752"/>
              </a:xfrm>
            </p:grpSpPr>
            <p:sp>
              <p:nvSpPr>
                <p:cNvPr id="320537" name="Rectangle 30"/>
                <p:cNvSpPr>
                  <a:spLocks noChangeArrowheads="1"/>
                </p:cNvSpPr>
                <p:nvPr/>
              </p:nvSpPr>
              <p:spPr bwMode="auto">
                <a:xfrm>
                  <a:off x="1041" y="2816"/>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sz="2000" b="1" dirty="0">
                    <a:solidFill>
                      <a:srgbClr val="FFFF00"/>
                    </a:solidFill>
                    <a:latin typeface="Arial" charset="0"/>
                  </a:endParaRPr>
                </a:p>
                <a:p>
                  <a:r>
                    <a:rPr lang="en-GB" sz="2000" b="1" dirty="0">
                      <a:solidFill>
                        <a:srgbClr val="FFFF00"/>
                      </a:solidFill>
                      <a:latin typeface="Arial" charset="0"/>
                    </a:rPr>
                    <a:t>No mention</a:t>
                  </a:r>
                </a:p>
                <a:p>
                  <a:pPr eaLnBrk="0" hangingPunct="0"/>
                  <a:endParaRPr lang="en-GB" sz="2000" b="1" dirty="0">
                    <a:solidFill>
                      <a:srgbClr val="FFFF00"/>
                    </a:solidFill>
                    <a:latin typeface="Arial" charset="0"/>
                    <a:cs typeface="Arial"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8" name="Group 32"/>
              <p:cNvGrpSpPr>
                <a:grpSpLocks/>
              </p:cNvGrpSpPr>
              <p:nvPr/>
            </p:nvGrpSpPr>
            <p:grpSpPr bwMode="auto">
              <a:xfrm>
                <a:off x="0" y="3449"/>
                <a:ext cx="998" cy="867"/>
                <a:chOff x="0" y="3449"/>
                <a:chExt cx="998" cy="867"/>
              </a:xfrm>
            </p:grpSpPr>
            <p:sp>
              <p:nvSpPr>
                <p:cNvPr id="320535" name="Rectangle 33"/>
                <p:cNvSpPr>
                  <a:spLocks noChangeArrowheads="1"/>
                </p:cNvSpPr>
                <p:nvPr/>
              </p:nvSpPr>
              <p:spPr bwMode="auto">
                <a:xfrm>
                  <a:off x="43" y="3449"/>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29"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dirty="0">
                      <a:solidFill>
                        <a:srgbClr val="FFFF00"/>
                      </a:solidFill>
                      <a:latin typeface="Arial" charset="0"/>
                    </a:rPr>
                    <a:t>No mention</a:t>
                  </a:r>
                </a:p>
                <a:p>
                  <a:pPr eaLnBrk="0" hangingPunct="0"/>
                  <a:r>
                    <a:rPr lang="en-GB" sz="2000" b="1" dirty="0">
                      <a:solidFill>
                        <a:srgbClr val="FFFF00"/>
                      </a:solidFill>
                      <a:latin typeface="Arial" charset="0"/>
                    </a:rPr>
                    <a:t>He led Israel twenty years</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0530"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1. Record of the Lord</a:t>
                  </a:r>
                  <a:r>
                    <a:rPr lang="uk-UA" sz="2000" b="1">
                      <a:solidFill>
                        <a:srgbClr val="FFFF00"/>
                      </a:solidFill>
                      <a:latin typeface="Arial" charset="0"/>
                    </a:rPr>
                    <a:t>'</a:t>
                  </a:r>
                  <a:r>
                    <a:rPr lang="en-GB" sz="2000" b="1">
                      <a:solidFill>
                        <a:srgbClr val="FFFF00"/>
                      </a:solidFill>
                      <a:latin typeface="Arial" charset="0"/>
                    </a:rPr>
                    <a:t>s Spirit working in him:(1)13:25 </a:t>
                  </a:r>
                </a:p>
                <a:p>
                  <a:pPr eaLnBrk="0" hangingPunct="0"/>
                  <a:r>
                    <a:rPr lang="en-GB" sz="2000" b="1">
                      <a:solidFill>
                        <a:srgbClr val="FFFF00"/>
                      </a:solidFill>
                      <a:latin typeface="Arial" charset="0"/>
                    </a:rPr>
                    <a:t>   (2)14:6 (3)14:19 (4)15:14.</a:t>
                  </a:r>
                </a:p>
                <a:p>
                  <a:pPr eaLnBrk="0" hangingPunct="0"/>
                  <a:r>
                    <a:rPr lang="en-GB" sz="2000" b="1">
                      <a:solidFill>
                        <a:srgbClr val="FFFF00"/>
                      </a:solidFill>
                      <a:latin typeface="Arial" charset="0"/>
                    </a:rPr>
                    <a:t>2. He loved women (esp. Philistines), contributing to his fall.</a:t>
                  </a:r>
                </a:p>
                <a:p>
                  <a:pPr eaLnBrk="0" hangingPunct="0"/>
                  <a:r>
                    <a:rPr lang="en-GB" sz="2000" b="1">
                      <a:solidFill>
                        <a:srgbClr val="FFFF00"/>
                      </a:solidFill>
                      <a:latin typeface="Arial" charset="0"/>
                    </a:rPr>
                    <a:t>3. His life-style was not reflective of a Nazirite:</a:t>
                  </a:r>
                </a:p>
                <a:p>
                  <a:pPr eaLnBrk="0" hangingPunct="0"/>
                  <a:r>
                    <a:rPr lang="en-GB" sz="2000" b="1">
                      <a:solidFill>
                        <a:srgbClr val="FFFF00"/>
                      </a:solidFill>
                      <a:latin typeface="Arial" charset="0"/>
                    </a:rPr>
                    <a:t>   -getting near the carcass of the lion,</a:t>
                  </a:r>
                </a:p>
                <a:p>
                  <a:pPr eaLnBrk="0" hangingPunct="0"/>
                  <a:r>
                    <a:rPr lang="en-GB" sz="2000" b="1">
                      <a:solidFill>
                        <a:srgbClr val="FFFF00"/>
                      </a:solidFill>
                      <a:latin typeface="Arial" charset="0"/>
                    </a:rPr>
                    <a:t>   -participation in intermarriage with other nations.</a:t>
                  </a:r>
                </a:p>
                <a:p>
                  <a:pPr eaLnBrk="0" hangingPunct="0"/>
                  <a:endParaRPr lang="en-GB" sz="2000" b="1">
                    <a:solidFill>
                      <a:srgbClr val="FFFF00"/>
                    </a:solidFill>
                    <a:latin typeface="Arial" charset="0"/>
                    <a:cs typeface="Arial"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sp>
        <p:nvSpPr>
          <p:cNvPr id="320515" name="Rectangle 42"/>
          <p:cNvSpPr>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en-US" sz="4000" b="1">
                <a:solidFill>
                  <a:schemeClr val="bg1"/>
                </a:solidFill>
                <a:latin typeface="Arial" charset="0"/>
                <a:ea typeface="ＭＳ Ｐゴシック" charset="0"/>
              </a:rPr>
              <a:t>Samson Part 1</a:t>
            </a:r>
          </a:p>
        </p:txBody>
      </p:sp>
      <p:sp>
        <p:nvSpPr>
          <p:cNvPr id="2" name="Rectangle 18">
            <a:extLst>
              <a:ext uri="{FF2B5EF4-FFF2-40B4-BE49-F238E27FC236}">
                <a16:creationId xmlns:a16="http://schemas.microsoft.com/office/drawing/2014/main" id="{EA8391AA-ED17-832A-16A9-832F74CFDC5F}"/>
              </a:ext>
            </a:extLst>
          </p:cNvPr>
          <p:cNvSpPr>
            <a:spLocks noChangeArrowheads="1"/>
          </p:cNvSpPr>
          <p:nvPr/>
        </p:nvSpPr>
        <p:spPr bwMode="auto">
          <a:xfrm>
            <a:off x="2841416" y="1684470"/>
            <a:ext cx="5746287" cy="394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en-GB" sz="2000" b="1" dirty="0">
                <a:solidFill>
                  <a:srgbClr val="FFFF00"/>
                </a:solidFill>
                <a:latin typeface="Arial" charset="0"/>
              </a:rPr>
              <a:t>Does evil in the eyes of the L</a:t>
            </a:r>
            <a:r>
              <a:rPr lang="en-GB" sz="1800" b="1" dirty="0">
                <a:solidFill>
                  <a:srgbClr val="FFFF00"/>
                </a:solidFill>
                <a:latin typeface="Arial" charset="0"/>
              </a:rPr>
              <a:t>ORD</a:t>
            </a:r>
            <a:r>
              <a:rPr lang="en-GB" sz="2000" b="1" dirty="0">
                <a:solidFill>
                  <a:srgbClr val="FFFF00"/>
                </a:solidFill>
                <a:latin typeface="Arial" charset="0"/>
              </a:rPr>
              <a:t> (13:1)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ChangeArrowheads="1"/>
          </p:cNvSpPr>
          <p:nvPr/>
        </p:nvSpPr>
        <p:spPr bwMode="auto">
          <a:xfrm>
            <a:off x="3175" y="-2052638"/>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a:latin typeface="Arial" charset="0"/>
              </a:rPr>
              <a:t> </a:t>
            </a:r>
          </a:p>
          <a:p>
            <a:pPr eaLnBrk="0" hangingPunct="0"/>
            <a:endParaRPr lang="en-GB" sz="3200">
              <a:latin typeface="Arial" charset="0"/>
              <a:cs typeface="Arial" charset="0"/>
            </a:endParaRPr>
          </a:p>
        </p:txBody>
      </p:sp>
      <p:grpSp>
        <p:nvGrpSpPr>
          <p:cNvPr id="322562" name="Group 3"/>
          <p:cNvGrpSpPr>
            <a:grpSpLocks/>
          </p:cNvGrpSpPr>
          <p:nvPr/>
        </p:nvGrpSpPr>
        <p:grpSpPr bwMode="auto">
          <a:xfrm>
            <a:off x="609600" y="496888"/>
            <a:ext cx="8153400" cy="6172200"/>
            <a:chOff x="-3" y="400"/>
            <a:chExt cx="3814" cy="6507"/>
          </a:xfrm>
        </p:grpSpPr>
        <p:grpSp>
          <p:nvGrpSpPr>
            <p:cNvPr id="322565" name="Group 4"/>
            <p:cNvGrpSpPr>
              <a:grpSpLocks/>
            </p:cNvGrpSpPr>
            <p:nvPr/>
          </p:nvGrpSpPr>
          <p:grpSpPr bwMode="auto">
            <a:xfrm>
              <a:off x="0" y="403"/>
              <a:ext cx="3811" cy="6501"/>
              <a:chOff x="0" y="403"/>
              <a:chExt cx="3811" cy="6501"/>
            </a:xfrm>
          </p:grpSpPr>
          <p:grpSp>
            <p:nvGrpSpPr>
              <p:cNvPr id="322567" name="Group 5"/>
              <p:cNvGrpSpPr>
                <a:grpSpLocks/>
              </p:cNvGrpSpPr>
              <p:nvPr/>
            </p:nvGrpSpPr>
            <p:grpSpPr bwMode="auto">
              <a:xfrm>
                <a:off x="0" y="403"/>
                <a:ext cx="3772" cy="518"/>
                <a:chOff x="0" y="403"/>
                <a:chExt cx="3772" cy="518"/>
              </a:xfrm>
            </p:grpSpPr>
            <p:sp>
              <p:nvSpPr>
                <p:cNvPr id="322601" name="Rectangle 6"/>
                <p:cNvSpPr>
                  <a:spLocks noChangeArrowheads="1"/>
                </p:cNvSpPr>
                <p:nvPr/>
              </p:nvSpPr>
              <p:spPr bwMode="auto">
                <a:xfrm>
                  <a:off x="43" y="403"/>
                  <a:ext cx="368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a:solidFill>
                        <a:srgbClr val="FFFF00"/>
                      </a:solidFill>
                      <a:latin typeface="Arial" charset="0"/>
                    </a:rPr>
                    <a:t> </a:t>
                  </a:r>
                  <a:r>
                    <a:rPr lang="en-GB" sz="2800" b="1">
                      <a:solidFill>
                        <a:srgbClr val="FFFF00"/>
                      </a:solidFill>
                      <a:latin typeface="Arial" charset="0"/>
                    </a:rPr>
                    <a:t>Samson (tribe of Dan), a Nazirite by birth</a:t>
                  </a:r>
                </a:p>
                <a:p>
                  <a:pPr algn="ctr" eaLnBrk="0" hangingPunct="0"/>
                  <a:endParaRPr lang="en-GB" sz="2800" b="1">
                    <a:solidFill>
                      <a:srgbClr val="FFFF00"/>
                    </a:solidFill>
                    <a:latin typeface="Arial" charset="0"/>
                    <a:cs typeface="Arial" charset="0"/>
                  </a:endParaRPr>
                </a:p>
              </p:txBody>
            </p:sp>
            <p:sp>
              <p:nvSpPr>
                <p:cNvPr id="322602"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68" name="Group 8"/>
              <p:cNvGrpSpPr>
                <a:grpSpLocks/>
              </p:cNvGrpSpPr>
              <p:nvPr/>
            </p:nvGrpSpPr>
            <p:grpSpPr bwMode="auto">
              <a:xfrm>
                <a:off x="0" y="802"/>
                <a:ext cx="998" cy="752"/>
                <a:chOff x="0" y="802"/>
                <a:chExt cx="998" cy="752"/>
              </a:xfrm>
            </p:grpSpPr>
            <p:sp>
              <p:nvSpPr>
                <p:cNvPr id="322599" name="Rectangle 9"/>
                <p:cNvSpPr>
                  <a:spLocks noChangeArrowheads="1"/>
                </p:cNvSpPr>
                <p:nvPr/>
              </p:nvSpPr>
              <p:spPr bwMode="auto">
                <a:xfrm>
                  <a:off x="43" y="80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600"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69" name="Group 11"/>
              <p:cNvGrpSpPr>
                <a:grpSpLocks/>
              </p:cNvGrpSpPr>
              <p:nvPr/>
            </p:nvGrpSpPr>
            <p:grpSpPr bwMode="auto">
              <a:xfrm>
                <a:off x="998" y="802"/>
                <a:ext cx="2774" cy="752"/>
                <a:chOff x="998" y="802"/>
                <a:chExt cx="2774" cy="752"/>
              </a:xfrm>
            </p:grpSpPr>
            <p:sp>
              <p:nvSpPr>
                <p:cNvPr id="322597" name="Rectangle 12"/>
                <p:cNvSpPr>
                  <a:spLocks noChangeArrowheads="1"/>
                </p:cNvSpPr>
                <p:nvPr/>
              </p:nvSpPr>
              <p:spPr bwMode="auto">
                <a:xfrm>
                  <a:off x="1041" y="80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Southwest (Zorah)</a:t>
                  </a:r>
                </a:p>
                <a:p>
                  <a:pPr eaLnBrk="0" hangingPunct="0"/>
                  <a:endParaRPr lang="en-GB" sz="2000" b="1">
                    <a:solidFill>
                      <a:srgbClr val="FFFF00"/>
                    </a:solidFill>
                    <a:latin typeface="Arial" charset="0"/>
                    <a:cs typeface="Arial" charset="0"/>
                  </a:endParaRPr>
                </a:p>
              </p:txBody>
            </p:sp>
            <p:sp>
              <p:nvSpPr>
                <p:cNvPr id="322598"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0" name="Group 14"/>
              <p:cNvGrpSpPr>
                <a:grpSpLocks/>
              </p:cNvGrpSpPr>
              <p:nvPr/>
            </p:nvGrpSpPr>
            <p:grpSpPr bwMode="auto">
              <a:xfrm>
                <a:off x="0" y="1435"/>
                <a:ext cx="998" cy="752"/>
                <a:chOff x="0" y="1435"/>
                <a:chExt cx="998" cy="752"/>
              </a:xfrm>
            </p:grpSpPr>
            <p:sp>
              <p:nvSpPr>
                <p:cNvPr id="322595" name="Rectangle 15"/>
                <p:cNvSpPr>
                  <a:spLocks noChangeArrowheads="1"/>
                </p:cNvSpPr>
                <p:nvPr/>
              </p:nvSpPr>
              <p:spPr bwMode="auto">
                <a:xfrm>
                  <a:off x="43" y="143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96"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1" name="Group 17"/>
              <p:cNvGrpSpPr>
                <a:grpSpLocks/>
              </p:cNvGrpSpPr>
              <p:nvPr/>
            </p:nvGrpSpPr>
            <p:grpSpPr bwMode="auto">
              <a:xfrm>
                <a:off x="998" y="1554"/>
                <a:ext cx="2774" cy="633"/>
                <a:chOff x="998" y="1554"/>
                <a:chExt cx="2774" cy="633"/>
              </a:xfrm>
            </p:grpSpPr>
            <p:sp>
              <p:nvSpPr>
                <p:cNvPr id="322593" name="Rectangle 18"/>
                <p:cNvSpPr>
                  <a:spLocks noChangeArrowheads="1"/>
                </p:cNvSpPr>
                <p:nvPr/>
              </p:nvSpPr>
              <p:spPr bwMode="auto">
                <a:xfrm>
                  <a:off x="1041" y="1652"/>
                  <a:ext cx="2688" cy="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r>
                    <a:rPr lang="en-GB" sz="2000" b="1" dirty="0">
                      <a:solidFill>
                        <a:srgbClr val="FFFF00"/>
                      </a:solidFill>
                      <a:latin typeface="Arial" charset="0"/>
                    </a:rPr>
                    <a:t>Does evil in the eyes of the L</a:t>
                  </a:r>
                  <a:r>
                    <a:rPr lang="en-GB" sz="1800" b="1" dirty="0">
                      <a:solidFill>
                        <a:srgbClr val="FFFF00"/>
                      </a:solidFill>
                      <a:latin typeface="Arial" charset="0"/>
                    </a:rPr>
                    <a:t>ORD</a:t>
                  </a:r>
                  <a:r>
                    <a:rPr lang="en-GB" sz="2000" b="1" dirty="0">
                      <a:solidFill>
                        <a:srgbClr val="FFFF00"/>
                      </a:solidFill>
                      <a:latin typeface="Arial" charset="0"/>
                    </a:rPr>
                    <a:t> (13:1)</a:t>
                  </a:r>
                </a:p>
              </p:txBody>
            </p:sp>
            <p:sp>
              <p:nvSpPr>
                <p:cNvPr id="322594"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2" name="Group 20"/>
              <p:cNvGrpSpPr>
                <a:grpSpLocks/>
              </p:cNvGrpSpPr>
              <p:nvPr/>
            </p:nvGrpSpPr>
            <p:grpSpPr bwMode="auto">
              <a:xfrm>
                <a:off x="0" y="2068"/>
                <a:ext cx="998" cy="867"/>
                <a:chOff x="0" y="2068"/>
                <a:chExt cx="998" cy="867"/>
              </a:xfrm>
            </p:grpSpPr>
            <p:sp>
              <p:nvSpPr>
                <p:cNvPr id="322591" name="Rectangle 21"/>
                <p:cNvSpPr>
                  <a:spLocks noChangeArrowheads="1"/>
                </p:cNvSpPr>
                <p:nvPr/>
              </p:nvSpPr>
              <p:spPr bwMode="auto">
                <a:xfrm>
                  <a:off x="43" y="2068"/>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92"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3" name="Group 23"/>
              <p:cNvGrpSpPr>
                <a:grpSpLocks/>
              </p:cNvGrpSpPr>
              <p:nvPr/>
            </p:nvGrpSpPr>
            <p:grpSpPr bwMode="auto">
              <a:xfrm>
                <a:off x="998" y="2187"/>
                <a:ext cx="2774" cy="748"/>
                <a:chOff x="998" y="2187"/>
                <a:chExt cx="2774" cy="748"/>
              </a:xfrm>
            </p:grpSpPr>
            <p:sp>
              <p:nvSpPr>
                <p:cNvPr id="322589" name="Rectangle 24"/>
                <p:cNvSpPr>
                  <a:spLocks noChangeArrowheads="1"/>
                </p:cNvSpPr>
                <p:nvPr/>
              </p:nvSpPr>
              <p:spPr bwMode="auto">
                <a:xfrm>
                  <a:off x="1041" y="2187"/>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dirty="0">
                      <a:solidFill>
                        <a:srgbClr val="FFFF00"/>
                      </a:solidFill>
                      <a:latin typeface="Arial" charset="0"/>
                    </a:rPr>
                    <a:t>Philistines (13:1)</a:t>
                  </a:r>
                </a:p>
                <a:p>
                  <a:pPr eaLnBrk="0" hangingPunct="0"/>
                  <a:r>
                    <a:rPr lang="en-GB" sz="2000" b="1" dirty="0">
                      <a:solidFill>
                        <a:srgbClr val="FFFF00"/>
                      </a:solidFill>
                      <a:latin typeface="Arial" charset="0"/>
                    </a:rPr>
                    <a:t>Forty years</a:t>
                  </a:r>
                </a:p>
              </p:txBody>
            </p:sp>
            <p:sp>
              <p:nvSpPr>
                <p:cNvPr id="322590"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4" name="Group 26"/>
              <p:cNvGrpSpPr>
                <a:grpSpLocks/>
              </p:cNvGrpSpPr>
              <p:nvPr/>
            </p:nvGrpSpPr>
            <p:grpSpPr bwMode="auto">
              <a:xfrm>
                <a:off x="0" y="2816"/>
                <a:ext cx="998" cy="752"/>
                <a:chOff x="0" y="2816"/>
                <a:chExt cx="998" cy="752"/>
              </a:xfrm>
            </p:grpSpPr>
            <p:sp>
              <p:nvSpPr>
                <p:cNvPr id="322587" name="Rectangle 27"/>
                <p:cNvSpPr>
                  <a:spLocks noChangeArrowheads="1"/>
                </p:cNvSpPr>
                <p:nvPr/>
              </p:nvSpPr>
              <p:spPr bwMode="auto">
                <a:xfrm>
                  <a:off x="43" y="2816"/>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88"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5" name="Group 29"/>
              <p:cNvGrpSpPr>
                <a:grpSpLocks/>
              </p:cNvGrpSpPr>
              <p:nvPr/>
            </p:nvGrpSpPr>
            <p:grpSpPr bwMode="auto">
              <a:xfrm>
                <a:off x="998" y="2816"/>
                <a:ext cx="2774" cy="752"/>
                <a:chOff x="998" y="2816"/>
                <a:chExt cx="2774" cy="752"/>
              </a:xfrm>
            </p:grpSpPr>
            <p:sp>
              <p:nvSpPr>
                <p:cNvPr id="322585" name="Rectangle 30"/>
                <p:cNvSpPr>
                  <a:spLocks noChangeArrowheads="1"/>
                </p:cNvSpPr>
                <p:nvPr/>
              </p:nvSpPr>
              <p:spPr bwMode="auto">
                <a:xfrm>
                  <a:off x="1041" y="2816"/>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sz="2000" b="1" dirty="0">
                    <a:solidFill>
                      <a:srgbClr val="FFFF00"/>
                    </a:solidFill>
                    <a:latin typeface="Arial" charset="0"/>
                  </a:endParaRPr>
                </a:p>
                <a:p>
                  <a:r>
                    <a:rPr lang="en-GB" sz="2000" b="1" dirty="0">
                      <a:solidFill>
                        <a:srgbClr val="FFFF00"/>
                      </a:solidFill>
                      <a:latin typeface="Arial" charset="0"/>
                    </a:rPr>
                    <a:t>No mention</a:t>
                  </a:r>
                </a:p>
                <a:p>
                  <a:pPr eaLnBrk="0" hangingPunct="0"/>
                  <a:endParaRPr lang="en-GB" sz="2000" b="1" dirty="0">
                    <a:solidFill>
                      <a:srgbClr val="FFFF00"/>
                    </a:solidFill>
                    <a:latin typeface="Arial" charset="0"/>
                    <a:cs typeface="Arial" charset="0"/>
                  </a:endParaRPr>
                </a:p>
              </p:txBody>
            </p:sp>
            <p:sp>
              <p:nvSpPr>
                <p:cNvPr id="322586"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6" name="Group 32"/>
              <p:cNvGrpSpPr>
                <a:grpSpLocks/>
              </p:cNvGrpSpPr>
              <p:nvPr/>
            </p:nvGrpSpPr>
            <p:grpSpPr bwMode="auto">
              <a:xfrm>
                <a:off x="0" y="3449"/>
                <a:ext cx="998" cy="867"/>
                <a:chOff x="0" y="3449"/>
                <a:chExt cx="998" cy="867"/>
              </a:xfrm>
            </p:grpSpPr>
            <p:sp>
              <p:nvSpPr>
                <p:cNvPr id="322583" name="Rectangle 33"/>
                <p:cNvSpPr>
                  <a:spLocks noChangeArrowheads="1"/>
                </p:cNvSpPr>
                <p:nvPr/>
              </p:nvSpPr>
              <p:spPr bwMode="auto">
                <a:xfrm>
                  <a:off x="43" y="3449"/>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322584"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7" name="Group 35"/>
              <p:cNvGrpSpPr>
                <a:grpSpLocks/>
              </p:cNvGrpSpPr>
              <p:nvPr/>
            </p:nvGrpSpPr>
            <p:grpSpPr bwMode="auto">
              <a:xfrm>
                <a:off x="998" y="3568"/>
                <a:ext cx="2774" cy="748"/>
                <a:chOff x="998" y="3568"/>
                <a:chExt cx="2774" cy="748"/>
              </a:xfrm>
            </p:grpSpPr>
            <p:sp>
              <p:nvSpPr>
                <p:cNvPr id="322581" name="Rectangle 36"/>
                <p:cNvSpPr>
                  <a:spLocks noChangeArrowheads="1"/>
                </p:cNvSpPr>
                <p:nvPr/>
              </p:nvSpPr>
              <p:spPr bwMode="auto">
                <a:xfrm>
                  <a:off x="1041" y="3568"/>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dirty="0">
                      <a:solidFill>
                        <a:srgbClr val="FFFF00"/>
                      </a:solidFill>
                      <a:latin typeface="Arial" charset="0"/>
                    </a:rPr>
                    <a:t>No mention</a:t>
                  </a:r>
                </a:p>
                <a:p>
                  <a:pPr eaLnBrk="0" hangingPunct="0"/>
                  <a:r>
                    <a:rPr lang="en-GB" sz="2000" b="1" dirty="0">
                      <a:solidFill>
                        <a:srgbClr val="FFFF00"/>
                      </a:solidFill>
                      <a:latin typeface="Arial" charset="0"/>
                    </a:rPr>
                    <a:t>He led Israel 20 years</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322582"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322578" name="Group 38"/>
              <p:cNvGrpSpPr>
                <a:grpSpLocks/>
              </p:cNvGrpSpPr>
              <p:nvPr/>
            </p:nvGrpSpPr>
            <p:grpSpPr bwMode="auto">
              <a:xfrm>
                <a:off x="0" y="4316"/>
                <a:ext cx="3811" cy="2588"/>
                <a:chOff x="0" y="4316"/>
                <a:chExt cx="3811" cy="2588"/>
              </a:xfrm>
            </p:grpSpPr>
            <p:sp>
              <p:nvSpPr>
                <p:cNvPr id="322579" name="Rectangle 39"/>
                <p:cNvSpPr>
                  <a:spLocks noChangeArrowheads="1"/>
                </p:cNvSpPr>
                <p:nvPr/>
              </p:nvSpPr>
              <p:spPr bwMode="auto">
                <a:xfrm>
                  <a:off x="43" y="4316"/>
                  <a:ext cx="3768" cy="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eaLnBrk="0" hangingPunct="0"/>
                  <a:r>
                    <a:rPr lang="en-GB" sz="2000" b="1">
                      <a:solidFill>
                        <a:srgbClr val="FFFF00"/>
                      </a:solidFill>
                      <a:latin typeface="Arial" charset="0"/>
                    </a:rPr>
                    <a:t>4.	Disclosing and having his hair cut denounced his union with God and so his strength departed.  Prayer restored it as strength was not in his hair per se but in the presence of God. </a:t>
                  </a:r>
                </a:p>
                <a:p>
                  <a:pPr marL="365125" indent="-365125" eaLnBrk="0" hangingPunct="0">
                    <a:buFontTx/>
                    <a:buAutoNum type="arabicPeriod" startAt="5"/>
                  </a:pPr>
                  <a:r>
                    <a:rPr lang="en-GB" sz="2000" b="1">
                      <a:solidFill>
                        <a:srgbClr val="FFFF00"/>
                      </a:solidFill>
                      <a:latin typeface="Arial" charset="0"/>
                    </a:rPr>
                    <a:t>Samson</a:t>
                  </a:r>
                  <a:r>
                    <a:rPr lang="uk-UA" sz="2000" b="1">
                      <a:solidFill>
                        <a:srgbClr val="FFFF00"/>
                      </a:solidFill>
                      <a:latin typeface="Arial" charset="0"/>
                    </a:rPr>
                    <a:t>'</a:t>
                  </a:r>
                  <a:r>
                    <a:rPr lang="en-GB" sz="2000" b="1">
                      <a:solidFill>
                        <a:srgbClr val="FFFF00"/>
                      </a:solidFill>
                      <a:latin typeface="Arial" charset="0"/>
                    </a:rPr>
                    <a:t>s prayers: (1) 15:18 because was thirsty (2) 16:28 asking God for his strength.  </a:t>
                  </a:r>
                </a:p>
                <a:p>
                  <a:pPr marL="365125" indent="-365125" eaLnBrk="0" hangingPunct="0"/>
                  <a:r>
                    <a:rPr lang="en-GB" sz="2000" b="1">
                      <a:solidFill>
                        <a:srgbClr val="FFFF00"/>
                      </a:solidFill>
                      <a:latin typeface="Arial" charset="0"/>
                    </a:rPr>
                    <a:t>6.  He killed more when he died than while he lived (16:30).</a:t>
                  </a:r>
                </a:p>
                <a:p>
                  <a:pPr marL="365125" indent="-365125" eaLnBrk="0" hangingPunct="0">
                    <a:buFontTx/>
                    <a:buAutoNum type="arabicPeriod" startAt="7"/>
                  </a:pPr>
                  <a:r>
                    <a:rPr lang="en-GB" sz="2000" b="1">
                      <a:solidFill>
                        <a:srgbClr val="FFFF00"/>
                      </a:solidFill>
                      <a:latin typeface="Arial" charset="0"/>
                    </a:rPr>
                    <a:t>Hebrews 11:32-33 shows Samson as a hero of faith who acted against all odds and depended on God.</a:t>
                  </a:r>
                  <a:endParaRPr lang="en-GB" sz="2000" b="1">
                    <a:solidFill>
                      <a:srgbClr val="FFFF00"/>
                    </a:solidFill>
                    <a:latin typeface="Arial" charset="0"/>
                    <a:cs typeface="Arial" charset="0"/>
                  </a:endParaRPr>
                </a:p>
              </p:txBody>
            </p:sp>
            <p:sp>
              <p:nvSpPr>
                <p:cNvPr id="322580"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sp>
          <p:nvSpPr>
            <p:cNvPr id="322566"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sp>
        <p:nvSpPr>
          <p:cNvPr id="322563" name="Rectangle 42"/>
          <p:cNvSpPr>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322564" name="Title 1"/>
          <p:cNvSpPr>
            <a:spLocks noGrp="1"/>
          </p:cNvSpPr>
          <p:nvPr>
            <p:ph type="title" idx="4294967295"/>
          </p:nvPr>
        </p:nvSpPr>
        <p:spPr>
          <a:xfrm>
            <a:off x="685800" y="44450"/>
            <a:ext cx="7772400" cy="442913"/>
          </a:xfrm>
          <a:solidFill>
            <a:srgbClr val="800000"/>
          </a:solidFill>
        </p:spPr>
        <p:txBody>
          <a:bodyPr/>
          <a:lstStyle/>
          <a:p>
            <a:r>
              <a:rPr lang="en-US" sz="4000" b="1">
                <a:solidFill>
                  <a:schemeClr val="bg1"/>
                </a:solidFill>
                <a:latin typeface="Arial" charset="0"/>
                <a:ea typeface="ＭＳ Ｐゴシック" charset="0"/>
              </a:rPr>
              <a:t>Samson Part 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16</a:t>
            </a:r>
          </a:p>
        </p:txBody>
      </p:sp>
    </p:spTree>
    <p:extLst>
      <p:ext uri="{BB962C8B-B14F-4D97-AF65-F5344CB8AC3E}">
        <p14:creationId xmlns:p14="http://schemas.microsoft.com/office/powerpoint/2010/main" val="12550991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Samson stayed in bed only until midnight. Then he got up, took hold of the doors of the town gate, including the two posts, and lifted them up, bar and all. He put them on his shoulders and carried them all the way to the top of the hill across from Hebron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16:3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3808807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&amp; Delilah</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Text Box 3"/>
          <p:cNvSpPr txBox="1">
            <a:spLocks noChangeArrowheads="1"/>
          </p:cNvSpPr>
          <p:nvPr/>
        </p:nvSpPr>
        <p:spPr bwMode="auto">
          <a:xfrm>
            <a:off x="1908175" y="115888"/>
            <a:ext cx="63404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a:solidFill>
                  <a:srgbClr val="FFFF00"/>
                </a:solidFill>
                <a:latin typeface="Arial" charset="0"/>
                <a:cs typeface="Arial" charset="0"/>
              </a:rPr>
              <a:t>The Story of Samson</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dirty="0">
                <a:latin typeface="Arial"/>
                <a:cs typeface="Arial"/>
              </a:rPr>
              <a:t>Hair?</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Her?</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4000" b="1" i="1" dirty="0">
                <a:solidFill>
                  <a:schemeClr val="bg1"/>
                </a:solidFill>
                <a:effectLst>
                  <a:glow rad="304800">
                    <a:schemeClr val="tx1">
                      <a:alpha val="90000"/>
                    </a:schemeClr>
                  </a:glow>
                </a:effectLst>
                <a:latin typeface="Arial"/>
                <a:cs typeface="Arial"/>
              </a:rPr>
              <a:t>"</a:t>
            </a:r>
            <a:r>
              <a:rPr lang="en-US" altLang="ja-JP" sz="4000" b="1" i="1" dirty="0">
                <a:solidFill>
                  <a:schemeClr val="bg1"/>
                </a:solidFill>
                <a:effectLst>
                  <a:glow rad="304800">
                    <a:schemeClr val="tx1">
                      <a:alpha val="90000"/>
                    </a:schemeClr>
                  </a:glow>
                </a:effectLst>
                <a:latin typeface="Arial"/>
                <a:cs typeface="Arial"/>
              </a:rPr>
              <a:t>Samson… the </a:t>
            </a:r>
            <a:r>
              <a:rPr lang="en-US" altLang="ja-JP" sz="4000" b="1" i="1" dirty="0">
                <a:solidFill>
                  <a:srgbClr val="FFFF00"/>
                </a:solidFill>
                <a:effectLst>
                  <a:glow rad="304800">
                    <a:schemeClr val="tx1">
                      <a:alpha val="90000"/>
                    </a:schemeClr>
                  </a:glow>
                </a:effectLst>
                <a:latin typeface="Arial"/>
                <a:cs typeface="Arial"/>
              </a:rPr>
              <a:t>he man</a:t>
            </a:r>
            <a:r>
              <a:rPr lang="en-US" altLang="ja-JP" sz="4000" b="1" i="1" dirty="0">
                <a:solidFill>
                  <a:schemeClr val="bg1"/>
                </a:solidFill>
                <a:effectLst>
                  <a:glow rad="304800">
                    <a:schemeClr val="tx1">
                      <a:alpha val="90000"/>
                    </a:schemeClr>
                  </a:glow>
                </a:effectLst>
                <a:latin typeface="Arial"/>
                <a:cs typeface="Arial"/>
              </a:rPr>
              <a:t> with a </a:t>
            </a:r>
            <a:r>
              <a:rPr lang="en-US" altLang="ja-JP" sz="4000" b="1" i="1" dirty="0">
                <a:solidFill>
                  <a:srgbClr val="FF8CF6"/>
                </a:solidFill>
                <a:effectLst>
                  <a:glow rad="304800">
                    <a:schemeClr val="tx1">
                      <a:alpha val="90000"/>
                    </a:schemeClr>
                  </a:glow>
                </a:effectLst>
                <a:latin typeface="Arial"/>
                <a:cs typeface="Arial"/>
              </a:rPr>
              <a:t>she weakness</a:t>
            </a:r>
            <a:r>
              <a:rPr lang="ru-RU" altLang="ja-JP" sz="4000" b="1" i="1" dirty="0">
                <a:solidFill>
                  <a:schemeClr val="bg1"/>
                </a:solidFill>
                <a:effectLst>
                  <a:glow rad="304800">
                    <a:schemeClr val="tx1">
                      <a:alpha val="90000"/>
                    </a:schemeClr>
                  </a:glow>
                </a:effectLst>
                <a:latin typeface="Arial"/>
                <a:cs typeface="Arial"/>
              </a:rPr>
              <a:t>"</a:t>
            </a:r>
            <a:endParaRPr lang="en-US" altLang="ja-JP" sz="4000" b="1" i="1" dirty="0">
              <a:solidFill>
                <a:schemeClr val="bg1"/>
              </a:solidFill>
              <a:effectLst>
                <a:glow rad="304800">
                  <a:schemeClr val="tx1">
                    <a:alpha val="90000"/>
                  </a:schemeClr>
                </a:glow>
              </a:effectLst>
              <a:latin typeface="Arial"/>
              <a:cs typeface="Arial"/>
            </a:endParaRPr>
          </a:p>
          <a:p>
            <a:pPr algn="r" eaLnBrk="1" hangingPunct="1">
              <a:defRPr/>
            </a:pPr>
            <a:r>
              <a:rPr lang="en-US" sz="4000" b="1" i="1" dirty="0">
                <a:solidFill>
                  <a:schemeClr val="bg1"/>
                </a:solidFill>
                <a:effectLst>
                  <a:glow rad="304800">
                    <a:schemeClr val="tx1">
                      <a:alpha val="90000"/>
                    </a:schemeClr>
                  </a:glow>
                </a:effectLst>
                <a:latin typeface="Arial"/>
                <a:cs typeface="Arial"/>
              </a:rPr>
              <a:t>-Chuck </a:t>
            </a:r>
            <a:r>
              <a:rPr lang="en-US" sz="4000" b="1" i="1" dirty="0" err="1">
                <a:solidFill>
                  <a:schemeClr val="bg1"/>
                </a:solidFill>
                <a:effectLst>
                  <a:glow rad="304800">
                    <a:schemeClr val="tx1">
                      <a:alpha val="90000"/>
                    </a:schemeClr>
                  </a:glow>
                </a:effectLst>
                <a:latin typeface="Arial"/>
                <a:cs typeface="Arial"/>
              </a:rPr>
              <a:t>Swindoll</a:t>
            </a:r>
            <a:endParaRPr lang="en-US" sz="4000" b="1" i="1" dirty="0">
              <a:solidFill>
                <a:schemeClr val="bg1"/>
              </a:solidFill>
              <a:effectLst>
                <a:glow rad="304800">
                  <a:schemeClr val="tx1">
                    <a:alpha val="90000"/>
                  </a:schemeClr>
                </a:glow>
              </a:effectLst>
              <a:latin typeface="Arial"/>
              <a:cs typeface="Arial"/>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Heart?</a:t>
            </a:r>
          </a:p>
        </p:txBody>
      </p:sp>
      <p:sp>
        <p:nvSpPr>
          <p:cNvPr id="2" name="Title 1"/>
          <p:cNvSpPr>
            <a:spLocks noGrp="1"/>
          </p:cNvSpPr>
          <p:nvPr>
            <p:ph type="title" idx="4294967295"/>
          </p:nvPr>
        </p:nvSpPr>
        <p:spPr>
          <a:xfrm>
            <a:off x="1192088" y="609600"/>
            <a:ext cx="7772400" cy="1143000"/>
          </a:xfrm>
        </p:spPr>
        <p:txBody>
          <a:bodyPr/>
          <a:lstStyle/>
          <a:p>
            <a:pPr eaLnBrk="1" hangingPunct="1">
              <a:defRPr/>
            </a:pPr>
            <a:r>
              <a:rPr lang="en-US" sz="3600" b="1" kern="1200" dirty="0">
                <a:solidFill>
                  <a:srgbClr val="FFFFFF"/>
                </a:solidFill>
                <a:effectLst>
                  <a:glow rad="304800">
                    <a:schemeClr val="tx1">
                      <a:alpha val="90000"/>
                    </a:schemeClr>
                  </a:glow>
                </a:effectLst>
                <a:ea typeface="ＭＳ Ｐゴシック"/>
              </a:rPr>
              <a:t>What was his weakness?</a:t>
            </a:r>
            <a:endParaRPr lang="en-US" b="1" dirty="0">
              <a:effectLst>
                <a:glow rad="304800">
                  <a:schemeClr val="tx1">
                    <a:alpha val="9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261744148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Death</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381000"/>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1520" y="482011"/>
            <a:ext cx="8713069"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Samson had judged Israel for twenty years</a:t>
            </a:r>
            <a:r>
              <a:rPr lang="ru-RU" sz="3200" b="1" dirty="0">
                <a:solidFill>
                  <a:srgbClr val="000000"/>
                </a:solidFill>
                <a:latin typeface="Arial"/>
                <a:cs typeface="Arial"/>
              </a:rPr>
              <a:t>"</a:t>
            </a:r>
            <a:r>
              <a:rPr lang="en-US" sz="3200" b="1" dirty="0">
                <a:solidFill>
                  <a:srgbClr val="000000"/>
                </a:solidFill>
                <a:latin typeface="Arial"/>
                <a:cs typeface="Arial"/>
              </a:rPr>
              <a:t> (16:21) but no mention is made of the nation experiencing peace after Samson</a:t>
            </a:r>
            <a:r>
              <a:rPr lang="uk-UA" sz="3200" b="1" dirty="0">
                <a:solidFill>
                  <a:srgbClr val="000000"/>
                </a:solidFill>
                <a:latin typeface="Arial"/>
                <a:cs typeface="Arial"/>
              </a:rPr>
              <a:t>'</a:t>
            </a:r>
            <a:r>
              <a:rPr lang="en-US" sz="3200" b="1" dirty="0">
                <a:solidFill>
                  <a:srgbClr val="000000"/>
                </a:solidFill>
                <a:latin typeface="Arial"/>
                <a:cs typeface="Arial"/>
              </a:rPr>
              <a:t>s 20-year rule.</a:t>
            </a:r>
          </a:p>
        </p:txBody>
      </p:sp>
    </p:spTree>
    <p:extLst>
      <p:ext uri="{BB962C8B-B14F-4D97-AF65-F5344CB8AC3E}">
        <p14:creationId xmlns:p14="http://schemas.microsoft.com/office/powerpoint/2010/main" val="1551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426647"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go in circles when we make up the rules. </a:t>
            </a:r>
          </a:p>
        </p:txBody>
      </p:sp>
    </p:spTree>
    <p:extLst>
      <p:ext uri="{BB962C8B-B14F-4D97-AF65-F5344CB8AC3E}">
        <p14:creationId xmlns:p14="http://schemas.microsoft.com/office/powerpoint/2010/main" val="215091255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en-US" sz="6000" b="1">
                <a:solidFill>
                  <a:schemeClr val="tx1"/>
                </a:solidFill>
                <a:latin typeface="Arial" charset="0"/>
                <a:ea typeface="ＭＳ Ｐゴシック" charset="0"/>
              </a:rPr>
              <a:t>Moral Relativism</a:t>
            </a:r>
          </a:p>
        </p:txBody>
      </p:sp>
    </p:spTree>
    <p:extLst>
      <p:ext uri="{BB962C8B-B14F-4D97-AF65-F5344CB8AC3E}">
        <p14:creationId xmlns:p14="http://schemas.microsoft.com/office/powerpoint/2010/main" val="21889563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Tree>
    <p:extLst>
      <p:ext uri="{BB962C8B-B14F-4D97-AF65-F5344CB8AC3E}">
        <p14:creationId xmlns:p14="http://schemas.microsoft.com/office/powerpoint/2010/main" val="36639647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0209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4935880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Make God king</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—not relativism and the idolatry of sin cycles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53338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25903125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74316812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religious and moral failures showed they needed a righteous king instead of their relativism (Judges 17–21). </a:t>
            </a:r>
          </a:p>
        </p:txBody>
      </p:sp>
    </p:spTree>
    <p:extLst>
      <p:ext uri="{BB962C8B-B14F-4D97-AF65-F5344CB8AC3E}">
        <p14:creationId xmlns:p14="http://schemas.microsoft.com/office/powerpoint/2010/main" val="375961196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a:solidFill>
                  <a:srgbClr val="000000"/>
                </a:solidFill>
                <a:latin typeface="Arial" charset="0"/>
                <a:ea typeface="ＭＳ Ｐゴシック" charset="0"/>
              </a:rPr>
              <a:t>Degree of Devotion to the Lord</a:t>
            </a: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Othniel</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Ehud</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Barak</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Gideon</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Jephthah</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solidFill>
                    <a:srgbClr val="000000"/>
                  </a:solidFill>
                  <a:latin typeface="Arial" charset="0"/>
                  <a:ea typeface="ＭＳ Ｐゴシック" charset="0"/>
                </a:rPr>
                <a:t>Samson</a:t>
              </a:r>
              <a:br>
                <a:rPr lang="en-US" sz="1400" b="1" dirty="0">
                  <a:solidFill>
                    <a:srgbClr val="000000"/>
                  </a:solidFill>
                  <a:latin typeface="Arial" charset="0"/>
                  <a:ea typeface="ＭＳ Ｐゴシック" charset="0"/>
                </a:rPr>
              </a:br>
              <a:r>
                <a:rPr lang="en-US" sz="1400" b="1" dirty="0">
                  <a:solidFill>
                    <a:srgbClr val="000000"/>
                  </a:solidFill>
                  <a:latin typeface="Arial" charset="0"/>
                  <a:ea typeface="ＭＳ Ｐゴシック" charset="0"/>
                </a:rPr>
                <a:t>Cycle</a:t>
              </a:r>
            </a:p>
          </p:txBody>
        </p:sp>
      </p:grpSp>
    </p:spTree>
    <p:extLst>
      <p:ext uri="{BB962C8B-B14F-4D97-AF65-F5344CB8AC3E}">
        <p14:creationId xmlns:p14="http://schemas.microsoft.com/office/powerpoint/2010/main" val="37451442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638AB84-C22C-CC3A-FC59-BCA3DEE12F19}"/>
              </a:ext>
            </a:extLst>
          </p:cNvPr>
          <p:cNvGraphicFramePr>
            <a:graphicFrameLocks noGrp="1"/>
          </p:cNvGraphicFramePr>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BFBFF"/>
                </a:solidFill>
                <a:effectLst/>
                <a:uLnTx/>
                <a:uFillTx/>
                <a:latin typeface="Arial" charset="0"/>
                <a:ea typeface="ＭＳ Ｐゴシック"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482600">
                    <a:srgbClr val="000000"/>
                  </a:glow>
                </a:effectLst>
                <a:uLnTx/>
                <a:uFillTx/>
                <a:latin typeface="Arial" charset="0"/>
                <a:ea typeface="ＭＳ Ｐゴシック" charset="0"/>
                <a:cs typeface="Arial" charset="0"/>
              </a:rPr>
              <a:t>Peace 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482600">
                    <a:srgbClr val="000000"/>
                  </a:glow>
                </a:effectLst>
                <a:uLnTx/>
                <a:uFillTx/>
                <a:latin typeface="Arial" charset="0"/>
                <a:ea typeface="ＭＳ Ｐゴシック" charset="0"/>
                <a:cs typeface="Arial" charset="0"/>
              </a:rPr>
              <a:t>Oppression 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482600">
                    <a:srgbClr val="000000"/>
                  </a:glow>
                </a:effectLst>
                <a:uLnTx/>
                <a:uFillTx/>
                <a:latin typeface="Arial" charset="0"/>
                <a:ea typeface="ＭＳ Ｐゴシック" charset="0"/>
                <a:cs typeface="Arial" charset="0"/>
              </a:rPr>
              <a:t>Oppression 2x</a:t>
            </a:r>
          </a:p>
        </p:txBody>
      </p:sp>
    </p:spTree>
    <p:extLst>
      <p:ext uri="{BB962C8B-B14F-4D97-AF65-F5344CB8AC3E}">
        <p14:creationId xmlns:p14="http://schemas.microsoft.com/office/powerpoint/2010/main" val="9358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2771800" y="3645024"/>
            <a:ext cx="954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
        <p:nvSpPr>
          <p:cNvPr id="56" name="Text Box 16"/>
          <p:cNvSpPr txBox="1">
            <a:spLocks noChangeArrowheads="1"/>
          </p:cNvSpPr>
          <p:nvPr/>
        </p:nvSpPr>
        <p:spPr bwMode="auto">
          <a:xfrm>
            <a:off x="2411760" y="3284984"/>
            <a:ext cx="143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3491880" y="1628800"/>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61" name="Text Box 23"/>
          <p:cNvSpPr txBox="1">
            <a:spLocks noChangeArrowheads="1"/>
          </p:cNvSpPr>
          <p:nvPr/>
        </p:nvSpPr>
        <p:spPr bwMode="auto">
          <a:xfrm>
            <a:off x="2483768" y="2924944"/>
            <a:ext cx="1741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3" name="Text Box 26"/>
          <p:cNvSpPr txBox="1">
            <a:spLocks noChangeArrowheads="1"/>
          </p:cNvSpPr>
          <p:nvPr/>
        </p:nvSpPr>
        <p:spPr bwMode="auto">
          <a:xfrm>
            <a:off x="2699792" y="2348880"/>
            <a:ext cx="79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5" name="Text Box 29"/>
          <p:cNvSpPr txBox="1">
            <a:spLocks noChangeArrowheads="1"/>
          </p:cNvSpPr>
          <p:nvPr/>
        </p:nvSpPr>
        <p:spPr bwMode="auto">
          <a:xfrm>
            <a:off x="4211960" y="1988840"/>
            <a:ext cx="731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7" name="Text Box 32"/>
          <p:cNvSpPr txBox="1">
            <a:spLocks noChangeArrowheads="1"/>
          </p:cNvSpPr>
          <p:nvPr/>
        </p:nvSpPr>
        <p:spPr bwMode="auto">
          <a:xfrm>
            <a:off x="3841949" y="2662064"/>
            <a:ext cx="1552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9" name="Text Box 35"/>
          <p:cNvSpPr txBox="1">
            <a:spLocks noChangeArrowheads="1"/>
          </p:cNvSpPr>
          <p:nvPr/>
        </p:nvSpPr>
        <p:spPr bwMode="auto">
          <a:xfrm>
            <a:off x="2699792" y="4437112"/>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1" name="Text Box 38"/>
          <p:cNvSpPr txBox="1">
            <a:spLocks noChangeArrowheads="1"/>
          </p:cNvSpPr>
          <p:nvPr/>
        </p:nvSpPr>
        <p:spPr bwMode="auto">
          <a:xfrm>
            <a:off x="2555776" y="1628800"/>
            <a:ext cx="850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3" name="Text Box 41"/>
          <p:cNvSpPr txBox="1">
            <a:spLocks noChangeArrowheads="1"/>
          </p:cNvSpPr>
          <p:nvPr/>
        </p:nvSpPr>
        <p:spPr bwMode="auto">
          <a:xfrm>
            <a:off x="2627784" y="2636912"/>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1763688" y="4077072"/>
            <a:ext cx="1382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53" name="Text Box 11"/>
          <p:cNvSpPr txBox="1">
            <a:spLocks noChangeArrowheads="1"/>
          </p:cNvSpPr>
          <p:nvPr/>
        </p:nvSpPr>
        <p:spPr bwMode="auto">
          <a:xfrm>
            <a:off x="2627784" y="1124744"/>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Tree>
    <p:extLst>
      <p:ext uri="{BB962C8B-B14F-4D97-AF65-F5344CB8AC3E}">
        <p14:creationId xmlns:p14="http://schemas.microsoft.com/office/powerpoint/2010/main" val="1984535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17</a:t>
            </a:r>
          </a:p>
        </p:txBody>
      </p:sp>
    </p:spTree>
    <p:extLst>
      <p:ext uri="{BB962C8B-B14F-4D97-AF65-F5344CB8AC3E}">
        <p14:creationId xmlns:p14="http://schemas.microsoft.com/office/powerpoint/2010/main" val="1894631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28710" name="Text Box 25"/>
          <p:cNvSpPr txBox="1">
            <a:spLocks noChangeArrowheads="1"/>
          </p:cNvSpPr>
          <p:nvPr/>
        </p:nvSpPr>
        <p:spPr bwMode="auto">
          <a:xfrm>
            <a:off x="2335213" y="744538"/>
            <a:ext cx="50577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328711" name="Text Box 26"/>
          <p:cNvSpPr txBox="1">
            <a:spLocks noChangeArrowheads="1"/>
          </p:cNvSpPr>
          <p:nvPr/>
        </p:nvSpPr>
        <p:spPr bwMode="auto">
          <a:xfrm>
            <a:off x="685800" y="1268760"/>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solidFill>
                  <a:srgbClr val="FFFF00"/>
                </a:solidFill>
                <a:latin typeface="Arial" charset="0"/>
                <a:cs typeface="Arial" charset="0"/>
              </a:rPr>
              <a:t>Incomplete</a:t>
            </a:r>
          </a:p>
          <a:p>
            <a:pPr algn="ctr" eaLnBrk="1" hangingPunct="1"/>
            <a:r>
              <a:rPr lang="en-US" sz="1800" b="1" dirty="0">
                <a:solidFill>
                  <a:srgbClr val="FFFF00"/>
                </a:solidFill>
                <a:latin typeface="Arial" charset="0"/>
                <a:cs typeface="Arial" charset="0"/>
              </a:rPr>
              <a:t>Occupation</a:t>
            </a:r>
          </a:p>
        </p:txBody>
      </p:sp>
      <p:sp>
        <p:nvSpPr>
          <p:cNvPr id="328712" name="Text Box 27"/>
          <p:cNvSpPr txBox="1">
            <a:spLocks noChangeArrowheads="1"/>
          </p:cNvSpPr>
          <p:nvPr/>
        </p:nvSpPr>
        <p:spPr bwMode="auto">
          <a:xfrm>
            <a:off x="3429000" y="1404938"/>
            <a:ext cx="26860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28713" name="Text Box 28"/>
          <p:cNvSpPr txBox="1">
            <a:spLocks noChangeArrowheads="1"/>
          </p:cNvSpPr>
          <p:nvPr/>
        </p:nvSpPr>
        <p:spPr bwMode="auto">
          <a:xfrm>
            <a:off x="6777038" y="1268760"/>
            <a:ext cx="19716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28714" name="Text Box 29"/>
          <p:cNvSpPr txBox="1">
            <a:spLocks noChangeArrowheads="1"/>
          </p:cNvSpPr>
          <p:nvPr/>
        </p:nvSpPr>
        <p:spPr bwMode="auto">
          <a:xfrm>
            <a:off x="990600" y="1938338"/>
            <a:ext cx="981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28715" name="Text Box 30"/>
          <p:cNvSpPr txBox="1">
            <a:spLocks noChangeArrowheads="1"/>
          </p:cNvSpPr>
          <p:nvPr/>
        </p:nvSpPr>
        <p:spPr bwMode="auto">
          <a:xfrm>
            <a:off x="4038600" y="1938338"/>
            <a:ext cx="1236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28716" name="Text Box 31"/>
          <p:cNvSpPr txBox="1">
            <a:spLocks noChangeArrowheads="1"/>
          </p:cNvSpPr>
          <p:nvPr/>
        </p:nvSpPr>
        <p:spPr bwMode="auto">
          <a:xfrm>
            <a:off x="7315200" y="1938338"/>
            <a:ext cx="827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28717" name="Text Box 32"/>
          <p:cNvSpPr txBox="1">
            <a:spLocks noChangeArrowheads="1"/>
          </p:cNvSpPr>
          <p:nvPr/>
        </p:nvSpPr>
        <p:spPr bwMode="auto">
          <a:xfrm>
            <a:off x="685800" y="2471738"/>
            <a:ext cx="16208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28718" name="Text Box 33"/>
          <p:cNvSpPr txBox="1">
            <a:spLocks noChangeArrowheads="1"/>
          </p:cNvSpPr>
          <p:nvPr/>
        </p:nvSpPr>
        <p:spPr bwMode="auto">
          <a:xfrm>
            <a:off x="3962400" y="2471738"/>
            <a:ext cx="12747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28719" name="Text Box 34"/>
          <p:cNvSpPr txBox="1">
            <a:spLocks noChangeArrowheads="1"/>
          </p:cNvSpPr>
          <p:nvPr/>
        </p:nvSpPr>
        <p:spPr bwMode="auto">
          <a:xfrm>
            <a:off x="7239000" y="2471738"/>
            <a:ext cx="12620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28720" name="Text Box 35"/>
          <p:cNvSpPr txBox="1">
            <a:spLocks noChangeArrowheads="1"/>
          </p:cNvSpPr>
          <p:nvPr/>
        </p:nvSpPr>
        <p:spPr bwMode="auto">
          <a:xfrm>
            <a:off x="6016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28721" name="Text Box 36"/>
          <p:cNvSpPr txBox="1">
            <a:spLocks noChangeArrowheads="1"/>
          </p:cNvSpPr>
          <p:nvPr/>
        </p:nvSpPr>
        <p:spPr bwMode="auto">
          <a:xfrm>
            <a:off x="37258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28722" name="Text Box 37"/>
          <p:cNvSpPr txBox="1">
            <a:spLocks noChangeArrowheads="1"/>
          </p:cNvSpPr>
          <p:nvPr/>
        </p:nvSpPr>
        <p:spPr bwMode="auto">
          <a:xfrm>
            <a:off x="70024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28723" name="Text Box 38"/>
          <p:cNvSpPr txBox="1">
            <a:spLocks noChangeArrowheads="1"/>
          </p:cNvSpPr>
          <p:nvPr/>
        </p:nvSpPr>
        <p:spPr bwMode="auto">
          <a:xfrm>
            <a:off x="5730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4" name="Text Box 39"/>
          <p:cNvSpPr txBox="1">
            <a:spLocks noChangeArrowheads="1"/>
          </p:cNvSpPr>
          <p:nvPr/>
        </p:nvSpPr>
        <p:spPr bwMode="auto">
          <a:xfrm>
            <a:off x="36972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5" name="Text Box 40"/>
          <p:cNvSpPr txBox="1">
            <a:spLocks noChangeArrowheads="1"/>
          </p:cNvSpPr>
          <p:nvPr/>
        </p:nvSpPr>
        <p:spPr bwMode="auto">
          <a:xfrm>
            <a:off x="68976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6" name="Text Box 41"/>
          <p:cNvSpPr txBox="1">
            <a:spLocks noChangeArrowheads="1"/>
          </p:cNvSpPr>
          <p:nvPr/>
        </p:nvSpPr>
        <p:spPr bwMode="auto">
          <a:xfrm>
            <a:off x="457200" y="4529138"/>
            <a:ext cx="1143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328727" name="Text Box 42"/>
          <p:cNvSpPr txBox="1">
            <a:spLocks noChangeArrowheads="1"/>
          </p:cNvSpPr>
          <p:nvPr/>
        </p:nvSpPr>
        <p:spPr bwMode="auto">
          <a:xfrm>
            <a:off x="1397000" y="4529138"/>
            <a:ext cx="1117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328728" name="Text Box 43"/>
          <p:cNvSpPr txBox="1">
            <a:spLocks noChangeArrowheads="1"/>
          </p:cNvSpPr>
          <p:nvPr/>
        </p:nvSpPr>
        <p:spPr bwMode="auto">
          <a:xfrm>
            <a:off x="2343150" y="4529138"/>
            <a:ext cx="663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328729" name="Text Box 44"/>
          <p:cNvSpPr txBox="1">
            <a:spLocks noChangeArrowheads="1"/>
          </p:cNvSpPr>
          <p:nvPr/>
        </p:nvSpPr>
        <p:spPr bwMode="auto">
          <a:xfrm>
            <a:off x="3048000" y="4529138"/>
            <a:ext cx="701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328730" name="Text Box 45"/>
          <p:cNvSpPr txBox="1">
            <a:spLocks noChangeArrowheads="1"/>
          </p:cNvSpPr>
          <p:nvPr/>
        </p:nvSpPr>
        <p:spPr bwMode="auto">
          <a:xfrm>
            <a:off x="3694113" y="4718050"/>
            <a:ext cx="7493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328731" name="Text Box 46"/>
          <p:cNvSpPr txBox="1">
            <a:spLocks noChangeArrowheads="1"/>
          </p:cNvSpPr>
          <p:nvPr/>
        </p:nvSpPr>
        <p:spPr bwMode="auto">
          <a:xfrm>
            <a:off x="4303713" y="4718050"/>
            <a:ext cx="7493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328732" name="Text Box 47"/>
          <p:cNvSpPr txBox="1">
            <a:spLocks noChangeArrowheads="1"/>
          </p:cNvSpPr>
          <p:nvPr/>
        </p:nvSpPr>
        <p:spPr bwMode="auto">
          <a:xfrm>
            <a:off x="4953000" y="4605338"/>
            <a:ext cx="5349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328733" name="Text Box 48"/>
          <p:cNvSpPr txBox="1">
            <a:spLocks noChangeArrowheads="1"/>
          </p:cNvSpPr>
          <p:nvPr/>
        </p:nvSpPr>
        <p:spPr bwMode="auto">
          <a:xfrm>
            <a:off x="5562600" y="4605338"/>
            <a:ext cx="609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328734" name="Text Box 49"/>
          <p:cNvSpPr txBox="1">
            <a:spLocks noChangeArrowheads="1"/>
          </p:cNvSpPr>
          <p:nvPr/>
        </p:nvSpPr>
        <p:spPr bwMode="auto">
          <a:xfrm>
            <a:off x="6248400" y="4605338"/>
            <a:ext cx="5699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West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13:1-</a:t>
            </a:r>
          </a:p>
          <a:p>
            <a:pPr eaLnBrk="1" hangingPunct="1"/>
            <a:r>
              <a:rPr lang="en-US" sz="1200">
                <a:solidFill>
                  <a:srgbClr val="FFFF00"/>
                </a:solidFill>
                <a:latin typeface="Arial" charset="0"/>
                <a:cs typeface="Arial" charset="0"/>
              </a:rPr>
              <a:t>16:31</a:t>
            </a:r>
            <a:endParaRPr lang="en-US">
              <a:latin typeface="Arial" charset="0"/>
              <a:cs typeface="Arial" charset="0"/>
            </a:endParaRPr>
          </a:p>
        </p:txBody>
      </p:sp>
      <p:sp>
        <p:nvSpPr>
          <p:cNvPr id="164914" name="Text Box 50"/>
          <p:cNvSpPr txBox="1">
            <a:spLocks noChangeArrowheads="1"/>
          </p:cNvSpPr>
          <p:nvPr/>
        </p:nvSpPr>
        <p:spPr bwMode="auto">
          <a:xfrm>
            <a:off x="6913563"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Religious</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17-18</a:t>
            </a:r>
            <a:endParaRPr lang="en-US">
              <a:latin typeface="Arial" charset="0"/>
              <a:cs typeface="Arial" charset="0"/>
            </a:endParaRPr>
          </a:p>
        </p:txBody>
      </p:sp>
      <p:sp>
        <p:nvSpPr>
          <p:cNvPr id="164915" name="Text Box 51"/>
          <p:cNvSpPr txBox="1">
            <a:spLocks noChangeArrowheads="1"/>
          </p:cNvSpPr>
          <p:nvPr/>
        </p:nvSpPr>
        <p:spPr bwMode="auto">
          <a:xfrm>
            <a:off x="7812088"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Moral</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19-21</a:t>
            </a:r>
            <a:endParaRPr lang="en-US">
              <a:latin typeface="Arial" charset="0"/>
              <a:cs typeface="Arial" charset="0"/>
            </a:endParaRPr>
          </a:p>
        </p:txBody>
      </p:sp>
      <p:sp>
        <p:nvSpPr>
          <p:cNvPr id="328737" name="Text Box 52"/>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28738" name="Text Box 53"/>
          <p:cNvSpPr txBox="1">
            <a:spLocks noChangeArrowheads="1"/>
          </p:cNvSpPr>
          <p:nvPr/>
        </p:nvSpPr>
        <p:spPr bwMode="auto">
          <a:xfrm>
            <a:off x="4114800" y="5519738"/>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28739" name="Text Box 54"/>
          <p:cNvSpPr txBox="1">
            <a:spLocks noChangeArrowheads="1"/>
          </p:cNvSpPr>
          <p:nvPr/>
        </p:nvSpPr>
        <p:spPr bwMode="auto">
          <a:xfrm>
            <a:off x="3005138" y="6053138"/>
            <a:ext cx="3222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328740" name="Title 2"/>
          <p:cNvSpPr>
            <a:spLocks noGrp="1"/>
          </p:cNvSpPr>
          <p:nvPr>
            <p:ph type="title" idx="4294967295"/>
          </p:nvPr>
        </p:nvSpPr>
        <p:spPr>
          <a:xfrm>
            <a:off x="685800" y="-26988"/>
            <a:ext cx="7772400" cy="647701"/>
          </a:xfrm>
        </p:spPr>
        <p:txBody>
          <a:bodyPr/>
          <a:lstStyle/>
          <a:p>
            <a:r>
              <a:rPr lang="en-US" sz="4000" b="1">
                <a:solidFill>
                  <a:srgbClr val="FFFFFF"/>
                </a:solidFill>
                <a:latin typeface="Arial" charset="0"/>
                <a:ea typeface="ＭＳ Ｐゴシック" charset="0"/>
              </a:rPr>
              <a:t>Depravity (17–21)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4914"/>
                                        </p:tgtEl>
                                        <p:attrNameLst>
                                          <p:attrName>style.visibility</p:attrName>
                                        </p:attrNameLst>
                                      </p:cBhvr>
                                      <p:to>
                                        <p:strVal val="visible"/>
                                      </p:to>
                                    </p:set>
                                    <p:animEffect transition="in" filter="checkerboard(across)">
                                      <p:cBhvr>
                                        <p:cTn id="7" dur="500"/>
                                        <p:tgtEl>
                                          <p:spTgt spid="164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915"/>
                                        </p:tgtEl>
                                        <p:attrNameLst>
                                          <p:attrName>style.visibility</p:attrName>
                                        </p:attrNameLst>
                                      </p:cBhvr>
                                      <p:to>
                                        <p:strVal val="visible"/>
                                      </p:to>
                                    </p:set>
                                    <p:animEffect transition="in" filter="checkerboard(across)">
                                      <p:cBhvr>
                                        <p:cTn id="12" dur="500"/>
                                        <p:tgtEl>
                                          <p:spTgt spid="16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14" grpId="0" autoUpdateAnimBg="0"/>
      <p:bldP spid="164915"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0502953">
            <a:extLst>
              <a:ext uri="{FF2B5EF4-FFF2-40B4-BE49-F238E27FC236}">
                <a16:creationId xmlns:a16="http://schemas.microsoft.com/office/drawing/2014/main" id="{F82C2E33-2046-7E4C-9E4B-E8F91D7BCF15}"/>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latin typeface="Arial" charset="0"/>
                <a:cs typeface="Arial" charset="0"/>
              </a:rPr>
              <a:t>Personal apostasy of Micah (</a:t>
            </a:r>
            <a:r>
              <a:rPr lang="en-US" sz="2800" b="1" u="sng" dirty="0" err="1">
                <a:latin typeface="Arial" charset="0"/>
                <a:cs typeface="Arial" charset="0"/>
              </a:rPr>
              <a:t>ch.</a:t>
            </a:r>
            <a:r>
              <a:rPr lang="en-US" sz="2800" b="1" u="sng" dirty="0">
                <a:latin typeface="Arial" charset="0"/>
                <a:cs typeface="Arial" charset="0"/>
              </a:rPr>
              <a:t> 17)</a:t>
            </a:r>
            <a:endParaRPr lang="en-US" sz="2800" b="1" dirty="0">
              <a:latin typeface="Arial" charset="0"/>
              <a:cs typeface="Arial" charset="0"/>
            </a:endParaRPr>
          </a:p>
          <a:p>
            <a:pPr marL="442913" indent="-442913"/>
            <a:r>
              <a:rPr lang="en-US" sz="2800" b="1" dirty="0">
                <a:latin typeface="Arial" charset="0"/>
                <a:cs typeface="Arial" charset="0"/>
              </a:rPr>
              <a:t>  - Idolatry</a:t>
            </a:r>
          </a:p>
          <a:p>
            <a:pPr marL="442913" indent="-442913"/>
            <a:r>
              <a:rPr lang="en-US" sz="2800" b="1" dirty="0">
                <a:latin typeface="Arial" charset="0"/>
                <a:cs typeface="Arial" charset="0"/>
              </a:rPr>
              <a:t>  - Hiring a Levite pagan priest</a:t>
            </a:r>
          </a:p>
          <a:p>
            <a:pPr marL="442913" indent="-442913"/>
            <a:r>
              <a:rPr lang="en-US" sz="2800" b="1" dirty="0">
                <a:latin typeface="Arial" charset="0"/>
                <a:cs typeface="Arial"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chemeClr val="tx1"/>
                </a:solidFill>
                <a:ea typeface="ＭＳ Ｐゴシック"/>
              </a:rPr>
              <a:t>Religious Failure (17–18)</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en-US" sz="6000" dirty="0">
                <a:solidFill>
                  <a:srgbClr val="FFFFFF"/>
                </a:solidFill>
                <a:latin typeface="Arial" charset="0"/>
                <a:ea typeface="Osaka" charset="0"/>
                <a:cs typeface="Arial" charset="0"/>
              </a:rPr>
              <a:t>The Golden Calf</a:t>
            </a:r>
          </a:p>
        </p:txBody>
      </p:sp>
    </p:spTree>
    <p:extLst>
      <p:ext uri="{BB962C8B-B14F-4D97-AF65-F5344CB8AC3E}">
        <p14:creationId xmlns:p14="http://schemas.microsoft.com/office/powerpoint/2010/main" val="255112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en-US" sz="2800" b="1">
                <a:solidFill>
                  <a:schemeClr val="bg1"/>
                </a:solidFill>
                <a:latin typeface="Arial" charset="0"/>
                <a:ea typeface="ＭＳ Ｐゴシック" charset="0"/>
              </a:rPr>
              <a:t>Discussion Question:</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How is Our Day Like the Judges Period?</a:t>
            </a:r>
            <a:endParaRPr lang="en-US" sz="4000" b="1">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b="1" u="sng">
                <a:solidFill>
                  <a:srgbClr val="FFFFFF"/>
                </a:solidFill>
                <a:latin typeface="Arial" charset="0"/>
                <a:cs typeface="Arial" charset="0"/>
              </a:rPr>
              <a:t>Relativism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Save the whales</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 but kill humans</a:t>
            </a:r>
          </a:p>
          <a:p>
            <a:pPr marL="342900" indent="-342900">
              <a:spcBef>
                <a:spcPct val="20000"/>
              </a:spcBef>
              <a:buFontTx/>
              <a:buChar char="•"/>
            </a:pPr>
            <a:r>
              <a:rPr lang="en-US" sz="2800" b="1" u="sng">
                <a:solidFill>
                  <a:srgbClr val="FFFFFF"/>
                </a:solidFill>
                <a:latin typeface="Arial" charset="0"/>
                <a:cs typeface="Arial" charset="0"/>
              </a:rPr>
              <a:t>Secularism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I don</a:t>
            </a:r>
            <a:r>
              <a:rPr lang="uk-UA" altLang="ja-JP" sz="2800" b="1">
                <a:solidFill>
                  <a:srgbClr val="FFFFFF"/>
                </a:solidFill>
                <a:latin typeface="Arial" charset="0"/>
                <a:cs typeface="Arial" charset="0"/>
              </a:rPr>
              <a:t>'</a:t>
            </a:r>
            <a:r>
              <a:rPr lang="en-US" altLang="ja-JP" sz="2800" b="1">
                <a:solidFill>
                  <a:srgbClr val="FFFFFF"/>
                </a:solidFill>
                <a:latin typeface="Arial" charset="0"/>
                <a:cs typeface="Arial" charset="0"/>
              </a:rPr>
              <a:t>t let my religion affect my politics</a:t>
            </a:r>
            <a:r>
              <a:rPr lang="ru-RU" altLang="ja-JP"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marL="342900" indent="-342900">
              <a:spcBef>
                <a:spcPct val="20000"/>
              </a:spcBef>
              <a:buFontTx/>
              <a:buChar char="•"/>
            </a:pPr>
            <a:r>
              <a:rPr lang="en-US" sz="2800" b="1" u="sng">
                <a:solidFill>
                  <a:srgbClr val="FFFFFF"/>
                </a:solidFill>
                <a:latin typeface="Arial" charset="0"/>
                <a:cs typeface="Arial" charset="0"/>
              </a:rPr>
              <a:t>Promiscuity</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What that leader does in his bedroom is his business and not mine</a:t>
            </a:r>
            <a:r>
              <a:rPr lang="ru-RU"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299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Hiring the Levite Pagan Priest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17)</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Bethlehem</a:t>
            </a:r>
          </a:p>
        </p:txBody>
      </p:sp>
      <p:grpSp>
        <p:nvGrpSpPr>
          <p:cNvPr id="23" name="Group 6"/>
          <p:cNvGrpSpPr>
            <a:grpSpLocks/>
          </p:cNvGrpSpPr>
          <p:nvPr/>
        </p:nvGrpSpPr>
        <p:grpSpPr bwMode="auto">
          <a:xfrm>
            <a:off x="4328337" y="5553626"/>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26" name="Group 22"/>
          <p:cNvGrpSpPr>
            <a:grpSpLocks/>
          </p:cNvGrpSpPr>
          <p:nvPr/>
        </p:nvGrpSpPr>
        <p:grpSpPr bwMode="auto">
          <a:xfrm>
            <a:off x="4328337" y="4363640"/>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18</a:t>
            </a:r>
          </a:p>
        </p:txBody>
      </p:sp>
    </p:spTree>
    <p:extLst>
      <p:ext uri="{BB962C8B-B14F-4D97-AF65-F5344CB8AC3E}">
        <p14:creationId xmlns:p14="http://schemas.microsoft.com/office/powerpoint/2010/main" val="33977399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G0502953"/>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latin typeface="Arial" charset="0"/>
                <a:cs typeface="Arial" charset="0"/>
              </a:rPr>
              <a:t>Personal apostasy of Micah (</a:t>
            </a:r>
            <a:r>
              <a:rPr lang="en-US" sz="2800" b="1" u="sng" dirty="0" err="1">
                <a:latin typeface="Arial" charset="0"/>
                <a:cs typeface="Arial" charset="0"/>
              </a:rPr>
              <a:t>ch.</a:t>
            </a:r>
            <a:r>
              <a:rPr lang="en-US" sz="2800" b="1" u="sng" dirty="0">
                <a:latin typeface="Arial" charset="0"/>
                <a:cs typeface="Arial" charset="0"/>
              </a:rPr>
              <a:t> 17)</a:t>
            </a:r>
            <a:endParaRPr lang="en-US" sz="2800" b="1" dirty="0">
              <a:latin typeface="Arial" charset="0"/>
              <a:cs typeface="Arial" charset="0"/>
            </a:endParaRPr>
          </a:p>
          <a:p>
            <a:pPr marL="442913" indent="-442913"/>
            <a:r>
              <a:rPr lang="en-US" sz="2800" b="1" dirty="0">
                <a:latin typeface="Arial" charset="0"/>
                <a:cs typeface="Arial" charset="0"/>
              </a:rPr>
              <a:t>  - Idolatry</a:t>
            </a:r>
          </a:p>
          <a:p>
            <a:pPr marL="442913" indent="-442913"/>
            <a:r>
              <a:rPr lang="en-US" sz="2800" b="1" dirty="0">
                <a:latin typeface="Arial" charset="0"/>
                <a:cs typeface="Arial" charset="0"/>
              </a:rPr>
              <a:t>  - Hiring a Levite pagan priest from Bethlehem</a:t>
            </a:r>
          </a:p>
          <a:p>
            <a:pPr marL="442913" indent="-442913"/>
            <a:r>
              <a:rPr lang="en-US" sz="2800" b="1" dirty="0">
                <a:latin typeface="Arial" charset="0"/>
                <a:cs typeface="Arial" charset="0"/>
              </a:rPr>
              <a:t> </a:t>
            </a:r>
          </a:p>
          <a:p>
            <a:pPr marL="442913" indent="-442913"/>
            <a:r>
              <a:rPr lang="en-US" sz="2800" b="1" dirty="0">
                <a:latin typeface="Arial" charset="0"/>
                <a:cs typeface="Arial" charset="0"/>
              </a:rPr>
              <a:t> </a:t>
            </a:r>
            <a:r>
              <a:rPr lang="en-US" sz="2800" b="1" u="sng" dirty="0">
                <a:latin typeface="Arial" charset="0"/>
                <a:cs typeface="Arial" charset="0"/>
              </a:rPr>
              <a:t>Tribal apostasy (</a:t>
            </a:r>
            <a:r>
              <a:rPr lang="en-US" sz="2800" b="1" u="sng" dirty="0" err="1">
                <a:latin typeface="Arial" charset="0"/>
                <a:cs typeface="Arial" charset="0"/>
              </a:rPr>
              <a:t>ch.</a:t>
            </a:r>
            <a:r>
              <a:rPr lang="en-US" sz="2800" b="1" u="sng" dirty="0">
                <a:latin typeface="Arial" charset="0"/>
                <a:cs typeface="Arial" charset="0"/>
              </a:rPr>
              <a:t> 18)</a:t>
            </a:r>
          </a:p>
          <a:p>
            <a:pPr marL="442913" indent="-442913"/>
            <a:r>
              <a:rPr lang="en-US" sz="2800" b="1" dirty="0">
                <a:latin typeface="Arial" charset="0"/>
                <a:cs typeface="Arial" charset="0"/>
              </a:rPr>
              <a:t>  - Levite blesses the selfish, faithless migration plan of the tribe of Dan</a:t>
            </a:r>
          </a:p>
          <a:p>
            <a:pPr marL="442913" indent="-442913"/>
            <a:r>
              <a:rPr lang="en-US" sz="2800" b="1" dirty="0">
                <a:latin typeface="Arial" charset="0"/>
                <a:cs typeface="Arial" charset="0"/>
              </a:rPr>
              <a:t>  - Syncretism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chemeClr val="tx1"/>
                </a:solidFill>
                <a:ea typeface="ＭＳ Ｐゴシック"/>
              </a:rPr>
              <a:t>Religious Failure (17–18)</a:t>
            </a:r>
            <a:endParaRPr lang="en-US" dirty="0">
              <a:solidFill>
                <a:schemeClr val="tx1"/>
              </a:solidFill>
            </a:endParaRPr>
          </a:p>
        </p:txBody>
      </p:sp>
    </p:spTree>
    <p:extLst>
      <p:ext uri="{BB962C8B-B14F-4D97-AF65-F5344CB8AC3E}">
        <p14:creationId xmlns:p14="http://schemas.microsoft.com/office/powerpoint/2010/main" val="725044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7" dur="500"/>
                                        <p:tgtEl>
                                          <p:spTgt spid="16589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12" dur="500"/>
                                        <p:tgtEl>
                                          <p:spTgt spid="16589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7"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Migration of the Tribe of Dan</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18)</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1" name="Text Box 43"/>
          <p:cNvSpPr txBox="1">
            <a:spLocks noChangeArrowheads="1"/>
          </p:cNvSpPr>
          <p:nvPr/>
        </p:nvSpPr>
        <p:spPr bwMode="auto">
          <a:xfrm>
            <a:off x="5220072" y="0"/>
            <a:ext cx="7661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Dan</a:t>
            </a: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Text Box 43"/>
          <p:cNvSpPr txBox="1">
            <a:spLocks noChangeArrowheads="1"/>
          </p:cNvSpPr>
          <p:nvPr/>
        </p:nvSpPr>
        <p:spPr bwMode="auto">
          <a:xfrm>
            <a:off x="3131906" y="4407494"/>
            <a:ext cx="7661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Dan</a:t>
            </a:r>
          </a:p>
        </p:txBody>
      </p:sp>
      <p:pic>
        <p:nvPicPr>
          <p:cNvPr id="212994" name="Picture 2" descr="Judges 18 KJV - My Bible">
            <a:extLst>
              <a:ext uri="{FF2B5EF4-FFF2-40B4-BE49-F238E27FC236}">
                <a16:creationId xmlns:a16="http://schemas.microsoft.com/office/drawing/2014/main" id="{CF609067-D79B-9D49-93FB-D2F8E484F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445" y="623391"/>
            <a:ext cx="6524555" cy="338461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12994"/>
                                        </p:tgtEl>
                                        <p:attrNameLst>
                                          <p:attrName>style.visibility</p:attrName>
                                        </p:attrNameLst>
                                      </p:cBhvr>
                                      <p:to>
                                        <p:strVal val="visible"/>
                                      </p:to>
                                    </p:set>
                                    <p:anim calcmode="lin" valueType="num">
                                      <p:cBhvr>
                                        <p:cTn id="12" dur="1000" fill="hold"/>
                                        <p:tgtEl>
                                          <p:spTgt spid="212994"/>
                                        </p:tgtEl>
                                        <p:attrNameLst>
                                          <p:attrName>ppt_w</p:attrName>
                                        </p:attrNameLst>
                                      </p:cBhvr>
                                      <p:tavLst>
                                        <p:tav tm="0">
                                          <p:val>
                                            <p:strVal val="#ppt_w*0.70"/>
                                          </p:val>
                                        </p:tav>
                                        <p:tav tm="100000">
                                          <p:val>
                                            <p:strVal val="#ppt_w"/>
                                          </p:val>
                                        </p:tav>
                                      </p:tavLst>
                                    </p:anim>
                                    <p:anim calcmode="lin" valueType="num">
                                      <p:cBhvr>
                                        <p:cTn id="13" dur="1000" fill="hold"/>
                                        <p:tgtEl>
                                          <p:spTgt spid="212994"/>
                                        </p:tgtEl>
                                        <p:attrNameLst>
                                          <p:attrName>ppt_h</p:attrName>
                                        </p:attrNameLst>
                                      </p:cBhvr>
                                      <p:tavLst>
                                        <p:tav tm="0">
                                          <p:val>
                                            <p:strVal val="#ppt_h"/>
                                          </p:val>
                                        </p:tav>
                                        <p:tav tm="100000">
                                          <p:val>
                                            <p:strVal val="#ppt_h"/>
                                          </p:val>
                                        </p:tav>
                                      </p:tavLst>
                                    </p:anim>
                                    <p:animEffect transition="in" filter="fade">
                                      <p:cBhvr>
                                        <p:cTn id="14" dur="1000"/>
                                        <p:tgtEl>
                                          <p:spTgt spid="21299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212994"/>
                                        </p:tgtEl>
                                      </p:cBhvr>
                                    </p:animEffect>
                                    <p:set>
                                      <p:cBhvr>
                                        <p:cTn id="19" dur="1" fill="hold">
                                          <p:stCondLst>
                                            <p:cond delay="499"/>
                                          </p:stCondLst>
                                        </p:cTn>
                                        <p:tgtEl>
                                          <p:spTgt spid="212994"/>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500"/>
                            </p:stCondLst>
                            <p:childTnLst>
                              <p:par>
                                <p:cTn id="30" presetID="1" presetClass="exit"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A3E37884-1EAC-0B46-A4A6-C94366C118BD}"/>
              </a:ext>
            </a:extLst>
          </p:cNvPr>
          <p:cNvSpPr/>
          <p:nvPr/>
        </p:nvSpPr>
        <p:spPr bwMode="auto">
          <a:xfrm>
            <a:off x="1216391" y="2091636"/>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6194" name="Rectangle 2"/>
          <p:cNvSpPr>
            <a:spLocks noGrp="1" noChangeArrowheads="1"/>
          </p:cNvSpPr>
          <p:nvPr>
            <p:ph type="title"/>
          </p:nvPr>
        </p:nvSpPr>
        <p:spPr>
          <a:xfrm>
            <a:off x="2987823" y="7863"/>
            <a:ext cx="6134471" cy="1143000"/>
          </a:xfrm>
          <a:solidFill>
            <a:srgbClr val="FFFF00"/>
          </a:solidFill>
        </p:spPr>
        <p:txBody>
          <a:bodyPr/>
          <a:lstStyle/>
          <a:p>
            <a:pPr eaLnBrk="1" hangingPunct="1">
              <a:defRPr/>
            </a:pPr>
            <a:r>
              <a:rPr lang="en-US" sz="3600" b="1" kern="1200" dirty="0">
                <a:solidFill>
                  <a:srgbClr val="000000"/>
                </a:solidFill>
                <a:ea typeface="+mn-ea"/>
              </a:rPr>
              <a:t>Who was this Levite?</a:t>
            </a:r>
          </a:p>
        </p:txBody>
      </p:sp>
      <p:sp>
        <p:nvSpPr>
          <p:cNvPr id="8" name="Rectangle 3">
            <a:extLst>
              <a:ext uri="{FF2B5EF4-FFF2-40B4-BE49-F238E27FC236}">
                <a16:creationId xmlns:a16="http://schemas.microsoft.com/office/drawing/2014/main" id="{8DD8CE81-8937-074A-BFA8-0E08A6301164}"/>
              </a:ext>
            </a:extLst>
          </p:cNvPr>
          <p:cNvSpPr>
            <a:spLocks noChangeArrowheads="1"/>
          </p:cNvSpPr>
          <p:nvPr/>
        </p:nvSpPr>
        <p:spPr bwMode="auto">
          <a:xfrm>
            <a:off x="2987822" y="1399578"/>
            <a:ext cx="6135155" cy="49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Judges 18:30-31 (NLT)</a:t>
            </a:r>
          </a:p>
          <a:p>
            <a:pPr algn="ctr">
              <a:spcBef>
                <a:spcPct val="20000"/>
              </a:spcBef>
            </a:pPr>
            <a:endParaRPr lang="en-US" sz="1600" b="1" dirty="0">
              <a:solidFill>
                <a:srgbClr val="FFFFFF"/>
              </a:solidFill>
              <a:effectLst>
                <a:glow rad="228600">
                  <a:srgbClr val="000000"/>
                </a:glow>
              </a:effectLst>
              <a:latin typeface="Arial" charset="0"/>
              <a:cs typeface="Arial" charset="0"/>
            </a:endParaRPr>
          </a:p>
          <a:p>
            <a:pPr algn="ctr">
              <a:spcBef>
                <a:spcPct val="20000"/>
              </a:spcBef>
            </a:pPr>
            <a:r>
              <a:rPr lang="en-US" sz="2800" b="1" dirty="0">
                <a:solidFill>
                  <a:srgbClr val="FFFFFF"/>
                </a:solidFill>
                <a:effectLst>
                  <a:glow rad="228600">
                    <a:srgbClr val="000000"/>
                  </a:glow>
                </a:effectLst>
                <a:latin typeface="Arial" charset="0"/>
                <a:cs typeface="Arial" charset="0"/>
              </a:rPr>
              <a:t>"Then they set up the carved image, and </a:t>
            </a:r>
            <a:r>
              <a:rPr lang="en-US" sz="2800" b="1" dirty="0">
                <a:solidFill>
                  <a:schemeClr val="bg1"/>
                </a:solidFill>
                <a:effectLst>
                  <a:glow rad="228600">
                    <a:srgbClr val="000000"/>
                  </a:glow>
                </a:effectLst>
                <a:latin typeface="Arial" charset="0"/>
                <a:cs typeface="Arial" charset="0"/>
              </a:rPr>
              <a:t>they appointed </a:t>
            </a:r>
            <a:r>
              <a:rPr lang="en-US" sz="2800" b="1" dirty="0">
                <a:solidFill>
                  <a:srgbClr val="FFFF00"/>
                </a:solidFill>
                <a:effectLst>
                  <a:glow rad="228600">
                    <a:srgbClr val="000000"/>
                  </a:glow>
                </a:effectLst>
                <a:latin typeface="Arial" charset="0"/>
                <a:cs typeface="Arial" charset="0"/>
              </a:rPr>
              <a:t>Jonathan</a:t>
            </a:r>
            <a:r>
              <a:rPr lang="en-US" sz="2800" b="1" dirty="0">
                <a:solidFill>
                  <a:schemeClr val="bg1"/>
                </a:solidFill>
                <a:effectLst>
                  <a:glow rad="228600">
                    <a:srgbClr val="000000"/>
                  </a:glow>
                </a:effectLst>
                <a:latin typeface="Arial" charset="0"/>
                <a:cs typeface="Arial" charset="0"/>
              </a:rPr>
              <a:t> son of Gershom, son of Moses, as their priest. </a:t>
            </a:r>
            <a:r>
              <a:rPr lang="en-US" sz="2800" b="1" dirty="0">
                <a:solidFill>
                  <a:srgbClr val="FFFFFF"/>
                </a:solidFill>
                <a:effectLst>
                  <a:glow rad="228600">
                    <a:srgbClr val="000000"/>
                  </a:glow>
                </a:effectLst>
                <a:latin typeface="Arial" charset="0"/>
                <a:cs typeface="Arial" charset="0"/>
              </a:rPr>
              <a:t>This family continued as priests for the tribe of Dan until the Exile. </a:t>
            </a:r>
            <a:r>
              <a:rPr lang="en-US" sz="2800" b="1" baseline="30000" dirty="0">
                <a:solidFill>
                  <a:srgbClr val="FFFFFF"/>
                </a:solidFill>
                <a:effectLst>
                  <a:glow rad="228600">
                    <a:srgbClr val="000000"/>
                  </a:glow>
                </a:effectLst>
                <a:latin typeface="Arial" charset="0"/>
                <a:cs typeface="Arial" charset="0"/>
              </a:rPr>
              <a:t>31 </a:t>
            </a:r>
            <a:r>
              <a:rPr lang="en-US" sz="2800" b="1" dirty="0">
                <a:solidFill>
                  <a:srgbClr val="FFFFFF"/>
                </a:solidFill>
                <a:effectLst>
                  <a:glow rad="228600">
                    <a:srgbClr val="000000"/>
                  </a:glow>
                </a:effectLst>
                <a:latin typeface="Arial" charset="0"/>
                <a:cs typeface="Arial" charset="0"/>
              </a:rPr>
              <a:t>So Micah’s carved image was worshiped by the tribe of Dan as long as the Tabernacle of God remained at Shiloh."</a:t>
            </a:r>
          </a:p>
        </p:txBody>
      </p:sp>
      <p:sp>
        <p:nvSpPr>
          <p:cNvPr id="9" name="Rectangle 3">
            <a:extLst>
              <a:ext uri="{FF2B5EF4-FFF2-40B4-BE49-F238E27FC236}">
                <a16:creationId xmlns:a16="http://schemas.microsoft.com/office/drawing/2014/main" id="{ABE5DFF7-50F1-064D-9FC9-4976F9290C9B}"/>
              </a:ext>
            </a:extLst>
          </p:cNvPr>
          <p:cNvSpPr>
            <a:spLocks noChangeArrowheads="1"/>
          </p:cNvSpPr>
          <p:nvPr/>
        </p:nvSpPr>
        <p:spPr bwMode="auto">
          <a:xfrm>
            <a:off x="93031" y="1452130"/>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Moses</a:t>
            </a:r>
          </a:p>
        </p:txBody>
      </p:sp>
      <p:sp>
        <p:nvSpPr>
          <p:cNvPr id="10" name="Rectangle 3">
            <a:extLst>
              <a:ext uri="{FF2B5EF4-FFF2-40B4-BE49-F238E27FC236}">
                <a16:creationId xmlns:a16="http://schemas.microsoft.com/office/drawing/2014/main" id="{51ED7E85-D111-1C45-A61E-CE73D60CDA16}"/>
              </a:ext>
            </a:extLst>
          </p:cNvPr>
          <p:cNvSpPr>
            <a:spLocks noChangeArrowheads="1"/>
          </p:cNvSpPr>
          <p:nvPr/>
        </p:nvSpPr>
        <p:spPr bwMode="auto">
          <a:xfrm>
            <a:off x="93031" y="3007661"/>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20000"/>
              </a:spcBef>
            </a:pPr>
            <a:r>
              <a:rPr lang="en-US" sz="2800" b="1" dirty="0">
                <a:solidFill>
                  <a:srgbClr val="FFFFFF"/>
                </a:solidFill>
                <a:effectLst>
                  <a:glow rad="228600">
                    <a:srgbClr val="000000"/>
                  </a:glow>
                </a:effectLst>
                <a:latin typeface="Arial" charset="0"/>
                <a:cs typeface="Arial" charset="0"/>
              </a:rPr>
              <a:t>Gershom</a:t>
            </a:r>
          </a:p>
        </p:txBody>
      </p:sp>
      <p:sp>
        <p:nvSpPr>
          <p:cNvPr id="11" name="Rectangle 3">
            <a:extLst>
              <a:ext uri="{FF2B5EF4-FFF2-40B4-BE49-F238E27FC236}">
                <a16:creationId xmlns:a16="http://schemas.microsoft.com/office/drawing/2014/main" id="{C6FE107C-2587-3D4C-92EC-BD04683F81B1}"/>
              </a:ext>
            </a:extLst>
          </p:cNvPr>
          <p:cNvSpPr>
            <a:spLocks noChangeArrowheads="1"/>
          </p:cNvSpPr>
          <p:nvPr/>
        </p:nvSpPr>
        <p:spPr bwMode="auto">
          <a:xfrm>
            <a:off x="93031" y="4563192"/>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20000"/>
              </a:spcBef>
            </a:pPr>
            <a:r>
              <a:rPr lang="en-US" sz="2800" b="1" dirty="0">
                <a:solidFill>
                  <a:srgbClr val="FFFF00"/>
                </a:solidFill>
                <a:effectLst>
                  <a:glow rad="228600">
                    <a:srgbClr val="000000"/>
                  </a:glow>
                </a:effectLst>
                <a:latin typeface="Arial" charset="0"/>
                <a:cs typeface="Arial" charset="0"/>
              </a:rPr>
              <a:t>Jonathan</a:t>
            </a:r>
          </a:p>
        </p:txBody>
      </p:sp>
      <p:sp>
        <p:nvSpPr>
          <p:cNvPr id="12" name="Down Arrow 11">
            <a:extLst>
              <a:ext uri="{FF2B5EF4-FFF2-40B4-BE49-F238E27FC236}">
                <a16:creationId xmlns:a16="http://schemas.microsoft.com/office/drawing/2014/main" id="{FA802618-506C-A241-B045-042E3E7864F5}"/>
              </a:ext>
            </a:extLst>
          </p:cNvPr>
          <p:cNvSpPr/>
          <p:nvPr/>
        </p:nvSpPr>
        <p:spPr bwMode="auto">
          <a:xfrm>
            <a:off x="1230905" y="3688207"/>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1970" name="Picture 2">
            <a:extLst>
              <a:ext uri="{FF2B5EF4-FFF2-40B4-BE49-F238E27FC236}">
                <a16:creationId xmlns:a16="http://schemas.microsoft.com/office/drawing/2014/main" id="{229EDE40-6408-574C-884C-F4DC9F0A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
            <a:ext cx="2987824" cy="15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82947" name="Rectangle 3"/>
          <p:cNvSpPr>
            <a:spLocks noChangeArrowheads="1"/>
          </p:cNvSpPr>
          <p:nvPr/>
        </p:nvSpPr>
        <p:spPr bwMode="auto">
          <a:xfrm>
            <a:off x="5940152" y="2708920"/>
            <a:ext cx="3028076"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b="1" dirty="0">
                <a:solidFill>
                  <a:srgbClr val="FFFFFF"/>
                </a:solidFill>
                <a:effectLst>
                  <a:glow rad="228600">
                    <a:srgbClr val="000000"/>
                  </a:glow>
                </a:effectLst>
                <a:latin typeface="Arial" charset="0"/>
                <a:cs typeface="Arial" charset="0"/>
              </a:rPr>
              <a:t>The Israelite Kingdom Began Under Jeroboam </a:t>
            </a:r>
            <a:br>
              <a:rPr lang="en-US" sz="2800" b="1" dirty="0">
                <a:solidFill>
                  <a:srgbClr val="FFFFFF"/>
                </a:solidFill>
                <a:effectLst>
                  <a:glow rad="228600">
                    <a:srgbClr val="000000"/>
                  </a:glow>
                </a:effectLst>
                <a:latin typeface="Arial" charset="0"/>
                <a:cs typeface="Arial" charset="0"/>
              </a:rPr>
            </a:br>
            <a:r>
              <a:rPr lang="en-US" sz="2800" b="1" dirty="0">
                <a:solidFill>
                  <a:srgbClr val="FFFFFF"/>
                </a:solidFill>
                <a:effectLst>
                  <a:glow rad="228600">
                    <a:srgbClr val="000000"/>
                  </a:glow>
                </a:effectLst>
                <a:latin typeface="Arial" charset="0"/>
                <a:cs typeface="Arial" charset="0"/>
              </a:rPr>
              <a:t>(1 Kings 12:25–14:20)</a:t>
            </a: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sz="2800" b="1" dirty="0">
                <a:solidFill>
                  <a:srgbClr val="FFFFFF"/>
                </a:solidFill>
                <a:effectLst>
                  <a:glow rad="228600">
                    <a:srgbClr val="000000"/>
                  </a:glow>
                </a:effectLst>
                <a:latin typeface="Arial" charset="0"/>
                <a:cs typeface="Arial" charset="0"/>
              </a:rPr>
              <a:t>Altar of Jonathan (grandson of Moses) in 1340 BC (Judges 18:30)</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800" b="1">
                <a:solidFill>
                  <a:srgbClr val="FFFFFF"/>
                </a:solidFill>
                <a:effectLst>
                  <a:glow rad="228600">
                    <a:srgbClr val="000000"/>
                  </a:glow>
                </a:effectLst>
                <a:latin typeface="Arial" charset="0"/>
                <a:cs typeface="Arial" charset="0"/>
              </a:rPr>
              <a:t>Jeroboam set up his golden calf on the very same altar in 931 BC (1 Kings 12:26-33)!</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en-US" sz="3600" b="1">
                <a:solidFill>
                  <a:srgbClr val="FFFFFF"/>
                </a:solidFill>
                <a:effectLst>
                  <a:glow rad="228600">
                    <a:srgbClr val="000000"/>
                  </a:glow>
                </a:effectLst>
                <a:latin typeface="Arial" charset="0"/>
                <a:cs typeface="Arial" charset="0"/>
              </a:rPr>
              <a:t>Tel Dan</a:t>
            </a: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2947"/>
                                        </p:tgtEl>
                                        <p:attrNameLst>
                                          <p:attrName>style.visibility</p:attrName>
                                        </p:attrNameLst>
                                      </p:cBhvr>
                                      <p:to>
                                        <p:strVal val="visible"/>
                                      </p:to>
                                    </p:set>
                                    <p:anim calcmode="lin" valueType="num">
                                      <p:cBhvr additive="base">
                                        <p:cTn id="16" dur="500" fill="hold"/>
                                        <p:tgtEl>
                                          <p:spTgt spid="82947"/>
                                        </p:tgtEl>
                                        <p:attrNameLst>
                                          <p:attrName>ppt_x</p:attrName>
                                        </p:attrNameLst>
                                      </p:cBhvr>
                                      <p:tavLst>
                                        <p:tav tm="0">
                                          <p:val>
                                            <p:strVal val="#ppt_x"/>
                                          </p:val>
                                        </p:tav>
                                        <p:tav tm="100000">
                                          <p:val>
                                            <p:strVal val="#ppt_x"/>
                                          </p:val>
                                        </p:tav>
                                      </p:tavLst>
                                    </p:anim>
                                    <p:anim calcmode="lin" valueType="num">
                                      <p:cBhvr additive="base">
                                        <p:cTn id="17"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6" grpId="0" autoUpdateAnimBg="0"/>
      <p:bldP spid="5" grpId="0" animBg="1"/>
      <p:bldP spid="11" grpId="0" animBg="1"/>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0" cap="none" spc="0" normalizeH="0" baseline="0" noProof="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KidTYPEPaint"/>
                <a:ea typeface="KidTYPEPaint"/>
                <a:cs typeface="KidTYPEPaint"/>
              </a:rPr>
              <a:t>Inventing Paganism...</a:t>
            </a:r>
          </a:p>
        </p:txBody>
      </p:sp>
      <p:sp>
        <p:nvSpPr>
          <p:cNvPr id="227332" name="Text Box 4"/>
          <p:cNvSpPr txBox="1">
            <a:spLocks noChangeArrowheads="1"/>
          </p:cNvSpPr>
          <p:nvPr/>
        </p:nvSpPr>
        <p:spPr bwMode="auto">
          <a:xfrm>
            <a:off x="228600" y="2209800"/>
            <a:ext cx="4103650" cy="206210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Tempus Sans ITC" pitchFamily="82" charset="0"/>
                <a:ea typeface="ＭＳ Ｐゴシック" charset="0"/>
              </a:rPr>
              <a:t>Jeroboam set up calf idols at Bethel and Dan (1 Kings 12:26-33)</a:t>
            </a: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Tempus Sans ITC" pitchFamily="82" charset="0"/>
                <a:ea typeface="ＭＳ Ｐゴシック"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53975" dist="63500" dir="2700000" algn="tl" rotWithShape="0">
                    <a:srgbClr val="000000">
                      <a:alpha val="77000"/>
                    </a:srgbClr>
                  </a:outerShdw>
                </a:effectLst>
                <a:uLnTx/>
                <a:uFillTx/>
                <a:latin typeface="Tempus Sans ITC" pitchFamily="82" charset="0"/>
                <a:ea typeface="ＭＳ Ｐゴシック"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53975" dist="63500" dir="2700000" algn="tl" rotWithShape="0">
                    <a:srgbClr val="000000">
                      <a:alpha val="77000"/>
                    </a:srgbClr>
                  </a:outerShdw>
                </a:effectLst>
                <a:uLnTx/>
                <a:uFillTx/>
                <a:latin typeface="Tempus Sans ITC" pitchFamily="82" charset="0"/>
                <a:ea typeface="ＭＳ Ｐゴシック" charset="0"/>
              </a:rPr>
              <a:t>Dan</a:t>
            </a: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a:solidFill>
                <a:srgbClr val="FFFFFF"/>
              </a:solidFill>
              <a:latin typeface="Times New Roman"/>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200" b="1" dirty="0">
                <a:solidFill>
                  <a:srgbClr val="FFFFFF"/>
                </a:solidFill>
                <a:effectLst>
                  <a:glow rad="228600">
                    <a:srgbClr val="000000"/>
                  </a:glow>
                </a:effectLst>
                <a:latin typeface="Arial" charset="0"/>
                <a:cs typeface="Arial" charset="0"/>
              </a:rPr>
              <a:t>Jeroboam's altar like this in Bethel split in half (1 Kings 13:1-5, 31-32)</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en-US" sz="3600" b="1">
                <a:solidFill>
                  <a:srgbClr val="FFFFFF"/>
                </a:solidFill>
                <a:effectLst>
                  <a:glow rad="228600">
                    <a:srgbClr val="000000"/>
                  </a:glow>
                </a:effectLst>
                <a:latin typeface="Arial" charset="0"/>
                <a:cs typeface="Arial" charset="0"/>
              </a:rPr>
              <a:t>Tel Dan</a:t>
            </a: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en-US" sz="5400" b="1">
                <a:solidFill>
                  <a:srgbClr val="FFFFFF"/>
                </a:solidFill>
              </a:rPr>
              <a:t>Cause &amp; Effect</a:t>
            </a: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Religious Failure</a:t>
            </a: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Moral Failure</a:t>
            </a:r>
          </a:p>
        </p:txBody>
      </p:sp>
      <p:sp>
        <p:nvSpPr>
          <p:cNvPr id="5" name="Title 1"/>
          <p:cNvSpPr txBox="1">
            <a:spLocks/>
          </p:cNvSpPr>
          <p:nvPr/>
        </p:nvSpPr>
        <p:spPr bwMode="auto">
          <a:xfrm>
            <a:off x="683567"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17–18</a:t>
            </a:r>
          </a:p>
        </p:txBody>
      </p:sp>
      <p:sp>
        <p:nvSpPr>
          <p:cNvPr id="6" name="Title 1"/>
          <p:cNvSpPr txBox="1">
            <a:spLocks/>
          </p:cNvSpPr>
          <p:nvPr/>
        </p:nvSpPr>
        <p:spPr bwMode="auto">
          <a:xfrm>
            <a:off x="4283968"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19–21</a:t>
            </a:r>
          </a:p>
        </p:txBody>
      </p:sp>
    </p:spTree>
    <p:extLst>
      <p:ext uri="{BB962C8B-B14F-4D97-AF65-F5344CB8AC3E}">
        <p14:creationId xmlns:p14="http://schemas.microsoft.com/office/powerpoint/2010/main" val="23080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19</a:t>
            </a:r>
          </a:p>
        </p:txBody>
      </p:sp>
    </p:spTree>
    <p:extLst>
      <p:ext uri="{BB962C8B-B14F-4D97-AF65-F5344CB8AC3E}">
        <p14:creationId xmlns:p14="http://schemas.microsoft.com/office/powerpoint/2010/main" val="33351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0761"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Failure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77926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E7A9D2-FC2E-7B4C-A452-EACCE8B36E5C}" type="slidenum">
              <a:rPr lang="en-SG" smtClean="0"/>
              <a:t>200</a:t>
            </a:fld>
            <a:endParaRPr lang="en-SG"/>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algn="r"/>
            <a:r>
              <a:rPr lang="en-SG" sz="3200" b="1" dirty="0">
                <a:solidFill>
                  <a:schemeClr val="bg1"/>
                </a:solidFill>
                <a:latin typeface="Arial" panose="020B0604020202020204" pitchFamily="34" charset="0"/>
                <a:cs typeface="Arial" panose="020B0604020202020204" pitchFamily="34" charset="0"/>
              </a:rPr>
              <a:t>Concubine Killed (Judges 19–21)</a:t>
            </a:r>
          </a:p>
          <a:p>
            <a:pPr algn="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endParaRPr lang="en-US" b="1">
              <a:solidFill>
                <a:srgbClr val="000000"/>
              </a:solidFill>
              <a:latin typeface="Arial"/>
              <a:ea typeface="+mn-ea"/>
              <a:cs typeface="+mn-cs"/>
            </a:endParaRPr>
          </a:p>
        </p:txBody>
      </p:sp>
      <p:pic>
        <p:nvPicPr>
          <p:cNvPr id="4" name="Picture 3" descr="07JUD10 - The Most Outrageous Story in the Bib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THE MOST OUTRAGEOUS STORY IN THE BIBLE</a:t>
            </a: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en-US" b="1" dirty="0">
                <a:solidFill>
                  <a:srgbClr val="000000"/>
                </a:solidFill>
                <a:latin typeface="Arial"/>
                <a:ea typeface="+mn-ea"/>
                <a:cs typeface="+mn-cs"/>
              </a:rPr>
              <a:t>CONCUBINE KILLED &amp; CUT INTO 12 PIECES (JUDG. 19:1-30)</a:t>
            </a: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JUDGES: UNFAITHFUL PEOPLE… FAITHFUL GOD</a:t>
            </a:r>
          </a:p>
        </p:txBody>
      </p:sp>
      <p:sp>
        <p:nvSpPr>
          <p:cNvPr id="8" name="TextBox 7"/>
          <p:cNvSpPr txBox="1"/>
          <p:nvPr/>
        </p:nvSpPr>
        <p:spPr>
          <a:xfrm>
            <a:off x="4503043" y="3030208"/>
            <a:ext cx="4628127" cy="3046988"/>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r>
              <a:rPr lang="ru-RU" b="1" dirty="0">
                <a:solidFill>
                  <a:srgbClr val="000000"/>
                </a:solidFill>
                <a:latin typeface="Arial"/>
                <a:ea typeface="+mn-ea"/>
                <a:cs typeface="+mn-cs"/>
              </a:rPr>
              <a:t>"</a:t>
            </a:r>
            <a:r>
              <a:rPr lang="en-SG" b="1" dirty="0">
                <a:solidFill>
                  <a:srgbClr val="000000"/>
                </a:solidFill>
                <a:latin typeface="Arial"/>
                <a:ea typeface="+mn-ea"/>
                <a:cs typeface="+mn-cs"/>
              </a:rPr>
              <a:t>Now in those days Israel had no king. There was a man from the tribe of Levi living in a remote area of the hill country of Ephraim. One day he brought home a woman from Bethlehem in Judah to be his concubine.</a:t>
            </a:r>
            <a:r>
              <a:rPr lang="ru-RU" b="1" dirty="0">
                <a:solidFill>
                  <a:srgbClr val="000000"/>
                </a:solidFill>
                <a:latin typeface="Arial"/>
                <a:ea typeface="+mn-ea"/>
                <a:cs typeface="+mn-cs"/>
              </a:rPr>
              <a:t>"</a:t>
            </a:r>
            <a:endParaRPr lang="en-US" b="1" dirty="0">
              <a:solidFill>
                <a:srgbClr val="FFFFFF"/>
              </a:solidFill>
              <a:latin typeface="Arial"/>
              <a:ea typeface="+mn-ea"/>
              <a:cs typeface="+mn-cs"/>
            </a:endParaRPr>
          </a:p>
        </p:txBody>
      </p:sp>
      <p:sp>
        <p:nvSpPr>
          <p:cNvPr id="2" name="Title 1"/>
          <p:cNvSpPr>
            <a:spLocks noGrp="1"/>
          </p:cNvSpPr>
          <p:nvPr>
            <p:ph type="ctrTitle"/>
          </p:nvPr>
        </p:nvSpPr>
        <p:spPr>
          <a:xfrm>
            <a:off x="418058" y="331383"/>
            <a:ext cx="8374249" cy="923330"/>
          </a:xfrm>
          <a:blipFill rotWithShape="1">
            <a:blip r:embed="rId3"/>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en-US" sz="5400" b="1" kern="1200" dirty="0">
                <a:solidFill>
                  <a:schemeClr val="tx1"/>
                </a:solidFill>
                <a:latin typeface="Apple Chancery"/>
                <a:cs typeface="Apple Chancery"/>
              </a:rPr>
              <a:t>G</a:t>
            </a:r>
            <a:r>
              <a:rPr lang="en-US" sz="5400" b="1" kern="1200" dirty="0">
                <a:solidFill>
                  <a:schemeClr val="tx1"/>
                </a:solidFill>
                <a:latin typeface="Apple Chancery"/>
                <a:ea typeface="+mn-ea"/>
                <a:cs typeface="Apple Chancery"/>
              </a:rPr>
              <a:t>ibeah Gazette </a:t>
            </a:r>
            <a:r>
              <a:rPr lang="en-US" kern="1200" dirty="0">
                <a:solidFill>
                  <a:schemeClr val="tx1"/>
                </a:solidFill>
                <a:latin typeface="Apple Chancery"/>
                <a:ea typeface="+mn-ea"/>
                <a:cs typeface="Apple Chancery"/>
              </a:rPr>
              <a:t>  ****</a:t>
            </a:r>
          </a:p>
        </p:txBody>
      </p:sp>
    </p:spTree>
    <p:extLst>
      <p:ext uri="{BB962C8B-B14F-4D97-AF65-F5344CB8AC3E}">
        <p14:creationId xmlns:p14="http://schemas.microsoft.com/office/powerpoint/2010/main" val="98953844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A Levite &amp; His 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19)</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187099" y="4287465"/>
            <a:ext cx="599967" cy="10697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Bethlehem</a:t>
            </a:r>
          </a:p>
        </p:txBody>
      </p:sp>
      <p:grpSp>
        <p:nvGrpSpPr>
          <p:cNvPr id="23" name="Group 6"/>
          <p:cNvGrpSpPr>
            <a:grpSpLocks/>
          </p:cNvGrpSpPr>
          <p:nvPr/>
        </p:nvGrpSpPr>
        <p:grpSpPr bwMode="auto">
          <a:xfrm>
            <a:off x="4401585" y="5769650"/>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9724962" flipH="1">
            <a:off x="4360351" y="4449102"/>
            <a:ext cx="593643" cy="118598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9724962" flipH="1">
            <a:off x="3906419" y="4205195"/>
            <a:ext cx="758000" cy="141004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Gibeah</a:t>
            </a:r>
          </a:p>
        </p:txBody>
      </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0502953">
            <a:extLst>
              <a:ext uri="{FF2B5EF4-FFF2-40B4-BE49-F238E27FC236}">
                <a16:creationId xmlns:a16="http://schemas.microsoft.com/office/drawing/2014/main" id="{FEC1219D-9F21-494B-997E-A04C94881B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latin typeface="Arial" charset="0"/>
                <a:cs typeface="Arial" charset="0"/>
              </a:rPr>
              <a:t>Benjamites in Gibeah rape and kill a Levite</a:t>
            </a:r>
            <a:r>
              <a:rPr lang="uk-UA" sz="2800" b="1" dirty="0">
                <a:latin typeface="Arial" charset="0"/>
                <a:cs typeface="Arial" charset="0"/>
              </a:rPr>
              <a:t>'</a:t>
            </a:r>
            <a:r>
              <a:rPr lang="en-US" sz="2800" b="1" dirty="0">
                <a:latin typeface="Arial" charset="0"/>
                <a:cs typeface="Arial" charset="0"/>
              </a:rPr>
              <a:t>s concubine (19)</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Parts Sent to All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19:29-30)</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FFFFFF"/>
                </a:solidFill>
                <a:effectLst>
                  <a:glow rad="101600">
                    <a:srgbClr val="000000">
                      <a:alpha val="75000"/>
                    </a:srgbClr>
                  </a:glow>
                </a:effectLst>
                <a:latin typeface="Arial"/>
                <a:cs typeface="Arial"/>
              </a:rPr>
              <a:t>Ephraim</a:t>
            </a: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FF"/>
                </a:solidFill>
                <a:effectLst>
                  <a:glow rad="279400">
                    <a:srgbClr val="000000">
                      <a:alpha val="98000"/>
                    </a:srgbClr>
                  </a:glow>
                </a:effectLst>
                <a:latin typeface="Arial" charset="0"/>
                <a:cs typeface="Arial" charset="0"/>
              </a:rPr>
              <a:t>Gibeah</a:t>
            </a: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20</a:t>
            </a:r>
          </a:p>
        </p:txBody>
      </p:sp>
    </p:spTree>
    <p:extLst>
      <p:ext uri="{BB962C8B-B14F-4D97-AF65-F5344CB8AC3E}">
        <p14:creationId xmlns:p14="http://schemas.microsoft.com/office/powerpoint/2010/main" val="21420079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0502953">
            <a:extLst>
              <a:ext uri="{FF2B5EF4-FFF2-40B4-BE49-F238E27FC236}">
                <a16:creationId xmlns:a16="http://schemas.microsoft.com/office/drawing/2014/main" id="{C56D8638-E106-F446-BC2E-4E6BD99A928B}"/>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latin typeface="Arial"/>
                <a:cs typeface="Arial"/>
              </a:rPr>
              <a:t>- 400,000 warriors of other 11 tribes destroy 26,100 Benjamites, including women and children (20).</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latin typeface="Arial" charset="0"/>
                <a:cs typeface="Arial" charset="0"/>
              </a:rPr>
              <a:t>Benjamites in Gibeah rape and kill a Levite</a:t>
            </a:r>
            <a:r>
              <a:rPr lang="uk-UA" sz="2800" b="1" dirty="0">
                <a:latin typeface="Arial" charset="0"/>
                <a:cs typeface="Arial" charset="0"/>
              </a:rPr>
              <a:t>'</a:t>
            </a:r>
            <a:r>
              <a:rPr lang="en-US" sz="2800" b="1" dirty="0">
                <a:latin typeface="Arial" charset="0"/>
                <a:cs typeface="Arial" charset="0"/>
              </a:rPr>
              <a:t>s concubine (19)</a:t>
            </a:r>
          </a:p>
        </p:txBody>
      </p:sp>
    </p:spTree>
    <p:extLst>
      <p:ext uri="{BB962C8B-B14F-4D97-AF65-F5344CB8AC3E}">
        <p14:creationId xmlns:p14="http://schemas.microsoft.com/office/powerpoint/2010/main" val="39830471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en-US" sz="3600" b="1" dirty="0">
                <a:solidFill>
                  <a:srgbClr val="FFFFFF"/>
                </a:solidFill>
                <a:effectLst>
                  <a:glow rad="127000">
                    <a:schemeClr val="tx1"/>
                  </a:glow>
                </a:effectLst>
                <a:latin typeface="Arial" charset="0"/>
                <a:ea typeface="ＭＳ Ｐゴシック" charset="0"/>
                <a:cs typeface="ＭＳ Ｐゴシック" charset="0"/>
              </a:rPr>
              <a:t>Near Destruction of  the Tribe of Benjamin</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Dan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Judah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Simeon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Reuben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Gad</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Ephraim</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Naphtali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Asher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Zebulun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Issachar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 Populations</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Benjamin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Levi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20</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21</a:t>
            </a:r>
          </a:p>
        </p:txBody>
      </p:sp>
    </p:spTree>
    <p:extLst>
      <p:ext uri="{BB962C8B-B14F-4D97-AF65-F5344CB8AC3E}">
        <p14:creationId xmlns:p14="http://schemas.microsoft.com/office/powerpoint/2010/main" val="39935260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0502953">
            <a:extLst>
              <a:ext uri="{FF2B5EF4-FFF2-40B4-BE49-F238E27FC236}">
                <a16:creationId xmlns:a16="http://schemas.microsoft.com/office/drawing/2014/main" id="{982D3826-365F-0443-90AA-604724B2272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a:ea typeface="ＭＳ Ｐゴシック" charset="0"/>
                <a:cs typeface="Arial"/>
              </a:rPr>
              <a:t>- 400,000 warriors of other 11 tribes destroy 26,100 Benjamites, including women and children (20).</a:t>
            </a:r>
          </a:p>
        </p:txBody>
      </p:sp>
      <p:sp>
        <p:nvSpPr>
          <p:cNvPr id="166919" name="Text Box 7"/>
          <p:cNvSpPr txBox="1">
            <a:spLocks noChangeArrowheads="1"/>
          </p:cNvSpPr>
          <p:nvPr/>
        </p:nvSpPr>
        <p:spPr bwMode="auto">
          <a:xfrm>
            <a:off x="3602038" y="3536950"/>
            <a:ext cx="495935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charset="0"/>
                <a:ea typeface="ＭＳ Ｐゴシック" charset="0"/>
                <a:cs typeface="Arial" charset="0"/>
              </a:rPr>
              <a:t>- Benjamites kill everyone in Jabesh Gilead except 400 virgins and steal another 200 virgins at Shiloh as wives for the remaining 600 Benjamites to preserve their line (21).</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chemeClr val="tx1"/>
                </a:solidFill>
                <a:ea typeface="ＭＳ Ｐゴシック"/>
              </a:rPr>
              <a:t>Moral Failure (19–21)</a:t>
            </a:r>
            <a:endParaRPr lang="en-US" sz="4800" dirty="0">
              <a:solidFill>
                <a:schemeClr val="tx1"/>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effectLst/>
                <a:uLnTx/>
                <a:uFillTx/>
                <a:latin typeface="Arial" charset="0"/>
                <a:ea typeface="ＭＳ Ｐゴシック" charset="0"/>
                <a:cs typeface="Arial" charset="0"/>
              </a:rPr>
              <a:t>Benjamites in Gibeah rape and kill a Levite</a:t>
            </a:r>
            <a:r>
              <a:rPr kumimoji="0" lang="uk-UA" sz="2800" b="1" i="0" u="none" strike="noStrike" kern="1200" cap="none" spc="0" normalizeH="0" baseline="0" noProof="0" dirty="0">
                <a:ln>
                  <a:noFill/>
                </a:ln>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effectLst/>
                <a:uLnTx/>
                <a:uFillTx/>
                <a:latin typeface="Arial" charset="0"/>
                <a:ea typeface="ＭＳ Ｐゴシック" charset="0"/>
                <a:cs typeface="Arial" charset="0"/>
              </a:rPr>
              <a:t>s concubine (19)</a:t>
            </a:r>
          </a:p>
        </p:txBody>
      </p:sp>
    </p:spTree>
    <p:extLst>
      <p:ext uri="{BB962C8B-B14F-4D97-AF65-F5344CB8AC3E}">
        <p14:creationId xmlns:p14="http://schemas.microsoft.com/office/powerpoint/2010/main" val="103634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en-US" sz="4000" b="1">
                <a:solidFill>
                  <a:srgbClr val="FFFFFF"/>
                </a:solidFill>
              </a:rPr>
              <a:t>Birth of a People</a:t>
            </a: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Exodus</a:t>
            </a:r>
            <a:endParaRPr lang="en-US">
              <a:solidFill>
                <a:srgbClr val="000000"/>
              </a:solidFill>
              <a:latin typeface="Arial Rounded MT Bold"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Leviticus</a:t>
            </a:r>
            <a:endParaRPr lang="en-US">
              <a:solidFill>
                <a:srgbClr val="000000"/>
              </a:solidFill>
              <a:latin typeface="Arial Rounded MT Bold"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Numbers</a:t>
            </a:r>
            <a:endParaRPr lang="en-US">
              <a:solidFill>
                <a:srgbClr val="000000"/>
              </a:solidFill>
              <a:latin typeface="Arial Rounded MT Bold" charset="0"/>
              <a:cs typeface="Times New Roma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Formation</a:t>
            </a:r>
            <a:endParaRPr lang="en-US">
              <a:solidFill>
                <a:srgbClr val="000000"/>
              </a:solidFill>
              <a:latin typeface="Arial Rounded MT Bold"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pitchFamily="-111" charset="0"/>
                <a:ea typeface="Times New Roman" pitchFamily="-111" charset="0"/>
                <a:cs typeface="Times New Roman" pitchFamily="-111" charset="0"/>
              </a:rPr>
              <a:t>Sanctification</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Preparation</a:t>
            </a:r>
            <a:endParaRPr lang="en-US">
              <a:solidFill>
                <a:srgbClr val="000000"/>
              </a:solidFill>
              <a:latin typeface="Arial Rounded MT Bold" charset="0"/>
              <a:cs typeface="Times New Roma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Salvation</a:t>
            </a:r>
            <a:endParaRPr lang="en-US">
              <a:solidFill>
                <a:srgbClr val="000000"/>
              </a:solidFill>
              <a:latin typeface="Arial Rounded MT Bold"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Instruction</a:t>
            </a:r>
            <a:endParaRPr lang="en-US">
              <a:solidFill>
                <a:srgbClr val="000000"/>
              </a:solidFill>
              <a:latin typeface="Arial Rounded MT Bold"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Walk</a:t>
            </a:r>
            <a:endParaRPr lang="en-US">
              <a:solidFill>
                <a:srgbClr val="000000"/>
              </a:solidFill>
              <a:latin typeface="Arial Rounded MT Bold"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Joshua</a:t>
            </a:r>
            <a:endParaRPr lang="en-US">
              <a:solidFill>
                <a:srgbClr val="000000"/>
              </a:solidFill>
              <a:latin typeface="Arial Rounded MT Bold"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Occupation</a:t>
            </a:r>
            <a:endParaRPr lang="en-US">
              <a:solidFill>
                <a:srgbClr val="000000"/>
              </a:solidFill>
              <a:latin typeface="Arial Rounded MT Bold"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0" hangingPunct="0">
              <a:defRPr/>
            </a:pPr>
            <a:r>
              <a:rPr lang="en-US" sz="2800" b="1">
                <a:solidFill>
                  <a:srgbClr val="FFFFFF"/>
                </a:solidFill>
                <a:latin typeface="Arial Rounded MT Bold" charset="0"/>
                <a:cs typeface="Times New Roman" charset="0"/>
              </a:rPr>
              <a:t>Rest</a:t>
            </a:r>
            <a:endParaRPr lang="en-US">
              <a:solidFill>
                <a:srgbClr val="000000"/>
              </a:solidFill>
              <a:latin typeface="Arial Rounded MT Bold" charset="0"/>
              <a:cs typeface="Times New Roman" charset="0"/>
            </a:endParaRPr>
          </a:p>
        </p:txBody>
      </p:sp>
      <p:sp>
        <p:nvSpPr>
          <p:cNvPr id="200719" name="WordArt 1042"/>
          <p:cNvSpPr>
            <a:spLocks noChangeArrowheads="1" noChangeShapeType="1" noTextEdit="1"/>
          </p:cNvSpPr>
          <p:nvPr/>
        </p:nvSpPr>
        <p:spPr bwMode="auto">
          <a:xfrm>
            <a:off x="0" y="2286000"/>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eaLnBrk="0" hangingPunct="0"/>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Them</a:t>
            </a:r>
          </a:p>
        </p:txBody>
      </p:sp>
      <p:sp>
        <p:nvSpPr>
          <p:cNvPr id="200720" name="WordArt 1043"/>
          <p:cNvSpPr>
            <a:spLocks noChangeArrowheads="1" noChangeShapeType="1" noTextEdit="1"/>
          </p:cNvSpPr>
          <p:nvPr/>
        </p:nvSpPr>
        <p:spPr bwMode="auto">
          <a:xfrm>
            <a:off x="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eaLnBrk="0" hangingPunct="0"/>
            <a:r>
              <a:rPr lang="en-US" sz="3600" b="1" kern="10">
                <a:ln w="9525">
                  <a:round/>
                  <a:headEnd/>
                  <a:tailEnd/>
                </a:ln>
                <a:gradFill rotWithShape="1">
                  <a:gsLst>
                    <a:gs pos="0">
                      <a:srgbClr val="FFE701"/>
                    </a:gs>
                    <a:gs pos="100000">
                      <a:srgbClr val="FE3E02"/>
                    </a:gs>
                  </a:gsLst>
                  <a:lin ang="5400000" scaled="1"/>
                </a:gradFill>
                <a:latin typeface="Impact"/>
                <a:ea typeface="Impact"/>
                <a:cs typeface="Impact"/>
              </a:rPr>
              <a:t>Us</a:t>
            </a:r>
          </a:p>
        </p:txBody>
      </p:sp>
    </p:spTree>
    <p:extLst>
      <p:ext uri="{BB962C8B-B14F-4D97-AF65-F5344CB8AC3E}">
        <p14:creationId xmlns:p14="http://schemas.microsoft.com/office/powerpoint/2010/main" val="30622324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Text Box 3"/>
          <p:cNvSpPr txBox="1">
            <a:spLocks noChangeArrowheads="1"/>
          </p:cNvSpPr>
          <p:nvPr/>
        </p:nvSpPr>
        <p:spPr bwMode="auto">
          <a:xfrm>
            <a:off x="539750" y="1525588"/>
            <a:ext cx="8001000" cy="3416300"/>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p>
            <a:pPr algn="ctr">
              <a:defRPr/>
            </a:pPr>
            <a:r>
              <a:rPr lang="ru-RU" sz="5400" b="1" i="1" dirty="0">
                <a:solidFill>
                  <a:schemeClr val="bg1"/>
                </a:solidFill>
                <a:latin typeface="Arial"/>
                <a:ea typeface="SimSun" pitchFamily="2" charset="-122"/>
                <a:cs typeface="Arial"/>
              </a:rPr>
              <a:t>"</a:t>
            </a:r>
            <a:r>
              <a:rPr lang="en-GB" sz="5400" b="1" i="1" dirty="0">
                <a:solidFill>
                  <a:schemeClr val="bg1"/>
                </a:solidFill>
                <a:latin typeface="Arial"/>
                <a:ea typeface="SimSun" pitchFamily="2" charset="-122"/>
                <a:cs typeface="Arial"/>
              </a:rPr>
              <a:t>In those days Israel had no king.  Everyone did as he saw fit</a:t>
            </a:r>
            <a:r>
              <a:rPr lang="ru-RU" sz="5400" b="1" i="1" dirty="0">
                <a:solidFill>
                  <a:schemeClr val="bg1"/>
                </a:solidFill>
                <a:latin typeface="Arial"/>
                <a:ea typeface="SimSun" pitchFamily="2" charset="-122"/>
                <a:cs typeface="Arial"/>
              </a:rPr>
              <a:t>"</a:t>
            </a:r>
            <a:endParaRPr lang="en-GB" sz="5400" b="1" i="1" dirty="0">
              <a:solidFill>
                <a:schemeClr val="bg1"/>
              </a:solidFill>
              <a:latin typeface="Arial"/>
              <a:ea typeface="SimSun" pitchFamily="2" charset="-122"/>
              <a:cs typeface="Arial"/>
            </a:endParaRPr>
          </a:p>
          <a:p>
            <a:pPr algn="ctr">
              <a:defRPr/>
            </a:pPr>
            <a:r>
              <a:rPr lang="en-GB" sz="5400" b="1" i="1" dirty="0">
                <a:solidFill>
                  <a:schemeClr val="bg1"/>
                </a:solidFill>
                <a:latin typeface="Arial"/>
                <a:ea typeface="SimSun" pitchFamily="2" charset="-122"/>
                <a:cs typeface="Arial"/>
              </a:rPr>
              <a:t> (Judges 21:25).</a:t>
            </a:r>
            <a:r>
              <a:rPr lang="en-AU" sz="5400" b="1" dirty="0">
                <a:solidFill>
                  <a:schemeClr val="bg1"/>
                </a:solidFill>
                <a:latin typeface="Arial"/>
                <a:ea typeface="+mn-ea"/>
                <a:cs typeface="Arial"/>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en-US" sz="3600" b="1">
                <a:solidFill>
                  <a:schemeClr val="bg1"/>
                </a:solidFill>
                <a:latin typeface="Arial" charset="0"/>
                <a:ea typeface="ＭＳ Ｐゴシック" charset="0"/>
                <a:cs typeface="Arial" charset="0"/>
              </a:rPr>
              <a:t>The Last Verse is the Key Verse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193</a:t>
            </a: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en-US" altLang="zh-CN" sz="3600" b="1" dirty="0">
                <a:solidFill>
                  <a:schemeClr val="bg1"/>
                </a:solidFill>
                <a:latin typeface="Arial"/>
                <a:ea typeface="宋体" charset="0"/>
                <a:cs typeface="Arial"/>
              </a:rPr>
              <a:t>The </a:t>
            </a:r>
            <a:r>
              <a:rPr lang="en-US" altLang="zh-CN" sz="3600" b="1" dirty="0">
                <a:solidFill>
                  <a:schemeClr val="bg1"/>
                </a:solidFill>
                <a:latin typeface="Arial" charset="0"/>
                <a:ea typeface="宋体" charset="0"/>
                <a:cs typeface="宋体" charset="0"/>
              </a:rPr>
              <a:t>Theology of Judges-Ruth-Samuel</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Judges</a:t>
            </a: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Ruth</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Samuel</a:t>
            </a: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Needed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Prepared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675575" y="2609850"/>
            <a:ext cx="20233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rPr>
              <a:t>Bethlehem</a:t>
            </a:r>
          </a:p>
        </p:txBody>
      </p:sp>
      <p:sp>
        <p:nvSpPr>
          <p:cNvPr id="39966" name="Text Box 30"/>
          <p:cNvSpPr txBox="1">
            <a:spLocks noChangeArrowheads="1"/>
          </p:cNvSpPr>
          <p:nvPr/>
        </p:nvSpPr>
        <p:spPr bwMode="auto">
          <a:xfrm>
            <a:off x="1301890" y="3105150"/>
            <a:ext cx="240642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Idolatry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Concubine (19)</a:t>
            </a:r>
          </a:p>
        </p:txBody>
      </p:sp>
      <p:sp>
        <p:nvSpPr>
          <p:cNvPr id="39967" name="Text Box 31"/>
          <p:cNvSpPr txBox="1">
            <a:spLocks noChangeArrowheads="1"/>
          </p:cNvSpPr>
          <p:nvPr/>
        </p:nvSpPr>
        <p:spPr bwMode="auto">
          <a:xfrm>
            <a:off x="706356" y="4019550"/>
            <a:ext cx="140294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ＭＳ Ｐゴシック" charset="0"/>
                <a:cs typeface="Arial"/>
              </a:rPr>
              <a:t>Gibeah</a:t>
            </a:r>
          </a:p>
        </p:txBody>
      </p:sp>
      <p:sp>
        <p:nvSpPr>
          <p:cNvPr id="39968" name="Text Box 32"/>
          <p:cNvSpPr txBox="1">
            <a:spLocks noChangeArrowheads="1"/>
          </p:cNvSpPr>
          <p:nvPr/>
        </p:nvSpPr>
        <p:spPr bwMode="auto">
          <a:xfrm>
            <a:off x="1274902" y="4400550"/>
            <a:ext cx="2307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Murder (19-20)</a:t>
            </a:r>
          </a:p>
        </p:txBody>
      </p:sp>
      <p:sp>
        <p:nvSpPr>
          <p:cNvPr id="39969" name="Text Box 33"/>
          <p:cNvSpPr txBox="1">
            <a:spLocks noChangeArrowheads="1"/>
          </p:cNvSpPr>
          <p:nvPr/>
        </p:nvSpPr>
        <p:spPr bwMode="auto">
          <a:xfrm>
            <a:off x="3978275" y="2724150"/>
            <a:ext cx="228940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Boaz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Bethlehemites</a:t>
            </a:r>
          </a:p>
        </p:txBody>
      </p:sp>
      <p:sp>
        <p:nvSpPr>
          <p:cNvPr id="39970" name="Text Box 34"/>
          <p:cNvSpPr txBox="1">
            <a:spLocks noChangeArrowheads="1"/>
          </p:cNvSpPr>
          <p:nvPr/>
        </p:nvSpPr>
        <p:spPr bwMode="auto">
          <a:xfrm>
            <a:off x="5937250" y="4585430"/>
            <a:ext cx="8338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Saul</a:t>
            </a:r>
          </a:p>
        </p:txBody>
      </p:sp>
      <p:sp>
        <p:nvSpPr>
          <p:cNvPr id="39971" name="Text Box 35"/>
          <p:cNvSpPr txBox="1">
            <a:spLocks noChangeArrowheads="1"/>
          </p:cNvSpPr>
          <p:nvPr/>
        </p:nvSpPr>
        <p:spPr bwMode="auto">
          <a:xfrm>
            <a:off x="5915025" y="2571750"/>
            <a:ext cx="10230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David</a:t>
            </a: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Established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a:t>
            </a:r>
            <a:r>
              <a:rPr kumimoji="0" lang="en-US" altLang="zh-CN" sz="1600" b="1" i="0" u="none" strike="noStrike" kern="1200" cap="none" spc="0" normalizeH="0" baseline="0" noProof="0" dirty="0" err="1">
                <a:ln>
                  <a:noFill/>
                </a:ln>
                <a:solidFill>
                  <a:srgbClr val="000000"/>
                </a:solidFill>
                <a:effectLst/>
                <a:uLnTx/>
                <a:uFillTx/>
                <a:latin typeface="Arial"/>
                <a:ea typeface="宋体" charset="0"/>
                <a:cs typeface="Arial"/>
              </a:rPr>
              <a:t>Zuck</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948958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Be guided by wisdom instead of whims that worship a different god. </a:t>
            </a:r>
          </a:p>
        </p:txBody>
      </p:sp>
    </p:spTree>
    <p:extLst>
      <p:ext uri="{BB962C8B-B14F-4D97-AF65-F5344CB8AC3E}">
        <p14:creationId xmlns:p14="http://schemas.microsoft.com/office/powerpoint/2010/main" val="318703464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buFontTx/>
              <a:buChar char="•"/>
              <a:defRPr/>
            </a:pPr>
            <a:r>
              <a:rPr lang="en-GB" sz="3600" b="1" dirty="0">
                <a:solidFill>
                  <a:srgbClr val="FFFFFF"/>
                </a:solidFill>
                <a:latin typeface="Arial"/>
                <a:ea typeface="SimSun" pitchFamily="2" charset="-122"/>
                <a:cs typeface="Arial"/>
              </a:rPr>
              <a:t>political disintegration</a:t>
            </a:r>
          </a:p>
          <a:p>
            <a:pPr marL="444500" indent="-444500">
              <a:buFontTx/>
              <a:buChar char="•"/>
              <a:defRPr/>
            </a:pPr>
            <a:r>
              <a:rPr lang="en-GB" sz="3600" b="1" dirty="0">
                <a:solidFill>
                  <a:srgbClr val="FFFFFF"/>
                </a:solidFill>
                <a:latin typeface="Arial"/>
                <a:ea typeface="SimSun" pitchFamily="2" charset="-122"/>
                <a:cs typeface="Arial"/>
              </a:rPr>
              <a:t>tribal hostility</a:t>
            </a:r>
          </a:p>
          <a:p>
            <a:pPr marL="444500" indent="-444500">
              <a:buFontTx/>
              <a:buChar char="•"/>
              <a:defRPr/>
            </a:pPr>
            <a:r>
              <a:rPr lang="en-GB" sz="3600" b="1" dirty="0">
                <a:solidFill>
                  <a:srgbClr val="FFFFFF"/>
                </a:solidFill>
                <a:latin typeface="Arial"/>
                <a:ea typeface="SimSun" pitchFamily="2" charset="-122"/>
                <a:cs typeface="Arial"/>
              </a:rPr>
              <a:t>social chaos</a:t>
            </a:r>
          </a:p>
          <a:p>
            <a:pPr marL="444500" indent="-444500">
              <a:buFontTx/>
              <a:buChar char="•"/>
              <a:defRPr/>
            </a:pPr>
            <a:r>
              <a:rPr lang="en-GB" sz="3600" b="1" dirty="0">
                <a:solidFill>
                  <a:srgbClr val="FFFFFF"/>
                </a:solidFill>
                <a:latin typeface="Arial"/>
                <a:ea typeface="SimSun" pitchFamily="2" charset="-122"/>
                <a:cs typeface="Arial"/>
              </a:rPr>
              <a:t>increased immorality</a:t>
            </a:r>
          </a:p>
          <a:p>
            <a:pPr marL="444500" indent="-444500">
              <a:buFontTx/>
              <a:buChar char="•"/>
              <a:defRPr/>
            </a:pPr>
            <a:r>
              <a:rPr lang="en-GB" sz="3600" b="1" dirty="0">
                <a:solidFill>
                  <a:srgbClr val="FFFFFF"/>
                </a:solidFill>
                <a:latin typeface="Arial"/>
                <a:ea typeface="SimSun" pitchFamily="2" charset="-122"/>
                <a:cs typeface="Arial"/>
              </a:rPr>
              <a:t>disregard of the law</a:t>
            </a:r>
          </a:p>
          <a:p>
            <a:pPr marL="444500" indent="-444500">
              <a:buFontTx/>
              <a:buChar char="•"/>
              <a:defRPr/>
            </a:pPr>
            <a:r>
              <a:rPr lang="en-GB" sz="3600" b="1" dirty="0">
                <a:solidFill>
                  <a:srgbClr val="FFFFFF"/>
                </a:solidFill>
                <a:latin typeface="Arial"/>
                <a:ea typeface="SimSun" pitchFamily="2" charset="-122"/>
                <a:cs typeface="Arial"/>
              </a:rPr>
              <a:t>anarchy</a:t>
            </a:r>
            <a:r>
              <a:rPr lang="en-AU" sz="3600" dirty="0">
                <a:solidFill>
                  <a:srgbClr val="FFFFFF"/>
                </a:solidFill>
                <a:latin typeface="Arial"/>
                <a:cs typeface="Arial"/>
              </a:rPr>
              <a:t> </a:t>
            </a:r>
          </a:p>
        </p:txBody>
      </p:sp>
      <p:sp>
        <p:nvSpPr>
          <p:cNvPr id="338947" name="Title 1"/>
          <p:cNvSpPr>
            <a:spLocks noGrp="1"/>
          </p:cNvSpPr>
          <p:nvPr>
            <p:ph type="title" idx="4294967295"/>
          </p:nvPr>
        </p:nvSpPr>
        <p:spPr>
          <a:xfrm>
            <a:off x="-36513" y="0"/>
            <a:ext cx="7772401" cy="765175"/>
          </a:xfrm>
          <a:solidFill>
            <a:srgbClr val="050A00"/>
          </a:solidFill>
        </p:spPr>
        <p:txBody>
          <a:bodyPr anchor="ctr"/>
          <a:lstStyle/>
          <a:p>
            <a:r>
              <a:rPr lang="en-US" i="1">
                <a:solidFill>
                  <a:srgbClr val="FFFFFF"/>
                </a:solidFill>
                <a:latin typeface="Tahoma" charset="0"/>
                <a:ea typeface="ＭＳ Ｐゴシック" charset="0"/>
                <a:cs typeface="ＭＳ Ｐゴシック" charset="0"/>
              </a:rPr>
              <a:t>Apostasy</a:t>
            </a:r>
            <a:r>
              <a:rPr lang="uk-UA" i="1">
                <a:solidFill>
                  <a:srgbClr val="FFFFFF"/>
                </a:solidFill>
                <a:latin typeface="Tahoma" charset="0"/>
                <a:ea typeface="ＭＳ Ｐゴシック" charset="0"/>
                <a:cs typeface="ＭＳ Ｐゴシック" charset="0"/>
              </a:rPr>
              <a:t>'</a:t>
            </a:r>
            <a:r>
              <a:rPr lang="en-US" i="1">
                <a:solidFill>
                  <a:srgbClr val="FFFFFF"/>
                </a:solidFill>
                <a:latin typeface="Tahoma" charset="0"/>
                <a:ea typeface="ＭＳ Ｐゴシック" charset="0"/>
                <a:cs typeface="ＭＳ Ｐゴシック" charset="0"/>
              </a:rPr>
              <a:t>s Bitter Fruits</a:t>
            </a:r>
          </a:p>
        </p:txBody>
      </p:sp>
    </p:spTree>
    <p:extLst>
      <p:ext uri="{BB962C8B-B14F-4D97-AF65-F5344CB8AC3E}">
        <p14:creationId xmlns:p14="http://schemas.microsoft.com/office/powerpoint/2010/main" val="370811604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solidFill>
                  <a:schemeClr val="tx1"/>
                </a:solidFill>
                <a:effectLst>
                  <a:glow rad="254000">
                    <a:schemeClr val="bg1"/>
                  </a:glow>
                </a:effectLst>
                <a:latin typeface="Arial Narrow"/>
                <a:ea typeface="ＭＳ Ｐゴシック" charset="0"/>
                <a:cs typeface="Arial Narrow"/>
              </a:rPr>
              <a:t>MAKING A GOOD THING THE ULTIMATE THING.</a:t>
            </a: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spc="-300" dirty="0">
                <a:solidFill>
                  <a:srgbClr val="800000"/>
                </a:solidFill>
                <a:effectLst>
                  <a:glow rad="127000">
                    <a:schemeClr val="bg1"/>
                  </a:glow>
                </a:effectLst>
                <a:latin typeface="Arial Narrow"/>
                <a:ea typeface="ＭＳ Ｐゴシック" charset="0"/>
                <a:cs typeface="Arial Narrow"/>
              </a:rPr>
              <a:t>IDOLATRY</a:t>
            </a:r>
          </a:p>
        </p:txBody>
      </p:sp>
    </p:spTree>
    <p:extLst>
      <p:ext uri="{BB962C8B-B14F-4D97-AF65-F5344CB8AC3E}">
        <p14:creationId xmlns:p14="http://schemas.microsoft.com/office/powerpoint/2010/main" val="29918485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130924227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Make God king</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—not relativism and the idolatry of sin cycles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0790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4738454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1554" name="Rectangle 12"/>
          <p:cNvSpPr>
            <a:spLocks noGrp="1" noChangeArrowheads="1"/>
          </p:cNvSpPr>
          <p:nvPr>
            <p:ph type="title" idx="4294967295"/>
          </p:nvPr>
        </p:nvSpPr>
        <p:spPr>
          <a:xfrm>
            <a:off x="533400" y="0"/>
            <a:ext cx="7772400" cy="1143000"/>
          </a:xfrm>
        </p:spPr>
        <p:txBody>
          <a:bodyPr/>
          <a:lstStyle/>
          <a:p>
            <a:pPr algn="l" eaLnBrk="1" hangingPunct="1"/>
            <a:r>
              <a:rPr lang="en-US" sz="3600" b="1" i="1">
                <a:latin typeface="Arial" charset="0"/>
                <a:ea typeface="ＭＳ Ｐゴシック" charset="0"/>
              </a:rPr>
              <a:t>Who were these judges?</a:t>
            </a:r>
          </a:p>
        </p:txBody>
      </p:sp>
      <p:sp>
        <p:nvSpPr>
          <p:cNvPr id="8194" name="Text Box 2"/>
          <p:cNvSpPr txBox="1">
            <a:spLocks noChangeArrowheads="1"/>
          </p:cNvSpPr>
          <p:nvPr/>
        </p:nvSpPr>
        <p:spPr bwMode="auto">
          <a:xfrm>
            <a:off x="1447800" y="1143000"/>
            <a:ext cx="6289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000099"/>
                </a:solidFill>
                <a:latin typeface="Arial" charset="0"/>
                <a:cs typeface="Arial" charset="0"/>
              </a:rPr>
              <a:t>The name Judges (</a:t>
            </a:r>
            <a:r>
              <a:rPr lang="en-US" sz="3600" b="1" i="1" dirty="0" err="1">
                <a:solidFill>
                  <a:srgbClr val="000099"/>
                </a:solidFill>
                <a:latin typeface="Arial" charset="0"/>
                <a:cs typeface="Arial" charset="0"/>
              </a:rPr>
              <a:t>shaphat</a:t>
            </a:r>
            <a:r>
              <a:rPr lang="en-US" sz="3600" b="1" dirty="0">
                <a:solidFill>
                  <a:srgbClr val="000099"/>
                </a:solidFill>
                <a:latin typeface="Arial" charset="0"/>
                <a:cs typeface="Arial" charset="0"/>
              </a:rPr>
              <a:t>)</a:t>
            </a:r>
          </a:p>
        </p:txBody>
      </p:sp>
      <p:sp>
        <p:nvSpPr>
          <p:cNvPr id="8196" name="Text Box 4"/>
          <p:cNvSpPr txBox="1">
            <a:spLocks noChangeArrowheads="1"/>
          </p:cNvSpPr>
          <p:nvPr/>
        </p:nvSpPr>
        <p:spPr bwMode="auto">
          <a:xfrm>
            <a:off x="1152525" y="2209800"/>
            <a:ext cx="745172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cs typeface="Arial" charset="0"/>
              </a:rPr>
              <a:t>—Those who </a:t>
            </a:r>
            <a:r>
              <a:rPr lang="ru-RU" altLang="ja-JP" sz="3200" b="1" dirty="0">
                <a:solidFill>
                  <a:srgbClr val="FF0000"/>
                </a:solidFill>
                <a:latin typeface="Arial" charset="0"/>
                <a:cs typeface="Arial" charset="0"/>
              </a:rPr>
              <a:t>"</a:t>
            </a:r>
            <a:r>
              <a:rPr lang="en-US" altLang="ja-JP" sz="3200" b="1" dirty="0">
                <a:solidFill>
                  <a:srgbClr val="FF0000"/>
                </a:solidFill>
                <a:latin typeface="Arial" charset="0"/>
                <a:cs typeface="Arial" charset="0"/>
              </a:rPr>
              <a:t>act as law giver, judge, governor</a:t>
            </a:r>
            <a:r>
              <a:rPr lang="ru-RU" altLang="ja-JP" sz="3200" b="1" dirty="0">
                <a:solidFill>
                  <a:srgbClr val="FF0000"/>
                </a:solidFill>
                <a:latin typeface="Arial" charset="0"/>
                <a:cs typeface="Arial" charset="0"/>
              </a:rPr>
              <a:t>"</a:t>
            </a:r>
            <a:r>
              <a:rPr lang="en-US" altLang="ja-JP" sz="3200" b="1" dirty="0">
                <a:solidFill>
                  <a:srgbClr val="FF0000"/>
                </a:solidFill>
                <a:latin typeface="Arial" charset="0"/>
                <a:cs typeface="Arial" charset="0"/>
              </a:rPr>
              <a:t> (BDB 1047b 1b)</a:t>
            </a:r>
            <a:endParaRPr lang="en-US" sz="3200" b="1" dirty="0">
              <a:solidFill>
                <a:srgbClr val="FF0000"/>
              </a:solidFill>
              <a:latin typeface="Arial" charset="0"/>
              <a:cs typeface="Arial" charset="0"/>
            </a:endParaRPr>
          </a:p>
        </p:txBody>
      </p:sp>
      <p:sp>
        <p:nvSpPr>
          <p:cNvPr id="8202" name="Text Box 10"/>
          <p:cNvSpPr txBox="1">
            <a:spLocks noChangeArrowheads="1"/>
          </p:cNvSpPr>
          <p:nvPr/>
        </p:nvSpPr>
        <p:spPr bwMode="auto">
          <a:xfrm>
            <a:off x="1187450" y="3573463"/>
            <a:ext cx="7056438"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cs typeface="Arial" charset="0"/>
              </a:rPr>
              <a:t>—Those who liberate or deliver people first before ruling</a:t>
            </a:r>
          </a:p>
        </p:txBody>
      </p:sp>
      <p:sp>
        <p:nvSpPr>
          <p:cNvPr id="151558" name="Text Box 11"/>
          <p:cNvSpPr txBox="1">
            <a:spLocks noChangeArrowheads="1"/>
          </p:cNvSpPr>
          <p:nvPr/>
        </p:nvSpPr>
        <p:spPr bwMode="auto">
          <a:xfrm>
            <a:off x="7680325" y="269875"/>
            <a:ext cx="9239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a:t>
            </a:r>
          </a:p>
          <a:p>
            <a:pPr eaLnBrk="1" hangingPunct="1"/>
            <a:endParaRPr lang="en-US"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21153884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54487681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en-US" sz="2800" b="1">
                <a:solidFill>
                  <a:schemeClr val="bg1"/>
                </a:solidFill>
                <a:latin typeface="Arial" charset="0"/>
                <a:ea typeface="ＭＳ Ｐゴシック" charset="0"/>
              </a:rPr>
              <a:t>Discussion Question:</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How is Our Day Like the Judges Period?</a:t>
            </a:r>
            <a:endParaRPr lang="en-US" sz="4000" b="1">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b="1" u="sng">
                <a:solidFill>
                  <a:srgbClr val="FFFFFF"/>
                </a:solidFill>
                <a:latin typeface="Arial" charset="0"/>
                <a:cs typeface="Arial" charset="0"/>
              </a:rPr>
              <a:t>Relativism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Save the whales</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 but kill humans</a:t>
            </a:r>
          </a:p>
          <a:p>
            <a:pPr marL="342900" indent="-342900">
              <a:spcBef>
                <a:spcPct val="20000"/>
              </a:spcBef>
              <a:buFontTx/>
              <a:buChar char="•"/>
            </a:pPr>
            <a:r>
              <a:rPr lang="en-US" sz="2800" b="1" u="sng">
                <a:solidFill>
                  <a:srgbClr val="FFFFFF"/>
                </a:solidFill>
                <a:latin typeface="Arial" charset="0"/>
                <a:cs typeface="Arial" charset="0"/>
              </a:rPr>
              <a:t>Secularism</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I don</a:t>
            </a:r>
            <a:r>
              <a:rPr lang="uk-UA" altLang="ja-JP" sz="2800" b="1">
                <a:solidFill>
                  <a:srgbClr val="FFFFFF"/>
                </a:solidFill>
                <a:latin typeface="Arial" charset="0"/>
                <a:cs typeface="Arial" charset="0"/>
              </a:rPr>
              <a:t>'</a:t>
            </a:r>
            <a:r>
              <a:rPr lang="en-US" altLang="ja-JP" sz="2800" b="1">
                <a:solidFill>
                  <a:srgbClr val="FFFFFF"/>
                </a:solidFill>
                <a:latin typeface="Arial" charset="0"/>
                <a:cs typeface="Arial" charset="0"/>
              </a:rPr>
              <a:t>t let my religion affect my politics</a:t>
            </a:r>
            <a:r>
              <a:rPr lang="ru-RU" altLang="ja-JP"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marL="342900" indent="-342900">
              <a:spcBef>
                <a:spcPct val="20000"/>
              </a:spcBef>
              <a:buFontTx/>
              <a:buChar char="•"/>
            </a:pPr>
            <a:r>
              <a:rPr lang="en-US" sz="2800" b="1" u="sng">
                <a:solidFill>
                  <a:srgbClr val="FFFFFF"/>
                </a:solidFill>
                <a:latin typeface="Arial" charset="0"/>
                <a:cs typeface="Arial" charset="0"/>
              </a:rPr>
              <a:t>Promiscuity</a:t>
            </a:r>
            <a:r>
              <a:rPr lang="en-US" sz="2800" b="1">
                <a:solidFill>
                  <a:srgbClr val="FFFFFF"/>
                </a:solidFill>
                <a:latin typeface="Arial" charset="0"/>
                <a:cs typeface="Arial" charset="0"/>
              </a:rPr>
              <a:t>: </a:t>
            </a:r>
            <a:r>
              <a:rPr lang="ru-RU" altLang="ja-JP" sz="2800" b="1">
                <a:solidFill>
                  <a:srgbClr val="FFFFFF"/>
                </a:solidFill>
                <a:latin typeface="Arial" charset="0"/>
                <a:cs typeface="Arial" charset="0"/>
              </a:rPr>
              <a:t>"</a:t>
            </a:r>
            <a:r>
              <a:rPr lang="en-US" altLang="ja-JP" sz="2800" b="1">
                <a:solidFill>
                  <a:srgbClr val="FFFFFF"/>
                </a:solidFill>
                <a:latin typeface="Arial" charset="0"/>
                <a:cs typeface="Arial" charset="0"/>
              </a:rPr>
              <a:t>What that leader does in his bedroom is his business and not mine</a:t>
            </a:r>
            <a:r>
              <a:rPr lang="ru-RU" altLang="ja-JP" sz="2800" b="1">
                <a:solidFill>
                  <a:srgbClr val="FFFFFF"/>
                </a:solidFill>
                <a:latin typeface="Arial" charset="0"/>
                <a:cs typeface="Arial" charset="0"/>
              </a:rPr>
              <a:t>"</a:t>
            </a:r>
            <a:endParaRPr lang="en-US" sz="2800" b="1">
              <a:solidFill>
                <a:srgbClr val="FFFFFF"/>
              </a:solidFill>
              <a:latin typeface="Arial"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5172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en-US">
                <a:solidFill>
                  <a:srgbClr val="FFFFFF"/>
                </a:solidFill>
                <a:latin typeface="Arial" charset="0"/>
                <a:ea typeface="ＭＳ Ｐゴシック" charset="0"/>
              </a:rPr>
              <a:t>Relativism</a:t>
            </a: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en-US" altLang="zh-CN" sz="2800" b="1" dirty="0">
                <a:solidFill>
                  <a:srgbClr val="000000"/>
                </a:solidFill>
                <a:latin typeface="Arial" charset="0"/>
              </a:rPr>
              <a:t>This pamphlet is blank.</a:t>
            </a:r>
            <a:endParaRPr lang="zh-CN" altLang="en-US" sz="2800" b="1" dirty="0">
              <a:solidFill>
                <a:srgbClr val="000000"/>
              </a:solidFill>
              <a:latin typeface="Arial" charset="0"/>
            </a:endParaRPr>
          </a:p>
        </p:txBody>
      </p:sp>
      <p:sp>
        <p:nvSpPr>
          <p:cNvPr id="2" name="TextBox 1"/>
          <p:cNvSpPr txBox="1"/>
          <p:nvPr/>
        </p:nvSpPr>
        <p:spPr>
          <a:xfrm>
            <a:off x="3275856" y="476672"/>
            <a:ext cx="1800200" cy="954107"/>
          </a:xfrm>
          <a:prstGeom prst="rect">
            <a:avLst/>
          </a:prstGeom>
          <a:noFill/>
        </p:spPr>
        <p:txBody>
          <a:bodyPr wrap="square" rtlCol="0">
            <a:spAutoFit/>
          </a:bodyPr>
          <a:lstStyle/>
          <a:p>
            <a:pPr algn="ctr"/>
            <a:r>
              <a:rPr lang="en-US" altLang="zh-CN" sz="2800" b="1" dirty="0">
                <a:solidFill>
                  <a:srgbClr val="000000"/>
                </a:solidFill>
                <a:latin typeface="Arial" charset="0"/>
              </a:rPr>
              <a:t>We</a:t>
            </a:r>
            <a:r>
              <a:rPr lang="uk-UA" altLang="zh-CN" sz="2800" b="1" dirty="0">
                <a:solidFill>
                  <a:srgbClr val="000000"/>
                </a:solidFill>
                <a:latin typeface="Arial" charset="0"/>
              </a:rPr>
              <a:t>'</a:t>
            </a:r>
            <a:r>
              <a:rPr lang="en-US" altLang="zh-CN" sz="2800" b="1" dirty="0">
                <a:solidFill>
                  <a:srgbClr val="000000"/>
                </a:solidFill>
                <a:latin typeface="Arial" charset="0"/>
              </a:rPr>
              <a:t>re atheists.</a:t>
            </a:r>
            <a:endParaRPr lang="en-US" sz="2800" dirty="0">
              <a:solidFill>
                <a:srgbClr val="000000"/>
              </a:solidFill>
            </a:endParaRPr>
          </a:p>
        </p:txBody>
      </p:sp>
    </p:spTree>
    <p:extLst>
      <p:ext uri="{BB962C8B-B14F-4D97-AF65-F5344CB8AC3E}">
        <p14:creationId xmlns:p14="http://schemas.microsoft.com/office/powerpoint/2010/main" val="11332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0" name="Text Box 4"/>
          <p:cNvSpPr txBox="1">
            <a:spLocks noChangeArrowheads="1"/>
          </p:cNvSpPr>
          <p:nvPr/>
        </p:nvSpPr>
        <p:spPr bwMode="auto">
          <a:xfrm>
            <a:off x="595313" y="2857500"/>
            <a:ext cx="85486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Personal relative standards instead of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absolute standards lead to cycles of sin (3–16).</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1" name="Text Box 5"/>
          <p:cNvSpPr txBox="1">
            <a:spLocks noChangeArrowheads="1"/>
          </p:cNvSpPr>
          <p:nvPr/>
        </p:nvSpPr>
        <p:spPr bwMode="auto">
          <a:xfrm>
            <a:off x="595313" y="1066800"/>
            <a:ext cx="78882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Rejecting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lordship (incomplete obedience) plants the seeds for failure (1–2).</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2" name="Text Box 6"/>
          <p:cNvSpPr txBox="1">
            <a:spLocks noChangeArrowheads="1"/>
          </p:cNvSpPr>
          <p:nvPr/>
        </p:nvSpPr>
        <p:spPr bwMode="auto">
          <a:xfrm>
            <a:off x="595313" y="4648200"/>
            <a:ext cx="8305800"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Replacing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wisdom with personal whims leads to idolatry (17–21).</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63500" dist="88900" dir="2700000" algn="tl" rotWithShape="0">
                    <a:srgbClr val="000000">
                      <a:alpha val="82000"/>
                    </a:srgbClr>
                  </a:outerShdw>
                </a:effectLst>
                <a:latin typeface="Arial" charset="0"/>
                <a:cs typeface="Arial" charset="0"/>
              </a:rPr>
              <a:t>172</a:t>
            </a: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en-US" sz="5400" b="1" kern="1200" dirty="0">
                <a:solidFill>
                  <a:srgbClr val="FFFFFF"/>
                </a:solidFill>
                <a:latin typeface="Tahoma"/>
                <a:ea typeface="ＭＳ Ｐゴシック"/>
                <a:cs typeface="ＭＳ Ｐゴシック"/>
              </a:rPr>
              <a:t>Applications</a:t>
            </a:r>
            <a:endParaRPr lang="en-US" sz="6000" dirty="0">
              <a:solidFill>
                <a:srgbClr val="FFFFFF"/>
              </a:solidFill>
            </a:endParaRPr>
          </a:p>
        </p:txBody>
      </p:sp>
    </p:spTree>
    <p:extLst>
      <p:ext uri="{BB962C8B-B14F-4D97-AF65-F5344CB8AC3E}">
        <p14:creationId xmlns:p14="http://schemas.microsoft.com/office/powerpoint/2010/main" val="372783471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Steadfast.</a:t>
            </a: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Think about it.</a:t>
            </a: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Who is the real boss of your life? </a:t>
            </a:r>
          </a:p>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How can you enthrone God as your true king? </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8354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386976" y="159026"/>
            <a:ext cx="8374809" cy="4062650"/>
          </a:xfrm>
          <a:prstGeom prst="rect">
            <a:avLst/>
          </a:prstGeom>
          <a:solidFill>
            <a:schemeClr val="bg2">
              <a:alpha val="74000"/>
            </a:schemeClr>
          </a:solidFill>
        </p:spPr>
        <p:txBody>
          <a:bodyPr wrap="none" rtlCol="0">
            <a:spAutoFit/>
          </a:bodyPr>
          <a:lstStyle/>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Therefore, my beloved brothers, </a:t>
            </a:r>
          </a:p>
          <a:p>
            <a:pPr algn="ctr" defTabSz="457177" fontAlgn="auto">
              <a:spcBef>
                <a:spcPts val="0"/>
              </a:spcBef>
              <a:spcAft>
                <a:spcPts val="0"/>
              </a:spcAft>
            </a:pPr>
            <a:r>
              <a:rPr lang="en-GB" sz="6600" b="1">
                <a:solidFill>
                  <a:srgbClr val="1F497D">
                    <a:lumMod val="75000"/>
                  </a:srgbClr>
                </a:solidFill>
                <a:effectLst>
                  <a:glow rad="228600">
                    <a:prstClr val="white">
                      <a:alpha val="40000"/>
                    </a:prstClr>
                  </a:glow>
                </a:effectLst>
                <a:latin typeface="Arial Narrow" panose="020B0606020202030204" pitchFamily="34" charset="0"/>
              </a:rPr>
              <a:t>be steadfast,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immovable,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always abounding in the work of the Lord,</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 knowing that in the Lord your labour is not in vain.</a:t>
            </a:r>
          </a:p>
          <a:p>
            <a:pPr algn="ctr" defTabSz="457177" fontAlgn="auto">
              <a:spcBef>
                <a:spcPts val="0"/>
              </a:spcBef>
              <a:spcAft>
                <a:spcPts val="0"/>
              </a:spcAft>
            </a:pPr>
            <a:endParaRPr lang="en-GB" sz="3200" b="1">
              <a:solidFill>
                <a:srgbClr val="1F497D">
                  <a:lumMod val="75000"/>
                </a:srgbClr>
              </a:solidFill>
              <a:latin typeface="Arial Narrow" panose="020B0606020202030204" pitchFamily="34" charset="0"/>
            </a:endParaRP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rPr>
              <a:t> 1 Corinthians 15:58</a:t>
            </a:r>
          </a:p>
        </p:txBody>
      </p:sp>
    </p:spTree>
    <p:extLst>
      <p:ext uri="{BB962C8B-B14F-4D97-AF65-F5344CB8AC3E}">
        <p14:creationId xmlns:p14="http://schemas.microsoft.com/office/powerpoint/2010/main" val="18931640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en-US" sz="4000" b="1" dirty="0">
                <a:solidFill>
                  <a:srgbClr val="FFFFFF"/>
                </a:solidFill>
                <a:latin typeface="Arial" charset="0"/>
                <a:cs typeface="Arial" charset="0"/>
              </a:rPr>
              <a:t>Get this presentation for free!</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16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52" name="Text Box 4"/>
          <p:cNvSpPr txBox="1">
            <a:spLocks noChangeArrowheads="1"/>
          </p:cNvSpPr>
          <p:nvPr/>
        </p:nvSpPr>
        <p:spPr bwMode="auto">
          <a:xfrm>
            <a:off x="1331913" y="2209800"/>
            <a:ext cx="700563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9750" indent="-539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FF0000"/>
                </a:solidFill>
                <a:latin typeface="Arial" charset="0"/>
                <a:cs typeface="Arial" charset="0"/>
              </a:rPr>
              <a:t>Probably Samuel</a:t>
            </a:r>
          </a:p>
        </p:txBody>
      </p:sp>
      <p:sp>
        <p:nvSpPr>
          <p:cNvPr id="53253" name="Text Box 5"/>
          <p:cNvSpPr txBox="1">
            <a:spLocks noChangeArrowheads="1"/>
          </p:cNvSpPr>
          <p:nvPr/>
        </p:nvSpPr>
        <p:spPr bwMode="auto">
          <a:xfrm>
            <a:off x="1331913" y="3505200"/>
            <a:ext cx="68405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3200" b="1">
                <a:solidFill>
                  <a:srgbClr val="FF0000"/>
                </a:solidFill>
                <a:latin typeface="Arial" charset="0"/>
                <a:cs typeface="Arial" charset="0"/>
              </a:rPr>
              <a:t>Between coronation of Saul (1043 BC) &amp; David</a:t>
            </a:r>
            <a:r>
              <a:rPr lang="uk-UA" altLang="ja-JP" sz="3200" b="1">
                <a:solidFill>
                  <a:srgbClr val="FF0000"/>
                </a:solidFill>
                <a:latin typeface="Arial" charset="0"/>
                <a:cs typeface="Arial" charset="0"/>
              </a:rPr>
              <a:t>'</a:t>
            </a:r>
            <a:r>
              <a:rPr lang="en-US" altLang="ja-JP" sz="3200" b="1">
                <a:solidFill>
                  <a:srgbClr val="FF0000"/>
                </a:solidFill>
                <a:latin typeface="Arial" charset="0"/>
                <a:cs typeface="Arial" charset="0"/>
              </a:rPr>
              <a:t>s conquest of </a:t>
            </a:r>
            <a:r>
              <a:rPr lang="en-US" sz="3200" b="1">
                <a:solidFill>
                  <a:srgbClr val="FF0000"/>
                </a:solidFill>
                <a:latin typeface="Arial" charset="0"/>
                <a:cs typeface="Arial" charset="0"/>
              </a:rPr>
              <a:t>Jerusalem (1004 BC)</a:t>
            </a:r>
          </a:p>
        </p:txBody>
      </p:sp>
      <p:sp>
        <p:nvSpPr>
          <p:cNvPr id="153604" name="Text Box 6"/>
          <p:cNvSpPr txBox="1">
            <a:spLocks noChangeArrowheads="1"/>
          </p:cNvSpPr>
          <p:nvPr/>
        </p:nvSpPr>
        <p:spPr bwMode="auto">
          <a:xfrm>
            <a:off x="7680325" y="269875"/>
            <a:ext cx="923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a:t>
            </a:r>
          </a:p>
        </p:txBody>
      </p:sp>
      <p:sp>
        <p:nvSpPr>
          <p:cNvPr id="153605" name="Rectangle 7"/>
          <p:cNvSpPr>
            <a:spLocks noGrp="1" noChangeArrowheads="1"/>
          </p:cNvSpPr>
          <p:nvPr>
            <p:ph type="title" idx="4294967295"/>
          </p:nvPr>
        </p:nvSpPr>
        <p:spPr>
          <a:xfrm>
            <a:off x="914400" y="1052513"/>
            <a:ext cx="7772400" cy="685800"/>
          </a:xfrm>
        </p:spPr>
        <p:txBody>
          <a:bodyPr/>
          <a:lstStyle/>
          <a:p>
            <a:pPr algn="l" eaLnBrk="1" hangingPunct="1"/>
            <a:r>
              <a:rPr lang="en-US" sz="3600" b="1">
                <a:solidFill>
                  <a:srgbClr val="000099"/>
                </a:solidFill>
                <a:latin typeface="Arial" charset="0"/>
                <a:ea typeface="ＭＳ Ｐゴシック" charset="0"/>
              </a:rPr>
              <a:t>Authorship &amp; Date</a:t>
            </a:r>
            <a:endParaRPr lang="en-US" b="1">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140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brings you into the land you are entering to possess and drives out before you many nations – the Hittites, Girgashites, Amorites, Canaanites, Perizzites, Hivites, and Jebusites, seven nations larger and stronger than you – and 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has delivered them over to you and you have defeated them, then </a:t>
            </a:r>
            <a:br>
              <a:rPr lang="en-US" altLang="ja-JP" sz="3200" b="1">
                <a:solidFill>
                  <a:srgbClr val="FFFFFF"/>
                </a:solidFill>
                <a:latin typeface="Arial" charset="0"/>
                <a:cs typeface="Arial" charset="0"/>
              </a:rPr>
            </a:br>
            <a:r>
              <a:rPr lang="en-US" altLang="ja-JP" sz="3600" b="1" u="sng">
                <a:solidFill>
                  <a:srgbClr val="FFFFFF"/>
                </a:solidFill>
                <a:latin typeface="Arial" charset="0"/>
                <a:cs typeface="Arial" charset="0"/>
              </a:rPr>
              <a:t>you must destroy them totally.</a:t>
            </a:r>
            <a:r>
              <a:rPr lang="ru-RU" altLang="ja-JP" sz="3600" b="1" u="sng">
                <a:solidFill>
                  <a:srgbClr val="FFFFFF"/>
                </a:solidFill>
                <a:latin typeface="Arial" charset="0"/>
                <a:cs typeface="Arial" charset="0"/>
              </a:rPr>
              <a:t>"</a:t>
            </a:r>
            <a:endParaRPr lang="en-US" sz="3600" b="1" u="sng">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en-US" sz="4800" b="1">
                <a:latin typeface="Arial" charset="0"/>
                <a:ea typeface="ＭＳ Ｐゴシック" charset="0"/>
              </a:rPr>
              <a:t>Deuteronomy 7:1-4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586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a:solidFill>
                  <a:srgbClr val="FFFFFF"/>
                </a:solidFill>
                <a:latin typeface="Arial" charset="0"/>
                <a:cs typeface="Arial" charset="0"/>
              </a:rPr>
              <a:t>"</a:t>
            </a:r>
            <a:r>
              <a:rPr lang="en-US" altLang="ja-JP" sz="3200" b="1">
                <a:solidFill>
                  <a:srgbClr val="FFFFFF"/>
                </a:solidFill>
                <a:latin typeface="Arial" charset="0"/>
                <a:cs typeface="Arial" charset="0"/>
              </a:rPr>
              <a:t>Make no treaty with them, and show them no mercy. Do not intermarry with them.  Do not give your daughters to their sons or take their daughters for your sons, for they will turn your sons away from following me to serve other gods, and the L</a:t>
            </a:r>
            <a:r>
              <a:rPr lang="en-US" altLang="ja-JP" sz="2800" b="1">
                <a:solidFill>
                  <a:srgbClr val="FFFFFF"/>
                </a:solidFill>
                <a:latin typeface="Arial" charset="0"/>
                <a:cs typeface="Arial" charset="0"/>
              </a:rPr>
              <a:t>ORD</a:t>
            </a:r>
            <a:r>
              <a:rPr lang="uk-UA" altLang="ja-JP" sz="3200" b="1">
                <a:solidFill>
                  <a:srgbClr val="FFFFFF"/>
                </a:solidFill>
                <a:latin typeface="Arial" charset="0"/>
                <a:cs typeface="Arial" charset="0"/>
              </a:rPr>
              <a:t>'</a:t>
            </a:r>
            <a:r>
              <a:rPr lang="en-US" altLang="ja-JP" sz="3200" b="1">
                <a:solidFill>
                  <a:srgbClr val="FFFFFF"/>
                </a:solidFill>
                <a:latin typeface="Arial" charset="0"/>
                <a:cs typeface="Arial" charset="0"/>
              </a:rPr>
              <a:t>s anger will burn against you and </a:t>
            </a:r>
            <a:br>
              <a:rPr lang="en-US" altLang="ja-JP" sz="3200" b="1">
                <a:solidFill>
                  <a:srgbClr val="FFFFFF"/>
                </a:solidFill>
                <a:latin typeface="Arial" charset="0"/>
                <a:cs typeface="Arial" charset="0"/>
              </a:rPr>
            </a:br>
            <a:r>
              <a:rPr lang="en-US" altLang="ja-JP" sz="3200" b="1" u="sng">
                <a:solidFill>
                  <a:srgbClr val="FFFFFF"/>
                </a:solidFill>
                <a:latin typeface="Arial" charset="0"/>
                <a:cs typeface="Arial" charset="0"/>
              </a:rPr>
              <a:t>will quickly destroy you.</a:t>
            </a:r>
            <a:r>
              <a:rPr lang="ru-RU"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en-US" b="1">
                <a:latin typeface="Arial" charset="0"/>
                <a:ea typeface="ＭＳ Ｐゴシック" charset="0"/>
              </a:rPr>
              <a:t>Deuteronomy 7:1-4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7" name="Text Box 3"/>
          <p:cNvSpPr txBox="1">
            <a:spLocks noChangeArrowheads="1"/>
          </p:cNvSpPr>
          <p:nvPr/>
        </p:nvSpPr>
        <p:spPr bwMode="auto">
          <a:xfrm>
            <a:off x="1447800" y="1339850"/>
            <a:ext cx="24844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99"/>
                </a:solidFill>
                <a:latin typeface="Arial" charset="0"/>
                <a:cs typeface="Arial" charset="0"/>
              </a:rPr>
              <a:t>Key Word:</a:t>
            </a:r>
          </a:p>
        </p:txBody>
      </p:sp>
      <p:sp>
        <p:nvSpPr>
          <p:cNvPr id="52228" name="Text Box 4"/>
          <p:cNvSpPr txBox="1">
            <a:spLocks noChangeArrowheads="1"/>
          </p:cNvSpPr>
          <p:nvPr/>
        </p:nvSpPr>
        <p:spPr bwMode="auto">
          <a:xfrm>
            <a:off x="1447800" y="2406650"/>
            <a:ext cx="2546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99"/>
                </a:solidFill>
                <a:latin typeface="Arial" charset="0"/>
                <a:cs typeface="Arial" charset="0"/>
              </a:rPr>
              <a:t>Key Verse:</a:t>
            </a:r>
          </a:p>
        </p:txBody>
      </p:sp>
      <p:sp>
        <p:nvSpPr>
          <p:cNvPr id="52229" name="Text Box 5"/>
          <p:cNvSpPr txBox="1">
            <a:spLocks noChangeArrowheads="1"/>
          </p:cNvSpPr>
          <p:nvPr/>
        </p:nvSpPr>
        <p:spPr bwMode="auto">
          <a:xfrm>
            <a:off x="1116013" y="3500438"/>
            <a:ext cx="7127875"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3200" b="1">
                <a:solidFill>
                  <a:srgbClr val="FF0000"/>
                </a:solidFill>
                <a:latin typeface="Arial" charset="0"/>
                <a:cs typeface="Arial" charset="0"/>
              </a:rPr>
              <a:t>"</a:t>
            </a:r>
            <a:r>
              <a:rPr lang="en-US" altLang="ja-JP" sz="3200" b="1">
                <a:solidFill>
                  <a:srgbClr val="FF0000"/>
                </a:solidFill>
                <a:latin typeface="Arial" charset="0"/>
                <a:cs typeface="Arial" charset="0"/>
              </a:rPr>
              <a:t>In those days Israel had no king; </a:t>
            </a:r>
          </a:p>
          <a:p>
            <a:pPr eaLnBrk="1" hangingPunct="1"/>
            <a:r>
              <a:rPr lang="en-US" sz="3200" b="1">
                <a:solidFill>
                  <a:srgbClr val="FF0000"/>
                </a:solidFill>
                <a:latin typeface="Arial" charset="0"/>
                <a:cs typeface="Arial" charset="0"/>
              </a:rPr>
              <a:t>everyone did as he saw fit (what was right in his own eyes)</a:t>
            </a:r>
            <a:r>
              <a:rPr lang="ru-RU" altLang="ja-JP" sz="3200" b="1">
                <a:solidFill>
                  <a:srgbClr val="FF0000"/>
                </a:solidFill>
                <a:latin typeface="Arial" charset="0"/>
                <a:cs typeface="Arial" charset="0"/>
              </a:rPr>
              <a:t>"</a:t>
            </a:r>
            <a:endParaRPr lang="en-US" sz="3200" b="1">
              <a:solidFill>
                <a:srgbClr val="FF0000"/>
              </a:solidFill>
              <a:latin typeface="Arial" charset="0"/>
              <a:cs typeface="Arial" charset="0"/>
            </a:endParaRPr>
          </a:p>
        </p:txBody>
      </p:sp>
      <p:sp>
        <p:nvSpPr>
          <p:cNvPr id="52230" name="Text Box 6"/>
          <p:cNvSpPr txBox="1">
            <a:spLocks noChangeArrowheads="1"/>
          </p:cNvSpPr>
          <p:nvPr/>
        </p:nvSpPr>
        <p:spPr bwMode="auto">
          <a:xfrm>
            <a:off x="4267200" y="1339850"/>
            <a:ext cx="1698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0000"/>
                </a:solidFill>
                <a:latin typeface="Arial" charset="0"/>
                <a:cs typeface="Arial" charset="0"/>
              </a:rPr>
              <a:t>Failure</a:t>
            </a:r>
          </a:p>
        </p:txBody>
      </p:sp>
      <p:sp>
        <p:nvSpPr>
          <p:cNvPr id="52231" name="Text Box 7"/>
          <p:cNvSpPr txBox="1">
            <a:spLocks noChangeArrowheads="1"/>
          </p:cNvSpPr>
          <p:nvPr/>
        </p:nvSpPr>
        <p:spPr bwMode="auto">
          <a:xfrm>
            <a:off x="4267200" y="2406650"/>
            <a:ext cx="43164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0000"/>
                </a:solidFill>
                <a:latin typeface="Arial" charset="0"/>
                <a:cs typeface="Arial" charset="0"/>
              </a:rPr>
              <a:t>Judges 17:6; 21:25</a:t>
            </a:r>
          </a:p>
        </p:txBody>
      </p:sp>
      <p:sp>
        <p:nvSpPr>
          <p:cNvPr id="161799" name="Text Box 9"/>
          <p:cNvSpPr txBox="1">
            <a:spLocks noChangeArrowheads="1"/>
          </p:cNvSpPr>
          <p:nvPr/>
        </p:nvSpPr>
        <p:spPr bwMode="auto">
          <a:xfrm>
            <a:off x="7832725" y="269875"/>
            <a:ext cx="698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a:p>
            <a:pPr eaLnBrk="1" hangingPunct="1"/>
            <a:endParaRPr lang="en-US" b="1">
              <a:latin typeface="Arial" charset="0"/>
              <a:cs typeface="Arial" charset="0"/>
            </a:endParaRPr>
          </a:p>
        </p:txBody>
      </p:sp>
      <p:sp>
        <p:nvSpPr>
          <p:cNvPr id="161800" name="Rectangle 10"/>
          <p:cNvSpPr>
            <a:spLocks noGrp="1" noChangeArrowheads="1"/>
          </p:cNvSpPr>
          <p:nvPr>
            <p:ph type="title" idx="4294967295"/>
          </p:nvPr>
        </p:nvSpPr>
        <p:spPr>
          <a:xfrm>
            <a:off x="457200" y="76200"/>
            <a:ext cx="2057400" cy="838200"/>
          </a:xfrm>
        </p:spPr>
        <p:txBody>
          <a:bodyPr/>
          <a:lstStyle/>
          <a:p>
            <a:pPr algn="l" eaLnBrk="1" hangingPunct="1"/>
            <a:r>
              <a:rPr lang="en-US" sz="3600" b="1">
                <a:latin typeface="Arial" charset="0"/>
                <a:ea typeface="ＭＳ Ｐゴシック" charset="0"/>
              </a:rPr>
              <a:t>Keys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What color is this wedding dress?</a:t>
            </a:r>
            <a:endParaRPr lang="en-US" sz="5400" dirty="0">
              <a:effectLst>
                <a:glow rad="101600">
                  <a:schemeClr val="tx1">
                    <a:alpha val="99000"/>
                  </a:schemeClr>
                </a:glow>
              </a:effectLst>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White &amp; Gold?</a:t>
            </a:r>
            <a:endParaRPr lang="en-US" sz="5400" dirty="0">
              <a:effectLst>
                <a:glow rad="101600">
                  <a:schemeClr val="tx1">
                    <a:alpha val="99000"/>
                  </a:schemeClr>
                </a:glow>
              </a:effectLst>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Or…</a:t>
            </a:r>
            <a:endParaRPr lang="en-US" sz="5400" dirty="0">
              <a:effectLst>
                <a:glow rad="101600">
                  <a:schemeClr val="tx1">
                    <a:alpha val="99000"/>
                  </a:schemeClr>
                </a:glow>
              </a:effectLst>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chemeClr val="tx1">
                      <a:alpha val="99000"/>
                    </a:schemeClr>
                  </a:glow>
                </a:effectLst>
                <a:ea typeface="ＭＳ Ｐゴシック"/>
              </a:rPr>
              <a:t>Blue &amp; Black?</a:t>
            </a:r>
            <a:endParaRPr lang="en-US" sz="5400" dirty="0">
              <a:effectLst>
                <a:glow rad="101600">
                  <a:schemeClr val="tx1">
                    <a:alpha val="99000"/>
                  </a:schemeClr>
                </a:glow>
              </a:effectLst>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ru-RU" sz="2000" b="1" dirty="0">
                <a:solidFill>
                  <a:srgbClr val="FFFFFF"/>
                </a:solidFill>
              </a:rPr>
              <a:t>"</a:t>
            </a:r>
            <a:r>
              <a:rPr lang="en-US" sz="2000" b="1" dirty="0">
                <a:solidFill>
                  <a:srgbClr val="FFFFFF"/>
                </a:solidFill>
              </a:rPr>
              <a:t>The original image is in the middle. At left, white-balanced as if the dress is white-gold. At right, white-balanced to blue-black.</a:t>
            </a:r>
            <a:r>
              <a:rPr lang="ru-RU" sz="2000" b="1" dirty="0">
                <a:solidFill>
                  <a:srgbClr val="FFFFFF"/>
                </a:solidFill>
              </a:rPr>
              <a:t>"</a:t>
            </a:r>
            <a:endParaRPr lang="en-US" sz="4000" b="1" dirty="0">
              <a:solidFill>
                <a:srgbClr val="FFFFFF"/>
              </a:solidFill>
              <a:effectLst>
                <a:glow rad="101600">
                  <a:schemeClr val="tx1">
                    <a:alpha val="99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Steadfast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5165536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988840"/>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Failure Under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the Theocracy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3159165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Arrived in Singapore 17 March 1953</a:t>
            </a:r>
          </a:p>
        </p:txBody>
      </p:sp>
    </p:spTree>
    <p:extLst>
      <p:ext uri="{BB962C8B-B14F-4D97-AF65-F5344CB8AC3E}">
        <p14:creationId xmlns:p14="http://schemas.microsoft.com/office/powerpoint/2010/main" val="94186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1 April 1925—13 October 2017</a:t>
            </a:r>
          </a:p>
        </p:txBody>
      </p:sp>
    </p:spTree>
    <p:extLst>
      <p:ext uri="{BB962C8B-B14F-4D97-AF65-F5344CB8AC3E}">
        <p14:creationId xmlns:p14="http://schemas.microsoft.com/office/powerpoint/2010/main" val="41225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spTree>
    <p:extLst>
      <p:ext uri="{BB962C8B-B14F-4D97-AF65-F5344CB8AC3E}">
        <p14:creationId xmlns:p14="http://schemas.microsoft.com/office/powerpoint/2010/main" val="4137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Steadfast.</a:t>
            </a:r>
          </a:p>
        </p:txBody>
      </p:sp>
    </p:spTree>
    <p:extLst>
      <p:ext uri="{BB962C8B-B14F-4D97-AF65-F5344CB8AC3E}">
        <p14:creationId xmlns:p14="http://schemas.microsoft.com/office/powerpoint/2010/main" val="79479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Where are you putting your trust? Do you have an immovable trust in God? </a:t>
            </a:r>
          </a:p>
        </p:txBody>
      </p:sp>
    </p:spTree>
    <p:extLst>
      <p:ext uri="{BB962C8B-B14F-4D97-AF65-F5344CB8AC3E}">
        <p14:creationId xmlns:p14="http://schemas.microsoft.com/office/powerpoint/2010/main" val="2666970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600">
                <a:solidFill>
                  <a:srgbClr val="FFFFFF"/>
                </a:solidFill>
              </a:rPr>
              <a:t>1 a </a:t>
            </a:r>
            <a:r>
              <a:rPr lang="en-US" sz="3600" b="1">
                <a:solidFill>
                  <a:srgbClr val="FFFFFF"/>
                </a:solidFill>
              </a:rPr>
              <a:t>:</a:t>
            </a:r>
            <a:r>
              <a:rPr lang="en-US" sz="3600">
                <a:solidFill>
                  <a:srgbClr val="FFFFFF"/>
                </a:solidFill>
              </a:rPr>
              <a:t>firmly fixed in place </a:t>
            </a:r>
            <a:r>
              <a:rPr lang="en-US" sz="3600" b="1">
                <a:solidFill>
                  <a:srgbClr val="FFFFFF"/>
                </a:solidFill>
              </a:rPr>
              <a:t>:</a:t>
            </a:r>
            <a:r>
              <a:rPr lang="en-US" sz="3600">
                <a:solidFill>
                  <a:srgbClr val="FFFFFF"/>
                </a:solidFill>
                <a:hlinkClick r:id="rId4"/>
              </a:rPr>
              <a:t>immovable</a:t>
            </a:r>
            <a:r>
              <a:rPr lang="en-US" sz="3600">
                <a:solidFill>
                  <a:srgbClr val="FFFFFF"/>
                </a:solidFill>
              </a:rPr>
              <a:t> </a:t>
            </a:r>
          </a:p>
          <a:p>
            <a:pPr algn="l"/>
            <a:r>
              <a:rPr lang="en-US" sz="3600">
                <a:solidFill>
                  <a:srgbClr val="FFFFFF"/>
                </a:solidFill>
              </a:rPr>
              <a:t>b </a:t>
            </a:r>
            <a:r>
              <a:rPr lang="en-US" sz="3600" b="1">
                <a:solidFill>
                  <a:srgbClr val="FFFFFF"/>
                </a:solidFill>
              </a:rPr>
              <a:t>:</a:t>
            </a:r>
            <a:r>
              <a:rPr lang="en-US" sz="3600">
                <a:solidFill>
                  <a:srgbClr val="FFFFFF"/>
                </a:solidFill>
              </a:rPr>
              <a:t>not subject to change the steadfast doctrine of original sin</a:t>
            </a:r>
          </a:p>
          <a:p>
            <a:pPr algn="l"/>
            <a:r>
              <a:rPr lang="en-US" sz="3600">
                <a:solidFill>
                  <a:srgbClr val="FFFFFF"/>
                </a:solidFill>
              </a:rPr>
              <a:t>—Ellen Glasgow </a:t>
            </a:r>
          </a:p>
          <a:p>
            <a:pPr algn="l"/>
            <a:r>
              <a:rPr lang="en-US" sz="3600">
                <a:solidFill>
                  <a:srgbClr val="FFFFFF"/>
                </a:solidFill>
              </a:rPr>
              <a:t>2 </a:t>
            </a:r>
            <a:r>
              <a:rPr lang="en-US" sz="3600" b="1">
                <a:solidFill>
                  <a:srgbClr val="FFFFFF"/>
                </a:solidFill>
              </a:rPr>
              <a:t>:</a:t>
            </a:r>
            <a:r>
              <a:rPr lang="en-US" sz="3600">
                <a:solidFill>
                  <a:srgbClr val="FFFFFF"/>
                </a:solidFill>
              </a:rPr>
              <a:t>firm in belief, determination, or adherence </a:t>
            </a:r>
            <a:r>
              <a:rPr lang="en-US" sz="3600" b="1">
                <a:solidFill>
                  <a:srgbClr val="FFFFFF"/>
                </a:solidFill>
              </a:rPr>
              <a:t>:</a:t>
            </a:r>
            <a:r>
              <a:rPr lang="en-US" sz="3600">
                <a:solidFill>
                  <a:srgbClr val="FFFFFF"/>
                </a:solidFill>
                <a:hlinkClick r:id="rId5"/>
              </a:rPr>
              <a:t>loyal</a:t>
            </a:r>
            <a:r>
              <a:rPr lang="en-US" sz="3600">
                <a:solidFill>
                  <a:srgbClr val="FFFFFF"/>
                </a:solidFill>
              </a:rPr>
              <a:t> her followers have remained steadfast</a:t>
            </a:r>
          </a:p>
        </p:txBody>
      </p:sp>
    </p:spTree>
    <p:extLst>
      <p:ext uri="{BB962C8B-B14F-4D97-AF65-F5344CB8AC3E}">
        <p14:creationId xmlns:p14="http://schemas.microsoft.com/office/powerpoint/2010/main" val="238181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11489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latin typeface="Arial"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0230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en-US" b="1">
                <a:latin typeface="Arial" charset="0"/>
                <a:ea typeface="ＭＳ Ｐゴシック" charset="0"/>
              </a:rPr>
              <a:t>Settlements v. Allotments</a:t>
            </a:r>
          </a:p>
        </p:txBody>
      </p:sp>
    </p:spTree>
    <p:extLst>
      <p:ext uri="{BB962C8B-B14F-4D97-AF65-F5344CB8AC3E}">
        <p14:creationId xmlns:p14="http://schemas.microsoft.com/office/powerpoint/2010/main" val="4036425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a:t>
            </a:r>
            <a:r>
              <a:rPr lang="cs-CZ" sz="3600" b="1" dirty="0">
                <a:solidFill>
                  <a:srgbClr val="FFFFFF"/>
                </a:solidFill>
                <a:effectLst>
                  <a:glow rad="127000">
                    <a:srgbClr val="000000"/>
                  </a:glow>
                </a:effectLst>
                <a:latin typeface="Arial" charset="0"/>
                <a:ea typeface="ＭＳ Ｐゴシック" charset="0"/>
                <a:cs typeface="ＭＳ Ｐゴシック" charset="0"/>
              </a:rPr>
              <a:t>6; 21:25</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cs-CZ"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801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The Word Available to Them</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77800">
                    <a:srgbClr val="000000"/>
                  </a:glow>
                </a:effectLst>
                <a:latin typeface="Arial" charset="0"/>
                <a:ea typeface="ＭＳ Ｐゴシック" charset="0"/>
              </a:rPr>
              <a:t>5 Books of Moses + Joshua</a:t>
            </a:r>
          </a:p>
        </p:txBody>
      </p:sp>
    </p:spTree>
    <p:extLst>
      <p:ext uri="{BB962C8B-B14F-4D97-AF65-F5344CB8AC3E}">
        <p14:creationId xmlns:p14="http://schemas.microsoft.com/office/powerpoint/2010/main" val="3837819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95308473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Arial" charset="0"/>
                <a:ea typeface="ＭＳ Ｐゴシック" charset="0"/>
              </a:rPr>
              <a:t>Book Chart</a:t>
            </a:r>
          </a:p>
        </p:txBody>
      </p:sp>
      <p:pic>
        <p:nvPicPr>
          <p:cNvPr id="169986" name="Picture 3">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169988"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69989"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169990" name="Group 1028"/>
          <p:cNvGrpSpPr>
            <a:grpSpLocks/>
          </p:cNvGrpSpPr>
          <p:nvPr/>
        </p:nvGrpSpPr>
        <p:grpSpPr bwMode="auto">
          <a:xfrm>
            <a:off x="533400" y="533400"/>
            <a:ext cx="8153400" cy="5867400"/>
            <a:chOff x="336" y="336"/>
            <a:chExt cx="5136" cy="3696"/>
          </a:xfrm>
        </p:grpSpPr>
        <p:sp>
          <p:nvSpPr>
            <p:cNvPr id="170010"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1"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2"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3"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4"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5"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6"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7"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8"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19"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0"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1"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2"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3"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4"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5"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6"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7"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8"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70029"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133600" y="587375"/>
            <a:ext cx="57261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37914" name="Text Box 1050"/>
          <p:cNvSpPr txBox="1">
            <a:spLocks noChangeArrowheads="1"/>
          </p:cNvSpPr>
          <p:nvPr/>
        </p:nvSpPr>
        <p:spPr bwMode="auto">
          <a:xfrm>
            <a:off x="609600" y="11430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7915" name="Text Box 1051"/>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7916" name="Text Box 1052"/>
          <p:cNvSpPr txBox="1">
            <a:spLocks noChangeArrowheads="1"/>
          </p:cNvSpPr>
          <p:nvPr/>
        </p:nvSpPr>
        <p:spPr bwMode="auto">
          <a:xfrm>
            <a:off x="6848475" y="1143000"/>
            <a:ext cx="1827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7917" name="Text Box 1053"/>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7918" name="Text Box 1054"/>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7919" name="Text Box 1055"/>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7920" name="Text Box 1056"/>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7921" name="Text Box 1057"/>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7922" name="Text Box 1058"/>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7923" name="Text Box 1059"/>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7924" name="Text Box 1060"/>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7925" name="Text Box 1061"/>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solidFill>
                <a:srgbClr val="000000"/>
              </a:solidFill>
              <a:latin typeface="Arial" charset="0"/>
              <a:cs typeface="Arial" charset="0"/>
            </a:endParaRPr>
          </a:p>
        </p:txBody>
      </p:sp>
      <p:sp>
        <p:nvSpPr>
          <p:cNvPr id="37926" name="Text Box 1062"/>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37927" name="Text Box 1063"/>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37928" name="Text Box 1064"/>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solidFill>
                <a:srgbClr val="000000"/>
              </a:solidFill>
              <a:latin typeface="Arial" charset="0"/>
              <a:cs typeface="Arial" charset="0"/>
            </a:endParaRPr>
          </a:p>
        </p:txBody>
      </p:sp>
      <p:sp>
        <p:nvSpPr>
          <p:cNvPr id="170007" name="Text Box 1076"/>
          <p:cNvSpPr txBox="1">
            <a:spLocks noChangeArrowheads="1"/>
          </p:cNvSpPr>
          <p:nvPr/>
        </p:nvSpPr>
        <p:spPr bwMode="auto">
          <a:xfrm>
            <a:off x="83883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7941" name="Text Box 1077"/>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7942" name="Text Box 1078"/>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Tree>
    <p:extLst>
      <p:ext uri="{BB962C8B-B14F-4D97-AF65-F5344CB8AC3E}">
        <p14:creationId xmlns:p14="http://schemas.microsoft.com/office/powerpoint/2010/main" val="537124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 calcmode="lin" valueType="num">
                                      <p:cBhvr additive="base">
                                        <p:cTn id="7" dur="75"/>
                                        <p:tgtEl>
                                          <p:spTgt spid="37913"/>
                                        </p:tgtEl>
                                        <p:attrNameLst>
                                          <p:attrName>ppt_y</p:attrName>
                                        </p:attrNameLst>
                                      </p:cBhvr>
                                      <p:tavLst>
                                        <p:tav tm="0">
                                          <p:val>
                                            <p:strVal val="#ppt_y+#ppt_h*1.125000"/>
                                          </p:val>
                                        </p:tav>
                                        <p:tav tm="100000">
                                          <p:val>
                                            <p:strVal val="#ppt_y"/>
                                          </p:val>
                                        </p:tav>
                                      </p:tavLst>
                                    </p:anim>
                                    <p:animEffect transition="in" filter="wipe(up)">
                                      <p:cBhvr>
                                        <p:cTn id="8" dur="75"/>
                                        <p:tgtEl>
                                          <p:spTgt spid="3791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914"/>
                                        </p:tgtEl>
                                        <p:attrNameLst>
                                          <p:attrName>style.visibility</p:attrName>
                                        </p:attrNameLst>
                                      </p:cBhvr>
                                      <p:to>
                                        <p:strVal val="visible"/>
                                      </p:to>
                                    </p:set>
                                    <p:anim calcmode="lin" valueType="num">
                                      <p:cBhvr>
                                        <p:cTn id="13" dur="500" fill="hold"/>
                                        <p:tgtEl>
                                          <p:spTgt spid="37914"/>
                                        </p:tgtEl>
                                        <p:attrNameLst>
                                          <p:attrName>ppt_w</p:attrName>
                                        </p:attrNameLst>
                                      </p:cBhvr>
                                      <p:tavLst>
                                        <p:tav tm="0">
                                          <p:val>
                                            <p:fltVal val="0"/>
                                          </p:val>
                                        </p:tav>
                                        <p:tav tm="100000">
                                          <p:val>
                                            <p:strVal val="#ppt_w"/>
                                          </p:val>
                                        </p:tav>
                                      </p:tavLst>
                                    </p:anim>
                                    <p:anim calcmode="lin" valueType="num">
                                      <p:cBhvr>
                                        <p:cTn id="14"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917"/>
                                        </p:tgtEl>
                                        <p:attrNameLst>
                                          <p:attrName>style.visibility</p:attrName>
                                        </p:attrNameLst>
                                      </p:cBhvr>
                                      <p:to>
                                        <p:strVal val="visible"/>
                                      </p:to>
                                    </p:set>
                                    <p:anim calcmode="lin" valueType="num">
                                      <p:cBhvr>
                                        <p:cTn id="19" dur="500" fill="hold"/>
                                        <p:tgtEl>
                                          <p:spTgt spid="37917"/>
                                        </p:tgtEl>
                                        <p:attrNameLst>
                                          <p:attrName>ppt_w</p:attrName>
                                        </p:attrNameLst>
                                      </p:cBhvr>
                                      <p:tavLst>
                                        <p:tav tm="0">
                                          <p:val>
                                            <p:fltVal val="0"/>
                                          </p:val>
                                        </p:tav>
                                        <p:tav tm="100000">
                                          <p:val>
                                            <p:strVal val="#ppt_w"/>
                                          </p:val>
                                        </p:tav>
                                      </p:tavLst>
                                    </p:anim>
                                    <p:anim calcmode="lin" valueType="num">
                                      <p:cBhvr>
                                        <p:cTn id="20"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915"/>
                                        </p:tgtEl>
                                        <p:attrNameLst>
                                          <p:attrName>style.visibility</p:attrName>
                                        </p:attrNameLst>
                                      </p:cBhvr>
                                      <p:to>
                                        <p:strVal val="visible"/>
                                      </p:to>
                                    </p:set>
                                    <p:anim calcmode="lin" valueType="num">
                                      <p:cBhvr>
                                        <p:cTn id="25" dur="500" fill="hold"/>
                                        <p:tgtEl>
                                          <p:spTgt spid="37915"/>
                                        </p:tgtEl>
                                        <p:attrNameLst>
                                          <p:attrName>ppt_w</p:attrName>
                                        </p:attrNameLst>
                                      </p:cBhvr>
                                      <p:tavLst>
                                        <p:tav tm="0">
                                          <p:val>
                                            <p:fltVal val="0"/>
                                          </p:val>
                                        </p:tav>
                                        <p:tav tm="100000">
                                          <p:val>
                                            <p:strVal val="#ppt_w"/>
                                          </p:val>
                                        </p:tav>
                                      </p:tavLst>
                                    </p:anim>
                                    <p:anim calcmode="lin" valueType="num">
                                      <p:cBhvr>
                                        <p:cTn id="26"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918"/>
                                        </p:tgtEl>
                                        <p:attrNameLst>
                                          <p:attrName>style.visibility</p:attrName>
                                        </p:attrNameLst>
                                      </p:cBhvr>
                                      <p:to>
                                        <p:strVal val="visible"/>
                                      </p:to>
                                    </p:set>
                                    <p:anim calcmode="lin" valueType="num">
                                      <p:cBhvr>
                                        <p:cTn id="31" dur="500" fill="hold"/>
                                        <p:tgtEl>
                                          <p:spTgt spid="37918"/>
                                        </p:tgtEl>
                                        <p:attrNameLst>
                                          <p:attrName>ppt_w</p:attrName>
                                        </p:attrNameLst>
                                      </p:cBhvr>
                                      <p:tavLst>
                                        <p:tav tm="0">
                                          <p:val>
                                            <p:fltVal val="0"/>
                                          </p:val>
                                        </p:tav>
                                        <p:tav tm="100000">
                                          <p:val>
                                            <p:strVal val="#ppt_w"/>
                                          </p:val>
                                        </p:tav>
                                      </p:tavLst>
                                    </p:anim>
                                    <p:anim calcmode="lin" valueType="num">
                                      <p:cBhvr>
                                        <p:cTn id="32"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7916"/>
                                        </p:tgtEl>
                                        <p:attrNameLst>
                                          <p:attrName>style.visibility</p:attrName>
                                        </p:attrNameLst>
                                      </p:cBhvr>
                                      <p:to>
                                        <p:strVal val="visible"/>
                                      </p:to>
                                    </p:set>
                                    <p:anim calcmode="lin" valueType="num">
                                      <p:cBhvr>
                                        <p:cTn id="37" dur="500" fill="hold"/>
                                        <p:tgtEl>
                                          <p:spTgt spid="37916"/>
                                        </p:tgtEl>
                                        <p:attrNameLst>
                                          <p:attrName>ppt_w</p:attrName>
                                        </p:attrNameLst>
                                      </p:cBhvr>
                                      <p:tavLst>
                                        <p:tav tm="0">
                                          <p:val>
                                            <p:fltVal val="0"/>
                                          </p:val>
                                        </p:tav>
                                        <p:tav tm="100000">
                                          <p:val>
                                            <p:strVal val="#ppt_w"/>
                                          </p:val>
                                        </p:tav>
                                      </p:tavLst>
                                    </p:anim>
                                    <p:anim calcmode="lin" valueType="num">
                                      <p:cBhvr>
                                        <p:cTn id="38"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7919"/>
                                        </p:tgtEl>
                                        <p:attrNameLst>
                                          <p:attrName>style.visibility</p:attrName>
                                        </p:attrNameLst>
                                      </p:cBhvr>
                                      <p:to>
                                        <p:strVal val="visible"/>
                                      </p:to>
                                    </p:set>
                                    <p:anim calcmode="lin" valueType="num">
                                      <p:cBhvr>
                                        <p:cTn id="43" dur="500" fill="hold"/>
                                        <p:tgtEl>
                                          <p:spTgt spid="37919"/>
                                        </p:tgtEl>
                                        <p:attrNameLst>
                                          <p:attrName>ppt_w</p:attrName>
                                        </p:attrNameLst>
                                      </p:cBhvr>
                                      <p:tavLst>
                                        <p:tav tm="0">
                                          <p:val>
                                            <p:fltVal val="0"/>
                                          </p:val>
                                        </p:tav>
                                        <p:tav tm="100000">
                                          <p:val>
                                            <p:strVal val="#ppt_w"/>
                                          </p:val>
                                        </p:tav>
                                      </p:tavLst>
                                    </p:anim>
                                    <p:anim calcmode="lin" valueType="num">
                                      <p:cBhvr>
                                        <p:cTn id="44"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7920"/>
                                        </p:tgtEl>
                                        <p:attrNameLst>
                                          <p:attrName>style.visibility</p:attrName>
                                        </p:attrNameLst>
                                      </p:cBhvr>
                                      <p:to>
                                        <p:strVal val="visible"/>
                                      </p:to>
                                    </p:set>
                                    <p:animEffect transition="in" filter="checkerboard(across)">
                                      <p:cBhvr>
                                        <p:cTn id="49" dur="500"/>
                                        <p:tgtEl>
                                          <p:spTgt spid="3792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7923"/>
                                        </p:tgtEl>
                                        <p:attrNameLst>
                                          <p:attrName>style.visibility</p:attrName>
                                        </p:attrNameLst>
                                      </p:cBhvr>
                                      <p:to>
                                        <p:strVal val="visible"/>
                                      </p:to>
                                    </p:set>
                                    <p:animEffect transition="in" filter="checkerboard(across)">
                                      <p:cBhvr>
                                        <p:cTn id="54" dur="500"/>
                                        <p:tgtEl>
                                          <p:spTgt spid="3792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7926"/>
                                        </p:tgtEl>
                                        <p:attrNameLst>
                                          <p:attrName>style.visibility</p:attrName>
                                        </p:attrNameLst>
                                      </p:cBhvr>
                                      <p:to>
                                        <p:strVal val="visible"/>
                                      </p:to>
                                    </p:set>
                                    <p:animEffect transition="in" filter="checkerboard(across)">
                                      <p:cBhvr>
                                        <p:cTn id="59" dur="500"/>
                                        <p:tgtEl>
                                          <p:spTgt spid="3792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7921"/>
                                        </p:tgtEl>
                                        <p:attrNameLst>
                                          <p:attrName>style.visibility</p:attrName>
                                        </p:attrNameLst>
                                      </p:cBhvr>
                                      <p:to>
                                        <p:strVal val="visible"/>
                                      </p:to>
                                    </p:set>
                                    <p:animEffect transition="in" filter="checkerboard(across)">
                                      <p:cBhvr>
                                        <p:cTn id="64" dur="500"/>
                                        <p:tgtEl>
                                          <p:spTgt spid="379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7924"/>
                                        </p:tgtEl>
                                        <p:attrNameLst>
                                          <p:attrName>style.visibility</p:attrName>
                                        </p:attrNameLst>
                                      </p:cBhvr>
                                      <p:to>
                                        <p:strVal val="visible"/>
                                      </p:to>
                                    </p:set>
                                    <p:animEffect transition="in" filter="checkerboard(across)">
                                      <p:cBhvr>
                                        <p:cTn id="69" dur="500"/>
                                        <p:tgtEl>
                                          <p:spTgt spid="379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37927"/>
                                        </p:tgtEl>
                                        <p:attrNameLst>
                                          <p:attrName>style.visibility</p:attrName>
                                        </p:attrNameLst>
                                      </p:cBhvr>
                                      <p:to>
                                        <p:strVal val="visible"/>
                                      </p:to>
                                    </p:set>
                                    <p:animEffect transition="in" filter="checkerboard(across)">
                                      <p:cBhvr>
                                        <p:cTn id="74" dur="500"/>
                                        <p:tgtEl>
                                          <p:spTgt spid="3792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7922"/>
                                        </p:tgtEl>
                                        <p:attrNameLst>
                                          <p:attrName>style.visibility</p:attrName>
                                        </p:attrNameLst>
                                      </p:cBhvr>
                                      <p:to>
                                        <p:strVal val="visible"/>
                                      </p:to>
                                    </p:set>
                                    <p:animEffect transition="in" filter="checkerboard(across)">
                                      <p:cBhvr>
                                        <p:cTn id="79" dur="500"/>
                                        <p:tgtEl>
                                          <p:spTgt spid="3792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7925"/>
                                        </p:tgtEl>
                                        <p:attrNameLst>
                                          <p:attrName>style.visibility</p:attrName>
                                        </p:attrNameLst>
                                      </p:cBhvr>
                                      <p:to>
                                        <p:strVal val="visible"/>
                                      </p:to>
                                    </p:set>
                                    <p:animEffect transition="in" filter="checkerboard(across)">
                                      <p:cBhvr>
                                        <p:cTn id="84" dur="500"/>
                                        <p:tgtEl>
                                          <p:spTgt spid="3792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7928"/>
                                        </p:tgtEl>
                                        <p:attrNameLst>
                                          <p:attrName>style.visibility</p:attrName>
                                        </p:attrNameLst>
                                      </p:cBhvr>
                                      <p:to>
                                        <p:strVal val="visible"/>
                                      </p:to>
                                    </p:set>
                                    <p:animEffect transition="in" filter="checkerboard(across)">
                                      <p:cBhvr>
                                        <p:cTn id="89" dur="500"/>
                                        <p:tgtEl>
                                          <p:spTgt spid="3792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941"/>
                                        </p:tgtEl>
                                        <p:attrNameLst>
                                          <p:attrName>style.visibility</p:attrName>
                                        </p:attrNameLst>
                                      </p:cBhvr>
                                      <p:to>
                                        <p:strVal val="visible"/>
                                      </p:to>
                                    </p:set>
                                    <p:anim calcmode="lin" valueType="num">
                                      <p:cBhvr additive="base">
                                        <p:cTn id="94" dur="500" fill="hold"/>
                                        <p:tgtEl>
                                          <p:spTgt spid="37941"/>
                                        </p:tgtEl>
                                        <p:attrNameLst>
                                          <p:attrName>ppt_x</p:attrName>
                                        </p:attrNameLst>
                                      </p:cBhvr>
                                      <p:tavLst>
                                        <p:tav tm="0">
                                          <p:val>
                                            <p:strVal val="#ppt_x"/>
                                          </p:val>
                                        </p:tav>
                                        <p:tav tm="100000">
                                          <p:val>
                                            <p:strVal val="#ppt_x"/>
                                          </p:val>
                                        </p:tav>
                                      </p:tavLst>
                                    </p:anim>
                                    <p:anim calcmode="lin" valueType="num">
                                      <p:cBhvr additive="base">
                                        <p:cTn id="95"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7942"/>
                                        </p:tgtEl>
                                        <p:attrNameLst>
                                          <p:attrName>style.visibility</p:attrName>
                                        </p:attrNameLst>
                                      </p:cBhvr>
                                      <p:to>
                                        <p:strVal val="visible"/>
                                      </p:to>
                                    </p:set>
                                    <p:anim calcmode="lin" valueType="num">
                                      <p:cBhvr additive="base">
                                        <p:cTn id="100" dur="500" fill="hold"/>
                                        <p:tgtEl>
                                          <p:spTgt spid="37942"/>
                                        </p:tgtEl>
                                        <p:attrNameLst>
                                          <p:attrName>ppt_x</p:attrName>
                                        </p:attrNameLst>
                                      </p:cBhvr>
                                      <p:tavLst>
                                        <p:tav tm="0">
                                          <p:val>
                                            <p:strVal val="#ppt_x"/>
                                          </p:val>
                                        </p:tav>
                                        <p:tav tm="100000">
                                          <p:val>
                                            <p:strVal val="#ppt_x"/>
                                          </p:val>
                                        </p:tav>
                                      </p:tavLst>
                                    </p:anim>
                                    <p:anim calcmode="lin" valueType="num">
                                      <p:cBhvr additive="base">
                                        <p:cTn id="101"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4013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9139416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incomplete occupation of Canaan led to the need for judges (1:1–2:5). </a:t>
            </a:r>
          </a:p>
        </p:txBody>
      </p:sp>
    </p:spTree>
    <p:extLst>
      <p:ext uri="{BB962C8B-B14F-4D97-AF65-F5344CB8AC3E}">
        <p14:creationId xmlns:p14="http://schemas.microsoft.com/office/powerpoint/2010/main" val="22691552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en-US" sz="3600" kern="1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773423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Judges</a:t>
            </a: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w Cen MT"/>
            </a:endParaRPr>
          </a:p>
        </p:txBody>
      </p:sp>
    </p:spTree>
    <p:extLst>
      <p:ext uri="{BB962C8B-B14F-4D97-AF65-F5344CB8AC3E}">
        <p14:creationId xmlns:p14="http://schemas.microsoft.com/office/powerpoint/2010/main" val="21290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a:t>
            </a:r>
          </a:p>
        </p:txBody>
      </p:sp>
    </p:spTree>
    <p:extLst>
      <p:ext uri="{BB962C8B-B14F-4D97-AF65-F5344CB8AC3E}">
        <p14:creationId xmlns:p14="http://schemas.microsoft.com/office/powerpoint/2010/main" val="3829505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77"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FFFF00"/>
                </a:solidFill>
                <a:latin typeface="Arial" charset="0"/>
                <a:cs typeface="Arial" charset="0"/>
              </a:rPr>
              <a:t>Military</a:t>
            </a:r>
          </a:p>
          <a:p>
            <a:pPr algn="ctr" eaLnBrk="1" hangingPunct="1"/>
            <a:r>
              <a:rPr lang="en-US" sz="1200" dirty="0">
                <a:solidFill>
                  <a:srgbClr val="FFFF00"/>
                </a:solidFill>
                <a:latin typeface="Arial" charset="0"/>
                <a:cs typeface="Arial" charset="0"/>
              </a:rPr>
              <a:t>Disobedience</a:t>
            </a:r>
          </a:p>
          <a:p>
            <a:pPr algn="ctr" eaLnBrk="1" hangingPunct="1"/>
            <a:endParaRPr lang="en-US" sz="1200" dirty="0">
              <a:solidFill>
                <a:srgbClr val="FFFF00"/>
              </a:solidFill>
              <a:latin typeface="Arial" charset="0"/>
              <a:cs typeface="Arial" charset="0"/>
            </a:endParaRPr>
          </a:p>
          <a:p>
            <a:pPr algn="ctr" eaLnBrk="1" hangingPunct="1"/>
            <a:r>
              <a:rPr lang="en-US" sz="1200" dirty="0">
                <a:solidFill>
                  <a:srgbClr val="FFFF00"/>
                </a:solidFill>
                <a:latin typeface="Arial" charset="0"/>
                <a:cs typeface="Arial" charset="0"/>
              </a:rPr>
              <a:t>1</a:t>
            </a:r>
          </a:p>
        </p:txBody>
      </p:sp>
      <p:sp>
        <p:nvSpPr>
          <p:cNvPr id="172034" name="Rectangle 57"/>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72035"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36"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72037" name="Group 4"/>
          <p:cNvGrpSpPr>
            <a:grpSpLocks/>
          </p:cNvGrpSpPr>
          <p:nvPr/>
        </p:nvGrpSpPr>
        <p:grpSpPr bwMode="auto">
          <a:xfrm>
            <a:off x="533400" y="533400"/>
            <a:ext cx="8153400" cy="5867400"/>
            <a:chOff x="336" y="336"/>
            <a:chExt cx="5136" cy="3696"/>
          </a:xfrm>
        </p:grpSpPr>
        <p:sp>
          <p:nvSpPr>
            <p:cNvPr id="172060"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1"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2"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3"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4"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5"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6"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7"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8"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69"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0"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1"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2" name="Line 17"/>
            <p:cNvSpPr>
              <a:spLocks noChangeShapeType="1"/>
            </p:cNvSpPr>
            <p:nvPr/>
          </p:nvSpPr>
          <p:spPr bwMode="auto">
            <a:xfrm>
              <a:off x="975"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3"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4"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5"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6"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7"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8"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079"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72038" name="Text Box 26"/>
          <p:cNvSpPr txBox="1">
            <a:spLocks noChangeArrowheads="1"/>
          </p:cNvSpPr>
          <p:nvPr/>
        </p:nvSpPr>
        <p:spPr bwMode="auto">
          <a:xfrm>
            <a:off x="685800" y="1143000"/>
            <a:ext cx="144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172039"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172040"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172041" name="Text Box 29"/>
          <p:cNvSpPr txBox="1">
            <a:spLocks noChangeArrowheads="1"/>
          </p:cNvSpPr>
          <p:nvPr/>
        </p:nvSpPr>
        <p:spPr bwMode="auto">
          <a:xfrm>
            <a:off x="684213" y="1828800"/>
            <a:ext cx="14398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1:1–2:5 </a:t>
            </a:r>
          </a:p>
        </p:txBody>
      </p:sp>
      <p:sp>
        <p:nvSpPr>
          <p:cNvPr id="172042" name="Text Box 30"/>
          <p:cNvSpPr txBox="1">
            <a:spLocks noChangeArrowheads="1"/>
          </p:cNvSpPr>
          <p:nvPr/>
        </p:nvSpPr>
        <p:spPr bwMode="auto">
          <a:xfrm>
            <a:off x="3779838" y="1828800"/>
            <a:ext cx="1444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172043" name="Text Box 31"/>
          <p:cNvSpPr txBox="1">
            <a:spLocks noChangeArrowheads="1"/>
          </p:cNvSpPr>
          <p:nvPr/>
        </p:nvSpPr>
        <p:spPr bwMode="auto">
          <a:xfrm>
            <a:off x="7315200" y="1828800"/>
            <a:ext cx="10017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17–21</a:t>
            </a:r>
          </a:p>
        </p:txBody>
      </p:sp>
      <p:sp>
        <p:nvSpPr>
          <p:cNvPr id="172044"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172045"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172046"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172047"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172048"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172049"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172050"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1"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2"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2054" name="Text Box 52"/>
          <p:cNvSpPr txBox="1">
            <a:spLocks noChangeArrowheads="1"/>
          </p:cNvSpPr>
          <p:nvPr/>
        </p:nvSpPr>
        <p:spPr bwMode="auto">
          <a:xfrm>
            <a:off x="83883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172055" name="Text Box 53"/>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172056" name="Text Box 54"/>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39991" name="Text Box 55"/>
          <p:cNvSpPr txBox="1">
            <a:spLocks noChangeArrowheads="1"/>
          </p:cNvSpPr>
          <p:nvPr/>
        </p:nvSpPr>
        <p:spPr bwMode="auto">
          <a:xfrm>
            <a:off x="2133600" y="587375"/>
            <a:ext cx="57261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172058" name="Rectangle 58"/>
          <p:cNvSpPr>
            <a:spLocks noGrp="1" noChangeArrowheads="1"/>
          </p:cNvSpPr>
          <p:nvPr>
            <p:ph type="title" idx="4294967295"/>
          </p:nvPr>
        </p:nvSpPr>
        <p:spPr>
          <a:xfrm>
            <a:off x="0" y="0"/>
            <a:ext cx="6553200" cy="533400"/>
          </a:xfrm>
        </p:spPr>
        <p:txBody>
          <a:bodyPr/>
          <a:lstStyle/>
          <a:p>
            <a:pPr algn="l" eaLnBrk="1" hangingPunct="1"/>
            <a:r>
              <a:rPr lang="en-US" sz="2800" b="1" i="1">
                <a:solidFill>
                  <a:srgbClr val="FFFFFF"/>
                </a:solidFill>
                <a:latin typeface="Arial" charset="0"/>
                <a:ea typeface="ＭＳ Ｐゴシック" charset="0"/>
              </a:rPr>
              <a:t>Chapter 1</a:t>
            </a:r>
          </a:p>
        </p:txBody>
      </p:sp>
      <p:sp>
        <p:nvSpPr>
          <p:cNvPr id="172059" name="Oval 59"/>
          <p:cNvSpPr>
            <a:spLocks noChangeArrowheads="1"/>
          </p:cNvSpPr>
          <p:nvPr/>
        </p:nvSpPr>
        <p:spPr bwMode="auto">
          <a:xfrm>
            <a:off x="0" y="4267200"/>
            <a:ext cx="1752600"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iterate type="lt">
                                    <p:tmPct val="100000"/>
                                  </p:iterate>
                                  <p:childTnLst>
                                    <p:set>
                                      <p:cBhvr>
                                        <p:cTn id="6" dur="1" fill="hold">
                                          <p:stCondLst>
                                            <p:cond delay="0"/>
                                          </p:stCondLst>
                                        </p:cTn>
                                        <p:tgtEl>
                                          <p:spTgt spid="39977"/>
                                        </p:tgtEl>
                                        <p:attrNameLst>
                                          <p:attrName>style.visibility</p:attrName>
                                        </p:attrNameLst>
                                      </p:cBhvr>
                                      <p:to>
                                        <p:strVal val="visible"/>
                                      </p:to>
                                    </p:set>
                                    <p:animEffect transition="in" filter="checkerboard(across)">
                                      <p:cBhvr>
                                        <p:cTn id="7" dur="75"/>
                                        <p:tgtEl>
                                          <p:spTgt spid="399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iterate type="lt">
                                    <p:tmPct val="100000"/>
                                  </p:iterate>
                                  <p:childTnLst>
                                    <p:set>
                                      <p:cBhvr>
                                        <p:cTn id="11" dur="1" fill="hold">
                                          <p:stCondLst>
                                            <p:cond delay="0"/>
                                          </p:stCondLst>
                                        </p:cTn>
                                        <p:tgtEl>
                                          <p:spTgt spid="39991"/>
                                        </p:tgtEl>
                                        <p:attrNameLst>
                                          <p:attrName>style.visibility</p:attrName>
                                        </p:attrNameLst>
                                      </p:cBhvr>
                                      <p:to>
                                        <p:strVal val="visible"/>
                                      </p:to>
                                    </p:set>
                                    <p:animEffect transition="in" filter="slide(fromBottom)">
                                      <p:cBhvr>
                                        <p:cTn id="12" dur="75"/>
                                        <p:tgtEl>
                                          <p:spTgt spid="3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7" grpId="0" autoUpdateAnimBg="0"/>
      <p:bldP spid="399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Israel </a:t>
            </a:r>
            <a:r>
              <a:rPr lang="en-US" sz="3200"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failed</a:t>
            </a:r>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to implement God</a:t>
            </a:r>
            <a:r>
              <a:rPr lang="uk-UA"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a:t>
            </a:r>
            <a:r>
              <a:rPr lang="en-US" sz="32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s direct rule over the nation, showing the need for a righteous king to lead the nation under a monarchy (21:25).</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Judges</a:t>
            </a:r>
          </a:p>
        </p:txBody>
      </p:sp>
    </p:spTree>
    <p:extLst>
      <p:ext uri="{BB962C8B-B14F-4D97-AF65-F5344CB8AC3E}">
        <p14:creationId xmlns:p14="http://schemas.microsoft.com/office/powerpoint/2010/main" val="339407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4572001" cy="1369763"/>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Grades for the Tribes of Israel</a:t>
            </a: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Levites</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endParaRP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Tree>
    <p:extLst>
      <p:ext uri="{BB962C8B-B14F-4D97-AF65-F5344CB8AC3E}">
        <p14:creationId xmlns:p14="http://schemas.microsoft.com/office/powerpoint/2010/main" val="4007318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0761"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Failure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801503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844824"/>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Failure Under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the Theocracy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38612062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a:t>
            </a:r>
            <a:r>
              <a:rPr lang="cs-CZ" sz="3600" b="1" dirty="0">
                <a:solidFill>
                  <a:srgbClr val="FFFFFF"/>
                </a:solidFill>
                <a:effectLst>
                  <a:glow rad="127000">
                    <a:srgbClr val="000000"/>
                  </a:glow>
                </a:effectLst>
                <a:latin typeface="Arial" charset="0"/>
                <a:ea typeface="ＭＳ Ｐゴシック" charset="0"/>
                <a:cs typeface="ＭＳ Ｐゴシック" charset="0"/>
              </a:rPr>
              <a:t>6; 21:25</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cs-CZ"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04836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468" y="-114300"/>
            <a:ext cx="6983532"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176139" name="Group 1"/>
          <p:cNvGrpSpPr>
            <a:grpSpLocks/>
          </p:cNvGrpSpPr>
          <p:nvPr/>
        </p:nvGrpSpPr>
        <p:grpSpPr bwMode="auto">
          <a:xfrm>
            <a:off x="5181600" y="588963"/>
            <a:ext cx="2466975" cy="4700587"/>
            <a:chOff x="5181597" y="588236"/>
            <a:chExt cx="2466308" cy="4701719"/>
          </a:xfrm>
        </p:grpSpPr>
        <p:grpSp>
          <p:nvGrpSpPr>
            <p:cNvPr id="176145" name="Group 6"/>
            <p:cNvGrpSpPr>
              <a:grpSpLocks/>
            </p:cNvGrpSpPr>
            <p:nvPr/>
          </p:nvGrpSpPr>
          <p:grpSpPr bwMode="auto">
            <a:xfrm>
              <a:off x="5181597" y="5071534"/>
              <a:ext cx="206026" cy="218421"/>
              <a:chOff x="6972297" y="5071534"/>
              <a:chExt cx="206026" cy="218421"/>
            </a:xfrm>
          </p:grpSpPr>
          <p:sp>
            <p:nvSpPr>
              <p:cNvPr id="17616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6" name="Group 14"/>
            <p:cNvGrpSpPr>
              <a:grpSpLocks/>
            </p:cNvGrpSpPr>
            <p:nvPr/>
          </p:nvGrpSpPr>
          <p:grpSpPr bwMode="auto">
            <a:xfrm>
              <a:off x="5473697" y="3255434"/>
              <a:ext cx="206026" cy="218421"/>
              <a:chOff x="6972297" y="5071534"/>
              <a:chExt cx="206026" cy="218421"/>
            </a:xfrm>
          </p:grpSpPr>
          <p:sp>
            <p:nvSpPr>
              <p:cNvPr id="1761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7" name="Group 18"/>
            <p:cNvGrpSpPr>
              <a:grpSpLocks/>
            </p:cNvGrpSpPr>
            <p:nvPr/>
          </p:nvGrpSpPr>
          <p:grpSpPr bwMode="auto">
            <a:xfrm>
              <a:off x="6158395" y="588236"/>
              <a:ext cx="206026" cy="231124"/>
              <a:chOff x="6972297" y="4233136"/>
              <a:chExt cx="206026" cy="231124"/>
            </a:xfrm>
          </p:grpSpPr>
          <p:sp>
            <p:nvSpPr>
              <p:cNvPr id="176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8" name="Group 22"/>
            <p:cNvGrpSpPr>
              <a:grpSpLocks/>
            </p:cNvGrpSpPr>
            <p:nvPr/>
          </p:nvGrpSpPr>
          <p:grpSpPr bwMode="auto">
            <a:xfrm>
              <a:off x="7100888" y="1738191"/>
              <a:ext cx="206026" cy="218421"/>
              <a:chOff x="6972297" y="5071534"/>
              <a:chExt cx="206026" cy="218421"/>
            </a:xfrm>
          </p:grpSpPr>
          <p:sp>
            <p:nvSpPr>
              <p:cNvPr id="1761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9" name="Group 26"/>
            <p:cNvGrpSpPr>
              <a:grpSpLocks/>
            </p:cNvGrpSpPr>
            <p:nvPr/>
          </p:nvGrpSpPr>
          <p:grpSpPr bwMode="auto">
            <a:xfrm>
              <a:off x="7441879" y="2836334"/>
              <a:ext cx="206026" cy="218421"/>
              <a:chOff x="6972297" y="5071534"/>
              <a:chExt cx="206026" cy="218421"/>
            </a:xfrm>
          </p:grpSpPr>
          <p:sp>
            <p:nvSpPr>
              <p:cNvPr id="17615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50" name="Group 30"/>
            <p:cNvGrpSpPr>
              <a:grpSpLocks/>
            </p:cNvGrpSpPr>
            <p:nvPr/>
          </p:nvGrpSpPr>
          <p:grpSpPr bwMode="auto">
            <a:xfrm>
              <a:off x="7100888" y="4036891"/>
              <a:ext cx="206026" cy="218421"/>
              <a:chOff x="6972297" y="5071534"/>
              <a:chExt cx="206026" cy="218421"/>
            </a:xfrm>
          </p:grpSpPr>
          <p:sp>
            <p:nvSpPr>
              <p:cNvPr id="17615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sp>
        <p:nvSpPr>
          <p:cNvPr id="17614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4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pPr>
            <a:r>
              <a:rPr lang="en-US" sz="3200" b="1" i="1">
                <a:solidFill>
                  <a:srgbClr val="FFFFFF"/>
                </a:solidFill>
                <a:latin typeface="Arial" charset="0"/>
                <a:cs typeface="Arial" charset="0"/>
              </a:rPr>
              <a:t>Numbers 35; Josh. 20:1-9</a:t>
            </a:r>
          </a:p>
        </p:txBody>
      </p:sp>
      <p:sp>
        <p:nvSpPr>
          <p:cNvPr id="17614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FF"/>
                </a:solidFill>
                <a:latin typeface="Arial" charset="0"/>
                <a:cs typeface="Arial" charset="0"/>
              </a:rPr>
              <a:t>Israel lived in a nomadic culture of personal vengeance by family members against the offending family (blood feuds).</a:t>
            </a:r>
          </a:p>
          <a:p>
            <a:pPr eaLnBrk="1" hangingPunct="1"/>
            <a:r>
              <a:rPr lang="en-US" sz="2000" b="1" dirty="0">
                <a:solidFill>
                  <a:srgbClr val="FFFFFF"/>
                </a:solidFill>
                <a:latin typeface="Arial" charset="0"/>
                <a:cs typeface="Arial" charset="0"/>
              </a:rPr>
              <a:t>Yet the nation was not ready for legal procedures by an objective village assembly (civil law).</a:t>
            </a:r>
          </a:p>
          <a:p>
            <a:pPr eaLnBrk="1" hangingPunct="1"/>
            <a:r>
              <a:rPr lang="en-US" sz="2000" b="1" dirty="0">
                <a:solidFill>
                  <a:srgbClr val="FFFFFF"/>
                </a:solidFill>
                <a:latin typeface="Arial" charset="0"/>
                <a:cs typeface="Arial" charset="0"/>
              </a:rPr>
              <a:t>Therefore, God instituted an intermediate step of six nearby cities where one who accidentally killed someone could flee.</a:t>
            </a: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a:solidFill>
                  <a:srgbClr val="FFFFFF"/>
                </a:solidFill>
                <a:latin typeface="Arial" charset="0"/>
                <a:ea typeface="SimSun" charset="0"/>
                <a:cs typeface="SimSun" charset="0"/>
              </a:rPr>
              <a:t>Cities of Refuge</a:t>
            </a:r>
            <a:endParaRPr lang="en-US" sz="3600" b="1">
              <a:solidFill>
                <a:srgbClr val="FFFFFF"/>
              </a:solidFill>
              <a:latin typeface="Arial" charset="0"/>
              <a:ea typeface="SimSun" charset="0"/>
              <a:cs typeface="SimSun" charset="0"/>
            </a:endParaRPr>
          </a:p>
        </p:txBody>
      </p:sp>
      <p:sp>
        <p:nvSpPr>
          <p:cNvPr id="17614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kumimoji="1" lang="en-US" sz="2000" b="1">
              <a:solidFill>
                <a:srgbClr val="000000"/>
              </a:solidFill>
              <a:latin typeface="Arial" charset="0"/>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181</a:t>
            </a:r>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en-US" b="1">
                <a:latin typeface="Arial" charset="0"/>
                <a:ea typeface="ＭＳ Ｐゴシック" charset="0"/>
              </a:rPr>
              <a:t>Settlements v. Allotments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12 Conquest-low r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5402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5410200"/>
            <a:ext cx="4572000" cy="1143000"/>
          </a:xfrm>
        </p:spPr>
        <p:txBody>
          <a:bodyPr/>
          <a:lstStyle/>
          <a:p>
            <a:pPr eaLnBrk="1" hangingPunct="1"/>
            <a:r>
              <a:rPr lang="en-US" sz="3600" b="1">
                <a:latin typeface="Arial" charset="0"/>
                <a:ea typeface="ＭＳ Ｐゴシック" charset="0"/>
              </a:rPr>
              <a:t>Israel of 1400 BC is today</a:t>
            </a:r>
            <a:r>
              <a:rPr lang="uk-UA" altLang="ja-JP" sz="3600" b="1">
                <a:latin typeface="Arial" charset="0"/>
                <a:ea typeface="ＭＳ Ｐゴシック" charset="0"/>
              </a:rPr>
              <a:t>'</a:t>
            </a:r>
            <a:r>
              <a:rPr lang="en-US" altLang="ja-JP" sz="3600" b="1">
                <a:latin typeface="Arial" charset="0"/>
                <a:ea typeface="ＭＳ Ｐゴシック" charset="0"/>
              </a:rPr>
              <a:t>s West Bank!</a:t>
            </a:r>
            <a:endParaRPr lang="en-US" sz="3600" b="1">
              <a:latin typeface="Arial" charset="0"/>
              <a:ea typeface="ＭＳ Ｐゴシック" charset="0"/>
            </a:endParaRPr>
          </a:p>
        </p:txBody>
      </p:sp>
      <p:pic>
        <p:nvPicPr>
          <p:cNvPr id="184323" name="Picture 4" descr="8 Modern Israel-low r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52400"/>
            <a:ext cx="45847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3"/>
          <p:cNvSpPr txBox="1">
            <a:spLocks/>
          </p:cNvSpPr>
          <p:nvPr/>
        </p:nvSpPr>
        <p:spPr bwMode="auto">
          <a:xfrm>
            <a:off x="4572000" y="3505200"/>
            <a:ext cx="4572000" cy="2514600"/>
          </a:xfrm>
          <a:prstGeom prst="rect">
            <a:avLst/>
          </a:prstGeom>
          <a:noFill/>
          <a:ln w="9525">
            <a:noFill/>
            <a:miter lim="800000"/>
            <a:headEnd/>
            <a:tailEnd/>
          </a:ln>
        </p:spPr>
        <p:txBody>
          <a:bodyPr anchor="ctr"/>
          <a:lstStyle/>
          <a:p>
            <a:pPr algn="ctr">
              <a:defRPr/>
            </a:pPr>
            <a:r>
              <a:rPr lang="en-US" sz="3600" b="1" kern="0" dirty="0">
                <a:solidFill>
                  <a:schemeClr val="tx2"/>
                </a:solidFill>
                <a:latin typeface="Arial"/>
                <a:ea typeface="ＭＳ Ｐゴシック" pitchFamily="-111" charset="-128"/>
                <a:cs typeface="Arial"/>
              </a:rPr>
              <a:t>Israel allotted by the UN is what they rarely conquered in Bible times!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Israel</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failure</a:t>
            </a:r>
            <a:r>
              <a:rPr lang="en-US" sz="3200" b="1" kern="0" dirty="0">
                <a:solidFill>
                  <a:srgbClr val="FFFFFF"/>
                </a:solidFill>
                <a:effectLst>
                  <a:glow rad="127000">
                    <a:srgbClr val="000000"/>
                  </a:glow>
                </a:effectLst>
                <a:latin typeface="Arial" charset="0"/>
                <a:ea typeface="ＭＳ Ｐゴシック" charset="0"/>
                <a:cs typeface="ＭＳ Ｐゴシック" charset="0"/>
              </a:rPr>
              <a:t> under the theocracy due to faithless disobedience is contrasted with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merciful care in disciplining and delivering Israel through judges to exhort submission to its new, divinely appointed kings in a righteous monarchy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172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2389603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3"/>
          <p:cNvSpPr>
            <a:spLocks noChangeArrowheads="1"/>
          </p:cNvSpPr>
          <p:nvPr/>
        </p:nvSpPr>
        <p:spPr bwMode="auto">
          <a:xfrm>
            <a:off x="5181600" y="5791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395" name="Line 4"/>
          <p:cNvSpPr>
            <a:spLocks noChangeShapeType="1"/>
          </p:cNvSpPr>
          <p:nvPr/>
        </p:nvSpPr>
        <p:spPr bwMode="auto">
          <a:xfrm>
            <a:off x="1828800" y="5943600"/>
            <a:ext cx="3352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396" name="Rectangle 5"/>
          <p:cNvSpPr>
            <a:spLocks noChangeArrowheads="1"/>
          </p:cNvSpPr>
          <p:nvPr/>
        </p:nvSpPr>
        <p:spPr bwMode="auto">
          <a:xfrm>
            <a:off x="7239000" y="4343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397" name="Line 6"/>
          <p:cNvSpPr>
            <a:spLocks noChangeShapeType="1"/>
          </p:cNvSpPr>
          <p:nvPr/>
        </p:nvSpPr>
        <p:spPr bwMode="auto">
          <a:xfrm>
            <a:off x="2743200" y="4572000"/>
            <a:ext cx="4495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398" name="Text Box 7"/>
          <p:cNvSpPr txBox="1">
            <a:spLocks noChangeArrowheads="1"/>
          </p:cNvSpPr>
          <p:nvPr/>
        </p:nvSpPr>
        <p:spPr bwMode="auto">
          <a:xfrm>
            <a:off x="5192765" y="5733256"/>
            <a:ext cx="1727147"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Othniel</a:t>
            </a:r>
          </a:p>
        </p:txBody>
      </p:sp>
      <p:sp>
        <p:nvSpPr>
          <p:cNvPr id="187399" name="Text Box 8"/>
          <p:cNvSpPr txBox="1">
            <a:spLocks noChangeArrowheads="1"/>
          </p:cNvSpPr>
          <p:nvPr/>
        </p:nvSpPr>
        <p:spPr bwMode="auto">
          <a:xfrm>
            <a:off x="7298610" y="4293096"/>
            <a:ext cx="1692989"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Ehud</a:t>
            </a:r>
          </a:p>
        </p:txBody>
      </p:sp>
      <p:sp>
        <p:nvSpPr>
          <p:cNvPr id="187400" name="Line 9"/>
          <p:cNvSpPr>
            <a:spLocks noChangeShapeType="1"/>
          </p:cNvSpPr>
          <p:nvPr/>
        </p:nvSpPr>
        <p:spPr bwMode="auto">
          <a:xfrm rot="20524962" flipV="1">
            <a:off x="2122488" y="989013"/>
            <a:ext cx="3289300" cy="733425"/>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01" name="Rectangle 10"/>
          <p:cNvSpPr>
            <a:spLocks noChangeArrowheads="1"/>
          </p:cNvSpPr>
          <p:nvPr/>
        </p:nvSpPr>
        <p:spPr bwMode="auto">
          <a:xfrm>
            <a:off x="5181600" y="3048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2" name="Text Box 11"/>
          <p:cNvSpPr txBox="1">
            <a:spLocks noChangeArrowheads="1"/>
          </p:cNvSpPr>
          <p:nvPr/>
        </p:nvSpPr>
        <p:spPr bwMode="auto">
          <a:xfrm>
            <a:off x="5235576" y="230733"/>
            <a:ext cx="175260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Shamgar</a:t>
            </a:r>
          </a:p>
        </p:txBody>
      </p:sp>
      <p:sp>
        <p:nvSpPr>
          <p:cNvPr id="187403" name="Line 12"/>
          <p:cNvSpPr>
            <a:spLocks noChangeShapeType="1"/>
          </p:cNvSpPr>
          <p:nvPr/>
        </p:nvSpPr>
        <p:spPr bwMode="auto">
          <a:xfrm>
            <a:off x="2286000" y="4800600"/>
            <a:ext cx="2895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04" name="Line 13"/>
          <p:cNvSpPr>
            <a:spLocks noChangeShapeType="1"/>
          </p:cNvSpPr>
          <p:nvPr/>
        </p:nvSpPr>
        <p:spPr bwMode="auto">
          <a:xfrm>
            <a:off x="2971800" y="2667000"/>
            <a:ext cx="426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05" name="Rectangle 14"/>
          <p:cNvSpPr>
            <a:spLocks noChangeArrowheads="1"/>
          </p:cNvSpPr>
          <p:nvPr/>
        </p:nvSpPr>
        <p:spPr bwMode="auto">
          <a:xfrm>
            <a:off x="5181600" y="4648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6" name="Rectangle 15"/>
          <p:cNvSpPr>
            <a:spLocks noChangeArrowheads="1"/>
          </p:cNvSpPr>
          <p:nvPr/>
        </p:nvSpPr>
        <p:spPr bwMode="auto">
          <a:xfrm>
            <a:off x="7239000" y="2438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07" name="Text Box 16"/>
          <p:cNvSpPr txBox="1">
            <a:spLocks noChangeArrowheads="1"/>
          </p:cNvSpPr>
          <p:nvPr/>
        </p:nvSpPr>
        <p:spPr bwMode="auto">
          <a:xfrm>
            <a:off x="5181600" y="4581128"/>
            <a:ext cx="1738313"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Deborah</a:t>
            </a:r>
          </a:p>
        </p:txBody>
      </p:sp>
      <p:sp>
        <p:nvSpPr>
          <p:cNvPr id="187408" name="Text Box 17"/>
          <p:cNvSpPr txBox="1">
            <a:spLocks noChangeArrowheads="1"/>
          </p:cNvSpPr>
          <p:nvPr/>
        </p:nvSpPr>
        <p:spPr bwMode="auto">
          <a:xfrm>
            <a:off x="7186688" y="2390973"/>
            <a:ext cx="1845486"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Barak</a:t>
            </a:r>
          </a:p>
        </p:txBody>
      </p:sp>
      <p:sp>
        <p:nvSpPr>
          <p:cNvPr id="187409" name="Line 18"/>
          <p:cNvSpPr>
            <a:spLocks noChangeShapeType="1"/>
          </p:cNvSpPr>
          <p:nvPr/>
        </p:nvSpPr>
        <p:spPr bwMode="auto">
          <a:xfrm>
            <a:off x="2743200" y="3048000"/>
            <a:ext cx="24384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10" name="Rectangle 19"/>
          <p:cNvSpPr>
            <a:spLocks noChangeArrowheads="1"/>
          </p:cNvSpPr>
          <p:nvPr/>
        </p:nvSpPr>
        <p:spPr bwMode="auto">
          <a:xfrm>
            <a:off x="5181600" y="2895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1" name="Text Box 20"/>
          <p:cNvSpPr txBox="1">
            <a:spLocks noChangeArrowheads="1"/>
          </p:cNvSpPr>
          <p:nvPr/>
        </p:nvSpPr>
        <p:spPr bwMode="auto">
          <a:xfrm>
            <a:off x="5264241" y="2819400"/>
            <a:ext cx="1452472"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Gideon</a:t>
            </a:r>
          </a:p>
        </p:txBody>
      </p:sp>
      <p:sp>
        <p:nvSpPr>
          <p:cNvPr id="187412" name="Line 21"/>
          <p:cNvSpPr>
            <a:spLocks noChangeShapeType="1"/>
          </p:cNvSpPr>
          <p:nvPr/>
        </p:nvSpPr>
        <p:spPr bwMode="auto">
          <a:xfrm>
            <a:off x="2438400" y="4114800"/>
            <a:ext cx="2743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13" name="Rectangle 22"/>
          <p:cNvSpPr>
            <a:spLocks noChangeArrowheads="1"/>
          </p:cNvSpPr>
          <p:nvPr/>
        </p:nvSpPr>
        <p:spPr bwMode="auto">
          <a:xfrm>
            <a:off x="5181600" y="3962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4" name="Text Box 23"/>
          <p:cNvSpPr txBox="1">
            <a:spLocks noChangeArrowheads="1"/>
          </p:cNvSpPr>
          <p:nvPr/>
        </p:nvSpPr>
        <p:spPr bwMode="auto">
          <a:xfrm>
            <a:off x="5154666" y="3927475"/>
            <a:ext cx="1920822"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charset="0"/>
                <a:cs typeface="Arial" charset="0"/>
              </a:rPr>
              <a:t>Abimelech</a:t>
            </a:r>
          </a:p>
        </p:txBody>
      </p:sp>
      <p:sp>
        <p:nvSpPr>
          <p:cNvPr id="187415" name="Line 24"/>
          <p:cNvSpPr>
            <a:spLocks noChangeShapeType="1"/>
          </p:cNvSpPr>
          <p:nvPr/>
        </p:nvSpPr>
        <p:spPr bwMode="auto">
          <a:xfrm>
            <a:off x="2209800" y="3810000"/>
            <a:ext cx="5029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16" name="Rectangle 25"/>
          <p:cNvSpPr>
            <a:spLocks noChangeArrowheads="1"/>
          </p:cNvSpPr>
          <p:nvPr/>
        </p:nvSpPr>
        <p:spPr bwMode="auto">
          <a:xfrm>
            <a:off x="7239000" y="35814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17" name="Text Box 26"/>
          <p:cNvSpPr txBox="1">
            <a:spLocks noChangeArrowheads="1"/>
          </p:cNvSpPr>
          <p:nvPr/>
        </p:nvSpPr>
        <p:spPr bwMode="auto">
          <a:xfrm>
            <a:off x="7349552" y="3546475"/>
            <a:ext cx="149909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Tola</a:t>
            </a:r>
          </a:p>
        </p:txBody>
      </p:sp>
      <p:sp>
        <p:nvSpPr>
          <p:cNvPr id="187418" name="Line 27"/>
          <p:cNvSpPr>
            <a:spLocks noChangeShapeType="1"/>
          </p:cNvSpPr>
          <p:nvPr/>
        </p:nvSpPr>
        <p:spPr bwMode="auto">
          <a:xfrm rot="-1209774">
            <a:off x="3397250" y="2227263"/>
            <a:ext cx="3840163" cy="600075"/>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19" name="Rectangle 28"/>
          <p:cNvSpPr>
            <a:spLocks noChangeArrowheads="1"/>
          </p:cNvSpPr>
          <p:nvPr/>
        </p:nvSpPr>
        <p:spPr bwMode="auto">
          <a:xfrm>
            <a:off x="7239000" y="19050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0" name="Text Box 29"/>
          <p:cNvSpPr txBox="1">
            <a:spLocks noChangeArrowheads="1"/>
          </p:cNvSpPr>
          <p:nvPr/>
        </p:nvSpPr>
        <p:spPr bwMode="auto">
          <a:xfrm>
            <a:off x="7453141" y="1844824"/>
            <a:ext cx="1395501"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Jair</a:t>
            </a:r>
          </a:p>
        </p:txBody>
      </p:sp>
      <p:sp>
        <p:nvSpPr>
          <p:cNvPr id="187421" name="Line 30"/>
          <p:cNvSpPr>
            <a:spLocks noChangeShapeType="1"/>
          </p:cNvSpPr>
          <p:nvPr/>
        </p:nvSpPr>
        <p:spPr bwMode="auto">
          <a:xfrm>
            <a:off x="3733800" y="3581400"/>
            <a:ext cx="1447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22" name="Rectangle 31"/>
          <p:cNvSpPr>
            <a:spLocks noChangeArrowheads="1"/>
          </p:cNvSpPr>
          <p:nvPr/>
        </p:nvSpPr>
        <p:spPr bwMode="auto">
          <a:xfrm>
            <a:off x="5181600" y="33528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3" name="Text Box 32"/>
          <p:cNvSpPr txBox="1">
            <a:spLocks noChangeArrowheads="1"/>
          </p:cNvSpPr>
          <p:nvPr/>
        </p:nvSpPr>
        <p:spPr bwMode="auto">
          <a:xfrm>
            <a:off x="4993658" y="3276600"/>
            <a:ext cx="2045318"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Jephthah</a:t>
            </a:r>
          </a:p>
        </p:txBody>
      </p:sp>
      <p:sp>
        <p:nvSpPr>
          <p:cNvPr id="187424" name="Line 33"/>
          <p:cNvSpPr>
            <a:spLocks noChangeShapeType="1"/>
          </p:cNvSpPr>
          <p:nvPr/>
        </p:nvSpPr>
        <p:spPr bwMode="auto">
          <a:xfrm>
            <a:off x="2209800" y="5334000"/>
            <a:ext cx="5029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25" name="Rectangle 34"/>
          <p:cNvSpPr>
            <a:spLocks noChangeArrowheads="1"/>
          </p:cNvSpPr>
          <p:nvPr/>
        </p:nvSpPr>
        <p:spPr bwMode="auto">
          <a:xfrm>
            <a:off x="7239000" y="5181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6" name="Text Box 35"/>
          <p:cNvSpPr txBox="1">
            <a:spLocks noChangeArrowheads="1"/>
          </p:cNvSpPr>
          <p:nvPr/>
        </p:nvSpPr>
        <p:spPr bwMode="auto">
          <a:xfrm>
            <a:off x="7275458" y="5146675"/>
            <a:ext cx="1526527"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Izban</a:t>
            </a:r>
          </a:p>
        </p:txBody>
      </p:sp>
      <p:sp>
        <p:nvSpPr>
          <p:cNvPr id="187427" name="Line 36"/>
          <p:cNvSpPr>
            <a:spLocks noChangeShapeType="1"/>
          </p:cNvSpPr>
          <p:nvPr/>
        </p:nvSpPr>
        <p:spPr bwMode="auto">
          <a:xfrm rot="-977306">
            <a:off x="2570163" y="2028825"/>
            <a:ext cx="2619375" cy="3302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28" name="Rectangle 37"/>
          <p:cNvSpPr>
            <a:spLocks noChangeArrowheads="1"/>
          </p:cNvSpPr>
          <p:nvPr/>
        </p:nvSpPr>
        <p:spPr bwMode="auto">
          <a:xfrm>
            <a:off x="5181600" y="17526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29" name="Text Box 38"/>
          <p:cNvSpPr txBox="1">
            <a:spLocks noChangeArrowheads="1"/>
          </p:cNvSpPr>
          <p:nvPr/>
        </p:nvSpPr>
        <p:spPr bwMode="auto">
          <a:xfrm>
            <a:off x="5499859" y="1717675"/>
            <a:ext cx="993016"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Elon</a:t>
            </a:r>
          </a:p>
        </p:txBody>
      </p:sp>
      <p:sp>
        <p:nvSpPr>
          <p:cNvPr id="187430" name="Rectangle 39"/>
          <p:cNvSpPr>
            <a:spLocks noChangeArrowheads="1"/>
          </p:cNvSpPr>
          <p:nvPr/>
        </p:nvSpPr>
        <p:spPr bwMode="auto">
          <a:xfrm>
            <a:off x="7239000" y="5791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31" name="Line 40"/>
          <p:cNvSpPr>
            <a:spLocks noChangeShapeType="1"/>
          </p:cNvSpPr>
          <p:nvPr/>
        </p:nvSpPr>
        <p:spPr bwMode="auto">
          <a:xfrm rot="-1209774">
            <a:off x="2632075" y="3321050"/>
            <a:ext cx="4137025" cy="339725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32" name="Text Box 41"/>
          <p:cNvSpPr txBox="1">
            <a:spLocks noChangeArrowheads="1"/>
          </p:cNvSpPr>
          <p:nvPr/>
        </p:nvSpPr>
        <p:spPr bwMode="auto">
          <a:xfrm>
            <a:off x="7197397" y="5756275"/>
            <a:ext cx="1820857"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Abdon</a:t>
            </a:r>
          </a:p>
        </p:txBody>
      </p:sp>
      <p:sp>
        <p:nvSpPr>
          <p:cNvPr id="187433" name="Rectangle 42"/>
          <p:cNvSpPr>
            <a:spLocks noChangeArrowheads="1"/>
          </p:cNvSpPr>
          <p:nvPr/>
        </p:nvSpPr>
        <p:spPr bwMode="auto">
          <a:xfrm>
            <a:off x="7239000" y="1219200"/>
            <a:ext cx="1752600" cy="381000"/>
          </a:xfrm>
          <a:prstGeom prst="rect">
            <a:avLst/>
          </a:prstGeom>
          <a:solidFill>
            <a:srgbClr val="FFFF00"/>
          </a:solidFill>
          <a:ln w="57150">
            <a:solidFill>
              <a:schemeClr val="tx1"/>
            </a:solidFill>
            <a:miter lim="800000"/>
            <a:headEnd/>
            <a:tailEnd/>
          </a:ln>
        </p:spPr>
        <p:txBody>
          <a:bodyPr wrap="none" anchor="ctr"/>
          <a:lstStyle/>
          <a:p>
            <a:pPr algn="ctr"/>
            <a:endParaRPr lang="en-US" b="1">
              <a:latin typeface="Arial" charset="0"/>
              <a:cs typeface="Arial" charset="0"/>
            </a:endParaRPr>
          </a:p>
        </p:txBody>
      </p:sp>
      <p:sp>
        <p:nvSpPr>
          <p:cNvPr id="187434" name="Text Box 43"/>
          <p:cNvSpPr txBox="1">
            <a:spLocks noChangeArrowheads="1"/>
          </p:cNvSpPr>
          <p:nvPr/>
        </p:nvSpPr>
        <p:spPr bwMode="auto">
          <a:xfrm>
            <a:off x="7027919" y="1184275"/>
            <a:ext cx="2172558"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cs typeface="Arial" charset="0"/>
              </a:rPr>
              <a:t>Samson</a:t>
            </a:r>
          </a:p>
        </p:txBody>
      </p:sp>
      <p:grpSp>
        <p:nvGrpSpPr>
          <p:cNvPr id="187435" name="Group 44"/>
          <p:cNvGrpSpPr>
            <a:grpSpLocks/>
          </p:cNvGrpSpPr>
          <p:nvPr/>
        </p:nvGrpSpPr>
        <p:grpSpPr bwMode="auto">
          <a:xfrm>
            <a:off x="1160463" y="1447800"/>
            <a:ext cx="6078537" cy="3305175"/>
            <a:chOff x="731" y="912"/>
            <a:chExt cx="3829" cy="2082"/>
          </a:xfrm>
        </p:grpSpPr>
        <p:sp>
          <p:nvSpPr>
            <p:cNvPr id="187439" name="Line 45"/>
            <p:cNvSpPr>
              <a:spLocks noChangeShapeType="1"/>
            </p:cNvSpPr>
            <p:nvPr/>
          </p:nvSpPr>
          <p:spPr bwMode="auto">
            <a:xfrm>
              <a:off x="2016" y="912"/>
              <a:ext cx="2544"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440" name="Line 46"/>
            <p:cNvSpPr>
              <a:spLocks noChangeShapeType="1"/>
            </p:cNvSpPr>
            <p:nvPr/>
          </p:nvSpPr>
          <p:spPr bwMode="auto">
            <a:xfrm rot="20524962" flipV="1">
              <a:off x="731" y="1148"/>
              <a:ext cx="1621" cy="1846"/>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87436" name="Text Box 47"/>
          <p:cNvSpPr txBox="1">
            <a:spLocks noChangeArrowheads="1"/>
          </p:cNvSpPr>
          <p:nvPr/>
        </p:nvSpPr>
        <p:spPr bwMode="auto">
          <a:xfrm>
            <a:off x="5029200" y="6521450"/>
            <a:ext cx="4121150" cy="338138"/>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i="1" dirty="0">
                <a:latin typeface="Arial" charset="0"/>
                <a:cs typeface="Arial" charset="0"/>
              </a:rPr>
              <a:t>The Moody Atlas of Bible Lands</a:t>
            </a:r>
            <a:r>
              <a:rPr lang="en-US" sz="1600" b="1" dirty="0">
                <a:latin typeface="Arial" charset="0"/>
                <a:cs typeface="Arial" charset="0"/>
              </a:rPr>
              <a:t>, map 34</a:t>
            </a:r>
          </a:p>
        </p:txBody>
      </p:sp>
      <p:sp>
        <p:nvSpPr>
          <p:cNvPr id="187437" name="Text Box 48"/>
          <p:cNvSpPr txBox="1">
            <a:spLocks noChangeArrowheads="1"/>
          </p:cNvSpPr>
          <p:nvPr/>
        </p:nvSpPr>
        <p:spPr bwMode="auto">
          <a:xfrm>
            <a:off x="0" y="381000"/>
            <a:ext cx="1997075" cy="36671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cs typeface="Arial" charset="0"/>
              </a:rPr>
              <a:t>New Bible Atlas</a:t>
            </a:r>
          </a:p>
        </p:txBody>
      </p:sp>
      <p:sp>
        <p:nvSpPr>
          <p:cNvPr id="187438" name="Rectangle 49"/>
          <p:cNvSpPr>
            <a:spLocks noGrp="1" noChangeArrowheads="1"/>
          </p:cNvSpPr>
          <p:nvPr>
            <p:ph type="title" idx="4294967295"/>
          </p:nvPr>
        </p:nvSpPr>
        <p:spPr>
          <a:xfrm>
            <a:off x="1600200" y="76200"/>
            <a:ext cx="3048000" cy="1143000"/>
          </a:xfrm>
          <a:ln w="57150"/>
        </p:spPr>
        <p:txBody>
          <a:bodyPr/>
          <a:lstStyle/>
          <a:p>
            <a:pPr eaLnBrk="1" hangingPunct="1"/>
            <a:r>
              <a:rPr lang="en-US" sz="3200" b="1">
                <a:latin typeface="Arial" charset="0"/>
                <a:ea typeface="ＭＳ Ｐゴシック" charset="0"/>
              </a:rPr>
              <a:t>Hometowns of the Judges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a:t>
            </a:r>
          </a:p>
        </p:txBody>
      </p:sp>
    </p:spTree>
    <p:extLst>
      <p:ext uri="{BB962C8B-B14F-4D97-AF65-F5344CB8AC3E}">
        <p14:creationId xmlns:p14="http://schemas.microsoft.com/office/powerpoint/2010/main" val="1349519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48"/>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89443"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44"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89445" name="Group 4"/>
          <p:cNvGrpSpPr>
            <a:grpSpLocks/>
          </p:cNvGrpSpPr>
          <p:nvPr/>
        </p:nvGrpSpPr>
        <p:grpSpPr bwMode="auto">
          <a:xfrm>
            <a:off x="533400" y="533400"/>
            <a:ext cx="8153400" cy="5867400"/>
            <a:chOff x="336" y="336"/>
            <a:chExt cx="5136" cy="3696"/>
          </a:xfrm>
        </p:grpSpPr>
        <p:sp>
          <p:nvSpPr>
            <p:cNvPr id="189469"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0"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1"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2"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3"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4"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5"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6"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7"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8"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79"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0"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1"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2"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3"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4"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5"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6"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7"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488"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89446" name="Text Box 26"/>
          <p:cNvSpPr txBox="1">
            <a:spLocks noChangeArrowheads="1"/>
          </p:cNvSpPr>
          <p:nvPr/>
        </p:nvSpPr>
        <p:spPr bwMode="auto">
          <a:xfrm>
            <a:off x="539750" y="1143000"/>
            <a:ext cx="18653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189447"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189448" name="Text Box 28"/>
          <p:cNvSpPr txBox="1">
            <a:spLocks noChangeArrowheads="1"/>
          </p:cNvSpPr>
          <p:nvPr/>
        </p:nvSpPr>
        <p:spPr bwMode="auto">
          <a:xfrm>
            <a:off x="6777038" y="1143000"/>
            <a:ext cx="18986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189449"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189450"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189451"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189452"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189453"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189454"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189455"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189456"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189457"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189458"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59"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60"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89461"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125994"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189463" name="Text Box 4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189464" name="Text Box 44"/>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189465" name="Text Box 45"/>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125998" name="Text Box 46"/>
          <p:cNvSpPr txBox="1">
            <a:spLocks noChangeArrowheads="1"/>
          </p:cNvSpPr>
          <p:nvPr/>
        </p:nvSpPr>
        <p:spPr bwMode="auto">
          <a:xfrm>
            <a:off x="2133600" y="587375"/>
            <a:ext cx="53768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189467" name="Oval 49"/>
          <p:cNvSpPr>
            <a:spLocks noChangeArrowheads="1"/>
          </p:cNvSpPr>
          <p:nvPr/>
        </p:nvSpPr>
        <p:spPr bwMode="auto">
          <a:xfrm>
            <a:off x="1066800" y="4267200"/>
            <a:ext cx="1752600" cy="14478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cs typeface="Arial" charset="0"/>
            </a:endParaRPr>
          </a:p>
        </p:txBody>
      </p:sp>
      <p:sp>
        <p:nvSpPr>
          <p:cNvPr id="189468" name="Rectangle 50"/>
          <p:cNvSpPr>
            <a:spLocks noGrp="1" noChangeArrowheads="1"/>
          </p:cNvSpPr>
          <p:nvPr>
            <p:ph type="title" idx="4294967295"/>
          </p:nvPr>
        </p:nvSpPr>
        <p:spPr>
          <a:xfrm>
            <a:off x="0" y="0"/>
            <a:ext cx="4953000" cy="457200"/>
          </a:xfrm>
        </p:spPr>
        <p:txBody>
          <a:bodyPr/>
          <a:lstStyle/>
          <a:p>
            <a:pPr algn="l" eaLnBrk="1" hangingPunct="1"/>
            <a:r>
              <a:rPr lang="en-US" sz="3600" b="1">
                <a:latin typeface="Arial" charset="0"/>
                <a:ea typeface="ＭＳ Ｐゴシック" charset="0"/>
              </a:rPr>
              <a:t>2:1-5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125998"/>
                                        </p:tgtEl>
                                        <p:attrNameLst>
                                          <p:attrName>style.visibility</p:attrName>
                                        </p:attrNameLst>
                                      </p:cBhvr>
                                      <p:to>
                                        <p:strVal val="visible"/>
                                      </p:to>
                                    </p:set>
                                    <p:animEffect transition="in" filter="slide(fromBottom)">
                                      <p:cBhvr>
                                        <p:cTn id="7" dur="75"/>
                                        <p:tgtEl>
                                          <p:spTgt spid="125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iterate type="lt">
                                    <p:tmPct val="100000"/>
                                  </p:iterate>
                                  <p:childTnLst>
                                    <p:set>
                                      <p:cBhvr>
                                        <p:cTn id="11" dur="1" fill="hold">
                                          <p:stCondLst>
                                            <p:cond delay="0"/>
                                          </p:stCondLst>
                                        </p:cTn>
                                        <p:tgtEl>
                                          <p:spTgt spid="125994"/>
                                        </p:tgtEl>
                                        <p:attrNameLst>
                                          <p:attrName>style.visibility</p:attrName>
                                        </p:attrNameLst>
                                      </p:cBhvr>
                                      <p:to>
                                        <p:strVal val="visible"/>
                                      </p:to>
                                    </p:set>
                                    <p:animEffect transition="in" filter="checkerboard(across)">
                                      <p:cBhvr>
                                        <p:cTn id="12" dur="75"/>
                                        <p:tgtEl>
                                          <p:spTgt spid="125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94" grpId="0" autoUpdateAnimBg="0"/>
      <p:bldP spid="12599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6981" name="Text Box 5"/>
          <p:cNvSpPr txBox="1">
            <a:spLocks noChangeArrowheads="1"/>
          </p:cNvSpPr>
          <p:nvPr/>
        </p:nvSpPr>
        <p:spPr bwMode="auto">
          <a:xfrm>
            <a:off x="990600" y="3962400"/>
            <a:ext cx="1312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BAAL</a:t>
            </a:r>
          </a:p>
        </p:txBody>
      </p:sp>
      <p:sp>
        <p:nvSpPr>
          <p:cNvPr id="126982" name="Text Box 6"/>
          <p:cNvSpPr txBox="1">
            <a:spLocks noChangeArrowheads="1"/>
          </p:cNvSpPr>
          <p:nvPr/>
        </p:nvSpPr>
        <p:spPr bwMode="auto">
          <a:xfrm>
            <a:off x="5105400" y="2971800"/>
            <a:ext cx="16970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DAGON</a:t>
            </a: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4" name="Text Box 8"/>
          <p:cNvSpPr txBox="1">
            <a:spLocks noChangeArrowheads="1"/>
          </p:cNvSpPr>
          <p:nvPr/>
        </p:nvSpPr>
        <p:spPr bwMode="auto">
          <a:xfrm>
            <a:off x="8229600" y="381000"/>
            <a:ext cx="503238"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S</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R</a:t>
            </a:r>
          </a:p>
          <a:p>
            <a:pPr eaLnBrk="1" hangingPunct="1"/>
            <a:r>
              <a:rPr lang="en-US" sz="3200" b="1">
                <a:solidFill>
                  <a:srgbClr val="FFFF00"/>
                </a:solidFill>
                <a:latin typeface="Arial" charset="0"/>
                <a:cs typeface="Arial" charset="0"/>
              </a:rPr>
              <a:t>O</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p:txBody>
      </p:sp>
      <p:sp>
        <p:nvSpPr>
          <p:cNvPr id="111624" name="Title 8"/>
          <p:cNvSpPr>
            <a:spLocks noGrp="1"/>
          </p:cNvSpPr>
          <p:nvPr>
            <p:ph type="title" idx="4294967295"/>
          </p:nvPr>
        </p:nvSpPr>
        <p:spPr/>
        <p:txBody>
          <a:bodyPr/>
          <a:lstStyle/>
          <a:p>
            <a:pPr>
              <a:defRPr/>
            </a:pPr>
            <a:r>
              <a:rPr lang="en-US" b="1" dirty="0">
                <a:solidFill>
                  <a:srgbClr val="FFFFFF"/>
                </a:solidFill>
                <a:effectLst>
                  <a:glow rad="177800">
                    <a:schemeClr val="tx1"/>
                  </a:glow>
                </a:effectLst>
                <a:latin typeface="Arial" charset="0"/>
                <a:ea typeface="ＭＳ Ｐゴシック" charset="0"/>
              </a:rPr>
              <a:t>False Gods of the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577850"/>
          </a:xfrm>
          <a:prstGeom prst="rect">
            <a:avLst/>
          </a:prstGeom>
          <a:noFill/>
          <a:ln w="9525">
            <a:noFill/>
            <a:miter lim="800000"/>
            <a:headEnd/>
            <a:tailEnd/>
          </a:ln>
        </p:spPr>
        <p:txBody>
          <a:bodyPr>
            <a:spAutoFit/>
          </a:bodyPr>
          <a:lstStyle/>
          <a:p>
            <a:pPr>
              <a:spcBef>
                <a:spcPct val="50000"/>
              </a:spcBef>
              <a:defRPr/>
            </a:pPr>
            <a:r>
              <a:rPr lang="en-US" sz="1050" dirty="0">
                <a:solidFill>
                  <a:srgbClr val="FFFF00"/>
                </a:solidFill>
                <a:latin typeface="Arial" pitchFamily="-111" charset="0"/>
                <a:ea typeface="+mn-ea"/>
                <a:cs typeface="+mn-cs"/>
              </a:rPr>
              <a:t>+Taken from Nelsons 3D-M Jenkins, S. 1997, c1985. Nelson</a:t>
            </a:r>
            <a:r>
              <a:rPr lang="uk-UA" sz="1050" dirty="0">
                <a:solidFill>
                  <a:srgbClr val="FFFF00"/>
                </a:solidFill>
                <a:latin typeface="Arial" pitchFamily="-111" charset="0"/>
                <a:ea typeface="+mn-ea"/>
                <a:cs typeface="+mn-cs"/>
              </a:rPr>
              <a:t>'</a:t>
            </a:r>
            <a:r>
              <a:rPr lang="en-US" sz="1050" dirty="0">
                <a:solidFill>
                  <a:srgbClr val="FFFF00"/>
                </a:solidFill>
                <a:latin typeface="Arial" pitchFamily="-111"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FFFF00"/>
                </a:solidFill>
                <a:latin typeface="Arial" charset="0"/>
              </a:rPr>
              <a:t>Israel was invaded by enemies that the L</a:t>
            </a:r>
            <a:r>
              <a:rPr lang="en-US" b="1" dirty="0">
                <a:solidFill>
                  <a:srgbClr val="FFFF00"/>
                </a:solidFill>
                <a:latin typeface="Arial" charset="0"/>
              </a:rPr>
              <a:t>ORD</a:t>
            </a:r>
            <a:r>
              <a:rPr lang="en-US" sz="2800" b="1" dirty="0">
                <a:solidFill>
                  <a:srgbClr val="FFFF00"/>
                </a:solidFill>
                <a:latin typeface="Arial" charset="0"/>
              </a:rPr>
              <a:t> raised up against them.</a:t>
            </a:r>
            <a:endParaRPr lang="en-US" b="1" dirty="0">
              <a:solidFill>
                <a:srgbClr val="FFFF00"/>
              </a:solidFill>
              <a:latin typeface="Arial" charset="0"/>
            </a:endParaRPr>
          </a:p>
        </p:txBody>
      </p:sp>
      <p:sp>
        <p:nvSpPr>
          <p:cNvPr id="193540" name="Title 5"/>
          <p:cNvSpPr>
            <a:spLocks noGrp="1"/>
          </p:cNvSpPr>
          <p:nvPr>
            <p:ph type="title" idx="4294967295"/>
          </p:nvPr>
        </p:nvSpPr>
        <p:spPr>
          <a:xfrm>
            <a:off x="5410200" y="609600"/>
            <a:ext cx="3733800" cy="2667000"/>
          </a:xfrm>
        </p:spPr>
        <p:txBody>
          <a:bodyPr/>
          <a:lstStyle/>
          <a:p>
            <a:r>
              <a:rPr lang="en-US" sz="3200" b="1">
                <a:solidFill>
                  <a:srgbClr val="FFFF00"/>
                </a:solidFill>
                <a:latin typeface="Arial" charset="0"/>
                <a:ea typeface="ＭＳ Ｐゴシック" charset="0"/>
                <a:cs typeface="ＭＳ Ｐゴシック" charset="0"/>
              </a:rPr>
              <a:t>The Consequence of Breaking the Mosaic Covenant</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Disobeying the 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as king leads to trouble. </a:t>
            </a:r>
          </a:p>
        </p:txBody>
      </p:sp>
    </p:spTree>
    <p:extLst>
      <p:ext uri="{BB962C8B-B14F-4D97-AF65-F5344CB8AC3E}">
        <p14:creationId xmlns:p14="http://schemas.microsoft.com/office/powerpoint/2010/main" val="6645785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Narrow" charset="0"/>
                <a:cs typeface="Arial Narrow" charset="0"/>
              </a:rPr>
              <a:t>SAYS GAYS NEED TO ACCEPT JESUS CHRIST TO GET TO HEAVEN</a:t>
            </a: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Narrow" charset="0"/>
                <a:cs typeface="Arial Narrow" charset="0"/>
              </a:rPr>
              <a:t>ORDERS GAYS HANGED, BEHEADED, STONED &amp; BURNED ALIVE</a:t>
            </a: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LIBERALS DEMAND HE BE CENSORED</a:t>
            </a: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INVITED TO SPEAK AT COLUMBIA UNIV., USA</a:t>
            </a:r>
          </a:p>
        </p:txBody>
      </p:sp>
    </p:spTree>
    <p:extLst>
      <p:ext uri="{BB962C8B-B14F-4D97-AF65-F5344CB8AC3E}">
        <p14:creationId xmlns:p14="http://schemas.microsoft.com/office/powerpoint/2010/main" val="119714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Because there absolutely are no absolutes.</a:t>
            </a: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Times"/>
                <a:ea typeface="ＭＳ Ｐゴシック" charset="0"/>
                <a:cs typeface="Times"/>
              </a:rPr>
              <a:t>RELATIVISM</a:t>
            </a:r>
          </a:p>
        </p:txBody>
      </p:sp>
    </p:spTree>
    <p:extLst>
      <p:ext uri="{BB962C8B-B14F-4D97-AF65-F5344CB8AC3E}">
        <p14:creationId xmlns:p14="http://schemas.microsoft.com/office/powerpoint/2010/main" val="24345031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37117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Israel’s repeated faithlessness to the Mosaic Covenant caused cycles of sin yet not destruction due to God’s faithfulness to the Abrahamic Covenant.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29690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3702363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47323763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Judges tried to stop Israel’s cycles of sin to show that God’s absolute standards were better than Israel’s relative standards (2:6–16:31). </a:t>
            </a:r>
          </a:p>
        </p:txBody>
      </p:sp>
    </p:spTree>
    <p:extLst>
      <p:ext uri="{BB962C8B-B14F-4D97-AF65-F5344CB8AC3E}">
        <p14:creationId xmlns:p14="http://schemas.microsoft.com/office/powerpoint/2010/main" val="3918775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114823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a:latin typeface="Arial" charset="0"/>
                <a:ea typeface="ＭＳ Ｐゴシック" charset="0"/>
              </a:rPr>
              <a:t>Degree of Devotion to the Lord</a:t>
            </a: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Othniel</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Ehud</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Barak</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Gideon</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Jephthah</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Samson</a:t>
              </a:r>
              <a:br>
                <a:rPr lang="en-US" sz="1400" b="1" dirty="0">
                  <a:latin typeface="Arial" charset="0"/>
                  <a:ea typeface="ＭＳ Ｐゴシック" charset="0"/>
                </a:rPr>
              </a:br>
              <a:r>
                <a:rPr lang="en-US" sz="1400" b="1" dirty="0">
                  <a:latin typeface="Arial" charset="0"/>
                  <a:ea typeface="ＭＳ Ｐゴシック" charset="0"/>
                </a:rPr>
                <a:t>Cycle</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a:xfrm>
            <a:off x="1219200" y="0"/>
            <a:ext cx="7772400" cy="1206500"/>
          </a:xfrm>
        </p:spPr>
        <p:txBody>
          <a:bodyPr/>
          <a:lstStyle/>
          <a:p>
            <a:pPr eaLnBrk="1" hangingPunct="1"/>
            <a:r>
              <a:rPr lang="en-US" b="1">
                <a:latin typeface="Arial" charset="0"/>
                <a:ea typeface="ＭＳ Ｐゴシック" charset="0"/>
                <a:cs typeface="ＭＳ Ｐゴシック" charset="0"/>
              </a:rPr>
              <a:t>The Mystery of the Judges</a:t>
            </a:r>
          </a:p>
        </p:txBody>
      </p:sp>
      <p:sp>
        <p:nvSpPr>
          <p:cNvPr id="20480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78533" name="Rectangle 5"/>
          <p:cNvSpPr>
            <a:spLocks noChangeArrowheads="1"/>
          </p:cNvSpPr>
          <p:nvPr/>
        </p:nvSpPr>
        <p:spPr bwMode="auto">
          <a:xfrm>
            <a:off x="1371600" y="1295400"/>
            <a:ext cx="7772400" cy="5013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en-US" sz="2800" b="1" dirty="0">
                <a:latin typeface="Arial" charset="0"/>
                <a:cs typeface="Times New Roman" charset="0"/>
              </a:rPr>
              <a:t>We define the era of the Judges as </a:t>
            </a:r>
            <a:r>
              <a:rPr lang="en-US" sz="2800" b="1" dirty="0">
                <a:latin typeface="Arial" charset="0"/>
                <a:cs typeface="Arial" charset="0"/>
              </a:rPr>
              <a:t>starting with the leadership of </a:t>
            </a:r>
            <a:r>
              <a:rPr lang="en-US" sz="2800" b="1" dirty="0">
                <a:solidFill>
                  <a:schemeClr val="accent1"/>
                </a:solidFill>
                <a:latin typeface="Arial" charset="0"/>
                <a:cs typeface="Arial" charset="0"/>
              </a:rPr>
              <a:t>Moses</a:t>
            </a:r>
            <a:r>
              <a:rPr lang="en-US" sz="2800" b="1" dirty="0">
                <a:latin typeface="Arial" charset="0"/>
                <a:cs typeface="Arial" charset="0"/>
              </a:rPr>
              <a:t> and finishing with the crowning of </a:t>
            </a:r>
            <a:r>
              <a:rPr lang="en-US" sz="2800" b="1" dirty="0">
                <a:solidFill>
                  <a:schemeClr val="accent1"/>
                </a:solidFill>
                <a:latin typeface="Arial" charset="0"/>
                <a:cs typeface="Arial" charset="0"/>
              </a:rPr>
              <a:t>Saul</a:t>
            </a:r>
            <a:r>
              <a:rPr lang="en-US" sz="2800" b="1" dirty="0">
                <a:latin typeface="Arial" charset="0"/>
                <a:cs typeface="Times New Roman" charset="0"/>
              </a:rPr>
              <a:t> </a:t>
            </a:r>
            <a:endParaRPr lang="en-US" sz="2800" b="1" dirty="0">
              <a:latin typeface="Arial" charset="0"/>
              <a:cs typeface="Arial" charset="0"/>
            </a:endParaRPr>
          </a:p>
          <a:p>
            <a:pPr marL="742950" lvl="1" indent="-285750">
              <a:lnSpc>
                <a:spcPct val="90000"/>
              </a:lnSpc>
              <a:spcBef>
                <a:spcPct val="20000"/>
              </a:spcBef>
            </a:pPr>
            <a:r>
              <a:rPr lang="en-US" sz="2000" b="1" dirty="0">
                <a:solidFill>
                  <a:schemeClr val="accent1"/>
                </a:solidFill>
                <a:latin typeface="Arial" charset="0"/>
                <a:cs typeface="Arial" charset="0"/>
              </a:rPr>
              <a:t>480</a:t>
            </a:r>
            <a:r>
              <a:rPr lang="en-US" sz="2000" b="1" dirty="0">
                <a:latin typeface="Arial" charset="0"/>
                <a:cs typeface="Arial" charset="0"/>
              </a:rPr>
              <a:t> (from Exodus to Solomon</a:t>
            </a:r>
            <a:r>
              <a:rPr lang="uk-UA" altLang="ja-JP" sz="2000" b="1" dirty="0">
                <a:latin typeface="Arial" charset="0"/>
                <a:cs typeface="Arial" charset="0"/>
              </a:rPr>
              <a:t>'</a:t>
            </a:r>
            <a:r>
              <a:rPr lang="en-US" altLang="ja-JP" sz="2000" b="1" dirty="0">
                <a:latin typeface="Arial" charset="0"/>
                <a:cs typeface="Arial" charset="0"/>
              </a:rPr>
              <a:t>s temple; 1 Kings 6:1) </a:t>
            </a:r>
          </a:p>
          <a:p>
            <a:pPr marL="742950" lvl="1" indent="-285750">
              <a:lnSpc>
                <a:spcPct val="90000"/>
              </a:lnSpc>
              <a:spcBef>
                <a:spcPct val="20000"/>
              </a:spcBef>
            </a:pPr>
            <a:r>
              <a:rPr lang="en-US" sz="2000" b="1" dirty="0">
                <a:solidFill>
                  <a:schemeClr val="accent1"/>
                </a:solidFill>
                <a:latin typeface="Arial" charset="0"/>
                <a:cs typeface="Arial" charset="0"/>
              </a:rPr>
              <a:t>- 40</a:t>
            </a:r>
            <a:r>
              <a:rPr lang="en-US" sz="2000" b="1" dirty="0">
                <a:latin typeface="Arial" charset="0"/>
                <a:cs typeface="Arial" charset="0"/>
              </a:rPr>
              <a:t> (Saul</a:t>
            </a:r>
            <a:r>
              <a:rPr lang="uk-UA" altLang="ja-JP" sz="2000" b="1" dirty="0">
                <a:latin typeface="Arial" charset="0"/>
                <a:cs typeface="Arial" charset="0"/>
              </a:rPr>
              <a:t>'</a:t>
            </a:r>
            <a:r>
              <a:rPr lang="en-US" altLang="ja-JP" sz="2000" b="1" dirty="0">
                <a:latin typeface="Arial" charset="0"/>
                <a:cs typeface="Arial" charset="0"/>
              </a:rPr>
              <a:t>s rule Acts 13:11) </a:t>
            </a:r>
          </a:p>
          <a:p>
            <a:pPr marL="742950" lvl="1" indent="-285750">
              <a:lnSpc>
                <a:spcPct val="90000"/>
              </a:lnSpc>
              <a:spcBef>
                <a:spcPct val="20000"/>
              </a:spcBef>
            </a:pPr>
            <a:r>
              <a:rPr lang="en-US" sz="2000" b="1" dirty="0">
                <a:solidFill>
                  <a:schemeClr val="accent1"/>
                </a:solidFill>
                <a:latin typeface="Arial" charset="0"/>
                <a:cs typeface="Arial" charset="0"/>
              </a:rPr>
              <a:t>- 40</a:t>
            </a:r>
            <a:r>
              <a:rPr lang="en-US" sz="2000" b="1" dirty="0">
                <a:latin typeface="Arial" charset="0"/>
                <a:cs typeface="Arial" charset="0"/>
              </a:rPr>
              <a:t> (David</a:t>
            </a:r>
            <a:r>
              <a:rPr lang="uk-UA" altLang="ja-JP" sz="2000" b="1" dirty="0">
                <a:latin typeface="Arial" charset="0"/>
                <a:cs typeface="Arial" charset="0"/>
              </a:rPr>
              <a:t>'</a:t>
            </a:r>
            <a:r>
              <a:rPr lang="en-US" altLang="ja-JP" sz="2000" b="1" dirty="0">
                <a:latin typeface="Arial" charset="0"/>
                <a:cs typeface="Arial" charset="0"/>
              </a:rPr>
              <a:t>s rule 1 Kings 2:11)             = </a:t>
            </a:r>
            <a:r>
              <a:rPr lang="en-US" altLang="ja-JP" sz="2000" b="1" dirty="0">
                <a:solidFill>
                  <a:schemeClr val="accent1"/>
                </a:solidFill>
                <a:latin typeface="Arial" charset="0"/>
                <a:cs typeface="Arial" charset="0"/>
              </a:rPr>
              <a:t>400 years</a:t>
            </a:r>
            <a:endParaRPr lang="en-US" altLang="ja-JP" b="1" dirty="0">
              <a:solidFill>
                <a:schemeClr val="accent1"/>
              </a:solidFill>
              <a:latin typeface="Arial" charset="0"/>
              <a:cs typeface="Arial" charset="0"/>
            </a:endParaRPr>
          </a:p>
          <a:p>
            <a:pPr marL="342900" indent="-342900">
              <a:lnSpc>
                <a:spcPct val="90000"/>
              </a:lnSpc>
              <a:spcBef>
                <a:spcPct val="20000"/>
              </a:spcBef>
              <a:buClr>
                <a:schemeClr val="tx2"/>
              </a:buClr>
              <a:buSzPct val="90000"/>
              <a:buFont typeface="Symbol" charset="0"/>
              <a:buChar char="¨"/>
            </a:pPr>
            <a:r>
              <a:rPr lang="en-US" sz="2800" b="1" dirty="0">
                <a:latin typeface="Arial" charset="0"/>
                <a:cs typeface="Arial" charset="0"/>
              </a:rPr>
              <a:t>When the number of years that the Judges and Israel</a:t>
            </a:r>
            <a:r>
              <a:rPr lang="uk-UA" altLang="ja-JP" sz="2800" b="1" dirty="0">
                <a:latin typeface="Arial" charset="0"/>
                <a:cs typeface="Arial" charset="0"/>
              </a:rPr>
              <a:t>'</a:t>
            </a:r>
            <a:r>
              <a:rPr lang="en-US" altLang="ja-JP" sz="2800" b="1" dirty="0">
                <a:latin typeface="Arial" charset="0"/>
                <a:cs typeface="Arial" charset="0"/>
              </a:rPr>
              <a:t>s enemies rule are added up, it significantly </a:t>
            </a:r>
            <a:r>
              <a:rPr lang="en-US" altLang="ja-JP" sz="2800" b="1" dirty="0">
                <a:solidFill>
                  <a:schemeClr val="accent1"/>
                </a:solidFill>
                <a:latin typeface="Arial" charset="0"/>
                <a:cs typeface="Arial" charset="0"/>
              </a:rPr>
              <a:t>exceeds</a:t>
            </a:r>
            <a:r>
              <a:rPr lang="en-US" altLang="ja-JP" sz="2800" b="1" dirty="0">
                <a:latin typeface="Arial" charset="0"/>
                <a:cs typeface="Arial" charset="0"/>
              </a:rPr>
              <a:t> the expected value of 400 years: </a:t>
            </a:r>
            <a:r>
              <a:rPr lang="en-US" altLang="ja-JP" sz="2800" b="1" dirty="0">
                <a:solidFill>
                  <a:schemeClr val="accent1"/>
                </a:solidFill>
                <a:latin typeface="Arial" charset="0"/>
                <a:cs typeface="Arial" charset="0"/>
              </a:rPr>
              <a:t>510+ years</a:t>
            </a:r>
            <a:endParaRPr lang="en-US" sz="2800" b="1" dirty="0">
              <a:solidFill>
                <a:schemeClr val="accent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853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853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853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85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81603"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04"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05"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06853"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06854" name="Group 8"/>
          <p:cNvGrpSpPr>
            <a:grpSpLocks/>
          </p:cNvGrpSpPr>
          <p:nvPr/>
        </p:nvGrpSpPr>
        <p:grpSpPr bwMode="auto">
          <a:xfrm>
            <a:off x="304800" y="4448175"/>
            <a:ext cx="8686800" cy="1800225"/>
            <a:chOff x="192" y="2802"/>
            <a:chExt cx="5472" cy="1134"/>
          </a:xfrm>
        </p:grpSpPr>
        <p:sp>
          <p:nvSpPr>
            <p:cNvPr id="281609"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281610"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900</a:t>
              </a:r>
            </a:p>
          </p:txBody>
        </p:sp>
        <p:sp>
          <p:nvSpPr>
            <p:cNvPr id="281611"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281612"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1200</a:t>
              </a:r>
            </a:p>
          </p:txBody>
        </p:sp>
        <p:sp>
          <p:nvSpPr>
            <p:cNvPr id="281613"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1300</a:t>
              </a:r>
            </a:p>
          </p:txBody>
        </p:sp>
        <p:sp>
          <p:nvSpPr>
            <p:cNvPr id="281614"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1400</a:t>
              </a:r>
            </a:p>
          </p:txBody>
        </p:sp>
        <p:sp>
          <p:nvSpPr>
            <p:cNvPr id="281615"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1500</a:t>
              </a:r>
            </a:p>
          </p:txBody>
        </p:sp>
        <p:sp>
          <p:nvSpPr>
            <p:cNvPr id="28161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1600</a:t>
              </a:r>
            </a:p>
          </p:txBody>
        </p:sp>
        <p:sp>
          <p:nvSpPr>
            <p:cNvPr id="281617"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1700</a:t>
              </a:r>
            </a:p>
          </p:txBody>
        </p:sp>
      </p:grpSp>
      <p:sp>
        <p:nvSpPr>
          <p:cNvPr id="281618"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19"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0"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1"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2"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3"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81624"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06862"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1626" name="Text Box 26"/>
          <p:cNvSpPr txBox="1">
            <a:spLocks noChangeArrowheads="1"/>
          </p:cNvSpPr>
          <p:nvPr/>
        </p:nvSpPr>
        <p:spPr bwMode="auto">
          <a:xfrm>
            <a:off x="1692275" y="1557338"/>
            <a:ext cx="1447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DDDDDD"/>
                </a:solidFill>
                <a:latin typeface="Arial"/>
                <a:ea typeface="+mn-ea"/>
                <a:cs typeface="Arial"/>
              </a:rPr>
              <a:t>1446</a:t>
            </a:r>
            <a:r>
              <a:rPr lang="en-US" sz="3200" b="1" dirty="0">
                <a:solidFill>
                  <a:schemeClr val="bg2"/>
                </a:solidFill>
                <a:latin typeface="Arial"/>
                <a:ea typeface="+mn-ea"/>
                <a:cs typeface="Arial"/>
              </a:rPr>
              <a:t> </a:t>
            </a:r>
          </a:p>
        </p:txBody>
      </p:sp>
      <p:sp>
        <p:nvSpPr>
          <p:cNvPr id="281627" name="Text Box 27"/>
          <p:cNvSpPr txBox="1">
            <a:spLocks noChangeArrowheads="1"/>
          </p:cNvSpPr>
          <p:nvPr/>
        </p:nvSpPr>
        <p:spPr bwMode="auto">
          <a:xfrm>
            <a:off x="7239000" y="1557338"/>
            <a:ext cx="1447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tx2"/>
                </a:solidFill>
                <a:latin typeface="Arial"/>
                <a:ea typeface="+mn-ea"/>
                <a:cs typeface="Arial"/>
              </a:rPr>
              <a:t>966 </a:t>
            </a:r>
          </a:p>
        </p:txBody>
      </p:sp>
      <p:sp>
        <p:nvSpPr>
          <p:cNvPr id="281628"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480 yrs</a:t>
            </a:r>
            <a:r>
              <a:rPr lang="en-US" sz="3200" b="1">
                <a:solidFill>
                  <a:schemeClr val="bg2"/>
                </a:solidFill>
                <a:latin typeface="Arial"/>
                <a:ea typeface="+mn-ea"/>
                <a:cs typeface="Arial"/>
              </a:rPr>
              <a:t> </a:t>
            </a:r>
          </a:p>
        </p:txBody>
      </p:sp>
      <p:sp>
        <p:nvSpPr>
          <p:cNvPr id="281629"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0"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DDDDDD"/>
                </a:solidFill>
                <a:latin typeface="Arial"/>
                <a:ea typeface="+mn-ea"/>
                <a:cs typeface="Arial"/>
              </a:rPr>
              <a:t>David 40 yrs</a:t>
            </a:r>
            <a:r>
              <a:rPr lang="en-US" b="1">
                <a:solidFill>
                  <a:schemeClr val="bg2"/>
                </a:solidFill>
                <a:latin typeface="Arial"/>
                <a:ea typeface="+mn-ea"/>
                <a:cs typeface="Arial"/>
              </a:rPr>
              <a:t> </a:t>
            </a:r>
          </a:p>
        </p:txBody>
      </p:sp>
      <p:sp>
        <p:nvSpPr>
          <p:cNvPr id="281631"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DDDDDD"/>
                </a:solidFill>
                <a:latin typeface="Arial"/>
                <a:ea typeface="+mn-ea"/>
                <a:cs typeface="Arial"/>
              </a:rPr>
              <a:t>Saul 40 yrs</a:t>
            </a:r>
            <a:r>
              <a:rPr lang="en-US" b="1">
                <a:solidFill>
                  <a:schemeClr val="bg2"/>
                </a:solidFill>
                <a:latin typeface="Arial"/>
                <a:ea typeface="+mn-ea"/>
                <a:cs typeface="Arial"/>
              </a:rPr>
              <a:t> </a:t>
            </a:r>
          </a:p>
        </p:txBody>
      </p:sp>
      <p:sp>
        <p:nvSpPr>
          <p:cNvPr id="281632"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360 yrs</a:t>
            </a:r>
            <a:r>
              <a:rPr lang="en-US" sz="3200" b="1">
                <a:solidFill>
                  <a:schemeClr val="bg2"/>
                </a:solidFill>
                <a:latin typeface="Arial"/>
                <a:ea typeface="+mn-ea"/>
                <a:cs typeface="Arial"/>
              </a:rPr>
              <a:t> </a:t>
            </a:r>
          </a:p>
        </p:txBody>
      </p:sp>
      <p:sp>
        <p:nvSpPr>
          <p:cNvPr id="281633"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4" name="Text Box 34"/>
          <p:cNvSpPr txBox="1">
            <a:spLocks noChangeArrowheads="1"/>
          </p:cNvSpPr>
          <p:nvPr/>
        </p:nvSpPr>
        <p:spPr bwMode="auto">
          <a:xfrm>
            <a:off x="4572000" y="2514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DDDDDD"/>
                </a:solidFill>
                <a:latin typeface="Arial"/>
                <a:ea typeface="+mn-ea"/>
                <a:cs typeface="Arial"/>
              </a:rPr>
              <a:t>410 yrs</a:t>
            </a:r>
            <a:r>
              <a:rPr lang="en-US" sz="3200" b="1">
                <a:solidFill>
                  <a:schemeClr val="bg2"/>
                </a:solidFill>
                <a:latin typeface="Arial"/>
                <a:ea typeface="+mn-ea"/>
                <a:cs typeface="Arial"/>
              </a:rPr>
              <a:t> </a:t>
            </a:r>
          </a:p>
        </p:txBody>
      </p:sp>
      <p:sp>
        <p:nvSpPr>
          <p:cNvPr id="281635"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a:ea typeface="+mn-ea"/>
              <a:cs typeface="Arial"/>
            </a:endParaRPr>
          </a:p>
        </p:txBody>
      </p:sp>
      <p:sp>
        <p:nvSpPr>
          <p:cNvPr id="281636" name="WordArt 36"/>
          <p:cNvSpPr>
            <a:spLocks noChangeArrowheads="1" noChangeShapeType="1" noTextEdit="1"/>
          </p:cNvSpPr>
          <p:nvPr/>
        </p:nvSpPr>
        <p:spPr bwMode="auto">
          <a:xfrm>
            <a:off x="4665663" y="3068638"/>
            <a:ext cx="769937" cy="1058862"/>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a:t>
            </a:r>
          </a:p>
        </p:txBody>
      </p:sp>
      <p:sp>
        <p:nvSpPr>
          <p:cNvPr id="281637" name="Text Box 37"/>
          <p:cNvSpPr txBox="1">
            <a:spLocks noChangeArrowheads="1"/>
          </p:cNvSpPr>
          <p:nvPr/>
        </p:nvSpPr>
        <p:spPr bwMode="auto">
          <a:xfrm rot="16234665">
            <a:off x="1589882" y="2394743"/>
            <a:ext cx="34353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DDDDDD"/>
                </a:solidFill>
                <a:latin typeface="Arial"/>
                <a:ea typeface="+mn-ea"/>
                <a:cs typeface="Arial"/>
              </a:rPr>
              <a:t>Wanderings 40 </a:t>
            </a:r>
            <a:r>
              <a:rPr lang="en-US" b="1" dirty="0" err="1">
                <a:solidFill>
                  <a:srgbClr val="DDDDDD"/>
                </a:solidFill>
                <a:latin typeface="Arial"/>
                <a:ea typeface="+mn-ea"/>
                <a:cs typeface="Arial"/>
              </a:rPr>
              <a:t>yrs</a:t>
            </a:r>
            <a:r>
              <a:rPr lang="en-US" b="1" dirty="0">
                <a:solidFill>
                  <a:schemeClr val="bg2"/>
                </a:solidFill>
                <a:latin typeface="Arial"/>
                <a:ea typeface="+mn-ea"/>
                <a:cs typeface="Arial"/>
              </a:rPr>
              <a:t> </a:t>
            </a:r>
          </a:p>
        </p:txBody>
      </p:sp>
      <p:sp>
        <p:nvSpPr>
          <p:cNvPr id="38" name="Title 37"/>
          <p:cNvSpPr>
            <a:spLocks noGrp="1"/>
          </p:cNvSpPr>
          <p:nvPr>
            <p:ph type="title" idx="4294967295"/>
          </p:nvPr>
        </p:nvSpPr>
        <p:spPr>
          <a:xfrm>
            <a:off x="0" y="0"/>
            <a:ext cx="9144000" cy="914400"/>
          </a:xfrm>
        </p:spPr>
        <p:txBody>
          <a:bodyPr/>
          <a:lstStyle/>
          <a:p>
            <a:pPr algn="ctr">
              <a:defRPr/>
            </a:pPr>
            <a:r>
              <a:rPr lang="en-US" sz="4000">
                <a:solidFill>
                  <a:srgbClr val="FFFF00"/>
                </a:solidFill>
                <a:ea typeface="ＭＳ Ｐゴシック" charset="0"/>
              </a:rPr>
              <a:t>How Can We Fit in the Judges?</a:t>
            </a:r>
            <a:endParaRPr lang="en-US">
              <a:ea typeface="ＭＳ Ｐゴシック" charset="0"/>
            </a:endParaRPr>
          </a:p>
        </p:txBody>
      </p:sp>
      <p:sp>
        <p:nvSpPr>
          <p:cNvPr id="206876" name="Text Box 4"/>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29"/>
                                        </p:tgtEl>
                                        <p:attrNameLst>
                                          <p:attrName>style.visibility</p:attrName>
                                        </p:attrNameLst>
                                      </p:cBhvr>
                                      <p:to>
                                        <p:strVal val="visible"/>
                                      </p:to>
                                    </p:set>
                                    <p:animEffect transition="in" filter="fade">
                                      <p:cBhvr>
                                        <p:cTn id="7" dur="500"/>
                                        <p:tgtEl>
                                          <p:spTgt spid="281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30"/>
                                        </p:tgtEl>
                                        <p:attrNameLst>
                                          <p:attrName>style.visibility</p:attrName>
                                        </p:attrNameLst>
                                      </p:cBhvr>
                                      <p:to>
                                        <p:strVal val="visible"/>
                                      </p:to>
                                    </p:set>
                                    <p:animEffect transition="in" filter="fade">
                                      <p:cBhvr>
                                        <p:cTn id="12" dur="500"/>
                                        <p:tgtEl>
                                          <p:spTgt spid="281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31"/>
                                        </p:tgtEl>
                                        <p:attrNameLst>
                                          <p:attrName>style.visibility</p:attrName>
                                        </p:attrNameLst>
                                      </p:cBhvr>
                                      <p:to>
                                        <p:strVal val="visible"/>
                                      </p:to>
                                    </p:set>
                                    <p:animEffect transition="in" filter="fade">
                                      <p:cBhvr>
                                        <p:cTn id="17" dur="500"/>
                                        <p:tgtEl>
                                          <p:spTgt spid="281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1637"/>
                                        </p:tgtEl>
                                        <p:attrNameLst>
                                          <p:attrName>style.visibility</p:attrName>
                                        </p:attrNameLst>
                                      </p:cBhvr>
                                      <p:to>
                                        <p:strVal val="visible"/>
                                      </p:to>
                                    </p:set>
                                    <p:animEffect transition="in" filter="fade">
                                      <p:cBhvr>
                                        <p:cTn id="22" dur="500"/>
                                        <p:tgtEl>
                                          <p:spTgt spid="281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1632"/>
                                        </p:tgtEl>
                                        <p:attrNameLst>
                                          <p:attrName>style.visibility</p:attrName>
                                        </p:attrNameLst>
                                      </p:cBhvr>
                                      <p:to>
                                        <p:strVal val="visible"/>
                                      </p:to>
                                    </p:set>
                                    <p:animEffect transition="in" filter="fade">
                                      <p:cBhvr>
                                        <p:cTn id="27" dur="500"/>
                                        <p:tgtEl>
                                          <p:spTgt spid="2816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1633"/>
                                        </p:tgtEl>
                                        <p:attrNameLst>
                                          <p:attrName>style.visibility</p:attrName>
                                        </p:attrNameLst>
                                      </p:cBhvr>
                                      <p:to>
                                        <p:strVal val="visible"/>
                                      </p:to>
                                    </p:set>
                                    <p:animEffect transition="in" filter="fade">
                                      <p:cBhvr>
                                        <p:cTn id="32" dur="500"/>
                                        <p:tgtEl>
                                          <p:spTgt spid="2816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1634"/>
                                        </p:tgtEl>
                                        <p:attrNameLst>
                                          <p:attrName>style.visibility</p:attrName>
                                        </p:attrNameLst>
                                      </p:cBhvr>
                                      <p:to>
                                        <p:strVal val="visible"/>
                                      </p:to>
                                    </p:set>
                                    <p:animEffect transition="in" filter="fade">
                                      <p:cBhvr>
                                        <p:cTn id="37" dur="500"/>
                                        <p:tgtEl>
                                          <p:spTgt spid="2816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1635"/>
                                        </p:tgtEl>
                                        <p:attrNameLst>
                                          <p:attrName>style.visibility</p:attrName>
                                        </p:attrNameLst>
                                      </p:cBhvr>
                                      <p:to>
                                        <p:strVal val="visible"/>
                                      </p:to>
                                    </p:set>
                                    <p:animEffect transition="in" filter="fade">
                                      <p:cBhvr>
                                        <p:cTn id="42" dur="500"/>
                                        <p:tgtEl>
                                          <p:spTgt spid="28163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1636"/>
                                        </p:tgtEl>
                                        <p:attrNameLst>
                                          <p:attrName>style.visibility</p:attrName>
                                        </p:attrNameLst>
                                      </p:cBhvr>
                                      <p:to>
                                        <p:strVal val="visible"/>
                                      </p:to>
                                    </p:set>
                                    <p:animEffect transition="in" filter="fade">
                                      <p:cBhvr>
                                        <p:cTn id="47" dur="500"/>
                                        <p:tgtEl>
                                          <p:spTgt spid="281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29" grpId="0" animBg="1"/>
      <p:bldP spid="281630" grpId="0" autoUpdateAnimBg="0"/>
      <p:bldP spid="281631" grpId="0" autoUpdateAnimBg="0"/>
      <p:bldP spid="281632" grpId="0" autoUpdateAnimBg="0"/>
      <p:bldP spid="281633" grpId="0" animBg="1"/>
      <p:bldP spid="281634" grpId="0" autoUpdateAnimBg="0"/>
      <p:bldP spid="281635" grpId="0" animBg="1"/>
      <p:bldP spid="281636" grpId="0" animBg="1"/>
      <p:bldP spid="2816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31C0CC6-70B9-C458-5072-3A7A696770BD}"/>
              </a:ext>
            </a:extLst>
          </p:cNvPr>
          <p:cNvGraphicFramePr>
            <a:graphicFrameLocks noGrp="1"/>
          </p:cNvGraphicFramePr>
          <p:nvPr>
            <p:extLst>
              <p:ext uri="{D42A27DB-BD31-4B8C-83A1-F6EECF244321}">
                <p14:modId xmlns:p14="http://schemas.microsoft.com/office/powerpoint/2010/main" val="2779715176"/>
              </p:ext>
            </p:extLst>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Years the Judges Ruled </a:t>
            </a:r>
          </a:p>
        </p:txBody>
      </p:sp>
      <p:sp>
        <p:nvSpPr>
          <p:cNvPr id="208899" name="Text Box 4"/>
          <p:cNvSpPr txBox="1">
            <a:spLocks noChangeArrowheads="1"/>
          </p:cNvSpPr>
          <p:nvPr/>
        </p:nvSpPr>
        <p:spPr bwMode="auto">
          <a:xfrm>
            <a:off x="8375650" y="-27384"/>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charset="0"/>
              </a:rPr>
              <a:t>174</a:t>
            </a:r>
          </a:p>
        </p:txBody>
      </p:sp>
      <p:sp>
        <p:nvSpPr>
          <p:cNvPr id="284677" name="WordArt 5"/>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p>
        </p:txBody>
      </p:sp>
      <p:sp>
        <p:nvSpPr>
          <p:cNvPr id="284678" name="WordArt 6"/>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p>
        </p:txBody>
      </p:sp>
      <p:sp>
        <p:nvSpPr>
          <p:cNvPr id="284679" name="WordArt 7"/>
          <p:cNvSpPr>
            <a:spLocks noChangeArrowheads="1" noChangeShapeType="1" noTextEdit="1"/>
          </p:cNvSpPr>
          <p:nvPr/>
        </p:nvSpPr>
        <p:spPr bwMode="auto">
          <a:xfrm>
            <a:off x="36576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Oppression</a:t>
            </a:r>
          </a:p>
        </p:txBody>
      </p:sp>
      <p:sp>
        <p:nvSpPr>
          <p:cNvPr id="284680" name="WordArt 8"/>
          <p:cNvSpPr>
            <a:spLocks noChangeArrowheads="1" noChangeShapeType="1" noTextEdit="1"/>
          </p:cNvSpPr>
          <p:nvPr/>
        </p:nvSpPr>
        <p:spPr bwMode="auto">
          <a:xfrm>
            <a:off x="62484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Peace</a:t>
            </a:r>
          </a:p>
        </p:txBody>
      </p:sp>
      <p:sp>
        <p:nvSpPr>
          <p:cNvPr id="284681" name="WordArt 9"/>
          <p:cNvSpPr>
            <a:spLocks noChangeArrowheads="1" noChangeShapeType="1" noTextEdit="1"/>
          </p:cNvSpPr>
          <p:nvPr/>
        </p:nvSpPr>
        <p:spPr bwMode="auto">
          <a:xfrm>
            <a:off x="60198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p>
        </p:txBody>
      </p:sp>
      <p:sp>
        <p:nvSpPr>
          <p:cNvPr id="284682" name="WordArt 10"/>
          <p:cNvSpPr>
            <a:spLocks noChangeArrowheads="1" noChangeShapeType="1" noTextEdit="1"/>
          </p:cNvSpPr>
          <p:nvPr/>
        </p:nvSpPr>
        <p:spPr bwMode="auto">
          <a:xfrm>
            <a:off x="52578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
        <p:nvSpPr>
          <p:cNvPr id="284683" name="WordArt 11"/>
          <p:cNvSpPr>
            <a:spLocks noChangeArrowheads="1" noChangeShapeType="1" noTextEdit="1"/>
          </p:cNvSpPr>
          <p:nvPr/>
        </p:nvSpPr>
        <p:spPr bwMode="auto">
          <a:xfrm>
            <a:off x="990600" y="6299200"/>
            <a:ext cx="2895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BC Samson died</a:t>
            </a:r>
          </a:p>
        </p:txBody>
      </p:sp>
      <p:sp>
        <p:nvSpPr>
          <p:cNvPr id="284684" name="WordArt 12"/>
          <p:cNvSpPr>
            <a:spLocks noChangeArrowheads="1" noChangeShapeType="1" noTextEdit="1"/>
          </p:cNvSpPr>
          <p:nvPr/>
        </p:nvSpPr>
        <p:spPr bwMode="auto">
          <a:xfrm>
            <a:off x="990600" y="838200"/>
            <a:ext cx="403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1381 BC Mesopotamian rule began</a:t>
            </a:r>
          </a:p>
        </p:txBody>
      </p:sp>
      <p:sp>
        <p:nvSpPr>
          <p:cNvPr id="284685" name="AutoShape 13"/>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a:defRPr/>
            </a:pPr>
            <a:endParaRPr lang="en-US">
              <a:latin typeface="Times New Roman" pitchFamily="-112" charset="0"/>
              <a:ea typeface="+mn-ea"/>
              <a:cs typeface="+mn-cs"/>
            </a:endParaRPr>
          </a:p>
        </p:txBody>
      </p:sp>
      <p:sp>
        <p:nvSpPr>
          <p:cNvPr id="284686" name="WordArt 14"/>
          <p:cNvSpPr>
            <a:spLocks noChangeArrowheads="1" noChangeShapeType="1" noTextEdit="1"/>
          </p:cNvSpPr>
          <p:nvPr/>
        </p:nvSpPr>
        <p:spPr bwMode="auto">
          <a:xfrm>
            <a:off x="20574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p>
        </p:txBody>
      </p:sp>
      <p:sp>
        <p:nvSpPr>
          <p:cNvPr id="284687" name="WordArt 15"/>
          <p:cNvSpPr>
            <a:spLocks noChangeArrowheads="1" noChangeShapeType="1" noTextEdit="1"/>
          </p:cNvSpPr>
          <p:nvPr/>
        </p:nvSpPr>
        <p:spPr bwMode="auto">
          <a:xfrm>
            <a:off x="12954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Total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684"/>
                                        </p:tgtEl>
                                        <p:attrNameLst>
                                          <p:attrName>style.visibility</p:attrName>
                                        </p:attrNameLst>
                                      </p:cBhvr>
                                      <p:to>
                                        <p:strVal val="visible"/>
                                      </p:to>
                                    </p:set>
                                    <p:animEffect transition="in" filter="fade">
                                      <p:cBhvr>
                                        <p:cTn id="7" dur="500"/>
                                        <p:tgtEl>
                                          <p:spTgt spid="284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4683"/>
                                        </p:tgtEl>
                                        <p:attrNameLst>
                                          <p:attrName>style.visibility</p:attrName>
                                        </p:attrNameLst>
                                      </p:cBhvr>
                                      <p:to>
                                        <p:strVal val="visible"/>
                                      </p:to>
                                    </p:set>
                                    <p:animEffect transition="in" filter="fade">
                                      <p:cBhvr>
                                        <p:cTn id="12" dur="500"/>
                                        <p:tgtEl>
                                          <p:spTgt spid="284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4685"/>
                                        </p:tgtEl>
                                        <p:attrNameLst>
                                          <p:attrName>style.visibility</p:attrName>
                                        </p:attrNameLst>
                                      </p:cBhvr>
                                      <p:to>
                                        <p:strVal val="visible"/>
                                      </p:to>
                                    </p:set>
                                    <p:animEffect transition="in" filter="fade">
                                      <p:cBhvr>
                                        <p:cTn id="17" dur="500"/>
                                        <p:tgtEl>
                                          <p:spTgt spid="2846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4687"/>
                                        </p:tgtEl>
                                        <p:attrNameLst>
                                          <p:attrName>style.visibility</p:attrName>
                                        </p:attrNameLst>
                                      </p:cBhvr>
                                      <p:to>
                                        <p:strVal val="visible"/>
                                      </p:to>
                                    </p:set>
                                    <p:animEffect transition="in" filter="fade">
                                      <p:cBhvr>
                                        <p:cTn id="22" dur="500"/>
                                        <p:tgtEl>
                                          <p:spTgt spid="2846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4686"/>
                                        </p:tgtEl>
                                        <p:attrNameLst>
                                          <p:attrName>style.visibility</p:attrName>
                                        </p:attrNameLst>
                                      </p:cBhvr>
                                      <p:to>
                                        <p:strVal val="visible"/>
                                      </p:to>
                                    </p:set>
                                    <p:animEffect transition="in" filter="fade">
                                      <p:cBhvr>
                                        <p:cTn id="27" dur="500"/>
                                        <p:tgtEl>
                                          <p:spTgt spid="2846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4679"/>
                                        </p:tgtEl>
                                        <p:attrNameLst>
                                          <p:attrName>style.visibility</p:attrName>
                                        </p:attrNameLst>
                                      </p:cBhvr>
                                      <p:to>
                                        <p:strVal val="visible"/>
                                      </p:to>
                                    </p:set>
                                    <p:animEffect transition="in" filter="fade">
                                      <p:cBhvr>
                                        <p:cTn id="32" dur="500"/>
                                        <p:tgtEl>
                                          <p:spTgt spid="2846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4677"/>
                                        </p:tgtEl>
                                        <p:attrNameLst>
                                          <p:attrName>style.visibility</p:attrName>
                                        </p:attrNameLst>
                                      </p:cBhvr>
                                      <p:to>
                                        <p:strVal val="visible"/>
                                      </p:to>
                                    </p:set>
                                    <p:animEffect transition="in" filter="fade">
                                      <p:cBhvr>
                                        <p:cTn id="37" dur="500"/>
                                        <p:tgtEl>
                                          <p:spTgt spid="2846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4680"/>
                                        </p:tgtEl>
                                        <p:attrNameLst>
                                          <p:attrName>style.visibility</p:attrName>
                                        </p:attrNameLst>
                                      </p:cBhvr>
                                      <p:to>
                                        <p:strVal val="visible"/>
                                      </p:to>
                                    </p:set>
                                    <p:animEffect transition="in" filter="fade">
                                      <p:cBhvr>
                                        <p:cTn id="42" dur="500"/>
                                        <p:tgtEl>
                                          <p:spTgt spid="2846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4678"/>
                                        </p:tgtEl>
                                        <p:attrNameLst>
                                          <p:attrName>style.visibility</p:attrName>
                                        </p:attrNameLst>
                                      </p:cBhvr>
                                      <p:to>
                                        <p:strVal val="visible"/>
                                      </p:to>
                                    </p:set>
                                    <p:animEffect transition="in" filter="fade">
                                      <p:cBhvr>
                                        <p:cTn id="47" dur="500"/>
                                        <p:tgtEl>
                                          <p:spTgt spid="2846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4682"/>
                                        </p:tgtEl>
                                        <p:attrNameLst>
                                          <p:attrName>style.visibility</p:attrName>
                                        </p:attrNameLst>
                                      </p:cBhvr>
                                      <p:to>
                                        <p:strVal val="visible"/>
                                      </p:to>
                                    </p:set>
                                    <p:animEffect transition="in" filter="fade">
                                      <p:cBhvr>
                                        <p:cTn id="52" dur="500"/>
                                        <p:tgtEl>
                                          <p:spTgt spid="28468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4681"/>
                                        </p:tgtEl>
                                        <p:attrNameLst>
                                          <p:attrName>style.visibility</p:attrName>
                                        </p:attrNameLst>
                                      </p:cBhvr>
                                      <p:to>
                                        <p:strVal val="visible"/>
                                      </p:to>
                                    </p:set>
                                    <p:animEffect transition="in" filter="fade">
                                      <p:cBhvr>
                                        <p:cTn id="57" dur="500"/>
                                        <p:tgtEl>
                                          <p:spTgt spid="28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7" grpId="0" animBg="1"/>
      <p:bldP spid="284678" grpId="0" animBg="1"/>
      <p:bldP spid="284679" grpId="0" animBg="1"/>
      <p:bldP spid="284680" grpId="0" animBg="1"/>
      <p:bldP spid="284681" grpId="0" animBg="1"/>
      <p:bldP spid="284682" grpId="0" animBg="1"/>
      <p:bldP spid="284683" grpId="0" animBg="1"/>
      <p:bldP spid="284684" grpId="0" animBg="1"/>
      <p:bldP spid="284685" grpId="0" animBg="1"/>
      <p:bldP spid="284686" grpId="0" animBg="1"/>
      <p:bldP spid="28468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Possible Solutions</a:t>
            </a:r>
          </a:p>
        </p:txBody>
      </p:sp>
      <p:sp>
        <p:nvSpPr>
          <p:cNvPr id="210946"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5701" name="Rectangle 5"/>
          <p:cNvSpPr>
            <a:spLocks noChangeArrowheads="1"/>
          </p:cNvSpPr>
          <p:nvPr/>
        </p:nvSpPr>
        <p:spPr bwMode="auto">
          <a:xfrm>
            <a:off x="1371600" y="18288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609600" indent="-609600">
              <a:spcBef>
                <a:spcPct val="20000"/>
              </a:spcBef>
              <a:buClr>
                <a:schemeClr val="tx2"/>
              </a:buClr>
              <a:buSzPct val="90000"/>
              <a:buFont typeface="Symbol" charset="0"/>
              <a:buAutoNum type="arabicParenR"/>
            </a:pPr>
            <a:r>
              <a:rPr lang="en-US" sz="3200" b="1" dirty="0">
                <a:solidFill>
                  <a:schemeClr val="accent1"/>
                </a:solidFill>
                <a:latin typeface="Arial" charset="0"/>
                <a:cs typeface="Arial" charset="0"/>
              </a:rPr>
              <a:t>Include the years of oppression</a:t>
            </a:r>
            <a:r>
              <a:rPr lang="en-US" sz="3200" b="1" dirty="0">
                <a:latin typeface="Arial" charset="0"/>
                <a:cs typeface="Arial" charset="0"/>
              </a:rPr>
              <a:t> by Israel</a:t>
            </a:r>
            <a:r>
              <a:rPr lang="uk-UA" sz="3200" b="1" dirty="0">
                <a:latin typeface="Arial" charset="0"/>
                <a:cs typeface="Arial" charset="0"/>
              </a:rPr>
              <a:t>'</a:t>
            </a:r>
            <a:r>
              <a:rPr lang="en-US" sz="3200" b="1" dirty="0">
                <a:latin typeface="Arial" charset="0"/>
                <a:cs typeface="Arial" charset="0"/>
              </a:rPr>
              <a:t>s enemies within the periods of leadership of the Judges</a:t>
            </a:r>
            <a:endParaRPr lang="en-US" sz="3200" b="1" dirty="0">
              <a:latin typeface="Arial" charset="0"/>
              <a:cs typeface="Times New Roman" charset="0"/>
            </a:endParaRPr>
          </a:p>
          <a:p>
            <a:pPr marL="609600" indent="-609600">
              <a:spcBef>
                <a:spcPct val="20000"/>
              </a:spcBef>
              <a:buClr>
                <a:schemeClr val="tx2"/>
              </a:buClr>
              <a:buSzPct val="90000"/>
              <a:buFont typeface="Symbol" charset="0"/>
              <a:buAutoNum type="arabicParenR"/>
            </a:pPr>
            <a:r>
              <a:rPr lang="en-US" sz="3200" b="1" dirty="0">
                <a:solidFill>
                  <a:schemeClr val="accent1"/>
                </a:solidFill>
                <a:latin typeface="Arial" charset="0"/>
                <a:cs typeface="Arial" charset="0"/>
              </a:rPr>
              <a:t>Overlap</a:t>
            </a:r>
            <a:r>
              <a:rPr lang="en-US" sz="3200" b="1" dirty="0">
                <a:latin typeface="Arial" charset="0"/>
                <a:cs typeface="Arial" charset="0"/>
              </a:rPr>
              <a:t> the leaderships of the Judges</a:t>
            </a:r>
            <a:r>
              <a:rPr lang="en-US" sz="3200" b="1" i="1" dirty="0">
                <a:latin typeface="Arial" charset="0"/>
                <a:cs typeface="Arial" charset="0"/>
              </a:rPr>
              <a:t> </a:t>
            </a:r>
            <a:endParaRPr lang="en-US" sz="3200" b="1" dirty="0">
              <a:latin typeface="Arial" charset="0"/>
              <a:cs typeface="Times New Roman" charset="0"/>
            </a:endParaRPr>
          </a:p>
          <a:p>
            <a:pPr marL="609600" indent="-609600">
              <a:spcBef>
                <a:spcPct val="20000"/>
              </a:spcBef>
              <a:buClr>
                <a:schemeClr val="tx2"/>
              </a:buClr>
              <a:buSzPct val="90000"/>
              <a:buFont typeface="Symbol" charset="0"/>
              <a:buChar char="¨"/>
            </a:pP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57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57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2771800" y="3645024"/>
            <a:ext cx="954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
        <p:nvSpPr>
          <p:cNvPr id="56" name="Text Box 16"/>
          <p:cNvSpPr txBox="1">
            <a:spLocks noChangeArrowheads="1"/>
          </p:cNvSpPr>
          <p:nvPr/>
        </p:nvSpPr>
        <p:spPr bwMode="auto">
          <a:xfrm>
            <a:off x="2411760" y="3284984"/>
            <a:ext cx="143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3491880" y="1628800"/>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61" name="Text Box 23"/>
          <p:cNvSpPr txBox="1">
            <a:spLocks noChangeArrowheads="1"/>
          </p:cNvSpPr>
          <p:nvPr/>
        </p:nvSpPr>
        <p:spPr bwMode="auto">
          <a:xfrm>
            <a:off x="2483768" y="2924944"/>
            <a:ext cx="1741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3" name="Text Box 26"/>
          <p:cNvSpPr txBox="1">
            <a:spLocks noChangeArrowheads="1"/>
          </p:cNvSpPr>
          <p:nvPr/>
        </p:nvSpPr>
        <p:spPr bwMode="auto">
          <a:xfrm>
            <a:off x="2699792" y="2348880"/>
            <a:ext cx="79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5" name="Text Box 29"/>
          <p:cNvSpPr txBox="1">
            <a:spLocks noChangeArrowheads="1"/>
          </p:cNvSpPr>
          <p:nvPr/>
        </p:nvSpPr>
        <p:spPr bwMode="auto">
          <a:xfrm>
            <a:off x="4211960" y="1988840"/>
            <a:ext cx="731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7" name="Text Box 32"/>
          <p:cNvSpPr txBox="1">
            <a:spLocks noChangeArrowheads="1"/>
          </p:cNvSpPr>
          <p:nvPr/>
        </p:nvSpPr>
        <p:spPr bwMode="auto">
          <a:xfrm>
            <a:off x="3841949" y="2662064"/>
            <a:ext cx="1552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9" name="Text Box 35"/>
          <p:cNvSpPr txBox="1">
            <a:spLocks noChangeArrowheads="1"/>
          </p:cNvSpPr>
          <p:nvPr/>
        </p:nvSpPr>
        <p:spPr bwMode="auto">
          <a:xfrm>
            <a:off x="2699792" y="4437112"/>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1" name="Text Box 38"/>
          <p:cNvSpPr txBox="1">
            <a:spLocks noChangeArrowheads="1"/>
          </p:cNvSpPr>
          <p:nvPr/>
        </p:nvSpPr>
        <p:spPr bwMode="auto">
          <a:xfrm>
            <a:off x="2555776" y="1628800"/>
            <a:ext cx="850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3" name="Text Box 41"/>
          <p:cNvSpPr txBox="1">
            <a:spLocks noChangeArrowheads="1"/>
          </p:cNvSpPr>
          <p:nvPr/>
        </p:nvSpPr>
        <p:spPr bwMode="auto">
          <a:xfrm>
            <a:off x="2627784" y="2636912"/>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1763688" y="4077072"/>
            <a:ext cx="1382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53" name="Text Box 11"/>
          <p:cNvSpPr txBox="1">
            <a:spLocks noChangeArrowheads="1"/>
          </p:cNvSpPr>
          <p:nvPr/>
        </p:nvSpPr>
        <p:spPr bwMode="auto">
          <a:xfrm>
            <a:off x="2627784" y="1124744"/>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God faithfully provided redeemers for Israel (2:18) who served as forerunners of the redemption in Christ, who also will judge the unrighteous and deliver His children (Rom. 10:13).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593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US" b="1">
                <a:latin typeface="Arial" charset="0"/>
                <a:ea typeface="ＭＳ Ｐゴシック" charset="0"/>
              </a:rPr>
              <a:t>What Do We Think?</a:t>
            </a:r>
          </a:p>
        </p:txBody>
      </p:sp>
      <p:sp>
        <p:nvSpPr>
          <p:cNvPr id="21504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7749"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en-US" sz="3200" b="1" dirty="0">
                <a:latin typeface="Arial" charset="0"/>
                <a:cs typeface="Arial" charset="0"/>
              </a:rPr>
              <a:t>It is clear from the </a:t>
            </a:r>
            <a:r>
              <a:rPr lang="en-US" sz="3200" b="1" dirty="0">
                <a:solidFill>
                  <a:schemeClr val="accent1"/>
                </a:solidFill>
                <a:latin typeface="Arial" charset="0"/>
                <a:cs typeface="Arial" charset="0"/>
              </a:rPr>
              <a:t>Bible</a:t>
            </a:r>
            <a:r>
              <a:rPr lang="en-US" sz="3200" b="1" dirty="0">
                <a:latin typeface="Arial" charset="0"/>
                <a:cs typeface="Arial" charset="0"/>
              </a:rPr>
              <a:t> that the period of the Judges spans 400 years.</a:t>
            </a:r>
          </a:p>
          <a:p>
            <a:pPr marL="342900" indent="-342900">
              <a:lnSpc>
                <a:spcPct val="90000"/>
              </a:lnSpc>
              <a:spcBef>
                <a:spcPct val="20000"/>
              </a:spcBef>
              <a:buClr>
                <a:schemeClr val="tx2"/>
              </a:buClr>
              <a:buSzPct val="90000"/>
              <a:buFont typeface="Symbol" charset="0"/>
              <a:buChar char="¨"/>
            </a:pPr>
            <a:r>
              <a:rPr lang="en-US" sz="3200" b="1" dirty="0">
                <a:latin typeface="Arial" charset="0"/>
                <a:cs typeface="Arial" charset="0"/>
              </a:rPr>
              <a:t>Closer study reveals that there are some </a:t>
            </a:r>
            <a:r>
              <a:rPr lang="en-US" sz="3200" b="1" dirty="0">
                <a:solidFill>
                  <a:schemeClr val="accent1"/>
                </a:solidFill>
                <a:latin typeface="Arial" charset="0"/>
                <a:cs typeface="Arial" charset="0"/>
              </a:rPr>
              <a:t>overlaps</a:t>
            </a:r>
            <a:r>
              <a:rPr lang="en-US" sz="3200" b="1" dirty="0">
                <a:latin typeface="Arial" charset="0"/>
                <a:cs typeface="Arial" charset="0"/>
              </a:rPr>
              <a:t>. </a:t>
            </a:r>
            <a:r>
              <a:rPr lang="en-US" sz="3200" b="1" i="1" dirty="0">
                <a:latin typeface="Arial" charset="0"/>
                <a:cs typeface="Arial" charset="0"/>
              </a:rPr>
              <a:t>For example, the judges Jephthah to Samson obviously overlapped with the 40 years of Philistine oppression and the years of priestly service of Eli and Samuel.</a:t>
            </a:r>
            <a:endParaRPr lang="en-US" sz="3200" b="1" dirty="0">
              <a:latin typeface="Arial" charset="0"/>
              <a:cs typeface="Times New Roman" charset="0"/>
            </a:endParaRPr>
          </a:p>
          <a:p>
            <a:pPr>
              <a:lnSpc>
                <a:spcPct val="90000"/>
              </a:lnSpc>
              <a:spcBef>
                <a:spcPct val="20000"/>
              </a:spcBef>
              <a:buClr>
                <a:schemeClr val="tx2"/>
              </a:buClr>
              <a:buSzPct val="90000"/>
            </a:pP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7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49375" y="-860425"/>
            <a:ext cx="644525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Rectangle 1027"/>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17091" name="Rectangle 1028"/>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
        <p:nvSpPr>
          <p:cNvPr id="217092" name="Text Box 1029"/>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17093" name="Oval 1030"/>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latin typeface="Arial" charset="0"/>
              <a:cs typeface="Arial" charset="0"/>
            </a:endParaRPr>
          </a:p>
        </p:txBody>
      </p:sp>
      <p:sp>
        <p:nvSpPr>
          <p:cNvPr id="217094" name="Oval 1031"/>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latin typeface="Arial" charset="0"/>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03337" y="-601662"/>
            <a:ext cx="623252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8"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19139" name="Text Box 4"/>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19140" name="Oval 5"/>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latin typeface="Arial" charset="0"/>
              <a:cs typeface="Arial" charset="0"/>
            </a:endParaRPr>
          </a:p>
        </p:txBody>
      </p:sp>
      <p:sp>
        <p:nvSpPr>
          <p:cNvPr id="219141" name="Rectangle 6"/>
          <p:cNvSpPr>
            <a:spLocks noGrp="1" noChangeArrowheads="1"/>
          </p:cNvSpPr>
          <p:nvPr>
            <p:ph type="subTitle" idx="1"/>
          </p:nvPr>
        </p:nvSpPr>
        <p:spPr>
          <a:xfrm>
            <a:off x="228600" y="2819400"/>
            <a:ext cx="4572000" cy="6858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t="-39"/>
          <a:stretch>
            <a:fillRect/>
          </a:stretch>
        </p:blipFill>
        <p:spPr bwMode="auto">
          <a:xfrm rot="5400000">
            <a:off x="1316037" y="-665162"/>
            <a:ext cx="6283325" cy="89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eaLnBrk="1" hangingPunct="1"/>
            <a:r>
              <a:rPr lang="en-US" sz="4000">
                <a:latin typeface="Arial" charset="0"/>
                <a:ea typeface="ＭＳ Ｐゴシック" charset="0"/>
              </a:rPr>
              <a:t>Old Testament Patriarchs &amp; Judges</a:t>
            </a:r>
          </a:p>
        </p:txBody>
      </p:sp>
      <p:sp>
        <p:nvSpPr>
          <p:cNvPr id="221187" name="Text Box 4"/>
          <p:cNvSpPr txBox="1">
            <a:spLocks noChangeArrowheads="1"/>
          </p:cNvSpPr>
          <p:nvPr/>
        </p:nvSpPr>
        <p:spPr bwMode="auto">
          <a:xfrm>
            <a:off x="8382000" y="30163"/>
            <a:ext cx="762000" cy="6461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96</a:t>
            </a:r>
          </a:p>
          <a:p>
            <a:pPr eaLnBrk="1" hangingPunct="1"/>
            <a:endParaRPr lang="en-US" sz="1600">
              <a:latin typeface="Arial" charset="0"/>
              <a:cs typeface="Arial" charset="0"/>
            </a:endParaRPr>
          </a:p>
        </p:txBody>
      </p:sp>
      <p:sp>
        <p:nvSpPr>
          <p:cNvPr id="221188" name="Oval 5"/>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latin typeface="Arial" charset="0"/>
              <a:cs typeface="Arial" charset="0"/>
            </a:endParaRPr>
          </a:p>
        </p:txBody>
      </p:sp>
      <p:sp>
        <p:nvSpPr>
          <p:cNvPr id="221189" name="Rectangle 6"/>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en-US" sz="3600" b="1">
                <a:solidFill>
                  <a:schemeClr val="bg2"/>
                </a:solidFill>
                <a:latin typeface="Arial" charset="0"/>
                <a:ea typeface="ＭＳ Ｐゴシック" charset="0"/>
              </a:rPr>
              <a:t>Note the Overlaps!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7"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000" b="1" dirty="0">
                <a:solidFill>
                  <a:srgbClr val="000000"/>
                </a:solidFill>
                <a:effectLst/>
                <a:latin typeface="Arial" charset="0"/>
                <a:ea typeface="ＭＳ Ｐゴシック" charset="0"/>
              </a:rPr>
              <a:t>Chronology of Judges Timeline</a:t>
            </a: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latin typeface="Arial" charset="0"/>
                <a:ea typeface="ＭＳ Ｐゴシック" charset="0"/>
              </a:rPr>
              <a:t>The Five Indivisible Units of Chronology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p:txBody>
          <a:bodyPr/>
          <a:lstStyle/>
          <a:p>
            <a:pPr eaLnBrk="1" hangingPunct="1"/>
            <a:r>
              <a:rPr lang="en-US" b="1">
                <a:latin typeface="Arial" charset="0"/>
                <a:ea typeface="ＭＳ Ｐゴシック" charset="0"/>
              </a:rPr>
              <a:t>Conclusions from Findings</a:t>
            </a:r>
          </a:p>
        </p:txBody>
      </p:sp>
      <p:sp>
        <p:nvSpPr>
          <p:cNvPr id="225282"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91845"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SzPct val="90000"/>
              <a:buFont typeface="Symbol" charset="0"/>
              <a:buChar char="¨"/>
            </a:pPr>
            <a:r>
              <a:rPr lang="en-US" sz="3200" b="1" dirty="0">
                <a:latin typeface="Arial" charset="0"/>
                <a:cs typeface="Arial" charset="0"/>
              </a:rPr>
              <a:t>There is </a:t>
            </a:r>
            <a:r>
              <a:rPr lang="en-US" sz="3200" b="1" dirty="0">
                <a:solidFill>
                  <a:schemeClr val="accent1"/>
                </a:solidFill>
                <a:latin typeface="Arial" charset="0"/>
                <a:cs typeface="Arial" charset="0"/>
              </a:rPr>
              <a:t>not enough biblical information</a:t>
            </a:r>
            <a:r>
              <a:rPr lang="en-US" sz="3200" b="1" dirty="0">
                <a:latin typeface="Arial" charset="0"/>
                <a:cs typeface="Arial" charset="0"/>
              </a:rPr>
              <a:t> to determine the exact number of years that each judge ruled alone</a:t>
            </a:r>
          </a:p>
          <a:p>
            <a:pPr marL="342900" indent="-342900">
              <a:spcBef>
                <a:spcPct val="20000"/>
              </a:spcBef>
              <a:buClr>
                <a:schemeClr val="tx2"/>
              </a:buClr>
              <a:buSzPct val="90000"/>
              <a:buFont typeface="Symbol" charset="0"/>
              <a:buChar char="¨"/>
            </a:pPr>
            <a:r>
              <a:rPr lang="en-US" sz="3200" b="1" dirty="0">
                <a:latin typeface="Arial" charset="0"/>
                <a:cs typeface="Arial" charset="0"/>
              </a:rPr>
              <a:t>The years that Israel fell under enemy rule are </a:t>
            </a:r>
            <a:r>
              <a:rPr lang="en-US" sz="3200" b="1" dirty="0">
                <a:solidFill>
                  <a:schemeClr val="accent1"/>
                </a:solidFill>
                <a:latin typeface="Arial" charset="0"/>
                <a:cs typeface="Arial" charset="0"/>
              </a:rPr>
              <a:t>not always mentioned</a:t>
            </a:r>
          </a:p>
          <a:p>
            <a:pPr marL="342900" indent="-342900">
              <a:spcBef>
                <a:spcPct val="20000"/>
              </a:spcBef>
              <a:buClr>
                <a:schemeClr val="tx2"/>
              </a:buClr>
              <a:buSzPct val="90000"/>
              <a:buFont typeface="Symbol" charset="0"/>
              <a:buChar char="¨"/>
            </a:pPr>
            <a:r>
              <a:rPr lang="en-US" sz="3200" b="1" dirty="0">
                <a:latin typeface="Arial" charset="0"/>
                <a:cs typeface="Arial" charset="0"/>
              </a:rPr>
              <a:t>Nevertheless, the Bible is </a:t>
            </a:r>
            <a:r>
              <a:rPr lang="en-US" sz="3200" b="1" dirty="0">
                <a:solidFill>
                  <a:schemeClr val="accent1"/>
                </a:solidFill>
                <a:latin typeface="Arial" charset="0"/>
                <a:cs typeface="Arial" charset="0"/>
              </a:rPr>
              <a:t>accurate</a:t>
            </a:r>
            <a:r>
              <a:rPr lang="en-US" sz="3200" b="1" dirty="0">
                <a:latin typeface="Arial" charset="0"/>
                <a:cs typeface="Arial" charset="0"/>
              </a:rPr>
              <a:t> in its historical information</a:t>
            </a:r>
            <a:endParaRPr lang="en-US" sz="3200" b="1" dirty="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18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18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18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3</a:t>
            </a:r>
          </a:p>
        </p:txBody>
      </p:sp>
    </p:spTree>
    <p:extLst>
      <p:ext uri="{BB962C8B-B14F-4D97-AF65-F5344CB8AC3E}">
        <p14:creationId xmlns:p14="http://schemas.microsoft.com/office/powerpoint/2010/main" val="1421092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en-US" sz="2000" b="1" kern="10" normalizeH="1">
                <a:ln w="9525">
                  <a:solidFill>
                    <a:srgbClr val="000000"/>
                  </a:solidFill>
                  <a:round/>
                  <a:headEnd/>
                  <a:tailEnd/>
                </a:ln>
                <a:solidFill>
                  <a:srgbClr val="FFFFFF"/>
                </a:solidFill>
                <a:effectLst>
                  <a:glow rad="101600">
                    <a:srgbClr val="000000">
                      <a:alpha val="75000"/>
                    </a:srgbClr>
                  </a:glow>
                </a:effectLst>
                <a:latin typeface="Arial"/>
                <a:ea typeface="Arial"/>
                <a:cs typeface="Arial"/>
              </a:rPr>
              <a:t>Philistines</a:t>
            </a: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Moabites</a:t>
            </a: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Ammonites</a:t>
            </a: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Amalekites</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Canaanites</a:t>
            </a: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Jebusites</a:t>
            </a: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Amorites</a:t>
            </a: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Sidonians</a:t>
            </a:r>
          </a:p>
        </p:txBody>
      </p:sp>
      <p:sp>
        <p:nvSpPr>
          <p:cNvPr id="185354" name="WordArt 12"/>
          <p:cNvSpPr>
            <a:spLocks noChangeArrowheads="1" noChangeShapeType="1" noTextEdit="1"/>
          </p:cNvSpPr>
          <p:nvPr/>
        </p:nvSpPr>
        <p:spPr bwMode="auto">
          <a:xfrm>
            <a:off x="3657600" y="72844"/>
            <a:ext cx="838200" cy="59055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Mesopo</a:t>
            </a:r>
          </a:p>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tamians</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Edomites</a:t>
            </a: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Perizzites</a:t>
            </a: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Hivites</a:t>
            </a: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pt-BR"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A   m   o   r   i   t   e   s</a:t>
            </a:r>
            <a:endPar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rgbClr val="000000">
                      <a:alpha val="75000"/>
                    </a:srgbClr>
                  </a:glow>
                </a:effectLst>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en-US" sz="3200" b="1">
                <a:solidFill>
                  <a:schemeClr val="bg1"/>
                </a:solidFill>
                <a:latin typeface="Arial" charset="0"/>
                <a:ea typeface="ＭＳ Ｐゴシック" charset="0"/>
              </a:rPr>
              <a:t>Enemies in Canaan During the Judges (3:5)</a:t>
            </a:r>
            <a:endParaRPr lang="en-US" b="1">
              <a:solidFill>
                <a:schemeClr val="bg1"/>
              </a:solidFill>
              <a:latin typeface="Arial" charset="0"/>
              <a:ea typeface="ＭＳ Ｐゴシック" charset="0"/>
            </a:endParaRPr>
          </a:p>
        </p:txBody>
      </p:sp>
    </p:spTree>
    <p:extLst>
      <p:ext uri="{BB962C8B-B14F-4D97-AF65-F5344CB8AC3E}">
        <p14:creationId xmlns:p14="http://schemas.microsoft.com/office/powerpoint/2010/main" val="826804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93"/>
            <a:ext cx="9144000" cy="6907696"/>
          </a:xfrm>
          <a:prstGeom prst="rect">
            <a:avLst/>
          </a:prstGeom>
        </p:spPr>
      </p:pic>
      <p:sp>
        <p:nvSpPr>
          <p:cNvPr id="4" name="TextBox 3">
            <a:extLst>
              <a:ext uri="{FF2B5EF4-FFF2-40B4-BE49-F238E27FC236}">
                <a16:creationId xmlns:a16="http://schemas.microsoft.com/office/drawing/2014/main" id="{2B2B614F-81E0-3C45-59EA-B975442EC2BD}"/>
              </a:ext>
            </a:extLst>
          </p:cNvPr>
          <p:cNvSpPr txBox="1"/>
          <p:nvPr/>
        </p:nvSpPr>
        <p:spPr>
          <a:xfrm>
            <a:off x="899592" y="1248142"/>
            <a:ext cx="7272808" cy="3785652"/>
          </a:xfrm>
          <a:prstGeom prst="rect">
            <a:avLst/>
          </a:prstGeom>
          <a:noFill/>
        </p:spPr>
        <p:txBody>
          <a:bodyPr wrap="square" rtlCol="0" anchor="ctr">
            <a:spAutoFit/>
          </a:bodyPr>
          <a:lstStyle/>
          <a:p>
            <a:r>
              <a:rPr lang="en-US" b="1" dirty="0">
                <a:solidFill>
                  <a:srgbClr val="FFFFFF"/>
                </a:solidFill>
                <a:latin typeface="Arial" panose="020B0604020202020204" pitchFamily="34" charset="0"/>
                <a:cs typeface="Arial" panose="020B0604020202020204" pitchFamily="34" charset="0"/>
              </a:rPr>
              <a:t>"The Arameans and Philistines who settled in Canaan adopted the practices of the Canaanites; similarly the Amorites accepted much of the Sumerian religion as their own when they moved into Mesopotamia. Among all those peoples, however, the Hebrews took an independent course. Their God was the unique and cosmic deity who demanded exclusive allegiance. Such a concept ran against the grain of all the religions of the day."</a:t>
            </a:r>
          </a:p>
        </p:txBody>
      </p:sp>
      <p:sp>
        <p:nvSpPr>
          <p:cNvPr id="5" name="TextBox 4">
            <a:extLst>
              <a:ext uri="{FF2B5EF4-FFF2-40B4-BE49-F238E27FC236}">
                <a16:creationId xmlns:a16="http://schemas.microsoft.com/office/drawing/2014/main" id="{86667EF6-7815-9DA2-EB2C-EE5749EA1A72}"/>
              </a:ext>
            </a:extLst>
          </p:cNvPr>
          <p:cNvSpPr txBox="1"/>
          <p:nvPr/>
        </p:nvSpPr>
        <p:spPr>
          <a:xfrm>
            <a:off x="1979712" y="5650215"/>
            <a:ext cx="5400600"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WALTER A. ELWELL</a:t>
            </a:r>
          </a:p>
        </p:txBody>
      </p:sp>
    </p:spTree>
    <p:extLst>
      <p:ext uri="{BB962C8B-B14F-4D97-AF65-F5344CB8AC3E}">
        <p14:creationId xmlns:p14="http://schemas.microsoft.com/office/powerpoint/2010/main" val="13302748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0" name="Rectangle 5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27331"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32"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27333" name="Group 4"/>
          <p:cNvGrpSpPr>
            <a:grpSpLocks/>
          </p:cNvGrpSpPr>
          <p:nvPr/>
        </p:nvGrpSpPr>
        <p:grpSpPr bwMode="auto">
          <a:xfrm>
            <a:off x="533400" y="533400"/>
            <a:ext cx="8153400" cy="5867400"/>
            <a:chOff x="336" y="336"/>
            <a:chExt cx="5136" cy="3696"/>
          </a:xfrm>
        </p:grpSpPr>
        <p:sp>
          <p:nvSpPr>
            <p:cNvPr id="227358"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59"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0"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1"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2"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3"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4"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5"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6"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7"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8"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69"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0"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1"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2"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3"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4"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5"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6"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7377"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27334" name="Text Box 26"/>
          <p:cNvSpPr txBox="1">
            <a:spLocks noChangeArrowheads="1"/>
          </p:cNvSpPr>
          <p:nvPr/>
        </p:nvSpPr>
        <p:spPr bwMode="auto">
          <a:xfrm>
            <a:off x="762000" y="1143000"/>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27335"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27336" name="Text Box 28"/>
          <p:cNvSpPr txBox="1">
            <a:spLocks noChangeArrowheads="1"/>
          </p:cNvSpPr>
          <p:nvPr/>
        </p:nvSpPr>
        <p:spPr bwMode="auto">
          <a:xfrm>
            <a:off x="6804025" y="1143000"/>
            <a:ext cx="19002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27337"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27338"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27339"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27340"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27341"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27342"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27343"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27344"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27345"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27346"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7"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8"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27349"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27350"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131115"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131116" name="Text Box 44"/>
          <p:cNvSpPr txBox="1">
            <a:spLocks noChangeArrowheads="1"/>
          </p:cNvSpPr>
          <p:nvPr/>
        </p:nvSpPr>
        <p:spPr bwMode="auto">
          <a:xfrm>
            <a:off x="2987675" y="4419600"/>
            <a:ext cx="863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227353" name="Text Box 4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227354" name="Text Box 46"/>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27355" name="Text Box 47"/>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27356" name="Text Box 48"/>
          <p:cNvSpPr txBox="1">
            <a:spLocks noChangeArrowheads="1"/>
          </p:cNvSpPr>
          <p:nvPr/>
        </p:nvSpPr>
        <p:spPr bwMode="auto">
          <a:xfrm>
            <a:off x="2219325" y="587375"/>
            <a:ext cx="53768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227357" name="Title 2"/>
          <p:cNvSpPr>
            <a:spLocks noGrp="1"/>
          </p:cNvSpPr>
          <p:nvPr>
            <p:ph type="title" idx="4294967295"/>
          </p:nvPr>
        </p:nvSpPr>
        <p:spPr>
          <a:xfrm>
            <a:off x="685800" y="-100013"/>
            <a:ext cx="7772400" cy="731838"/>
          </a:xfrm>
        </p:spPr>
        <p:txBody>
          <a:bodyPr/>
          <a:lstStyle/>
          <a:p>
            <a:r>
              <a:rPr lang="en-US" sz="4000" b="1">
                <a:solidFill>
                  <a:srgbClr val="FFFFFF"/>
                </a:solidFill>
                <a:latin typeface="Arial" charset="0"/>
                <a:ea typeface="ＭＳ Ｐゴシック" charset="0"/>
              </a:rPr>
              <a:t>Southern Campaign (</a:t>
            </a:r>
            <a:r>
              <a:rPr lang="fi-FI" sz="4000" b="1">
                <a:solidFill>
                  <a:srgbClr val="FFFFFF"/>
                </a:solidFill>
                <a:latin typeface="Arial" charset="0"/>
                <a:ea typeface="ＭＳ Ｐゴシック" charset="0"/>
              </a:rPr>
              <a:t>3:7-31</a:t>
            </a:r>
            <a:r>
              <a:rPr lang="en-US" sz="4000" b="1">
                <a:solidFill>
                  <a:srgbClr val="FFFFFF"/>
                </a:solidFill>
                <a:latin typeface="Arial" charset="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115"/>
                                        </p:tgtEl>
                                        <p:attrNameLst>
                                          <p:attrName>style.visibility</p:attrName>
                                        </p:attrNameLst>
                                      </p:cBhvr>
                                      <p:to>
                                        <p:strVal val="visible"/>
                                      </p:to>
                                    </p:set>
                                    <p:animEffect transition="in" filter="checkerboard(across)">
                                      <p:cBhvr>
                                        <p:cTn id="7" dur="500"/>
                                        <p:tgtEl>
                                          <p:spTgt spid="131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1116"/>
                                        </p:tgtEl>
                                        <p:attrNameLst>
                                          <p:attrName>style.visibility</p:attrName>
                                        </p:attrNameLst>
                                      </p:cBhvr>
                                      <p:to>
                                        <p:strVal val="visible"/>
                                      </p:to>
                                    </p:set>
                                    <p:animEffect transition="in" filter="checkerboard(across)">
                                      <p:cBhvr>
                                        <p:cTn id="12" dur="500"/>
                                        <p:tgtEl>
                                          <p:spTgt spid="13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15" grpId="0" autoUpdateAnimBg="0"/>
      <p:bldP spid="13111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3203848" y="1602007"/>
            <a:ext cx="594015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Judges raised up by God typify Jesus Christ, the Final Deliverer, Judge, and Ruler not of a single locale but of the entire world.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0624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638AB84-C22C-CC3A-FC59-BCA3DEE12F19}"/>
              </a:ext>
            </a:extLst>
          </p:cNvPr>
          <p:cNvGraphicFramePr>
            <a:graphicFrameLocks noGrp="1"/>
          </p:cNvGraphicFramePr>
          <p:nvPr>
            <p:extLst>
              <p:ext uri="{D42A27DB-BD31-4B8C-83A1-F6EECF244321}">
                <p14:modId xmlns:p14="http://schemas.microsoft.com/office/powerpoint/2010/main" val="4260062789"/>
              </p:ext>
            </p:extLst>
          </p:nvPr>
        </p:nvGraphicFramePr>
        <p:xfrm>
          <a:off x="762000" y="1"/>
          <a:ext cx="8382000" cy="6857995"/>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8189">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Cycle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Oppressor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Location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in Israel</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Years of Oppression </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Deliverer</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Years of </a:t>
                      </a:r>
                      <a:b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20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Peace</a:t>
                      </a:r>
                      <a:endParaRPr lang="en-US" sz="20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(3:7-11)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Mesopotamians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Othniel</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83238231"/>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(3:12-30)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Moabites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Ehud </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1728058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(3:31)</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Shamgar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4231054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4–5)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Canaanites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Deborah &amp; Barak</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1772982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(6:1–8:32)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Midianites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(Ophrah)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Gideon</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634442905"/>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5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(8:33–9:57)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Abimelech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Unnamed Woman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1781486"/>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(10:1-2)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(Shamir)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Tola</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23</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79041190"/>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(10:3-5)</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r>
                        <a:rPr lang="en-US" sz="1400" b="1" spc="-40" dirty="0" err="1">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Komon</a:t>
                      </a: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 Gilead)</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Jair</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22</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81164473"/>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(10:6–12:7)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Ammonites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(Zaphon, Gilead)</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Jephthah</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6</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11279574"/>
                  </a:ext>
                </a:extLst>
              </a:tr>
              <a:tr h="453062">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(12:8-10)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Southeast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(Bethlehem)</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Izban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4931683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(12:11-12)</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Northwest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Elon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724512648"/>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Parenthesis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(12:13-15)</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Central</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(Pirathon)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Abdon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8</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81935456"/>
                  </a:ext>
                </a:extLst>
              </a:tr>
              <a:tr h="453062">
                <a:tc>
                  <a:txBody>
                    <a:bodyPr/>
                    <a:lstStyle/>
                    <a:p>
                      <a:pPr marL="0" marR="0" algn="ctr">
                        <a:spcBef>
                          <a:spcPts val="0"/>
                        </a:spcBef>
                        <a:spcAft>
                          <a:spcPts val="0"/>
                        </a:spcAft>
                      </a:pP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7 </a:t>
                      </a:r>
                      <a:b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br>
                      <a:r>
                        <a:rPr lang="en-US" sz="1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(Judges 13–16)</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Philistines</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Southwest</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(Zorah)</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40</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Samson</a:t>
                      </a:r>
                      <a:endParaRPr lang="en-US" sz="1600" b="1">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Narrow" panose="020B0604020202020204" pitchFamily="34" charset="0"/>
                          <a:ea typeface="Times New Roman" panose="02020603050405020304" pitchFamily="18" charset="0"/>
                          <a:cs typeface="Times New Roman" panose="02020603050405020304" pitchFamily="18" charset="0"/>
                        </a:rPr>
                        <a:t>20</a:t>
                      </a:r>
                      <a:endParaRPr lang="en-US" sz="1600" b="1" dirty="0">
                        <a:solidFill>
                          <a:srgbClr val="FFFFFF"/>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00"/>
                </a:solidFill>
                <a:effectLst>
                  <a:glow rad="482600">
                    <a:srgbClr val="000000"/>
                  </a:glow>
                </a:effectLst>
                <a:latin typeface="Arial" charset="0"/>
                <a:cs typeface="Arial" charset="0"/>
              </a:rPr>
              <a:t>Oppression 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00"/>
                </a:solidFill>
                <a:effectLst>
                  <a:glow rad="482600">
                    <a:srgbClr val="000000"/>
                  </a:glow>
                </a:effectLst>
                <a:latin typeface="Arial" charset="0"/>
                <a:cs typeface="Arial" charset="0"/>
              </a:rPr>
              <a:t>Oppression 2x</a:t>
            </a:r>
          </a:p>
        </p:txBody>
      </p:sp>
    </p:spTree>
    <p:extLst>
      <p:ext uri="{BB962C8B-B14F-4D97-AF65-F5344CB8AC3E}">
        <p14:creationId xmlns:p14="http://schemas.microsoft.com/office/powerpoint/2010/main" val="41256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Othniel judge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244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21" name="Text Box 7"/>
          <p:cNvSpPr txBox="1">
            <a:spLocks noChangeArrowheads="1"/>
          </p:cNvSpPr>
          <p:nvPr/>
        </p:nvSpPr>
        <p:spPr bwMode="auto">
          <a:xfrm>
            <a:off x="2545757" y="2276753"/>
            <a:ext cx="1257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glow rad="279400">
                    <a:srgbClr val="000000">
                      <a:alpha val="98000"/>
                    </a:srgbClr>
                  </a:glow>
                </a:effectLst>
                <a:latin typeface="Arial" charset="0"/>
                <a:cs typeface="Arial" charset="0"/>
              </a:rPr>
              <a:t>All </a:t>
            </a:r>
            <a:br>
              <a:rPr lang="en-US" sz="3200" b="1" dirty="0">
                <a:solidFill>
                  <a:srgbClr val="FFFFFF"/>
                </a:solidFill>
                <a:effectLst>
                  <a:glow rad="279400">
                    <a:srgbClr val="000000">
                      <a:alpha val="98000"/>
                    </a:srgbClr>
                  </a:glow>
                </a:effectLst>
                <a:latin typeface="Arial" charset="0"/>
                <a:cs typeface="Arial" charset="0"/>
              </a:rPr>
            </a:br>
            <a:r>
              <a:rPr lang="en-US" sz="3200" b="1" dirty="0">
                <a:solidFill>
                  <a:srgbClr val="FFFFFF"/>
                </a:solidFill>
                <a:effectLst>
                  <a:glow rad="279400">
                    <a:srgbClr val="000000">
                      <a:alpha val="98000"/>
                    </a:srgbClr>
                  </a:glow>
                </a:effectLst>
                <a:latin typeface="Arial" charset="0"/>
                <a:cs typeface="Arial" charset="0"/>
              </a:rPr>
              <a:t>Israel</a:t>
            </a: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492683" y="77458"/>
            <a:ext cx="30747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Cushan-Rishathaim</a:t>
            </a: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800" b="1">
                      <a:solidFill>
                        <a:srgbClr val="FFFF00"/>
                      </a:solidFill>
                      <a:latin typeface="Arial" charset="0"/>
                    </a:rPr>
                    <a:t>Othniel – (tribe of Judah), Caleb</a:t>
                  </a:r>
                  <a:r>
                    <a:rPr lang="uk-UA" sz="2800" b="1">
                      <a:solidFill>
                        <a:srgbClr val="FFFF00"/>
                      </a:solidFill>
                      <a:latin typeface="Arial" charset="0"/>
                    </a:rPr>
                    <a:t>'</a:t>
                  </a:r>
                  <a:r>
                    <a:rPr lang="en-GB" sz="2800" b="1">
                      <a:solidFill>
                        <a:srgbClr val="FFFF00"/>
                      </a:solidFill>
                      <a:latin typeface="Arial" charset="0"/>
                    </a:rPr>
                    <a:t>s nephew</a:t>
                  </a:r>
                </a:p>
                <a:p>
                  <a:pPr eaLnBrk="0" hangingPunct="0"/>
                  <a:r>
                    <a:rPr lang="en-GB" sz="2800" b="1">
                      <a:solidFill>
                        <a:srgbClr val="FFFF00"/>
                      </a:solidFill>
                      <a:latin typeface="Arial" charset="0"/>
                    </a:rPr>
                    <a:t> </a:t>
                  </a:r>
                </a:p>
                <a:p>
                  <a:pPr eaLnBrk="0" hangingPunct="0"/>
                  <a:endParaRPr lang="en-GB" sz="2800" b="1">
                    <a:solidFill>
                      <a:srgbClr val="FFFF00"/>
                    </a:solidFill>
                    <a:latin typeface="Arial" charset="0"/>
                    <a:cs typeface="Arial"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Southern Israel</a:t>
                  </a:r>
                </a:p>
                <a:p>
                  <a:pPr eaLnBrk="0" hangingPunct="0"/>
                  <a:endParaRPr lang="en-GB" sz="2000" b="1">
                    <a:solidFill>
                      <a:srgbClr val="FFFF00"/>
                    </a:solidFill>
                    <a:latin typeface="Arial" charset="0"/>
                    <a:cs typeface="Arial"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Did evil in the eyes of the Lord </a:t>
                  </a:r>
                </a:p>
                <a:p>
                  <a:pPr eaLnBrk="0" hangingPunct="0"/>
                  <a:r>
                    <a:rPr lang="en-GB" sz="2000" b="1">
                      <a:solidFill>
                        <a:srgbClr val="FFFF00"/>
                      </a:solidFill>
                      <a:latin typeface="Arial" charset="0"/>
                    </a:rPr>
                    <a:t>Served the Baals and Asherahs(3:7)</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Mesopotamians </a:t>
                  </a:r>
                </a:p>
                <a:p>
                  <a:pPr eaLnBrk="0" hangingPunct="0"/>
                  <a:r>
                    <a:rPr lang="en-GB" sz="2000" b="1">
                      <a:solidFill>
                        <a:srgbClr val="FFFF00"/>
                      </a:solidFill>
                      <a:latin typeface="Arial" charset="0"/>
                    </a:rPr>
                    <a:t>Eight years(3:8)</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out to the LORD (3:9)</a:t>
                  </a:r>
                </a:p>
                <a:p>
                  <a:pPr eaLnBrk="0" hangingPunct="0"/>
                  <a:endParaRPr lang="en-GB" sz="2000" b="1">
                    <a:solidFill>
                      <a:srgbClr val="FFFF00"/>
                    </a:solidFill>
                    <a:latin typeface="Arial" charset="0"/>
                    <a:cs typeface="Arial" charset="0"/>
                  </a:endParaRP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40 years (3:11)</a:t>
                  </a:r>
                </a:p>
                <a:p>
                  <a:pPr eaLnBrk="0" hangingPunct="0"/>
                  <a:endParaRPr lang="en-GB" sz="2000" b="1">
                    <a:solidFill>
                      <a:srgbClr val="FFFF00"/>
                    </a:solidFill>
                    <a:latin typeface="Arial" charset="0"/>
                    <a:cs typeface="Arial"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buFontTx/>
                    <a:buAutoNum type="arabicPeriod"/>
                  </a:pPr>
                  <a:r>
                    <a:rPr lang="en-GB" sz="2000" b="1">
                      <a:solidFill>
                        <a:srgbClr val="FFFF00"/>
                      </a:solidFill>
                      <a:latin typeface="Arial" charset="0"/>
                    </a:rPr>
                    <a:t>The first judge and probably the finest</a:t>
                  </a:r>
                </a:p>
                <a:p>
                  <a:pPr marL="457200" indent="-457200" eaLnBrk="0" hangingPunct="0">
                    <a:buFontTx/>
                    <a:buAutoNum type="arabicPeriod"/>
                  </a:pPr>
                  <a:r>
                    <a:rPr lang="en-GB" sz="2000" b="1">
                      <a:solidFill>
                        <a:srgbClr val="FFFF00"/>
                      </a:solidFill>
                      <a:latin typeface="Arial" charset="0"/>
                    </a:rPr>
                    <a:t>Empowered by the Spirit of the Lord (3:10a)</a:t>
                  </a:r>
                </a:p>
                <a:p>
                  <a:pPr marL="457200" indent="-457200" eaLnBrk="0" hangingPunct="0"/>
                  <a:r>
                    <a:rPr lang="en-GB" sz="2000" b="1">
                      <a:solidFill>
                        <a:srgbClr val="FFFF00"/>
                      </a:solidFill>
                      <a:latin typeface="Arial" charset="0"/>
                    </a:rPr>
                    <a:t>3.	From reputable line and related to Caleb</a:t>
                  </a:r>
                  <a:endParaRPr lang="en-GB" sz="2000" b="1">
                    <a:solidFill>
                      <a:srgbClr val="FFFF00"/>
                    </a:solidFill>
                    <a:latin typeface="Arial" charset="0"/>
                    <a:cs typeface="Arial" charset="0"/>
                  </a:endParaRP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latin typeface="Arial" charset="0"/>
                <a:cs typeface="Arial"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27" name="Rectangle 42"/>
          <p:cNvSpPr>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en-US" sz="4000" b="1">
                <a:solidFill>
                  <a:schemeClr val="bg1"/>
                </a:solidFill>
                <a:latin typeface="Arial" charset="0"/>
                <a:ea typeface="ＭＳ Ｐゴシック" charset="0"/>
              </a:rPr>
              <a:t>Othniel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Ehud judge (3:12-30)?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9882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Moab</a:t>
            </a: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954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en-US" sz="3600" b="1" kern="1200" dirty="0">
                <a:solidFill>
                  <a:schemeClr val="bg1"/>
                </a:solidFill>
                <a:effectLst>
                  <a:glow rad="152400">
                    <a:schemeClr val="tx1"/>
                  </a:glow>
                </a:effectLst>
                <a:ea typeface="ＭＳ Ｐゴシック"/>
              </a:rPr>
              <a:t>Ehud</a:t>
            </a:r>
            <a:endParaRPr lang="en-US" sz="5400" dirty="0">
              <a:solidFill>
                <a:schemeClr val="bg1"/>
              </a:solidFill>
              <a:effectLst>
                <a:glow rad="152400">
                  <a:schemeClr val="tx1"/>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nvSpPr>
        <p:spPr bwMode="auto">
          <a:xfrm>
            <a:off x="3175" y="-1752600"/>
            <a:ext cx="9144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a:solidFill>
                  <a:srgbClr val="000000"/>
                </a:solidFill>
                <a:latin typeface="Arial" charset="0"/>
              </a:rPr>
              <a:t> </a:t>
            </a:r>
          </a:p>
          <a:p>
            <a:pPr eaLnBrk="0" hangingPunct="0"/>
            <a:endParaRPr lang="en-GB" sz="3200">
              <a:solidFill>
                <a:srgbClr val="000000"/>
              </a:solidFill>
              <a:latin typeface="Arial" charset="0"/>
              <a:cs typeface="Arial" charset="0"/>
            </a:endParaRPr>
          </a:p>
        </p:txBody>
      </p:sp>
      <p:grpSp>
        <p:nvGrpSpPr>
          <p:cNvPr id="235522" name="Group 3"/>
          <p:cNvGrpSpPr>
            <a:grpSpLocks/>
          </p:cNvGrpSpPr>
          <p:nvPr/>
        </p:nvGrpSpPr>
        <p:grpSpPr bwMode="auto">
          <a:xfrm>
            <a:off x="914400" y="152400"/>
            <a:ext cx="7543800" cy="6553200"/>
            <a:chOff x="-3" y="308"/>
            <a:chExt cx="3778" cy="5832"/>
          </a:xfrm>
        </p:grpSpPr>
        <p:grpSp>
          <p:nvGrpSpPr>
            <p:cNvPr id="235526" name="Group 4"/>
            <p:cNvGrpSpPr>
              <a:grpSpLocks/>
            </p:cNvGrpSpPr>
            <p:nvPr/>
          </p:nvGrpSpPr>
          <p:grpSpPr bwMode="auto">
            <a:xfrm>
              <a:off x="0" y="308"/>
              <a:ext cx="3772" cy="5832"/>
              <a:chOff x="0" y="308"/>
              <a:chExt cx="3772" cy="5832"/>
            </a:xfrm>
          </p:grpSpPr>
          <p:grpSp>
            <p:nvGrpSpPr>
              <p:cNvPr id="235528" name="Group 5"/>
              <p:cNvGrpSpPr>
                <a:grpSpLocks/>
              </p:cNvGrpSpPr>
              <p:nvPr/>
            </p:nvGrpSpPr>
            <p:grpSpPr bwMode="auto">
              <a:xfrm>
                <a:off x="0" y="308"/>
                <a:ext cx="3772" cy="728"/>
                <a:chOff x="0" y="308"/>
                <a:chExt cx="3772" cy="728"/>
              </a:xfrm>
            </p:grpSpPr>
            <p:sp>
              <p:nvSpPr>
                <p:cNvPr id="235562" name="Rectangle 6"/>
                <p:cNvSpPr>
                  <a:spLocks noChangeArrowheads="1"/>
                </p:cNvSpPr>
                <p:nvPr/>
              </p:nvSpPr>
              <p:spPr bwMode="auto">
                <a:xfrm>
                  <a:off x="43" y="308"/>
                  <a:ext cx="36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GB" sz="2000" b="1">
                      <a:solidFill>
                        <a:srgbClr val="FFFF00"/>
                      </a:solidFill>
                      <a:latin typeface="Arial" charset="0"/>
                    </a:rPr>
                    <a:t> </a:t>
                  </a:r>
                </a:p>
                <a:p>
                  <a:pPr algn="ctr" eaLnBrk="0" hangingPunct="0"/>
                  <a:r>
                    <a:rPr lang="en-GB" sz="2800" b="1">
                      <a:solidFill>
                        <a:srgbClr val="FFFF00"/>
                      </a:solidFill>
                      <a:latin typeface="Arial" charset="0"/>
                    </a:rPr>
                    <a:t>Ehud (tribe of Benjamin), left-handed</a:t>
                  </a:r>
                </a:p>
                <a:p>
                  <a:pPr algn="ctr" eaLnBrk="0" hangingPunct="0"/>
                  <a:r>
                    <a:rPr lang="en-GB" sz="2000" b="1">
                      <a:solidFill>
                        <a:srgbClr val="FFFF00"/>
                      </a:solidFill>
                      <a:latin typeface="Arial" charset="0"/>
                    </a:rPr>
                    <a:t> </a:t>
                  </a:r>
                </a:p>
                <a:p>
                  <a:pPr algn="ctr" eaLnBrk="0" hangingPunct="0"/>
                  <a:endParaRPr lang="en-GB" sz="2000" b="1">
                    <a:solidFill>
                      <a:srgbClr val="FFFF00"/>
                    </a:solidFill>
                    <a:latin typeface="Arial" charset="0"/>
                    <a:cs typeface="Arial" charset="0"/>
                  </a:endParaRPr>
                </a:p>
              </p:txBody>
            </p:sp>
            <p:sp>
              <p:nvSpPr>
                <p:cNvPr id="235563"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29" name="Group 8"/>
              <p:cNvGrpSpPr>
                <a:grpSpLocks/>
              </p:cNvGrpSpPr>
              <p:nvPr/>
            </p:nvGrpSpPr>
            <p:grpSpPr bwMode="auto">
              <a:xfrm>
                <a:off x="0" y="1036"/>
                <a:ext cx="998" cy="633"/>
                <a:chOff x="0" y="1036"/>
                <a:chExt cx="998" cy="633"/>
              </a:xfrm>
            </p:grpSpPr>
            <p:sp>
              <p:nvSpPr>
                <p:cNvPr id="235560" name="Rectangle 9"/>
                <p:cNvSpPr>
                  <a:spLocks noChangeArrowheads="1"/>
                </p:cNvSpPr>
                <p:nvPr/>
              </p:nvSpPr>
              <p:spPr bwMode="auto">
                <a:xfrm>
                  <a:off x="43" y="1036"/>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Location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61"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0" name="Group 11"/>
              <p:cNvGrpSpPr>
                <a:grpSpLocks/>
              </p:cNvGrpSpPr>
              <p:nvPr/>
            </p:nvGrpSpPr>
            <p:grpSpPr bwMode="auto">
              <a:xfrm>
                <a:off x="998" y="1036"/>
                <a:ext cx="2774" cy="633"/>
                <a:chOff x="998" y="1036"/>
                <a:chExt cx="2774" cy="633"/>
              </a:xfrm>
            </p:grpSpPr>
            <p:sp>
              <p:nvSpPr>
                <p:cNvPr id="235558" name="Rectangle 12"/>
                <p:cNvSpPr>
                  <a:spLocks noChangeArrowheads="1"/>
                </p:cNvSpPr>
                <p:nvPr/>
              </p:nvSpPr>
              <p:spPr bwMode="auto">
                <a:xfrm>
                  <a:off x="1041" y="1036"/>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South-eastern Israel</a:t>
                  </a:r>
                </a:p>
                <a:p>
                  <a:pPr eaLnBrk="0" hangingPunct="0"/>
                  <a:endParaRPr lang="en-GB" sz="2000" b="1">
                    <a:solidFill>
                      <a:srgbClr val="FFFF00"/>
                    </a:solidFill>
                    <a:latin typeface="Arial" charset="0"/>
                    <a:cs typeface="Arial" charset="0"/>
                  </a:endParaRPr>
                </a:p>
              </p:txBody>
            </p:sp>
            <p:sp>
              <p:nvSpPr>
                <p:cNvPr id="235559"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1" name="Group 14"/>
              <p:cNvGrpSpPr>
                <a:grpSpLocks/>
              </p:cNvGrpSpPr>
              <p:nvPr/>
            </p:nvGrpSpPr>
            <p:grpSpPr bwMode="auto">
              <a:xfrm>
                <a:off x="0" y="1669"/>
                <a:ext cx="998" cy="633"/>
                <a:chOff x="0" y="1669"/>
                <a:chExt cx="998" cy="633"/>
              </a:xfrm>
            </p:grpSpPr>
            <p:sp>
              <p:nvSpPr>
                <p:cNvPr id="235556" name="Rectangle 15"/>
                <p:cNvSpPr>
                  <a:spLocks noChangeArrowheads="1"/>
                </p:cNvSpPr>
                <p:nvPr/>
              </p:nvSpPr>
              <p:spPr bwMode="auto">
                <a:xfrm>
                  <a:off x="43" y="1669"/>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Sin</a:t>
                  </a:r>
                </a:p>
                <a:p>
                  <a:pPr eaLnBrk="0" hangingPunct="0"/>
                  <a:endParaRPr lang="en-GB" sz="2000" b="1">
                    <a:solidFill>
                      <a:srgbClr val="FFFF00"/>
                    </a:solidFill>
                    <a:latin typeface="Arial" charset="0"/>
                    <a:cs typeface="Arial" charset="0"/>
                  </a:endParaRPr>
                </a:p>
              </p:txBody>
            </p:sp>
            <p:sp>
              <p:nvSpPr>
                <p:cNvPr id="235557"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2" name="Group 17"/>
              <p:cNvGrpSpPr>
                <a:grpSpLocks/>
              </p:cNvGrpSpPr>
              <p:nvPr/>
            </p:nvGrpSpPr>
            <p:grpSpPr bwMode="auto">
              <a:xfrm>
                <a:off x="998" y="1669"/>
                <a:ext cx="2774" cy="633"/>
                <a:chOff x="998" y="1669"/>
                <a:chExt cx="2774" cy="633"/>
              </a:xfrm>
            </p:grpSpPr>
            <p:sp>
              <p:nvSpPr>
                <p:cNvPr id="235554" name="Rectangle 18"/>
                <p:cNvSpPr>
                  <a:spLocks noChangeArrowheads="1"/>
                </p:cNvSpPr>
                <p:nvPr/>
              </p:nvSpPr>
              <p:spPr bwMode="auto">
                <a:xfrm>
                  <a:off x="1041" y="1669"/>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Israel did evil (3:12a)</a:t>
                  </a:r>
                  <a:endParaRPr lang="en-GB" sz="2000" b="1">
                    <a:solidFill>
                      <a:srgbClr val="FFFF00"/>
                    </a:solidFill>
                    <a:latin typeface="Arial" charset="0"/>
                    <a:cs typeface="Arial" charset="0"/>
                  </a:endParaRPr>
                </a:p>
              </p:txBody>
            </p:sp>
            <p:sp>
              <p:nvSpPr>
                <p:cNvPr id="235555"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3" name="Group 20"/>
              <p:cNvGrpSpPr>
                <a:grpSpLocks/>
              </p:cNvGrpSpPr>
              <p:nvPr/>
            </p:nvGrpSpPr>
            <p:grpSpPr bwMode="auto">
              <a:xfrm>
                <a:off x="0" y="2302"/>
                <a:ext cx="998" cy="748"/>
                <a:chOff x="0" y="2302"/>
                <a:chExt cx="998" cy="748"/>
              </a:xfrm>
            </p:grpSpPr>
            <p:sp>
              <p:nvSpPr>
                <p:cNvPr id="235552" name="Rectangle 21"/>
                <p:cNvSpPr>
                  <a:spLocks noChangeArrowheads="1"/>
                </p:cNvSpPr>
                <p:nvPr/>
              </p:nvSpPr>
              <p:spPr bwMode="auto">
                <a:xfrm>
                  <a:off x="43" y="2302"/>
                  <a:ext cx="91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Servitude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53"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4" name="Group 23"/>
              <p:cNvGrpSpPr>
                <a:grpSpLocks/>
              </p:cNvGrpSpPr>
              <p:nvPr/>
            </p:nvGrpSpPr>
            <p:grpSpPr bwMode="auto">
              <a:xfrm>
                <a:off x="998" y="2139"/>
                <a:ext cx="2774" cy="911"/>
                <a:chOff x="998" y="2139"/>
                <a:chExt cx="2774" cy="911"/>
              </a:xfrm>
            </p:grpSpPr>
            <p:sp>
              <p:nvSpPr>
                <p:cNvPr id="235550" name="Rectangle 24"/>
                <p:cNvSpPr>
                  <a:spLocks noChangeArrowheads="1"/>
                </p:cNvSpPr>
                <p:nvPr/>
              </p:nvSpPr>
              <p:spPr bwMode="auto">
                <a:xfrm>
                  <a:off x="1041" y="2139"/>
                  <a:ext cx="2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Moab </a:t>
                  </a:r>
                </a:p>
                <a:p>
                  <a:pPr eaLnBrk="0" hangingPunct="0"/>
                  <a:r>
                    <a:rPr lang="en-GB" sz="2000" b="1">
                      <a:solidFill>
                        <a:srgbClr val="FFFF00"/>
                      </a:solidFill>
                      <a:latin typeface="Arial" charset="0"/>
                    </a:rPr>
                    <a:t>Eighteen years (3:14)</a:t>
                  </a:r>
                  <a:endParaRPr lang="en-GB" sz="2000" b="1">
                    <a:solidFill>
                      <a:srgbClr val="FFFF00"/>
                    </a:solidFill>
                    <a:latin typeface="Arial" charset="0"/>
                    <a:cs typeface="Arial" charset="0"/>
                  </a:endParaRPr>
                </a:p>
              </p:txBody>
            </p:sp>
            <p:sp>
              <p:nvSpPr>
                <p:cNvPr id="235551"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5" name="Group 26"/>
              <p:cNvGrpSpPr>
                <a:grpSpLocks/>
              </p:cNvGrpSpPr>
              <p:nvPr/>
            </p:nvGrpSpPr>
            <p:grpSpPr bwMode="auto">
              <a:xfrm>
                <a:off x="0" y="3050"/>
                <a:ext cx="998" cy="633"/>
                <a:chOff x="0" y="3050"/>
                <a:chExt cx="998" cy="633"/>
              </a:xfrm>
            </p:grpSpPr>
            <p:sp>
              <p:nvSpPr>
                <p:cNvPr id="235548" name="Rectangle 27"/>
                <p:cNvSpPr>
                  <a:spLocks noChangeArrowheads="1"/>
                </p:cNvSpPr>
                <p:nvPr/>
              </p:nvSpPr>
              <p:spPr bwMode="auto">
                <a:xfrm>
                  <a:off x="43" y="3050"/>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Supplication</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49"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6" name="Group 29"/>
              <p:cNvGrpSpPr>
                <a:grpSpLocks/>
              </p:cNvGrpSpPr>
              <p:nvPr/>
            </p:nvGrpSpPr>
            <p:grpSpPr bwMode="auto">
              <a:xfrm>
                <a:off x="998" y="3050"/>
                <a:ext cx="2774" cy="633"/>
                <a:chOff x="998" y="3050"/>
                <a:chExt cx="2774" cy="633"/>
              </a:xfrm>
            </p:grpSpPr>
            <p:sp>
              <p:nvSpPr>
                <p:cNvPr id="235546" name="Rectangle 30"/>
                <p:cNvSpPr>
                  <a:spLocks noChangeArrowheads="1"/>
                </p:cNvSpPr>
                <p:nvPr/>
              </p:nvSpPr>
              <p:spPr bwMode="auto">
                <a:xfrm>
                  <a:off x="1041" y="3050"/>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Cried out to the LORD (3:15)</a:t>
                  </a:r>
                  <a:endParaRPr lang="en-GB" sz="2000" b="1">
                    <a:solidFill>
                      <a:srgbClr val="FFFF00"/>
                    </a:solidFill>
                    <a:latin typeface="Arial" charset="0"/>
                    <a:cs typeface="Arial" charset="0"/>
                  </a:endParaRPr>
                </a:p>
              </p:txBody>
            </p:sp>
            <p:sp>
              <p:nvSpPr>
                <p:cNvPr id="235547"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7" name="Group 32"/>
              <p:cNvGrpSpPr>
                <a:grpSpLocks/>
              </p:cNvGrpSpPr>
              <p:nvPr/>
            </p:nvGrpSpPr>
            <p:grpSpPr bwMode="auto">
              <a:xfrm>
                <a:off x="0" y="3683"/>
                <a:ext cx="998" cy="633"/>
                <a:chOff x="0" y="3683"/>
                <a:chExt cx="998" cy="633"/>
              </a:xfrm>
            </p:grpSpPr>
            <p:sp>
              <p:nvSpPr>
                <p:cNvPr id="235544" name="Rectangle 33"/>
                <p:cNvSpPr>
                  <a:spLocks noChangeArrowheads="1"/>
                </p:cNvSpPr>
                <p:nvPr/>
              </p:nvSpPr>
              <p:spPr bwMode="auto">
                <a:xfrm>
                  <a:off x="43" y="3683"/>
                  <a:ext cx="91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Silence</a:t>
                  </a:r>
                </a:p>
                <a:p>
                  <a:pPr eaLnBrk="0" hangingPunct="0"/>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5545"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8" name="Group 35"/>
              <p:cNvGrpSpPr>
                <a:grpSpLocks/>
              </p:cNvGrpSpPr>
              <p:nvPr/>
            </p:nvGrpSpPr>
            <p:grpSpPr bwMode="auto">
              <a:xfrm>
                <a:off x="998" y="3683"/>
                <a:ext cx="2774" cy="633"/>
                <a:chOff x="998" y="3683"/>
                <a:chExt cx="2774" cy="633"/>
              </a:xfrm>
            </p:grpSpPr>
            <p:sp>
              <p:nvSpPr>
                <p:cNvPr id="235542" name="Rectangle 36"/>
                <p:cNvSpPr>
                  <a:spLocks noChangeArrowheads="1"/>
                </p:cNvSpPr>
                <p:nvPr/>
              </p:nvSpPr>
              <p:spPr bwMode="auto">
                <a:xfrm>
                  <a:off x="1041" y="3683"/>
                  <a:ext cx="2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2000" b="1">
                      <a:solidFill>
                        <a:srgbClr val="FFFF00"/>
                      </a:solidFill>
                      <a:latin typeface="Arial" charset="0"/>
                    </a:rPr>
                    <a:t> </a:t>
                  </a:r>
                </a:p>
                <a:p>
                  <a:pPr eaLnBrk="0" hangingPunct="0"/>
                  <a:r>
                    <a:rPr lang="en-GB" sz="2000" b="1">
                      <a:solidFill>
                        <a:srgbClr val="FFFF00"/>
                      </a:solidFill>
                      <a:latin typeface="Arial" charset="0"/>
                    </a:rPr>
                    <a:t>Peace for 80 years (3:30)</a:t>
                  </a:r>
                </a:p>
                <a:p>
                  <a:pPr eaLnBrk="0" hangingPunct="0"/>
                  <a:endParaRPr lang="en-GB" sz="2000" b="1">
                    <a:solidFill>
                      <a:srgbClr val="FFFF00"/>
                    </a:solidFill>
                    <a:latin typeface="Arial" charset="0"/>
                    <a:cs typeface="Arial" charset="0"/>
                  </a:endParaRPr>
                </a:p>
              </p:txBody>
            </p:sp>
            <p:sp>
              <p:nvSpPr>
                <p:cNvPr id="235543"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5539" name="Group 38"/>
              <p:cNvGrpSpPr>
                <a:grpSpLocks/>
              </p:cNvGrpSpPr>
              <p:nvPr/>
            </p:nvGrpSpPr>
            <p:grpSpPr bwMode="auto">
              <a:xfrm>
                <a:off x="0" y="4316"/>
                <a:ext cx="3772" cy="1824"/>
                <a:chOff x="0" y="4316"/>
                <a:chExt cx="3772" cy="1824"/>
              </a:xfrm>
            </p:grpSpPr>
            <p:sp>
              <p:nvSpPr>
                <p:cNvPr id="235540" name="Rectangle 39"/>
                <p:cNvSpPr>
                  <a:spLocks noChangeArrowheads="1"/>
                </p:cNvSpPr>
                <p:nvPr/>
              </p:nvSpPr>
              <p:spPr bwMode="auto">
                <a:xfrm>
                  <a:off x="43" y="4316"/>
                  <a:ext cx="3686"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65125" indent="-365125">
                    <a:buFontTx/>
                    <a:buAutoNum type="arabicPeriod"/>
                  </a:pPr>
                  <a:r>
                    <a:rPr lang="en-GB" sz="1800" b="1">
                      <a:solidFill>
                        <a:srgbClr val="FFFF00"/>
                      </a:solidFill>
                      <a:latin typeface="Arial" charset="0"/>
                    </a:rPr>
                    <a:t>Left-handed, element of surprise</a:t>
                  </a:r>
                </a:p>
                <a:p>
                  <a:pPr marL="365125" indent="-365125" eaLnBrk="0" hangingPunct="0">
                    <a:buFontTx/>
                    <a:buAutoNum type="arabicPeriod"/>
                  </a:pPr>
                  <a:r>
                    <a:rPr lang="en-GB" sz="1800" b="1">
                      <a:solidFill>
                        <a:srgbClr val="FFFF00"/>
                      </a:solidFill>
                      <a:latin typeface="Arial" charset="0"/>
                    </a:rPr>
                    <a:t>Unexpected deliverer because:</a:t>
                  </a:r>
                </a:p>
                <a:p>
                  <a:pPr marL="365125" indent="-365125" eaLnBrk="0" hangingPunct="0"/>
                  <a:r>
                    <a:rPr lang="en-GB" sz="1800" b="1">
                      <a:solidFill>
                        <a:srgbClr val="FFFF00"/>
                      </a:solidFill>
                      <a:latin typeface="Arial" charset="0"/>
                    </a:rPr>
                    <a:t>     a. Israel saw him as a tribute bearer, not a likely hero</a:t>
                  </a:r>
                </a:p>
                <a:p>
                  <a:pPr marL="365125" indent="-365125" eaLnBrk="0" hangingPunct="0"/>
                  <a:r>
                    <a:rPr lang="en-GB" sz="1800" b="1">
                      <a:solidFill>
                        <a:srgbClr val="FFFF00"/>
                      </a:solidFill>
                      <a:latin typeface="Arial" charset="0"/>
                    </a:rPr>
                    <a:t>     b. Eglon saw a deformed, weak &amp; unlikely assassin</a:t>
                  </a:r>
                </a:p>
                <a:p>
                  <a:pPr marL="365125" indent="-365125" eaLnBrk="0" hangingPunct="0"/>
                  <a:r>
                    <a:rPr lang="en-GB" sz="1800" b="1">
                      <a:solidFill>
                        <a:srgbClr val="FFFF00"/>
                      </a:solidFill>
                      <a:latin typeface="Arial" charset="0"/>
                    </a:rPr>
                    <a:t>3.	Ehud</a:t>
                  </a:r>
                  <a:r>
                    <a:rPr lang="uk-UA" sz="1800" b="1">
                      <a:solidFill>
                        <a:srgbClr val="FFFF00"/>
                      </a:solidFill>
                      <a:latin typeface="Arial" charset="0"/>
                    </a:rPr>
                    <a:t>'</a:t>
                  </a:r>
                  <a:r>
                    <a:rPr lang="en-GB" sz="1800" b="1">
                      <a:solidFill>
                        <a:srgbClr val="FFFF00"/>
                      </a:solidFill>
                      <a:latin typeface="Arial" charset="0"/>
                    </a:rPr>
                    <a:t>s message for Eglon is the </a:t>
                  </a:r>
                  <a:r>
                    <a:rPr lang="ru-RU" sz="1800" b="1">
                      <a:solidFill>
                        <a:srgbClr val="FFFF00"/>
                      </a:solidFill>
                      <a:latin typeface="Arial" charset="0"/>
                    </a:rPr>
                    <a:t>"</a:t>
                  </a:r>
                  <a:r>
                    <a:rPr lang="en-GB" sz="1800" b="1">
                      <a:solidFill>
                        <a:srgbClr val="FFFF00"/>
                      </a:solidFill>
                      <a:latin typeface="Arial" charset="0"/>
                    </a:rPr>
                    <a:t>sword</a:t>
                  </a:r>
                  <a:r>
                    <a:rPr lang="ru-RU" sz="1800" b="1">
                      <a:solidFill>
                        <a:srgbClr val="FFFF00"/>
                      </a:solidFill>
                      <a:latin typeface="Arial" charset="0"/>
                    </a:rPr>
                    <a:t>"</a:t>
                  </a:r>
                  <a:endParaRPr lang="en-GB" sz="1800" b="1">
                    <a:solidFill>
                      <a:srgbClr val="FFFF00"/>
                    </a:solidFill>
                    <a:latin typeface="Arial" charset="0"/>
                  </a:endParaRPr>
                </a:p>
                <a:p>
                  <a:pPr marL="365125" indent="-365125" eaLnBrk="0" hangingPunct="0">
                    <a:buFontTx/>
                    <a:buAutoNum type="arabicPeriod" startAt="4"/>
                  </a:pPr>
                  <a:r>
                    <a:rPr lang="en-GB" sz="1800" b="1">
                      <a:solidFill>
                        <a:srgbClr val="FFFF00"/>
                      </a:solidFill>
                      <a:latin typeface="Arial" charset="0"/>
                    </a:rPr>
                    <a:t>Shamgar (son of Anath) killed 600 with an ox goad and was a deliverer for SW Israel during Ehud</a:t>
                  </a:r>
                  <a:r>
                    <a:rPr lang="uk-UA" sz="1800" b="1">
                      <a:solidFill>
                        <a:srgbClr val="FFFF00"/>
                      </a:solidFill>
                      <a:latin typeface="Arial" charset="0"/>
                    </a:rPr>
                    <a:t>'</a:t>
                  </a:r>
                  <a:r>
                    <a:rPr lang="en-GB" sz="1800" b="1">
                      <a:solidFill>
                        <a:srgbClr val="FFFF00"/>
                      </a:solidFill>
                      <a:latin typeface="Arial" charset="0"/>
                    </a:rPr>
                    <a:t>s lifetime.</a:t>
                  </a:r>
                  <a:endParaRPr lang="en-GB" sz="2000" b="1">
                    <a:solidFill>
                      <a:srgbClr val="FFFF00"/>
                    </a:solidFill>
                    <a:latin typeface="Arial" charset="0"/>
                    <a:cs typeface="Arial" charset="0"/>
                  </a:endParaRPr>
                </a:p>
              </p:txBody>
            </p:sp>
            <p:sp>
              <p:nvSpPr>
                <p:cNvPr id="235541"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grpSp>
        <p:sp>
          <p:nvSpPr>
            <p:cNvPr id="235527"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latin typeface="Arial" charset="0"/>
                <a:cs typeface="Arial" charset="0"/>
              </a:endParaRPr>
            </a:p>
          </p:txBody>
        </p:sp>
      </p:grpSp>
      <p:sp>
        <p:nvSpPr>
          <p:cNvPr id="235523"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a:solidFill>
                  <a:srgbClr val="000000"/>
                </a:solidFill>
                <a:latin typeface="Arial" charset="0"/>
              </a:rPr>
              <a:t> </a:t>
            </a:r>
          </a:p>
          <a:p>
            <a:pPr eaLnBrk="0" hangingPunct="0"/>
            <a:r>
              <a:rPr lang="en-GB" sz="1600">
                <a:solidFill>
                  <a:srgbClr val="000000"/>
                </a:solidFill>
                <a:latin typeface="Arial" charset="0"/>
              </a:rPr>
              <a:t> </a:t>
            </a:r>
          </a:p>
          <a:p>
            <a:pPr eaLnBrk="0" hangingPunct="0"/>
            <a:endParaRPr lang="en-GB" sz="3200">
              <a:solidFill>
                <a:srgbClr val="000000"/>
              </a:solidFill>
              <a:latin typeface="Arial" charset="0"/>
              <a:cs typeface="Arial" charset="0"/>
            </a:endParaRPr>
          </a:p>
        </p:txBody>
      </p:sp>
      <p:sp>
        <p:nvSpPr>
          <p:cNvPr id="235524" name="Rectangle 43"/>
          <p:cNvSpPr>
            <a:spLocks noChangeArrowheads="1"/>
          </p:cNvSpPr>
          <p:nvPr/>
        </p:nvSpPr>
        <p:spPr bwMode="auto">
          <a:xfrm>
            <a:off x="8382000" y="1031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p>
        </p:txBody>
      </p:sp>
      <p:sp>
        <p:nvSpPr>
          <p:cNvPr id="235525" name="Title 1"/>
          <p:cNvSpPr>
            <a:spLocks noGrp="1"/>
          </p:cNvSpPr>
          <p:nvPr>
            <p:ph type="title" idx="4294967295"/>
          </p:nvPr>
        </p:nvSpPr>
        <p:spPr>
          <a:xfrm>
            <a:off x="3059113" y="-26988"/>
            <a:ext cx="3384550" cy="587376"/>
          </a:xfrm>
          <a:solidFill>
            <a:srgbClr val="800000"/>
          </a:solidFill>
        </p:spPr>
        <p:txBody>
          <a:bodyPr/>
          <a:lstStyle/>
          <a:p>
            <a:r>
              <a:rPr lang="en-US" sz="4000" b="1">
                <a:solidFill>
                  <a:schemeClr val="bg1"/>
                </a:solidFill>
                <a:latin typeface="Arial" charset="0"/>
                <a:ea typeface="ＭＳ Ｐゴシック" charset="0"/>
              </a:rPr>
              <a:t>Ehud</a:t>
            </a:r>
          </a:p>
        </p:txBody>
      </p:sp>
    </p:spTree>
    <p:extLst>
      <p:ext uri="{BB962C8B-B14F-4D97-AF65-F5344CB8AC3E}">
        <p14:creationId xmlns:p14="http://schemas.microsoft.com/office/powerpoint/2010/main" val="7822538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Shamgar judge (3:30)?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After Ehud, Shamgar son of Anath rescued Israel. He once killed 600 Philistines with an ox goad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68936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4</a:t>
            </a:r>
          </a:p>
        </p:txBody>
      </p:sp>
    </p:spTree>
    <p:extLst>
      <p:ext uri="{BB962C8B-B14F-4D97-AF65-F5344CB8AC3E}">
        <p14:creationId xmlns:p14="http://schemas.microsoft.com/office/powerpoint/2010/main" val="41683383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51"/>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241667" name="Line 2"/>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668" name="Line 3"/>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1669" name="Group 4"/>
          <p:cNvGrpSpPr>
            <a:grpSpLocks/>
          </p:cNvGrpSpPr>
          <p:nvPr/>
        </p:nvGrpSpPr>
        <p:grpSpPr bwMode="auto">
          <a:xfrm>
            <a:off x="533400" y="533400"/>
            <a:ext cx="8153400" cy="5867400"/>
            <a:chOff x="336" y="336"/>
            <a:chExt cx="5136" cy="3696"/>
          </a:xfrm>
        </p:grpSpPr>
        <p:sp>
          <p:nvSpPr>
            <p:cNvPr id="241695"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696"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697"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698"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699"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0"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1"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2"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3"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4"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5"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6"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7"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8"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09"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10"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11"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12"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13"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714"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41670" name="Text Box 26"/>
          <p:cNvSpPr txBox="1">
            <a:spLocks noChangeArrowheads="1"/>
          </p:cNvSpPr>
          <p:nvPr/>
        </p:nvSpPr>
        <p:spPr bwMode="auto">
          <a:xfrm>
            <a:off x="762000" y="1143000"/>
            <a:ext cx="144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241671" name="Text Box 27"/>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241672" name="Text Box 28"/>
          <p:cNvSpPr txBox="1">
            <a:spLocks noChangeArrowheads="1"/>
          </p:cNvSpPr>
          <p:nvPr/>
        </p:nvSpPr>
        <p:spPr bwMode="auto">
          <a:xfrm>
            <a:off x="6848475" y="1143000"/>
            <a:ext cx="1827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241673" name="Text Box 29"/>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241674" name="Text Box 30"/>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241675" name="Text Box 31"/>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241676" name="Text Box 32"/>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241677" name="Text Box 33"/>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241678" name="Text Box 34"/>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241679" name="Text Box 35"/>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241680" name="Text Box 36"/>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241681" name="Text Box 37"/>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241682" name="Text Box 38"/>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3" name="Text Box 39"/>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4" name="Text Box 40"/>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241685" name="Text Box 41"/>
          <p:cNvSpPr txBox="1">
            <a:spLocks noChangeArrowheads="1"/>
          </p:cNvSpPr>
          <p:nvPr/>
        </p:nvSpPr>
        <p:spPr bwMode="auto">
          <a:xfrm>
            <a:off x="457200" y="4419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241686" name="Text Box 42"/>
          <p:cNvSpPr txBox="1">
            <a:spLocks noChangeArrowheads="1"/>
          </p:cNvSpPr>
          <p:nvPr/>
        </p:nvSpPr>
        <p:spPr bwMode="auto">
          <a:xfrm>
            <a:off x="1397000" y="4419600"/>
            <a:ext cx="1117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241687" name="Text Box 43"/>
          <p:cNvSpPr txBox="1">
            <a:spLocks noChangeArrowheads="1"/>
          </p:cNvSpPr>
          <p:nvPr/>
        </p:nvSpPr>
        <p:spPr bwMode="auto">
          <a:xfrm>
            <a:off x="2343150" y="4419600"/>
            <a:ext cx="6651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241688" name="Text Box 44"/>
          <p:cNvSpPr txBox="1">
            <a:spLocks noChangeArrowheads="1"/>
          </p:cNvSpPr>
          <p:nvPr/>
        </p:nvSpPr>
        <p:spPr bwMode="auto">
          <a:xfrm>
            <a:off x="2916238" y="4419600"/>
            <a:ext cx="8763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184365" name="Text Box 45"/>
          <p:cNvSpPr txBox="1">
            <a:spLocks noChangeArrowheads="1"/>
          </p:cNvSpPr>
          <p:nvPr/>
        </p:nvSpPr>
        <p:spPr bwMode="auto">
          <a:xfrm>
            <a:off x="3694113" y="4608513"/>
            <a:ext cx="7508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241690" name="Text Box 46"/>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p>
        </p:txBody>
      </p:sp>
      <p:sp>
        <p:nvSpPr>
          <p:cNvPr id="241691" name="Text Box 47"/>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241692" name="Text Box 48"/>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241693" name="Text Box 49"/>
          <p:cNvSpPr txBox="1">
            <a:spLocks noChangeArrowheads="1"/>
          </p:cNvSpPr>
          <p:nvPr/>
        </p:nvSpPr>
        <p:spPr bwMode="auto">
          <a:xfrm>
            <a:off x="2219325" y="609600"/>
            <a:ext cx="53768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00"/>
                </a:solidFill>
                <a:latin typeface="Arial" charset="0"/>
                <a:cs typeface="Arial" charset="0"/>
              </a:rPr>
              <a:t>Failure Under the Theocracy</a:t>
            </a:r>
          </a:p>
        </p:txBody>
      </p:sp>
      <p:sp>
        <p:nvSpPr>
          <p:cNvPr id="241694" name="Title 2"/>
          <p:cNvSpPr>
            <a:spLocks noGrp="1"/>
          </p:cNvSpPr>
          <p:nvPr>
            <p:ph type="title" idx="4294967295"/>
          </p:nvPr>
        </p:nvSpPr>
        <p:spPr>
          <a:xfrm>
            <a:off x="685800" y="-100013"/>
            <a:ext cx="7772400" cy="587376"/>
          </a:xfrm>
        </p:spPr>
        <p:txBody>
          <a:bodyPr/>
          <a:lstStyle/>
          <a:p>
            <a:r>
              <a:rPr lang="en-US" sz="3600" b="1">
                <a:solidFill>
                  <a:schemeClr val="bg1"/>
                </a:solidFill>
                <a:latin typeface="Arial" charset="0"/>
                <a:ea typeface="ＭＳ Ｐゴシック" charset="0"/>
              </a:rPr>
              <a:t>Northern Campaign (4:1–5:31)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5"/>
                                        </p:tgtEl>
                                        <p:attrNameLst>
                                          <p:attrName>style.visibility</p:attrName>
                                        </p:attrNameLst>
                                      </p:cBhvr>
                                      <p:to>
                                        <p:strVal val="visible"/>
                                      </p:to>
                                    </p:set>
                                    <p:animEffect transition="in" filter="checkerboard(across)">
                                      <p:cBhvr>
                                        <p:cTn id="7" dur="500"/>
                                        <p:tgtEl>
                                          <p:spTgt spid="184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5"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 &amp; Barak</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19598</TotalTime>
  <Words>19319</Words>
  <Application>Microsoft Macintosh PowerPoint</Application>
  <PresentationFormat>On-screen Show (4:3)</PresentationFormat>
  <Paragraphs>2925</Paragraphs>
  <Slides>229</Slides>
  <Notes>197</Notes>
  <HiddenSlides>0</HiddenSlides>
  <MMClips>0</MMClips>
  <ScaleCrop>false</ScaleCrop>
  <HeadingPairs>
    <vt:vector size="8" baseType="variant">
      <vt:variant>
        <vt:lpstr>Fonts Used</vt:lpstr>
      </vt:variant>
      <vt:variant>
        <vt:i4>22</vt:i4>
      </vt:variant>
      <vt:variant>
        <vt:lpstr>Theme</vt:lpstr>
      </vt:variant>
      <vt:variant>
        <vt:i4>31</vt:i4>
      </vt:variant>
      <vt:variant>
        <vt:lpstr>Embedded OLE Servers</vt:lpstr>
      </vt:variant>
      <vt:variant>
        <vt:i4>1</vt:i4>
      </vt:variant>
      <vt:variant>
        <vt:lpstr>Slide Titles</vt:lpstr>
      </vt:variant>
      <vt:variant>
        <vt:i4>229</vt:i4>
      </vt:variant>
    </vt:vector>
  </HeadingPairs>
  <TitlesOfParts>
    <vt:vector size="283" baseType="lpstr">
      <vt:lpstr>KidTYPEPaint</vt:lpstr>
      <vt:lpstr>Times</vt:lpstr>
      <vt:lpstr>Apple Chancery</vt:lpstr>
      <vt:lpstr>Arial</vt:lpstr>
      <vt:lpstr>Arial Black</vt:lpstr>
      <vt:lpstr>Arial Narrow</vt:lpstr>
      <vt:lpstr>Arial Rounded MT Bold</vt:lpstr>
      <vt:lpstr>Calibri</vt:lpstr>
      <vt:lpstr>Comic Sans MS</vt:lpstr>
      <vt:lpstr>Driveby</vt:lpstr>
      <vt:lpstr>Helvetica</vt:lpstr>
      <vt:lpstr>Helvetica Neue</vt:lpstr>
      <vt:lpstr>Impact</vt:lpstr>
      <vt:lpstr>Lucida Grande</vt:lpstr>
      <vt:lpstr>Monotype Sorts</vt:lpstr>
      <vt:lpstr>Symbol</vt:lpstr>
      <vt:lpstr>Tahoma</vt:lpstr>
      <vt:lpstr>Tempus Sans ITC</vt:lpstr>
      <vt:lpstr>Times New Roman</vt:lpstr>
      <vt:lpstr>Tw Cen MT</vt:lpstr>
      <vt:lpstr>Wingdings</vt:lpstr>
      <vt:lpstr>Wingdings 2</vt:lpstr>
      <vt:lpstr>Default Design</vt:lpstr>
      <vt:lpstr>Quill Pen</vt:lpstr>
      <vt:lpstr>MEADOW</vt:lpstr>
      <vt:lpstr>Lock And Key</vt:lpstr>
      <vt:lpstr>Blueprint</vt:lpstr>
      <vt:lpstr>1_Lock And Key</vt:lpstr>
      <vt:lpstr>1_Pulse</vt:lpstr>
      <vt:lpstr>49_Blank Presentation</vt:lpstr>
      <vt:lpstr>SERENE</vt:lpstr>
      <vt:lpstr>2_Default Design</vt:lpstr>
      <vt:lpstr>3_Default Design</vt:lpstr>
      <vt:lpstr>7_Default Design</vt:lpstr>
      <vt:lpstr>10_Default Design</vt:lpstr>
      <vt:lpstr>Blank Presentation</vt:lpstr>
      <vt:lpstr>1_Default Design</vt:lpstr>
      <vt:lpstr>1_Office Theme</vt:lpstr>
      <vt:lpstr>1_untitled 1</vt:lpstr>
      <vt:lpstr>Median</vt:lpstr>
      <vt:lpstr>4_Default Design</vt:lpstr>
      <vt:lpstr>5_Default Design</vt:lpstr>
      <vt:lpstr>6_Default Design</vt:lpstr>
      <vt:lpstr>1_Blueprint</vt:lpstr>
      <vt:lpstr>8_Default Design</vt:lpstr>
      <vt:lpstr>9_Office Theme</vt:lpstr>
      <vt:lpstr>9_Default Design</vt:lpstr>
      <vt:lpstr>14_Default Design</vt:lpstr>
      <vt:lpstr>2_Expedition</vt:lpstr>
      <vt:lpstr>1_Median</vt:lpstr>
      <vt:lpstr>Shimmer</vt:lpstr>
      <vt:lpstr>2_Blank Presentation</vt:lpstr>
      <vt:lpstr>50_Blank Presentation</vt:lpstr>
      <vt:lpstr>Slide</vt:lpstr>
      <vt:lpstr>Judges</vt:lpstr>
      <vt:lpstr>Key Word</vt:lpstr>
      <vt:lpstr>Theme</vt:lpstr>
      <vt:lpstr>Key Verse</vt:lpstr>
      <vt:lpstr>Kingdom Statement</vt:lpstr>
      <vt:lpstr>Summary Statement</vt:lpstr>
      <vt:lpstr>Covenant</vt:lpstr>
      <vt:lpstr>Redemption</vt:lpstr>
      <vt:lpstr>Messiah</vt:lpstr>
      <vt:lpstr>Judges</vt:lpstr>
      <vt:lpstr>Barry Huddleston, The Acrostic Summarized Bible (Grand Rapids: Baker, 1992)</vt:lpstr>
      <vt:lpstr>Be Steadfast</vt:lpstr>
      <vt:lpstr>Dr E N Poulson</vt:lpstr>
      <vt:lpstr>Why must you be steadfast in having God as your king? </vt:lpstr>
      <vt:lpstr>I. Incomplete obedience plants the seeds for failure (1–2).</vt:lpstr>
      <vt:lpstr>II. Relativism leads to cycles of sin (3–16).</vt:lpstr>
      <vt:lpstr>III. Relativism leads to idolatry (17–21). </vt:lpstr>
      <vt:lpstr>Main Idea</vt:lpstr>
      <vt:lpstr>Discussion Question: How is Our Day Like the Judges Period?</vt:lpstr>
      <vt:lpstr>PowerPoint Presentation</vt:lpstr>
      <vt:lpstr>Birth of a People</vt:lpstr>
      <vt:lpstr>Who were these judges?</vt:lpstr>
      <vt:lpstr>Authorship &amp; Date</vt:lpstr>
      <vt:lpstr>Relativism</vt:lpstr>
      <vt:lpstr>Deuteronomy 7:1-4</vt:lpstr>
      <vt:lpstr>Deuteronomy 7:1-4</vt:lpstr>
      <vt:lpstr>Keys</vt:lpstr>
      <vt:lpstr>What color is this wedding dress?</vt:lpstr>
      <vt:lpstr>Be Steadfast</vt:lpstr>
      <vt:lpstr>Dr E N Poulson</vt:lpstr>
      <vt:lpstr>Dr E N Poulson</vt:lpstr>
      <vt:lpstr>Dr E N Poulson</vt:lpstr>
      <vt:lpstr>Dr E N Poulson</vt:lpstr>
      <vt:lpstr>Steadfast.</vt:lpstr>
      <vt:lpstr>Where are you putting your trust? Do you have an immovable trust in God? </vt:lpstr>
      <vt:lpstr>Defining "Steadfast"</vt:lpstr>
      <vt:lpstr>Why must you be steadfast in having God as your king? </vt:lpstr>
      <vt:lpstr>Land Settled under Joshua</vt:lpstr>
      <vt:lpstr>Settlements v. Allotments</vt:lpstr>
      <vt:lpstr>The Word Available to Them</vt:lpstr>
      <vt:lpstr>48 Levitical Cities</vt:lpstr>
      <vt:lpstr>Book Chart</vt:lpstr>
      <vt:lpstr>Why must you be steadfast in having God as your king? </vt:lpstr>
      <vt:lpstr>I. Incomplete obedience plants the seeds for failure (1–2).</vt:lpstr>
      <vt:lpstr>Israel's incomplete occupation of Canaan led to the need for judges (1:1–2:5). </vt:lpstr>
      <vt:lpstr>Judges</vt:lpstr>
      <vt:lpstr>Barry Huddleston, The Acrostic Summarized Bible (Grand Rapids: Baker, 1992)</vt:lpstr>
      <vt:lpstr>Slides on  Judges 1</vt:lpstr>
      <vt:lpstr>Chapter 1</vt:lpstr>
      <vt:lpstr>Populations by Tribe</vt:lpstr>
      <vt:lpstr>Grades for the Tribes of Israel</vt:lpstr>
      <vt:lpstr>Key Word</vt:lpstr>
      <vt:lpstr>Theme</vt:lpstr>
      <vt:lpstr>Key Verse</vt:lpstr>
      <vt:lpstr>Cities of Refuge</vt:lpstr>
      <vt:lpstr>48 Levitical Cities</vt:lpstr>
      <vt:lpstr>Land Settled under Joshua</vt:lpstr>
      <vt:lpstr>Settlements v. Allotments</vt:lpstr>
      <vt:lpstr>Israel of 1400 BC is today's West Bank!</vt:lpstr>
      <vt:lpstr>Hometowns of the Judges </vt:lpstr>
      <vt:lpstr>Slides on  Judges 2</vt:lpstr>
      <vt:lpstr>2:1-5</vt:lpstr>
      <vt:lpstr>False Gods of the Land</vt:lpstr>
      <vt:lpstr>The Consequence of Breaking the Mosaic Covenant</vt:lpstr>
      <vt:lpstr>Disobeying the LORD as king leads to trouble. </vt:lpstr>
      <vt:lpstr>Relativism</vt:lpstr>
      <vt:lpstr>Relativism</vt:lpstr>
      <vt:lpstr>RELATIVISM</vt:lpstr>
      <vt:lpstr>Why must you be steadfast in having God as your king? </vt:lpstr>
      <vt:lpstr>I. Incomplete obedience plants the seeds for failure (1–2).</vt:lpstr>
      <vt:lpstr>II. Relativism leads to cycles of sin (3–16).</vt:lpstr>
      <vt:lpstr>Judges tried to stop Israel’s cycles of sin to show that God’s absolute standards were better than Israel’s relative standards (2:6–16:31). </vt:lpstr>
      <vt:lpstr>The Cycle Repeated in Judges</vt:lpstr>
      <vt:lpstr>Downward Spiral of the Cycles</vt:lpstr>
      <vt:lpstr>The Mystery of the Judges</vt:lpstr>
      <vt:lpstr>How Can We Fit in the Judges?</vt:lpstr>
      <vt:lpstr>Years the Judges Ruled </vt:lpstr>
      <vt:lpstr>Possible Solutions</vt:lpstr>
      <vt:lpstr>Where were the judges from?</vt:lpstr>
      <vt:lpstr>What Do We Think?</vt:lpstr>
      <vt:lpstr>Old Testament Patriarchs &amp; Judges</vt:lpstr>
      <vt:lpstr>Old Testament Patriarchs &amp; Judges</vt:lpstr>
      <vt:lpstr>Old Testament Patriarchs &amp; Judges</vt:lpstr>
      <vt:lpstr>Chronological Overlaps</vt:lpstr>
      <vt:lpstr>Conclusions from Findings</vt:lpstr>
      <vt:lpstr>Slides on  Judges 3</vt:lpstr>
      <vt:lpstr>Enemies in Canaan During the Judges (3:5)</vt:lpstr>
      <vt:lpstr>PowerPoint Presentation</vt:lpstr>
      <vt:lpstr>Southern Campaign (3:7-31)</vt:lpstr>
      <vt:lpstr>Judges of Israel</vt:lpstr>
      <vt:lpstr>Where did Othniel judge  (3:7-11)?</vt:lpstr>
      <vt:lpstr>Othniel</vt:lpstr>
      <vt:lpstr>Where did Ehud judge (3:12-30)?</vt:lpstr>
      <vt:lpstr>Ehud</vt:lpstr>
      <vt:lpstr>Ehud</vt:lpstr>
      <vt:lpstr>Where did Shamgar judge (3:30)?</vt:lpstr>
      <vt:lpstr>Slides on  Judges 4</vt:lpstr>
      <vt:lpstr>Northern Campaign (4:1–5:31)</vt:lpstr>
      <vt:lpstr>Deborah &amp; Barak</vt:lpstr>
      <vt:lpstr>Where did Deborah &amp; Barak judge?</vt:lpstr>
      <vt:lpstr>10,000 Israelite men defeated 900 Canaanite chariots (Judges 4:3, 6)</vt:lpstr>
      <vt:lpstr>Slides on  Judges 5</vt:lpstr>
      <vt:lpstr>Deborah &amp; Barak</vt:lpstr>
      <vt:lpstr>Deborah's Song (Judges 5)</vt:lpstr>
      <vt:lpstr>Slides on  Judges 6</vt:lpstr>
      <vt:lpstr>Central Judges (6:1–10:2)</vt:lpstr>
      <vt:lpstr>Where did Gideon judge?</vt:lpstr>
      <vt:lpstr>God Called Gideon</vt:lpstr>
      <vt:lpstr>"Gideon thanks God for the miracle of the dew"   Painting by Maarten van Heemskerck (Musée des Beaux-Arts de Strasbourg)  in AD 1550</vt:lpstr>
      <vt:lpstr>Gideon </vt:lpstr>
      <vt:lpstr>Gideon Part 1</vt:lpstr>
      <vt:lpstr>Slides on  Judges 7</vt:lpstr>
      <vt:lpstr>Gideon Trimmed Down His Troops (7:1-8a)</vt:lpstr>
      <vt:lpstr>Gideon Defeated the Midianites (7:17-21)</vt:lpstr>
      <vt:lpstr>Slides on  Judges 8</vt:lpstr>
      <vt:lpstr>"You will break the oppressor's rod, just as you did when you destroyed the army of Midian"  (Isa. 9:4b NLT)</vt:lpstr>
      <vt:lpstr>Gideon Part 2</vt:lpstr>
      <vt:lpstr>Slides on  Judges 9</vt:lpstr>
      <vt:lpstr>Where did Abimelech judge?</vt:lpstr>
      <vt:lpstr>Slides on  Judges 10</vt:lpstr>
      <vt:lpstr>Eastern Campaign (10:3–12:7)</vt:lpstr>
      <vt:lpstr>Where did Tola judge?</vt:lpstr>
      <vt:lpstr>Where did Jair  judge?</vt:lpstr>
      <vt:lpstr>Where did Jephthah judge?</vt:lpstr>
      <vt:lpstr>Gods of the Nations</vt:lpstr>
      <vt:lpstr>Twin Invasions (Judges 10:8)</vt:lpstr>
      <vt:lpstr>Eastern Invasions (Judges 10:9)</vt:lpstr>
      <vt:lpstr>Jepththah's Victory (10:17–12:6)</vt:lpstr>
      <vt:lpstr>Slides on  Judges 11</vt:lpstr>
      <vt:lpstr>An Early Exodus (1446)</vt:lpstr>
      <vt:lpstr>Jephthah versus Ammonites</vt:lpstr>
      <vt:lpstr>An Early Exodus (1446)</vt:lpstr>
      <vt:lpstr>Jepththah's Daughter Greets Him (11:34)</vt:lpstr>
      <vt:lpstr>Did Jephthah really kill his daughter?</vt:lpstr>
      <vt:lpstr>Views on Jephthah's Daughter (Judg. 12)</vt:lpstr>
      <vt:lpstr>Views on Jephthah's Daughter (Judg. 12)</vt:lpstr>
      <vt:lpstr>Views on Jephthah's Daughter (Judg. 12)</vt:lpstr>
      <vt:lpstr>Jephthah Part 1</vt:lpstr>
      <vt:lpstr>Jephthah Part 2 </vt:lpstr>
      <vt:lpstr>Slides on  Judges 12</vt:lpstr>
      <vt:lpstr>Northern Campaign (12:8-15)</vt:lpstr>
      <vt:lpstr>Where did Izban judge?</vt:lpstr>
      <vt:lpstr>Where did Elon judge?</vt:lpstr>
      <vt:lpstr>Where did Abdon judge?</vt:lpstr>
      <vt:lpstr>Slides on  Judges 13</vt:lpstr>
      <vt:lpstr>The Samson Cycle</vt:lpstr>
      <vt:lpstr>The Samson Cycle</vt:lpstr>
      <vt:lpstr>The Samson Cycle</vt:lpstr>
      <vt:lpstr>"Then the LORD said to Moses, 'Give the following instructions to the people of Israel.   2"If any of the people, either men or women, take the special vow of a Nazirite, setting themselves apart to the Lord in a special way,  3they must give up wine and other alcoholic drinks. They must not use vinegar made from wine or from other alcoholic drinks, they must not drink fresh grape juice, and they must not eat grapes or raisins"'"  (Num 6:1-3 NLT).</vt:lpstr>
      <vt:lpstr>"As long as they are bound by their Nazirite vow, they are not allowed to eat or drink anything that comes from a grapevine—not even the grape seeds or skins"  (Num 6:4 NLT).</vt:lpstr>
      <vt:lpstr>"They must never cut their hair throughout the time of their vow, for they are holy and set apart to the LORD. Until the time of their vow has been fulfilled, they must let their hair grow long.  6And they must not go near a dead body during the entire period of their vow to the LORD'"  (Num 6:5-6 NLT).</vt:lpstr>
      <vt:lpstr>The Samson Cycle</vt:lpstr>
      <vt:lpstr>Samson: A "Sun" in Darkness</vt:lpstr>
      <vt:lpstr>Western Campaign (13–16)</vt:lpstr>
      <vt:lpstr>Where did Samson judge?</vt:lpstr>
      <vt:lpstr>Slides on  Judges 14</vt:lpstr>
      <vt:lpstr>"One day when Samson was in Timnah, one of the Philistine women caught his eye.  2When he returned home, he told his father and mother, 'A young Philistine woman in Timnah caught my eye.  I want to marry her. Get her for me'"  (Judges 14:1-2 NLT).</vt:lpstr>
      <vt:lpstr>"As Samson and his parents were going down to Timnah, a young lion suddenly attacked Samson near the vineyards of Timnah.  6At that moment the Spirit of the LORD came powerfully upon him, and he ripped the lion's jaws apart with his bare hands. He did it as easily as if it were a young goat. But he didn't tell his father or mother about it"  (Judges 14:5-6 NLT).</vt:lpstr>
      <vt:lpstr>Slides on  Judges 15</vt:lpstr>
      <vt:lpstr>Samson &amp; the Foxes  (Judges 15)</vt:lpstr>
      <vt:lpstr>"Samson said, 'This time I cannot be blamed for everything I am going to do to you Philistines.'  4Then he went out and caught 300 foxes. He tied their tails together in pairs, and he fastened a torch to each pair of tails.  5Then he lit the torches and let the foxes run through the grain fields of the Philistines. He burned all their grain to the ground, including the sheaves and the uncut grain. He also destroyed their vineyards and olive groves"  (Judges 15:3-5 NLT).</vt:lpstr>
      <vt:lpstr>Samson's Jawbone Revenge (15:15-16)</vt:lpstr>
      <vt:lpstr>Samson Part 1</vt:lpstr>
      <vt:lpstr>Samson Part 2</vt:lpstr>
      <vt:lpstr>Slides on  Judges 16</vt:lpstr>
      <vt:lpstr>"But Samson stayed in bed only until midnight. Then he got up, took hold of the doors of the town gate, including the two posts, and lifted them up, bar and all. He put them on his shoulders and carried them all the way to the top of the hill across from Hebron"  (Judges 16:3 NLT).</vt:lpstr>
      <vt:lpstr>Samson &amp; Delilah</vt:lpstr>
      <vt:lpstr>Samson</vt:lpstr>
      <vt:lpstr>What was his weakness?</vt:lpstr>
      <vt:lpstr>Samson's Haircut</vt:lpstr>
      <vt:lpstr>Samson's  Eyes Cut</vt:lpstr>
      <vt:lpstr>Samson's Death</vt:lpstr>
      <vt:lpstr>The Samson Cycle</vt:lpstr>
      <vt:lpstr>We go in circles when we make up the rules. </vt:lpstr>
      <vt:lpstr>Moral Relativism</vt:lpstr>
      <vt:lpstr>Relativism</vt:lpstr>
      <vt:lpstr>Band-Aids on a Gunshot Wound </vt:lpstr>
      <vt:lpstr>Why must you be steadfast in having God as your king? </vt:lpstr>
      <vt:lpstr>I. Incomplete obedience plants the seeds for failure (1–2).</vt:lpstr>
      <vt:lpstr>II. Relativism leads to cycles of sin (3–16).</vt:lpstr>
      <vt:lpstr>III. Relativism leads to idolatry (17–21). </vt:lpstr>
      <vt:lpstr>Israel's religious and moral failures showed they needed a righteous king instead of their relativism (Judges 17–21). </vt:lpstr>
      <vt:lpstr>Downward Spiral of the Cycles</vt:lpstr>
      <vt:lpstr>Judges of Israel</vt:lpstr>
      <vt:lpstr>Where were the judges from?</vt:lpstr>
      <vt:lpstr>Slides on  Judges 17</vt:lpstr>
      <vt:lpstr>Depravity (17–21)</vt:lpstr>
      <vt:lpstr>Religious Failure (17–18)</vt:lpstr>
      <vt:lpstr>The Golden Calf</vt:lpstr>
      <vt:lpstr>Hiring the Levite Pagan Priest (Judges 17)</vt:lpstr>
      <vt:lpstr>Slides on  Judges 18</vt:lpstr>
      <vt:lpstr>Religious Failure (17–18)</vt:lpstr>
      <vt:lpstr>Migration of the Tribe of Dan (Judges 18)</vt:lpstr>
      <vt:lpstr>Who was this Levite?</vt:lpstr>
      <vt:lpstr>Early Divided Kingdom 1 Kings 12:1–16:28</vt:lpstr>
      <vt:lpstr>PowerPoint Presentation</vt:lpstr>
      <vt:lpstr>Early Divided Kingdom 1 Kings 12:1–16:28</vt:lpstr>
      <vt:lpstr>Cause &amp; Effect</vt:lpstr>
      <vt:lpstr>Slides on  Judges 19</vt:lpstr>
      <vt:lpstr>PowerPoint Presentation</vt:lpstr>
      <vt:lpstr>****  Gibeah Gazette   ****</vt:lpstr>
      <vt:lpstr>A Levite &amp; His Concubine (Judges 19)</vt:lpstr>
      <vt:lpstr>Moral Failure (19–21)</vt:lpstr>
      <vt:lpstr>Concubine  Parts Sent to All Israel  (Judges 19:29-30)</vt:lpstr>
      <vt:lpstr>Slides on  Judges 20</vt:lpstr>
      <vt:lpstr>Moral Failure (19–21)</vt:lpstr>
      <vt:lpstr>Near Destruction of  the Tribe of Benjamin</vt:lpstr>
      <vt:lpstr>Slides on  Judges 21</vt:lpstr>
      <vt:lpstr>Moral Failure (19–21)</vt:lpstr>
      <vt:lpstr>The Last Verse is the Key Verse</vt:lpstr>
      <vt:lpstr>The Theology of Judges-Ruth-Samuel</vt:lpstr>
      <vt:lpstr>Be guided by wisdom instead of whims that worship a different god. </vt:lpstr>
      <vt:lpstr>Apostasy's Bitter Fruits</vt:lpstr>
      <vt:lpstr>Defining Idolatry</vt:lpstr>
      <vt:lpstr>Defining Idolatry</vt:lpstr>
      <vt:lpstr>Defining Idolatry</vt:lpstr>
      <vt:lpstr>Why must you be steadfast in having God as your king? </vt:lpstr>
      <vt:lpstr>Main Idea</vt:lpstr>
      <vt:lpstr>I. Incomplete obedience plants the seeds for failure (1–2).</vt:lpstr>
      <vt:lpstr>II. Relativism leads to cycles of sin (3–16).</vt:lpstr>
      <vt:lpstr>III. Relativism leads to idolatry (17–21). </vt:lpstr>
      <vt:lpstr>Discussion Question: How is Our Day Like the Judges Period?</vt:lpstr>
      <vt:lpstr>Relativism</vt:lpstr>
      <vt:lpstr>Applications</vt:lpstr>
      <vt:lpstr>Be Steadfast.</vt:lpstr>
      <vt:lpstr>Think about it.</vt:lpstr>
      <vt:lpstr>PowerPoint Presentation</vt:lpstr>
      <vt:lpstr>PowerPoint Presentation</vt:lpstr>
      <vt:lpstr>OT Survey link at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605</cp:revision>
  <dcterms:created xsi:type="dcterms:W3CDTF">2009-08-20T04:03:07Z</dcterms:created>
  <dcterms:modified xsi:type="dcterms:W3CDTF">2023-10-05T10:02:37Z</dcterms:modified>
</cp:coreProperties>
</file>