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3" r:id="rId1"/>
    <p:sldMasterId id="2147483915" r:id="rId2"/>
    <p:sldMasterId id="2147483961" r:id="rId3"/>
    <p:sldMasterId id="2147484065" r:id="rId4"/>
    <p:sldMasterId id="2147484077" r:id="rId5"/>
    <p:sldMasterId id="2147484090" r:id="rId6"/>
    <p:sldMasterId id="2147484102" r:id="rId7"/>
  </p:sldMasterIdLst>
  <p:notesMasterIdLst>
    <p:notesMasterId r:id="rId68"/>
  </p:notesMasterIdLst>
  <p:handoutMasterIdLst>
    <p:handoutMasterId r:id="rId69"/>
  </p:handoutMasterIdLst>
  <p:sldIdLst>
    <p:sldId id="272" r:id="rId8"/>
    <p:sldId id="519" r:id="rId9"/>
    <p:sldId id="520" r:id="rId10"/>
    <p:sldId id="694" r:id="rId11"/>
    <p:sldId id="259" r:id="rId12"/>
    <p:sldId id="708" r:id="rId13"/>
    <p:sldId id="709" r:id="rId14"/>
    <p:sldId id="261" r:id="rId15"/>
    <p:sldId id="712" r:id="rId16"/>
    <p:sldId id="290" r:id="rId17"/>
    <p:sldId id="280" r:id="rId18"/>
    <p:sldId id="296" r:id="rId19"/>
    <p:sldId id="722" r:id="rId20"/>
    <p:sldId id="298" r:id="rId21"/>
    <p:sldId id="299" r:id="rId22"/>
    <p:sldId id="300" r:id="rId23"/>
    <p:sldId id="301" r:id="rId24"/>
    <p:sldId id="291" r:id="rId25"/>
    <p:sldId id="279" r:id="rId26"/>
    <p:sldId id="723" r:id="rId27"/>
    <p:sldId id="292" r:id="rId28"/>
    <p:sldId id="258" r:id="rId29"/>
    <p:sldId id="269" r:id="rId30"/>
    <p:sldId id="715" r:id="rId31"/>
    <p:sldId id="277" r:id="rId32"/>
    <p:sldId id="716" r:id="rId33"/>
    <p:sldId id="717" r:id="rId34"/>
    <p:sldId id="721" r:id="rId35"/>
    <p:sldId id="278" r:id="rId36"/>
    <p:sldId id="286" r:id="rId37"/>
    <p:sldId id="710" r:id="rId38"/>
    <p:sldId id="293" r:id="rId39"/>
    <p:sldId id="276" r:id="rId40"/>
    <p:sldId id="302" r:id="rId41"/>
    <p:sldId id="265" r:id="rId42"/>
    <p:sldId id="720" r:id="rId43"/>
    <p:sldId id="266" r:id="rId44"/>
    <p:sldId id="303" r:id="rId45"/>
    <p:sldId id="267" r:id="rId46"/>
    <p:sldId id="304" r:id="rId47"/>
    <p:sldId id="294" r:id="rId48"/>
    <p:sldId id="718" r:id="rId49"/>
    <p:sldId id="719" r:id="rId50"/>
    <p:sldId id="264" r:id="rId51"/>
    <p:sldId id="285" r:id="rId52"/>
    <p:sldId id="268" r:id="rId53"/>
    <p:sldId id="713" r:id="rId54"/>
    <p:sldId id="714" r:id="rId55"/>
    <p:sldId id="724" r:id="rId56"/>
    <p:sldId id="725" r:id="rId57"/>
    <p:sldId id="263" r:id="rId58"/>
    <p:sldId id="271" r:id="rId59"/>
    <p:sldId id="273" r:id="rId60"/>
    <p:sldId id="287" r:id="rId61"/>
    <p:sldId id="288" r:id="rId62"/>
    <p:sldId id="289" r:id="rId63"/>
    <p:sldId id="295" r:id="rId64"/>
    <p:sldId id="274" r:id="rId65"/>
    <p:sldId id="305" r:id="rId66"/>
    <p:sldId id="307"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FF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940"/>
    <p:restoredTop sz="78776"/>
  </p:normalViewPr>
  <p:slideViewPr>
    <p:cSldViewPr>
      <p:cViewPr varScale="1">
        <p:scale>
          <a:sx n="87" d="100"/>
          <a:sy n="87" d="100"/>
        </p:scale>
        <p:origin x="192"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handoutMaster" Target="handoutMasters/handout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7.xml"/><Relationship Id="rId7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860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860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860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CFAC56C2-E59B-CD44-85C7-7DB45198B2E9}" type="slidenum">
              <a:rPr lang="en-US"/>
              <a:pPr>
                <a:defRPr/>
              </a:pPr>
              <a:t>‹#›</a:t>
            </a:fld>
            <a:endParaRPr lang="en-US"/>
          </a:p>
        </p:txBody>
      </p:sp>
    </p:spTree>
    <p:extLst>
      <p:ext uri="{BB962C8B-B14F-4D97-AF65-F5344CB8AC3E}">
        <p14:creationId xmlns:p14="http://schemas.microsoft.com/office/powerpoint/2010/main" val="29950775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19BA2EE-20F1-AC45-8F59-4F0B5BA04589}" type="datetimeFigureOut">
              <a:rPr lang="en-US"/>
              <a:pPr>
                <a:defRPr/>
              </a:pPr>
              <a:t>10/3/24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A6DFF40-71B8-C348-B796-94FAB0D8CBA6}" type="slidenum">
              <a:rPr lang="en-US"/>
              <a:pPr>
                <a:defRPr/>
              </a:pPr>
              <a:t>‹#›</a:t>
            </a:fld>
            <a:endParaRPr lang="en-US"/>
          </a:p>
        </p:txBody>
      </p:sp>
    </p:spTree>
    <p:extLst>
      <p:ext uri="{BB962C8B-B14F-4D97-AF65-F5344CB8AC3E}">
        <p14:creationId xmlns:p14="http://schemas.microsoft.com/office/powerpoint/2010/main" val="208801498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8F386086-6236-9640-A2D9-8136C8FB47C2}" type="slidenum">
              <a:rPr kumimoji="0" lang="zh-CN" alt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charset="0"/>
                <a:ea typeface="ＭＳ Ｐゴシック" charset="0"/>
                <a:cs typeface="ＭＳ Ｐゴシック" charset="0"/>
              </a:rPr>
              <a:t>BE-02-Exodus-58</a:t>
            </a:r>
          </a:p>
          <a:p>
            <a:pPr eaLnBrk="1" hangingPunct="1"/>
            <a:r>
              <a:rPr lang="en-US" dirty="0">
                <a:latin typeface="Times New Roman" charset="0"/>
                <a:ea typeface="ＭＳ Ｐゴシック" charset="0"/>
                <a:cs typeface="ＭＳ Ｐゴシック" charset="0"/>
              </a:rPr>
              <a:t>OB-02-Exodus Date-2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OC-02-Exodus Date-2</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Times New Roman" charset="0"/>
                <a:ea typeface="ＭＳ Ｐゴシック" charset="0"/>
                <a:cs typeface="ＭＳ Ｐゴシック" charset="0"/>
              </a:rPr>
              <a:t>OS-02-Exodus-124</a:t>
            </a:r>
          </a:p>
          <a:p>
            <a:pPr eaLnBrk="1" hangingPunct="1"/>
            <a:r>
              <a:rPr lang="en-US" dirty="0">
                <a:latin typeface="Times New Roman" charset="0"/>
                <a:ea typeface="ＭＳ Ｐゴシック" charset="0"/>
                <a:cs typeface="ＭＳ Ｐゴシック" charset="0"/>
              </a:rPr>
              <a:t>NB-14 Religion 5 Passover &amp; Lord's Supper-113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4B49972-9CAB-5B41-BC87-23D2626D83DD}"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2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E3A7D10-2040-D346-80FB-45A927D3691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5F55EB7-A9DD-E646-AE87-5F8BF3C79F90}"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altLang="zh-CN" dirty="0">
                <a:latin typeface="Times New Roman" charset="0"/>
              </a:rPr>
              <a:t>Three</a:t>
            </a:r>
            <a:r>
              <a:rPr lang="en-US" altLang="zh-CN" baseline="0" dirty="0">
                <a:latin typeface="Times New Roman" charset="0"/>
              </a:rPr>
              <a:t> evangelical views all subscribe to the Earl Exodus, but they differ on the length of Israel’s slavery.</a:t>
            </a:r>
            <a:endParaRPr lang="en-US" altLang="zh-CN" dirty="0">
              <a:latin typeface="Times New Roman" charset="0"/>
            </a:endParaRPr>
          </a:p>
          <a:p>
            <a:pPr eaLnBrk="1" hangingPunct="1"/>
            <a:r>
              <a:rPr lang="en-US" altLang="zh-CN" dirty="0">
                <a:latin typeface="Times New Roman" charset="0"/>
              </a:rPr>
              <a:t>The Late</a:t>
            </a:r>
            <a:r>
              <a:rPr lang="en-US" altLang="zh-CN" baseline="0" dirty="0">
                <a:latin typeface="Times New Roman" charset="0"/>
              </a:rPr>
              <a:t> Exodus view is held by liberal scholarship and some evangelicals such as Kenneth Kitchen.</a:t>
            </a:r>
            <a:endParaRPr lang="en-US" altLang="zh-CN" dirty="0">
              <a:latin typeface="Times New Roman" charset="0"/>
            </a:endParaRPr>
          </a:p>
          <a:p>
            <a:pPr eaLnBrk="1" hangingPunct="1"/>
            <a:r>
              <a:rPr lang="en-US" altLang="zh-CN" dirty="0">
                <a:latin typeface="Times New Roman" charset="0"/>
              </a:rPr>
              <a:t>Note that critical scholarship doesn’t believe</a:t>
            </a:r>
            <a:r>
              <a:rPr lang="en-US" altLang="zh-CN" baseline="0" dirty="0">
                <a:latin typeface="Times New Roman" charset="0"/>
              </a:rPr>
              <a:t> there ever was an actual Exodus.  These scholars believe the Exodus story arose much later as a myth to unite the nation.</a:t>
            </a:r>
            <a:endParaRPr lang="zh-CN" altLang="en-US" dirty="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8D9A93E-E545-4E42-A0DF-F44DA73B9BB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F128DC8-432D-974F-B6D6-9E292564B5A2}"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D4F574DD-8CC6-934A-A01D-31172E7B91E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5F55EB7-A9DD-E646-AE87-5F8BF3C79F90}"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93218" name="Rectangle 2"/>
          <p:cNvSpPr>
            <a:spLocks noGrp="1" noRot="1" noChangeAspect="1" noChangeArrowheads="1" noTextEdit="1"/>
          </p:cNvSpPr>
          <p:nvPr>
            <p:ph type="sldImg"/>
          </p:nvPr>
        </p:nvSpPr>
        <p:spPr>
          <a:ln/>
        </p:spPr>
      </p:sp>
      <p:sp>
        <p:nvSpPr>
          <p:cNvPr id="39321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altLang="zh-CN" dirty="0">
                <a:latin typeface="Times New Roman" charset="0"/>
              </a:rPr>
              <a:t>Three</a:t>
            </a:r>
            <a:r>
              <a:rPr lang="en-US" altLang="zh-CN" baseline="0" dirty="0">
                <a:latin typeface="Times New Roman" charset="0"/>
              </a:rPr>
              <a:t> evangelical views all subscribe to the Earl Exodus, but they differ on the length of Israel’s slavery.</a:t>
            </a:r>
            <a:endParaRPr lang="en-US" altLang="zh-CN" dirty="0">
              <a:latin typeface="Times New Roman" charset="0"/>
            </a:endParaRPr>
          </a:p>
          <a:p>
            <a:pPr eaLnBrk="1" hangingPunct="1"/>
            <a:r>
              <a:rPr lang="en-US" altLang="zh-CN" dirty="0">
                <a:latin typeface="Times New Roman" charset="0"/>
              </a:rPr>
              <a:t>The Late</a:t>
            </a:r>
            <a:r>
              <a:rPr lang="en-US" altLang="zh-CN" baseline="0" dirty="0">
                <a:latin typeface="Times New Roman" charset="0"/>
              </a:rPr>
              <a:t> Exodus view is held by liberal scholarship and some evangelicals such as Kenneth Kitchen.</a:t>
            </a:r>
            <a:endParaRPr lang="en-US" altLang="zh-CN" dirty="0">
              <a:latin typeface="Times New Roman" charset="0"/>
            </a:endParaRPr>
          </a:p>
          <a:p>
            <a:pPr eaLnBrk="1" hangingPunct="1"/>
            <a:r>
              <a:rPr lang="en-US" altLang="zh-CN" dirty="0">
                <a:latin typeface="Times New Roman" charset="0"/>
              </a:rPr>
              <a:t>Note that critical scholarship doesn’t believe</a:t>
            </a:r>
            <a:r>
              <a:rPr lang="en-US" altLang="zh-CN" baseline="0" dirty="0">
                <a:latin typeface="Times New Roman" charset="0"/>
              </a:rPr>
              <a:t> there ever was an actual Exodus.  These scholars believe the Exodus story arose much later as a myth to unite the nation.</a:t>
            </a:r>
            <a:endParaRPr lang="zh-CN" altLang="en-US" dirty="0">
              <a:latin typeface="Times New Roman" charset="0"/>
            </a:endParaRPr>
          </a:p>
        </p:txBody>
      </p:sp>
    </p:spTree>
    <p:extLst>
      <p:ext uri="{BB962C8B-B14F-4D97-AF65-F5344CB8AC3E}">
        <p14:creationId xmlns:p14="http://schemas.microsoft.com/office/powerpoint/2010/main" val="3737455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B2AC71A-4EB2-BF48-937E-FC7310C6EE48}"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95266" name="Rectangle 2"/>
          <p:cNvSpPr>
            <a:spLocks noGrp="1" noRot="1" noChangeAspect="1" noChangeArrowheads="1" noTextEdit="1"/>
          </p:cNvSpPr>
          <p:nvPr>
            <p:ph type="sldImg"/>
          </p:nvPr>
        </p:nvSpPr>
        <p:spPr>
          <a:ln/>
        </p:spPr>
      </p:sp>
      <p:sp>
        <p:nvSpPr>
          <p:cNvPr id="3952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r>
              <a:rPr lang="en-US" altLang="zh-CN" dirty="0">
                <a:latin typeface="Times New Roman" charset="0"/>
              </a:rPr>
              <a:t>Each view has its strengths</a:t>
            </a:r>
            <a:r>
              <a:rPr lang="en-US" altLang="zh-CN" baseline="0" dirty="0">
                <a:latin typeface="Times New Roman" charset="0"/>
              </a:rPr>
              <a:t> and weaknesses, so the student should evaluate all the arguments for each and make an informed decision whether I am correct to hold to the 400-year sojourn.</a:t>
            </a:r>
            <a:endParaRPr lang="zh-CN" altLang="en-US" dirty="0">
              <a:latin typeface="Times New Roman" charset="0"/>
            </a:endParaRPr>
          </a:p>
        </p:txBody>
      </p:sp>
    </p:spTree>
    <p:extLst>
      <p:ext uri="{BB962C8B-B14F-4D97-AF65-F5344CB8AC3E}">
        <p14:creationId xmlns:p14="http://schemas.microsoft.com/office/powerpoint/2010/main" val="391726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7"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FE29A84-CA05-9B46-AF15-6DA7FFC6A879}"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C85AD8-95CD-6548-908A-5D705D6DD01A}"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420866" name="Rectangle 2"/>
          <p:cNvSpPr>
            <a:spLocks noGrp="1" noRot="1" noChangeAspect="1" noChangeArrowheads="1" noTextEdit="1"/>
          </p:cNvSpPr>
          <p:nvPr>
            <p:ph type="sldImg"/>
          </p:nvPr>
        </p:nvSpPr>
        <p:spPr>
          <a:ln/>
        </p:spPr>
      </p:sp>
      <p:sp>
        <p:nvSpPr>
          <p:cNvPr id="4208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5"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6CE592C-BF7D-6847-A191-926853259ADE}"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6546376" y="8774669"/>
            <a:ext cx="311624" cy="369332"/>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60</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xfrm>
            <a:off x="914400" y="4368801"/>
            <a:ext cx="918799" cy="369332"/>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Survey</a:t>
            </a:r>
            <a:r>
              <a:rPr lang="en-US" baseline="0" dirty="0">
                <a:latin typeface="Arial" charset="0"/>
                <a:ea typeface="ＭＳ Ｐゴシック" charset="0"/>
                <a:cs typeface="ＭＳ Ｐゴシック" charset="0"/>
              </a:rPr>
              <a:t> (</a:t>
            </a:r>
            <a:r>
              <a:rPr lang="en-US" baseline="0" dirty="0" err="1">
                <a:latin typeface="Arial" charset="0"/>
                <a:ea typeface="ＭＳ Ｐゴシック" charset="0"/>
                <a:cs typeface="ＭＳ Ｐゴシック" charset="0"/>
              </a:rPr>
              <a:t>os</a:t>
            </a:r>
            <a:r>
              <a:rPr lang="en-US" baseline="0" dirty="0">
                <a:latin typeface="Arial"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29" name="Rectangle 1031"/>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450D358-713E-214D-BD66-A5A7BE250CD3}" type="slidenum">
              <a:rPr kumimoji="0" lang="zh-CN" alt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80930" name="Rectangle 1026"/>
          <p:cNvSpPr>
            <a:spLocks noGrp="1" noRot="1" noChangeAspect="1" noChangeArrowheads="1" noTextEdit="1"/>
          </p:cNvSpPr>
          <p:nvPr>
            <p:ph type="sldImg"/>
          </p:nvPr>
        </p:nvSpPr>
        <p:spPr>
          <a:ln/>
        </p:spPr>
      </p:sp>
      <p:sp>
        <p:nvSpPr>
          <p:cNvPr id="380931" name="Rectangle 1027"/>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altLang="zh-CN" sz="1600" b="0" dirty="0">
              <a:latin typeface="Arial" charset="0"/>
            </a:endParaRPr>
          </a:p>
          <a:p>
            <a:pPr eaLnBrk="1" hangingPunct="1"/>
            <a:r>
              <a:rPr lang="en-US" altLang="zh-CN" sz="1600" b="0" dirty="0">
                <a:latin typeface="Arial" charset="0"/>
              </a:rPr>
              <a:t>The majority view on Egypt’s chronology puts the rulers back to 3100 BC, which is long before the Genesis</a:t>
            </a:r>
            <a:r>
              <a:rPr lang="en-US" altLang="zh-CN" sz="1600" b="0" baseline="0" dirty="0">
                <a:latin typeface="Arial" charset="0"/>
              </a:rPr>
              <a:t> date of the Flood at 2487 (see OT Survey notes, p. 86). Obviously the Bible and the Egyptologists cannot both be correct. This traditional view also puts the pyramids prior to Abraham, though the Bible never mentions the pyramids.  Moses is typically seen as living around 1250 BC.</a:t>
            </a:r>
            <a:endParaRPr lang="en-US" altLang="zh-CN" sz="1600" b="0" dirty="0">
              <a:latin typeface="Arial" charset="0"/>
            </a:endParaRPr>
          </a:p>
          <a:p>
            <a:pPr eaLnBrk="1" hangingPunct="1"/>
            <a:endParaRPr lang="en-US" altLang="zh-CN" sz="1600" b="0" dirty="0">
              <a:latin typeface="Arial" charset="0"/>
            </a:endParaRPr>
          </a:p>
          <a:p>
            <a:pPr eaLnBrk="1" hangingPunct="1"/>
            <a:r>
              <a:rPr lang="en-US" altLang="zh-CN" sz="1600" b="0" dirty="0">
                <a:latin typeface="Arial" charset="0"/>
              </a:rPr>
              <a:t>https://</a:t>
            </a:r>
            <a:r>
              <a:rPr lang="en-US" altLang="zh-CN" sz="1600" b="0" dirty="0" err="1">
                <a:latin typeface="Arial" charset="0"/>
              </a:rPr>
              <a:t>portal.tiu.edu</a:t>
            </a:r>
            <a:r>
              <a:rPr lang="en-US" altLang="zh-CN" sz="1600" b="0" dirty="0">
                <a:latin typeface="Arial" charset="0"/>
              </a:rPr>
              <a:t>/</a:t>
            </a:r>
            <a:r>
              <a:rPr lang="en-US" altLang="zh-CN" sz="1600" b="0" dirty="0" err="1">
                <a:latin typeface="Arial" charset="0"/>
              </a:rPr>
              <a:t>uportal</a:t>
            </a:r>
            <a:r>
              <a:rPr lang="en-US" altLang="zh-CN" sz="1600" b="0" dirty="0">
                <a:latin typeface="Arial" charset="0"/>
              </a:rPr>
              <a:t>/teds/</a:t>
            </a:r>
            <a:r>
              <a:rPr lang="en-US" altLang="zh-CN" sz="1600" b="0" dirty="0" err="1">
                <a:latin typeface="Arial" charset="0"/>
              </a:rPr>
              <a:t>otdept</a:t>
            </a:r>
            <a:r>
              <a:rPr lang="en-US" altLang="zh-CN" sz="1600" b="0" dirty="0">
                <a:latin typeface="Arial" charset="0"/>
              </a:rPr>
              <a:t>/</a:t>
            </a:r>
            <a:r>
              <a:rPr lang="en-US" altLang="zh-CN" sz="1600" b="0" dirty="0" err="1">
                <a:latin typeface="Arial" charset="0"/>
              </a:rPr>
              <a:t>jhoffmeier</a:t>
            </a:r>
            <a:endParaRPr lang="en-US" altLang="zh-CN" b="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222DA30-0861-E447-BF53-937665C9FE3F}"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89122" name="Rectangle 2"/>
          <p:cNvSpPr>
            <a:spLocks noGrp="1" noRot="1" noChangeAspect="1" noChangeArrowheads="1" noTextEdit="1"/>
          </p:cNvSpPr>
          <p:nvPr>
            <p:ph type="sldImg"/>
          </p:nvPr>
        </p:nvSpPr>
        <p:spPr>
          <a:ln/>
        </p:spPr>
      </p:sp>
      <p:sp>
        <p:nvSpPr>
          <p:cNvPr id="38912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6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B4EC78B-A272-454F-AE80-5CF8B180E191}" type="slidenum">
              <a:rPr kumimoji="0" lang="zh-CN" alt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zh-CN"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391170" name="Rectangle 2"/>
          <p:cNvSpPr>
            <a:spLocks noGrp="1" noRot="1" noChangeAspect="1" noChangeArrowheads="1" noTextEdit="1"/>
          </p:cNvSpPr>
          <p:nvPr>
            <p:ph type="sldImg"/>
          </p:nvPr>
        </p:nvSpPr>
        <p:spPr>
          <a:ln/>
        </p:spPr>
      </p:sp>
      <p:sp>
        <p:nvSpPr>
          <p:cNvPr id="39117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pPr eaLnBrk="1" hangingPunct="1"/>
            <a:endParaRPr lang="zh-CN" alt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9E3D130-F06A-6643-A1F1-E6A6B0D4DFCF}"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97314" name="Rectangle 2"/>
          <p:cNvSpPr>
            <a:spLocks noGrp="1" noRot="1" noChangeAspect="1" noChangeArrowheads="1" noTextEdit="1"/>
          </p:cNvSpPr>
          <p:nvPr>
            <p:ph type="sldImg"/>
          </p:nvPr>
        </p:nvSpPr>
        <p:spPr>
          <a:ln/>
        </p:spPr>
      </p:sp>
      <p:sp>
        <p:nvSpPr>
          <p:cNvPr id="39731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414462A1-58E2-5B47-8FA6-A36103C5C7EB}"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83B38F0-850D-094E-AC44-022B575E3DF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416770" name="Rectangle 2"/>
          <p:cNvSpPr>
            <a:spLocks noGrp="1" noRot="1" noChangeAspect="1" noChangeArrowheads="1" noTextEdit="1"/>
          </p:cNvSpPr>
          <p:nvPr>
            <p:ph type="sldImg"/>
          </p:nvPr>
        </p:nvSpPr>
        <p:spPr>
          <a:ln/>
        </p:spPr>
      </p:sp>
      <p:sp>
        <p:nvSpPr>
          <p:cNvPr id="416771"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B6A1470-D3D2-CE40-A58C-538A2A38318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99362" name="Rectangle 2"/>
          <p:cNvSpPr>
            <a:spLocks noGrp="1" noRot="1" noChangeAspect="1" noChangeArrowheads="1" noTextEdit="1"/>
          </p:cNvSpPr>
          <p:nvPr>
            <p:ph type="sldImg"/>
          </p:nvPr>
        </p:nvSpPr>
        <p:spPr>
          <a:ln/>
        </p:spPr>
      </p:sp>
      <p:sp>
        <p:nvSpPr>
          <p:cNvPr id="399363"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defRPr/>
              </a:pPr>
              <a:endParaRPr lang="en-US">
                <a:cs typeface="+mn-cs"/>
              </a:endParaRPr>
            </a:p>
          </p:txBody>
        </p:sp>
        <p:sp>
          <p:nvSpPr>
            <p:cNvPr id="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39973" name="Rectangle 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339977"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ECDE9FC3-1181-C545-81C3-9D4067C5A246}" type="slidenum">
              <a:rPr lang="en-US"/>
              <a:pPr>
                <a:defRPr/>
              </a:pPr>
              <a:t>‹#›</a:t>
            </a:fld>
            <a:endParaRPr lang="en-US"/>
          </a:p>
        </p:txBody>
      </p:sp>
    </p:spTree>
    <p:extLst>
      <p:ext uri="{BB962C8B-B14F-4D97-AF65-F5344CB8AC3E}">
        <p14:creationId xmlns:p14="http://schemas.microsoft.com/office/powerpoint/2010/main" val="393738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F6176839-77A2-2343-A3F1-EBB92F8B94CB}" type="slidenum">
              <a:rPr lang="en-US"/>
              <a:pPr>
                <a:defRPr/>
              </a:pPr>
              <a:t>‹#›</a:t>
            </a:fld>
            <a:endParaRPr lang="en-US"/>
          </a:p>
        </p:txBody>
      </p:sp>
    </p:spTree>
    <p:extLst>
      <p:ext uri="{BB962C8B-B14F-4D97-AF65-F5344CB8AC3E}">
        <p14:creationId xmlns:p14="http://schemas.microsoft.com/office/powerpoint/2010/main" val="3758772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B0C3B7C7-6835-5840-8FCB-11079DB09016}" type="slidenum">
              <a:rPr lang="en-US"/>
              <a:pPr>
                <a:defRPr/>
              </a:pPr>
              <a:t>‹#›</a:t>
            </a:fld>
            <a:endParaRPr lang="en-US"/>
          </a:p>
        </p:txBody>
      </p:sp>
    </p:spTree>
    <p:extLst>
      <p:ext uri="{BB962C8B-B14F-4D97-AF65-F5344CB8AC3E}">
        <p14:creationId xmlns:p14="http://schemas.microsoft.com/office/powerpoint/2010/main" val="3168875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F11E8C"/>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cs typeface="+mn-cs"/>
              </a:endParaRPr>
            </a:p>
          </p:txBody>
        </p:sp>
      </p:grpSp>
      <p:sp>
        <p:nvSpPr>
          <p:cNvPr id="342040" name="Rectangle 24"/>
          <p:cNvSpPr>
            <a:spLocks noGrp="1" noChangeArrowheads="1"/>
          </p:cNvSpPr>
          <p:nvPr>
            <p:ph type="ctrTitle" sz="quarter"/>
          </p:nvPr>
        </p:nvSpPr>
        <p:spPr>
          <a:xfrm>
            <a:off x="685800" y="1600200"/>
            <a:ext cx="7772400" cy="1828800"/>
          </a:xfrm>
        </p:spPr>
        <p:txBody>
          <a:bodyPr/>
          <a:lstStyle>
            <a:lvl1pPr>
              <a:defRPr sz="4800"/>
            </a:lvl1pPr>
          </a:lstStyle>
          <a:p>
            <a:pPr lvl="0"/>
            <a:r>
              <a:rPr lang="en-US" noProof="0"/>
              <a:t>Click to edit Master title style</a:t>
            </a:r>
          </a:p>
        </p:txBody>
      </p:sp>
      <p:sp>
        <p:nvSpPr>
          <p:cNvPr id="34204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9247AAD6-54B8-9F48-8899-26953D763537}" type="slidenum">
              <a:rPr lang="en-US"/>
              <a:pPr>
                <a:defRPr/>
              </a:pPr>
              <a:t>‹#›</a:t>
            </a:fld>
            <a:endParaRPr lang="en-US"/>
          </a:p>
        </p:txBody>
      </p:sp>
    </p:spTree>
    <p:extLst>
      <p:ext uri="{BB962C8B-B14F-4D97-AF65-F5344CB8AC3E}">
        <p14:creationId xmlns:p14="http://schemas.microsoft.com/office/powerpoint/2010/main" val="227583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68AC268-DDA7-6046-B29A-F411B0CDF7A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92269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7F7033D8-4BFD-C84D-95E7-7A373A190A5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83793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695B984-D21F-1445-A99B-D96109B36BD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48858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C81EC7FB-B41C-934B-BB96-FE93A6ACA4FE}"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40661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43548E55-2764-884C-B55A-E047293D0218}"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115963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1F67B78E-292A-EC4F-9EEB-8011DADEE117}"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07418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D6CBF1AA-BDF6-2D46-9325-D54AD3E54D0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6974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381EE16B-FDD2-F64B-96F6-01769686FB3C}" type="slidenum">
              <a:rPr lang="en-US"/>
              <a:pPr>
                <a:defRPr/>
              </a:pPr>
              <a:t>‹#›</a:t>
            </a:fld>
            <a:endParaRPr lang="en-US"/>
          </a:p>
        </p:txBody>
      </p:sp>
    </p:spTree>
    <p:extLst>
      <p:ext uri="{BB962C8B-B14F-4D97-AF65-F5344CB8AC3E}">
        <p14:creationId xmlns:p14="http://schemas.microsoft.com/office/powerpoint/2010/main" val="17606806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212C19E-B922-E64F-A355-BD93B2DCC370}"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83184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18C7F0A3-81FE-1943-A4C3-AB33F182FDB9}"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8181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D1F049A-6298-A242-A8C7-13B52B8EAE7A}"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26988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96105C8-9D7B-C949-94B4-23D3F2B26B56}" type="slidenum">
              <a:rPr lang="en-US"/>
              <a:pPr>
                <a:defRPr/>
              </a:pPr>
              <a:t>‹#›</a:t>
            </a:fld>
            <a:endParaRPr lang="en-US"/>
          </a:p>
        </p:txBody>
      </p:sp>
    </p:spTree>
    <p:extLst>
      <p:ext uri="{BB962C8B-B14F-4D97-AF65-F5344CB8AC3E}">
        <p14:creationId xmlns:p14="http://schemas.microsoft.com/office/powerpoint/2010/main" val="293102149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CDFDBD15-01D3-3D44-9ED6-7226CF3B1D10}" type="slidenum">
              <a:rPr lang="en-US"/>
              <a:pPr>
                <a:defRPr/>
              </a:pPr>
              <a:t>‹#›</a:t>
            </a:fld>
            <a:endParaRPr lang="en-US"/>
          </a:p>
        </p:txBody>
      </p:sp>
    </p:spTree>
    <p:extLst>
      <p:ext uri="{BB962C8B-B14F-4D97-AF65-F5344CB8AC3E}">
        <p14:creationId xmlns:p14="http://schemas.microsoft.com/office/powerpoint/2010/main" val="41931202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7218D83-331A-C34B-80F5-C09E367BB287}" type="slidenum">
              <a:rPr lang="en-US"/>
              <a:pPr>
                <a:defRPr/>
              </a:pPr>
              <a:t>‹#›</a:t>
            </a:fld>
            <a:endParaRPr lang="en-US"/>
          </a:p>
        </p:txBody>
      </p:sp>
    </p:spTree>
    <p:extLst>
      <p:ext uri="{BB962C8B-B14F-4D97-AF65-F5344CB8AC3E}">
        <p14:creationId xmlns:p14="http://schemas.microsoft.com/office/powerpoint/2010/main" val="730873886"/>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DC40D9E-2433-4D4C-8A5B-0843BDAB6B41}" type="slidenum">
              <a:rPr lang="en-US"/>
              <a:pPr>
                <a:defRPr/>
              </a:pPr>
              <a:t>‹#›</a:t>
            </a:fld>
            <a:endParaRPr lang="en-US"/>
          </a:p>
        </p:txBody>
      </p:sp>
    </p:spTree>
    <p:extLst>
      <p:ext uri="{BB962C8B-B14F-4D97-AF65-F5344CB8AC3E}">
        <p14:creationId xmlns:p14="http://schemas.microsoft.com/office/powerpoint/2010/main" val="189056565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D317F53-FBBB-7542-A9D0-F7AF908A104A}" type="slidenum">
              <a:rPr lang="en-US"/>
              <a:pPr>
                <a:defRPr/>
              </a:pPr>
              <a:t>‹#›</a:t>
            </a:fld>
            <a:endParaRPr lang="en-US"/>
          </a:p>
        </p:txBody>
      </p:sp>
    </p:spTree>
    <p:extLst>
      <p:ext uri="{BB962C8B-B14F-4D97-AF65-F5344CB8AC3E}">
        <p14:creationId xmlns:p14="http://schemas.microsoft.com/office/powerpoint/2010/main" val="9758073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CB6E869-E727-024A-9511-4CD6B07B9CC8}" type="slidenum">
              <a:rPr lang="en-US"/>
              <a:pPr>
                <a:defRPr/>
              </a:pPr>
              <a:t>‹#›</a:t>
            </a:fld>
            <a:endParaRPr lang="en-US"/>
          </a:p>
        </p:txBody>
      </p:sp>
    </p:spTree>
    <p:extLst>
      <p:ext uri="{BB962C8B-B14F-4D97-AF65-F5344CB8AC3E}">
        <p14:creationId xmlns:p14="http://schemas.microsoft.com/office/powerpoint/2010/main" val="423020620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55879DC-84FD-3C46-ADDE-5FC72291A008}" type="slidenum">
              <a:rPr lang="en-US"/>
              <a:pPr>
                <a:defRPr/>
              </a:pPr>
              <a:t>‹#›</a:t>
            </a:fld>
            <a:endParaRPr lang="en-US"/>
          </a:p>
        </p:txBody>
      </p:sp>
    </p:spTree>
    <p:extLst>
      <p:ext uri="{BB962C8B-B14F-4D97-AF65-F5344CB8AC3E}">
        <p14:creationId xmlns:p14="http://schemas.microsoft.com/office/powerpoint/2010/main" val="4791067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8EE4DD1-245C-AD49-91A6-4106462D1B56}" type="slidenum">
              <a:rPr lang="en-US"/>
              <a:pPr>
                <a:defRPr/>
              </a:pPr>
              <a:t>‹#›</a:t>
            </a:fld>
            <a:endParaRPr lang="en-US"/>
          </a:p>
        </p:txBody>
      </p:sp>
    </p:spTree>
    <p:extLst>
      <p:ext uri="{BB962C8B-B14F-4D97-AF65-F5344CB8AC3E}">
        <p14:creationId xmlns:p14="http://schemas.microsoft.com/office/powerpoint/2010/main" val="8686258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163824C-77BC-FC48-9230-5C47FA9D1225}" type="slidenum">
              <a:rPr lang="en-US"/>
              <a:pPr>
                <a:defRPr/>
              </a:pPr>
              <a:t>‹#›</a:t>
            </a:fld>
            <a:endParaRPr lang="en-US"/>
          </a:p>
        </p:txBody>
      </p:sp>
    </p:spTree>
    <p:extLst>
      <p:ext uri="{BB962C8B-B14F-4D97-AF65-F5344CB8AC3E}">
        <p14:creationId xmlns:p14="http://schemas.microsoft.com/office/powerpoint/2010/main" val="2602943078"/>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8F9A8955-B8F8-EF4C-80D0-5E9E67010A12}" type="slidenum">
              <a:rPr lang="en-US"/>
              <a:pPr>
                <a:defRPr/>
              </a:pPr>
              <a:t>‹#›</a:t>
            </a:fld>
            <a:endParaRPr lang="en-US"/>
          </a:p>
        </p:txBody>
      </p:sp>
    </p:spTree>
    <p:extLst>
      <p:ext uri="{BB962C8B-B14F-4D97-AF65-F5344CB8AC3E}">
        <p14:creationId xmlns:p14="http://schemas.microsoft.com/office/powerpoint/2010/main" val="186176058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2E5D17A-5CFA-6A4C-B3BD-F1D6AF4EEBBD}" type="slidenum">
              <a:rPr lang="en-US"/>
              <a:pPr>
                <a:defRPr/>
              </a:pPr>
              <a:t>‹#›</a:t>
            </a:fld>
            <a:endParaRPr lang="en-US"/>
          </a:p>
        </p:txBody>
      </p:sp>
    </p:spTree>
    <p:extLst>
      <p:ext uri="{BB962C8B-B14F-4D97-AF65-F5344CB8AC3E}">
        <p14:creationId xmlns:p14="http://schemas.microsoft.com/office/powerpoint/2010/main" val="361423502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0C2B75B-DB14-4740-9F33-40F88BC8901F}" type="slidenum">
              <a:rPr lang="en-US"/>
              <a:pPr>
                <a:defRPr/>
              </a:pPr>
              <a:t>‹#›</a:t>
            </a:fld>
            <a:endParaRPr lang="en-US"/>
          </a:p>
        </p:txBody>
      </p:sp>
    </p:spTree>
    <p:extLst>
      <p:ext uri="{BB962C8B-B14F-4D97-AF65-F5344CB8AC3E}">
        <p14:creationId xmlns:p14="http://schemas.microsoft.com/office/powerpoint/2010/main" val="2981366032"/>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6" name="Rectangle 4"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6"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8"/>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grpSp>
      <p:sp>
        <p:nvSpPr>
          <p:cNvPr id="820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20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18A73D4C-C658-734D-A126-48BC284B8ADA}" type="slidenum">
              <a:rPr lang="zh-CN" altLang="en-US"/>
              <a:pPr>
                <a:defRPr/>
              </a:pPr>
              <a:t>‹#›</a:t>
            </a:fld>
            <a:endParaRPr lang="en-US" altLang="zh-CN"/>
          </a:p>
        </p:txBody>
      </p:sp>
    </p:spTree>
    <p:extLst>
      <p:ext uri="{BB962C8B-B14F-4D97-AF65-F5344CB8AC3E}">
        <p14:creationId xmlns:p14="http://schemas.microsoft.com/office/powerpoint/2010/main" val="5513213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D9227E8E-1EFC-EA40-99A6-B2C843B3CFDD}"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395332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2156D418-9F10-4546-B28D-C94C5E274FDC}"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4524755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327AA9B-DF07-5548-93EC-7A1451F9C87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367765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BB281399-CDFD-B44A-A72C-25D0EB0B763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2948259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9B56DBAC-B937-A149-91B4-3B639E538EC3}"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318721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0A4E0572-C2FE-6C45-9FDB-33722EA48F3B}" type="slidenum">
              <a:rPr lang="en-US"/>
              <a:pPr>
                <a:defRPr/>
              </a:pPr>
              <a:t>‹#›</a:t>
            </a:fld>
            <a:endParaRPr lang="en-US"/>
          </a:p>
        </p:txBody>
      </p:sp>
    </p:spTree>
    <p:extLst>
      <p:ext uri="{BB962C8B-B14F-4D97-AF65-F5344CB8AC3E}">
        <p14:creationId xmlns:p14="http://schemas.microsoft.com/office/powerpoint/2010/main" val="28203783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07EA2FFE-AC00-1D43-8311-189C4A427875}"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3393158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3088119B-B87E-244E-84BD-04E9E6784CC2}"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960655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6B39901E-F07F-6248-B934-A34DC804D50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92983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1E18E5F-4194-4D42-BED0-8D5E618D19A0}"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6012302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solidFill>
                <a:srgbClr val="003300"/>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endParaRPr lang="en-US">
              <a:solidFill>
                <a:srgbClr val="003300"/>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13B793F8-AB32-EC45-9DD0-6E97A0E1F681}" type="slidenum">
              <a:rPr lang="zh-CN" altLang="en-US">
                <a:solidFill>
                  <a:srgbClr val="003300"/>
                </a:solidFill>
              </a:rPr>
              <a:pPr>
                <a:defRPr/>
              </a:pPr>
              <a:t>‹#›</a:t>
            </a:fld>
            <a:endParaRPr lang="en-US" altLang="zh-CN">
              <a:solidFill>
                <a:srgbClr val="003300"/>
              </a:solidFill>
            </a:endParaRPr>
          </a:p>
        </p:txBody>
      </p:sp>
    </p:spTree>
    <p:extLst>
      <p:ext uri="{BB962C8B-B14F-4D97-AF65-F5344CB8AC3E}">
        <p14:creationId xmlns:p14="http://schemas.microsoft.com/office/powerpoint/2010/main" val="11363722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176247-79CA-5041-9C9E-9421B21244C8}"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0051521"/>
      </p:ext>
    </p:extLst>
  </p:cSld>
  <p:clrMapOvr>
    <a:masterClrMapping/>
  </p:clrMapOvr>
  <p:transition spd="med">
    <p:randomBar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483F56-AA6F-F94E-99C9-C5BA7C2544AD}"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27413041"/>
      </p:ext>
    </p:extLst>
  </p:cSld>
  <p:clrMapOvr>
    <a:masterClrMapping/>
  </p:clrMapOvr>
  <p:transition spd="med">
    <p:randomBa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FB9E8-3E7B-FC46-BB33-5F38A81ECB86}"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62429991"/>
      </p:ext>
    </p:extLst>
  </p:cSld>
  <p:clrMapOvr>
    <a:masterClrMapping/>
  </p:clrMapOvr>
  <p:transition spd="med">
    <p:randomBa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E4F2D88-0358-564A-A6CD-92C4818A1B1F}"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56044938"/>
      </p:ext>
    </p:extLst>
  </p:cSld>
  <p:clrMapOvr>
    <a:masterClrMapping/>
  </p:clrMapOvr>
  <p:transition spd="med">
    <p:randomBa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6F20DA2-7EC5-604F-88F0-985897E86130}"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2495212"/>
      </p:ext>
    </p:extLst>
  </p:cSld>
  <p:clrMapOvr>
    <a:masterClrMapping/>
  </p:clrMapOvr>
  <p:transition spd="med">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0D6FA4FF-6E22-E64D-B70A-3F8FECE6EE2D}" type="slidenum">
              <a:rPr lang="en-US"/>
              <a:pPr>
                <a:defRPr/>
              </a:pPr>
              <a:t>‹#›</a:t>
            </a:fld>
            <a:endParaRPr lang="en-US"/>
          </a:p>
        </p:txBody>
      </p:sp>
    </p:spTree>
    <p:extLst>
      <p:ext uri="{BB962C8B-B14F-4D97-AF65-F5344CB8AC3E}">
        <p14:creationId xmlns:p14="http://schemas.microsoft.com/office/powerpoint/2010/main" val="1031625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0C1CFB4-ED2C-D04D-9DA8-396A57ECBE0A}"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99350525"/>
      </p:ext>
    </p:extLst>
  </p:cSld>
  <p:clrMapOvr>
    <a:masterClrMapping/>
  </p:clrMapOvr>
  <p:transition spd="med">
    <p:randomBa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2ADC5ED-C53E-164A-9ACC-65224F71780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86096822"/>
      </p:ext>
    </p:extLst>
  </p:cSld>
  <p:clrMapOvr>
    <a:masterClrMapping/>
  </p:clrMapOvr>
  <p:transition spd="med">
    <p:randomBa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E56EA0-8522-CE4F-AACE-F92606BD9B17}"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77753673"/>
      </p:ext>
    </p:extLst>
  </p:cSld>
  <p:clrMapOvr>
    <a:masterClrMapping/>
  </p:clrMapOvr>
  <p:transition spd="med">
    <p:randomBa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5EBF5E-A005-F64D-A2D0-27E5B7E0EFB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33908685"/>
      </p:ext>
    </p:extLst>
  </p:cSld>
  <p:clrMapOvr>
    <a:masterClrMapping/>
  </p:clrMapOvr>
  <p:transition spd="med">
    <p:randomBa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BAE59B-BAB5-2049-BC18-EC4F0067015E}"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32554478"/>
      </p:ext>
    </p:extLst>
  </p:cSld>
  <p:clrMapOvr>
    <a:masterClrMapping/>
  </p:clrMapOvr>
  <p:transition spd="med">
    <p:randomBa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CAC1F7-B0C1-AB45-99E6-4EA2FA61B429}"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92623153"/>
      </p:ext>
    </p:extLst>
  </p:cSld>
  <p:clrMapOvr>
    <a:masterClrMapping/>
  </p:clrMapOvr>
  <p:transition spd="med">
    <p:randomBa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BD4F13-7942-444B-B4B4-922B45760382}" type="slidenum">
              <a:rPr lang="zh-CN" altLang="en-US">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41159064"/>
      </p:ext>
    </p:extLst>
  </p:cSld>
  <p:clrMapOvr>
    <a:masterClrMapping/>
  </p:clrMapOvr>
  <p:transition spd="med">
    <p:randomBa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026"/>
          <p:cNvGrpSpPr>
            <a:grpSpLocks/>
          </p:cNvGrpSpPr>
          <p:nvPr/>
        </p:nvGrpSpPr>
        <p:grpSpPr bwMode="auto">
          <a:xfrm>
            <a:off x="0" y="0"/>
            <a:ext cx="9144000" cy="6858000"/>
            <a:chOff x="0" y="0"/>
            <a:chExt cx="5760" cy="4320"/>
          </a:xfrm>
        </p:grpSpPr>
        <p:sp>
          <p:nvSpPr>
            <p:cNvPr id="5" name="Rectangle 1027"/>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6" name="Rectangle 1028" descr="mutegras"/>
            <p:cNvSpPr>
              <a:spLocks noChangeArrowheads="1"/>
            </p:cNvSpPr>
            <p:nvPr/>
          </p:nvSpPr>
          <p:spPr bwMode="ltGray">
            <a:xfrm>
              <a:off x="0" y="0"/>
              <a:ext cx="5760" cy="2304"/>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7" name="Line 1029"/>
            <p:cNvSpPr>
              <a:spLocks noChangeShapeType="1"/>
            </p:cNvSpPr>
            <p:nvPr/>
          </p:nvSpPr>
          <p:spPr bwMode="ltGray">
            <a:xfrm>
              <a:off x="0" y="2304"/>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8" name="Rectangle 1030" descr="mutegras"/>
            <p:cNvSpPr>
              <a:spLocks noChangeArrowheads="1"/>
            </p:cNvSpPr>
            <p:nvPr/>
          </p:nvSpPr>
          <p:spPr bwMode="ltGray">
            <a:xfrm>
              <a:off x="0" y="4128"/>
              <a:ext cx="5760" cy="192"/>
            </a:xfrm>
            <a:prstGeom prst="rect">
              <a:avLst/>
            </a:prstGeom>
            <a:blipFill dpi="0" rotWithShape="0">
              <a:blip/>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9" name="Line 1031"/>
            <p:cNvSpPr>
              <a:spLocks noChangeShapeType="1"/>
            </p:cNvSpPr>
            <p:nvPr/>
          </p:nvSpPr>
          <p:spPr bwMode="ltGray">
            <a:xfrm>
              <a:off x="0" y="4128"/>
              <a:ext cx="5760" cy="1"/>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 name="Rectangle 1032"/>
            <p:cNvSpPr>
              <a:spLocks noChangeArrowheads="1"/>
            </p:cNvSpPr>
            <p:nvPr/>
          </p:nvSpPr>
          <p:spPr bwMode="ltGray">
            <a:xfrm>
              <a:off x="384" y="1584"/>
              <a:ext cx="5376" cy="432"/>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grpSp>
      <p:sp>
        <p:nvSpPr>
          <p:cNvPr id="190473" name="Rectangle 103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90474" name="Rectangle 1034"/>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035"/>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036"/>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037"/>
          <p:cNvSpPr>
            <a:spLocks noGrp="1" noChangeArrowheads="1"/>
          </p:cNvSpPr>
          <p:nvPr>
            <p:ph type="sldNum" sz="quarter" idx="12"/>
          </p:nvPr>
        </p:nvSpPr>
        <p:spPr>
          <a:xfrm>
            <a:off x="6553200" y="6248400"/>
            <a:ext cx="1905000" cy="457200"/>
          </a:xfrm>
        </p:spPr>
        <p:txBody>
          <a:bodyPr/>
          <a:lstStyle>
            <a:lvl1pPr>
              <a:defRPr/>
            </a:lvl1pPr>
          </a:lstStyle>
          <a:p>
            <a:pPr>
              <a:defRPr/>
            </a:pPr>
            <a:fld id="{E7C9225D-831D-9B41-8B7A-E4ABB7F49018}" type="slidenum">
              <a:rPr lang="zh-CN" altLang="en-US"/>
              <a:pPr>
                <a:defRPr/>
              </a:pPr>
              <a:t>‹#›</a:t>
            </a:fld>
            <a:endParaRPr lang="en-US" altLang="zh-CN"/>
          </a:p>
        </p:txBody>
      </p:sp>
    </p:spTree>
    <p:extLst>
      <p:ext uri="{BB962C8B-B14F-4D97-AF65-F5344CB8AC3E}">
        <p14:creationId xmlns:p14="http://schemas.microsoft.com/office/powerpoint/2010/main" val="12264706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323AE79-7844-7144-9DDB-D267F812FDFD}" type="slidenum">
              <a:rPr lang="zh-CN" altLang="en-US"/>
              <a:pPr>
                <a:defRPr/>
              </a:pPr>
              <a:t>‹#›</a:t>
            </a:fld>
            <a:endParaRPr lang="en-US" altLang="zh-CN"/>
          </a:p>
        </p:txBody>
      </p:sp>
    </p:spTree>
    <p:extLst>
      <p:ext uri="{BB962C8B-B14F-4D97-AF65-F5344CB8AC3E}">
        <p14:creationId xmlns:p14="http://schemas.microsoft.com/office/powerpoint/2010/main" val="1780195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D7B506F7-B781-1E4A-8AD8-8A017902AE4E}" type="slidenum">
              <a:rPr lang="zh-CN" altLang="en-US"/>
              <a:pPr>
                <a:defRPr/>
              </a:pPr>
              <a:t>‹#›</a:t>
            </a:fld>
            <a:endParaRPr lang="en-US" altLang="zh-CN"/>
          </a:p>
        </p:txBody>
      </p:sp>
    </p:spTree>
    <p:extLst>
      <p:ext uri="{BB962C8B-B14F-4D97-AF65-F5344CB8AC3E}">
        <p14:creationId xmlns:p14="http://schemas.microsoft.com/office/powerpoint/2010/main" val="407636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F20F5F17-3A79-C545-A776-5A7898B0039F}" type="slidenum">
              <a:rPr lang="en-US"/>
              <a:pPr>
                <a:defRPr/>
              </a:pPr>
              <a:t>‹#›</a:t>
            </a:fld>
            <a:endParaRPr lang="en-US"/>
          </a:p>
        </p:txBody>
      </p:sp>
    </p:spTree>
    <p:extLst>
      <p:ext uri="{BB962C8B-B14F-4D97-AF65-F5344CB8AC3E}">
        <p14:creationId xmlns:p14="http://schemas.microsoft.com/office/powerpoint/2010/main" val="215712182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C25D723-73CF-5341-83CB-878D46AE7A73}" type="slidenum">
              <a:rPr lang="zh-CN" altLang="en-US"/>
              <a:pPr>
                <a:defRPr/>
              </a:pPr>
              <a:t>‹#›</a:t>
            </a:fld>
            <a:endParaRPr lang="en-US" altLang="zh-CN"/>
          </a:p>
        </p:txBody>
      </p:sp>
    </p:spTree>
    <p:extLst>
      <p:ext uri="{BB962C8B-B14F-4D97-AF65-F5344CB8AC3E}">
        <p14:creationId xmlns:p14="http://schemas.microsoft.com/office/powerpoint/2010/main" val="2874200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348831BB-3A77-6D43-828A-03BA8613C4D6}" type="slidenum">
              <a:rPr lang="zh-CN" altLang="en-US"/>
              <a:pPr>
                <a:defRPr/>
              </a:pPr>
              <a:t>‹#›</a:t>
            </a:fld>
            <a:endParaRPr lang="en-US" altLang="zh-CN"/>
          </a:p>
        </p:txBody>
      </p:sp>
    </p:spTree>
    <p:extLst>
      <p:ext uri="{BB962C8B-B14F-4D97-AF65-F5344CB8AC3E}">
        <p14:creationId xmlns:p14="http://schemas.microsoft.com/office/powerpoint/2010/main" val="22096246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9B562D6A-5D79-004F-A2FB-FD1B78746CC0}" type="slidenum">
              <a:rPr lang="zh-CN" altLang="en-US"/>
              <a:pPr>
                <a:defRPr/>
              </a:pPr>
              <a:t>‹#›</a:t>
            </a:fld>
            <a:endParaRPr lang="en-US" altLang="zh-CN"/>
          </a:p>
        </p:txBody>
      </p:sp>
    </p:spTree>
    <p:extLst>
      <p:ext uri="{BB962C8B-B14F-4D97-AF65-F5344CB8AC3E}">
        <p14:creationId xmlns:p14="http://schemas.microsoft.com/office/powerpoint/2010/main" val="13380767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C040A028-C03B-4B41-8C19-F253CAEC5101}" type="slidenum">
              <a:rPr lang="zh-CN" altLang="en-US"/>
              <a:pPr>
                <a:defRPr/>
              </a:pPr>
              <a:t>‹#›</a:t>
            </a:fld>
            <a:endParaRPr lang="en-US" altLang="zh-CN"/>
          </a:p>
        </p:txBody>
      </p:sp>
    </p:spTree>
    <p:extLst>
      <p:ext uri="{BB962C8B-B14F-4D97-AF65-F5344CB8AC3E}">
        <p14:creationId xmlns:p14="http://schemas.microsoft.com/office/powerpoint/2010/main" val="26120903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CB792E5-F7B2-1148-BDE4-0D22E8A082E3}" type="slidenum">
              <a:rPr lang="zh-CN" altLang="en-US"/>
              <a:pPr>
                <a:defRPr/>
              </a:pPr>
              <a:t>‹#›</a:t>
            </a:fld>
            <a:endParaRPr lang="en-US" altLang="zh-CN"/>
          </a:p>
        </p:txBody>
      </p:sp>
    </p:spTree>
    <p:extLst>
      <p:ext uri="{BB962C8B-B14F-4D97-AF65-F5344CB8AC3E}">
        <p14:creationId xmlns:p14="http://schemas.microsoft.com/office/powerpoint/2010/main" val="21252778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D0A94710-447C-DA46-A3C2-76689657B21D}" type="slidenum">
              <a:rPr lang="zh-CN" altLang="en-US"/>
              <a:pPr>
                <a:defRPr/>
              </a:pPr>
              <a:t>‹#›</a:t>
            </a:fld>
            <a:endParaRPr lang="en-US" altLang="zh-CN"/>
          </a:p>
        </p:txBody>
      </p:sp>
    </p:spTree>
    <p:extLst>
      <p:ext uri="{BB962C8B-B14F-4D97-AF65-F5344CB8AC3E}">
        <p14:creationId xmlns:p14="http://schemas.microsoft.com/office/powerpoint/2010/main" val="37038731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F05F9453-04DF-F948-9FF8-BEEF59DFE2D9}" type="slidenum">
              <a:rPr lang="zh-CN" altLang="en-US"/>
              <a:pPr>
                <a:defRPr/>
              </a:pPr>
              <a:t>‹#›</a:t>
            </a:fld>
            <a:endParaRPr lang="en-US" altLang="zh-CN"/>
          </a:p>
        </p:txBody>
      </p:sp>
    </p:spTree>
    <p:extLst>
      <p:ext uri="{BB962C8B-B14F-4D97-AF65-F5344CB8AC3E}">
        <p14:creationId xmlns:p14="http://schemas.microsoft.com/office/powerpoint/2010/main" val="31418243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48DB0C67-0FA9-3749-ACEB-01724525FB80}" type="slidenum">
              <a:rPr lang="zh-CN" altLang="en-US"/>
              <a:pPr>
                <a:defRPr/>
              </a:pPr>
              <a:t>‹#›</a:t>
            </a:fld>
            <a:endParaRPr lang="en-US" altLang="zh-CN"/>
          </a:p>
        </p:txBody>
      </p:sp>
    </p:spTree>
    <p:extLst>
      <p:ext uri="{BB962C8B-B14F-4D97-AF65-F5344CB8AC3E}">
        <p14:creationId xmlns:p14="http://schemas.microsoft.com/office/powerpoint/2010/main" val="216632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828800" cy="6856413"/>
            <a:chOff x="0" y="0"/>
            <a:chExt cx="1152" cy="4319"/>
          </a:xfrm>
        </p:grpSpPr>
        <p:sp>
          <p:nvSpPr>
            <p:cNvPr id="5" name="Rectangle 3"/>
            <p:cNvSpPr>
              <a:spLocks noChangeArrowheads="1"/>
            </p:cNvSpPr>
            <p:nvPr/>
          </p:nvSpPr>
          <p:spPr bwMode="auto">
            <a:xfrm>
              <a:off x="0" y="0"/>
              <a:ext cx="1152" cy="102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6" name="Rectangle 4"/>
            <p:cNvSpPr>
              <a:spLocks noChangeArrowheads="1"/>
            </p:cNvSpPr>
            <p:nvPr/>
          </p:nvSpPr>
          <p:spPr bwMode="auto">
            <a:xfrm>
              <a:off x="0" y="2400"/>
              <a:ext cx="1152" cy="1919"/>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7" name="Picture 5"/>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028"/>
              <a:ext cx="1152" cy="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40966" name="Rectangle 6"/>
          <p:cNvSpPr>
            <a:spLocks noGrp="1" noChangeArrowheads="1"/>
          </p:cNvSpPr>
          <p:nvPr>
            <p:ph type="ctrTitle" sz="quarter"/>
          </p:nvPr>
        </p:nvSpPr>
        <p:spPr>
          <a:xfrm>
            <a:off x="1905000" y="1676400"/>
            <a:ext cx="6934200" cy="2116138"/>
          </a:xfrm>
        </p:spPr>
        <p:txBody>
          <a:bodyPr/>
          <a:lstStyle>
            <a:lvl1pPr>
              <a:defRPr/>
            </a:lvl1pPr>
          </a:lstStyle>
          <a:p>
            <a:r>
              <a:rPr lang="en-US"/>
              <a:t>Click to edit Master title style</a:t>
            </a:r>
          </a:p>
        </p:txBody>
      </p:sp>
      <p:sp>
        <p:nvSpPr>
          <p:cNvPr id="40967" name="Rectangle 7"/>
          <p:cNvSpPr>
            <a:spLocks noGrp="1" noChangeArrowheads="1"/>
          </p:cNvSpPr>
          <p:nvPr>
            <p:ph type="subTitle" sz="quarter" idx="1"/>
          </p:nvPr>
        </p:nvSpPr>
        <p:spPr>
          <a:xfrm>
            <a:off x="1911350" y="3968750"/>
            <a:ext cx="6400800" cy="1752600"/>
          </a:xfrm>
        </p:spPr>
        <p:txBody>
          <a:bodyPr/>
          <a:lstStyle>
            <a:lvl1pPr marL="0" indent="0">
              <a:buFont typeface="Symbol" pitchFamily="-111" charset="2"/>
              <a:buNone/>
              <a:defRPr/>
            </a:lvl1pPr>
          </a:lstStyle>
          <a:p>
            <a:r>
              <a:rPr lang="en-US"/>
              <a:t>Click to edit Master subtitle style</a:t>
            </a:r>
          </a:p>
        </p:txBody>
      </p:sp>
      <p:sp>
        <p:nvSpPr>
          <p:cNvPr id="8" name="Rectangle 8"/>
          <p:cNvSpPr>
            <a:spLocks noGrp="1" noChangeArrowheads="1"/>
          </p:cNvSpPr>
          <p:nvPr>
            <p:ph type="dt" sz="quarter" idx="10"/>
          </p:nvPr>
        </p:nvSpPr>
        <p:spPr>
          <a:xfrm>
            <a:off x="1828800" y="6400800"/>
            <a:ext cx="1905000" cy="457200"/>
          </a:xfrm>
        </p:spPr>
        <p:txBody>
          <a:bodyPr/>
          <a:lstStyle>
            <a:lvl1pPr eaLnBrk="0" hangingPunct="0">
              <a:defRPr/>
            </a:lvl1pPr>
          </a:lstStyle>
          <a:p>
            <a:pPr>
              <a:defRPr/>
            </a:pPr>
            <a:endParaRPr lang="en-US"/>
          </a:p>
        </p:txBody>
      </p:sp>
      <p:sp>
        <p:nvSpPr>
          <p:cNvPr id="9" name="Rectangle 9"/>
          <p:cNvSpPr>
            <a:spLocks noGrp="1" noChangeArrowheads="1"/>
          </p:cNvSpPr>
          <p:nvPr>
            <p:ph type="ftr" sz="quarter" idx="11"/>
          </p:nvPr>
        </p:nvSpPr>
        <p:spPr>
          <a:xfrm>
            <a:off x="3962400" y="6400800"/>
            <a:ext cx="2895600" cy="457200"/>
          </a:xfrm>
        </p:spPr>
        <p:txBody>
          <a:bodyPr/>
          <a:lstStyle>
            <a:lvl1pPr eaLnBrk="0" hangingPunct="0">
              <a:defRPr/>
            </a:lvl1pPr>
          </a:lstStyle>
          <a:p>
            <a:pPr>
              <a:defRPr/>
            </a:pPr>
            <a:endParaRPr lang="en-US"/>
          </a:p>
        </p:txBody>
      </p:sp>
      <p:sp>
        <p:nvSpPr>
          <p:cNvPr id="10" name="Rectangle 10"/>
          <p:cNvSpPr>
            <a:spLocks noGrp="1" noChangeArrowheads="1"/>
          </p:cNvSpPr>
          <p:nvPr>
            <p:ph type="sldNum" sz="quarter" idx="12"/>
          </p:nvPr>
        </p:nvSpPr>
        <p:spPr/>
        <p:txBody>
          <a:bodyPr/>
          <a:lstStyle>
            <a:lvl1pPr eaLnBrk="0" hangingPunct="0">
              <a:defRPr/>
            </a:lvl1pPr>
          </a:lstStyle>
          <a:p>
            <a:pPr>
              <a:defRPr/>
            </a:pPr>
            <a:fld id="{4E8B510C-6B82-A24C-9519-7C9E01D5DFBB}" type="slidenum">
              <a:rPr lang="en-US"/>
              <a:pPr>
                <a:defRPr/>
              </a:pPr>
              <a:t>‹#›</a:t>
            </a:fld>
            <a:endParaRPr lang="en-US"/>
          </a:p>
        </p:txBody>
      </p:sp>
    </p:spTree>
    <p:extLst>
      <p:ext uri="{BB962C8B-B14F-4D97-AF65-F5344CB8AC3E}">
        <p14:creationId xmlns:p14="http://schemas.microsoft.com/office/powerpoint/2010/main" val="3445483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6EAD260D-68C3-7C4F-B6EB-6EDE77251FF0}" type="slidenum">
              <a:rPr lang="en-US"/>
              <a:pPr>
                <a:defRPr/>
              </a:pPr>
              <a:t>‹#›</a:t>
            </a:fld>
            <a:endParaRPr lang="en-US"/>
          </a:p>
        </p:txBody>
      </p:sp>
    </p:spTree>
    <p:extLst>
      <p:ext uri="{BB962C8B-B14F-4D97-AF65-F5344CB8AC3E}">
        <p14:creationId xmlns:p14="http://schemas.microsoft.com/office/powerpoint/2010/main" val="186475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21D87AD8-B8C6-F441-86B7-A173E45F0FCE}" type="slidenum">
              <a:rPr lang="en-US"/>
              <a:pPr>
                <a:defRPr/>
              </a:pPr>
              <a:t>‹#›</a:t>
            </a:fld>
            <a:endParaRPr lang="en-US"/>
          </a:p>
        </p:txBody>
      </p:sp>
    </p:spTree>
    <p:extLst>
      <p:ext uri="{BB962C8B-B14F-4D97-AF65-F5344CB8AC3E}">
        <p14:creationId xmlns:p14="http://schemas.microsoft.com/office/powerpoint/2010/main" val="3469318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E2F414BE-21D5-0749-AFA0-6D284B6107DB}" type="slidenum">
              <a:rPr lang="en-US"/>
              <a:pPr>
                <a:defRPr/>
              </a:pPr>
              <a:t>‹#›</a:t>
            </a:fld>
            <a:endParaRPr lang="en-US"/>
          </a:p>
        </p:txBody>
      </p:sp>
    </p:spTree>
    <p:extLst>
      <p:ext uri="{BB962C8B-B14F-4D97-AF65-F5344CB8AC3E}">
        <p14:creationId xmlns:p14="http://schemas.microsoft.com/office/powerpoint/2010/main" val="38055102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92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1600" y="1600200"/>
            <a:ext cx="381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CD995A7-13E9-A844-9BBF-165298B1605D}" type="slidenum">
              <a:rPr lang="en-US"/>
              <a:pPr>
                <a:defRPr/>
              </a:pPr>
              <a:t>‹#›</a:t>
            </a:fld>
            <a:endParaRPr lang="en-US"/>
          </a:p>
        </p:txBody>
      </p:sp>
    </p:spTree>
    <p:extLst>
      <p:ext uri="{BB962C8B-B14F-4D97-AF65-F5344CB8AC3E}">
        <p14:creationId xmlns:p14="http://schemas.microsoft.com/office/powerpoint/2010/main" val="3309446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0"/>
          <p:cNvSpPr>
            <a:spLocks noGrp="1" noChangeArrowheads="1"/>
          </p:cNvSpPr>
          <p:nvPr>
            <p:ph type="sldNum" sz="quarter" idx="12"/>
          </p:nvPr>
        </p:nvSpPr>
        <p:spPr/>
        <p:txBody>
          <a:bodyPr/>
          <a:lstStyle>
            <a:lvl1pPr eaLnBrk="0" hangingPunct="0">
              <a:defRPr/>
            </a:lvl1pPr>
          </a:lstStyle>
          <a:p>
            <a:pPr>
              <a:defRPr/>
            </a:pPr>
            <a:fld id="{67CFD05E-167F-394E-AC93-A0BCA9AA5AEA}" type="slidenum">
              <a:rPr lang="en-US"/>
              <a:pPr>
                <a:defRPr/>
              </a:pPr>
              <a:t>‹#›</a:t>
            </a:fld>
            <a:endParaRPr lang="en-US"/>
          </a:p>
        </p:txBody>
      </p:sp>
    </p:spTree>
    <p:extLst>
      <p:ext uri="{BB962C8B-B14F-4D97-AF65-F5344CB8AC3E}">
        <p14:creationId xmlns:p14="http://schemas.microsoft.com/office/powerpoint/2010/main" val="12839475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0"/>
          <p:cNvSpPr>
            <a:spLocks noGrp="1" noChangeArrowheads="1"/>
          </p:cNvSpPr>
          <p:nvPr>
            <p:ph type="sldNum" sz="quarter" idx="12"/>
          </p:nvPr>
        </p:nvSpPr>
        <p:spPr/>
        <p:txBody>
          <a:bodyPr/>
          <a:lstStyle>
            <a:lvl1pPr eaLnBrk="0" hangingPunct="0">
              <a:defRPr/>
            </a:lvl1pPr>
          </a:lstStyle>
          <a:p>
            <a:pPr>
              <a:defRPr/>
            </a:pPr>
            <a:fld id="{8C7E3B8B-C1E5-2643-A873-0C7F943E4B88}" type="slidenum">
              <a:rPr lang="en-US"/>
              <a:pPr>
                <a:defRPr/>
              </a:pPr>
              <a:t>‹#›</a:t>
            </a:fld>
            <a:endParaRPr lang="en-US"/>
          </a:p>
        </p:txBody>
      </p:sp>
    </p:spTree>
    <p:extLst>
      <p:ext uri="{BB962C8B-B14F-4D97-AF65-F5344CB8AC3E}">
        <p14:creationId xmlns:p14="http://schemas.microsoft.com/office/powerpoint/2010/main" val="4015562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vl1pPr>
          </a:lstStyle>
          <a:p>
            <a:pPr>
              <a:defRPr/>
            </a:pPr>
            <a:fld id="{A789AC14-30C7-ED44-9AEE-F37D3FDB6FB1}" type="slidenum">
              <a:rPr lang="en-US"/>
              <a:pPr>
                <a:defRPr/>
              </a:pPr>
              <a:t>‹#›</a:t>
            </a:fld>
            <a:endParaRPr lang="en-US"/>
          </a:p>
        </p:txBody>
      </p:sp>
    </p:spTree>
    <p:extLst>
      <p:ext uri="{BB962C8B-B14F-4D97-AF65-F5344CB8AC3E}">
        <p14:creationId xmlns:p14="http://schemas.microsoft.com/office/powerpoint/2010/main" val="3123345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138AD4E7-1E3F-A749-8F44-2E351FA660A4}" type="slidenum">
              <a:rPr lang="en-US"/>
              <a:pPr>
                <a:defRPr/>
              </a:pPr>
              <a:t>‹#›</a:t>
            </a:fld>
            <a:endParaRPr lang="en-US"/>
          </a:p>
        </p:txBody>
      </p:sp>
    </p:spTree>
    <p:extLst>
      <p:ext uri="{BB962C8B-B14F-4D97-AF65-F5344CB8AC3E}">
        <p14:creationId xmlns:p14="http://schemas.microsoft.com/office/powerpoint/2010/main" val="29694976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0"/>
          <p:cNvSpPr>
            <a:spLocks noGrp="1" noChangeArrowheads="1"/>
          </p:cNvSpPr>
          <p:nvPr>
            <p:ph type="sldNum" sz="quarter" idx="12"/>
          </p:nvPr>
        </p:nvSpPr>
        <p:spPr/>
        <p:txBody>
          <a:bodyPr/>
          <a:lstStyle>
            <a:lvl1pPr eaLnBrk="0" hangingPunct="0">
              <a:defRPr/>
            </a:lvl1pPr>
          </a:lstStyle>
          <a:p>
            <a:pPr>
              <a:defRPr/>
            </a:pPr>
            <a:fld id="{D7CD2C43-83B7-034D-BDF6-70451512AE79}" type="slidenum">
              <a:rPr lang="en-US"/>
              <a:pPr>
                <a:defRPr/>
              </a:pPr>
              <a:t>‹#›</a:t>
            </a:fld>
            <a:endParaRPr lang="en-US"/>
          </a:p>
        </p:txBody>
      </p:sp>
    </p:spTree>
    <p:extLst>
      <p:ext uri="{BB962C8B-B14F-4D97-AF65-F5344CB8AC3E}">
        <p14:creationId xmlns:p14="http://schemas.microsoft.com/office/powerpoint/2010/main" val="13784477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ACC1A6A2-10D3-1144-BA9F-D105D942A3DD}" type="slidenum">
              <a:rPr lang="en-US"/>
              <a:pPr>
                <a:defRPr/>
              </a:pPr>
              <a:t>‹#›</a:t>
            </a:fld>
            <a:endParaRPr lang="en-US"/>
          </a:p>
        </p:txBody>
      </p:sp>
    </p:spTree>
    <p:extLst>
      <p:ext uri="{BB962C8B-B14F-4D97-AF65-F5344CB8AC3E}">
        <p14:creationId xmlns:p14="http://schemas.microsoft.com/office/powerpoint/2010/main" val="419928186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8500" y="304800"/>
            <a:ext cx="19431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304800"/>
            <a:ext cx="56769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
          <p:cNvSpPr>
            <a:spLocks noGrp="1" noChangeArrowheads="1"/>
          </p:cNvSpPr>
          <p:nvPr>
            <p:ph type="sldNum" sz="quarter" idx="12"/>
          </p:nvPr>
        </p:nvSpPr>
        <p:spPr/>
        <p:txBody>
          <a:bodyPr/>
          <a:lstStyle>
            <a:lvl1pPr eaLnBrk="0" hangingPunct="0">
              <a:defRPr/>
            </a:lvl1pPr>
          </a:lstStyle>
          <a:p>
            <a:pPr>
              <a:defRPr/>
            </a:pPr>
            <a:fld id="{6F69D5CC-3E4D-1540-A6B0-93AD1FFFFFC9}" type="slidenum">
              <a:rPr lang="en-US"/>
              <a:pPr>
                <a:defRPr/>
              </a:pPr>
              <a:t>‹#›</a:t>
            </a:fld>
            <a:endParaRPr lang="en-US"/>
          </a:p>
        </p:txBody>
      </p:sp>
    </p:spTree>
    <p:extLst>
      <p:ext uri="{BB962C8B-B14F-4D97-AF65-F5344CB8AC3E}">
        <p14:creationId xmlns:p14="http://schemas.microsoft.com/office/powerpoint/2010/main" val="388357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4715FC6-345E-4B43-A57B-60B178F6ED10}" type="slidenum">
              <a:rPr lang="en-US"/>
              <a:pPr>
                <a:defRPr/>
              </a:pPr>
              <a:t>‹#›</a:t>
            </a:fld>
            <a:endParaRPr lang="en-US"/>
          </a:p>
        </p:txBody>
      </p:sp>
    </p:spTree>
    <p:extLst>
      <p:ext uri="{BB962C8B-B14F-4D97-AF65-F5344CB8AC3E}">
        <p14:creationId xmlns:p14="http://schemas.microsoft.com/office/powerpoint/2010/main" val="629861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3D2A63E-C8BA-944A-8B79-D4E16901F705}" type="slidenum">
              <a:rPr lang="en-US"/>
              <a:pPr>
                <a:defRPr/>
              </a:pPr>
              <a:t>‹#›</a:t>
            </a:fld>
            <a:endParaRPr lang="en-US"/>
          </a:p>
        </p:txBody>
      </p:sp>
    </p:spTree>
    <p:extLst>
      <p:ext uri="{BB962C8B-B14F-4D97-AF65-F5344CB8AC3E}">
        <p14:creationId xmlns:p14="http://schemas.microsoft.com/office/powerpoint/2010/main" val="2520963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2.pn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338947"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cs typeface="+mn-cs"/>
              </a:endParaRPr>
            </a:p>
          </p:txBody>
        </p:sp>
        <p:sp>
          <p:nvSpPr>
            <p:cNvPr id="1033"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endParaRPr lang="en-US"/>
            </a:p>
          </p:txBody>
        </p:sp>
      </p:grpSp>
      <p:sp>
        <p:nvSpPr>
          <p:cNvPr id="338949"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38950"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8951"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cs typeface="+mn-cs"/>
              </a:defRPr>
            </a:lvl1pPr>
          </a:lstStyle>
          <a:p>
            <a:pPr>
              <a:defRPr/>
            </a:pPr>
            <a:endParaRPr lang="en-US"/>
          </a:p>
        </p:txBody>
      </p:sp>
      <p:sp>
        <p:nvSpPr>
          <p:cNvPr id="338952"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cs typeface="+mn-cs"/>
              </a:defRPr>
            </a:lvl1pPr>
          </a:lstStyle>
          <a:p>
            <a:pPr>
              <a:defRPr/>
            </a:pPr>
            <a:endParaRPr lang="en-US"/>
          </a:p>
        </p:txBody>
      </p:sp>
      <p:sp>
        <p:nvSpPr>
          <p:cNvPr id="338953"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cs typeface="+mn-cs"/>
              </a:defRPr>
            </a:lvl1pPr>
          </a:lstStyle>
          <a:p>
            <a:pPr>
              <a:defRPr/>
            </a:pPr>
            <a:fld id="{C83559E9-C4DD-0E49-905F-F18ED06BF24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2"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Font typeface="Wingdings" charset="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0"/>
            <a:ext cx="9159875" cy="6858000"/>
            <a:chOff x="0" y="0"/>
            <a:chExt cx="5770" cy="4320"/>
          </a:xfrm>
        </p:grpSpPr>
        <p:sp>
          <p:nvSpPr>
            <p:cNvPr id="34099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8" name="Rectangle 6"/>
            <p:cNvSpPr>
              <a:spLocks noChangeArrowheads="1"/>
            </p:cNvSpPr>
            <p:nvPr userDrawn="1"/>
          </p:nvSpPr>
          <p:spPr bwMode="hidden">
            <a:xfrm>
              <a:off x="2256" y="0"/>
              <a:ext cx="24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099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5" name="Rectangle 13"/>
            <p:cNvSpPr>
              <a:spLocks noChangeArrowheads="1"/>
            </p:cNvSpPr>
            <p:nvPr userDrawn="1"/>
          </p:nvSpPr>
          <p:spPr bwMode="hidden">
            <a:xfrm>
              <a:off x="1248" y="0"/>
              <a:ext cx="144"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6" name="Rectangle 14"/>
            <p:cNvSpPr>
              <a:spLocks noChangeArrowheads="1"/>
            </p:cNvSpPr>
            <p:nvPr userDrawn="1"/>
          </p:nvSpPr>
          <p:spPr bwMode="hidden">
            <a:xfrm>
              <a:off x="3300" y="0"/>
              <a:ext cx="252" cy="4320"/>
            </a:xfrm>
            <a:prstGeom prst="rect">
              <a:avLst/>
            </a:prstGeom>
            <a:solidFill>
              <a:schemeClr val="bg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0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101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3339"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F11E8C"/>
                  </a:solidFill>
                  <a:prstDash val="solid"/>
                  <a:round/>
                  <a:headEnd/>
                  <a:tailEnd/>
                </a14:hiddenLine>
              </a:ext>
            </a:extLst>
          </p:spPr>
          <p:txBody>
            <a:bodyPr/>
            <a:lstStyle/>
            <a:p>
              <a:endParaRPr lang="en-US"/>
            </a:p>
          </p:txBody>
        </p:sp>
        <p:sp>
          <p:nvSpPr>
            <p:cNvPr id="341015" name="Freeform 23"/>
            <p:cNvSpPr>
              <a:spLocks/>
            </p:cNvSpPr>
            <p:nvPr userDrawn="1"/>
          </p:nvSpPr>
          <p:spPr bwMode="hidden">
            <a:xfrm>
              <a:off x="0" y="3867"/>
              <a:ext cx="5770" cy="174"/>
            </a:xfrm>
            <a:custGeom>
              <a:avLst/>
              <a:gdLst>
                <a:gd name="T0" fmla="*/ 4993 w 5770"/>
                <a:gd name="T1" fmla="*/ 66 h 174"/>
                <a:gd name="T2" fmla="*/ 4771 w 5770"/>
                <a:gd name="T3" fmla="*/ 132 h 174"/>
                <a:gd name="T4" fmla="*/ 4640 w 5770"/>
                <a:gd name="T5" fmla="*/ 96 h 174"/>
                <a:gd name="T6" fmla="*/ 4598 w 5770"/>
                <a:gd name="T7" fmla="*/ 36 h 174"/>
                <a:gd name="T8" fmla="*/ 4478 w 5770"/>
                <a:gd name="T9" fmla="*/ 30 h 174"/>
                <a:gd name="T10" fmla="*/ 4186 w 5770"/>
                <a:gd name="T11" fmla="*/ 108 h 174"/>
                <a:gd name="T12" fmla="*/ 3815 w 5770"/>
                <a:gd name="T13" fmla="*/ 120 h 174"/>
                <a:gd name="T14" fmla="*/ 3617 w 5770"/>
                <a:gd name="T15" fmla="*/ 72 h 174"/>
                <a:gd name="T16" fmla="*/ 3510 w 5770"/>
                <a:gd name="T17" fmla="*/ 60 h 174"/>
                <a:gd name="T18" fmla="*/ 3336 w 5770"/>
                <a:gd name="T19" fmla="*/ 96 h 174"/>
                <a:gd name="T20" fmla="*/ 2846 w 5770"/>
                <a:gd name="T21" fmla="*/ 150 h 174"/>
                <a:gd name="T22" fmla="*/ 2703 w 5770"/>
                <a:gd name="T23" fmla="*/ 96 h 174"/>
                <a:gd name="T24" fmla="*/ 2619 w 5770"/>
                <a:gd name="T25" fmla="*/ 90 h 174"/>
                <a:gd name="T26" fmla="*/ 2416 w 5770"/>
                <a:gd name="T27" fmla="*/ 132 h 174"/>
                <a:gd name="T28" fmla="*/ 2278 w 5770"/>
                <a:gd name="T29" fmla="*/ 84 h 174"/>
                <a:gd name="T30" fmla="*/ 2151 w 5770"/>
                <a:gd name="T31" fmla="*/ 36 h 174"/>
                <a:gd name="T32" fmla="*/ 1947 w 5770"/>
                <a:gd name="T33" fmla="*/ 120 h 174"/>
                <a:gd name="T34" fmla="*/ 1525 w 5770"/>
                <a:gd name="T35" fmla="*/ 102 h 174"/>
                <a:gd name="T36" fmla="*/ 1429 w 5770"/>
                <a:gd name="T37" fmla="*/ 60 h 174"/>
                <a:gd name="T38" fmla="*/ 1333 w 5770"/>
                <a:gd name="T39" fmla="*/ 60 h 174"/>
                <a:gd name="T40" fmla="*/ 1058 w 5770"/>
                <a:gd name="T41" fmla="*/ 150 h 174"/>
                <a:gd name="T42" fmla="*/ 652 w 5770"/>
                <a:gd name="T43" fmla="*/ 150 h 174"/>
                <a:gd name="T44" fmla="*/ 442 w 5770"/>
                <a:gd name="T45" fmla="*/ 66 h 174"/>
                <a:gd name="T46" fmla="*/ 377 w 5770"/>
                <a:gd name="T47" fmla="*/ 48 h 174"/>
                <a:gd name="T48" fmla="*/ 305 w 5770"/>
                <a:gd name="T49" fmla="*/ 108 h 174"/>
                <a:gd name="T50" fmla="*/ 144 w 5770"/>
                <a:gd name="T51" fmla="*/ 138 h 174"/>
                <a:gd name="T52" fmla="*/ 0 w 5770"/>
                <a:gd name="T53" fmla="*/ 96 h 174"/>
                <a:gd name="T54" fmla="*/ 167 w 5770"/>
                <a:gd name="T55" fmla="*/ 120 h 174"/>
                <a:gd name="T56" fmla="*/ 323 w 5770"/>
                <a:gd name="T57" fmla="*/ 84 h 174"/>
                <a:gd name="T58" fmla="*/ 383 w 5770"/>
                <a:gd name="T59" fmla="*/ 24 h 174"/>
                <a:gd name="T60" fmla="*/ 460 w 5770"/>
                <a:gd name="T61" fmla="*/ 60 h 174"/>
                <a:gd name="T62" fmla="*/ 706 w 5770"/>
                <a:gd name="T63" fmla="*/ 144 h 174"/>
                <a:gd name="T64" fmla="*/ 1100 w 5770"/>
                <a:gd name="T65" fmla="*/ 120 h 174"/>
                <a:gd name="T66" fmla="*/ 1345 w 5770"/>
                <a:gd name="T67" fmla="*/ 36 h 174"/>
                <a:gd name="T68" fmla="*/ 1441 w 5770"/>
                <a:gd name="T69" fmla="*/ 48 h 174"/>
                <a:gd name="T70" fmla="*/ 1561 w 5770"/>
                <a:gd name="T71" fmla="*/ 90 h 174"/>
                <a:gd name="T72" fmla="*/ 1971 w 5770"/>
                <a:gd name="T73" fmla="*/ 96 h 174"/>
                <a:gd name="T74" fmla="*/ 2235 w 5770"/>
                <a:gd name="T75" fmla="*/ 3 h 174"/>
                <a:gd name="T76" fmla="*/ 2350 w 5770"/>
                <a:gd name="T77" fmla="*/ 102 h 174"/>
                <a:gd name="T78" fmla="*/ 2559 w 5770"/>
                <a:gd name="T79" fmla="*/ 96 h 174"/>
                <a:gd name="T80" fmla="*/ 2715 w 5770"/>
                <a:gd name="T81" fmla="*/ 24 h 174"/>
                <a:gd name="T82" fmla="*/ 2792 w 5770"/>
                <a:gd name="T83" fmla="*/ 132 h 174"/>
                <a:gd name="T84" fmla="*/ 3127 w 5770"/>
                <a:gd name="T85" fmla="*/ 102 h 174"/>
                <a:gd name="T86" fmla="*/ 3486 w 5770"/>
                <a:gd name="T87" fmla="*/ 48 h 174"/>
                <a:gd name="T88" fmla="*/ 3582 w 5770"/>
                <a:gd name="T89" fmla="*/ 42 h 174"/>
                <a:gd name="T90" fmla="*/ 3731 w 5770"/>
                <a:gd name="T91" fmla="*/ 90 h 174"/>
                <a:gd name="T92" fmla="*/ 4078 w 5770"/>
                <a:gd name="T93" fmla="*/ 102 h 174"/>
                <a:gd name="T94" fmla="*/ 4419 w 5770"/>
                <a:gd name="T95" fmla="*/ 30 h 174"/>
                <a:gd name="T96" fmla="*/ 4574 w 5770"/>
                <a:gd name="T97" fmla="*/ 6 h 174"/>
                <a:gd name="T98" fmla="*/ 4628 w 5770"/>
                <a:gd name="T99" fmla="*/ 60 h 174"/>
                <a:gd name="T100" fmla="*/ 4724 w 5770"/>
                <a:gd name="T101" fmla="*/ 108 h 174"/>
                <a:gd name="T102" fmla="*/ 4927 w 5770"/>
                <a:gd name="T103" fmla="*/ 84 h 174"/>
                <a:gd name="T104" fmla="*/ 5118 w 5770"/>
                <a:gd name="T105" fmla="*/ 14 h 174"/>
                <a:gd name="T106" fmla="*/ 5280 w 5770"/>
                <a:gd name="T107" fmla="*/ 9 h 174"/>
                <a:gd name="T108" fmla="*/ 5453 w 5770"/>
                <a:gd name="T109" fmla="*/ 36 h 174"/>
                <a:gd name="T110" fmla="*/ 5465 w 5770"/>
                <a:gd name="T111" fmla="*/ 72 h 174"/>
                <a:gd name="T112" fmla="*/ 5656 w 5770"/>
                <a:gd name="T113" fmla="*/ 90 h 174"/>
                <a:gd name="T114" fmla="*/ 5710 w 5770"/>
                <a:gd name="T115" fmla="*/ 102 h 174"/>
                <a:gd name="T116" fmla="*/ 5477 w 5770"/>
                <a:gd name="T117" fmla="*/ 90 h 174"/>
                <a:gd name="T118" fmla="*/ 5453 w 5770"/>
                <a:gd name="T119" fmla="*/ 60 h 174"/>
                <a:gd name="T120" fmla="*/ 5393 w 5770"/>
                <a:gd name="T121" fmla="*/ 30 h 174"/>
                <a:gd name="T122" fmla="*/ 5219 w 5770"/>
                <a:gd name="T123" fmla="*/ 2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a:noFill/>
            </a:ln>
            <a:extLst>
              <a:ext uri="{91240B29-F687-4f45-9708-019B960494DF}">
                <a14:hiddenLine xmlns:a14="http://schemas.microsoft.com/office/drawing/2010/main" xmlns="" w="9525">
                  <a:solidFill>
                    <a:schemeClr val="tx1"/>
                  </a:solidFill>
                  <a:round/>
                  <a:headEnd/>
                  <a:tailEnd/>
                </a14:hiddenLine>
              </a:ext>
            </a:extLst>
          </p:spPr>
          <p:txBody>
            <a:bodyPr/>
            <a:lstStyle/>
            <a:p>
              <a:pPr>
                <a:defRPr/>
              </a:pPr>
              <a:endParaRPr lang="en-US">
                <a:cs typeface="+mn-cs"/>
              </a:endParaRPr>
            </a:p>
          </p:txBody>
        </p:sp>
      </p:grpSp>
      <p:sp>
        <p:nvSpPr>
          <p:cNvPr id="341016" name="Rectangle 24"/>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41017" name="Rectangle 25"/>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101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mn-cs"/>
              </a:defRPr>
            </a:lvl1pPr>
          </a:lstStyle>
          <a:p>
            <a:pPr>
              <a:defRPr/>
            </a:pPr>
            <a:endParaRPr lang="en-US"/>
          </a:p>
        </p:txBody>
      </p:sp>
      <p:sp>
        <p:nvSpPr>
          <p:cNvPr id="341019" name="Rectangle 27"/>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mn-cs"/>
              </a:defRPr>
            </a:lvl1pPr>
          </a:lstStyle>
          <a:p>
            <a:pPr>
              <a:defRPr/>
            </a:pPr>
            <a:fld id="{02AA49D1-96AB-2A42-A432-EF044C8F60E3}" type="slidenum">
              <a:rPr lang="en-US"/>
              <a:pPr>
                <a:defRPr/>
              </a:pPr>
              <a:t>‹#›</a:t>
            </a:fld>
            <a:endParaRPr lang="en-US"/>
          </a:p>
        </p:txBody>
      </p:sp>
      <p:sp>
        <p:nvSpPr>
          <p:cNvPr id="341020" name="Rectangle 2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053"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1" hangingPunct="1"/>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8EE09A8-1BEC-E641-95F1-94E81FCB28D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27"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8"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29"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1030"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031"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zh-CN" altLang="en-US" sz="2400">
              <a:solidFill>
                <a:srgbClr val="003300"/>
              </a:solidFill>
              <a:latin typeface="Times New Roman" charset="0"/>
              <a:ea typeface="ＭＳ Ｐゴシック" charset="0"/>
              <a:cs typeface="ＭＳ Ｐゴシック" charset="0"/>
            </a:endParaRPr>
          </a:p>
        </p:txBody>
      </p:sp>
      <p:sp>
        <p:nvSpPr>
          <p:cNvPr id="7176" name="Rectangle 8"/>
          <p:cNvSpPr>
            <a:spLocks noGrp="1" noChangeArrowheads="1"/>
          </p:cNvSpPr>
          <p:nvPr>
            <p:ph type="title"/>
          </p:nvPr>
        </p:nvSpPr>
        <p:spPr bwMode="auto">
          <a:xfrm>
            <a:off x="0" y="3048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33"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17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7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atin typeface="Times New Roman" pitchFamily="-112" charset="0"/>
                <a:ea typeface="+mn-ea"/>
                <a:cs typeface="+mn-cs"/>
              </a:defRPr>
            </a:lvl1pPr>
          </a:lstStyle>
          <a:p>
            <a:pPr defTabSz="914400" eaLnBrk="0" fontAlgn="base" hangingPunct="0">
              <a:spcAft>
                <a:spcPct val="0"/>
              </a:spcAft>
              <a:defRPr/>
            </a:pPr>
            <a:endParaRPr lang="en-US">
              <a:solidFill>
                <a:srgbClr val="003300"/>
              </a:solidFill>
            </a:endParaRPr>
          </a:p>
        </p:txBody>
      </p:sp>
      <p:sp>
        <p:nvSpPr>
          <p:cNvPr id="718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ea typeface="MS PGothic" charset="0"/>
                <a:cs typeface="MS PGothic" charset="0"/>
              </a:defRPr>
            </a:lvl1pPr>
          </a:lstStyle>
          <a:p>
            <a:pPr defTabSz="914400" eaLnBrk="0" fontAlgn="base" hangingPunct="0">
              <a:spcAft>
                <a:spcPct val="0"/>
              </a:spcAft>
              <a:defRPr/>
            </a:pPr>
            <a:fld id="{18F73E74-01D2-2143-9DAA-29855B9EFFBC}" type="slidenum">
              <a:rPr lang="zh-CN" altLang="en-US">
                <a:solidFill>
                  <a:srgbClr val="003300"/>
                </a:solidFill>
                <a:latin typeface="Times New Roman" charset="0"/>
              </a:rPr>
              <a:pPr defTabSz="914400" eaLnBrk="0" fontAlgn="base" hangingPunct="0">
                <a:spcAft>
                  <a:spcPct val="0"/>
                </a:spcAft>
                <a:defRPr/>
              </a:pPr>
              <a:t>‹#›</a:t>
            </a:fld>
            <a:endParaRPr lang="en-US" altLang="zh-CN">
              <a:solidFill>
                <a:srgbClr val="003300"/>
              </a:solidFill>
              <a:latin typeface="Times New Roman" charset="0"/>
            </a:endParaRPr>
          </a:p>
        </p:txBody>
      </p:sp>
    </p:spTree>
    <p:extLst>
      <p:ext uri="{BB962C8B-B14F-4D97-AF65-F5344CB8AC3E}">
        <p14:creationId xmlns:p14="http://schemas.microsoft.com/office/powerpoint/2010/main" val="848833158"/>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charset="0"/>
          <a:cs typeface="MS PGothic" charset="0"/>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hlink"/>
        </a:buClr>
        <a:buChar char="•"/>
        <a:defRPr kumimoji="1" sz="3200" b="1">
          <a:solidFill>
            <a:srgbClr val="F1F7E9"/>
          </a:solidFill>
          <a:latin typeface="Arial"/>
          <a:ea typeface="ＭＳ Ｐゴシック" charset="0"/>
          <a:cs typeface="MS PGothic" charset="0"/>
        </a:defRPr>
      </a:lvl1pPr>
      <a:lvl2pPr marL="742950" indent="-285750" algn="l" rtl="0" eaLnBrk="0" fontAlgn="base" hangingPunct="0">
        <a:spcBef>
          <a:spcPct val="20000"/>
        </a:spcBef>
        <a:spcAft>
          <a:spcPct val="0"/>
        </a:spcAft>
        <a:buChar char="–"/>
        <a:defRPr kumimoji="1" sz="2800" b="1">
          <a:solidFill>
            <a:srgbClr val="F1F7E9"/>
          </a:solidFill>
          <a:latin typeface="Arial"/>
          <a:ea typeface="MS PGothic" charset="0"/>
          <a:cs typeface="MS PGothic" charset="0"/>
        </a:defRPr>
      </a:lvl2pPr>
      <a:lvl3pPr marL="1143000" indent="-228600" algn="l" rtl="0" eaLnBrk="0" fontAlgn="base" hangingPunct="0">
        <a:spcBef>
          <a:spcPct val="20000"/>
        </a:spcBef>
        <a:spcAft>
          <a:spcPct val="0"/>
        </a:spcAft>
        <a:buChar char="•"/>
        <a:defRPr kumimoji="1" sz="2400" b="1">
          <a:solidFill>
            <a:srgbClr val="F1F7E9"/>
          </a:solidFill>
          <a:latin typeface="Arial"/>
          <a:ea typeface="MS PGothic" charset="0"/>
          <a:cs typeface="MS PGothic" charset="0"/>
        </a:defRPr>
      </a:lvl3pPr>
      <a:lvl4pPr marL="16002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4pPr>
      <a:lvl5pPr marL="2057400" indent="-228600" algn="l" rtl="0" eaLnBrk="0" fontAlgn="base" hangingPunct="0">
        <a:spcBef>
          <a:spcPct val="20000"/>
        </a:spcBef>
        <a:spcAft>
          <a:spcPct val="0"/>
        </a:spcAft>
        <a:buChar char="»"/>
        <a:defRPr kumimoji="1" sz="2000" b="1">
          <a:solidFill>
            <a:srgbClr val="F1F7E9"/>
          </a:solidFill>
          <a:latin typeface="Arial"/>
          <a:ea typeface="MS PGothic" charset="0"/>
          <a:cs typeface="MS PGothic"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2498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498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12" charset="0"/>
                <a:ea typeface="+mn-ea"/>
                <a:cs typeface="+mn-cs"/>
              </a:defRPr>
            </a:lvl1pPr>
          </a:lstStyle>
          <a:p>
            <a:pPr defTabSz="914400" fontAlgn="base">
              <a:spcBef>
                <a:spcPct val="0"/>
              </a:spcBef>
              <a:spcAft>
                <a:spcPct val="0"/>
              </a:spcAft>
              <a:defRPr/>
            </a:pPr>
            <a:endParaRPr lang="en-US">
              <a:solidFill>
                <a:srgbClr val="000000"/>
              </a:solidFill>
            </a:endParaRPr>
          </a:p>
        </p:txBody>
      </p:sp>
      <p:sp>
        <p:nvSpPr>
          <p:cNvPr id="2498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a typeface="MS PGothic" charset="0"/>
                <a:cs typeface="MS PGothic" charset="0"/>
              </a:defRPr>
            </a:lvl1pPr>
          </a:lstStyle>
          <a:p>
            <a:pPr defTabSz="914400" fontAlgn="base">
              <a:spcBef>
                <a:spcPct val="0"/>
              </a:spcBef>
              <a:spcAft>
                <a:spcPct val="0"/>
              </a:spcAft>
              <a:defRPr/>
            </a:pPr>
            <a:fld id="{A31E5F00-BB11-4A42-9D56-5146592E238E}" type="slidenum">
              <a:rPr lang="zh-CN" altLang="en-US">
                <a:solidFill>
                  <a:srgbClr val="000000"/>
                </a:solidFill>
                <a:latin typeface="Times New Roman" charset="0"/>
              </a:rPr>
              <a:pPr defTabSz="914400" fontAlgn="base">
                <a:spcBef>
                  <a:spcPct val="0"/>
                </a:spcBef>
                <a:spcAft>
                  <a:spcPct val="0"/>
                </a:spcAft>
                <a:defRPr/>
              </a:pPr>
              <a:t>‹#›</a:t>
            </a:fld>
            <a:endParaRPr lang="en-US" altLang="zh-CN">
              <a:solidFill>
                <a:srgbClr val="000000"/>
              </a:solidFill>
              <a:latin typeface="Times New Roman" charset="0"/>
            </a:endParaRPr>
          </a:p>
        </p:txBody>
      </p:sp>
    </p:spTree>
    <p:extLst>
      <p:ext uri="{BB962C8B-B14F-4D97-AF65-F5344CB8AC3E}">
        <p14:creationId xmlns:p14="http://schemas.microsoft.com/office/powerpoint/2010/main" val="2934476820"/>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Arial"/>
          <a:ea typeface="ＭＳ Ｐゴシック" charset="0"/>
          <a:cs typeface="MS PGothic"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MS PGothic" charset="0"/>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sz="2800">
          <a:solidFill>
            <a:schemeClr val="tx1"/>
          </a:solidFill>
          <a:latin typeface="Arial"/>
          <a:ea typeface="MS PGothic" charset="0"/>
          <a:cs typeface="MS PGothic" charset="0"/>
        </a:defRPr>
      </a:lvl2pPr>
      <a:lvl3pPr marL="1143000" indent="-228600" algn="l" rtl="0" eaLnBrk="0" fontAlgn="base" hangingPunct="0">
        <a:spcBef>
          <a:spcPct val="20000"/>
        </a:spcBef>
        <a:spcAft>
          <a:spcPct val="0"/>
        </a:spcAft>
        <a:buChar char="•"/>
        <a:defRPr sz="2400">
          <a:solidFill>
            <a:schemeClr val="tx1"/>
          </a:solidFill>
          <a:latin typeface="Arial"/>
          <a:ea typeface="MS PGothic" charset="0"/>
          <a:cs typeface="MS PGothic" charset="0"/>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0"/>
          <a:cs typeface="Geneva" charset="0"/>
        </a:defRPr>
      </a:lvl4pPr>
      <a:lvl5pPr marL="2057400" indent="-228600" algn="l" rtl="0" eaLnBrk="0" fontAlgn="base" hangingPunct="0">
        <a:spcBef>
          <a:spcPct val="20000"/>
        </a:spcBef>
        <a:spcAft>
          <a:spcPct val="0"/>
        </a:spcAft>
        <a:buChar char="»"/>
        <a:defRPr sz="2000">
          <a:solidFill>
            <a:schemeClr val="tx1"/>
          </a:solidFill>
          <a:latin typeface="Arial"/>
          <a:ea typeface="MS PGothic" charset="0"/>
          <a:cs typeface="MS PGothic"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sp>
        <p:nvSpPr>
          <p:cNvPr id="153602" name="Line 2"/>
          <p:cNvSpPr>
            <a:spLocks noChangeShapeType="1"/>
          </p:cNvSpPr>
          <p:nvPr/>
        </p:nvSpPr>
        <p:spPr bwMode="auto">
          <a:xfrm>
            <a:off x="0" y="15240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53603"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153604" name="Rectangle 4" descr="mutegras"/>
          <p:cNvSpPr>
            <a:spLocks noChangeArrowheads="1"/>
          </p:cNvSpPr>
          <p:nvPr/>
        </p:nvSpPr>
        <p:spPr bwMode="ltGray">
          <a:xfrm>
            <a:off x="0" y="0"/>
            <a:ext cx="9144000" cy="15240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153605" name="Rectangle 5" descr="mutegras"/>
          <p:cNvSpPr>
            <a:spLocks noChangeArrowheads="1"/>
          </p:cNvSpPr>
          <p:nvPr/>
        </p:nvSpPr>
        <p:spPr bwMode="ltGray">
          <a:xfrm>
            <a:off x="0" y="6553200"/>
            <a:ext cx="9144000" cy="304800"/>
          </a:xfrm>
          <a:prstGeom prst="rect">
            <a:avLst/>
          </a:prstGeom>
          <a:blipFill dpi="0" rotWithShape="0">
            <a:blip r:embed="rId13"/>
            <a:srcRect/>
            <a:tile tx="0" ty="0" sx="100000" sy="100000" flip="none" algn="tl"/>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153606" name="Line 6"/>
          <p:cNvSpPr>
            <a:spLocks noChangeShapeType="1"/>
          </p:cNvSpPr>
          <p:nvPr/>
        </p:nvSpPr>
        <p:spPr bwMode="auto">
          <a:xfrm>
            <a:off x="0" y="6553200"/>
            <a:ext cx="9144000" cy="1588"/>
          </a:xfrm>
          <a:prstGeom prst="line">
            <a:avLst/>
          </a:prstGeom>
          <a:noFill/>
          <a:ln w="19050">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pPr defTabSz="914400" eaLnBrk="0" fontAlgn="base" hangingPunct="0">
              <a:spcBef>
                <a:spcPct val="0"/>
              </a:spcBef>
              <a:spcAft>
                <a:spcPct val="0"/>
              </a:spcAft>
            </a:pPr>
            <a:endParaRPr lang="en-US" sz="2400">
              <a:solidFill>
                <a:srgbClr val="003300"/>
              </a:solidFill>
              <a:latin typeface="Times New Roman" charset="0"/>
              <a:ea typeface="ＭＳ Ｐゴシック" charset="0"/>
              <a:cs typeface="ＭＳ Ｐゴシック" charset="0"/>
            </a:endParaRPr>
          </a:p>
        </p:txBody>
      </p:sp>
      <p:sp>
        <p:nvSpPr>
          <p:cNvPr id="153607" name="Rectangle 7"/>
          <p:cNvSpPr>
            <a:spLocks noChangeArrowheads="1"/>
          </p:cNvSpPr>
          <p:nvPr/>
        </p:nvSpPr>
        <p:spPr bwMode="auto">
          <a:xfrm>
            <a:off x="609600" y="533400"/>
            <a:ext cx="8534400" cy="685800"/>
          </a:xfrm>
          <a:prstGeom prst="rect">
            <a:avLst/>
          </a:prstGeom>
          <a:solidFill>
            <a:schemeClr val="hlink">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zh-CN" altLang="en-US">
              <a:solidFill>
                <a:srgbClr val="003300"/>
              </a:solidFill>
              <a:latin typeface="Arial" charset="0"/>
              <a:ea typeface="ＭＳ Ｐゴシック" charset="0"/>
              <a:cs typeface="ＭＳ Ｐゴシック" charset="0"/>
            </a:endParaRPr>
          </a:p>
        </p:txBody>
      </p:sp>
      <p:sp>
        <p:nvSpPr>
          <p:cNvPr id="189448"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3609" name="Rectangle 9"/>
          <p:cNvSpPr>
            <a:spLocks noGrp="1" noChangeArrowheads="1"/>
          </p:cNvSpPr>
          <p:nvPr>
            <p:ph type="body" idx="1"/>
          </p:nvPr>
        </p:nvSpPr>
        <p:spPr bwMode="auto">
          <a:xfrm>
            <a:off x="685800" y="1849438"/>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89450"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solidFill>
                  <a:srgbClr val="003300"/>
                </a:solidFill>
                <a:latin typeface="Times New Roman"/>
                <a:ea typeface="+mn-ea"/>
                <a:cs typeface="+mn-cs"/>
              </a:defRPr>
            </a:lvl1pPr>
          </a:lstStyle>
          <a:p>
            <a:pPr defTabSz="914400" fontAlgn="base">
              <a:spcAft>
                <a:spcPct val="0"/>
              </a:spcAft>
              <a:defRPr/>
            </a:pPr>
            <a:endParaRPr lang="en-US"/>
          </a:p>
        </p:txBody>
      </p:sp>
      <p:sp>
        <p:nvSpPr>
          <p:cNvPr id="189451"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solidFill>
                  <a:srgbClr val="003300"/>
                </a:solidFill>
                <a:latin typeface="Times New Roman"/>
                <a:ea typeface="+mn-ea"/>
                <a:cs typeface="+mn-cs"/>
              </a:defRPr>
            </a:lvl1pPr>
          </a:lstStyle>
          <a:p>
            <a:pPr defTabSz="914400" fontAlgn="base">
              <a:spcAft>
                <a:spcPct val="0"/>
              </a:spcAft>
              <a:defRPr/>
            </a:pPr>
            <a:endParaRPr lang="en-US"/>
          </a:p>
        </p:txBody>
      </p:sp>
      <p:sp>
        <p:nvSpPr>
          <p:cNvPr id="189452"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solidFill>
                  <a:srgbClr val="003300"/>
                </a:solidFill>
                <a:ea typeface="MS PGothic" charset="0"/>
                <a:cs typeface="MS PGothic" charset="0"/>
              </a:defRPr>
            </a:lvl1pPr>
          </a:lstStyle>
          <a:p>
            <a:pPr defTabSz="914400" eaLnBrk="0" fontAlgn="base" hangingPunct="0">
              <a:spcAft>
                <a:spcPct val="0"/>
              </a:spcAft>
              <a:defRPr/>
            </a:pPr>
            <a:fld id="{88560274-3078-FB45-A498-77F92B40A734}" type="slidenum">
              <a:rPr lang="zh-CN" altLang="en-US">
                <a:latin typeface="Times New Roman" charset="0"/>
              </a:rPr>
              <a:pPr defTabSz="914400" eaLnBrk="0" fontAlgn="base" hangingPunct="0">
                <a:spcAft>
                  <a:spcPct val="0"/>
                </a:spcAft>
                <a:defRPr/>
              </a:pPr>
              <a:t>‹#›</a:t>
            </a:fld>
            <a:endParaRPr lang="en-US" altLang="zh-CN">
              <a:latin typeface="Times New Roman" charset="0"/>
            </a:endParaRPr>
          </a:p>
        </p:txBody>
      </p:sp>
    </p:spTree>
    <p:extLst>
      <p:ext uri="{BB962C8B-B14F-4D97-AF65-F5344CB8AC3E}">
        <p14:creationId xmlns:p14="http://schemas.microsoft.com/office/powerpoint/2010/main" val="3166300300"/>
      </p:ext>
    </p:extLst>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a:ea typeface="ＭＳ Ｐゴシック" charset="0"/>
          <a:cs typeface="MS PGothic" charset="0"/>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Arial" charset="0"/>
          <a:ea typeface="ＭＳ Ｐゴシック" charset="0"/>
          <a:cs typeface="MS PGothic" charset="0"/>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28"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Arial"/>
          <a:ea typeface="MS PGothic" charset="0"/>
          <a:cs typeface="MS PGothic" charset="0"/>
        </a:defRPr>
      </a:lvl1pPr>
      <a:lvl2pPr marL="742950" indent="-285750" algn="l" rtl="0" eaLnBrk="0" fontAlgn="base" hangingPunct="0">
        <a:spcBef>
          <a:spcPct val="20000"/>
        </a:spcBef>
        <a:spcAft>
          <a:spcPct val="0"/>
        </a:spcAft>
        <a:buChar char="–"/>
        <a:defRPr kumimoji="1" sz="2800">
          <a:solidFill>
            <a:schemeClr val="tx1"/>
          </a:solidFill>
          <a:latin typeface="Arial"/>
          <a:ea typeface="ＭＳ Ｐゴシック" charset="0"/>
          <a:cs typeface="Geneva" charset="0"/>
        </a:defRPr>
      </a:lvl2pPr>
      <a:lvl3pPr marL="1143000" indent="-228600" algn="l" rtl="0" eaLnBrk="0" fontAlgn="base" hangingPunct="0">
        <a:spcBef>
          <a:spcPct val="20000"/>
        </a:spcBef>
        <a:spcAft>
          <a:spcPct val="0"/>
        </a:spcAft>
        <a:buChar char="•"/>
        <a:defRPr kumimoji="1" sz="2400">
          <a:solidFill>
            <a:schemeClr val="tx1"/>
          </a:solidFill>
          <a:latin typeface="Arial"/>
          <a:ea typeface="Geneva" pitchFamily="-108" charset="-128"/>
          <a:cs typeface="Geneva" charset="0"/>
        </a:defRPr>
      </a:lvl3pPr>
      <a:lvl4pPr marL="1600200" indent="-228600" algn="l" rtl="0" eaLnBrk="0" fontAlgn="base" hangingPunct="0">
        <a:spcBef>
          <a:spcPct val="20000"/>
        </a:spcBef>
        <a:spcAft>
          <a:spcPct val="0"/>
        </a:spcAft>
        <a:buChar char="–"/>
        <a:defRPr kumimoji="1" sz="2000">
          <a:solidFill>
            <a:schemeClr val="tx1"/>
          </a:solidFill>
          <a:latin typeface="Arial"/>
          <a:ea typeface="Geneva" pitchFamily="-108" charset="-128"/>
          <a:cs typeface="Geneva" charset="0"/>
        </a:defRPr>
      </a:lvl4pPr>
      <a:lvl5pPr marL="2057400" indent="-228600" algn="l" rtl="0" eaLnBrk="0" fontAlgn="base" hangingPunct="0">
        <a:spcBef>
          <a:spcPct val="20000"/>
        </a:spcBef>
        <a:spcAft>
          <a:spcPct val="0"/>
        </a:spcAft>
        <a:buChar char="»"/>
        <a:defRPr kumimoji="1" sz="2000">
          <a:solidFill>
            <a:schemeClr val="tx1"/>
          </a:solidFill>
          <a:latin typeface="Arial"/>
          <a:ea typeface="Geneva" pitchFamily="-108" charset="-128"/>
          <a:cs typeface="Geneva" charset="0"/>
        </a:defRPr>
      </a:lvl5pPr>
      <a:lvl6pPr marL="25146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Geneva"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37570" name="Group 2"/>
          <p:cNvGrpSpPr>
            <a:grpSpLocks/>
          </p:cNvGrpSpPr>
          <p:nvPr/>
        </p:nvGrpSpPr>
        <p:grpSpPr bwMode="auto">
          <a:xfrm>
            <a:off x="0" y="0"/>
            <a:ext cx="1143000" cy="6856413"/>
            <a:chOff x="0" y="0"/>
            <a:chExt cx="720" cy="4319"/>
          </a:xfrm>
        </p:grpSpPr>
        <p:sp>
          <p:nvSpPr>
            <p:cNvPr id="237576" name="Rectangle 3"/>
            <p:cNvSpPr>
              <a:spLocks noChangeArrowheads="1"/>
            </p:cNvSpPr>
            <p:nvPr/>
          </p:nvSpPr>
          <p:spPr bwMode="auto">
            <a:xfrm>
              <a:off x="0" y="0"/>
              <a:ext cx="720" cy="336"/>
            </a:xfrm>
            <a:prstGeom prst="rect">
              <a:avLst/>
            </a:prstGeom>
            <a:gradFill rotWithShape="0">
              <a:gsLst>
                <a:gs pos="0">
                  <a:schemeClr val="bg2"/>
                </a:gs>
                <a:gs pos="100000">
                  <a:schemeClr val="accent1"/>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sp>
          <p:nvSpPr>
            <p:cNvPr id="237577" name="Rectangle 4"/>
            <p:cNvSpPr>
              <a:spLocks noChangeArrowheads="1"/>
            </p:cNvSpPr>
            <p:nvPr/>
          </p:nvSpPr>
          <p:spPr bwMode="auto">
            <a:xfrm>
              <a:off x="0" y="2016"/>
              <a:ext cx="720" cy="2303"/>
            </a:xfrm>
            <a:prstGeom prst="rect">
              <a:avLst/>
            </a:prstGeom>
            <a:gradFill rotWithShape="0">
              <a:gsLst>
                <a:gs pos="0">
                  <a:schemeClr val="accent1"/>
                </a:gs>
                <a:gs pos="100000">
                  <a:schemeClr val="bg2"/>
                </a:gs>
              </a:gsLst>
              <a:lin ang="54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92075" tIns="46037" rIns="92075" bIns="46037" anchor="ctr"/>
            <a:lstStyle/>
            <a:p>
              <a:pPr defTabSz="914400" eaLnBrk="0" fontAlgn="base" hangingPunct="0">
                <a:spcBef>
                  <a:spcPct val="50000"/>
                </a:spcBef>
                <a:spcAft>
                  <a:spcPct val="0"/>
                </a:spcAft>
              </a:pPr>
              <a:endParaRPr lang="en-US" sz="2400">
                <a:solidFill>
                  <a:srgbClr val="EAEAEA"/>
                </a:solidFill>
                <a:latin typeface="Times New Roman" charset="0"/>
                <a:ea typeface="ＭＳ Ｐゴシック" charset="0"/>
                <a:cs typeface="ＭＳ Ｐゴシック" charset="0"/>
              </a:endParaRPr>
            </a:p>
          </p:txBody>
        </p:sp>
        <p:pic>
          <p:nvPicPr>
            <p:cNvPr id="237578" name="Picture 5"/>
            <p:cNvPicPr>
              <a:picLocks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312"/>
              <a:ext cx="720" cy="18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7571" name="Rectangle 6"/>
          <p:cNvSpPr>
            <a:spLocks noGrp="1" noChangeArrowheads="1"/>
          </p:cNvSpPr>
          <p:nvPr>
            <p:ph type="title"/>
          </p:nvPr>
        </p:nvSpPr>
        <p:spPr bwMode="auto">
          <a:xfrm>
            <a:off x="1219200" y="304800"/>
            <a:ext cx="7772400" cy="120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7572" name="Rectangle 7"/>
          <p:cNvSpPr>
            <a:spLocks noGrp="1" noChangeArrowheads="1"/>
          </p:cNvSpPr>
          <p:nvPr>
            <p:ph type="body" idx="1"/>
          </p:nvPr>
        </p:nvSpPr>
        <p:spPr bwMode="auto">
          <a:xfrm>
            <a:off x="1219200" y="1600200"/>
            <a:ext cx="77724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944" name="Rectangle 8"/>
          <p:cNvSpPr>
            <a:spLocks noGrp="1" noChangeArrowheads="1"/>
          </p:cNvSpPr>
          <p:nvPr>
            <p:ph type="dt" sz="half" idx="2"/>
          </p:nvPr>
        </p:nvSpPr>
        <p:spPr bwMode="auto">
          <a:xfrm>
            <a:off x="1143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eaLnBrk="1" hangingPunct="1">
              <a:defRPr sz="1400">
                <a:solidFill>
                  <a:srgbClr val="EAEAEA"/>
                </a:solidFill>
                <a:latin typeface="Times New Roman"/>
                <a:ea typeface="+mn-ea"/>
                <a:cs typeface="+mn-cs"/>
              </a:defRPr>
            </a:lvl1pPr>
          </a:lstStyle>
          <a:p>
            <a:pPr defTabSz="914400" fontAlgn="base">
              <a:spcBef>
                <a:spcPct val="0"/>
              </a:spcBef>
              <a:spcAft>
                <a:spcPct val="0"/>
              </a:spcAft>
              <a:defRPr/>
            </a:pPr>
            <a:endParaRPr lang="en-US"/>
          </a:p>
        </p:txBody>
      </p:sp>
      <p:sp>
        <p:nvSpPr>
          <p:cNvPr id="39945" name="Rectangle 9"/>
          <p:cNvSpPr>
            <a:spLocks noGrp="1" noChangeArrowheads="1"/>
          </p:cNvSpPr>
          <p:nvPr>
            <p:ph type="ftr" sz="quarter" idx="3"/>
          </p:nvPr>
        </p:nvSpPr>
        <p:spPr bwMode="auto">
          <a:xfrm>
            <a:off x="3581400" y="64008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EAEAEA"/>
                </a:solidFill>
                <a:latin typeface="Times New Roman"/>
                <a:ea typeface="+mn-ea"/>
                <a:cs typeface="+mn-cs"/>
              </a:defRPr>
            </a:lvl1pPr>
          </a:lstStyle>
          <a:p>
            <a:pPr defTabSz="914400" fontAlgn="base">
              <a:spcBef>
                <a:spcPct val="0"/>
              </a:spcBef>
              <a:spcAft>
                <a:spcPct val="0"/>
              </a:spcAft>
              <a:defRPr/>
            </a:pPr>
            <a:endParaRPr lang="en-US"/>
          </a:p>
        </p:txBody>
      </p:sp>
      <p:sp>
        <p:nvSpPr>
          <p:cNvPr id="39946" name="Rectangle 10"/>
          <p:cNvSpPr>
            <a:spLocks noGrp="1" noChangeArrowheads="1"/>
          </p:cNvSpPr>
          <p:nvPr>
            <p:ph type="sldNum" sz="quarter" idx="4"/>
          </p:nvPr>
        </p:nvSpPr>
        <p:spPr bwMode="auto">
          <a:xfrm>
            <a:off x="7239000" y="64008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eaLnBrk="1" hangingPunct="1">
              <a:defRPr sz="1400">
                <a:solidFill>
                  <a:srgbClr val="EAEAEA"/>
                </a:solidFill>
                <a:latin typeface="Times New Roman" charset="0"/>
              </a:defRPr>
            </a:lvl1pPr>
          </a:lstStyle>
          <a:p>
            <a:pPr defTabSz="914400" fontAlgn="base">
              <a:spcBef>
                <a:spcPct val="0"/>
              </a:spcBef>
              <a:spcAft>
                <a:spcPct val="0"/>
              </a:spcAft>
              <a:defRPr/>
            </a:pPr>
            <a:fld id="{F4D31F97-38A0-6A41-9755-9A0D82D81199}" type="slidenum">
              <a:rPr lang="en-US">
                <a:ea typeface="ＭＳ Ｐゴシック" charset="0"/>
                <a:cs typeface="ＭＳ Ｐゴシック" charset="0"/>
              </a:rPr>
              <a:pPr defTabSz="9144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3822867216"/>
      </p:ext>
    </p:extLst>
  </p:cSld>
  <p:clrMap bg1="dk2" tx1="lt1" bg2="dk1" tx2="lt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2pPr>
      <a:lvl3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3pPr>
      <a:lvl4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4pPr>
      <a:lvl5pPr algn="l" rtl="0" eaLnBrk="0" fontAlgn="base" hangingPunct="0">
        <a:spcBef>
          <a:spcPct val="0"/>
        </a:spcBef>
        <a:spcAft>
          <a:spcPct val="0"/>
        </a:spcAft>
        <a:defRPr sz="4400">
          <a:solidFill>
            <a:schemeClr val="tx2"/>
          </a:solidFill>
          <a:latin typeface="Times New Roman" pitchFamily="-111" charset="0"/>
          <a:ea typeface="ＭＳ Ｐゴシック" pitchFamily="-105" charset="-128"/>
          <a:cs typeface="ＭＳ Ｐゴシック" pitchFamily="-105" charset="-128"/>
        </a:defRPr>
      </a:lvl5pPr>
      <a:lvl6pPr marL="457200" algn="l" rtl="0" fontAlgn="base">
        <a:spcBef>
          <a:spcPct val="0"/>
        </a:spcBef>
        <a:spcAft>
          <a:spcPct val="0"/>
        </a:spcAft>
        <a:defRPr sz="4400">
          <a:solidFill>
            <a:schemeClr val="tx2"/>
          </a:solidFill>
          <a:latin typeface="Times New Roman" pitchFamily="-111" charset="0"/>
        </a:defRPr>
      </a:lvl6pPr>
      <a:lvl7pPr marL="914400" algn="l" rtl="0" fontAlgn="base">
        <a:spcBef>
          <a:spcPct val="0"/>
        </a:spcBef>
        <a:spcAft>
          <a:spcPct val="0"/>
        </a:spcAft>
        <a:defRPr sz="4400">
          <a:solidFill>
            <a:schemeClr val="tx2"/>
          </a:solidFill>
          <a:latin typeface="Times New Roman" pitchFamily="-111" charset="0"/>
        </a:defRPr>
      </a:lvl7pPr>
      <a:lvl8pPr marL="1371600" algn="l" rtl="0" fontAlgn="base">
        <a:spcBef>
          <a:spcPct val="0"/>
        </a:spcBef>
        <a:spcAft>
          <a:spcPct val="0"/>
        </a:spcAft>
        <a:defRPr sz="4400">
          <a:solidFill>
            <a:schemeClr val="tx2"/>
          </a:solidFill>
          <a:latin typeface="Times New Roman" pitchFamily="-111" charset="0"/>
        </a:defRPr>
      </a:lvl8pPr>
      <a:lvl9pPr marL="1828800" algn="l"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tx2"/>
        </a:buClr>
        <a:buSzPct val="90000"/>
        <a:buFont typeface="Symbol" charset="0"/>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3.xml"/><Relationship Id="rId6" Type="http://schemas.openxmlformats.org/officeDocument/2006/relationships/image" Target="../media/image7.jpeg"/><Relationship Id="rId5" Type="http://schemas.openxmlformats.org/officeDocument/2006/relationships/image" Target="../media/image10.jpeg"/><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5.xml"/><Relationship Id="rId4" Type="http://schemas.openxmlformats.org/officeDocument/2006/relationships/image" Target="../media/image17.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 Target="slide58.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9938" name="Picture 2" descr="BSOJA0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332038"/>
            <a:ext cx="2794000" cy="361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939" name="Picture 3" descr="BSOJA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2913063" cy="3598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6356" name="Rectangle 4"/>
          <p:cNvSpPr>
            <a:spLocks noGrp="1" noChangeArrowheads="1"/>
          </p:cNvSpPr>
          <p:nvPr>
            <p:ph type="ctrTitle"/>
          </p:nvPr>
        </p:nvSpPr>
        <p:spPr>
          <a:xfrm>
            <a:off x="685800" y="1066800"/>
            <a:ext cx="7772400" cy="2382838"/>
          </a:xfrm>
        </p:spPr>
        <p:txBody>
          <a:bodyPr/>
          <a:lstStyle/>
          <a:p>
            <a:pPr eaLnBrk="1" hangingPunct="1">
              <a:defRPr/>
            </a:pPr>
            <a:r>
              <a:rPr lang="en-US" sz="8000" b="1" dirty="0">
                <a:effectLst>
                  <a:glow rad="165100">
                    <a:schemeClr val="accent5">
                      <a:lumMod val="10000"/>
                      <a:alpha val="96000"/>
                    </a:schemeClr>
                  </a:glow>
                  <a:outerShdw blurRad="38100" dist="38100" dir="2700000" algn="tl">
                    <a:srgbClr val="000000"/>
                  </a:outerShdw>
                </a:effectLst>
                <a:latin typeface="Arial" panose="020B0604020202020204" pitchFamily="34" charset="0"/>
                <a:cs typeface="Arial" panose="020B0604020202020204" pitchFamily="34" charset="0"/>
              </a:rPr>
              <a:t>The Date of </a:t>
            </a:r>
            <a:br>
              <a:rPr lang="en-US" sz="8000" b="1" dirty="0">
                <a:effectLst>
                  <a:glow rad="165100">
                    <a:schemeClr val="accent5">
                      <a:lumMod val="10000"/>
                      <a:alpha val="96000"/>
                    </a:schemeClr>
                  </a:glow>
                  <a:outerShdw blurRad="38100" dist="38100" dir="2700000" algn="tl">
                    <a:srgbClr val="000000"/>
                  </a:outerShdw>
                </a:effectLst>
                <a:latin typeface="Arial" panose="020B0604020202020204" pitchFamily="34" charset="0"/>
                <a:cs typeface="Arial" panose="020B0604020202020204" pitchFamily="34" charset="0"/>
              </a:rPr>
            </a:br>
            <a:r>
              <a:rPr lang="en-US" sz="8000" b="1" dirty="0">
                <a:effectLst>
                  <a:glow rad="165100">
                    <a:schemeClr val="accent5">
                      <a:lumMod val="10000"/>
                      <a:alpha val="96000"/>
                    </a:schemeClr>
                  </a:glow>
                  <a:outerShdw blurRad="38100" dist="38100" dir="2700000" algn="tl">
                    <a:srgbClr val="000000"/>
                  </a:outerShdw>
                </a:effectLst>
                <a:latin typeface="Arial" panose="020B0604020202020204" pitchFamily="34" charset="0"/>
                <a:cs typeface="Arial" panose="020B0604020202020204" pitchFamily="34" charset="0"/>
              </a:rPr>
              <a:t>The Exodus</a:t>
            </a:r>
          </a:p>
        </p:txBody>
      </p:sp>
      <p:sp>
        <p:nvSpPr>
          <p:cNvPr id="356357" name="Rectangle 5"/>
          <p:cNvSpPr>
            <a:spLocks noGrp="1" noChangeArrowheads="1"/>
          </p:cNvSpPr>
          <p:nvPr>
            <p:ph type="subTitle" idx="1"/>
          </p:nvPr>
        </p:nvSpPr>
        <p:spPr>
          <a:xfrm>
            <a:off x="0" y="3810000"/>
            <a:ext cx="6400800" cy="1752600"/>
          </a:xfrm>
        </p:spPr>
        <p:txBody>
          <a:bodyPr/>
          <a:lstStyle/>
          <a:p>
            <a:pPr eaLnBrk="1" hangingPunct="1">
              <a:defRPr/>
            </a:pPr>
            <a:r>
              <a:rPr lang="en-US" sz="2800" dirty="0">
                <a:cs typeface="+mn-cs"/>
              </a:rPr>
              <a:t>By </a:t>
            </a:r>
          </a:p>
          <a:p>
            <a:pPr eaLnBrk="1" hangingPunct="1">
              <a:defRPr/>
            </a:pPr>
            <a:r>
              <a:rPr lang="en-US" sz="2800" dirty="0">
                <a:cs typeface="+mn-cs"/>
              </a:rPr>
              <a:t>Chiam Cheng Kiat </a:t>
            </a:r>
          </a:p>
          <a:p>
            <a:pPr eaLnBrk="1" hangingPunct="1">
              <a:defRPr/>
            </a:pPr>
            <a:r>
              <a:rPr lang="en-US" sz="2800" dirty="0">
                <a:cs typeface="+mn-cs"/>
              </a:rPr>
              <a:t>Djenny Ruswandi</a:t>
            </a:r>
          </a:p>
        </p:txBody>
      </p:sp>
      <p:sp>
        <p:nvSpPr>
          <p:cNvPr id="8" name="Rectangle 7">
            <a:extLst>
              <a:ext uri="{FF2B5EF4-FFF2-40B4-BE49-F238E27FC236}">
                <a16:creationId xmlns:a16="http://schemas.microsoft.com/office/drawing/2014/main" id="{55F0986A-4A2A-D942-A3F4-FD851DD7FEE8}"/>
              </a:ext>
            </a:extLst>
          </p:cNvPr>
          <p:cNvSpPr>
            <a:spLocks noChangeArrowheads="1"/>
          </p:cNvSpPr>
          <p:nvPr/>
        </p:nvSpPr>
        <p:spPr bwMode="auto">
          <a:xfrm>
            <a:off x="0" y="6132786"/>
            <a:ext cx="9144000" cy="720587"/>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Adapted by Dr. Rick Griffith </a:t>
            </a:r>
            <a:br>
              <a:rPr lang="en-US" sz="2000" b="1" kern="0" dirty="0">
                <a:solidFill>
                  <a:srgbClr val="FFFFFF"/>
                </a:solidFill>
                <a:effectLst>
                  <a:outerShdw blurRad="38100" dist="38100" dir="2700000" algn="tl">
                    <a:srgbClr val="000000"/>
                  </a:outerShdw>
                </a:effectLst>
                <a:latin typeface="Arial"/>
                <a:ea typeface="+mn-ea"/>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grpId="0" nodeType="clickEffect">
                                  <p:stCondLst>
                                    <p:cond delay="0"/>
                                  </p:stCondLst>
                                  <p:childTnLst>
                                    <p:animScale>
                                      <p:cBhvr>
                                        <p:cTn id="6" dur="2000" fill="hold"/>
                                        <p:tgtEl>
                                          <p:spTgt spid="356356"/>
                                        </p:tgtEl>
                                      </p:cBhvr>
                                      <p:by x="150000" y="150000"/>
                                    </p:animScale>
                                  </p:childTnLst>
                                </p:cTn>
                              </p:par>
                            </p:childTnLst>
                          </p:cTn>
                        </p:par>
                        <p:par>
                          <p:cTn id="7" fill="hold" nodeType="afterGroup">
                            <p:stCondLst>
                              <p:cond delay="2000"/>
                            </p:stCondLst>
                            <p:childTnLst>
                              <p:par>
                                <p:cTn id="8" presetID="34" presetClass="emph" presetSubtype="0" fill="hold" grpId="0" nodeType="after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356357">
                                            <p:txEl>
                                              <p:pRg st="0" end="0"/>
                                            </p:txEl>
                                          </p:spTgt>
                                        </p:tgtEl>
                                        <p:attrNameLst>
                                          <p:attrName>ppt_x</p:attrName>
                                          <p:attrName>ppt_y</p:attrName>
                                        </p:attrNameLst>
                                      </p:cBhvr>
                                    </p:animMotion>
                                    <p:animRot by="1500000">
                                      <p:cBhvr>
                                        <p:cTn id="10" dur="125" fill="hold">
                                          <p:stCondLst>
                                            <p:cond delay="0"/>
                                          </p:stCondLst>
                                        </p:cTn>
                                        <p:tgtEl>
                                          <p:spTgt spid="356357">
                                            <p:txEl>
                                              <p:pRg st="0" end="0"/>
                                            </p:txEl>
                                          </p:spTgt>
                                        </p:tgtEl>
                                        <p:attrNameLst>
                                          <p:attrName>r</p:attrName>
                                        </p:attrNameLst>
                                      </p:cBhvr>
                                    </p:animRot>
                                    <p:animRot by="-1500000">
                                      <p:cBhvr>
                                        <p:cTn id="11" dur="125" fill="hold">
                                          <p:stCondLst>
                                            <p:cond delay="125"/>
                                          </p:stCondLst>
                                        </p:cTn>
                                        <p:tgtEl>
                                          <p:spTgt spid="356357">
                                            <p:txEl>
                                              <p:pRg st="0" end="0"/>
                                            </p:txEl>
                                          </p:spTgt>
                                        </p:tgtEl>
                                        <p:attrNameLst>
                                          <p:attrName>r</p:attrName>
                                        </p:attrNameLst>
                                      </p:cBhvr>
                                    </p:animRot>
                                    <p:animRot by="-1500000">
                                      <p:cBhvr>
                                        <p:cTn id="12" dur="125" fill="hold">
                                          <p:stCondLst>
                                            <p:cond delay="250"/>
                                          </p:stCondLst>
                                        </p:cTn>
                                        <p:tgtEl>
                                          <p:spTgt spid="356357">
                                            <p:txEl>
                                              <p:pRg st="0" end="0"/>
                                            </p:txEl>
                                          </p:spTgt>
                                        </p:tgtEl>
                                        <p:attrNameLst>
                                          <p:attrName>r</p:attrName>
                                        </p:attrNameLst>
                                      </p:cBhvr>
                                    </p:animRot>
                                    <p:animRot by="1500000">
                                      <p:cBhvr>
                                        <p:cTn id="13" dur="125" fill="hold">
                                          <p:stCondLst>
                                            <p:cond delay="375"/>
                                          </p:stCondLst>
                                        </p:cTn>
                                        <p:tgtEl>
                                          <p:spTgt spid="356357">
                                            <p:txEl>
                                              <p:pRg st="0" end="0"/>
                                            </p:txEl>
                                          </p:spTgt>
                                        </p:tgtEl>
                                        <p:attrNameLst>
                                          <p:attrName>r</p:attrName>
                                        </p:attrNameLst>
                                      </p:cBhvr>
                                    </p:animRot>
                                  </p:childTnLst>
                                </p:cTn>
                              </p:par>
                            </p:childTnLst>
                          </p:cTn>
                        </p:par>
                        <p:par>
                          <p:cTn id="14" fill="hold" nodeType="afterGroup">
                            <p:stCondLst>
                              <p:cond delay="2550"/>
                            </p:stCondLst>
                            <p:childTnLst>
                              <p:par>
                                <p:cTn id="15" presetID="34" presetClass="emph" presetSubtype="0" fill="hold" grpId="0" nodeType="afterEffect">
                                  <p:stCondLst>
                                    <p:cond delay="0"/>
                                  </p:stCondLst>
                                  <p:iterate type="lt">
                                    <p:tmPct val="10000"/>
                                  </p:iterate>
                                  <p:childTnLst>
                                    <p:animMotion origin="layout" path="M 0.0 0.0 L 0.0 -0.07213" pathEditMode="relative" ptsTypes="">
                                      <p:cBhvr>
                                        <p:cTn id="16" dur="250" accel="50000" decel="50000" autoRev="1" fill="hold">
                                          <p:stCondLst>
                                            <p:cond delay="0"/>
                                          </p:stCondLst>
                                        </p:cTn>
                                        <p:tgtEl>
                                          <p:spTgt spid="356357">
                                            <p:txEl>
                                              <p:pRg st="1" end="1"/>
                                            </p:txEl>
                                          </p:spTgt>
                                        </p:tgtEl>
                                        <p:attrNameLst>
                                          <p:attrName>ppt_x</p:attrName>
                                          <p:attrName>ppt_y</p:attrName>
                                        </p:attrNameLst>
                                      </p:cBhvr>
                                    </p:animMotion>
                                    <p:animRot by="1500000">
                                      <p:cBhvr>
                                        <p:cTn id="17" dur="125" fill="hold">
                                          <p:stCondLst>
                                            <p:cond delay="0"/>
                                          </p:stCondLst>
                                        </p:cTn>
                                        <p:tgtEl>
                                          <p:spTgt spid="356357">
                                            <p:txEl>
                                              <p:pRg st="1" end="1"/>
                                            </p:txEl>
                                          </p:spTgt>
                                        </p:tgtEl>
                                        <p:attrNameLst>
                                          <p:attrName>r</p:attrName>
                                        </p:attrNameLst>
                                      </p:cBhvr>
                                    </p:animRot>
                                    <p:animRot by="-1500000">
                                      <p:cBhvr>
                                        <p:cTn id="18" dur="125" fill="hold">
                                          <p:stCondLst>
                                            <p:cond delay="125"/>
                                          </p:stCondLst>
                                        </p:cTn>
                                        <p:tgtEl>
                                          <p:spTgt spid="356357">
                                            <p:txEl>
                                              <p:pRg st="1" end="1"/>
                                            </p:txEl>
                                          </p:spTgt>
                                        </p:tgtEl>
                                        <p:attrNameLst>
                                          <p:attrName>r</p:attrName>
                                        </p:attrNameLst>
                                      </p:cBhvr>
                                    </p:animRot>
                                    <p:animRot by="-1500000">
                                      <p:cBhvr>
                                        <p:cTn id="19" dur="125" fill="hold">
                                          <p:stCondLst>
                                            <p:cond delay="250"/>
                                          </p:stCondLst>
                                        </p:cTn>
                                        <p:tgtEl>
                                          <p:spTgt spid="356357">
                                            <p:txEl>
                                              <p:pRg st="1" end="1"/>
                                            </p:txEl>
                                          </p:spTgt>
                                        </p:tgtEl>
                                        <p:attrNameLst>
                                          <p:attrName>r</p:attrName>
                                        </p:attrNameLst>
                                      </p:cBhvr>
                                    </p:animRot>
                                    <p:animRot by="1500000">
                                      <p:cBhvr>
                                        <p:cTn id="20" dur="125" fill="hold">
                                          <p:stCondLst>
                                            <p:cond delay="375"/>
                                          </p:stCondLst>
                                        </p:cTn>
                                        <p:tgtEl>
                                          <p:spTgt spid="356357">
                                            <p:txEl>
                                              <p:pRg st="1" end="1"/>
                                            </p:txEl>
                                          </p:spTgt>
                                        </p:tgtEl>
                                        <p:attrNameLst>
                                          <p:attrName>r</p:attrName>
                                        </p:attrNameLst>
                                      </p:cBhvr>
                                    </p:animRot>
                                  </p:childTnLst>
                                </p:cTn>
                              </p:par>
                            </p:childTnLst>
                          </p:cTn>
                        </p:par>
                        <p:par>
                          <p:cTn id="21" fill="hold" nodeType="afterGroup">
                            <p:stCondLst>
                              <p:cond delay="3700"/>
                            </p:stCondLst>
                            <p:childTnLst>
                              <p:par>
                                <p:cTn id="22" presetID="34" presetClass="emph" presetSubtype="0" fill="hold" grpId="0" nodeType="afterEffect">
                                  <p:stCondLst>
                                    <p:cond delay="0"/>
                                  </p:stCondLst>
                                  <p:iterate type="lt">
                                    <p:tmPct val="10000"/>
                                  </p:iterate>
                                  <p:childTnLst>
                                    <p:animMotion origin="layout" path="M 0.0 0.0 L 0.0 -0.07213" pathEditMode="relative" ptsTypes="">
                                      <p:cBhvr>
                                        <p:cTn id="23" dur="250" accel="50000" decel="50000" autoRev="1" fill="hold">
                                          <p:stCondLst>
                                            <p:cond delay="0"/>
                                          </p:stCondLst>
                                        </p:cTn>
                                        <p:tgtEl>
                                          <p:spTgt spid="356357">
                                            <p:txEl>
                                              <p:pRg st="2" end="2"/>
                                            </p:txEl>
                                          </p:spTgt>
                                        </p:tgtEl>
                                        <p:attrNameLst>
                                          <p:attrName>ppt_x</p:attrName>
                                          <p:attrName>ppt_y</p:attrName>
                                        </p:attrNameLst>
                                      </p:cBhvr>
                                    </p:animMotion>
                                    <p:animRot by="1500000">
                                      <p:cBhvr>
                                        <p:cTn id="24" dur="125" fill="hold">
                                          <p:stCondLst>
                                            <p:cond delay="0"/>
                                          </p:stCondLst>
                                        </p:cTn>
                                        <p:tgtEl>
                                          <p:spTgt spid="356357">
                                            <p:txEl>
                                              <p:pRg st="2" end="2"/>
                                            </p:txEl>
                                          </p:spTgt>
                                        </p:tgtEl>
                                        <p:attrNameLst>
                                          <p:attrName>r</p:attrName>
                                        </p:attrNameLst>
                                      </p:cBhvr>
                                    </p:animRot>
                                    <p:animRot by="-1500000">
                                      <p:cBhvr>
                                        <p:cTn id="25" dur="125" fill="hold">
                                          <p:stCondLst>
                                            <p:cond delay="125"/>
                                          </p:stCondLst>
                                        </p:cTn>
                                        <p:tgtEl>
                                          <p:spTgt spid="356357">
                                            <p:txEl>
                                              <p:pRg st="2" end="2"/>
                                            </p:txEl>
                                          </p:spTgt>
                                        </p:tgtEl>
                                        <p:attrNameLst>
                                          <p:attrName>r</p:attrName>
                                        </p:attrNameLst>
                                      </p:cBhvr>
                                    </p:animRot>
                                    <p:animRot by="-1500000">
                                      <p:cBhvr>
                                        <p:cTn id="26" dur="125" fill="hold">
                                          <p:stCondLst>
                                            <p:cond delay="250"/>
                                          </p:stCondLst>
                                        </p:cTn>
                                        <p:tgtEl>
                                          <p:spTgt spid="356357">
                                            <p:txEl>
                                              <p:pRg st="2" end="2"/>
                                            </p:txEl>
                                          </p:spTgt>
                                        </p:tgtEl>
                                        <p:attrNameLst>
                                          <p:attrName>r</p:attrName>
                                        </p:attrNameLst>
                                      </p:cBhvr>
                                    </p:animRot>
                                    <p:animRot by="1500000">
                                      <p:cBhvr>
                                        <p:cTn id="27" dur="125" fill="hold">
                                          <p:stCondLst>
                                            <p:cond delay="375"/>
                                          </p:stCondLst>
                                        </p:cTn>
                                        <p:tgtEl>
                                          <p:spTgt spid="356357">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p:bldP spid="35635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pPr eaLnBrk="1" hangingPunct="1">
              <a:defRPr/>
            </a:pPr>
            <a:r>
              <a:rPr lang="en-US">
                <a:cs typeface="+mj-cs"/>
              </a:rPr>
              <a:t>Arguments for the Late Date</a:t>
            </a:r>
          </a:p>
        </p:txBody>
      </p:sp>
      <p:sp>
        <p:nvSpPr>
          <p:cNvPr id="377859"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Historical Arguments</a:t>
            </a:r>
          </a:p>
          <a:p>
            <a:pPr eaLnBrk="1" hangingPunct="1">
              <a:buFont typeface="Wingdings" charset="0"/>
              <a:buNone/>
              <a:defRPr/>
            </a:pPr>
            <a:endParaRPr lang="en-US" dirty="0">
              <a:cs typeface="+mn-cs"/>
            </a:endParaRPr>
          </a:p>
          <a:p>
            <a:pPr eaLnBrk="1" hangingPunct="1">
              <a:defRPr/>
            </a:pPr>
            <a:r>
              <a:rPr lang="en-US" sz="3600" dirty="0">
                <a:cs typeface="+mn-cs"/>
              </a:rPr>
              <a:t>Archaeological Arguments</a:t>
            </a:r>
          </a:p>
          <a:p>
            <a:pPr eaLnBrk="1" hangingPunct="1">
              <a:buFont typeface="Wingdings" charset="0"/>
              <a:buNone/>
              <a:defRPr/>
            </a:pPr>
            <a:endParaRPr lang="en-US" dirty="0">
              <a:cs typeface="+mn-cs"/>
            </a:endParaRPr>
          </a:p>
          <a:p>
            <a:pPr eaLnBrk="1" hangingPunct="1">
              <a:defRPr/>
            </a:pPr>
            <a:r>
              <a:rPr lang="en-US" sz="3600" dirty="0">
                <a:cs typeface="+mn-cs"/>
              </a:rPr>
              <a:t>Biblical Arguments</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77859">
                                            <p:txEl>
                                              <p:pRg st="0" end="0"/>
                                            </p:txEl>
                                          </p:spTgt>
                                        </p:tgtEl>
                                        <p:attrNameLst>
                                          <p:attrName>style.visibility</p:attrName>
                                        </p:attrNameLst>
                                      </p:cBhvr>
                                      <p:to>
                                        <p:strVal val="visible"/>
                                      </p:to>
                                    </p:set>
                                    <p:animEffect transition="in" filter="fade">
                                      <p:cBhvr>
                                        <p:cTn id="7" dur="1000"/>
                                        <p:tgtEl>
                                          <p:spTgt spid="377859">
                                            <p:txEl>
                                              <p:pRg st="0" end="0"/>
                                            </p:txEl>
                                          </p:spTgt>
                                        </p:tgtEl>
                                      </p:cBhvr>
                                    </p:animEffect>
                                    <p:anim calcmode="lin" valueType="num">
                                      <p:cBhvr>
                                        <p:cTn id="8" dur="1000" fill="hold"/>
                                        <p:tgtEl>
                                          <p:spTgt spid="377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78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77859">
                                            <p:txEl>
                                              <p:pRg st="2" end="2"/>
                                            </p:txEl>
                                          </p:spTgt>
                                        </p:tgtEl>
                                        <p:attrNameLst>
                                          <p:attrName>style.visibility</p:attrName>
                                        </p:attrNameLst>
                                      </p:cBhvr>
                                      <p:to>
                                        <p:strVal val="visible"/>
                                      </p:to>
                                    </p:set>
                                    <p:animEffect transition="in" filter="fade">
                                      <p:cBhvr>
                                        <p:cTn id="14" dur="1000"/>
                                        <p:tgtEl>
                                          <p:spTgt spid="377859">
                                            <p:txEl>
                                              <p:pRg st="2" end="2"/>
                                            </p:txEl>
                                          </p:spTgt>
                                        </p:tgtEl>
                                      </p:cBhvr>
                                    </p:animEffect>
                                    <p:anim calcmode="lin" valueType="num">
                                      <p:cBhvr>
                                        <p:cTn id="15" dur="1000" fill="hold"/>
                                        <p:tgtEl>
                                          <p:spTgt spid="377859">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7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77859">
                                            <p:txEl>
                                              <p:pRg st="4" end="4"/>
                                            </p:txEl>
                                          </p:spTgt>
                                        </p:tgtEl>
                                        <p:attrNameLst>
                                          <p:attrName>style.visibility</p:attrName>
                                        </p:attrNameLst>
                                      </p:cBhvr>
                                      <p:to>
                                        <p:strVal val="visible"/>
                                      </p:to>
                                    </p:set>
                                    <p:animEffect transition="in" filter="fade">
                                      <p:cBhvr>
                                        <p:cTn id="21" dur="1000"/>
                                        <p:tgtEl>
                                          <p:spTgt spid="377859">
                                            <p:txEl>
                                              <p:pRg st="4" end="4"/>
                                            </p:txEl>
                                          </p:spTgt>
                                        </p:tgtEl>
                                      </p:cBhvr>
                                    </p:animEffect>
                                    <p:anim calcmode="lin" valueType="num">
                                      <p:cBhvr>
                                        <p:cTn id="22" dur="1000" fill="hold"/>
                                        <p:tgtEl>
                                          <p:spTgt spid="377859">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7785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77859">
                                            <p:txEl>
                                              <p:pRg st="0" end="0"/>
                                            </p:txEl>
                                          </p:spTgt>
                                        </p:tgtEl>
                                        <p:attrNameLst>
                                          <p:attrName>style.color</p:attrName>
                                        </p:attrNameLst>
                                      </p:cBhvr>
                                      <p:to>
                                        <a:srgbClr val="00FF00"/>
                                      </p:to>
                                    </p:animClr>
                                    <p:animClr clrSpc="rgb" dir="cw">
                                      <p:cBhvr>
                                        <p:cTn id="28" dur="1900" fill="hold">
                                          <p:stCondLst>
                                            <p:cond delay="100"/>
                                          </p:stCondLst>
                                        </p:cTn>
                                        <p:tgtEl>
                                          <p:spTgt spid="377859">
                                            <p:txEl>
                                              <p:pRg st="0" end="0"/>
                                            </p:txEl>
                                          </p:spTgt>
                                        </p:tgtEl>
                                        <p:attrNameLst>
                                          <p:attrName>fillColor</p:attrName>
                                        </p:attrNameLst>
                                      </p:cBhvr>
                                      <p:to>
                                        <a:srgbClr val="00FF00"/>
                                      </p:to>
                                    </p:animClr>
                                    <p:set>
                                      <p:cBhvr>
                                        <p:cTn id="29" dur="1900" fill="hold">
                                          <p:stCondLst>
                                            <p:cond delay="100"/>
                                          </p:stCondLst>
                                        </p:cTn>
                                        <p:tgtEl>
                                          <p:spTgt spid="377859">
                                            <p:txEl>
                                              <p:pRg st="0" end="0"/>
                                            </p:txEl>
                                          </p:spTgt>
                                        </p:tgtEl>
                                        <p:attrNameLst>
                                          <p:attrName>fill.type</p:attrName>
                                        </p:attrNameLst>
                                      </p:cBhvr>
                                      <p:to>
                                        <p:strVal val="solid"/>
                                      </p:to>
                                    </p:set>
                                    <p:set>
                                      <p:cBhvr>
                                        <p:cTn id="30" dur="1900" fill="hold">
                                          <p:stCondLst>
                                            <p:cond delay="100"/>
                                          </p:stCondLst>
                                        </p:cTn>
                                        <p:tgtEl>
                                          <p:spTgt spid="377859">
                                            <p:txEl>
                                              <p:pRg st="0" end="0"/>
                                            </p:txEl>
                                          </p:spTgt>
                                        </p:tgtEl>
                                        <p:attrNameLst>
                                          <p:attrName>fill.on</p:attrName>
                                        </p:attrNameLst>
                                      </p:cBhvr>
                                      <p:to>
                                        <p:strVal val="true"/>
                                      </p:to>
                                    </p:set>
                                    <p:animScale>
                                      <p:cBhvr>
                                        <p:cTn id="31" dur="200" fill="hold">
                                          <p:stCondLst>
                                            <p:cond delay="0"/>
                                          </p:stCondLst>
                                        </p:cTn>
                                        <p:tgtEl>
                                          <p:spTgt spid="377859">
                                            <p:txEl>
                                              <p:pRg st="0" end="0"/>
                                            </p:txEl>
                                          </p:spTgt>
                                        </p:tgtEl>
                                      </p:cBhvr>
                                      <p:from x="100000" y="100000"/>
                                      <p:to x="100000" y="5000"/>
                                    </p:animScale>
                                    <p:animScale>
                                      <p:cBhvr>
                                        <p:cTn id="32" dur="200" fill="hold">
                                          <p:stCondLst>
                                            <p:cond delay="200"/>
                                          </p:stCondLst>
                                        </p:cTn>
                                        <p:tgtEl>
                                          <p:spTgt spid="377859">
                                            <p:txEl>
                                              <p:pRg st="0" end="0"/>
                                            </p:txEl>
                                          </p:spTgt>
                                        </p:tgtEl>
                                      </p:cBhvr>
                                      <p:from x="100000" y="5000"/>
                                      <p:to x="120000" y="150000"/>
                                    </p:animScale>
                                    <p:animScale>
                                      <p:cBhvr>
                                        <p:cTn id="33" dur="600" fill="hold">
                                          <p:stCondLst>
                                            <p:cond delay="1400"/>
                                          </p:stCondLst>
                                        </p:cTn>
                                        <p:tgtEl>
                                          <p:spTgt spid="377859">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800" dirty="0">
                <a:cs typeface="+mj-cs"/>
              </a:rPr>
              <a:t>Historical Arguments for the Late Date</a:t>
            </a:r>
          </a:p>
        </p:txBody>
      </p:sp>
      <p:sp>
        <p:nvSpPr>
          <p:cNvPr id="366598" name="Rectangle 6"/>
          <p:cNvSpPr>
            <a:spLocks noChangeArrowheads="1"/>
          </p:cNvSpPr>
          <p:nvPr/>
        </p:nvSpPr>
        <p:spPr bwMode="auto">
          <a:xfrm>
            <a:off x="685800" y="1905000"/>
            <a:ext cx="7772400" cy="2286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3200" dirty="0">
                <a:effectLst>
                  <a:outerShdw blurRad="38100" dist="38100" dir="2700000" algn="tl">
                    <a:srgbClr val="000000"/>
                  </a:outerShdw>
                </a:effectLst>
                <a:cs typeface="+mn-cs"/>
              </a:rPr>
              <a:t>The civilizations of Edom, Ammon, and Moab were not in existence in the 15</a:t>
            </a:r>
            <a:r>
              <a:rPr lang="en-US" sz="3200" baseline="30000" dirty="0">
                <a:effectLst>
                  <a:outerShdw blurRad="38100" dist="38100" dir="2700000" algn="tl">
                    <a:srgbClr val="000000"/>
                  </a:outerShdw>
                </a:effectLst>
                <a:cs typeface="+mn-cs"/>
              </a:rPr>
              <a:t>th</a:t>
            </a:r>
            <a:r>
              <a:rPr lang="en-US" sz="3200" dirty="0">
                <a:effectLst>
                  <a:outerShdw blurRad="38100" dist="38100" dir="2700000" algn="tl">
                    <a:srgbClr val="000000"/>
                  </a:outerShdw>
                </a:effectLst>
                <a:cs typeface="+mn-cs"/>
              </a:rPr>
              <a:t> century. Thus the Exodus must be dated to the 13</a:t>
            </a:r>
            <a:r>
              <a:rPr lang="en-US" sz="3200" baseline="30000" dirty="0">
                <a:effectLst>
                  <a:outerShdw blurRad="38100" dist="38100" dir="2700000" algn="tl">
                    <a:srgbClr val="000000"/>
                  </a:outerShdw>
                </a:effectLst>
                <a:cs typeface="+mn-cs"/>
              </a:rPr>
              <a:t>th</a:t>
            </a:r>
            <a:r>
              <a:rPr lang="en-US" sz="3200" dirty="0">
                <a:effectLst>
                  <a:outerShdw blurRad="38100" dist="38100" dir="2700000" algn="tl">
                    <a:srgbClr val="000000"/>
                  </a:outerShdw>
                </a:effectLst>
                <a:cs typeface="+mn-cs"/>
              </a:rPr>
              <a:t> century.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66594"/>
                                        </p:tgtEl>
                                        <p:attrNameLst>
                                          <p:attrName>style.visibility</p:attrName>
                                        </p:attrNameLst>
                                      </p:cBhvr>
                                      <p:to>
                                        <p:strVal val="visible"/>
                                      </p:to>
                                    </p:set>
                                    <p:anim calcmode="lin" valueType="num">
                                      <p:cBhvr>
                                        <p:cTn id="7" dur="1000" fill="hold"/>
                                        <p:tgtEl>
                                          <p:spTgt spid="366594"/>
                                        </p:tgtEl>
                                        <p:attrNameLst>
                                          <p:attrName>ppt_w</p:attrName>
                                        </p:attrNameLst>
                                      </p:cBhvr>
                                      <p:tavLst>
                                        <p:tav tm="0">
                                          <p:val>
                                            <p:strVal val="#ppt_w+.3"/>
                                          </p:val>
                                        </p:tav>
                                        <p:tav tm="100000">
                                          <p:val>
                                            <p:strVal val="#ppt_w"/>
                                          </p:val>
                                        </p:tav>
                                      </p:tavLst>
                                    </p:anim>
                                    <p:anim calcmode="lin" valueType="num">
                                      <p:cBhvr>
                                        <p:cTn id="8" dur="1000" fill="hold"/>
                                        <p:tgtEl>
                                          <p:spTgt spid="366594"/>
                                        </p:tgtEl>
                                        <p:attrNameLst>
                                          <p:attrName>ppt_h</p:attrName>
                                        </p:attrNameLst>
                                      </p:cBhvr>
                                      <p:tavLst>
                                        <p:tav tm="0">
                                          <p:val>
                                            <p:strVal val="#ppt_h"/>
                                          </p:val>
                                        </p:tav>
                                        <p:tav tm="100000">
                                          <p:val>
                                            <p:strVal val="#ppt_h"/>
                                          </p:val>
                                        </p:tav>
                                      </p:tavLst>
                                    </p:anim>
                                    <p:animEffect transition="in" filter="fade">
                                      <p:cBhvr>
                                        <p:cTn id="9" dur="1000"/>
                                        <p:tgtEl>
                                          <p:spTgt spid="366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iterate type="lt">
                                    <p:tmPct val="0"/>
                                  </p:iterate>
                                  <p:childTnLst>
                                    <p:set>
                                      <p:cBhvr>
                                        <p:cTn id="13" dur="1" fill="hold">
                                          <p:stCondLst>
                                            <p:cond delay="0"/>
                                          </p:stCondLst>
                                        </p:cTn>
                                        <p:tgtEl>
                                          <p:spTgt spid="366598"/>
                                        </p:tgtEl>
                                        <p:attrNameLst>
                                          <p:attrName>style.visibility</p:attrName>
                                        </p:attrNameLst>
                                      </p:cBhvr>
                                      <p:to>
                                        <p:strVal val="visible"/>
                                      </p:to>
                                    </p:set>
                                    <p:anim calcmode="lin" valueType="num">
                                      <p:cBhvr>
                                        <p:cTn id="14" dur="1000" fill="hold"/>
                                        <p:tgtEl>
                                          <p:spTgt spid="366598"/>
                                        </p:tgtEl>
                                        <p:attrNameLst>
                                          <p:attrName>ppt_w</p:attrName>
                                        </p:attrNameLst>
                                      </p:cBhvr>
                                      <p:tavLst>
                                        <p:tav tm="0">
                                          <p:val>
                                            <p:fltVal val="0"/>
                                          </p:val>
                                        </p:tav>
                                        <p:tav tm="100000">
                                          <p:val>
                                            <p:strVal val="#ppt_w"/>
                                          </p:val>
                                        </p:tav>
                                      </p:tavLst>
                                    </p:anim>
                                    <p:anim calcmode="lin" valueType="num">
                                      <p:cBhvr>
                                        <p:cTn id="15" dur="1000" fill="hold"/>
                                        <p:tgtEl>
                                          <p:spTgt spid="366598"/>
                                        </p:tgtEl>
                                        <p:attrNameLst>
                                          <p:attrName>ppt_h</p:attrName>
                                        </p:attrNameLst>
                                      </p:cBhvr>
                                      <p:tavLst>
                                        <p:tav tm="0">
                                          <p:val>
                                            <p:fltVal val="0"/>
                                          </p:val>
                                        </p:tav>
                                        <p:tav tm="100000">
                                          <p:val>
                                            <p:strVal val="#ppt_h"/>
                                          </p:val>
                                        </p:tav>
                                      </p:tavLst>
                                    </p:anim>
                                    <p:anim calcmode="lin" valueType="num">
                                      <p:cBhvr>
                                        <p:cTn id="16" dur="1000" fill="hold"/>
                                        <p:tgtEl>
                                          <p:spTgt spid="366598"/>
                                        </p:tgtEl>
                                        <p:attrNameLst>
                                          <p:attrName>style.rotation</p:attrName>
                                        </p:attrNameLst>
                                      </p:cBhvr>
                                      <p:tavLst>
                                        <p:tav tm="0">
                                          <p:val>
                                            <p:fltVal val="360"/>
                                          </p:val>
                                        </p:tav>
                                        <p:tav tm="100000">
                                          <p:val>
                                            <p:fltVal val="0"/>
                                          </p:val>
                                        </p:tav>
                                      </p:tavLst>
                                    </p:anim>
                                    <p:animEffect transition="in" filter="fade">
                                      <p:cBhvr>
                                        <p:cTn id="17" dur="1000"/>
                                        <p:tgtEl>
                                          <p:spTgt spid="36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4" grpId="0"/>
      <p:bldP spid="3665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800" dirty="0">
                <a:cs typeface="+mj-cs"/>
              </a:rPr>
              <a:t>Historical Arguments for the Late Date</a:t>
            </a:r>
          </a:p>
        </p:txBody>
      </p:sp>
      <p:sp>
        <p:nvSpPr>
          <p:cNvPr id="366595" name="Rectangle 3"/>
          <p:cNvSpPr>
            <a:spLocks noGrp="1" noChangeArrowheads="1"/>
          </p:cNvSpPr>
          <p:nvPr>
            <p:ph type="body" idx="1"/>
          </p:nvPr>
        </p:nvSpPr>
        <p:spPr>
          <a:xfrm>
            <a:off x="685800" y="1905000"/>
            <a:ext cx="7772400" cy="1828800"/>
          </a:xfrm>
        </p:spPr>
        <p:txBody>
          <a:bodyPr/>
          <a:lstStyle/>
          <a:p>
            <a:pPr eaLnBrk="1" hangingPunct="1">
              <a:defRPr/>
            </a:pPr>
            <a:r>
              <a:rPr lang="en-US" dirty="0">
                <a:cs typeface="+mn-cs"/>
              </a:rPr>
              <a:t>The City of </a:t>
            </a:r>
            <a:r>
              <a:rPr lang="en-US" dirty="0" err="1">
                <a:cs typeface="+mn-cs"/>
              </a:rPr>
              <a:t>Raamses</a:t>
            </a:r>
            <a:r>
              <a:rPr lang="en-US" dirty="0">
                <a:cs typeface="+mn-cs"/>
              </a:rPr>
              <a:t> (Exod. 1:11) was founded by </a:t>
            </a:r>
            <a:r>
              <a:rPr lang="en-US" dirty="0" err="1">
                <a:cs typeface="+mn-cs"/>
              </a:rPr>
              <a:t>Seti</a:t>
            </a:r>
            <a:r>
              <a:rPr lang="en-US" dirty="0">
                <a:cs typeface="+mn-cs"/>
              </a:rPr>
              <a:t> I (1318-1304) and completed by </a:t>
            </a:r>
            <a:r>
              <a:rPr lang="en-US" dirty="0" err="1">
                <a:cs typeface="+mn-cs"/>
              </a:rPr>
              <a:t>Rameses</a:t>
            </a:r>
            <a:r>
              <a:rPr lang="en-US" dirty="0">
                <a:cs typeface="+mn-cs"/>
              </a:rPr>
              <a:t> II (1304-1237)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iterate type="lt">
                                    <p:tmPct val="0"/>
                                  </p:iterate>
                                  <p:childTnLst>
                                    <p:set>
                                      <p:cBhvr>
                                        <p:cTn id="6" dur="1" fill="hold">
                                          <p:stCondLst>
                                            <p:cond delay="0"/>
                                          </p:stCondLst>
                                        </p:cTn>
                                        <p:tgtEl>
                                          <p:spTgt spid="366595">
                                            <p:txEl>
                                              <p:pRg st="0" end="0"/>
                                            </p:txEl>
                                          </p:spTgt>
                                        </p:tgtEl>
                                        <p:attrNameLst>
                                          <p:attrName>style.visibility</p:attrName>
                                        </p:attrNameLst>
                                      </p:cBhvr>
                                      <p:to>
                                        <p:strVal val="visible"/>
                                      </p:to>
                                    </p:set>
                                    <p:anim calcmode="lin" valueType="num">
                                      <p:cBhvr>
                                        <p:cTn id="7" dur="1000" fill="hold"/>
                                        <p:tgtEl>
                                          <p:spTgt spid="3665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65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66595">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3665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49" name="Rectangle 2"/>
          <p:cNvSpPr>
            <a:spLocks noGrp="1" noChangeArrowheads="1"/>
          </p:cNvSpPr>
          <p:nvPr>
            <p:ph type="title"/>
          </p:nvPr>
        </p:nvSpPr>
        <p:spPr>
          <a:xfrm>
            <a:off x="1219200" y="76200"/>
            <a:ext cx="7772400" cy="1206500"/>
          </a:xfrm>
        </p:spPr>
        <p:txBody>
          <a:bodyPr/>
          <a:lstStyle/>
          <a:p>
            <a:pPr algn="ctr" eaLnBrk="1" hangingPunct="1"/>
            <a:r>
              <a:rPr lang="en-US" b="1">
                <a:latin typeface="Arial" charset="0"/>
                <a:ea typeface="ＭＳ Ｐゴシック" charset="0"/>
                <a:cs typeface="ＭＳ Ｐゴシック" charset="0"/>
              </a:rPr>
              <a:t>A Late Exodus (1266-1299)</a:t>
            </a:r>
          </a:p>
        </p:txBody>
      </p:sp>
      <p:sp>
        <p:nvSpPr>
          <p:cNvPr id="63491" name="Rectangle 3"/>
          <p:cNvSpPr>
            <a:spLocks noGrp="1" noChangeArrowheads="1"/>
          </p:cNvSpPr>
          <p:nvPr>
            <p:ph type="body" sz="half" idx="1"/>
          </p:nvPr>
        </p:nvSpPr>
        <p:spPr>
          <a:xfrm>
            <a:off x="1219200" y="1143000"/>
            <a:ext cx="4038600" cy="4495800"/>
          </a:xfrm>
        </p:spPr>
        <p:txBody>
          <a:bodyPr/>
          <a:lstStyle/>
          <a:p>
            <a:pPr eaLnBrk="1" hangingPunct="1">
              <a:lnSpc>
                <a:spcPct val="90000"/>
              </a:lnSpc>
              <a:buFont typeface="Symbol" charset="0"/>
              <a:buNone/>
            </a:pPr>
            <a:r>
              <a:rPr lang="en-US" sz="2600" b="1" dirty="0">
                <a:latin typeface="Arial" charset="0"/>
                <a:ea typeface="ＭＳ Ｐゴシック" charset="0"/>
                <a:cs typeface="ＭＳ Ｐゴシック" charset="0"/>
              </a:rPr>
              <a:t>FOR</a:t>
            </a:r>
          </a:p>
          <a:p>
            <a:pPr eaLnBrk="1" hangingPunct="1">
              <a:lnSpc>
                <a:spcPct val="90000"/>
              </a:lnSpc>
            </a:pPr>
            <a:r>
              <a:rPr lang="en-US" sz="2600" dirty="0">
                <a:latin typeface="Arial" charset="0"/>
                <a:ea typeface="ＭＳ Ｐゴシック" charset="0"/>
                <a:cs typeface="ＭＳ Ｐゴシック" charset="0"/>
              </a:rPr>
              <a:t>Ex. 1:11 The Israelites built the city of Rameses. It must have been </a:t>
            </a:r>
            <a:r>
              <a:rPr lang="en-US" sz="2600" dirty="0">
                <a:solidFill>
                  <a:schemeClr val="accent1"/>
                </a:solidFill>
                <a:latin typeface="Arial" charset="0"/>
                <a:ea typeface="ＭＳ Ｐゴシック" charset="0"/>
                <a:cs typeface="ＭＳ Ｐゴシック" charset="0"/>
              </a:rPr>
              <a:t>in honour of Rameses II</a:t>
            </a:r>
            <a:r>
              <a:rPr lang="en-US" sz="2600" dirty="0">
                <a:latin typeface="Arial" charset="0"/>
                <a:ea typeface="ＭＳ Ｐゴシック" charset="0"/>
                <a:cs typeface="ＭＳ Ｐゴシック" charset="0"/>
              </a:rPr>
              <a:t> (c.1290)</a:t>
            </a:r>
          </a:p>
          <a:p>
            <a:pPr eaLnBrk="1" hangingPunct="1">
              <a:lnSpc>
                <a:spcPct val="90000"/>
              </a:lnSpc>
            </a:pPr>
            <a:endParaRPr lang="en-US" sz="2600" dirty="0">
              <a:latin typeface="Arial" charset="0"/>
              <a:ea typeface="ＭＳ Ｐゴシック" charset="0"/>
              <a:cs typeface="ＭＳ Ｐゴシック" charset="0"/>
            </a:endParaRPr>
          </a:p>
          <a:p>
            <a:pPr eaLnBrk="1" hangingPunct="1">
              <a:lnSpc>
                <a:spcPct val="90000"/>
              </a:lnSpc>
            </a:pPr>
            <a:endParaRPr lang="en-US" sz="2600" dirty="0">
              <a:latin typeface="Arial" charset="0"/>
              <a:ea typeface="ＭＳ Ｐゴシック" charset="0"/>
              <a:cs typeface="ＭＳ Ｐゴシック" charset="0"/>
            </a:endParaRPr>
          </a:p>
          <a:p>
            <a:pPr eaLnBrk="1" hangingPunct="1">
              <a:lnSpc>
                <a:spcPct val="90000"/>
              </a:lnSpc>
            </a:pPr>
            <a:r>
              <a:rPr lang="en-US" sz="2600" dirty="0">
                <a:latin typeface="Arial" charset="0"/>
                <a:ea typeface="ＭＳ Ｐゴシック" charset="0"/>
                <a:cs typeface="ＭＳ Ｐゴシック" charset="0"/>
              </a:rPr>
              <a:t>Thutmose III was </a:t>
            </a:r>
            <a:r>
              <a:rPr lang="en-US" sz="2600" dirty="0">
                <a:solidFill>
                  <a:schemeClr val="accent1"/>
                </a:solidFill>
                <a:latin typeface="Arial" charset="0"/>
                <a:ea typeface="ＭＳ Ｐゴシック" charset="0"/>
                <a:cs typeface="ＭＳ Ｐゴシック" charset="0"/>
              </a:rPr>
              <a:t>not known as a great builder</a:t>
            </a:r>
            <a:r>
              <a:rPr lang="en-US" sz="2600" dirty="0">
                <a:latin typeface="Arial" charset="0"/>
                <a:ea typeface="ＭＳ Ｐゴシック" charset="0"/>
                <a:cs typeface="ＭＳ Ｐゴシック" charset="0"/>
              </a:rPr>
              <a:t> and therefore does not fit into the historical picture</a:t>
            </a:r>
          </a:p>
        </p:txBody>
      </p:sp>
      <p:sp>
        <p:nvSpPr>
          <p:cNvPr id="63492" name="Rectangle 4"/>
          <p:cNvSpPr>
            <a:spLocks noGrp="1" noChangeArrowheads="1"/>
          </p:cNvSpPr>
          <p:nvPr>
            <p:ph type="body" sz="half" idx="2"/>
          </p:nvPr>
        </p:nvSpPr>
        <p:spPr>
          <a:xfrm>
            <a:off x="5181600" y="1143000"/>
            <a:ext cx="3657600" cy="4800600"/>
          </a:xfrm>
        </p:spPr>
        <p:txBody>
          <a:bodyPr/>
          <a:lstStyle/>
          <a:p>
            <a:pPr eaLnBrk="1" hangingPunct="1">
              <a:lnSpc>
                <a:spcPct val="90000"/>
              </a:lnSpc>
              <a:buFont typeface="Symbol" charset="0"/>
              <a:buNone/>
            </a:pPr>
            <a:r>
              <a:rPr lang="en-US" sz="2600" b="1" dirty="0">
                <a:latin typeface="Arial" charset="0"/>
                <a:ea typeface="ＭＳ Ｐゴシック" charset="0"/>
                <a:cs typeface="ＭＳ Ｐゴシック" charset="0"/>
              </a:rPr>
              <a:t>AGAINST</a:t>
            </a:r>
          </a:p>
          <a:p>
            <a:pPr eaLnBrk="1" hangingPunct="1">
              <a:lnSpc>
                <a:spcPct val="90000"/>
              </a:lnSpc>
            </a:pPr>
            <a:r>
              <a:rPr lang="en-US" sz="2600" dirty="0">
                <a:latin typeface="Arial" charset="0"/>
                <a:ea typeface="ＭＳ Ｐゴシック" charset="0"/>
                <a:cs typeface="ＭＳ Ｐゴシック" charset="0"/>
              </a:rPr>
              <a:t>The name </a:t>
            </a:r>
            <a:r>
              <a:rPr lang="fr-FR" altLang="ja-JP" sz="2600" dirty="0">
                <a:latin typeface="Arial" charset="0"/>
                <a:ea typeface="ＭＳ Ｐゴシック" charset="0"/>
                <a:cs typeface="ＭＳ Ｐゴシック" charset="0"/>
              </a:rPr>
              <a:t>'</a:t>
            </a:r>
            <a:r>
              <a:rPr lang="en-US" sz="2600" dirty="0" err="1">
                <a:latin typeface="Arial" charset="0"/>
                <a:ea typeface="ＭＳ Ｐゴシック" charset="0"/>
                <a:cs typeface="ＭＳ Ｐゴシック" charset="0"/>
              </a:rPr>
              <a:t>Rameses</a:t>
            </a:r>
            <a:r>
              <a:rPr lang="fr-FR" altLang="ja-JP" sz="2600" dirty="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 was </a:t>
            </a:r>
            <a:r>
              <a:rPr lang="en-US" sz="2600" dirty="0">
                <a:solidFill>
                  <a:schemeClr val="accent1"/>
                </a:solidFill>
                <a:latin typeface="Arial" charset="0"/>
                <a:ea typeface="ＭＳ Ｐゴシック" charset="0"/>
                <a:cs typeface="ＭＳ Ｐゴシック" charset="0"/>
              </a:rPr>
              <a:t>used much earlier</a:t>
            </a:r>
            <a:r>
              <a:rPr lang="en-US" sz="2600" dirty="0">
                <a:latin typeface="Arial" charset="0"/>
                <a:ea typeface="ＭＳ Ｐゴシック" charset="0"/>
                <a:cs typeface="ＭＳ Ｐゴシック" charset="0"/>
              </a:rPr>
              <a:t> than 13</a:t>
            </a:r>
            <a:r>
              <a:rPr lang="en-US" sz="2600" baseline="30000" dirty="0">
                <a:latin typeface="Arial" charset="0"/>
                <a:ea typeface="ＭＳ Ｐゴシック" charset="0"/>
                <a:cs typeface="ＭＳ Ｐゴシック" charset="0"/>
              </a:rPr>
              <a:t>th</a:t>
            </a:r>
            <a:r>
              <a:rPr lang="en-US" sz="2600" dirty="0">
                <a:latin typeface="Arial" charset="0"/>
                <a:ea typeface="ＭＳ Ｐゴシック" charset="0"/>
                <a:cs typeface="ＭＳ Ｐゴシック" charset="0"/>
              </a:rPr>
              <a:t> century. The city was being built before Moses</a:t>
            </a:r>
            <a:r>
              <a:rPr lang="fr-FR" altLang="ja-JP" sz="2600" dirty="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 birth </a:t>
            </a:r>
            <a:r>
              <a:rPr lang="en-US" sz="2600" dirty="0">
                <a:solidFill>
                  <a:schemeClr val="accent1"/>
                </a:solidFill>
                <a:latin typeface="Arial" charset="0"/>
                <a:ea typeface="ＭＳ Ｐゴシック" charset="0"/>
                <a:cs typeface="ＭＳ Ｐゴシック" charset="0"/>
              </a:rPr>
              <a:t>(before Rameses II)</a:t>
            </a:r>
          </a:p>
          <a:p>
            <a:pPr eaLnBrk="1" hangingPunct="1">
              <a:lnSpc>
                <a:spcPct val="90000"/>
              </a:lnSpc>
            </a:pPr>
            <a:endParaRPr lang="en-US" sz="1000" dirty="0">
              <a:latin typeface="Arial" charset="0"/>
              <a:ea typeface="ＭＳ Ｐゴシック" charset="0"/>
              <a:cs typeface="ＭＳ Ｐゴシック" charset="0"/>
            </a:endParaRPr>
          </a:p>
          <a:p>
            <a:pPr eaLnBrk="1" hangingPunct="1">
              <a:lnSpc>
                <a:spcPct val="90000"/>
              </a:lnSpc>
            </a:pPr>
            <a:r>
              <a:rPr lang="en-US" sz="2600" dirty="0">
                <a:latin typeface="Arial" charset="0"/>
                <a:ea typeface="ＭＳ Ｐゴシック" charset="0"/>
                <a:cs typeface="ＭＳ Ｐゴシック" charset="0"/>
              </a:rPr>
              <a:t>He is known to have had some building </a:t>
            </a:r>
            <a:r>
              <a:rPr lang="en-US" sz="2600" dirty="0">
                <a:solidFill>
                  <a:schemeClr val="accent1"/>
                </a:solidFill>
                <a:latin typeface="Arial" charset="0"/>
                <a:ea typeface="ＭＳ Ｐゴシック" charset="0"/>
                <a:cs typeface="ＭＳ Ｐゴシック" charset="0"/>
              </a:rPr>
              <a:t>projects in the delta region</a:t>
            </a:r>
          </a:p>
        </p:txBody>
      </p:sp>
      <p:sp>
        <p:nvSpPr>
          <p:cNvPr id="411652" name="TextBox 5"/>
          <p:cNvSpPr txBox="1">
            <a:spLocks noChangeArrowheads="1"/>
          </p:cNvSpPr>
          <p:nvPr/>
        </p:nvSpPr>
        <p:spPr bwMode="auto">
          <a:xfrm>
            <a:off x="8316913" y="57150"/>
            <a:ext cx="68103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110</a:t>
            </a:r>
          </a:p>
        </p:txBody>
      </p:sp>
    </p:spTree>
    <p:extLst>
      <p:ext uri="{BB962C8B-B14F-4D97-AF65-F5344CB8AC3E}">
        <p14:creationId xmlns:p14="http://schemas.microsoft.com/office/powerpoint/2010/main" val="1693941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2">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2">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4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P spid="6349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800" dirty="0">
                <a:cs typeface="+mj-cs"/>
              </a:rPr>
              <a:t>Historical Arguments for the Late Date</a:t>
            </a:r>
          </a:p>
        </p:txBody>
      </p:sp>
      <p:sp>
        <p:nvSpPr>
          <p:cNvPr id="366600" name="Rectangle 8"/>
          <p:cNvSpPr>
            <a:spLocks noChangeArrowheads="1"/>
          </p:cNvSpPr>
          <p:nvPr/>
        </p:nvSpPr>
        <p:spPr bwMode="auto">
          <a:xfrm>
            <a:off x="685800" y="1905000"/>
            <a:ext cx="77724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3200" dirty="0">
                <a:effectLst>
                  <a:outerShdw blurRad="38100" dist="38100" dir="2700000" algn="tl">
                    <a:srgbClr val="000000"/>
                  </a:outerShdw>
                </a:effectLst>
                <a:cs typeface="+mn-cs"/>
              </a:rPr>
              <a:t>Thutmose IV was not the legal heir to the Egyptian throne, but that in no way proves that the legal heir had died in the tenth plague.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0"/>
                                        </p:tgtEl>
                                        <p:attrNameLst>
                                          <p:attrName>style.visibility</p:attrName>
                                        </p:attrNameLst>
                                      </p:cBhvr>
                                      <p:to>
                                        <p:strVal val="visible"/>
                                      </p:to>
                                    </p:set>
                                    <p:anim calcmode="lin" valueType="num">
                                      <p:cBhvr>
                                        <p:cTn id="7" dur="1000" fill="hold"/>
                                        <p:tgtEl>
                                          <p:spTgt spid="366600"/>
                                        </p:tgtEl>
                                        <p:attrNameLst>
                                          <p:attrName>ppt_w</p:attrName>
                                        </p:attrNameLst>
                                      </p:cBhvr>
                                      <p:tavLst>
                                        <p:tav tm="0">
                                          <p:val>
                                            <p:fltVal val="0"/>
                                          </p:val>
                                        </p:tav>
                                        <p:tav tm="100000">
                                          <p:val>
                                            <p:strVal val="#ppt_w"/>
                                          </p:val>
                                        </p:tav>
                                      </p:tavLst>
                                    </p:anim>
                                    <p:anim calcmode="lin" valueType="num">
                                      <p:cBhvr>
                                        <p:cTn id="8" dur="1000" fill="hold"/>
                                        <p:tgtEl>
                                          <p:spTgt spid="366600"/>
                                        </p:tgtEl>
                                        <p:attrNameLst>
                                          <p:attrName>ppt_h</p:attrName>
                                        </p:attrNameLst>
                                      </p:cBhvr>
                                      <p:tavLst>
                                        <p:tav tm="0">
                                          <p:val>
                                            <p:fltVal val="0"/>
                                          </p:val>
                                        </p:tav>
                                        <p:tav tm="100000">
                                          <p:val>
                                            <p:strVal val="#ppt_h"/>
                                          </p:val>
                                        </p:tav>
                                      </p:tavLst>
                                    </p:anim>
                                    <p:anim calcmode="lin" valueType="num">
                                      <p:cBhvr>
                                        <p:cTn id="9" dur="1000" fill="hold"/>
                                        <p:tgtEl>
                                          <p:spTgt spid="366600"/>
                                        </p:tgtEl>
                                        <p:attrNameLst>
                                          <p:attrName>style.rotation</p:attrName>
                                        </p:attrNameLst>
                                      </p:cBhvr>
                                      <p:tavLst>
                                        <p:tav tm="0">
                                          <p:val>
                                            <p:fltVal val="360"/>
                                          </p:val>
                                        </p:tav>
                                        <p:tav tm="100000">
                                          <p:val>
                                            <p:fltVal val="0"/>
                                          </p:val>
                                        </p:tav>
                                      </p:tavLst>
                                    </p:anim>
                                    <p:animEffect transition="in" filter="fade">
                                      <p:cBhvr>
                                        <p:cTn id="10" dur="1000"/>
                                        <p:tgtEl>
                                          <p:spTgt spid="366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800" dirty="0">
                <a:cs typeface="+mj-cs"/>
              </a:rPr>
              <a:t>Historical Arguments for the Late Date</a:t>
            </a:r>
          </a:p>
        </p:txBody>
      </p:sp>
      <p:sp>
        <p:nvSpPr>
          <p:cNvPr id="366597" name="Rectangle 5"/>
          <p:cNvSpPr>
            <a:spLocks noChangeArrowheads="1"/>
          </p:cNvSpPr>
          <p:nvPr/>
        </p:nvSpPr>
        <p:spPr bwMode="auto">
          <a:xfrm>
            <a:off x="685800" y="1905000"/>
            <a:ext cx="77724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3200" dirty="0">
                <a:effectLst>
                  <a:outerShdw blurRad="38100" dist="38100" dir="2700000" algn="tl">
                    <a:srgbClr val="000000"/>
                  </a:outerShdw>
                </a:effectLst>
                <a:cs typeface="+mn-cs"/>
              </a:rPr>
              <a:t>His father, Thutmose III (1504-1450), was not noted as a great builder.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7"/>
                                        </p:tgtEl>
                                        <p:attrNameLst>
                                          <p:attrName>style.visibility</p:attrName>
                                        </p:attrNameLst>
                                      </p:cBhvr>
                                      <p:to>
                                        <p:strVal val="visible"/>
                                      </p:to>
                                    </p:set>
                                    <p:anim calcmode="lin" valueType="num">
                                      <p:cBhvr>
                                        <p:cTn id="7" dur="1000" fill="hold"/>
                                        <p:tgtEl>
                                          <p:spTgt spid="366597"/>
                                        </p:tgtEl>
                                        <p:attrNameLst>
                                          <p:attrName>ppt_w</p:attrName>
                                        </p:attrNameLst>
                                      </p:cBhvr>
                                      <p:tavLst>
                                        <p:tav tm="0">
                                          <p:val>
                                            <p:fltVal val="0"/>
                                          </p:val>
                                        </p:tav>
                                        <p:tav tm="100000">
                                          <p:val>
                                            <p:strVal val="#ppt_w"/>
                                          </p:val>
                                        </p:tav>
                                      </p:tavLst>
                                    </p:anim>
                                    <p:anim calcmode="lin" valueType="num">
                                      <p:cBhvr>
                                        <p:cTn id="8" dur="1000" fill="hold"/>
                                        <p:tgtEl>
                                          <p:spTgt spid="366597"/>
                                        </p:tgtEl>
                                        <p:attrNameLst>
                                          <p:attrName>ppt_h</p:attrName>
                                        </p:attrNameLst>
                                      </p:cBhvr>
                                      <p:tavLst>
                                        <p:tav tm="0">
                                          <p:val>
                                            <p:fltVal val="0"/>
                                          </p:val>
                                        </p:tav>
                                        <p:tav tm="100000">
                                          <p:val>
                                            <p:strVal val="#ppt_h"/>
                                          </p:val>
                                        </p:tav>
                                      </p:tavLst>
                                    </p:anim>
                                    <p:anim calcmode="lin" valueType="num">
                                      <p:cBhvr>
                                        <p:cTn id="9" dur="1000" fill="hold"/>
                                        <p:tgtEl>
                                          <p:spTgt spid="366597"/>
                                        </p:tgtEl>
                                        <p:attrNameLst>
                                          <p:attrName>style.rotation</p:attrName>
                                        </p:attrNameLst>
                                      </p:cBhvr>
                                      <p:tavLst>
                                        <p:tav tm="0">
                                          <p:val>
                                            <p:fltVal val="360"/>
                                          </p:val>
                                        </p:tav>
                                        <p:tav tm="100000">
                                          <p:val>
                                            <p:fltVal val="0"/>
                                          </p:val>
                                        </p:tav>
                                      </p:tavLst>
                                    </p:anim>
                                    <p:animEffect transition="in" filter="fade">
                                      <p:cBhvr>
                                        <p:cTn id="10" dur="1000"/>
                                        <p:tgtEl>
                                          <p:spTgt spid="366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800" dirty="0">
                <a:cs typeface="+mj-cs"/>
              </a:rPr>
              <a:t>Historical Arguments for the Late Date</a:t>
            </a:r>
          </a:p>
        </p:txBody>
      </p:sp>
      <p:sp>
        <p:nvSpPr>
          <p:cNvPr id="366602" name="Rectangle 10"/>
          <p:cNvSpPr>
            <a:spLocks noChangeArrowheads="1"/>
          </p:cNvSpPr>
          <p:nvPr/>
        </p:nvSpPr>
        <p:spPr bwMode="auto">
          <a:xfrm>
            <a:off x="685800" y="1905000"/>
            <a:ext cx="77724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3200" dirty="0">
                <a:effectLst>
                  <a:outerShdw blurRad="38100" dist="38100" dir="2700000" algn="tl">
                    <a:srgbClr val="000000"/>
                  </a:outerShdw>
                </a:effectLst>
                <a:cs typeface="+mn-cs"/>
              </a:rPr>
              <a:t>The 300-year figure cited by Jephthah is merely an exaggerated generalization, since he had no access to historical records.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602"/>
                                        </p:tgtEl>
                                        <p:attrNameLst>
                                          <p:attrName>style.visibility</p:attrName>
                                        </p:attrNameLst>
                                      </p:cBhvr>
                                      <p:to>
                                        <p:strVal val="visible"/>
                                      </p:to>
                                    </p:set>
                                    <p:anim calcmode="lin" valueType="num">
                                      <p:cBhvr>
                                        <p:cTn id="7" dur="1000" fill="hold"/>
                                        <p:tgtEl>
                                          <p:spTgt spid="366602"/>
                                        </p:tgtEl>
                                        <p:attrNameLst>
                                          <p:attrName>ppt_w</p:attrName>
                                        </p:attrNameLst>
                                      </p:cBhvr>
                                      <p:tavLst>
                                        <p:tav tm="0">
                                          <p:val>
                                            <p:fltVal val="0"/>
                                          </p:val>
                                        </p:tav>
                                        <p:tav tm="100000">
                                          <p:val>
                                            <p:strVal val="#ppt_w"/>
                                          </p:val>
                                        </p:tav>
                                      </p:tavLst>
                                    </p:anim>
                                    <p:anim calcmode="lin" valueType="num">
                                      <p:cBhvr>
                                        <p:cTn id="8" dur="1000" fill="hold"/>
                                        <p:tgtEl>
                                          <p:spTgt spid="366602"/>
                                        </p:tgtEl>
                                        <p:attrNameLst>
                                          <p:attrName>ppt_h</p:attrName>
                                        </p:attrNameLst>
                                      </p:cBhvr>
                                      <p:tavLst>
                                        <p:tav tm="0">
                                          <p:val>
                                            <p:fltVal val="0"/>
                                          </p:val>
                                        </p:tav>
                                        <p:tav tm="100000">
                                          <p:val>
                                            <p:strVal val="#ppt_h"/>
                                          </p:val>
                                        </p:tav>
                                      </p:tavLst>
                                    </p:anim>
                                    <p:anim calcmode="lin" valueType="num">
                                      <p:cBhvr>
                                        <p:cTn id="9" dur="1000" fill="hold"/>
                                        <p:tgtEl>
                                          <p:spTgt spid="366602"/>
                                        </p:tgtEl>
                                        <p:attrNameLst>
                                          <p:attrName>style.rotation</p:attrName>
                                        </p:attrNameLst>
                                      </p:cBhvr>
                                      <p:tavLst>
                                        <p:tav tm="0">
                                          <p:val>
                                            <p:fltVal val="360"/>
                                          </p:val>
                                        </p:tav>
                                        <p:tav tm="100000">
                                          <p:val>
                                            <p:fltVal val="0"/>
                                          </p:val>
                                        </p:tav>
                                      </p:tavLst>
                                    </p:anim>
                                    <p:animEffect transition="in" filter="fade">
                                      <p:cBhvr>
                                        <p:cTn id="10" dur="1000"/>
                                        <p:tgtEl>
                                          <p:spTgt spid="366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a:xfrm>
            <a:off x="0" y="277813"/>
            <a:ext cx="9144000" cy="1139825"/>
          </a:xfrm>
        </p:spPr>
        <p:txBody>
          <a:bodyPr/>
          <a:lstStyle/>
          <a:p>
            <a:pPr eaLnBrk="1" hangingPunct="1">
              <a:defRPr/>
            </a:pPr>
            <a:r>
              <a:rPr lang="en-US" sz="3800" dirty="0">
                <a:cs typeface="+mj-cs"/>
              </a:rPr>
              <a:t>Historical Arguments for the Late Date</a:t>
            </a:r>
          </a:p>
        </p:txBody>
      </p:sp>
      <p:sp>
        <p:nvSpPr>
          <p:cNvPr id="366599" name="Rectangle 7"/>
          <p:cNvSpPr>
            <a:spLocks noChangeArrowheads="1"/>
          </p:cNvSpPr>
          <p:nvPr/>
        </p:nvSpPr>
        <p:spPr bwMode="auto">
          <a:xfrm>
            <a:off x="685800" y="1905000"/>
            <a:ext cx="8001000" cy="396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hlink"/>
              </a:buClr>
              <a:buSzPct val="80000"/>
              <a:buFont typeface="Wingdings" charset="0"/>
              <a:buChar char="l"/>
              <a:defRPr/>
            </a:pPr>
            <a:r>
              <a:rPr lang="en-US" sz="3200" dirty="0">
                <a:effectLst>
                  <a:outerShdw blurRad="38100" dist="38100" dir="2700000" algn="tl">
                    <a:srgbClr val="000000"/>
                  </a:outerShdw>
                </a:effectLst>
                <a:cs typeface="+mn-cs"/>
              </a:rPr>
              <a:t>The 430 years of Exodus 12:40 from the late date for the Exodus places Jacob</a:t>
            </a:r>
            <a:r>
              <a:rPr lang="fr-FR" altLang="ja-JP" sz="3200" dirty="0">
                <a:effectLst>
                  <a:outerShdw blurRad="38100" dist="38100" dir="2700000" algn="tl">
                    <a:srgbClr val="000000"/>
                  </a:outerShdw>
                </a:effectLst>
                <a:latin typeface="Arial"/>
                <a:cs typeface="+mn-cs"/>
              </a:rPr>
              <a:t>'</a:t>
            </a:r>
            <a:r>
              <a:rPr lang="en-US" sz="3200" dirty="0">
                <a:effectLst>
                  <a:outerShdw blurRad="38100" dist="38100" dir="2700000" algn="tl">
                    <a:srgbClr val="000000"/>
                  </a:outerShdw>
                </a:effectLst>
                <a:cs typeface="+mn-cs"/>
              </a:rPr>
              <a:t>s entrance into Egypt in the Hyksos period (1730-1570). This period of foreign domination in Egypt is a more likely time for Israel</a:t>
            </a:r>
            <a:r>
              <a:rPr lang="fr-FR" altLang="ja-JP" sz="3200" dirty="0">
                <a:effectLst>
                  <a:outerShdw blurRad="38100" dist="38100" dir="2700000" algn="tl">
                    <a:srgbClr val="000000"/>
                  </a:outerShdw>
                </a:effectLst>
                <a:latin typeface="Arial"/>
                <a:cs typeface="+mn-cs"/>
              </a:rPr>
              <a:t>'</a:t>
            </a:r>
            <a:r>
              <a:rPr lang="en-US" sz="3200" dirty="0">
                <a:effectLst>
                  <a:outerShdw blurRad="38100" dist="38100" dir="2700000" algn="tl">
                    <a:srgbClr val="000000"/>
                  </a:outerShdw>
                </a:effectLst>
                <a:cs typeface="+mn-cs"/>
              </a:rPr>
              <a:t>s entrance into Egypt.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6599"/>
                                        </p:tgtEl>
                                        <p:attrNameLst>
                                          <p:attrName>style.visibility</p:attrName>
                                        </p:attrNameLst>
                                      </p:cBhvr>
                                      <p:to>
                                        <p:strVal val="visible"/>
                                      </p:to>
                                    </p:set>
                                    <p:anim calcmode="lin" valueType="num">
                                      <p:cBhvr>
                                        <p:cTn id="7" dur="1000" fill="hold"/>
                                        <p:tgtEl>
                                          <p:spTgt spid="366599"/>
                                        </p:tgtEl>
                                        <p:attrNameLst>
                                          <p:attrName>ppt_w</p:attrName>
                                        </p:attrNameLst>
                                      </p:cBhvr>
                                      <p:tavLst>
                                        <p:tav tm="0">
                                          <p:val>
                                            <p:fltVal val="0"/>
                                          </p:val>
                                        </p:tav>
                                        <p:tav tm="100000">
                                          <p:val>
                                            <p:strVal val="#ppt_w"/>
                                          </p:val>
                                        </p:tav>
                                      </p:tavLst>
                                    </p:anim>
                                    <p:anim calcmode="lin" valueType="num">
                                      <p:cBhvr>
                                        <p:cTn id="8" dur="1000" fill="hold"/>
                                        <p:tgtEl>
                                          <p:spTgt spid="366599"/>
                                        </p:tgtEl>
                                        <p:attrNameLst>
                                          <p:attrName>ppt_h</p:attrName>
                                        </p:attrNameLst>
                                      </p:cBhvr>
                                      <p:tavLst>
                                        <p:tav tm="0">
                                          <p:val>
                                            <p:fltVal val="0"/>
                                          </p:val>
                                        </p:tav>
                                        <p:tav tm="100000">
                                          <p:val>
                                            <p:strVal val="#ppt_h"/>
                                          </p:val>
                                        </p:tav>
                                      </p:tavLst>
                                    </p:anim>
                                    <p:anim calcmode="lin" valueType="num">
                                      <p:cBhvr>
                                        <p:cTn id="9" dur="1000" fill="hold"/>
                                        <p:tgtEl>
                                          <p:spTgt spid="366599"/>
                                        </p:tgtEl>
                                        <p:attrNameLst>
                                          <p:attrName>style.rotation</p:attrName>
                                        </p:attrNameLst>
                                      </p:cBhvr>
                                      <p:tavLst>
                                        <p:tav tm="0">
                                          <p:val>
                                            <p:fltVal val="360"/>
                                          </p:val>
                                        </p:tav>
                                        <p:tav tm="100000">
                                          <p:val>
                                            <p:fltVal val="0"/>
                                          </p:val>
                                        </p:tav>
                                      </p:tavLst>
                                    </p:anim>
                                    <p:animEffect transition="in" filter="fade">
                                      <p:cBhvr>
                                        <p:cTn id="10" dur="1000"/>
                                        <p:tgtEl>
                                          <p:spTgt spid="366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pPr eaLnBrk="1" hangingPunct="1">
              <a:defRPr/>
            </a:pPr>
            <a:r>
              <a:rPr lang="en-US">
                <a:cs typeface="+mj-cs"/>
              </a:rPr>
              <a:t>Arguments for the Late Date</a:t>
            </a:r>
          </a:p>
        </p:txBody>
      </p:sp>
      <p:sp>
        <p:nvSpPr>
          <p:cNvPr id="378883" name="Rectangle 3"/>
          <p:cNvSpPr>
            <a:spLocks noGrp="1" noChangeArrowheads="1"/>
          </p:cNvSpPr>
          <p:nvPr>
            <p:ph type="body" idx="1"/>
          </p:nvPr>
        </p:nvSpPr>
        <p:spPr>
          <a:xfrm>
            <a:off x="1905000" y="1981200"/>
            <a:ext cx="6019800" cy="3276600"/>
          </a:xfrm>
        </p:spPr>
        <p:txBody>
          <a:bodyPr/>
          <a:lstStyle/>
          <a:p>
            <a:pPr eaLnBrk="1" hangingPunct="1">
              <a:defRPr/>
            </a:pPr>
            <a:r>
              <a:rPr lang="en-US" sz="3600">
                <a:cs typeface="+mn-cs"/>
              </a:rPr>
              <a:t>Historical Arguments</a:t>
            </a:r>
          </a:p>
          <a:p>
            <a:pPr eaLnBrk="1" hangingPunct="1">
              <a:buFont typeface="Wingdings" charset="0"/>
              <a:buNone/>
              <a:defRPr/>
            </a:pPr>
            <a:endParaRPr lang="en-US">
              <a:cs typeface="+mn-cs"/>
            </a:endParaRPr>
          </a:p>
          <a:p>
            <a:pPr eaLnBrk="1" hangingPunct="1">
              <a:defRPr/>
            </a:pPr>
            <a:r>
              <a:rPr lang="en-US" sz="3600">
                <a:cs typeface="+mn-cs"/>
              </a:rPr>
              <a:t>Archeological Arguments</a:t>
            </a:r>
          </a:p>
          <a:p>
            <a:pPr eaLnBrk="1" hangingPunct="1">
              <a:buFont typeface="Wingdings" charset="0"/>
              <a:buNone/>
              <a:defRPr/>
            </a:pPr>
            <a:endParaRPr lang="en-US">
              <a:cs typeface="+mn-cs"/>
            </a:endParaRPr>
          </a:p>
          <a:p>
            <a:pPr eaLnBrk="1" hangingPunct="1">
              <a:defRPr/>
            </a:pPr>
            <a:r>
              <a:rPr lang="en-US" sz="3600">
                <a:cs typeface="+mn-cs"/>
              </a:rPr>
              <a:t>Biblical Arguments</a:t>
            </a: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378883">
                                            <p:txEl>
                                              <p:pRg st="2" end="2"/>
                                            </p:txEl>
                                          </p:spTgt>
                                        </p:tgtEl>
                                        <p:attrNameLst>
                                          <p:attrName>style.color</p:attrName>
                                        </p:attrNameLst>
                                      </p:cBhvr>
                                      <p:to>
                                        <a:srgbClr val="00FF00"/>
                                      </p:to>
                                    </p:animClr>
                                    <p:animClr clrSpc="rgb" dir="cw">
                                      <p:cBhvr>
                                        <p:cTn id="7" dur="1900" fill="hold">
                                          <p:stCondLst>
                                            <p:cond delay="100"/>
                                          </p:stCondLst>
                                        </p:cTn>
                                        <p:tgtEl>
                                          <p:spTgt spid="378883">
                                            <p:txEl>
                                              <p:pRg st="2" end="2"/>
                                            </p:txEl>
                                          </p:spTgt>
                                        </p:tgtEl>
                                        <p:attrNameLst>
                                          <p:attrName>fillColor</p:attrName>
                                        </p:attrNameLst>
                                      </p:cBhvr>
                                      <p:to>
                                        <a:srgbClr val="00FF00"/>
                                      </p:to>
                                    </p:animClr>
                                    <p:set>
                                      <p:cBhvr>
                                        <p:cTn id="8" dur="1900" fill="hold">
                                          <p:stCondLst>
                                            <p:cond delay="100"/>
                                          </p:stCondLst>
                                        </p:cTn>
                                        <p:tgtEl>
                                          <p:spTgt spid="378883">
                                            <p:txEl>
                                              <p:pRg st="2" end="2"/>
                                            </p:txEl>
                                          </p:spTgt>
                                        </p:tgtEl>
                                        <p:attrNameLst>
                                          <p:attrName>fill.type</p:attrName>
                                        </p:attrNameLst>
                                      </p:cBhvr>
                                      <p:to>
                                        <p:strVal val="solid"/>
                                      </p:to>
                                    </p:set>
                                    <p:set>
                                      <p:cBhvr>
                                        <p:cTn id="9" dur="1900" fill="hold">
                                          <p:stCondLst>
                                            <p:cond delay="100"/>
                                          </p:stCondLst>
                                        </p:cTn>
                                        <p:tgtEl>
                                          <p:spTgt spid="378883">
                                            <p:txEl>
                                              <p:pRg st="2" end="2"/>
                                            </p:txEl>
                                          </p:spTgt>
                                        </p:tgtEl>
                                        <p:attrNameLst>
                                          <p:attrName>fill.on</p:attrName>
                                        </p:attrNameLst>
                                      </p:cBhvr>
                                      <p:to>
                                        <p:strVal val="true"/>
                                      </p:to>
                                    </p:set>
                                    <p:animScale>
                                      <p:cBhvr>
                                        <p:cTn id="10" dur="200" fill="hold">
                                          <p:stCondLst>
                                            <p:cond delay="0"/>
                                          </p:stCondLst>
                                        </p:cTn>
                                        <p:tgtEl>
                                          <p:spTgt spid="378883">
                                            <p:txEl>
                                              <p:pRg st="2" end="2"/>
                                            </p:txEl>
                                          </p:spTgt>
                                        </p:tgtEl>
                                      </p:cBhvr>
                                      <p:from x="100000" y="100000"/>
                                      <p:to x="100000" y="5000"/>
                                    </p:animScale>
                                    <p:animScale>
                                      <p:cBhvr>
                                        <p:cTn id="11" dur="200" fill="hold">
                                          <p:stCondLst>
                                            <p:cond delay="200"/>
                                          </p:stCondLst>
                                        </p:cTn>
                                        <p:tgtEl>
                                          <p:spTgt spid="378883">
                                            <p:txEl>
                                              <p:pRg st="2" end="2"/>
                                            </p:txEl>
                                          </p:spTgt>
                                        </p:tgtEl>
                                      </p:cBhvr>
                                      <p:from x="100000" y="5000"/>
                                      <p:to x="120000" y="150000"/>
                                    </p:animScale>
                                    <p:animScale>
                                      <p:cBhvr>
                                        <p:cTn id="12" dur="600" fill="hold">
                                          <p:stCondLst>
                                            <p:cond delay="1400"/>
                                          </p:stCondLst>
                                        </p:cTn>
                                        <p:tgtEl>
                                          <p:spTgt spid="378883">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a:xfrm>
            <a:off x="0" y="277813"/>
            <a:ext cx="9220200" cy="1139825"/>
          </a:xfrm>
        </p:spPr>
        <p:txBody>
          <a:bodyPr/>
          <a:lstStyle/>
          <a:p>
            <a:pPr eaLnBrk="1" hangingPunct="1">
              <a:defRPr/>
            </a:pPr>
            <a:r>
              <a:rPr lang="en-US" sz="3800" dirty="0">
                <a:cs typeface="+mj-cs"/>
              </a:rPr>
              <a:t>Archeological Arguments for a Late Date</a:t>
            </a:r>
          </a:p>
        </p:txBody>
      </p:sp>
      <p:sp>
        <p:nvSpPr>
          <p:cNvPr id="365571" name="Rectangle 3"/>
          <p:cNvSpPr>
            <a:spLocks noGrp="1" noChangeArrowheads="1"/>
          </p:cNvSpPr>
          <p:nvPr>
            <p:ph type="body" idx="1"/>
          </p:nvPr>
        </p:nvSpPr>
        <p:spPr>
          <a:xfrm>
            <a:off x="1143000" y="1676400"/>
            <a:ext cx="7086600" cy="4876800"/>
          </a:xfrm>
        </p:spPr>
        <p:txBody>
          <a:bodyPr/>
          <a:lstStyle/>
          <a:p>
            <a:pPr eaLnBrk="1" hangingPunct="1">
              <a:lnSpc>
                <a:spcPct val="90000"/>
              </a:lnSpc>
              <a:defRPr/>
            </a:pPr>
            <a:r>
              <a:rPr lang="en-US" dirty="0">
                <a:cs typeface="+mn-cs"/>
              </a:rPr>
              <a:t>The </a:t>
            </a:r>
            <a:r>
              <a:rPr lang="en-US" dirty="0" err="1">
                <a:cs typeface="+mn-cs"/>
              </a:rPr>
              <a:t>Menerptah</a:t>
            </a:r>
            <a:r>
              <a:rPr lang="en-US" dirty="0">
                <a:cs typeface="+mn-cs"/>
              </a:rPr>
              <a:t> </a:t>
            </a:r>
            <a:r>
              <a:rPr lang="en-US" dirty="0" err="1">
                <a:cs typeface="+mn-cs"/>
              </a:rPr>
              <a:t>Stela</a:t>
            </a:r>
            <a:r>
              <a:rPr lang="en-US" dirty="0">
                <a:cs typeface="+mn-cs"/>
              </a:rPr>
              <a:t> (1220 B.C.)</a:t>
            </a:r>
          </a:p>
          <a:p>
            <a:pPr eaLnBrk="1" hangingPunct="1">
              <a:lnSpc>
                <a:spcPct val="90000"/>
              </a:lnSpc>
              <a:buFont typeface="Wingdings" charset="0"/>
              <a:buNone/>
              <a:defRPr/>
            </a:pPr>
            <a:r>
              <a:rPr lang="en-US" sz="2400" dirty="0">
                <a:cs typeface="+mn-cs"/>
              </a:rPr>
              <a:t>	The name </a:t>
            </a:r>
            <a:r>
              <a:rPr lang="ja-JP" altLang="en-US" sz="2400" dirty="0">
                <a:latin typeface="Arial"/>
                <a:cs typeface="+mn-cs"/>
              </a:rPr>
              <a:t>“</a:t>
            </a:r>
            <a:r>
              <a:rPr lang="en-US" sz="2400" dirty="0">
                <a:cs typeface="+mn-cs"/>
              </a:rPr>
              <a:t>Israel</a:t>
            </a:r>
            <a:r>
              <a:rPr lang="ja-JP" altLang="en-US" sz="2400" dirty="0">
                <a:latin typeface="Arial"/>
                <a:cs typeface="+mn-cs"/>
              </a:rPr>
              <a:t>”</a:t>
            </a:r>
            <a:r>
              <a:rPr lang="en-US" sz="2400" dirty="0">
                <a:cs typeface="+mn-cs"/>
              </a:rPr>
              <a:t> does not occur in any other historical record or documents before 1220.</a:t>
            </a:r>
          </a:p>
          <a:p>
            <a:pPr eaLnBrk="1" hangingPunct="1">
              <a:lnSpc>
                <a:spcPct val="90000"/>
              </a:lnSpc>
              <a:defRPr/>
            </a:pPr>
            <a:r>
              <a:rPr lang="en-US" dirty="0">
                <a:cs typeface="+mn-cs"/>
              </a:rPr>
              <a:t>The </a:t>
            </a:r>
            <a:r>
              <a:rPr lang="en-US" dirty="0" err="1">
                <a:cs typeface="+mn-cs"/>
              </a:rPr>
              <a:t>Amarna</a:t>
            </a:r>
            <a:r>
              <a:rPr lang="en-US" dirty="0">
                <a:cs typeface="+mn-cs"/>
              </a:rPr>
              <a:t> Tablet (1400 B.C.)</a:t>
            </a:r>
          </a:p>
          <a:p>
            <a:pPr eaLnBrk="1" hangingPunct="1">
              <a:lnSpc>
                <a:spcPct val="90000"/>
              </a:lnSpc>
              <a:buFont typeface="Wingdings" charset="0"/>
              <a:buNone/>
              <a:defRPr/>
            </a:pPr>
            <a:r>
              <a:rPr lang="en-US" dirty="0">
                <a:cs typeface="+mn-cs"/>
              </a:rPr>
              <a:t>	</a:t>
            </a:r>
            <a:r>
              <a:rPr lang="en-US" sz="2400" dirty="0">
                <a:cs typeface="+mn-cs"/>
              </a:rPr>
              <a:t>The name of </a:t>
            </a:r>
            <a:r>
              <a:rPr lang="ja-JP" altLang="en-US" sz="2400" dirty="0">
                <a:latin typeface="Arial"/>
                <a:cs typeface="+mn-cs"/>
              </a:rPr>
              <a:t>“</a:t>
            </a:r>
            <a:r>
              <a:rPr lang="en-US" sz="2400" dirty="0" err="1">
                <a:cs typeface="+mn-cs"/>
              </a:rPr>
              <a:t>Habiru</a:t>
            </a:r>
            <a:r>
              <a:rPr lang="ja-JP" altLang="en-US" sz="2400" dirty="0">
                <a:latin typeface="Arial"/>
                <a:cs typeface="+mn-cs"/>
              </a:rPr>
              <a:t>”</a:t>
            </a:r>
            <a:r>
              <a:rPr lang="en-US" sz="2400" dirty="0">
                <a:cs typeface="+mn-cs"/>
              </a:rPr>
              <a:t> cannot be identified with the Hebrews. </a:t>
            </a:r>
            <a:r>
              <a:rPr lang="ja-JP" altLang="en-US" sz="2400" dirty="0">
                <a:latin typeface="Arial"/>
                <a:cs typeface="+mn-cs"/>
              </a:rPr>
              <a:t>“</a:t>
            </a:r>
            <a:r>
              <a:rPr lang="en-US" sz="2400" dirty="0" err="1">
                <a:cs typeface="+mn-cs"/>
              </a:rPr>
              <a:t>Habiru</a:t>
            </a:r>
            <a:r>
              <a:rPr lang="ja-JP" altLang="en-US" sz="2400" dirty="0">
                <a:latin typeface="Arial"/>
                <a:cs typeface="+mn-cs"/>
              </a:rPr>
              <a:t>“</a:t>
            </a:r>
            <a:r>
              <a:rPr lang="en-US" sz="2400" dirty="0">
                <a:cs typeface="+mn-cs"/>
              </a:rPr>
              <a:t> were a diverse people, native Canaanites.</a:t>
            </a:r>
          </a:p>
          <a:p>
            <a:pPr eaLnBrk="1" hangingPunct="1">
              <a:lnSpc>
                <a:spcPct val="90000"/>
              </a:lnSpc>
              <a:defRPr/>
            </a:pPr>
            <a:r>
              <a:rPr lang="en-US" dirty="0">
                <a:cs typeface="+mn-cs"/>
              </a:rPr>
              <a:t>Archeological evidences </a:t>
            </a:r>
          </a:p>
          <a:p>
            <a:pPr eaLnBrk="1" hangingPunct="1">
              <a:lnSpc>
                <a:spcPct val="90000"/>
              </a:lnSpc>
              <a:buFont typeface="Wingdings" charset="0"/>
              <a:buNone/>
              <a:defRPr/>
            </a:pPr>
            <a:r>
              <a:rPr lang="en-US" dirty="0">
                <a:cs typeface="+mn-cs"/>
              </a:rPr>
              <a:t>	</a:t>
            </a:r>
            <a:r>
              <a:rPr lang="en-US" sz="2400" dirty="0">
                <a:cs typeface="+mn-cs"/>
              </a:rPr>
              <a:t>Lachish, Bethel, Debir, etc. support a 13</a:t>
            </a:r>
            <a:r>
              <a:rPr lang="en-US" sz="2400" baseline="30000" dirty="0">
                <a:cs typeface="+mn-cs"/>
              </a:rPr>
              <a:t>th</a:t>
            </a:r>
            <a:r>
              <a:rPr lang="en-US" sz="2400" dirty="0">
                <a:cs typeface="+mn-cs"/>
              </a:rPr>
              <a:t> century date for the Exodus. </a:t>
            </a:r>
          </a:p>
          <a:p>
            <a:pPr eaLnBrk="1" hangingPunct="1">
              <a:lnSpc>
                <a:spcPct val="90000"/>
              </a:lnSpc>
              <a:buFont typeface="Wingdings" charset="0"/>
              <a:buNone/>
              <a:defRPr/>
            </a:pPr>
            <a:r>
              <a:rPr lang="en-US" sz="2400" dirty="0">
                <a:cs typeface="+mn-cs"/>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65571">
                                            <p:txEl>
                                              <p:pRg st="0" end="0"/>
                                            </p:txEl>
                                          </p:spTgt>
                                        </p:tgtEl>
                                        <p:attrNameLst>
                                          <p:attrName>style.visibility</p:attrName>
                                        </p:attrNameLst>
                                      </p:cBhvr>
                                      <p:to>
                                        <p:strVal val="visible"/>
                                      </p:to>
                                    </p:set>
                                    <p:animEffect transition="in" filter="fade">
                                      <p:cBhvr>
                                        <p:cTn id="7" dur="1000"/>
                                        <p:tgtEl>
                                          <p:spTgt spid="365571">
                                            <p:txEl>
                                              <p:pRg st="0" end="0"/>
                                            </p:txEl>
                                          </p:spTgt>
                                        </p:tgtEl>
                                      </p:cBhvr>
                                    </p:animEffect>
                                    <p:anim calcmode="lin" valueType="num">
                                      <p:cBhvr>
                                        <p:cTn id="8" dur="1000" fill="hold"/>
                                        <p:tgtEl>
                                          <p:spTgt spid="3655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55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65571">
                                            <p:txEl>
                                              <p:pRg st="1" end="1"/>
                                            </p:txEl>
                                          </p:spTgt>
                                        </p:tgtEl>
                                        <p:attrNameLst>
                                          <p:attrName>style.visibility</p:attrName>
                                        </p:attrNameLst>
                                      </p:cBhvr>
                                      <p:to>
                                        <p:strVal val="visible"/>
                                      </p:to>
                                    </p:set>
                                    <p:anim calcmode="lin" valueType="num">
                                      <p:cBhvr>
                                        <p:cTn id="14" dur="500" fill="hold"/>
                                        <p:tgtEl>
                                          <p:spTgt spid="36557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557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6557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557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557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365571">
                                            <p:txEl>
                                              <p:pRg st="2" end="2"/>
                                            </p:txEl>
                                          </p:spTgt>
                                        </p:tgtEl>
                                        <p:attrNameLst>
                                          <p:attrName>style.visibility</p:attrName>
                                        </p:attrNameLst>
                                      </p:cBhvr>
                                      <p:to>
                                        <p:strVal val="visible"/>
                                      </p:to>
                                    </p:set>
                                    <p:animEffect transition="in" filter="fade">
                                      <p:cBhvr>
                                        <p:cTn id="23" dur="1000"/>
                                        <p:tgtEl>
                                          <p:spTgt spid="365571">
                                            <p:txEl>
                                              <p:pRg st="2" end="2"/>
                                            </p:txEl>
                                          </p:spTgt>
                                        </p:tgtEl>
                                      </p:cBhvr>
                                    </p:animEffect>
                                    <p:anim calcmode="lin" valueType="num">
                                      <p:cBhvr>
                                        <p:cTn id="24" dur="1000" fill="hold"/>
                                        <p:tgtEl>
                                          <p:spTgt spid="365571">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655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65571">
                                            <p:txEl>
                                              <p:pRg st="3" end="3"/>
                                            </p:txEl>
                                          </p:spTgt>
                                        </p:tgtEl>
                                        <p:attrNameLst>
                                          <p:attrName>style.visibility</p:attrName>
                                        </p:attrNameLst>
                                      </p:cBhvr>
                                      <p:to>
                                        <p:strVal val="visible"/>
                                      </p:to>
                                    </p:set>
                                    <p:anim calcmode="lin" valueType="num">
                                      <p:cBhvr>
                                        <p:cTn id="30" dur="500" fill="hold"/>
                                        <p:tgtEl>
                                          <p:spTgt spid="365571">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65571">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65571">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65571">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65571">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365571">
                                            <p:txEl>
                                              <p:pRg st="4" end="4"/>
                                            </p:txEl>
                                          </p:spTgt>
                                        </p:tgtEl>
                                        <p:attrNameLst>
                                          <p:attrName>style.visibility</p:attrName>
                                        </p:attrNameLst>
                                      </p:cBhvr>
                                      <p:to>
                                        <p:strVal val="visible"/>
                                      </p:to>
                                    </p:set>
                                    <p:animEffect transition="in" filter="fade">
                                      <p:cBhvr>
                                        <p:cTn id="39" dur="1000"/>
                                        <p:tgtEl>
                                          <p:spTgt spid="365571">
                                            <p:txEl>
                                              <p:pRg st="4" end="4"/>
                                            </p:txEl>
                                          </p:spTgt>
                                        </p:tgtEl>
                                      </p:cBhvr>
                                    </p:animEffect>
                                    <p:anim calcmode="lin" valueType="num">
                                      <p:cBhvr>
                                        <p:cTn id="40" dur="1000" fill="hold"/>
                                        <p:tgtEl>
                                          <p:spTgt spid="365571">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655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65571">
                                            <p:txEl>
                                              <p:pRg st="5" end="5"/>
                                            </p:txEl>
                                          </p:spTgt>
                                        </p:tgtEl>
                                        <p:attrNameLst>
                                          <p:attrName>style.visibility</p:attrName>
                                        </p:attrNameLst>
                                      </p:cBhvr>
                                      <p:to>
                                        <p:strVal val="visible"/>
                                      </p:to>
                                    </p:set>
                                    <p:anim calcmode="lin" valueType="num">
                                      <p:cBhvr>
                                        <p:cTn id="46" dur="500" fill="hold"/>
                                        <p:tgtEl>
                                          <p:spTgt spid="365571">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65571">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65571">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65571">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65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3" name="Rectangle 2"/>
          <p:cNvSpPr>
            <a:spLocks noChangeArrowheads="1"/>
          </p:cNvSpPr>
          <p:nvPr/>
        </p:nvSpPr>
        <p:spPr bwMode="auto">
          <a:xfrm>
            <a:off x="6875463" y="0"/>
            <a:ext cx="2268537" cy="6858000"/>
          </a:xfrm>
          <a:prstGeom prst="rect">
            <a:avLst/>
          </a:prstGeom>
          <a:solidFill>
            <a:srgbClr val="000000"/>
          </a:solidFill>
          <a:ln>
            <a:noFill/>
          </a:ln>
          <a:extLst>
            <a:ext uri="{91240B29-F687-4f45-9708-019B960494DF}">
              <a14:hiddenLine xmlns="" xmlns:a14="http://schemas.microsoft.com/office/drawing/2010/main" w="12700" cap="sq">
                <a:solidFill>
                  <a:srgbClr val="000000"/>
                </a:solidFill>
                <a:round/>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pic>
        <p:nvPicPr>
          <p:cNvPr id="371714" name="Picture 1" descr="exodus-nasa-map-sinai.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6513" y="0"/>
            <a:ext cx="6948488" cy="6877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0232" name="Rectangle 8"/>
          <p:cNvSpPr>
            <a:spLocks noGrp="1" noChangeArrowheads="1"/>
          </p:cNvSpPr>
          <p:nvPr>
            <p:ph type="title" idx="4294967295"/>
          </p:nvPr>
        </p:nvSpPr>
        <p:spPr>
          <a:xfrm>
            <a:off x="6875463" y="2065338"/>
            <a:ext cx="2376487" cy="1939925"/>
          </a:xfrm>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kumimoji="0" lang="en-US" sz="4000" dirty="0">
                <a:solidFill>
                  <a:srgbClr val="FFFFFF"/>
                </a:solidFill>
                <a:effectLst/>
                <a:ea typeface="ＭＳ Ｐゴシック" pitchFamily="-112" charset="-128"/>
                <a:cs typeface="ＭＳ Ｐゴシック" pitchFamily="-112" charset="-128"/>
              </a:rPr>
              <a:t>Route of the Exodus</a:t>
            </a:r>
          </a:p>
        </p:txBody>
      </p:sp>
      <p:sp>
        <p:nvSpPr>
          <p:cNvPr id="9" name="Rectangle 8"/>
          <p:cNvSpPr txBox="1">
            <a:spLocks noChangeArrowheads="1"/>
          </p:cNvSpPr>
          <p:nvPr/>
        </p:nvSpPr>
        <p:spPr bwMode="auto">
          <a:xfrm>
            <a:off x="-31750" y="1844675"/>
            <a:ext cx="2732088"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rPr>
              <a:t>Goshen</a:t>
            </a:r>
          </a:p>
        </p:txBody>
      </p:sp>
      <p:sp>
        <p:nvSpPr>
          <p:cNvPr id="10" name="Rectangle 8"/>
          <p:cNvSpPr txBox="1">
            <a:spLocks noChangeArrowheads="1"/>
          </p:cNvSpPr>
          <p:nvPr/>
        </p:nvSpPr>
        <p:spPr bwMode="auto">
          <a:xfrm>
            <a:off x="5127625" y="4367213"/>
            <a:ext cx="215582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err="1">
                <a:ln>
                  <a:noFill/>
                </a:ln>
                <a:solidFill>
                  <a:srgbClr val="F1F7E9">
                    <a:lumMod val="10000"/>
                  </a:srgbClr>
                </a:solidFill>
                <a:effectLst/>
                <a:uLnTx/>
                <a:uFillTx/>
                <a:latin typeface="Arial"/>
                <a:ea typeface="ＭＳ Ｐゴシック" pitchFamily="-112" charset="-128"/>
                <a:cs typeface="ＭＳ Ｐゴシック" pitchFamily="-112" charset="-128"/>
              </a:rPr>
              <a:t>Midian</a:t>
            </a:r>
            <a:endParaRPr kumimoji="0" lang="en-US" sz="4000" b="1" i="0" u="none" strike="noStrike" kern="1200" cap="none" spc="0" normalizeH="0" baseline="0" noProof="0" dirty="0">
              <a:ln>
                <a:noFill/>
              </a:ln>
              <a:solidFill>
                <a:srgbClr val="F1F7E9">
                  <a:lumMod val="10000"/>
                </a:srgbClr>
              </a:solidFill>
              <a:effectLst/>
              <a:uLnTx/>
              <a:uFillTx/>
              <a:latin typeface="Arial"/>
              <a:ea typeface="ＭＳ Ｐゴシック" pitchFamily="-112" charset="-128"/>
              <a:cs typeface="ＭＳ Ｐゴシック" pitchFamily="-112" charset="-128"/>
            </a:endParaRPr>
          </a:p>
        </p:txBody>
      </p:sp>
      <p:sp>
        <p:nvSpPr>
          <p:cNvPr id="11" name="Rectangle 8"/>
          <p:cNvSpPr txBox="1">
            <a:spLocks noChangeArrowheads="1"/>
          </p:cNvSpPr>
          <p:nvPr/>
        </p:nvSpPr>
        <p:spPr bwMode="auto">
          <a:xfrm>
            <a:off x="2847975" y="3762375"/>
            <a:ext cx="2155825" cy="132238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1F7E9">
                    <a:lumMod val="10000"/>
                  </a:srgbClr>
                </a:solidFill>
                <a:effectLst/>
                <a:uLnTx/>
                <a:uFillTx/>
                <a:latin typeface="Arial"/>
                <a:ea typeface="ＭＳ Ｐゴシック" pitchFamily="-112" charset="-128"/>
                <a:cs typeface="ＭＳ Ｐゴシック" pitchFamily="-112" charset="-128"/>
              </a:rPr>
              <a:t>Mt. Sinai</a:t>
            </a:r>
          </a:p>
        </p:txBody>
      </p:sp>
      <p:sp>
        <p:nvSpPr>
          <p:cNvPr id="12" name="Rectangle 8"/>
          <p:cNvSpPr txBox="1">
            <a:spLocks noChangeArrowheads="1"/>
          </p:cNvSpPr>
          <p:nvPr/>
        </p:nvSpPr>
        <p:spPr bwMode="auto">
          <a:xfrm>
            <a:off x="3924300" y="-9525"/>
            <a:ext cx="215582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rPr>
              <a:t>Canaan</a:t>
            </a:r>
          </a:p>
        </p:txBody>
      </p:sp>
      <p:sp>
        <p:nvSpPr>
          <p:cNvPr id="13" name="Rectangle 8"/>
          <p:cNvSpPr txBox="1">
            <a:spLocks noChangeArrowheads="1"/>
          </p:cNvSpPr>
          <p:nvPr/>
        </p:nvSpPr>
        <p:spPr bwMode="auto">
          <a:xfrm>
            <a:off x="684213" y="3933825"/>
            <a:ext cx="2155825"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1F7E9">
                    <a:lumMod val="10000"/>
                  </a:srgbClr>
                </a:solidFill>
                <a:effectLst/>
                <a:uLnTx/>
                <a:uFillTx/>
                <a:latin typeface="Arial"/>
                <a:ea typeface="ＭＳ Ｐゴシック" pitchFamily="-112" charset="-128"/>
                <a:cs typeface="ＭＳ Ｐゴシック" pitchFamily="-112" charset="-128"/>
              </a:rPr>
              <a:t>Egypt</a:t>
            </a:r>
          </a:p>
        </p:txBody>
      </p:sp>
      <p:sp>
        <p:nvSpPr>
          <p:cNvPr id="14" name="Rectangle 8"/>
          <p:cNvSpPr txBox="1">
            <a:spLocks noChangeArrowheads="1"/>
          </p:cNvSpPr>
          <p:nvPr/>
        </p:nvSpPr>
        <p:spPr bwMode="auto">
          <a:xfrm rot="5400000">
            <a:off x="-1122362" y="3830637"/>
            <a:ext cx="2952750" cy="70802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rPr>
              <a:t>Nile River</a:t>
            </a:r>
          </a:p>
        </p:txBody>
      </p:sp>
      <p:sp>
        <p:nvSpPr>
          <p:cNvPr id="15" name="Freeform 6"/>
          <p:cNvSpPr>
            <a:spLocks/>
          </p:cNvSpPr>
          <p:nvPr/>
        </p:nvSpPr>
        <p:spPr bwMode="auto">
          <a:xfrm>
            <a:off x="1116013" y="2709863"/>
            <a:ext cx="2743200" cy="2590800"/>
          </a:xfrm>
          <a:custGeom>
            <a:avLst/>
            <a:gdLst/>
            <a:ahLst/>
            <a:cxnLst>
              <a:cxn ang="0">
                <a:pos x="0" y="0"/>
              </a:cxn>
              <a:cxn ang="0">
                <a:pos x="192" y="132"/>
              </a:cxn>
              <a:cxn ang="0">
                <a:pos x="264" y="156"/>
              </a:cxn>
              <a:cxn ang="0">
                <a:pos x="360" y="180"/>
              </a:cxn>
              <a:cxn ang="0">
                <a:pos x="696" y="300"/>
              </a:cxn>
              <a:cxn ang="0">
                <a:pos x="840" y="348"/>
              </a:cxn>
              <a:cxn ang="0">
                <a:pos x="912" y="600"/>
              </a:cxn>
              <a:cxn ang="0">
                <a:pos x="972" y="708"/>
              </a:cxn>
              <a:cxn ang="0">
                <a:pos x="1008" y="816"/>
              </a:cxn>
              <a:cxn ang="0">
                <a:pos x="1068" y="924"/>
              </a:cxn>
              <a:cxn ang="0">
                <a:pos x="1152" y="1104"/>
              </a:cxn>
              <a:cxn ang="0">
                <a:pos x="1212" y="1176"/>
              </a:cxn>
              <a:cxn ang="0">
                <a:pos x="1296" y="1284"/>
              </a:cxn>
              <a:cxn ang="0">
                <a:pos x="1380" y="1380"/>
              </a:cxn>
              <a:cxn ang="0">
                <a:pos x="1620" y="1584"/>
              </a:cxn>
              <a:cxn ang="0">
                <a:pos x="1692" y="1608"/>
              </a:cxn>
              <a:cxn ang="0">
                <a:pos x="1728" y="1632"/>
              </a:cxn>
            </a:cxnLst>
            <a:rect l="0" t="0" r="r" b="b"/>
            <a:pathLst>
              <a:path w="1728" h="1632">
                <a:moveTo>
                  <a:pt x="0" y="0"/>
                </a:moveTo>
                <a:cubicBezTo>
                  <a:pt x="54" y="36"/>
                  <a:pt x="133" y="112"/>
                  <a:pt x="192" y="132"/>
                </a:cubicBezTo>
                <a:cubicBezTo>
                  <a:pt x="216" y="140"/>
                  <a:pt x="239" y="150"/>
                  <a:pt x="264" y="156"/>
                </a:cubicBezTo>
                <a:cubicBezTo>
                  <a:pt x="296" y="164"/>
                  <a:pt x="360" y="180"/>
                  <a:pt x="360" y="180"/>
                </a:cubicBezTo>
                <a:cubicBezTo>
                  <a:pt x="456" y="244"/>
                  <a:pt x="584" y="275"/>
                  <a:pt x="696" y="300"/>
                </a:cubicBezTo>
                <a:cubicBezTo>
                  <a:pt x="759" y="314"/>
                  <a:pt x="788" y="313"/>
                  <a:pt x="840" y="348"/>
                </a:cubicBezTo>
                <a:cubicBezTo>
                  <a:pt x="868" y="431"/>
                  <a:pt x="884" y="517"/>
                  <a:pt x="912" y="600"/>
                </a:cubicBezTo>
                <a:cubicBezTo>
                  <a:pt x="924" y="636"/>
                  <a:pt x="956" y="673"/>
                  <a:pt x="972" y="708"/>
                </a:cubicBezTo>
                <a:cubicBezTo>
                  <a:pt x="972" y="708"/>
                  <a:pt x="1002" y="798"/>
                  <a:pt x="1008" y="816"/>
                </a:cubicBezTo>
                <a:cubicBezTo>
                  <a:pt x="1020" y="852"/>
                  <a:pt x="1051" y="890"/>
                  <a:pt x="1068" y="924"/>
                </a:cubicBezTo>
                <a:cubicBezTo>
                  <a:pt x="1098" y="983"/>
                  <a:pt x="1122" y="1045"/>
                  <a:pt x="1152" y="1104"/>
                </a:cubicBezTo>
                <a:cubicBezTo>
                  <a:pt x="1178" y="1155"/>
                  <a:pt x="1175" y="1128"/>
                  <a:pt x="1212" y="1176"/>
                </a:cubicBezTo>
                <a:cubicBezTo>
                  <a:pt x="1240" y="1212"/>
                  <a:pt x="1268" y="1248"/>
                  <a:pt x="1296" y="1284"/>
                </a:cubicBezTo>
                <a:cubicBezTo>
                  <a:pt x="1371" y="1381"/>
                  <a:pt x="1310" y="1334"/>
                  <a:pt x="1380" y="1380"/>
                </a:cubicBezTo>
                <a:cubicBezTo>
                  <a:pt x="1419" y="1497"/>
                  <a:pt x="1510" y="1547"/>
                  <a:pt x="1620" y="1584"/>
                </a:cubicBezTo>
                <a:cubicBezTo>
                  <a:pt x="1644" y="1592"/>
                  <a:pt x="1671" y="1594"/>
                  <a:pt x="1692" y="1608"/>
                </a:cubicBezTo>
                <a:cubicBezTo>
                  <a:pt x="1704" y="1616"/>
                  <a:pt x="1728" y="1632"/>
                  <a:pt x="1728" y="1632"/>
                </a:cubicBezTo>
              </a:path>
            </a:pathLst>
          </a:custGeom>
          <a:noFill/>
          <a:ln w="76200" cmpd="sng">
            <a:solidFill>
              <a:srgbClr val="FF0000"/>
            </a:solidFill>
            <a:round/>
            <a:headEnd type="none" w="med" len="med"/>
            <a:tailEnd type="triangle" w="med" len="me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pitchFamily="-112" charset="0"/>
              <a:ea typeface="ＭＳ Ｐゴシック" charset="0"/>
              <a:cs typeface="ＭＳ Ｐゴシック" charset="0"/>
            </a:endParaRPr>
          </a:p>
        </p:txBody>
      </p:sp>
      <p:sp>
        <p:nvSpPr>
          <p:cNvPr id="16" name="Rectangle 8"/>
          <p:cNvSpPr txBox="1">
            <a:spLocks noChangeArrowheads="1"/>
          </p:cNvSpPr>
          <p:nvPr/>
        </p:nvSpPr>
        <p:spPr bwMode="auto">
          <a:xfrm>
            <a:off x="8027988" y="87313"/>
            <a:ext cx="1017587" cy="461962"/>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a:ea typeface="ＭＳ Ｐゴシック" pitchFamily="-111" charset="-128"/>
                <a:cs typeface="Arial"/>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Arial" pitchFamily="-110"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6pPr>
            <a:lvl7pPr marL="9144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7pPr>
            <a:lvl8pPr marL="13716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8pPr>
            <a:lvl9pPr marL="1828800"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Times New Roman" pitchFamily="-108"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rPr>
              <a:t>107</a:t>
            </a:r>
            <a:endParaRPr kumimoji="0" lang="en-US" sz="4000" b="1" i="0" u="none" strike="noStrike" kern="1200" cap="none" spc="0" normalizeH="0" baseline="0" noProof="0" dirty="0">
              <a:ln>
                <a:noFill/>
              </a:ln>
              <a:solidFill>
                <a:srgbClr val="FFFFFF"/>
              </a:solidFill>
              <a:effectLst/>
              <a:uLnTx/>
              <a:uFillTx/>
              <a:latin typeface="Arial"/>
              <a:ea typeface="ＭＳ Ｐゴシック" pitchFamily="-112" charset="-128"/>
              <a:cs typeface="ＭＳ Ｐゴシック" pitchFamily="-112" charset="-128"/>
            </a:endParaRPr>
          </a:p>
        </p:txBody>
      </p:sp>
    </p:spTree>
    <p:extLst>
      <p:ext uri="{BB962C8B-B14F-4D97-AF65-F5344CB8AC3E}">
        <p14:creationId xmlns:p14="http://schemas.microsoft.com/office/powerpoint/2010/main" val="2413004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30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sz="half" idx="1"/>
          </p:nvPr>
        </p:nvSpPr>
        <p:spPr>
          <a:xfrm>
            <a:off x="1219200" y="1219200"/>
            <a:ext cx="3962400" cy="5410200"/>
          </a:xfrm>
        </p:spPr>
        <p:txBody>
          <a:bodyPr/>
          <a:lstStyle/>
          <a:p>
            <a:pPr eaLnBrk="1" hangingPunct="1">
              <a:lnSpc>
                <a:spcPct val="90000"/>
              </a:lnSpc>
              <a:buClrTx/>
              <a:buFontTx/>
              <a:buNone/>
            </a:pPr>
            <a:r>
              <a:rPr lang="en-US" sz="2400" b="1">
                <a:latin typeface="Arial" charset="0"/>
                <a:ea typeface="ＭＳ Ｐゴシック" charset="0"/>
                <a:cs typeface="ＭＳ Ｐゴシック" charset="0"/>
              </a:rPr>
              <a:t>FOR</a:t>
            </a:r>
          </a:p>
          <a:p>
            <a:pPr eaLnBrk="1" hangingPunct="1">
              <a:lnSpc>
                <a:spcPct val="90000"/>
              </a:lnSpc>
            </a:pPr>
            <a:r>
              <a:rPr lang="en-US" sz="2400">
                <a:latin typeface="Arial" charset="0"/>
                <a:ea typeface="ＭＳ Ｐゴシック" charset="0"/>
                <a:cs typeface="ＭＳ Ｐゴシック" charset="0"/>
              </a:rPr>
              <a:t>There is </a:t>
            </a:r>
            <a:r>
              <a:rPr lang="en-US" sz="2400">
                <a:solidFill>
                  <a:schemeClr val="accent1"/>
                </a:solidFill>
                <a:latin typeface="Arial" charset="0"/>
                <a:ea typeface="ＭＳ Ｐゴシック" charset="0"/>
                <a:cs typeface="ＭＳ Ｐゴシック" charset="0"/>
              </a:rPr>
              <a:t>no evidence of widespread destruction in Canaan in the early 14</a:t>
            </a:r>
            <a:r>
              <a:rPr lang="en-US" sz="2400" baseline="30000">
                <a:solidFill>
                  <a:schemeClr val="accent1"/>
                </a:solidFill>
                <a:latin typeface="Arial" charset="0"/>
                <a:ea typeface="ＭＳ Ｐゴシック" charset="0"/>
                <a:cs typeface="ＭＳ Ｐゴシック" charset="0"/>
              </a:rPr>
              <a:t>th</a:t>
            </a:r>
            <a:r>
              <a:rPr lang="en-US" sz="2400">
                <a:solidFill>
                  <a:schemeClr val="accent1"/>
                </a:solidFill>
                <a:latin typeface="Arial" charset="0"/>
                <a:ea typeface="ＭＳ Ｐゴシック" charset="0"/>
                <a:cs typeface="ＭＳ Ｐゴシック" charset="0"/>
              </a:rPr>
              <a:t> century.</a:t>
            </a:r>
            <a:r>
              <a:rPr lang="en-US" sz="2400">
                <a:latin typeface="Arial" charset="0"/>
                <a:ea typeface="ＭＳ Ｐゴシック" charset="0"/>
                <a:cs typeface="ＭＳ Ｐゴシック" charset="0"/>
              </a:rPr>
              <a:t>  These cities of Canaan stood.</a:t>
            </a:r>
          </a:p>
          <a:p>
            <a:pPr eaLnBrk="1" hangingPunct="1">
              <a:lnSpc>
                <a:spcPct val="90000"/>
              </a:lnSpc>
            </a:pPr>
            <a:endParaRPr lang="en-US" sz="2400">
              <a:latin typeface="Arial" charset="0"/>
              <a:ea typeface="ＭＳ Ｐゴシック" charset="0"/>
              <a:cs typeface="ＭＳ Ｐゴシック" charset="0"/>
            </a:endParaRPr>
          </a:p>
          <a:p>
            <a:pPr eaLnBrk="1" hangingPunct="1">
              <a:lnSpc>
                <a:spcPct val="90000"/>
              </a:lnSpc>
            </a:pPr>
            <a:r>
              <a:rPr lang="en-US" sz="2400">
                <a:latin typeface="Arial" charset="0"/>
                <a:ea typeface="ＭＳ Ｐゴシック" charset="0"/>
                <a:cs typeface="ＭＳ Ｐゴシック" charset="0"/>
              </a:rPr>
              <a:t>Archeological evidence shows that Bethel, Lachish and Debir in Palestine fell as a result of a </a:t>
            </a:r>
            <a:r>
              <a:rPr lang="en-US" sz="2400">
                <a:solidFill>
                  <a:schemeClr val="accent1"/>
                </a:solidFill>
                <a:latin typeface="Arial" charset="0"/>
                <a:ea typeface="ＭＳ Ｐゴシック" charset="0"/>
                <a:cs typeface="ＭＳ Ｐゴシック" charset="0"/>
              </a:rPr>
              <a:t>violent attack between 1250 and 1200</a:t>
            </a:r>
            <a:r>
              <a:rPr lang="en-US" sz="2400">
                <a:latin typeface="Arial" charset="0"/>
                <a:ea typeface="ＭＳ Ｐゴシック" charset="0"/>
                <a:cs typeface="ＭＳ Ｐゴシック" charset="0"/>
              </a:rPr>
              <a:t>. It must have been the Israelite conquest.</a:t>
            </a:r>
          </a:p>
        </p:txBody>
      </p:sp>
      <p:sp>
        <p:nvSpPr>
          <p:cNvPr id="65539" name="Rectangle 3"/>
          <p:cNvSpPr>
            <a:spLocks noGrp="1" noChangeArrowheads="1"/>
          </p:cNvSpPr>
          <p:nvPr>
            <p:ph type="body" sz="half" idx="2"/>
          </p:nvPr>
        </p:nvSpPr>
        <p:spPr>
          <a:xfrm>
            <a:off x="5257800" y="1219200"/>
            <a:ext cx="3733800" cy="4495800"/>
          </a:xfrm>
        </p:spPr>
        <p:txBody>
          <a:bodyPr/>
          <a:lstStyle/>
          <a:p>
            <a:pPr eaLnBrk="1" hangingPunct="1">
              <a:buClrTx/>
              <a:buFontTx/>
              <a:buNone/>
            </a:pPr>
            <a:r>
              <a:rPr lang="en-US" sz="2400" b="1">
                <a:latin typeface="Arial" charset="0"/>
                <a:ea typeface="ＭＳ Ｐゴシック" charset="0"/>
                <a:cs typeface="ＭＳ Ｐゴシック" charset="0"/>
              </a:rPr>
              <a:t>AGAINST</a:t>
            </a:r>
          </a:p>
          <a:p>
            <a:pPr eaLnBrk="1" hangingPunct="1"/>
            <a:r>
              <a:rPr lang="en-US" sz="2400">
                <a:latin typeface="Arial" charset="0"/>
                <a:ea typeface="ＭＳ Ｐゴシック" charset="0"/>
                <a:cs typeface="ＭＳ Ｐゴシック" charset="0"/>
              </a:rPr>
              <a:t>Israelites </a:t>
            </a:r>
            <a:r>
              <a:rPr lang="en-US" sz="2400">
                <a:solidFill>
                  <a:schemeClr val="accent1"/>
                </a:solidFill>
                <a:latin typeface="Arial" charset="0"/>
                <a:ea typeface="ＭＳ Ｐゴシック" charset="0"/>
                <a:cs typeface="ＭＳ Ｐゴシック" charset="0"/>
              </a:rPr>
              <a:t>did not cause material destruction</a:t>
            </a:r>
            <a:r>
              <a:rPr lang="en-US" sz="2400">
                <a:latin typeface="Arial" charset="0"/>
                <a:ea typeface="ＭＳ Ｐゴシック" charset="0"/>
                <a:cs typeface="ＭＳ Ｐゴシック" charset="0"/>
              </a:rPr>
              <a:t> during the Conquest, except Jericho, Ai and Hazor (Josh. 24:13)</a:t>
            </a:r>
          </a:p>
          <a:p>
            <a:pPr eaLnBrk="1" hangingPunct="1">
              <a:buFont typeface="Symbol" charset="0"/>
              <a:buNone/>
            </a:pPr>
            <a:endParaRPr lang="en-US" sz="900">
              <a:latin typeface="Arial" charset="0"/>
              <a:ea typeface="ＭＳ Ｐゴシック" charset="0"/>
              <a:cs typeface="ＭＳ Ｐゴシック" charset="0"/>
            </a:endParaRPr>
          </a:p>
          <a:p>
            <a:pPr eaLnBrk="1" hangingPunct="1"/>
            <a:r>
              <a:rPr lang="en-US" sz="2400">
                <a:latin typeface="Arial" charset="0"/>
                <a:ea typeface="ＭＳ Ｐゴシック" charset="0"/>
                <a:cs typeface="ＭＳ Ｐゴシック" charset="0"/>
              </a:rPr>
              <a:t>The destruction might have been caused by </a:t>
            </a:r>
            <a:r>
              <a:rPr lang="en-US" sz="2400">
                <a:solidFill>
                  <a:schemeClr val="accent1"/>
                </a:solidFill>
                <a:latin typeface="Arial" charset="0"/>
                <a:ea typeface="ＭＳ Ｐゴシック" charset="0"/>
                <a:cs typeface="ＭＳ Ｐゴシック" charset="0"/>
              </a:rPr>
              <a:t>Egyptian conquests </a:t>
            </a:r>
            <a:r>
              <a:rPr lang="en-US" sz="2400">
                <a:latin typeface="Arial" charset="0"/>
                <a:ea typeface="ＭＳ Ｐゴシック" charset="0"/>
                <a:cs typeface="ＭＳ Ｐゴシック" charset="0"/>
              </a:rPr>
              <a:t>(Pharaoh Merneptah)</a:t>
            </a:r>
          </a:p>
        </p:txBody>
      </p:sp>
      <p:sp>
        <p:nvSpPr>
          <p:cNvPr id="415747" name="Rectangle 4"/>
          <p:cNvSpPr>
            <a:spLocks noGrp="1" noChangeArrowheads="1"/>
          </p:cNvSpPr>
          <p:nvPr>
            <p:ph type="title"/>
          </p:nvPr>
        </p:nvSpPr>
        <p:spPr>
          <a:xfrm>
            <a:off x="1219200" y="76200"/>
            <a:ext cx="7772400" cy="1206500"/>
          </a:xfrm>
          <a:noFill/>
        </p:spPr>
        <p:txBody>
          <a:bodyPr/>
          <a:lstStyle/>
          <a:p>
            <a:pPr algn="ctr" eaLnBrk="1" hangingPunct="1"/>
            <a:r>
              <a:rPr lang="en-US" b="1">
                <a:latin typeface="Arial" charset="0"/>
                <a:ea typeface="ＭＳ Ｐゴシック" charset="0"/>
                <a:cs typeface="ＭＳ Ｐゴシック" charset="0"/>
              </a:rPr>
              <a:t>A Late Exodus (1266-1299)</a:t>
            </a:r>
          </a:p>
        </p:txBody>
      </p:sp>
      <p:sp>
        <p:nvSpPr>
          <p:cNvPr id="415748" name="Text Box 5"/>
          <p:cNvSpPr txBox="1">
            <a:spLocks noChangeArrowheads="1"/>
          </p:cNvSpPr>
          <p:nvPr/>
        </p:nvSpPr>
        <p:spPr bwMode="auto">
          <a:xfrm>
            <a:off x="8305800" y="76200"/>
            <a:ext cx="7096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70h</a:t>
            </a:r>
          </a:p>
        </p:txBody>
      </p:sp>
    </p:spTree>
    <p:extLst>
      <p:ext uri="{BB962C8B-B14F-4D97-AF65-F5344CB8AC3E}">
        <p14:creationId xmlns:p14="http://schemas.microsoft.com/office/powerpoint/2010/main" val="899731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5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3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39">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39">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55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build="p" autoUpdateAnimBg="0"/>
      <p:bldP spid="6553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pPr eaLnBrk="1" hangingPunct="1">
              <a:defRPr/>
            </a:pPr>
            <a:r>
              <a:rPr lang="en-US">
                <a:cs typeface="+mj-cs"/>
              </a:rPr>
              <a:t>Arguments for the Late Date</a:t>
            </a:r>
          </a:p>
        </p:txBody>
      </p:sp>
      <p:sp>
        <p:nvSpPr>
          <p:cNvPr id="379907" name="Rectangle 3"/>
          <p:cNvSpPr>
            <a:spLocks noGrp="1" noChangeArrowheads="1"/>
          </p:cNvSpPr>
          <p:nvPr>
            <p:ph type="body" idx="1"/>
          </p:nvPr>
        </p:nvSpPr>
        <p:spPr>
          <a:xfrm>
            <a:off x="1905000" y="1981200"/>
            <a:ext cx="6019800" cy="3276600"/>
          </a:xfrm>
        </p:spPr>
        <p:txBody>
          <a:bodyPr/>
          <a:lstStyle/>
          <a:p>
            <a:pPr eaLnBrk="1" hangingPunct="1">
              <a:defRPr/>
            </a:pPr>
            <a:r>
              <a:rPr lang="en-US" sz="3600">
                <a:cs typeface="+mn-cs"/>
              </a:rPr>
              <a:t>Historical Arguments</a:t>
            </a:r>
          </a:p>
          <a:p>
            <a:pPr eaLnBrk="1" hangingPunct="1">
              <a:buFont typeface="Wingdings" charset="0"/>
              <a:buNone/>
              <a:defRPr/>
            </a:pPr>
            <a:endParaRPr lang="en-US">
              <a:cs typeface="+mn-cs"/>
            </a:endParaRPr>
          </a:p>
          <a:p>
            <a:pPr eaLnBrk="1" hangingPunct="1">
              <a:defRPr/>
            </a:pPr>
            <a:r>
              <a:rPr lang="en-US" sz="3600">
                <a:cs typeface="+mn-cs"/>
              </a:rPr>
              <a:t>Archeological Arguments</a:t>
            </a:r>
          </a:p>
          <a:p>
            <a:pPr eaLnBrk="1" hangingPunct="1">
              <a:buFont typeface="Wingdings" charset="0"/>
              <a:buNone/>
              <a:defRPr/>
            </a:pPr>
            <a:endParaRPr lang="en-US">
              <a:cs typeface="+mn-cs"/>
            </a:endParaRPr>
          </a:p>
          <a:p>
            <a:pPr eaLnBrk="1" hangingPunct="1">
              <a:defRPr/>
            </a:pPr>
            <a:r>
              <a:rPr lang="en-US" sz="3600">
                <a:cs typeface="+mn-cs"/>
              </a:rPr>
              <a:t>Biblical Arguments</a:t>
            </a: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379907">
                                            <p:txEl>
                                              <p:pRg st="4" end="4"/>
                                            </p:txEl>
                                          </p:spTgt>
                                        </p:tgtEl>
                                        <p:attrNameLst>
                                          <p:attrName>style.color</p:attrName>
                                        </p:attrNameLst>
                                      </p:cBhvr>
                                      <p:to>
                                        <a:srgbClr val="00FF00"/>
                                      </p:to>
                                    </p:animClr>
                                    <p:animClr clrSpc="rgb" dir="cw">
                                      <p:cBhvr>
                                        <p:cTn id="7" dur="1900" fill="hold">
                                          <p:stCondLst>
                                            <p:cond delay="100"/>
                                          </p:stCondLst>
                                        </p:cTn>
                                        <p:tgtEl>
                                          <p:spTgt spid="379907">
                                            <p:txEl>
                                              <p:pRg st="4" end="4"/>
                                            </p:txEl>
                                          </p:spTgt>
                                        </p:tgtEl>
                                        <p:attrNameLst>
                                          <p:attrName>fillColor</p:attrName>
                                        </p:attrNameLst>
                                      </p:cBhvr>
                                      <p:to>
                                        <a:srgbClr val="00FF00"/>
                                      </p:to>
                                    </p:animClr>
                                    <p:set>
                                      <p:cBhvr>
                                        <p:cTn id="8" dur="1900" fill="hold">
                                          <p:stCondLst>
                                            <p:cond delay="100"/>
                                          </p:stCondLst>
                                        </p:cTn>
                                        <p:tgtEl>
                                          <p:spTgt spid="379907">
                                            <p:txEl>
                                              <p:pRg st="4" end="4"/>
                                            </p:txEl>
                                          </p:spTgt>
                                        </p:tgtEl>
                                        <p:attrNameLst>
                                          <p:attrName>fill.type</p:attrName>
                                        </p:attrNameLst>
                                      </p:cBhvr>
                                      <p:to>
                                        <p:strVal val="solid"/>
                                      </p:to>
                                    </p:set>
                                    <p:set>
                                      <p:cBhvr>
                                        <p:cTn id="9" dur="1900" fill="hold">
                                          <p:stCondLst>
                                            <p:cond delay="100"/>
                                          </p:stCondLst>
                                        </p:cTn>
                                        <p:tgtEl>
                                          <p:spTgt spid="379907">
                                            <p:txEl>
                                              <p:pRg st="4" end="4"/>
                                            </p:txEl>
                                          </p:spTgt>
                                        </p:tgtEl>
                                        <p:attrNameLst>
                                          <p:attrName>fill.on</p:attrName>
                                        </p:attrNameLst>
                                      </p:cBhvr>
                                      <p:to>
                                        <p:strVal val="true"/>
                                      </p:to>
                                    </p:set>
                                    <p:animScale>
                                      <p:cBhvr>
                                        <p:cTn id="10" dur="200" fill="hold">
                                          <p:stCondLst>
                                            <p:cond delay="0"/>
                                          </p:stCondLst>
                                        </p:cTn>
                                        <p:tgtEl>
                                          <p:spTgt spid="379907">
                                            <p:txEl>
                                              <p:pRg st="4" end="4"/>
                                            </p:txEl>
                                          </p:spTgt>
                                        </p:tgtEl>
                                      </p:cBhvr>
                                      <p:from x="100000" y="100000"/>
                                      <p:to x="100000" y="5000"/>
                                    </p:animScale>
                                    <p:animScale>
                                      <p:cBhvr>
                                        <p:cTn id="11" dur="200" fill="hold">
                                          <p:stCondLst>
                                            <p:cond delay="200"/>
                                          </p:stCondLst>
                                        </p:cTn>
                                        <p:tgtEl>
                                          <p:spTgt spid="379907">
                                            <p:txEl>
                                              <p:pRg st="4" end="4"/>
                                            </p:txEl>
                                          </p:spTgt>
                                        </p:tgtEl>
                                      </p:cBhvr>
                                      <p:from x="100000" y="5000"/>
                                      <p:to x="120000" y="150000"/>
                                    </p:animScale>
                                    <p:animScale>
                                      <p:cBhvr>
                                        <p:cTn id="12" dur="600" fill="hold">
                                          <p:stCondLst>
                                            <p:cond delay="1400"/>
                                          </p:stCondLst>
                                        </p:cTn>
                                        <p:tgtEl>
                                          <p:spTgt spid="379907">
                                            <p:txEl>
                                              <p:pRg st="4" end="4"/>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z="3800" dirty="0">
                <a:cs typeface="+mj-cs"/>
              </a:rPr>
              <a:t>Biblical Arguments for the Late Date</a:t>
            </a:r>
          </a:p>
        </p:txBody>
      </p:sp>
      <p:sp>
        <p:nvSpPr>
          <p:cNvPr id="9219" name="Rectangle 3"/>
          <p:cNvSpPr>
            <a:spLocks noGrp="1" noChangeArrowheads="1"/>
          </p:cNvSpPr>
          <p:nvPr>
            <p:ph type="body" idx="1"/>
          </p:nvPr>
        </p:nvSpPr>
        <p:spPr>
          <a:xfrm>
            <a:off x="2590800" y="2174875"/>
            <a:ext cx="4800600" cy="2625725"/>
          </a:xfrm>
        </p:spPr>
        <p:txBody>
          <a:bodyPr/>
          <a:lstStyle/>
          <a:p>
            <a:pPr eaLnBrk="1" hangingPunct="1">
              <a:defRPr/>
            </a:pPr>
            <a:r>
              <a:rPr lang="en-US" sz="2800" dirty="0">
                <a:cs typeface="+mn-cs"/>
              </a:rPr>
              <a:t>The Old Testament</a:t>
            </a:r>
          </a:p>
          <a:p>
            <a:pPr eaLnBrk="1" hangingPunct="1">
              <a:defRPr/>
            </a:pPr>
            <a:endParaRPr lang="en-US" sz="2800" dirty="0">
              <a:cs typeface="+mn-cs"/>
            </a:endParaRPr>
          </a:p>
          <a:p>
            <a:pPr eaLnBrk="1" hangingPunct="1">
              <a:defRPr/>
            </a:pPr>
            <a:r>
              <a:rPr lang="en-US" sz="2800" dirty="0">
                <a:cs typeface="+mn-cs"/>
              </a:rPr>
              <a:t>1 Kings 6:1</a:t>
            </a:r>
          </a:p>
          <a:p>
            <a:pPr eaLnBrk="1" hangingPunct="1">
              <a:defRPr/>
            </a:pPr>
            <a:endParaRPr lang="en-US" sz="2800" dirty="0">
              <a:cs typeface="+mn-cs"/>
            </a:endParaRPr>
          </a:p>
          <a:p>
            <a:pPr eaLnBrk="1" hangingPunct="1">
              <a:defRPr/>
            </a:pPr>
            <a:r>
              <a:rPr lang="en-US" sz="2800" dirty="0">
                <a:cs typeface="+mn-cs"/>
              </a:rPr>
              <a:t>Exodus 2:23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1000" fill="hold"/>
                                        <p:tgtEl>
                                          <p:spTgt spid="9218"/>
                                        </p:tgtEl>
                                        <p:attrNameLst>
                                          <p:attrName>ppt_w</p:attrName>
                                        </p:attrNameLst>
                                      </p:cBhvr>
                                      <p:tavLst>
                                        <p:tav tm="0">
                                          <p:val>
                                            <p:strVal val="#ppt_w+.3"/>
                                          </p:val>
                                        </p:tav>
                                        <p:tav tm="100000">
                                          <p:val>
                                            <p:strVal val="#ppt_w"/>
                                          </p:val>
                                        </p:tav>
                                      </p:tavLst>
                                    </p:anim>
                                    <p:anim calcmode="lin" valueType="num">
                                      <p:cBhvr>
                                        <p:cTn id="8" dur="1000" fill="hold"/>
                                        <p:tgtEl>
                                          <p:spTgt spid="9218"/>
                                        </p:tgtEl>
                                        <p:attrNameLst>
                                          <p:attrName>ppt_h</p:attrName>
                                        </p:attrNameLst>
                                      </p:cBhvr>
                                      <p:tavLst>
                                        <p:tav tm="0">
                                          <p:val>
                                            <p:strVal val="#ppt_h"/>
                                          </p:val>
                                        </p:tav>
                                        <p:tav tm="100000">
                                          <p:val>
                                            <p:strVal val="#ppt_h"/>
                                          </p:val>
                                        </p:tav>
                                      </p:tavLst>
                                    </p:anim>
                                    <p:animEffect transition="in" filter="fade">
                                      <p:cBhvr>
                                        <p:cTn id="9" dur="1000"/>
                                        <p:tgtEl>
                                          <p:spTgt spid="9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219">
                                            <p:txEl>
                                              <p:pRg st="0" end="0"/>
                                            </p:txEl>
                                          </p:spTgt>
                                        </p:tgtEl>
                                        <p:attrNameLst>
                                          <p:attrName>style.visibility</p:attrName>
                                        </p:attrNameLst>
                                      </p:cBhvr>
                                      <p:to>
                                        <p:strVal val="visible"/>
                                      </p:to>
                                    </p:set>
                                    <p:animEffect transition="in" filter="fade">
                                      <p:cBhvr>
                                        <p:cTn id="14" dur="1000"/>
                                        <p:tgtEl>
                                          <p:spTgt spid="9219">
                                            <p:txEl>
                                              <p:pRg st="0" end="0"/>
                                            </p:txEl>
                                          </p:spTgt>
                                        </p:tgtEl>
                                      </p:cBhvr>
                                    </p:animEffect>
                                    <p:anim calcmode="lin" valueType="num">
                                      <p:cBhvr>
                                        <p:cTn id="15"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219">
                                            <p:txEl>
                                              <p:pRg st="4" end="4"/>
                                            </p:txEl>
                                          </p:spTgt>
                                        </p:tgtEl>
                                        <p:attrNameLst>
                                          <p:attrName>style.visibility</p:attrName>
                                        </p:attrNameLst>
                                      </p:cBhvr>
                                      <p:to>
                                        <p:strVal val="visible"/>
                                      </p:to>
                                    </p:set>
                                    <p:animEffect transition="in" filter="fade">
                                      <p:cBhvr>
                                        <p:cTn id="28" dur="1000"/>
                                        <p:tgtEl>
                                          <p:spTgt spid="9219">
                                            <p:txEl>
                                              <p:pRg st="4" end="4"/>
                                            </p:txEl>
                                          </p:spTgt>
                                        </p:tgtEl>
                                      </p:cBhvr>
                                    </p:animEffect>
                                    <p:anim calcmode="lin" valueType="num">
                                      <p:cBhvr>
                                        <p:cTn id="29" dur="1000" fill="hold"/>
                                        <p:tgtEl>
                                          <p:spTgt spid="9219">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pPr eaLnBrk="1" hangingPunct="1">
              <a:defRPr/>
            </a:pPr>
            <a:r>
              <a:rPr lang="en-US">
                <a:cs typeface="+mj-cs"/>
              </a:rPr>
              <a:t>The Old Testament</a:t>
            </a:r>
          </a:p>
        </p:txBody>
      </p:sp>
      <p:sp>
        <p:nvSpPr>
          <p:cNvPr id="351235" name="Rectangle 3"/>
          <p:cNvSpPr>
            <a:spLocks noGrp="1" noChangeArrowheads="1"/>
          </p:cNvSpPr>
          <p:nvPr>
            <p:ph type="body" idx="1"/>
          </p:nvPr>
        </p:nvSpPr>
        <p:spPr>
          <a:xfrm>
            <a:off x="457200" y="1600200"/>
            <a:ext cx="8229600" cy="2514600"/>
          </a:xfrm>
        </p:spPr>
        <p:txBody>
          <a:bodyPr/>
          <a:lstStyle/>
          <a:p>
            <a:pPr eaLnBrk="1" hangingPunct="1">
              <a:lnSpc>
                <a:spcPct val="90000"/>
              </a:lnSpc>
              <a:defRPr/>
            </a:pPr>
            <a:r>
              <a:rPr lang="en-US" dirty="0">
                <a:cs typeface="+mn-cs"/>
              </a:rPr>
              <a:t>The OT does not mention the Palestinian invasions of </a:t>
            </a:r>
            <a:r>
              <a:rPr lang="en-US" dirty="0" err="1">
                <a:cs typeface="+mn-cs"/>
              </a:rPr>
              <a:t>Seti</a:t>
            </a:r>
            <a:r>
              <a:rPr lang="en-US" dirty="0">
                <a:cs typeface="+mn-cs"/>
              </a:rPr>
              <a:t> I (1318-1304 B.C.) or Rameses II (1304-1237 B.C.), very likely because Israel was not yet in the land of Palestine.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351234"/>
                                        </p:tgtEl>
                                        <p:attrNameLst>
                                          <p:attrName>style.visibility</p:attrName>
                                        </p:attrNameLst>
                                      </p:cBhvr>
                                      <p:to>
                                        <p:strVal val="visible"/>
                                      </p:to>
                                    </p:set>
                                    <p:anim calcmode="lin" valueType="num">
                                      <p:cBhvr>
                                        <p:cTn id="7" dur="1000" fill="hold"/>
                                        <p:tgtEl>
                                          <p:spTgt spid="351234"/>
                                        </p:tgtEl>
                                        <p:attrNameLst>
                                          <p:attrName>ppt_w</p:attrName>
                                        </p:attrNameLst>
                                      </p:cBhvr>
                                      <p:tavLst>
                                        <p:tav tm="0">
                                          <p:val>
                                            <p:strVal val="#ppt_w+.3"/>
                                          </p:val>
                                        </p:tav>
                                        <p:tav tm="100000">
                                          <p:val>
                                            <p:strVal val="#ppt_w"/>
                                          </p:val>
                                        </p:tav>
                                      </p:tavLst>
                                    </p:anim>
                                    <p:anim calcmode="lin" valueType="num">
                                      <p:cBhvr>
                                        <p:cTn id="8" dur="1000" fill="hold"/>
                                        <p:tgtEl>
                                          <p:spTgt spid="351234"/>
                                        </p:tgtEl>
                                        <p:attrNameLst>
                                          <p:attrName>ppt_h</p:attrName>
                                        </p:attrNameLst>
                                      </p:cBhvr>
                                      <p:tavLst>
                                        <p:tav tm="0">
                                          <p:val>
                                            <p:strVal val="#ppt_h"/>
                                          </p:val>
                                        </p:tav>
                                        <p:tav tm="100000">
                                          <p:val>
                                            <p:strVal val="#ppt_h"/>
                                          </p:val>
                                        </p:tav>
                                      </p:tavLst>
                                    </p:anim>
                                    <p:animEffect transition="in" filter="fade">
                                      <p:cBhvr>
                                        <p:cTn id="9" dur="1000"/>
                                        <p:tgtEl>
                                          <p:spTgt spid="3512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51235">
                                            <p:txEl>
                                              <p:pRg st="0" end="0"/>
                                            </p:txEl>
                                          </p:spTgt>
                                        </p:tgtEl>
                                        <p:attrNameLst>
                                          <p:attrName>style.visibility</p:attrName>
                                        </p:attrNameLst>
                                      </p:cBhvr>
                                      <p:to>
                                        <p:strVal val="visible"/>
                                      </p:to>
                                    </p:set>
                                    <p:anim calcmode="lin" valueType="num">
                                      <p:cBhvr>
                                        <p:cTn id="14" dur="500" fill="hold"/>
                                        <p:tgtEl>
                                          <p:spTgt spid="35123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51235">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51235">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512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4" grpId="0"/>
      <p:bldP spid="3512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pPr eaLnBrk="1" hangingPunct="1"/>
            <a:r>
              <a:rPr lang="en-US">
                <a:latin typeface="Arial" charset="0"/>
                <a:ea typeface="ＭＳ Ｐゴシック" charset="0"/>
                <a:cs typeface="Arial" charset="0"/>
              </a:rPr>
              <a:t>Small Group Discussion</a:t>
            </a:r>
          </a:p>
        </p:txBody>
      </p:sp>
      <p:sp>
        <p:nvSpPr>
          <p:cNvPr id="398339" name="Rectangle 3"/>
          <p:cNvSpPr>
            <a:spLocks noGrp="1" noChangeArrowheads="1"/>
          </p:cNvSpPr>
          <p:nvPr>
            <p:ph type="body" sz="half" idx="1"/>
          </p:nvPr>
        </p:nvSpPr>
        <p:spPr>
          <a:xfrm>
            <a:off x="1295400" y="1600200"/>
            <a:ext cx="3810000" cy="1905000"/>
          </a:xfrm>
        </p:spPr>
        <p:txBody>
          <a:bodyPr/>
          <a:lstStyle/>
          <a:p>
            <a:pPr marL="0" indent="0" eaLnBrk="1" hangingPunct="1">
              <a:buFont typeface="Symbol" charset="0"/>
              <a:buNone/>
            </a:pPr>
            <a:r>
              <a:rPr lang="en-US" sz="3200" b="1">
                <a:latin typeface="Arial" charset="0"/>
                <a:ea typeface="ＭＳ Ｐゴシック" charset="0"/>
                <a:cs typeface="Arial" charset="0"/>
              </a:rPr>
              <a:t>How does 1 Kings 6:1 help date the Exodus?  </a:t>
            </a:r>
          </a:p>
        </p:txBody>
      </p:sp>
      <p:sp>
        <p:nvSpPr>
          <p:cNvPr id="398340" name="Rectangle 4"/>
          <p:cNvSpPr>
            <a:spLocks noGrp="1" noChangeArrowheads="1"/>
          </p:cNvSpPr>
          <p:nvPr>
            <p:ph type="body" sz="half" idx="2"/>
          </p:nvPr>
        </p:nvSpPr>
        <p:spPr>
          <a:xfrm>
            <a:off x="5257800" y="1600200"/>
            <a:ext cx="3810000" cy="1676400"/>
          </a:xfrm>
        </p:spPr>
        <p:txBody>
          <a:bodyPr/>
          <a:lstStyle/>
          <a:p>
            <a:pPr marL="0" indent="0" eaLnBrk="1" hangingPunct="1">
              <a:buFont typeface="Symbol" charset="0"/>
              <a:buNone/>
            </a:pPr>
            <a:r>
              <a:rPr lang="en-US" sz="3200" b="1">
                <a:latin typeface="Arial" charset="0"/>
                <a:ea typeface="ＭＳ Ｐゴシック" charset="0"/>
                <a:cs typeface="Arial" charset="0"/>
              </a:rPr>
              <a:t>How does Judges 11:26 help date the Exodus?</a:t>
            </a:r>
          </a:p>
        </p:txBody>
      </p:sp>
      <p:sp>
        <p:nvSpPr>
          <p:cNvPr id="5" name="Rectangle 3"/>
          <p:cNvSpPr txBox="1">
            <a:spLocks noChangeArrowheads="1"/>
          </p:cNvSpPr>
          <p:nvPr/>
        </p:nvSpPr>
        <p:spPr bwMode="auto">
          <a:xfrm>
            <a:off x="1295400" y="4114800"/>
            <a:ext cx="3810000" cy="1447800"/>
          </a:xfrm>
          <a:prstGeom prst="rect">
            <a:avLst/>
          </a:prstGeom>
          <a:noFill/>
          <a:ln w="12700" cap="sq">
            <a:noFill/>
            <a:miter lim="800000"/>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FFCC66"/>
              </a:buClr>
              <a:buSzPct val="90000"/>
              <a:buFontTx/>
              <a:buNone/>
              <a:tabLst/>
              <a:defRPr/>
            </a:pPr>
            <a:r>
              <a:rPr kumimoji="0" lang="en-US" sz="3200" b="1" i="0" u="none" strike="noStrike" kern="0" cap="none" spc="0" normalizeH="0" baseline="0" noProof="0">
                <a:ln>
                  <a:noFill/>
                </a:ln>
                <a:solidFill>
                  <a:srgbClr val="EAEAEA"/>
                </a:solidFill>
                <a:effectLst/>
                <a:uLnTx/>
                <a:uFillTx/>
                <a:latin typeface="Arial"/>
                <a:ea typeface="ＭＳ Ｐゴシック" charset="-128"/>
                <a:cs typeface="Arial"/>
              </a:rPr>
              <a:t>(Solomon began to reign in 971 </a:t>
            </a:r>
            <a:r>
              <a:rPr kumimoji="0" lang="en-US" sz="2800" b="1" i="0" u="none" strike="noStrike" kern="0" cap="none" spc="0" normalizeH="0" baseline="0" noProof="0">
                <a:ln>
                  <a:noFill/>
                </a:ln>
                <a:solidFill>
                  <a:srgbClr val="EAEAEA"/>
                </a:solidFill>
                <a:effectLst/>
                <a:uLnTx/>
                <a:uFillTx/>
                <a:latin typeface="Arial"/>
                <a:ea typeface="ＭＳ Ｐゴシック" charset="-128"/>
                <a:cs typeface="Arial"/>
              </a:rPr>
              <a:t>BC</a:t>
            </a:r>
            <a:r>
              <a:rPr kumimoji="0" lang="en-US" sz="3200" b="1" i="0" u="none" strike="noStrike" kern="0" cap="none" spc="0" normalizeH="0" baseline="0" noProof="0">
                <a:ln>
                  <a:noFill/>
                </a:ln>
                <a:solidFill>
                  <a:srgbClr val="EAEAEA"/>
                </a:solidFill>
                <a:effectLst/>
                <a:uLnTx/>
                <a:uFillTx/>
                <a:latin typeface="Arial"/>
                <a:ea typeface="ＭＳ Ｐゴシック" charset="-128"/>
                <a:cs typeface="Arial"/>
              </a:rPr>
              <a:t>.)</a:t>
            </a:r>
          </a:p>
        </p:txBody>
      </p:sp>
      <p:sp>
        <p:nvSpPr>
          <p:cNvPr id="6" name="Rectangle 4"/>
          <p:cNvSpPr txBox="1">
            <a:spLocks noChangeArrowheads="1"/>
          </p:cNvSpPr>
          <p:nvPr/>
        </p:nvSpPr>
        <p:spPr bwMode="auto">
          <a:xfrm>
            <a:off x="5257800" y="4114800"/>
            <a:ext cx="3810000" cy="1447800"/>
          </a:xfrm>
          <a:prstGeom prst="rect">
            <a:avLst/>
          </a:prstGeom>
          <a:noFill/>
          <a:ln w="12700" cap="sq">
            <a:noFill/>
            <a:miter lim="800000"/>
            <a:headEnd type="none" w="sm" len="sm"/>
            <a:tailEnd type="none" w="sm" len="sm"/>
          </a:ln>
        </p:spPr>
        <p:txBody>
          <a:bodyPr/>
          <a:lstStyle/>
          <a:p>
            <a:pPr marL="0" marR="0" lvl="0" indent="0" algn="l" defTabSz="914400" rtl="0" eaLnBrk="1" fontAlgn="base" latinLnBrk="0" hangingPunct="1">
              <a:lnSpc>
                <a:spcPct val="100000"/>
              </a:lnSpc>
              <a:spcBef>
                <a:spcPct val="20000"/>
              </a:spcBef>
              <a:spcAft>
                <a:spcPct val="0"/>
              </a:spcAft>
              <a:buClr>
                <a:srgbClr val="FFCC66"/>
              </a:buClr>
              <a:buSzPct val="90000"/>
              <a:buFontTx/>
              <a:buNone/>
              <a:tabLst/>
              <a:defRPr/>
            </a:pPr>
            <a:r>
              <a:rPr kumimoji="0" lang="en-US" sz="3200" b="1" i="0" u="none" strike="noStrike" kern="0" cap="none" spc="0" normalizeH="0" baseline="0" noProof="0">
                <a:ln>
                  <a:noFill/>
                </a:ln>
                <a:solidFill>
                  <a:srgbClr val="EAEAEA"/>
                </a:solidFill>
                <a:effectLst/>
                <a:uLnTx/>
                <a:uFillTx/>
                <a:latin typeface="Arial"/>
                <a:ea typeface="ＭＳ Ｐゴシック" charset="-128"/>
                <a:cs typeface="Arial"/>
              </a:rPr>
              <a:t>(Jephthah lived around 1100 </a:t>
            </a:r>
            <a:r>
              <a:rPr kumimoji="0" lang="en-US" sz="2800" b="1" i="0" u="none" strike="noStrike" kern="0" cap="none" spc="0" normalizeH="0" baseline="0" noProof="0">
                <a:ln>
                  <a:noFill/>
                </a:ln>
                <a:solidFill>
                  <a:srgbClr val="EAEAEA"/>
                </a:solidFill>
                <a:effectLst/>
                <a:uLnTx/>
                <a:uFillTx/>
                <a:latin typeface="Arial"/>
                <a:ea typeface="ＭＳ Ｐゴシック" charset="-128"/>
                <a:cs typeface="Arial"/>
              </a:rPr>
              <a:t>BC</a:t>
            </a:r>
            <a:r>
              <a:rPr kumimoji="0" lang="en-US" sz="3200" b="1" i="0" u="none" strike="noStrike" kern="0" cap="none" spc="0" normalizeH="0" baseline="0" noProof="0">
                <a:ln>
                  <a:noFill/>
                </a:ln>
                <a:solidFill>
                  <a:srgbClr val="EAEAEA"/>
                </a:solidFill>
                <a:effectLst/>
                <a:uLnTx/>
                <a:uFillTx/>
                <a:latin typeface="Arial"/>
                <a:ea typeface="ＭＳ Ｐゴシック" charset="-128"/>
                <a:cs typeface="Arial"/>
              </a:rPr>
              <a:t>.)</a:t>
            </a:r>
          </a:p>
        </p:txBody>
      </p:sp>
    </p:spTree>
    <p:extLst>
      <p:ext uri="{BB962C8B-B14F-4D97-AF65-F5344CB8AC3E}">
        <p14:creationId xmlns:p14="http://schemas.microsoft.com/office/powerpoint/2010/main" val="2377998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457200" y="0"/>
            <a:ext cx="8229600" cy="838200"/>
          </a:xfrm>
        </p:spPr>
        <p:txBody>
          <a:bodyPr/>
          <a:lstStyle/>
          <a:p>
            <a:pPr eaLnBrk="1" hangingPunct="1">
              <a:defRPr/>
            </a:pPr>
            <a:r>
              <a:rPr lang="en-US" dirty="0">
                <a:cs typeface="+mj-cs"/>
              </a:rPr>
              <a:t>1 Kings 6:1</a:t>
            </a:r>
          </a:p>
        </p:txBody>
      </p:sp>
      <p:sp>
        <p:nvSpPr>
          <p:cNvPr id="362499" name="Rectangle 3"/>
          <p:cNvSpPr>
            <a:spLocks noGrp="1" noChangeArrowheads="1"/>
          </p:cNvSpPr>
          <p:nvPr>
            <p:ph type="body" idx="1"/>
          </p:nvPr>
        </p:nvSpPr>
        <p:spPr>
          <a:xfrm>
            <a:off x="152400" y="838200"/>
            <a:ext cx="8763000" cy="2743200"/>
          </a:xfrm>
          <a:solidFill>
            <a:schemeClr val="accent6"/>
          </a:solidFill>
        </p:spPr>
        <p:txBody>
          <a:bodyPr/>
          <a:lstStyle/>
          <a:p>
            <a:pPr eaLnBrk="1" hangingPunct="1">
              <a:defRPr/>
            </a:pPr>
            <a:r>
              <a:rPr lang="en-US" dirty="0">
                <a:cs typeface="+mn-cs"/>
              </a:rPr>
              <a:t>"In the four hundred and eightieth year after the Israelites had come out of Egypt, in the fourth year of Solomon</a:t>
            </a:r>
            <a:r>
              <a:rPr lang="fr-FR" altLang="ja-JP" dirty="0">
                <a:latin typeface="Arial"/>
                <a:cs typeface="+mn-cs"/>
              </a:rPr>
              <a:t>'</a:t>
            </a:r>
            <a:r>
              <a:rPr lang="en-US" dirty="0">
                <a:cs typeface="+mn-cs"/>
              </a:rPr>
              <a:t>s reign over Israel, in the month of </a:t>
            </a:r>
            <a:r>
              <a:rPr lang="en-US" dirty="0" err="1">
                <a:cs typeface="+mn-cs"/>
              </a:rPr>
              <a:t>Ziv</a:t>
            </a:r>
            <a:r>
              <a:rPr lang="en-US" dirty="0">
                <a:cs typeface="+mn-cs"/>
              </a:rPr>
              <a:t>, the second month, he began to build the temple of the Lord."</a:t>
            </a:r>
          </a:p>
        </p:txBody>
      </p:sp>
      <p:sp>
        <p:nvSpPr>
          <p:cNvPr id="362502" name="Text Box 6"/>
          <p:cNvSpPr txBox="1">
            <a:spLocks noChangeArrowheads="1"/>
          </p:cNvSpPr>
          <p:nvPr/>
        </p:nvSpPr>
        <p:spPr bwMode="auto">
          <a:xfrm>
            <a:off x="381000" y="3582988"/>
            <a:ext cx="8763000" cy="30464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effectLst>
                  <a:outerShdw blurRad="50800" dist="38100" dir="2700000">
                    <a:srgbClr val="000000">
                      <a:alpha val="43000"/>
                    </a:srgbClr>
                  </a:outerShdw>
                </a:effectLst>
                <a:cs typeface="+mn-cs"/>
              </a:rPr>
              <a:t>The 480 years is a symbolic figure for 12 generations. Because a generation is about 25 years, the actual figure should be 300 years.</a:t>
            </a:r>
          </a:p>
          <a:p>
            <a:pPr>
              <a:defRPr/>
            </a:pPr>
            <a:r>
              <a:rPr lang="en-US" dirty="0">
                <a:effectLst>
                  <a:outerShdw blurRad="38100" dist="38100" dir="2700000" algn="tl">
                    <a:srgbClr val="000000"/>
                  </a:outerShdw>
                </a:effectLst>
                <a:cs typeface="+mn-cs"/>
              </a:rPr>
              <a:t>                           </a:t>
            </a:r>
            <a:r>
              <a:rPr lang="en-US" sz="3200" dirty="0">
                <a:effectLst>
                  <a:outerShdw blurRad="38100" dist="38100" dir="2700000" algn="tl">
                    <a:srgbClr val="000000"/>
                  </a:outerShdw>
                </a:effectLst>
                <a:cs typeface="+mn-cs"/>
              </a:rPr>
              <a:t>966/ 960/ 957 B.C.</a:t>
            </a:r>
          </a:p>
          <a:p>
            <a:pPr>
              <a:defRPr/>
            </a:pPr>
            <a:r>
              <a:rPr lang="en-US" sz="3200" dirty="0">
                <a:effectLst>
                  <a:outerShdw blurRad="38100" dist="38100" dir="2700000" algn="tl">
                    <a:srgbClr val="000000"/>
                  </a:outerShdw>
                </a:effectLst>
                <a:cs typeface="+mn-cs"/>
              </a:rPr>
              <a:t>               </a:t>
            </a:r>
            <a:r>
              <a:rPr lang="en-US" sz="3200" u="sng" dirty="0">
                <a:effectLst>
                  <a:outerShdw blurRad="38100" dist="38100" dir="2700000" algn="tl">
                    <a:srgbClr val="000000"/>
                  </a:outerShdw>
                </a:effectLst>
                <a:cs typeface="+mn-cs"/>
              </a:rPr>
              <a:t>300/ 300/ 300</a:t>
            </a:r>
            <a:r>
              <a:rPr lang="en-US" sz="3200" dirty="0">
                <a:effectLst>
                  <a:outerShdw blurRad="38100" dist="38100" dir="2700000" algn="tl">
                    <a:srgbClr val="000000"/>
                  </a:outerShdw>
                </a:effectLst>
                <a:cs typeface="+mn-cs"/>
              </a:rPr>
              <a:t>  years</a:t>
            </a:r>
          </a:p>
          <a:p>
            <a:pPr>
              <a:defRPr/>
            </a:pPr>
            <a:r>
              <a:rPr lang="en-US" sz="3200" dirty="0">
                <a:effectLst>
                  <a:outerShdw blurRad="38100" dist="38100" dir="2700000" algn="tl">
                    <a:srgbClr val="000000"/>
                  </a:outerShdw>
                </a:effectLst>
                <a:cs typeface="+mn-cs"/>
              </a:rPr>
              <a:t>             1266/1260/1257 B.C.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62502">
                                            <p:txEl>
                                              <p:pRg st="0" end="0"/>
                                            </p:txEl>
                                          </p:spTgt>
                                        </p:tgtEl>
                                        <p:attrNameLst>
                                          <p:attrName>style.visibility</p:attrName>
                                        </p:attrNameLst>
                                      </p:cBhvr>
                                      <p:to>
                                        <p:strVal val="visible"/>
                                      </p:to>
                                    </p:set>
                                    <p:anim calcmode="lin" valueType="num">
                                      <p:cBhvr>
                                        <p:cTn id="7" dur="500" fill="hold"/>
                                        <p:tgtEl>
                                          <p:spTgt spid="36250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2502">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2502">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2502">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62502">
                                            <p:txEl>
                                              <p:pRg st="1" end="1"/>
                                            </p:txEl>
                                          </p:spTgt>
                                        </p:tgtEl>
                                        <p:attrNameLst>
                                          <p:attrName>style.visibility</p:attrName>
                                        </p:attrNameLst>
                                      </p:cBhvr>
                                      <p:to>
                                        <p:strVal val="visible"/>
                                      </p:to>
                                    </p:set>
                                    <p:anim calcmode="lin" valueType="num">
                                      <p:cBhvr>
                                        <p:cTn id="15" dur="500" fill="hold"/>
                                        <p:tgtEl>
                                          <p:spTgt spid="36250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6250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6250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6250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62502">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62502">
                                            <p:txEl>
                                              <p:pRg st="2" end="2"/>
                                            </p:txEl>
                                          </p:spTgt>
                                        </p:tgtEl>
                                        <p:attrNameLst>
                                          <p:attrName>style.visibility</p:attrName>
                                        </p:attrNameLst>
                                      </p:cBhvr>
                                      <p:to>
                                        <p:strVal val="visible"/>
                                      </p:to>
                                    </p:set>
                                    <p:anim calcmode="lin" valueType="num">
                                      <p:cBhvr>
                                        <p:cTn id="24" dur="500" fill="hold"/>
                                        <p:tgtEl>
                                          <p:spTgt spid="362502">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62502">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362502">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62502">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62502">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62502">
                                            <p:txEl>
                                              <p:pRg st="3" end="3"/>
                                            </p:txEl>
                                          </p:spTgt>
                                        </p:tgtEl>
                                        <p:attrNameLst>
                                          <p:attrName>style.visibility</p:attrName>
                                        </p:attrNameLst>
                                      </p:cBhvr>
                                      <p:to>
                                        <p:strVal val="visible"/>
                                      </p:to>
                                    </p:set>
                                    <p:anim calcmode="lin" valueType="num">
                                      <p:cBhvr>
                                        <p:cTn id="33" dur="500" fill="hold"/>
                                        <p:tgtEl>
                                          <p:spTgt spid="362502">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62502">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362502">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62502">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625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sz="half" idx="1"/>
          </p:nvPr>
        </p:nvSpPr>
        <p:spPr>
          <a:xfrm>
            <a:off x="1219200" y="1295400"/>
            <a:ext cx="3505200" cy="5257800"/>
          </a:xfrm>
        </p:spPr>
        <p:txBody>
          <a:bodyPr/>
          <a:lstStyle/>
          <a:p>
            <a:pPr eaLnBrk="1" hangingPunct="1">
              <a:lnSpc>
                <a:spcPct val="90000"/>
              </a:lnSpc>
              <a:buFont typeface="Symbol" charset="0"/>
              <a:buNone/>
            </a:pPr>
            <a:r>
              <a:rPr lang="en-US" sz="2600" b="1" dirty="0">
                <a:latin typeface="Arial" charset="0"/>
                <a:ea typeface="ＭＳ Ｐゴシック" charset="0"/>
                <a:cs typeface="ＭＳ Ｐゴシック" charset="0"/>
              </a:rPr>
              <a:t>FOR</a:t>
            </a:r>
          </a:p>
          <a:p>
            <a:pPr eaLnBrk="1" hangingPunct="1">
              <a:lnSpc>
                <a:spcPct val="90000"/>
              </a:lnSpc>
            </a:pPr>
            <a:r>
              <a:rPr lang="en-US" sz="2600" i="1" dirty="0">
                <a:latin typeface="Arial" charset="0"/>
                <a:ea typeface="ＭＳ Ｐゴシック" charset="0"/>
                <a:cs typeface="ＭＳ Ｐゴシック" charset="0"/>
              </a:rPr>
              <a:t>1 Kings 6:1    </a:t>
            </a:r>
          </a:p>
          <a:p>
            <a:pPr eaLnBrk="1" hangingPunct="1">
              <a:lnSpc>
                <a:spcPct val="90000"/>
              </a:lnSpc>
              <a:buFont typeface="Symbol" charset="0"/>
              <a:buNone/>
            </a:pPr>
            <a:r>
              <a:rPr lang="en-US" sz="2600" dirty="0">
                <a:latin typeface="Arial" charset="0"/>
                <a:ea typeface="ＭＳ Ｐゴシック" charset="0"/>
                <a:cs typeface="ＭＳ Ｐゴシック" charset="0"/>
              </a:rPr>
              <a:t>	</a:t>
            </a:r>
            <a:r>
              <a:rPr lang="en-US" sz="2600" dirty="0">
                <a:solidFill>
                  <a:schemeClr val="accent1"/>
                </a:solidFill>
                <a:latin typeface="Arial" charset="0"/>
                <a:ea typeface="ＭＳ Ｐゴシック" charset="0"/>
                <a:cs typeface="ＭＳ Ｐゴシック" charset="0"/>
              </a:rPr>
              <a:t>480</a:t>
            </a:r>
            <a:r>
              <a:rPr lang="en-US" sz="2600" dirty="0">
                <a:latin typeface="Arial" charset="0"/>
                <a:ea typeface="ＭＳ Ｐゴシック" charset="0"/>
                <a:cs typeface="ＭＳ Ｐゴシック" charset="0"/>
              </a:rPr>
              <a:t> years from Exodus to the building of Solomon</a:t>
            </a:r>
            <a:r>
              <a:rPr lang="fr-FR" altLang="ja-JP" sz="2600" dirty="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s Temple (966)</a:t>
            </a:r>
          </a:p>
          <a:p>
            <a:pPr eaLnBrk="1" hangingPunct="1">
              <a:lnSpc>
                <a:spcPct val="90000"/>
              </a:lnSpc>
              <a:buFont typeface="Symbol" charset="0"/>
              <a:buNone/>
            </a:pPr>
            <a:endParaRPr lang="en-US" sz="2600" dirty="0">
              <a:latin typeface="Arial" charset="0"/>
              <a:ea typeface="ＭＳ Ｐゴシック" charset="0"/>
              <a:cs typeface="ＭＳ Ｐゴシック" charset="0"/>
            </a:endParaRPr>
          </a:p>
          <a:p>
            <a:pPr eaLnBrk="1" hangingPunct="1">
              <a:lnSpc>
                <a:spcPct val="90000"/>
              </a:lnSpc>
            </a:pPr>
            <a:r>
              <a:rPr lang="en-US" sz="2600" i="1" dirty="0">
                <a:latin typeface="Arial" charset="0"/>
                <a:ea typeface="ＭＳ Ｐゴシック" charset="0"/>
                <a:cs typeface="ＭＳ Ｐゴシック" charset="0"/>
              </a:rPr>
              <a:t>Judges 11:26</a:t>
            </a:r>
            <a:r>
              <a:rPr lang="en-US" sz="2600" dirty="0">
                <a:latin typeface="Arial" charset="0"/>
                <a:ea typeface="ＭＳ Ｐゴシック" charset="0"/>
                <a:cs typeface="ＭＳ Ｐゴシック" charset="0"/>
              </a:rPr>
              <a:t> Jephthah assigns </a:t>
            </a:r>
            <a:r>
              <a:rPr lang="en-US" sz="2600" dirty="0">
                <a:solidFill>
                  <a:schemeClr val="accent1"/>
                </a:solidFill>
                <a:latin typeface="Arial" charset="0"/>
                <a:ea typeface="ＭＳ Ｐゴシック" charset="0"/>
                <a:cs typeface="ＭＳ Ｐゴシック" charset="0"/>
              </a:rPr>
              <a:t>300</a:t>
            </a:r>
            <a:r>
              <a:rPr lang="en-US" sz="2600" dirty="0">
                <a:latin typeface="Arial" charset="0"/>
                <a:ea typeface="ＭＳ Ｐゴシック" charset="0"/>
                <a:cs typeface="ＭＳ Ｐゴシック" charset="0"/>
              </a:rPr>
              <a:t> years between his day (c.1100) and the Conquest</a:t>
            </a:r>
          </a:p>
        </p:txBody>
      </p:sp>
      <p:sp>
        <p:nvSpPr>
          <p:cNvPr id="400386" name="Rectangle 4"/>
          <p:cNvSpPr>
            <a:spLocks noGrp="1" noChangeArrowheads="1"/>
          </p:cNvSpPr>
          <p:nvPr>
            <p:ph type="title"/>
          </p:nvPr>
        </p:nvSpPr>
        <p:spPr>
          <a:xfrm>
            <a:off x="1219200" y="76200"/>
            <a:ext cx="7772400" cy="1206500"/>
          </a:xfrm>
          <a:noFill/>
        </p:spPr>
        <p:txBody>
          <a:bodyPr/>
          <a:lstStyle/>
          <a:p>
            <a:pPr algn="ctr" eaLnBrk="1" hangingPunct="1"/>
            <a:r>
              <a:rPr lang="en-US" b="1">
                <a:latin typeface="Arial" charset="0"/>
                <a:ea typeface="ＭＳ Ｐゴシック" charset="0"/>
                <a:cs typeface="ＭＳ Ｐゴシック" charset="0"/>
              </a:rPr>
              <a:t>An Early Exodus (1446)</a:t>
            </a:r>
            <a:endParaRPr lang="en-US">
              <a:latin typeface="Arial" charset="0"/>
              <a:ea typeface="ＭＳ Ｐゴシック" charset="0"/>
              <a:cs typeface="ＭＳ Ｐゴシック" charset="0"/>
            </a:endParaRPr>
          </a:p>
        </p:txBody>
      </p:sp>
      <p:sp>
        <p:nvSpPr>
          <p:cNvPr id="5" name="Text Box 5"/>
          <p:cNvSpPr txBox="1">
            <a:spLocks noChangeArrowheads="1"/>
          </p:cNvSpPr>
          <p:nvPr/>
        </p:nvSpPr>
        <p:spPr bwMode="auto">
          <a:xfrm>
            <a:off x="4724400" y="2976563"/>
            <a:ext cx="38100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tabLst>
                <a:tab pos="3586163" algn="r"/>
              </a:tabLst>
              <a:defRPr sz="2400">
                <a:solidFill>
                  <a:schemeClr val="tx1"/>
                </a:solidFill>
                <a:latin typeface="Arial" charset="0"/>
                <a:ea typeface="ＭＳ Ｐゴシック" charset="0"/>
                <a:cs typeface="ＭＳ Ｐゴシック" charset="0"/>
              </a:defRPr>
            </a:lvl1pPr>
            <a:lvl2pPr marL="37931725" indent="-37474525" eaLnBrk="0" hangingPunct="0">
              <a:tabLst>
                <a:tab pos="3586163" algn="r"/>
              </a:tabLst>
              <a:defRPr sz="2400">
                <a:solidFill>
                  <a:schemeClr val="tx1"/>
                </a:solidFill>
                <a:latin typeface="Arial" charset="0"/>
                <a:ea typeface="ＭＳ Ｐゴシック" charset="0"/>
              </a:defRPr>
            </a:lvl2pPr>
            <a:lvl3pPr eaLnBrk="0" hangingPunct="0">
              <a:tabLst>
                <a:tab pos="3586163" algn="r"/>
              </a:tabLst>
              <a:defRPr sz="2400">
                <a:solidFill>
                  <a:schemeClr val="tx1"/>
                </a:solidFill>
                <a:latin typeface="Arial" charset="0"/>
                <a:ea typeface="ＭＳ Ｐゴシック" charset="0"/>
              </a:defRPr>
            </a:lvl3pPr>
            <a:lvl4pPr eaLnBrk="0" hangingPunct="0">
              <a:tabLst>
                <a:tab pos="3586163" algn="r"/>
              </a:tabLst>
              <a:defRPr sz="2400">
                <a:solidFill>
                  <a:schemeClr val="tx1"/>
                </a:solidFill>
                <a:latin typeface="Arial" charset="0"/>
                <a:ea typeface="ＭＳ Ｐゴシック" charset="0"/>
              </a:defRPr>
            </a:lvl4pPr>
            <a:lvl5pPr eaLnBrk="0" hangingPunct="0">
              <a:tabLst>
                <a:tab pos="3586163" algn="r"/>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3586163" algn="r"/>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3586163" algn="r"/>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3586163" algn="r"/>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3586163" algn="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tab pos="3586163" algn="r"/>
              </a:tabLst>
              <a:defRPr/>
            </a:pPr>
            <a:r>
              <a:rPr kumimoji="0" lang="en-US" sz="2800" b="1" i="0" u="none" strike="noStrike" kern="1200" cap="none" spc="0" normalizeH="0" baseline="0" noProof="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Temple = 	966 BC</a:t>
            </a:r>
          </a:p>
        </p:txBody>
      </p:sp>
      <p:sp>
        <p:nvSpPr>
          <p:cNvPr id="6" name="Text Box 5"/>
          <p:cNvSpPr txBox="1">
            <a:spLocks noChangeArrowheads="1"/>
          </p:cNvSpPr>
          <p:nvPr/>
        </p:nvSpPr>
        <p:spPr bwMode="auto">
          <a:xfrm>
            <a:off x="5029200" y="1676400"/>
            <a:ext cx="36576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Exodus	1446 BC</a:t>
            </a:r>
          </a:p>
        </p:txBody>
      </p:sp>
      <p:sp>
        <p:nvSpPr>
          <p:cNvPr id="7" name="Text Box 5"/>
          <p:cNvSpPr txBox="1">
            <a:spLocks noChangeArrowheads="1"/>
          </p:cNvSpPr>
          <p:nvPr/>
        </p:nvSpPr>
        <p:spPr bwMode="auto">
          <a:xfrm>
            <a:off x="4953000" y="2327275"/>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480 yrs</a:t>
            </a:r>
          </a:p>
        </p:txBody>
      </p:sp>
      <p:sp>
        <p:nvSpPr>
          <p:cNvPr id="8" name="Text Box 5"/>
          <p:cNvSpPr txBox="1">
            <a:spLocks noChangeArrowheads="1"/>
          </p:cNvSpPr>
          <p:nvPr/>
        </p:nvSpPr>
        <p:spPr bwMode="auto">
          <a:xfrm>
            <a:off x="4724400" y="4276725"/>
            <a:ext cx="39624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tabLst>
                <a:tab pos="3586163" algn="r"/>
              </a:tabLst>
              <a:defRPr sz="2400">
                <a:solidFill>
                  <a:schemeClr val="tx1"/>
                </a:solidFill>
                <a:latin typeface="Arial" charset="0"/>
                <a:ea typeface="ＭＳ Ｐゴシック" charset="0"/>
                <a:cs typeface="ＭＳ Ｐゴシック" charset="0"/>
              </a:defRPr>
            </a:lvl1pPr>
            <a:lvl2pPr marL="37931725" indent="-37474525" eaLnBrk="0" hangingPunct="0">
              <a:tabLst>
                <a:tab pos="3586163" algn="r"/>
              </a:tabLst>
              <a:defRPr sz="2400">
                <a:solidFill>
                  <a:schemeClr val="tx1"/>
                </a:solidFill>
                <a:latin typeface="Arial" charset="0"/>
                <a:ea typeface="ＭＳ Ｐゴシック" charset="0"/>
              </a:defRPr>
            </a:lvl2pPr>
            <a:lvl3pPr eaLnBrk="0" hangingPunct="0">
              <a:tabLst>
                <a:tab pos="3586163" algn="r"/>
              </a:tabLst>
              <a:defRPr sz="2400">
                <a:solidFill>
                  <a:schemeClr val="tx1"/>
                </a:solidFill>
                <a:latin typeface="Arial" charset="0"/>
                <a:ea typeface="ＭＳ Ｐゴシック" charset="0"/>
              </a:defRPr>
            </a:lvl3pPr>
            <a:lvl4pPr eaLnBrk="0" hangingPunct="0">
              <a:tabLst>
                <a:tab pos="3586163" algn="r"/>
              </a:tabLst>
              <a:defRPr sz="2400">
                <a:solidFill>
                  <a:schemeClr val="tx1"/>
                </a:solidFill>
                <a:latin typeface="Arial" charset="0"/>
                <a:ea typeface="ＭＳ Ｐゴシック" charset="0"/>
              </a:defRPr>
            </a:lvl4pPr>
            <a:lvl5pPr eaLnBrk="0" hangingPunct="0">
              <a:tabLst>
                <a:tab pos="3586163" algn="r"/>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3586163" algn="r"/>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3586163" algn="r"/>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3586163" algn="r"/>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3586163" algn="r"/>
              </a:tabLs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tab pos="3586163" algn="r"/>
              </a:tabLst>
              <a:defRPr/>
            </a:pPr>
            <a:r>
              <a:rPr kumimoji="0" lang="en-US" sz="2800" b="1" i="0" u="none" strike="noStrike" kern="1200" cap="none" spc="0" normalizeH="0" baseline="0" noProof="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Reign Began = 	970/71</a:t>
            </a:r>
          </a:p>
        </p:txBody>
      </p:sp>
      <p:sp>
        <p:nvSpPr>
          <p:cNvPr id="9" name="Text Box 5"/>
          <p:cNvSpPr txBox="1">
            <a:spLocks noChangeArrowheads="1"/>
          </p:cNvSpPr>
          <p:nvPr/>
        </p:nvSpPr>
        <p:spPr bwMode="auto">
          <a:xfrm>
            <a:off x="5029200" y="3627438"/>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4 yrs</a:t>
            </a:r>
          </a:p>
        </p:txBody>
      </p:sp>
      <p:sp>
        <p:nvSpPr>
          <p:cNvPr id="400392" name="TextBox 9"/>
          <p:cNvSpPr txBox="1">
            <a:spLocks noChangeArrowheads="1"/>
          </p:cNvSpPr>
          <p:nvPr/>
        </p:nvSpPr>
        <p:spPr bwMode="auto">
          <a:xfrm>
            <a:off x="8316913" y="57150"/>
            <a:ext cx="6969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109</a:t>
            </a:r>
          </a:p>
        </p:txBody>
      </p:sp>
    </p:spTree>
    <p:extLst>
      <p:ext uri="{BB962C8B-B14F-4D97-AF65-F5344CB8AC3E}">
        <p14:creationId xmlns:p14="http://schemas.microsoft.com/office/powerpoint/2010/main" val="42058197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dissolve">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500"/>
                                        <p:tgtEl>
                                          <p:spTgt spid="8"/>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499"/>
                                          </p:stCondLst>
                                        </p:cTn>
                                        <p:tgtEl>
                                          <p:spTgt spid="604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build="p" autoUpdateAnimBg="0"/>
      <p:bldP spid="5" grpId="0" animBg="1" autoUpdateAnimBg="0"/>
      <p:bldP spid="6" grpId="0" autoUpdateAnimBg="0"/>
      <p:bldP spid="7" grpId="0" autoUpdateAnimBg="0"/>
      <p:bldP spid="8" grpId="0" animBg="1" autoUpdateAnimBg="0"/>
      <p:bldP spid="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3"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5259388"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5105400" y="5486400"/>
            <a:ext cx="4038600" cy="523875"/>
          </a:xfrm>
          <a:prstGeom prst="rect">
            <a:avLst/>
          </a:prstGeom>
          <a:solidFill>
            <a:srgbClr val="000000"/>
          </a:solid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200B5B"/>
                  </a:outerShdw>
                </a:effectLst>
                <a:uLnTx/>
                <a:uFillTx/>
                <a:latin typeface="Arial" charset="0"/>
                <a:ea typeface="ＭＳ Ｐゴシック" charset="0"/>
                <a:cs typeface="Arial" charset="0"/>
              </a:rPr>
              <a:t>Conquest =</a:t>
            </a:r>
          </a:p>
        </p:txBody>
      </p:sp>
      <p:sp>
        <p:nvSpPr>
          <p:cNvPr id="372739" name="Text Box 3"/>
          <p:cNvSpPr txBox="1">
            <a:spLocks noChangeArrowheads="1"/>
          </p:cNvSpPr>
          <p:nvPr/>
        </p:nvSpPr>
        <p:spPr bwMode="auto">
          <a:xfrm>
            <a:off x="3962400" y="4495800"/>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Reuben</a:t>
            </a:r>
          </a:p>
        </p:txBody>
      </p:sp>
      <p:sp>
        <p:nvSpPr>
          <p:cNvPr id="372740" name="Text Box 4"/>
          <p:cNvSpPr txBox="1">
            <a:spLocks noChangeArrowheads="1"/>
          </p:cNvSpPr>
          <p:nvPr/>
        </p:nvSpPr>
        <p:spPr bwMode="auto">
          <a:xfrm>
            <a:off x="3657600" y="3505200"/>
            <a:ext cx="12954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Gad</a:t>
            </a:r>
          </a:p>
        </p:txBody>
      </p:sp>
      <p:sp>
        <p:nvSpPr>
          <p:cNvPr id="372741" name="Text Box 5"/>
          <p:cNvSpPr txBox="1">
            <a:spLocks noChangeArrowheads="1"/>
          </p:cNvSpPr>
          <p:nvPr/>
        </p:nvSpPr>
        <p:spPr bwMode="auto">
          <a:xfrm rot="-4167749">
            <a:off x="2734469" y="1320006"/>
            <a:ext cx="2667000" cy="522288"/>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Manasseh</a:t>
            </a:r>
          </a:p>
        </p:txBody>
      </p:sp>
      <p:sp>
        <p:nvSpPr>
          <p:cNvPr id="372743" name="Rectangle 7"/>
          <p:cNvSpPr>
            <a:spLocks noGrp="1" noChangeArrowheads="1"/>
          </p:cNvSpPr>
          <p:nvPr>
            <p:ph type="title" idx="4294967295"/>
          </p:nvPr>
        </p:nvSpPr>
        <p:spPr>
          <a:xfrm>
            <a:off x="5486400" y="609600"/>
            <a:ext cx="3505200" cy="2057400"/>
          </a:xfrm>
          <a:solidFill>
            <a:srgbClr val="FF3300"/>
          </a:solidFill>
          <a:effectLst>
            <a:outerShdw blurRad="63500" dist="35921" dir="2700000" algn="ctr" rotWithShape="0">
              <a:schemeClr val="bg2">
                <a:alpha val="74998"/>
              </a:schemeClr>
            </a:outerShdw>
          </a:effectLst>
        </p:spPr>
        <p:txBody>
          <a:bodyPr/>
          <a:lstStyle/>
          <a:p>
            <a:pPr eaLnBrk="1" hangingPunct="1">
              <a:defRPr/>
            </a:pPr>
            <a:r>
              <a:rPr lang="en-US" sz="4000" b="1">
                <a:solidFill>
                  <a:srgbClr val="FFFFFF"/>
                </a:solidFill>
                <a:effectLst>
                  <a:outerShdw blurRad="38100" dist="38100" dir="2700000" algn="tl">
                    <a:srgbClr val="000000"/>
                  </a:outerShdw>
                </a:effectLst>
                <a:latin typeface="Arial" charset="0"/>
                <a:ea typeface="ＭＳ Ｐゴシック" charset="0"/>
                <a:cs typeface="Arial" charset="0"/>
              </a:rPr>
              <a:t>Jephthah versus Ammonites</a:t>
            </a:r>
            <a:endParaRPr lang="en-US" sz="4000">
              <a:solidFill>
                <a:srgbClr val="FFFFFF"/>
              </a:solidFill>
              <a:effectLst>
                <a:outerShdw blurRad="38100" dist="38100" dir="2700000" algn="tl">
                  <a:srgbClr val="000000"/>
                </a:outerShdw>
              </a:effectLst>
              <a:latin typeface="Arial" charset="0"/>
              <a:ea typeface="ＭＳ Ｐゴシック" charset="0"/>
              <a:cs typeface="Arial" charset="0"/>
            </a:endParaRPr>
          </a:p>
        </p:txBody>
      </p:sp>
      <p:sp>
        <p:nvSpPr>
          <p:cNvPr id="7" name="Text Box 5"/>
          <p:cNvSpPr txBox="1">
            <a:spLocks noChangeArrowheads="1"/>
          </p:cNvSpPr>
          <p:nvPr/>
        </p:nvSpPr>
        <p:spPr bwMode="auto">
          <a:xfrm>
            <a:off x="4953000" y="3276600"/>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Ammonites</a:t>
            </a:r>
          </a:p>
        </p:txBody>
      </p:sp>
      <p:sp>
        <p:nvSpPr>
          <p:cNvPr id="9" name="Text Box 5"/>
          <p:cNvSpPr txBox="1">
            <a:spLocks noChangeArrowheads="1"/>
          </p:cNvSpPr>
          <p:nvPr/>
        </p:nvSpPr>
        <p:spPr bwMode="auto">
          <a:xfrm>
            <a:off x="3810000" y="2819400"/>
            <a:ext cx="26670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Gilead</a:t>
            </a:r>
          </a:p>
        </p:txBody>
      </p:sp>
      <p:sp>
        <p:nvSpPr>
          <p:cNvPr id="10" name="Text Box 5"/>
          <p:cNvSpPr txBox="1">
            <a:spLocks noChangeArrowheads="1"/>
          </p:cNvSpPr>
          <p:nvPr/>
        </p:nvSpPr>
        <p:spPr bwMode="auto">
          <a:xfrm>
            <a:off x="5486400" y="4191000"/>
            <a:ext cx="36576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Jephthah	1100 BC</a:t>
            </a:r>
          </a:p>
        </p:txBody>
      </p:sp>
      <p:sp>
        <p:nvSpPr>
          <p:cNvPr id="11" name="Text Box 5"/>
          <p:cNvSpPr txBox="1">
            <a:spLocks noChangeArrowheads="1"/>
          </p:cNvSpPr>
          <p:nvPr/>
        </p:nvSpPr>
        <p:spPr bwMode="auto">
          <a:xfrm>
            <a:off x="5410200" y="4800600"/>
            <a:ext cx="35052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sng"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300 yrs</a:t>
            </a:r>
          </a:p>
        </p:txBody>
      </p:sp>
      <p:sp>
        <p:nvSpPr>
          <p:cNvPr id="12" name="Text Box 5"/>
          <p:cNvSpPr txBox="1">
            <a:spLocks noChangeArrowheads="1"/>
          </p:cNvSpPr>
          <p:nvPr/>
        </p:nvSpPr>
        <p:spPr bwMode="auto">
          <a:xfrm>
            <a:off x="7239000" y="5486400"/>
            <a:ext cx="1676400" cy="523875"/>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1400 BC</a:t>
            </a:r>
          </a:p>
        </p:txBody>
      </p:sp>
      <p:sp>
        <p:nvSpPr>
          <p:cNvPr id="402444" name="TextBox 14"/>
          <p:cNvSpPr txBox="1">
            <a:spLocks noChangeArrowheads="1"/>
          </p:cNvSpPr>
          <p:nvPr/>
        </p:nvSpPr>
        <p:spPr bwMode="auto">
          <a:xfrm>
            <a:off x="8316913" y="57150"/>
            <a:ext cx="6969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109</a:t>
            </a:r>
          </a:p>
        </p:txBody>
      </p:sp>
    </p:spTree>
    <p:extLst>
      <p:ext uri="{BB962C8B-B14F-4D97-AF65-F5344CB8AC3E}">
        <p14:creationId xmlns:p14="http://schemas.microsoft.com/office/powerpoint/2010/main" val="4201555818"/>
      </p:ext>
    </p:extLst>
  </p:cSld>
  <p:clrMapOvr>
    <a:masterClrMapping/>
  </p:clrMapOvr>
  <p:transition spd="med">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2739"/>
                                        </p:tgtEl>
                                        <p:attrNameLst>
                                          <p:attrName>style.visibility</p:attrName>
                                        </p:attrNameLst>
                                      </p:cBhvr>
                                      <p:to>
                                        <p:strVal val="visible"/>
                                      </p:to>
                                    </p:set>
                                    <p:animEffect transition="in" filter="dissolve">
                                      <p:cBhvr>
                                        <p:cTn id="7" dur="500"/>
                                        <p:tgtEl>
                                          <p:spTgt spid="3727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72740"/>
                                        </p:tgtEl>
                                        <p:attrNameLst>
                                          <p:attrName>style.visibility</p:attrName>
                                        </p:attrNameLst>
                                      </p:cBhvr>
                                      <p:to>
                                        <p:strVal val="visible"/>
                                      </p:to>
                                    </p:set>
                                    <p:animEffect transition="in" filter="dissolve">
                                      <p:cBhvr>
                                        <p:cTn id="12" dur="500"/>
                                        <p:tgtEl>
                                          <p:spTgt spid="37274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72741"/>
                                        </p:tgtEl>
                                        <p:attrNameLst>
                                          <p:attrName>style.visibility</p:attrName>
                                        </p:attrNameLst>
                                      </p:cBhvr>
                                      <p:to>
                                        <p:strVal val="visible"/>
                                      </p:to>
                                    </p:set>
                                    <p:animEffect transition="in" filter="dissolve">
                                      <p:cBhvr>
                                        <p:cTn id="17" dur="500"/>
                                        <p:tgtEl>
                                          <p:spTgt spid="37274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dissolv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dissolv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dissolve">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372739" grpId="0" autoUpdateAnimBg="0"/>
      <p:bldP spid="372740" grpId="0" autoUpdateAnimBg="0"/>
      <p:bldP spid="372741" grpId="0" autoUpdateAnimBg="0"/>
      <p:bldP spid="7" grpId="0" autoUpdateAnimBg="0"/>
      <p:bldP spid="9" grpId="0" autoUpdateAnimBg="0"/>
      <p:bldP spid="10" grpId="0" autoUpdateAnimBg="0"/>
      <p:bldP spid="11" grpId="0" autoUpdateAnimBg="0"/>
      <p:bldP spid="12"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sz="half" idx="1"/>
          </p:nvPr>
        </p:nvSpPr>
        <p:spPr>
          <a:xfrm>
            <a:off x="1219200" y="1219200"/>
            <a:ext cx="4572000" cy="5334000"/>
          </a:xfrm>
        </p:spPr>
        <p:txBody>
          <a:bodyPr/>
          <a:lstStyle/>
          <a:p>
            <a:pPr eaLnBrk="1" hangingPunct="1">
              <a:lnSpc>
                <a:spcPct val="90000"/>
              </a:lnSpc>
              <a:buFont typeface="Symbol" charset="0"/>
              <a:buNone/>
            </a:pPr>
            <a:r>
              <a:rPr lang="en-US" sz="2600" b="1">
                <a:latin typeface="Arial" charset="0"/>
                <a:ea typeface="ＭＳ Ｐゴシック" charset="0"/>
                <a:cs typeface="ＭＳ Ｐゴシック" charset="0"/>
              </a:rPr>
              <a:t>FOR</a:t>
            </a:r>
          </a:p>
          <a:p>
            <a:pPr eaLnBrk="1" hangingPunct="1">
              <a:lnSpc>
                <a:spcPct val="90000"/>
              </a:lnSpc>
            </a:pPr>
            <a:r>
              <a:rPr lang="en-US" sz="2600">
                <a:latin typeface="Arial" charset="0"/>
                <a:ea typeface="ＭＳ Ｐゴシック" charset="0"/>
                <a:cs typeface="ＭＳ Ｐゴシック" charset="0"/>
              </a:rPr>
              <a:t>The length of time assigned to the judges in the Bible </a:t>
            </a:r>
            <a:r>
              <a:rPr lang="en-US" sz="2600">
                <a:solidFill>
                  <a:schemeClr val="accent1"/>
                </a:solidFill>
                <a:latin typeface="Arial" charset="0"/>
                <a:ea typeface="ＭＳ Ｐゴシック" charset="0"/>
                <a:cs typeface="ＭＳ Ｐゴシック" charset="0"/>
              </a:rPr>
              <a:t>cannot be squeezed into the 150 years</a:t>
            </a:r>
            <a:r>
              <a:rPr lang="en-US" sz="2600">
                <a:latin typeface="Arial" charset="0"/>
                <a:ea typeface="ＭＳ Ｐゴシック" charset="0"/>
                <a:cs typeface="ＭＳ Ｐゴシック" charset="0"/>
              </a:rPr>
              <a:t> required by a late Exodus, even with overlaps</a:t>
            </a:r>
          </a:p>
          <a:p>
            <a:pPr eaLnBrk="1" hangingPunct="1">
              <a:lnSpc>
                <a:spcPct val="90000"/>
              </a:lnSpc>
            </a:pPr>
            <a:endParaRPr lang="en-US" sz="2600">
              <a:latin typeface="Arial" charset="0"/>
              <a:ea typeface="ＭＳ Ｐゴシック" charset="0"/>
              <a:cs typeface="ＭＳ Ｐゴシック" charset="0"/>
            </a:endParaRPr>
          </a:p>
          <a:p>
            <a:pPr eaLnBrk="1" hangingPunct="1">
              <a:lnSpc>
                <a:spcPct val="90000"/>
              </a:lnSpc>
            </a:pPr>
            <a:r>
              <a:rPr lang="en-US" sz="2600">
                <a:latin typeface="Arial" charset="0"/>
                <a:ea typeface="ＭＳ Ｐゴシック" charset="0"/>
                <a:cs typeface="ＭＳ Ｐゴシック" charset="0"/>
              </a:rPr>
              <a:t>Thutmose IV (Pharaoh after 1446 Exodus) </a:t>
            </a:r>
            <a:r>
              <a:rPr lang="en-US" sz="2600">
                <a:solidFill>
                  <a:schemeClr val="accent1"/>
                </a:solidFill>
                <a:latin typeface="Arial" charset="0"/>
                <a:ea typeface="ＭＳ Ｐゴシック" charset="0"/>
                <a:cs typeface="ＭＳ Ｐゴシック" charset="0"/>
              </a:rPr>
              <a:t>was</a:t>
            </a:r>
            <a:r>
              <a:rPr lang="en-US" sz="2600">
                <a:latin typeface="Arial" charset="0"/>
                <a:ea typeface="ＭＳ Ｐゴシック" charset="0"/>
                <a:cs typeface="ＭＳ Ｐゴシック" charset="0"/>
              </a:rPr>
              <a:t> </a:t>
            </a:r>
            <a:r>
              <a:rPr lang="en-US" sz="2600">
                <a:solidFill>
                  <a:schemeClr val="accent1"/>
                </a:solidFill>
                <a:latin typeface="Arial" charset="0"/>
                <a:ea typeface="ＭＳ Ｐゴシック" charset="0"/>
                <a:cs typeface="ＭＳ Ｐゴシック" charset="0"/>
              </a:rPr>
              <a:t>not the eldest son</a:t>
            </a:r>
            <a:r>
              <a:rPr lang="en-US" sz="2600">
                <a:latin typeface="Arial" charset="0"/>
                <a:ea typeface="ＭＳ Ｐゴシック" charset="0"/>
                <a:cs typeface="ＭＳ Ｐゴシック" charset="0"/>
              </a:rPr>
              <a:t>, who was possibly killed in the 10</a:t>
            </a:r>
            <a:r>
              <a:rPr lang="en-US" sz="2600" baseline="30000">
                <a:latin typeface="Arial" charset="0"/>
                <a:ea typeface="ＭＳ Ｐゴシック" charset="0"/>
                <a:cs typeface="ＭＳ Ｐゴシック" charset="0"/>
              </a:rPr>
              <a:t>th</a:t>
            </a:r>
            <a:r>
              <a:rPr lang="en-US" sz="2600">
                <a:latin typeface="Arial" charset="0"/>
                <a:ea typeface="ＭＳ Ｐゴシック" charset="0"/>
                <a:cs typeface="ＭＳ Ｐゴシック" charset="0"/>
              </a:rPr>
              <a:t> plague</a:t>
            </a:r>
          </a:p>
        </p:txBody>
      </p:sp>
      <p:sp>
        <p:nvSpPr>
          <p:cNvPr id="61443" name="Rectangle 3"/>
          <p:cNvSpPr>
            <a:spLocks noGrp="1" noChangeArrowheads="1"/>
          </p:cNvSpPr>
          <p:nvPr>
            <p:ph type="body" sz="half" idx="2"/>
          </p:nvPr>
        </p:nvSpPr>
        <p:spPr>
          <a:xfrm>
            <a:off x="5867400" y="1219200"/>
            <a:ext cx="3048000" cy="4953000"/>
          </a:xfrm>
        </p:spPr>
        <p:txBody>
          <a:bodyPr/>
          <a:lstStyle/>
          <a:p>
            <a:pPr eaLnBrk="1" hangingPunct="1">
              <a:lnSpc>
                <a:spcPct val="90000"/>
              </a:lnSpc>
              <a:buFont typeface="Symbol" charset="0"/>
              <a:buNone/>
            </a:pPr>
            <a:r>
              <a:rPr lang="en-US" sz="2600" b="1">
                <a:latin typeface="Arial" charset="0"/>
                <a:ea typeface="ＭＳ Ｐゴシック" charset="0"/>
                <a:cs typeface="ＭＳ Ｐゴシック" charset="0"/>
              </a:rPr>
              <a:t>AGAINST</a:t>
            </a:r>
          </a:p>
          <a:p>
            <a:pPr eaLnBrk="1" hangingPunct="1">
              <a:lnSpc>
                <a:spcPct val="90000"/>
              </a:lnSpc>
            </a:pPr>
            <a:r>
              <a:rPr lang="en-US" sz="2600">
                <a:latin typeface="Arial" charset="0"/>
                <a:ea typeface="ＭＳ Ｐゴシック" charset="0"/>
                <a:cs typeface="ＭＳ Ｐゴシック" charset="0"/>
              </a:rPr>
              <a:t>With overlaps and a </a:t>
            </a:r>
            <a:r>
              <a:rPr lang="en-US" sz="2600">
                <a:solidFill>
                  <a:schemeClr val="accent1"/>
                </a:solidFill>
                <a:latin typeface="Arial" charset="0"/>
                <a:ea typeface="ＭＳ Ｐゴシック" charset="0"/>
                <a:cs typeface="ＭＳ Ｐゴシック" charset="0"/>
              </a:rPr>
              <a:t>symbolic understanding of time</a:t>
            </a:r>
            <a:r>
              <a:rPr lang="en-US" sz="2600">
                <a:latin typeface="Arial" charset="0"/>
                <a:ea typeface="ＭＳ Ｐゴシック" charset="0"/>
                <a:cs typeface="ＭＳ Ｐゴシック" charset="0"/>
              </a:rPr>
              <a:t> spans, it can be fitted in</a:t>
            </a:r>
          </a:p>
          <a:p>
            <a:pPr eaLnBrk="1" hangingPunct="1">
              <a:lnSpc>
                <a:spcPct val="90000"/>
              </a:lnSpc>
            </a:pPr>
            <a:endParaRPr lang="en-US" sz="1800">
              <a:latin typeface="Arial" charset="0"/>
              <a:ea typeface="ＭＳ Ｐゴシック" charset="0"/>
              <a:cs typeface="ＭＳ Ｐゴシック" charset="0"/>
            </a:endParaRPr>
          </a:p>
          <a:p>
            <a:pPr eaLnBrk="1" hangingPunct="1">
              <a:lnSpc>
                <a:spcPct val="90000"/>
              </a:lnSpc>
            </a:pPr>
            <a:endParaRPr lang="en-US" sz="2600">
              <a:latin typeface="Arial" charset="0"/>
              <a:ea typeface="ＭＳ Ｐゴシック" charset="0"/>
              <a:cs typeface="ＭＳ Ｐゴシック" charset="0"/>
            </a:endParaRPr>
          </a:p>
          <a:p>
            <a:pPr eaLnBrk="1" hangingPunct="1">
              <a:lnSpc>
                <a:spcPct val="90000"/>
              </a:lnSpc>
            </a:pPr>
            <a:r>
              <a:rPr lang="en-US" sz="2600">
                <a:latin typeface="Arial" charset="0"/>
                <a:ea typeface="ＭＳ Ｐゴシック" charset="0"/>
                <a:cs typeface="ＭＳ Ｐゴシック" charset="0"/>
              </a:rPr>
              <a:t>There are many </a:t>
            </a:r>
            <a:r>
              <a:rPr lang="en-US" sz="2600">
                <a:solidFill>
                  <a:schemeClr val="accent1"/>
                </a:solidFill>
                <a:latin typeface="Arial" charset="0"/>
                <a:ea typeface="ＭＳ Ｐゴシック" charset="0"/>
                <a:cs typeface="ＭＳ Ｐゴシック" charset="0"/>
              </a:rPr>
              <a:t>other possible explanations</a:t>
            </a:r>
            <a:r>
              <a:rPr lang="en-US" sz="2600">
                <a:latin typeface="Arial" charset="0"/>
                <a:ea typeface="ＭＳ Ｐゴシック" charset="0"/>
                <a:cs typeface="ＭＳ Ｐゴシック" charset="0"/>
              </a:rPr>
              <a:t> for his eldest son not ruling</a:t>
            </a:r>
          </a:p>
        </p:txBody>
      </p:sp>
      <p:sp>
        <p:nvSpPr>
          <p:cNvPr id="405507" name="Rectangle 4"/>
          <p:cNvSpPr>
            <a:spLocks noGrp="1" noChangeArrowheads="1"/>
          </p:cNvSpPr>
          <p:nvPr>
            <p:ph type="title"/>
          </p:nvPr>
        </p:nvSpPr>
        <p:spPr>
          <a:xfrm>
            <a:off x="1219200" y="88900"/>
            <a:ext cx="7772400" cy="1206500"/>
          </a:xfrm>
          <a:noFill/>
        </p:spPr>
        <p:txBody>
          <a:bodyPr/>
          <a:lstStyle/>
          <a:p>
            <a:pPr algn="ctr" eaLnBrk="1" hangingPunct="1"/>
            <a:r>
              <a:rPr lang="en-US" b="1">
                <a:latin typeface="Arial" charset="0"/>
                <a:ea typeface="ＭＳ Ｐゴシック" charset="0"/>
                <a:cs typeface="ＭＳ Ｐゴシック" charset="0"/>
              </a:rPr>
              <a:t>An Early Exodus (1446)</a:t>
            </a:r>
            <a:endParaRPr lang="en-US">
              <a:latin typeface="Arial" charset="0"/>
              <a:ea typeface="ＭＳ Ｐゴシック" charset="0"/>
              <a:cs typeface="ＭＳ Ｐゴシック" charset="0"/>
            </a:endParaRPr>
          </a:p>
        </p:txBody>
      </p:sp>
      <p:sp>
        <p:nvSpPr>
          <p:cNvPr id="405508" name="TextBox 5"/>
          <p:cNvSpPr txBox="1">
            <a:spLocks noChangeArrowheads="1"/>
          </p:cNvSpPr>
          <p:nvPr/>
        </p:nvSpPr>
        <p:spPr bwMode="auto">
          <a:xfrm>
            <a:off x="8316913" y="57150"/>
            <a:ext cx="6969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109</a:t>
            </a:r>
          </a:p>
        </p:txBody>
      </p:sp>
    </p:spTree>
    <p:extLst>
      <p:ext uri="{BB962C8B-B14F-4D97-AF65-F5344CB8AC3E}">
        <p14:creationId xmlns:p14="http://schemas.microsoft.com/office/powerpoint/2010/main" val="40955108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4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42">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4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4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build="p" autoUpdateAnimBg="0"/>
      <p:bldP spid="61443"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57200" y="0"/>
            <a:ext cx="8229600" cy="1139825"/>
          </a:xfrm>
        </p:spPr>
        <p:txBody>
          <a:bodyPr/>
          <a:lstStyle/>
          <a:p>
            <a:pPr eaLnBrk="1" hangingPunct="1">
              <a:defRPr/>
            </a:pPr>
            <a:r>
              <a:rPr lang="en-US">
                <a:cs typeface="+mj-cs"/>
              </a:rPr>
              <a:t>Exodus 2:23</a:t>
            </a:r>
          </a:p>
        </p:txBody>
      </p:sp>
      <p:sp>
        <p:nvSpPr>
          <p:cNvPr id="364547" name="Rectangle 3"/>
          <p:cNvSpPr>
            <a:spLocks noGrp="1" noChangeArrowheads="1"/>
          </p:cNvSpPr>
          <p:nvPr>
            <p:ph type="body" idx="1"/>
          </p:nvPr>
        </p:nvSpPr>
        <p:spPr>
          <a:xfrm>
            <a:off x="381000" y="1093788"/>
            <a:ext cx="8805863" cy="2209800"/>
          </a:xfrm>
        </p:spPr>
        <p:txBody>
          <a:bodyPr/>
          <a:lstStyle/>
          <a:p>
            <a:pPr eaLnBrk="1" hangingPunct="1">
              <a:defRPr/>
            </a:pPr>
            <a:r>
              <a:rPr lang="en-US" dirty="0">
                <a:cs typeface="+mn-cs"/>
              </a:rPr>
              <a:t>During that long period, the king of Egypt died. The Israelites groaned in their slavery and cried out, and their cry for help because of their slavery went up to God.</a:t>
            </a:r>
          </a:p>
        </p:txBody>
      </p:sp>
      <p:sp>
        <p:nvSpPr>
          <p:cNvPr id="364549" name="Text Box 5"/>
          <p:cNvSpPr txBox="1">
            <a:spLocks noChangeArrowheads="1"/>
          </p:cNvSpPr>
          <p:nvPr/>
        </p:nvSpPr>
        <p:spPr bwMode="auto">
          <a:xfrm>
            <a:off x="381000" y="3303588"/>
            <a:ext cx="8153400" cy="20621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marL="342900" indent="-342900">
              <a:spcBef>
                <a:spcPct val="20000"/>
              </a:spcBef>
              <a:buClr>
                <a:schemeClr val="hlink"/>
              </a:buClr>
              <a:buSzPct val="80000"/>
              <a:buFont typeface="Wingdings" charset="0"/>
              <a:buChar char="l"/>
              <a:defRPr sz="3200">
                <a:effectLst>
                  <a:outerShdw blurRad="38100" dist="38100" dir="2700000" algn="tl">
                    <a:srgbClr val="000000"/>
                  </a:outerShdw>
                </a:effectLst>
                <a:latin typeface="+mn-lt"/>
                <a:ea typeface="+mn-ea"/>
              </a:defRPr>
            </a:lvl1pPr>
            <a:lvl2pPr marL="742950" indent="-285750">
              <a:spcBef>
                <a:spcPct val="20000"/>
              </a:spcBef>
              <a:buClr>
                <a:schemeClr val="folHlink"/>
              </a:buClr>
              <a:buSzPct val="80000"/>
              <a:buFont typeface="Wingdings" charset="0"/>
              <a:buChar char="l"/>
              <a:defRPr sz="2800">
                <a:effectLst>
                  <a:outerShdw blurRad="38100" dist="38100" dir="2700000" algn="tl">
                    <a:srgbClr val="000000"/>
                  </a:outerShdw>
                </a:effectLst>
                <a:latin typeface="+mn-lt"/>
                <a:ea typeface="+mn-ea"/>
              </a:defRPr>
            </a:lvl2pPr>
            <a:lvl3pPr marL="1143000" indent="-228600">
              <a:spcBef>
                <a:spcPct val="20000"/>
              </a:spcBef>
              <a:buClr>
                <a:schemeClr val="tx2"/>
              </a:buClr>
              <a:buSzPct val="80000"/>
              <a:buFont typeface="Wingdings" charset="0"/>
              <a:buChar char="l"/>
              <a:defRPr sz="2400">
                <a:effectLst>
                  <a:outerShdw blurRad="38100" dist="38100" dir="2700000" algn="tl">
                    <a:srgbClr val="000000"/>
                  </a:outerShdw>
                </a:effectLst>
                <a:latin typeface="+mn-lt"/>
                <a:ea typeface="+mn-ea"/>
              </a:defRPr>
            </a:lvl3pPr>
            <a:lvl4pPr marL="1600200" indent="-228600">
              <a:spcBef>
                <a:spcPct val="20000"/>
              </a:spcBef>
              <a:buClr>
                <a:schemeClr val="hlink"/>
              </a:buClr>
              <a:buSzPct val="80000"/>
              <a:buFont typeface="Wingdings" charset="0"/>
              <a:buChar char="l"/>
              <a:defRPr sz="2000">
                <a:effectLst>
                  <a:outerShdw blurRad="38100" dist="38100" dir="2700000" algn="tl">
                    <a:srgbClr val="000000"/>
                  </a:outerShdw>
                </a:effectLst>
                <a:latin typeface="+mn-lt"/>
                <a:ea typeface="+mn-ea"/>
              </a:defRPr>
            </a:lvl4pPr>
            <a:lvl5pPr marL="2057400" indent="-228600">
              <a:spcBef>
                <a:spcPct val="20000"/>
              </a:spcBef>
              <a:buClr>
                <a:schemeClr val="tx1"/>
              </a:buClr>
              <a:buSzPct val="80000"/>
              <a:buFont typeface="Wingdings" charset="0"/>
              <a:buChar char="l"/>
              <a:defRPr sz="2000">
                <a:effectLst>
                  <a:outerShdw blurRad="38100" dist="38100" dir="2700000" algn="tl">
                    <a:srgbClr val="000000"/>
                  </a:outerShdw>
                </a:effectLst>
                <a:latin typeface="+mn-lt"/>
                <a:ea typeface="+mn-ea"/>
              </a:defRPr>
            </a:lvl5pPr>
            <a:lvl6pPr marL="25146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6pPr>
            <a:lvl7pPr marL="29718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7pPr>
            <a:lvl8pPr marL="34290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8pPr>
            <a:lvl9pPr marL="3886200" indent="-228600" fontAlgn="base">
              <a:spcBef>
                <a:spcPct val="20000"/>
              </a:spcBef>
              <a:spcAft>
                <a:spcPct val="0"/>
              </a:spcAft>
              <a:buClr>
                <a:schemeClr val="tx1"/>
              </a:buClr>
              <a:buSzPct val="80000"/>
              <a:buFont typeface="Wingdings" charset="0"/>
              <a:buChar char="l"/>
              <a:defRPr sz="2000">
                <a:effectLst>
                  <a:outerShdw blurRad="38100" dist="38100" dir="2700000" algn="tl">
                    <a:srgbClr val="000000"/>
                  </a:outerShdw>
                </a:effectLst>
                <a:latin typeface="+mn-lt"/>
                <a:ea typeface="+mn-ea"/>
              </a:defRPr>
            </a:lvl9pPr>
          </a:lstStyle>
          <a:p>
            <a:pPr>
              <a:defRPr/>
            </a:pPr>
            <a:r>
              <a:rPr lang="en-US" dirty="0">
                <a:cs typeface="+mn-cs"/>
              </a:rPr>
              <a:t>The 40 years Moses spent with the </a:t>
            </a:r>
            <a:r>
              <a:rPr lang="en-US" dirty="0" err="1">
                <a:cs typeface="+mn-cs"/>
              </a:rPr>
              <a:t>Midianites</a:t>
            </a:r>
            <a:r>
              <a:rPr lang="en-US" dirty="0">
                <a:cs typeface="+mn-cs"/>
              </a:rPr>
              <a:t> is not a chronological figure, but a symbolic figure indicating a long period of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64547">
                                            <p:txEl>
                                              <p:pRg st="0" end="0"/>
                                            </p:txEl>
                                          </p:spTgt>
                                        </p:tgtEl>
                                        <p:attrNameLst>
                                          <p:attrName>style.visibility</p:attrName>
                                        </p:attrNameLst>
                                      </p:cBhvr>
                                      <p:to>
                                        <p:strVal val="visible"/>
                                      </p:to>
                                    </p:set>
                                    <p:anim calcmode="lin" valueType="num">
                                      <p:cBhvr>
                                        <p:cTn id="7" dur="500" fill="hold"/>
                                        <p:tgtEl>
                                          <p:spTgt spid="364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645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6454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6454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0"/>
                                  </p:iterate>
                                  <p:childTnLst>
                                    <p:set>
                                      <p:cBhvr>
                                        <p:cTn id="14" dur="1" fill="hold">
                                          <p:stCondLst>
                                            <p:cond delay="0"/>
                                          </p:stCondLst>
                                        </p:cTn>
                                        <p:tgtEl>
                                          <p:spTgt spid="364549"/>
                                        </p:tgtEl>
                                        <p:attrNameLst>
                                          <p:attrName>style.visibility</p:attrName>
                                        </p:attrNameLst>
                                      </p:cBhvr>
                                      <p:to>
                                        <p:strVal val="visible"/>
                                      </p:to>
                                    </p:set>
                                    <p:anim calcmode="lin" valueType="num">
                                      <p:cBhvr>
                                        <p:cTn id="15" dur="500" fill="hold"/>
                                        <p:tgtEl>
                                          <p:spTgt spid="364549"/>
                                        </p:tgtEl>
                                        <p:attrNameLst>
                                          <p:attrName>ppt_w</p:attrName>
                                        </p:attrNameLst>
                                      </p:cBhvr>
                                      <p:tavLst>
                                        <p:tav tm="0">
                                          <p:val>
                                            <p:fltVal val="0"/>
                                          </p:val>
                                        </p:tav>
                                        <p:tav tm="100000">
                                          <p:val>
                                            <p:strVal val="#ppt_w"/>
                                          </p:val>
                                        </p:tav>
                                      </p:tavLst>
                                    </p:anim>
                                    <p:anim calcmode="lin" valueType="num">
                                      <p:cBhvr>
                                        <p:cTn id="16" dur="500" fill="hold"/>
                                        <p:tgtEl>
                                          <p:spTgt spid="364549"/>
                                        </p:tgtEl>
                                        <p:attrNameLst>
                                          <p:attrName>ppt_h</p:attrName>
                                        </p:attrNameLst>
                                      </p:cBhvr>
                                      <p:tavLst>
                                        <p:tav tm="0">
                                          <p:val>
                                            <p:fltVal val="0"/>
                                          </p:val>
                                        </p:tav>
                                        <p:tav tm="100000">
                                          <p:val>
                                            <p:strVal val="#ppt_h"/>
                                          </p:val>
                                        </p:tav>
                                      </p:tavLst>
                                    </p:anim>
                                    <p:anim calcmode="lin" valueType="num">
                                      <p:cBhvr>
                                        <p:cTn id="17" dur="500" fill="hold"/>
                                        <p:tgtEl>
                                          <p:spTgt spid="364549"/>
                                        </p:tgtEl>
                                        <p:attrNameLst>
                                          <p:attrName>style.rotation</p:attrName>
                                        </p:attrNameLst>
                                      </p:cBhvr>
                                      <p:tavLst>
                                        <p:tav tm="0">
                                          <p:val>
                                            <p:fltVal val="360"/>
                                          </p:val>
                                        </p:tav>
                                        <p:tav tm="100000">
                                          <p:val>
                                            <p:fltVal val="0"/>
                                          </p:val>
                                        </p:tav>
                                      </p:tavLst>
                                    </p:anim>
                                    <p:animEffect transition="in" filter="fade">
                                      <p:cBhvr>
                                        <p:cTn id="18" dur="500"/>
                                        <p:tgtEl>
                                          <p:spTgt spid="364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7" grpId="0" build="p"/>
      <p:bldP spid="3645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1" name="Rectangle 2"/>
          <p:cNvSpPr>
            <a:spLocks noChangeArrowheads="1"/>
          </p:cNvSpPr>
          <p:nvPr/>
        </p:nvSpPr>
        <p:spPr bwMode="auto">
          <a:xfrm>
            <a:off x="0" y="0"/>
            <a:ext cx="9144000" cy="6858000"/>
          </a:xfrm>
          <a:prstGeom prst="rect">
            <a:avLst/>
          </a:prstGeom>
          <a:gradFill rotWithShape="0">
            <a:gsLst>
              <a:gs pos="0">
                <a:srgbClr val="005CBF"/>
              </a:gs>
              <a:gs pos="50000">
                <a:srgbClr val="02B08B"/>
              </a:gs>
              <a:gs pos="100000">
                <a:srgbClr val="005CBF"/>
              </a:gs>
            </a:gsLst>
            <a:lin ang="5400000" scaled="1"/>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265219" name="Text Box 3"/>
          <p:cNvSpPr txBox="1">
            <a:spLocks noChangeArrowheads="1"/>
          </p:cNvSpPr>
          <p:nvPr/>
        </p:nvSpPr>
        <p:spPr bwMode="auto">
          <a:xfrm>
            <a:off x="4724400" y="6003925"/>
            <a:ext cx="42672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ＭＳ Ｐゴシック" charset="0"/>
                <a:cs typeface="Arial"/>
              </a:rPr>
              <a:t>Amenophis II</a:t>
            </a:r>
          </a:p>
        </p:txBody>
      </p:sp>
      <p:pic>
        <p:nvPicPr>
          <p:cNvPr id="373763" name="Picture 5" descr="Red Sea"/>
          <p:cNvPicPr>
            <a:picLocks noChangeAspect="1" noChangeArrowheads="1"/>
          </p:cNvPicPr>
          <p:nvPr/>
        </p:nvPicPr>
        <p:blipFill>
          <a:blip r:embed="rId3" cstate="screen">
            <a:lum bright="6000"/>
            <a:extLst>
              <a:ext uri="{28A0092B-C50C-407E-A947-70E740481C1C}">
                <a14:useLocalDpi xmlns:a14="http://schemas.microsoft.com/office/drawing/2010/main"/>
              </a:ext>
            </a:extLst>
          </a:blip>
          <a:srcRect/>
          <a:stretch>
            <a:fillRect/>
          </a:stretch>
        </p:blipFill>
        <p:spPr bwMode="auto">
          <a:xfrm>
            <a:off x="0" y="0"/>
            <a:ext cx="49117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5222" name="Rectangle 6"/>
          <p:cNvSpPr>
            <a:spLocks noGrp="1" noChangeArrowheads="1"/>
          </p:cNvSpPr>
          <p:nvPr>
            <p:ph type="title" idx="4294967295"/>
          </p:nvPr>
        </p:nvSpPr>
        <p:spPr>
          <a:xfrm>
            <a:off x="5148263" y="260350"/>
            <a:ext cx="3600450" cy="1311275"/>
          </a:xfrm>
          <a:solidFill>
            <a:srgbClr val="000000"/>
          </a:solidFill>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lang="en-US" sz="4000" b="1" dirty="0">
                <a:solidFill>
                  <a:schemeClr val="bg1"/>
                </a:solidFill>
                <a:ea typeface="ＭＳ Ｐゴシック" pitchFamily="-112" charset="-128"/>
                <a:cs typeface="Arial"/>
              </a:rPr>
              <a:t>Crossing the Sea of Reeds</a:t>
            </a:r>
          </a:p>
        </p:txBody>
      </p:sp>
      <p:sp>
        <p:nvSpPr>
          <p:cNvPr id="6" name="Rectangle 6"/>
          <p:cNvSpPr txBox="1">
            <a:spLocks noChangeArrowheads="1"/>
          </p:cNvSpPr>
          <p:nvPr/>
        </p:nvSpPr>
        <p:spPr bwMode="auto">
          <a:xfrm>
            <a:off x="5003800" y="1965325"/>
            <a:ext cx="4032250" cy="3540125"/>
          </a:xfrm>
          <a:prstGeom prst="rect">
            <a:avLst/>
          </a:prstGeom>
          <a:noFill/>
          <a:ln>
            <a:noFill/>
          </a:ln>
          <a:effectLst>
            <a:outerShdw blurRad="63500" dist="38099" dir="2700000" algn="ctr" rotWithShape="0">
              <a:schemeClr val="tx1">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spAutoFit/>
          </a:bodyP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Yam </a:t>
            </a:r>
            <a:r>
              <a:rPr kumimoji="0" lang="en-US" sz="3200" b="1" i="0" u="none" strike="noStrike" kern="1200" cap="none" spc="0" normalizeH="0" baseline="0" noProof="0" dirty="0" err="1">
                <a:ln>
                  <a:noFill/>
                </a:ln>
                <a:solidFill>
                  <a:srgbClr val="FFFFFF"/>
                </a:solidFill>
                <a:effectLst/>
                <a:uLnTx/>
                <a:uFillTx/>
                <a:latin typeface="Arial"/>
                <a:ea typeface="ＭＳ Ｐゴシック" pitchFamily="-112" charset="-128"/>
                <a:cs typeface="Arial"/>
              </a:rPr>
              <a:t>Suph</a:t>
            </a: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 (Exod. 13:18; cf. 10:19) means </a:t>
            </a:r>
            <a:r>
              <a:rPr kumimoji="0" lang="mr-IN"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a:t>
            </a: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Sea of Reeds</a:t>
            </a:r>
            <a:r>
              <a:rPr kumimoji="0" lang="mr-IN"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a:t>
            </a: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 but was erroneously translated as </a:t>
            </a:r>
            <a:r>
              <a:rPr kumimoji="0" lang="mr-IN"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a:t>
            </a: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Red Sea</a:t>
            </a:r>
            <a:r>
              <a:rPr kumimoji="0" lang="mr-IN"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a:t>
            </a:r>
            <a:r>
              <a:rPr kumimoji="0" lang="en-US" sz="3200" b="1" i="0" u="none" strike="noStrike" kern="1200" cap="none" spc="0" normalizeH="0" baseline="0" noProof="0" dirty="0">
                <a:ln>
                  <a:noFill/>
                </a:ln>
                <a:solidFill>
                  <a:srgbClr val="FFFFFF"/>
                </a:solidFill>
                <a:effectLst/>
                <a:uLnTx/>
                <a:uFillTx/>
                <a:latin typeface="Arial"/>
                <a:ea typeface="ＭＳ Ｐゴシック" pitchFamily="-112" charset="-128"/>
                <a:cs typeface="Arial"/>
              </a:rPr>
              <a:t> in the LXX.</a:t>
            </a:r>
          </a:p>
        </p:txBody>
      </p:sp>
    </p:spTree>
    <p:extLst>
      <p:ext uri="{BB962C8B-B14F-4D97-AF65-F5344CB8AC3E}">
        <p14:creationId xmlns:p14="http://schemas.microsoft.com/office/powerpoint/2010/main" val="459838174"/>
      </p:ext>
    </p:extLst>
  </p:cSld>
  <p:clrMapOvr>
    <a:masterClrMapping/>
  </p:clrMapOvr>
  <p:transition spd="med">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0" y="457200"/>
            <a:ext cx="9144000" cy="1143000"/>
          </a:xfrm>
        </p:spPr>
        <p:txBody>
          <a:bodyPr/>
          <a:lstStyle/>
          <a:p>
            <a:pPr eaLnBrk="1" hangingPunct="1">
              <a:defRPr/>
            </a:pPr>
            <a:r>
              <a:rPr lang="en-US" sz="3800" dirty="0">
                <a:cs typeface="+mj-cs"/>
              </a:rPr>
              <a:t>Two Theories of the Date of the Exodus</a:t>
            </a:r>
          </a:p>
        </p:txBody>
      </p:sp>
      <p:sp>
        <p:nvSpPr>
          <p:cNvPr id="373763" name="Rectangle 3"/>
          <p:cNvSpPr>
            <a:spLocks noGrp="1" noChangeArrowheads="1"/>
          </p:cNvSpPr>
          <p:nvPr>
            <p:ph type="body" idx="1"/>
          </p:nvPr>
        </p:nvSpPr>
        <p:spPr>
          <a:xfrm>
            <a:off x="2286000" y="1981200"/>
            <a:ext cx="5638800" cy="3201988"/>
          </a:xfrm>
        </p:spPr>
        <p:txBody>
          <a:bodyPr/>
          <a:lstStyle/>
          <a:p>
            <a:pPr eaLnBrk="1" hangingPunct="1">
              <a:defRPr/>
            </a:pPr>
            <a:r>
              <a:rPr lang="en-US">
                <a:cs typeface="+mn-cs"/>
              </a:rPr>
              <a:t>Late Date Theory </a:t>
            </a:r>
          </a:p>
          <a:p>
            <a:pPr eaLnBrk="1" hangingPunct="1">
              <a:buFont typeface="Wingdings" charset="0"/>
              <a:buNone/>
              <a:defRPr/>
            </a:pPr>
            <a:r>
              <a:rPr lang="en-US">
                <a:cs typeface="+mn-cs"/>
              </a:rPr>
              <a:t>	(the 13</a:t>
            </a:r>
            <a:r>
              <a:rPr lang="en-US" baseline="30000">
                <a:cs typeface="+mn-cs"/>
              </a:rPr>
              <a:t>th</a:t>
            </a:r>
            <a:r>
              <a:rPr lang="en-US">
                <a:cs typeface="+mn-cs"/>
              </a:rPr>
              <a:t> century date)</a:t>
            </a:r>
          </a:p>
          <a:p>
            <a:pPr eaLnBrk="1" hangingPunct="1">
              <a:buFont typeface="Wingdings" charset="0"/>
              <a:buNone/>
              <a:defRPr/>
            </a:pPr>
            <a:endParaRPr lang="en-US">
              <a:cs typeface="+mn-cs"/>
            </a:endParaRPr>
          </a:p>
          <a:p>
            <a:pPr eaLnBrk="1" hangingPunct="1">
              <a:defRPr/>
            </a:pPr>
            <a:r>
              <a:rPr lang="en-US">
                <a:cs typeface="+mn-cs"/>
              </a:rPr>
              <a:t>Early Date Theory</a:t>
            </a:r>
          </a:p>
          <a:p>
            <a:pPr eaLnBrk="1" hangingPunct="1">
              <a:buFont typeface="Wingdings" charset="0"/>
              <a:buNone/>
              <a:defRPr/>
            </a:pPr>
            <a:r>
              <a:rPr lang="en-US">
                <a:cs typeface="+mn-cs"/>
              </a:rPr>
              <a:t>	(the 15</a:t>
            </a:r>
            <a:r>
              <a:rPr lang="en-US" baseline="30000">
                <a:cs typeface="+mn-cs"/>
              </a:rPr>
              <a:t>th</a:t>
            </a:r>
            <a:r>
              <a:rPr lang="en-US">
                <a:cs typeface="+mn-cs"/>
              </a:rPr>
              <a:t> century date)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xit" presetSubtype="0" fill="hold" nodeType="clickEffect">
                                  <p:stCondLst>
                                    <p:cond delay="0"/>
                                  </p:stCondLst>
                                  <p:iterate type="lt">
                                    <p:tmPct val="10000"/>
                                  </p:iterate>
                                  <p:childTnLst>
                                    <p:anim from="(ppt_w)" to="(-ppt_w*2)" calcmode="lin" valueType="num">
                                      <p:cBhvr rctx="PPT">
                                        <p:cTn id="6" dur="500" autoRev="1">
                                          <p:stCondLst>
                                            <p:cond delay="0"/>
                                          </p:stCondLst>
                                        </p:cTn>
                                        <p:tgtEl>
                                          <p:spTgt spid="373763">
                                            <p:txEl>
                                              <p:pRg st="0" end="0"/>
                                            </p:txEl>
                                          </p:spTgt>
                                        </p:tgtEl>
                                        <p:attrNameLst>
                                          <p:attrName>ppt_w</p:attrName>
                                        </p:attrNameLst>
                                      </p:cBhvr>
                                    </p:anim>
                                    <p:anim by="(ppt_w*0.50)" calcmode="lin" valueType="num">
                                      <p:cBhvr>
                                        <p:cTn id="7" dur="500" decel="50000" autoRev="1">
                                          <p:stCondLst>
                                            <p:cond delay="0"/>
                                          </p:stCondLst>
                                        </p:cTn>
                                        <p:tgtEl>
                                          <p:spTgt spid="373763">
                                            <p:txEl>
                                              <p:pRg st="0" end="0"/>
                                            </p:txEl>
                                          </p:spTgt>
                                        </p:tgtEl>
                                        <p:attrNameLst>
                                          <p:attrName>ppt_x</p:attrName>
                                        </p:attrNameLst>
                                      </p:cBhvr>
                                    </p:anim>
                                    <p:anim from="(ppt_y)" to="(1+ppt_h/2)" calcmode="lin" valueType="num">
                                      <p:cBhvr>
                                        <p:cTn id="8" dur="1000">
                                          <p:stCondLst>
                                            <p:cond delay="0"/>
                                          </p:stCondLst>
                                        </p:cTn>
                                        <p:tgtEl>
                                          <p:spTgt spid="373763">
                                            <p:txEl>
                                              <p:pRg st="0" end="0"/>
                                            </p:txEl>
                                          </p:spTgt>
                                        </p:tgtEl>
                                        <p:attrNameLst>
                                          <p:attrName>ppt_y</p:attrName>
                                        </p:attrNameLst>
                                      </p:cBhvr>
                                    </p:anim>
                                    <p:animRot by="21600000">
                                      <p:cBhvr>
                                        <p:cTn id="9" dur="1000">
                                          <p:stCondLst>
                                            <p:cond delay="0"/>
                                          </p:stCondLst>
                                        </p:cTn>
                                        <p:tgtEl>
                                          <p:spTgt spid="373763">
                                            <p:txEl>
                                              <p:pRg st="0" end="0"/>
                                            </p:txEl>
                                          </p:spTgt>
                                        </p:tgtEl>
                                        <p:attrNameLst>
                                          <p:attrName>r</p:attrName>
                                        </p:attrNameLst>
                                      </p:cBhvr>
                                    </p:animRot>
                                    <p:set>
                                      <p:cBhvr>
                                        <p:cTn id="10" dur="1" fill="hold">
                                          <p:stCondLst>
                                            <p:cond delay="999"/>
                                          </p:stCondLst>
                                        </p:cTn>
                                        <p:tgtEl>
                                          <p:spTgt spid="373763">
                                            <p:txEl>
                                              <p:pRg st="0" end="0"/>
                                            </p:txEl>
                                          </p:spTgt>
                                        </p:tgtEl>
                                        <p:attrNameLst>
                                          <p:attrName>style.visibility</p:attrName>
                                        </p:attrNameLst>
                                      </p:cBhvr>
                                      <p:to>
                                        <p:strVal val="hidden"/>
                                      </p:to>
                                    </p:set>
                                  </p:childTnLst>
                                </p:cTn>
                              </p:par>
                              <p:par>
                                <p:cTn id="11" presetID="56" presetClass="exit" presetSubtype="0" fill="hold" nodeType="withEffect">
                                  <p:stCondLst>
                                    <p:cond delay="0"/>
                                  </p:stCondLst>
                                  <p:iterate type="lt">
                                    <p:tmPct val="10000"/>
                                  </p:iterate>
                                  <p:childTnLst>
                                    <p:anim from="(ppt_w)" to="(-ppt_w*2)" calcmode="lin" valueType="num">
                                      <p:cBhvr rctx="PPT">
                                        <p:cTn id="12" dur="500" autoRev="1">
                                          <p:stCondLst>
                                            <p:cond delay="0"/>
                                          </p:stCondLst>
                                        </p:cTn>
                                        <p:tgtEl>
                                          <p:spTgt spid="373763">
                                            <p:txEl>
                                              <p:pRg st="1" end="1"/>
                                            </p:txEl>
                                          </p:spTgt>
                                        </p:tgtEl>
                                        <p:attrNameLst>
                                          <p:attrName>ppt_w</p:attrName>
                                        </p:attrNameLst>
                                      </p:cBhvr>
                                    </p:anim>
                                    <p:anim by="(ppt_w*0.50)" calcmode="lin" valueType="num">
                                      <p:cBhvr>
                                        <p:cTn id="13" dur="500" decel="50000" autoRev="1">
                                          <p:stCondLst>
                                            <p:cond delay="0"/>
                                          </p:stCondLst>
                                        </p:cTn>
                                        <p:tgtEl>
                                          <p:spTgt spid="373763">
                                            <p:txEl>
                                              <p:pRg st="1" end="1"/>
                                            </p:txEl>
                                          </p:spTgt>
                                        </p:tgtEl>
                                        <p:attrNameLst>
                                          <p:attrName>ppt_x</p:attrName>
                                        </p:attrNameLst>
                                      </p:cBhvr>
                                    </p:anim>
                                    <p:anim from="(ppt_y)" to="(1+ppt_h/2)" calcmode="lin" valueType="num">
                                      <p:cBhvr>
                                        <p:cTn id="14" dur="1000">
                                          <p:stCondLst>
                                            <p:cond delay="0"/>
                                          </p:stCondLst>
                                        </p:cTn>
                                        <p:tgtEl>
                                          <p:spTgt spid="373763">
                                            <p:txEl>
                                              <p:pRg st="1" end="1"/>
                                            </p:txEl>
                                          </p:spTgt>
                                        </p:tgtEl>
                                        <p:attrNameLst>
                                          <p:attrName>ppt_y</p:attrName>
                                        </p:attrNameLst>
                                      </p:cBhvr>
                                    </p:anim>
                                    <p:animRot by="21600000">
                                      <p:cBhvr>
                                        <p:cTn id="15" dur="1000">
                                          <p:stCondLst>
                                            <p:cond delay="0"/>
                                          </p:stCondLst>
                                        </p:cTn>
                                        <p:tgtEl>
                                          <p:spTgt spid="373763">
                                            <p:txEl>
                                              <p:pRg st="1" end="1"/>
                                            </p:txEl>
                                          </p:spTgt>
                                        </p:tgtEl>
                                        <p:attrNameLst>
                                          <p:attrName>r</p:attrName>
                                        </p:attrNameLst>
                                      </p:cBhvr>
                                    </p:animRot>
                                    <p:set>
                                      <p:cBhvr>
                                        <p:cTn id="16" dur="1" fill="hold">
                                          <p:stCondLst>
                                            <p:cond delay="999"/>
                                          </p:stCondLst>
                                        </p:cTn>
                                        <p:tgtEl>
                                          <p:spTgt spid="37376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392194" name="Text Box 4"/>
          <p:cNvSpPr txBox="1">
            <a:spLocks noChangeArrowheads="1"/>
          </p:cNvSpPr>
          <p:nvPr/>
        </p:nvSpPr>
        <p:spPr bwMode="auto">
          <a:xfrm>
            <a:off x="8375650" y="0"/>
            <a:ext cx="6921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108</a:t>
            </a:r>
          </a:p>
        </p:txBody>
      </p:sp>
      <p:sp>
        <p:nvSpPr>
          <p:cNvPr id="44037" name="Rectangle 5"/>
          <p:cNvSpPr>
            <a:spLocks noGrp="1" noChangeArrowheads="1"/>
          </p:cNvSpPr>
          <p:nvPr>
            <p:ph type="title"/>
          </p:nvPr>
        </p:nvSpPr>
        <p:spPr>
          <a:xfrm>
            <a:off x="6019800" y="152400"/>
            <a:ext cx="3124200" cy="3429000"/>
          </a:xfrm>
        </p:spPr>
        <p:txBody>
          <a:bodyPr/>
          <a:lstStyle/>
          <a:p>
            <a:pPr>
              <a:defRPr/>
            </a:pPr>
            <a:r>
              <a:rPr lang="en-US" altLang="zh-CN" sz="3200" dirty="0">
                <a:ea typeface="SimSun" charset="0"/>
                <a:cs typeface="Arial"/>
              </a:rPr>
              <a:t>Egyptian Sojourn Chronologies Contrasted</a:t>
            </a:r>
            <a:r>
              <a:rPr lang="en-US" altLang="zh-CN" sz="4000" dirty="0">
                <a:ea typeface="SimSun" charset="0"/>
                <a:cs typeface="Arial"/>
              </a:rPr>
              <a:t>  </a:t>
            </a:r>
            <a:endParaRPr lang="en-US" sz="1800" dirty="0">
              <a:ea typeface="SimSun" charset="0"/>
              <a:cs typeface="Arial"/>
            </a:endParaRPr>
          </a:p>
        </p:txBody>
      </p:sp>
      <p:grpSp>
        <p:nvGrpSpPr>
          <p:cNvPr id="392196" name="Group 652"/>
          <p:cNvGrpSpPr>
            <a:grpSpLocks/>
          </p:cNvGrpSpPr>
          <p:nvPr/>
        </p:nvGrpSpPr>
        <p:grpSpPr bwMode="auto">
          <a:xfrm>
            <a:off x="76200" y="0"/>
            <a:ext cx="6477000" cy="6826250"/>
            <a:chOff x="96" y="0"/>
            <a:chExt cx="4080" cy="4300"/>
          </a:xfrm>
        </p:grpSpPr>
        <p:grpSp>
          <p:nvGrpSpPr>
            <p:cNvPr id="392198" name="Group 271"/>
            <p:cNvGrpSpPr>
              <a:grpSpLocks/>
            </p:cNvGrpSpPr>
            <p:nvPr/>
          </p:nvGrpSpPr>
          <p:grpSpPr bwMode="auto">
            <a:xfrm>
              <a:off x="100" y="3"/>
              <a:ext cx="4072" cy="381"/>
              <a:chOff x="0" y="0"/>
              <a:chExt cx="4490" cy="623"/>
            </a:xfrm>
          </p:grpSpPr>
          <p:grpSp>
            <p:nvGrpSpPr>
              <p:cNvPr id="392242" name="Group 250"/>
              <p:cNvGrpSpPr>
                <a:grpSpLocks/>
              </p:cNvGrpSpPr>
              <p:nvPr/>
            </p:nvGrpSpPr>
            <p:grpSpPr bwMode="auto">
              <a:xfrm>
                <a:off x="0" y="0"/>
                <a:ext cx="885" cy="623"/>
                <a:chOff x="0" y="0"/>
                <a:chExt cx="885" cy="623"/>
              </a:xfrm>
            </p:grpSpPr>
            <p:sp>
              <p:nvSpPr>
                <p:cNvPr id="392268" name="Rectangle 249"/>
                <p:cNvSpPr>
                  <a:spLocks noChangeArrowheads="1"/>
                </p:cNvSpPr>
                <p:nvPr/>
              </p:nvSpPr>
              <p:spPr bwMode="auto">
                <a:xfrm>
                  <a:off x="0" y="0"/>
                  <a:ext cx="885"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69" name="Group 248"/>
                <p:cNvGrpSpPr>
                  <a:grpSpLocks/>
                </p:cNvGrpSpPr>
                <p:nvPr/>
              </p:nvGrpSpPr>
              <p:grpSpPr bwMode="auto">
                <a:xfrm>
                  <a:off x="0" y="0"/>
                  <a:ext cx="885" cy="623"/>
                  <a:chOff x="0" y="0"/>
                  <a:chExt cx="885" cy="623"/>
                </a:xfrm>
              </p:grpSpPr>
              <p:sp>
                <p:nvSpPr>
                  <p:cNvPr id="392270" name="Rectangle 204"/>
                  <p:cNvSpPr>
                    <a:spLocks noChangeArrowheads="1"/>
                  </p:cNvSpPr>
                  <p:nvPr/>
                </p:nvSpPr>
                <p:spPr bwMode="auto">
                  <a:xfrm>
                    <a:off x="43" y="0"/>
                    <a:ext cx="799"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400 YEAR SOJOURN</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71" name="Rectangle 247"/>
                  <p:cNvSpPr>
                    <a:spLocks noChangeArrowheads="1"/>
                  </p:cNvSpPr>
                  <p:nvPr/>
                </p:nvSpPr>
                <p:spPr bwMode="auto">
                  <a:xfrm>
                    <a:off x="0" y="0"/>
                    <a:ext cx="885"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3" name="Group 254"/>
              <p:cNvGrpSpPr>
                <a:grpSpLocks/>
              </p:cNvGrpSpPr>
              <p:nvPr/>
            </p:nvGrpSpPr>
            <p:grpSpPr bwMode="auto">
              <a:xfrm>
                <a:off x="885" y="0"/>
                <a:ext cx="843" cy="623"/>
                <a:chOff x="885" y="0"/>
                <a:chExt cx="843" cy="623"/>
              </a:xfrm>
            </p:grpSpPr>
            <p:sp>
              <p:nvSpPr>
                <p:cNvPr id="392264" name="Rectangle 253"/>
                <p:cNvSpPr>
                  <a:spLocks noChangeArrowheads="1"/>
                </p:cNvSpPr>
                <p:nvPr/>
              </p:nvSpPr>
              <p:spPr bwMode="auto">
                <a:xfrm>
                  <a:off x="885"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65" name="Group 252"/>
                <p:cNvGrpSpPr>
                  <a:grpSpLocks/>
                </p:cNvGrpSpPr>
                <p:nvPr/>
              </p:nvGrpSpPr>
              <p:grpSpPr bwMode="auto">
                <a:xfrm>
                  <a:off x="885" y="0"/>
                  <a:ext cx="843" cy="623"/>
                  <a:chOff x="885" y="0"/>
                  <a:chExt cx="843" cy="623"/>
                </a:xfrm>
              </p:grpSpPr>
              <p:sp>
                <p:nvSpPr>
                  <p:cNvPr id="392266" name="Rectangle 242"/>
                  <p:cNvSpPr>
                    <a:spLocks noChangeArrowheads="1"/>
                  </p:cNvSpPr>
                  <p:nvPr/>
                </p:nvSpPr>
                <p:spPr bwMode="auto">
                  <a:xfrm>
                    <a:off x="928"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430 YEAR SOJOURN</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67" name="Rectangle 251"/>
                  <p:cNvSpPr>
                    <a:spLocks noChangeArrowheads="1"/>
                  </p:cNvSpPr>
                  <p:nvPr/>
                </p:nvSpPr>
                <p:spPr bwMode="auto">
                  <a:xfrm>
                    <a:off x="88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4" name="Group 258"/>
              <p:cNvGrpSpPr>
                <a:grpSpLocks/>
              </p:cNvGrpSpPr>
              <p:nvPr/>
            </p:nvGrpSpPr>
            <p:grpSpPr bwMode="auto">
              <a:xfrm>
                <a:off x="1728" y="0"/>
                <a:ext cx="843" cy="623"/>
                <a:chOff x="1728" y="0"/>
                <a:chExt cx="843" cy="623"/>
              </a:xfrm>
            </p:grpSpPr>
            <p:sp>
              <p:nvSpPr>
                <p:cNvPr id="392260" name="Rectangle 257"/>
                <p:cNvSpPr>
                  <a:spLocks noChangeArrowheads="1"/>
                </p:cNvSpPr>
                <p:nvPr/>
              </p:nvSpPr>
              <p:spPr bwMode="auto">
                <a:xfrm>
                  <a:off x="1728"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61" name="Group 256"/>
                <p:cNvGrpSpPr>
                  <a:grpSpLocks/>
                </p:cNvGrpSpPr>
                <p:nvPr/>
              </p:nvGrpSpPr>
              <p:grpSpPr bwMode="auto">
                <a:xfrm>
                  <a:off x="1728" y="0"/>
                  <a:ext cx="843" cy="623"/>
                  <a:chOff x="1728" y="0"/>
                  <a:chExt cx="843" cy="623"/>
                </a:xfrm>
              </p:grpSpPr>
              <p:sp>
                <p:nvSpPr>
                  <p:cNvPr id="392262" name="Rectangle 243"/>
                  <p:cNvSpPr>
                    <a:spLocks noChangeArrowheads="1"/>
                  </p:cNvSpPr>
                  <p:nvPr/>
                </p:nvSpPr>
                <p:spPr bwMode="auto">
                  <a:xfrm>
                    <a:off x="1771"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215 YEAR SOJOURN</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63" name="Rectangle 255"/>
                  <p:cNvSpPr>
                    <a:spLocks noChangeArrowheads="1"/>
                  </p:cNvSpPr>
                  <p:nvPr/>
                </p:nvSpPr>
                <p:spPr bwMode="auto">
                  <a:xfrm>
                    <a:off x="1728"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5" name="Group 262"/>
              <p:cNvGrpSpPr>
                <a:grpSpLocks/>
              </p:cNvGrpSpPr>
              <p:nvPr/>
            </p:nvGrpSpPr>
            <p:grpSpPr bwMode="auto">
              <a:xfrm>
                <a:off x="2571" y="0"/>
                <a:ext cx="306" cy="623"/>
                <a:chOff x="2571" y="0"/>
                <a:chExt cx="306" cy="623"/>
              </a:xfrm>
            </p:grpSpPr>
            <p:sp>
              <p:nvSpPr>
                <p:cNvPr id="392256" name="Rectangle 261"/>
                <p:cNvSpPr>
                  <a:spLocks noChangeArrowheads="1"/>
                </p:cNvSpPr>
                <p:nvPr/>
              </p:nvSpPr>
              <p:spPr bwMode="auto">
                <a:xfrm>
                  <a:off x="2571" y="0"/>
                  <a:ext cx="306"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57" name="Group 260"/>
                <p:cNvGrpSpPr>
                  <a:grpSpLocks/>
                </p:cNvGrpSpPr>
                <p:nvPr/>
              </p:nvGrpSpPr>
              <p:grpSpPr bwMode="auto">
                <a:xfrm>
                  <a:off x="2571" y="0"/>
                  <a:ext cx="306" cy="623"/>
                  <a:chOff x="2571" y="0"/>
                  <a:chExt cx="306" cy="623"/>
                </a:xfrm>
              </p:grpSpPr>
              <p:sp>
                <p:nvSpPr>
                  <p:cNvPr id="392258" name="Rectangle 244"/>
                  <p:cNvSpPr>
                    <a:spLocks noChangeArrowheads="1"/>
                  </p:cNvSpPr>
                  <p:nvPr/>
                </p:nvSpPr>
                <p:spPr bwMode="auto">
                  <a:xfrm>
                    <a:off x="2614" y="0"/>
                    <a:ext cx="22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59" name="Rectangle 259"/>
                  <p:cNvSpPr>
                    <a:spLocks noChangeArrowheads="1"/>
                  </p:cNvSpPr>
                  <p:nvPr/>
                </p:nvSpPr>
                <p:spPr bwMode="auto">
                  <a:xfrm>
                    <a:off x="2571" y="0"/>
                    <a:ext cx="306"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6" name="Group 266"/>
              <p:cNvGrpSpPr>
                <a:grpSpLocks/>
              </p:cNvGrpSpPr>
              <p:nvPr/>
            </p:nvGrpSpPr>
            <p:grpSpPr bwMode="auto">
              <a:xfrm>
                <a:off x="2877" y="0"/>
                <a:ext cx="770" cy="623"/>
                <a:chOff x="2877" y="0"/>
                <a:chExt cx="770" cy="623"/>
              </a:xfrm>
            </p:grpSpPr>
            <p:sp>
              <p:nvSpPr>
                <p:cNvPr id="392252" name="Rectangle 265"/>
                <p:cNvSpPr>
                  <a:spLocks noChangeArrowheads="1"/>
                </p:cNvSpPr>
                <p:nvPr/>
              </p:nvSpPr>
              <p:spPr bwMode="auto">
                <a:xfrm>
                  <a:off x="2877" y="0"/>
                  <a:ext cx="77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53" name="Group 264"/>
                <p:cNvGrpSpPr>
                  <a:grpSpLocks/>
                </p:cNvGrpSpPr>
                <p:nvPr/>
              </p:nvGrpSpPr>
              <p:grpSpPr bwMode="auto">
                <a:xfrm>
                  <a:off x="2877" y="0"/>
                  <a:ext cx="770" cy="623"/>
                  <a:chOff x="2877" y="0"/>
                  <a:chExt cx="770" cy="623"/>
                </a:xfrm>
              </p:grpSpPr>
              <p:sp>
                <p:nvSpPr>
                  <p:cNvPr id="392254" name="Rectangle 245"/>
                  <p:cNvSpPr>
                    <a:spLocks noChangeArrowheads="1"/>
                  </p:cNvSpPr>
                  <p:nvPr/>
                </p:nvSpPr>
                <p:spPr bwMode="auto">
                  <a:xfrm>
                    <a:off x="2920" y="0"/>
                    <a:ext cx="684"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LATE </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55" name="Rectangle 263"/>
                  <p:cNvSpPr>
                    <a:spLocks noChangeArrowheads="1"/>
                  </p:cNvSpPr>
                  <p:nvPr/>
                </p:nvSpPr>
                <p:spPr bwMode="auto">
                  <a:xfrm>
                    <a:off x="2877" y="0"/>
                    <a:ext cx="770"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7" name="Group 270"/>
              <p:cNvGrpSpPr>
                <a:grpSpLocks/>
              </p:cNvGrpSpPr>
              <p:nvPr/>
            </p:nvGrpSpPr>
            <p:grpSpPr bwMode="auto">
              <a:xfrm>
                <a:off x="3647" y="0"/>
                <a:ext cx="843" cy="623"/>
                <a:chOff x="3647" y="0"/>
                <a:chExt cx="843" cy="623"/>
              </a:xfrm>
            </p:grpSpPr>
            <p:sp>
              <p:nvSpPr>
                <p:cNvPr id="392248" name="Rectangle 269"/>
                <p:cNvSpPr>
                  <a:spLocks noChangeArrowheads="1"/>
                </p:cNvSpPr>
                <p:nvPr/>
              </p:nvSpPr>
              <p:spPr bwMode="auto">
                <a:xfrm>
                  <a:off x="3647"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49" name="Group 268"/>
                <p:cNvGrpSpPr>
                  <a:grpSpLocks/>
                </p:cNvGrpSpPr>
                <p:nvPr/>
              </p:nvGrpSpPr>
              <p:grpSpPr bwMode="auto">
                <a:xfrm>
                  <a:off x="3647" y="0"/>
                  <a:ext cx="843" cy="623"/>
                  <a:chOff x="3647" y="0"/>
                  <a:chExt cx="843" cy="623"/>
                </a:xfrm>
              </p:grpSpPr>
              <p:sp>
                <p:nvSpPr>
                  <p:cNvPr id="392250" name="Rectangle 246"/>
                  <p:cNvSpPr>
                    <a:spLocks noChangeArrowheads="1"/>
                  </p:cNvSpPr>
                  <p:nvPr/>
                </p:nvSpPr>
                <p:spPr bwMode="auto">
                  <a:xfrm>
                    <a:off x="3690"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CRITICAL</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51" name="Rectangle 267"/>
                  <p:cNvSpPr>
                    <a:spLocks noChangeArrowheads="1"/>
                  </p:cNvSpPr>
                  <p:nvPr/>
                </p:nvSpPr>
                <p:spPr bwMode="auto">
                  <a:xfrm>
                    <a:off x="3647"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sp>
          <p:nvSpPr>
            <p:cNvPr id="392199" name="Rectangle 272"/>
            <p:cNvSpPr>
              <a:spLocks noChangeArrowheads="1"/>
            </p:cNvSpPr>
            <p:nvPr/>
          </p:nvSpPr>
          <p:spPr bwMode="auto">
            <a:xfrm>
              <a:off x="96" y="0"/>
              <a:ext cx="4080" cy="384"/>
            </a:xfrm>
            <a:prstGeom prst="rect">
              <a:avLst/>
            </a:prstGeom>
            <a:noFill/>
            <a:ln w="1428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00" name="Group 609"/>
            <p:cNvGrpSpPr>
              <a:grpSpLocks/>
            </p:cNvGrpSpPr>
            <p:nvPr/>
          </p:nvGrpSpPr>
          <p:grpSpPr bwMode="auto">
            <a:xfrm>
              <a:off x="96" y="382"/>
              <a:ext cx="4032" cy="3918"/>
              <a:chOff x="1132" y="3048"/>
              <a:chExt cx="10080" cy="12411"/>
            </a:xfrm>
          </p:grpSpPr>
          <p:sp>
            <p:nvSpPr>
              <p:cNvPr id="392201" name="Text Box 610"/>
              <p:cNvSpPr txBox="1">
                <a:spLocks noChangeArrowheads="1"/>
              </p:cNvSpPr>
              <p:nvPr/>
            </p:nvSpPr>
            <p:spPr bwMode="auto">
              <a:xfrm>
                <a:off x="4876" y="7576"/>
                <a:ext cx="1728" cy="187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1660-1446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Slavery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1580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2" name="Text Box 611"/>
              <p:cNvSpPr txBox="1">
                <a:spLocks noChangeArrowheads="1"/>
              </p:cNvSpPr>
              <p:nvPr/>
            </p:nvSpPr>
            <p:spPr bwMode="auto">
              <a:xfrm>
                <a:off x="3004" y="5332"/>
                <a:ext cx="1728" cy="40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1875-1446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Slavery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1730 or 1580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3" name="Text Box 612"/>
              <p:cNvSpPr txBox="1">
                <a:spLocks noChangeArrowheads="1"/>
              </p:cNvSpPr>
              <p:nvPr/>
            </p:nvSpPr>
            <p:spPr bwMode="auto">
              <a:xfrm>
                <a:off x="3004" y="9756"/>
                <a:ext cx="1728" cy="40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Wandering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1446-1405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1406-1050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4" name="Text Box 613"/>
              <p:cNvSpPr txBox="1">
                <a:spLocks noChangeArrowheads="1"/>
              </p:cNvSpPr>
              <p:nvPr/>
            </p:nvSpPr>
            <p:spPr bwMode="auto">
              <a:xfrm>
                <a:off x="4876" y="9756"/>
                <a:ext cx="1728" cy="388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Wandering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1446-1405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1406-1050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5" name="Text Box 614"/>
              <p:cNvSpPr txBox="1">
                <a:spLocks noChangeArrowheads="1"/>
              </p:cNvSpPr>
              <p:nvPr/>
            </p:nvSpPr>
            <p:spPr bwMode="auto">
              <a:xfrm>
                <a:off x="6511" y="3140"/>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2100</a:t>
                </a:r>
              </a:p>
            </p:txBody>
          </p:sp>
          <p:sp>
            <p:nvSpPr>
              <p:cNvPr id="392206" name="Text Box 615"/>
              <p:cNvSpPr txBox="1">
                <a:spLocks noChangeArrowheads="1"/>
              </p:cNvSpPr>
              <p:nvPr/>
            </p:nvSpPr>
            <p:spPr bwMode="auto">
              <a:xfrm>
                <a:off x="1132" y="3048"/>
                <a:ext cx="1728" cy="282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2135-1774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Canaan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1875-1845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1845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7" name="Text Box 616"/>
              <p:cNvSpPr txBox="1">
                <a:spLocks noChangeArrowheads="1"/>
              </p:cNvSpPr>
              <p:nvPr/>
            </p:nvSpPr>
            <p:spPr bwMode="auto">
              <a:xfrm>
                <a:off x="1132" y="5876"/>
                <a:ext cx="1728" cy="37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1845-1445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Slavery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1730?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8" name="Text Box 617"/>
              <p:cNvSpPr txBox="1">
                <a:spLocks noChangeArrowheads="1"/>
              </p:cNvSpPr>
              <p:nvPr/>
            </p:nvSpPr>
            <p:spPr bwMode="auto">
              <a:xfrm>
                <a:off x="6511" y="4004"/>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2000</a:t>
                </a:r>
              </a:p>
            </p:txBody>
          </p:sp>
          <p:sp>
            <p:nvSpPr>
              <p:cNvPr id="392209" name="Text Box 618"/>
              <p:cNvSpPr txBox="1">
                <a:spLocks noChangeArrowheads="1"/>
              </p:cNvSpPr>
              <p:nvPr/>
            </p:nvSpPr>
            <p:spPr bwMode="auto">
              <a:xfrm>
                <a:off x="6511" y="5012"/>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1900</a:t>
                </a:r>
              </a:p>
            </p:txBody>
          </p:sp>
          <p:sp>
            <p:nvSpPr>
              <p:cNvPr id="392210" name="Text Box 619"/>
              <p:cNvSpPr txBox="1">
                <a:spLocks noChangeArrowheads="1"/>
              </p:cNvSpPr>
              <p:nvPr/>
            </p:nvSpPr>
            <p:spPr bwMode="auto">
              <a:xfrm>
                <a:off x="6511" y="6020"/>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1800</a:t>
                </a:r>
              </a:p>
            </p:txBody>
          </p:sp>
          <p:sp>
            <p:nvSpPr>
              <p:cNvPr id="392211" name="Text Box 620"/>
              <p:cNvSpPr txBox="1">
                <a:spLocks noChangeArrowheads="1"/>
              </p:cNvSpPr>
              <p:nvPr/>
            </p:nvSpPr>
            <p:spPr bwMode="auto">
              <a:xfrm>
                <a:off x="6511" y="7028"/>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1700</a:t>
                </a:r>
              </a:p>
            </p:txBody>
          </p:sp>
          <p:sp>
            <p:nvSpPr>
              <p:cNvPr id="392212" name="Text Box 621"/>
              <p:cNvSpPr txBox="1">
                <a:spLocks noChangeArrowheads="1"/>
              </p:cNvSpPr>
              <p:nvPr/>
            </p:nvSpPr>
            <p:spPr bwMode="auto">
              <a:xfrm>
                <a:off x="6511" y="8036"/>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1600</a:t>
                </a:r>
              </a:p>
            </p:txBody>
          </p:sp>
          <p:sp>
            <p:nvSpPr>
              <p:cNvPr id="392213" name="Text Box 622"/>
              <p:cNvSpPr txBox="1">
                <a:spLocks noChangeArrowheads="1"/>
              </p:cNvSpPr>
              <p:nvPr/>
            </p:nvSpPr>
            <p:spPr bwMode="auto">
              <a:xfrm>
                <a:off x="6511" y="9044"/>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1500</a:t>
                </a:r>
              </a:p>
            </p:txBody>
          </p:sp>
          <p:sp>
            <p:nvSpPr>
              <p:cNvPr id="392214" name="Text Box 623"/>
              <p:cNvSpPr txBox="1">
                <a:spLocks noChangeArrowheads="1"/>
              </p:cNvSpPr>
              <p:nvPr/>
            </p:nvSpPr>
            <p:spPr bwMode="auto">
              <a:xfrm>
                <a:off x="6511" y="10052"/>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1400</a:t>
                </a:r>
              </a:p>
            </p:txBody>
          </p:sp>
          <p:sp>
            <p:nvSpPr>
              <p:cNvPr id="392215" name="Text Box 624"/>
              <p:cNvSpPr txBox="1">
                <a:spLocks noChangeArrowheads="1"/>
              </p:cNvSpPr>
              <p:nvPr/>
            </p:nvSpPr>
            <p:spPr bwMode="auto">
              <a:xfrm>
                <a:off x="6511" y="11060"/>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1300</a:t>
                </a:r>
              </a:p>
            </p:txBody>
          </p:sp>
          <p:sp>
            <p:nvSpPr>
              <p:cNvPr id="392216" name="Text Box 625"/>
              <p:cNvSpPr txBox="1">
                <a:spLocks noChangeArrowheads="1"/>
              </p:cNvSpPr>
              <p:nvPr/>
            </p:nvSpPr>
            <p:spPr bwMode="auto">
              <a:xfrm>
                <a:off x="6511" y="12068"/>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1200</a:t>
                </a:r>
              </a:p>
            </p:txBody>
          </p:sp>
          <p:sp>
            <p:nvSpPr>
              <p:cNvPr id="392217" name="Text Box 626"/>
              <p:cNvSpPr txBox="1">
                <a:spLocks noChangeArrowheads="1"/>
              </p:cNvSpPr>
              <p:nvPr/>
            </p:nvSpPr>
            <p:spPr bwMode="auto">
              <a:xfrm>
                <a:off x="6511" y="13076"/>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1100</a:t>
                </a:r>
              </a:p>
            </p:txBody>
          </p:sp>
          <p:sp>
            <p:nvSpPr>
              <p:cNvPr id="392218" name="Text Box 627"/>
              <p:cNvSpPr txBox="1">
                <a:spLocks noChangeArrowheads="1"/>
              </p:cNvSpPr>
              <p:nvPr/>
            </p:nvSpPr>
            <p:spPr bwMode="auto">
              <a:xfrm>
                <a:off x="6511" y="14084"/>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1000</a:t>
                </a:r>
              </a:p>
            </p:txBody>
          </p:sp>
          <p:sp>
            <p:nvSpPr>
              <p:cNvPr id="392219" name="Text Box 628"/>
              <p:cNvSpPr txBox="1">
                <a:spLocks noChangeArrowheads="1"/>
              </p:cNvSpPr>
              <p:nvPr/>
            </p:nvSpPr>
            <p:spPr bwMode="auto">
              <a:xfrm>
                <a:off x="6511" y="15092"/>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900</a:t>
                </a:r>
              </a:p>
            </p:txBody>
          </p:sp>
          <p:sp>
            <p:nvSpPr>
              <p:cNvPr id="392220" name="Text Box 629"/>
              <p:cNvSpPr txBox="1">
                <a:spLocks noChangeArrowheads="1"/>
              </p:cNvSpPr>
              <p:nvPr/>
            </p:nvSpPr>
            <p:spPr bwMode="auto">
              <a:xfrm>
                <a:off x="3004" y="3048"/>
                <a:ext cx="1728" cy="2471"/>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2166-1805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Canaan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2090-1876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1876</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1" name="Line 630"/>
              <p:cNvSpPr>
                <a:spLocks noChangeShapeType="1"/>
              </p:cNvSpPr>
              <p:nvPr/>
            </p:nvSpPr>
            <p:spPr bwMode="auto">
              <a:xfrm>
                <a:off x="3004"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sp>
            <p:nvSpPr>
              <p:cNvPr id="392222" name="Line 631"/>
              <p:cNvSpPr>
                <a:spLocks noChangeShapeType="1"/>
              </p:cNvSpPr>
              <p:nvPr/>
            </p:nvSpPr>
            <p:spPr bwMode="auto">
              <a:xfrm>
                <a:off x="1132"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sp>
            <p:nvSpPr>
              <p:cNvPr id="392223" name="Text Box 632"/>
              <p:cNvSpPr txBox="1">
                <a:spLocks noChangeArrowheads="1"/>
              </p:cNvSpPr>
              <p:nvPr/>
            </p:nvSpPr>
            <p:spPr bwMode="auto">
              <a:xfrm>
                <a:off x="1132" y="9756"/>
                <a:ext cx="1728" cy="388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Wandering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1445-1405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1405-1050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4" name="Text Box 633"/>
              <p:cNvSpPr txBox="1">
                <a:spLocks noChangeArrowheads="1"/>
              </p:cNvSpPr>
              <p:nvPr/>
            </p:nvSpPr>
            <p:spPr bwMode="auto">
              <a:xfrm>
                <a:off x="1132"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1050-931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5" name="Text Box 634"/>
              <p:cNvSpPr txBox="1">
                <a:spLocks noChangeArrowheads="1"/>
              </p:cNvSpPr>
              <p:nvPr/>
            </p:nvSpPr>
            <p:spPr bwMode="auto">
              <a:xfrm>
                <a:off x="3004"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1050-931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6" name="Text Box 635"/>
              <p:cNvSpPr txBox="1">
                <a:spLocks noChangeArrowheads="1"/>
              </p:cNvSpPr>
              <p:nvPr/>
            </p:nvSpPr>
            <p:spPr bwMode="auto">
              <a:xfrm>
                <a:off x="3004" y="9332"/>
                <a:ext cx="1728" cy="5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92227" name="Text Box 636"/>
              <p:cNvSpPr txBox="1">
                <a:spLocks noChangeArrowheads="1"/>
              </p:cNvSpPr>
              <p:nvPr/>
            </p:nvSpPr>
            <p:spPr bwMode="auto">
              <a:xfrm>
                <a:off x="4876" y="4696"/>
                <a:ext cx="1728" cy="28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1952-1589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Canaan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1875-1660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1660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8" name="Text Box 637"/>
              <p:cNvSpPr txBox="1">
                <a:spLocks noChangeArrowheads="1"/>
              </p:cNvSpPr>
              <p:nvPr/>
            </p:nvSpPr>
            <p:spPr bwMode="auto">
              <a:xfrm>
                <a:off x="4876"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1050-931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9" name="Text Box 638"/>
              <p:cNvSpPr txBox="1">
                <a:spLocks noChangeArrowheads="1"/>
              </p:cNvSpPr>
              <p:nvPr/>
            </p:nvSpPr>
            <p:spPr bwMode="auto">
              <a:xfrm>
                <a:off x="4876" y="9304"/>
                <a:ext cx="1728" cy="600"/>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92230" name="Text Box 639"/>
              <p:cNvSpPr txBox="1">
                <a:spLocks noChangeArrowheads="1"/>
              </p:cNvSpPr>
              <p:nvPr/>
            </p:nvSpPr>
            <p:spPr bwMode="auto">
              <a:xfrm>
                <a:off x="1132" y="9332"/>
                <a:ext cx="1728" cy="5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92231" name="Text Box 640"/>
              <p:cNvSpPr txBox="1">
                <a:spLocks noChangeArrowheads="1"/>
              </p:cNvSpPr>
              <p:nvPr/>
            </p:nvSpPr>
            <p:spPr bwMode="auto">
              <a:xfrm>
                <a:off x="7468" y="7740"/>
                <a:ext cx="1728" cy="386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1650-1230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Slavery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1580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2" name="Text Box 641"/>
              <p:cNvSpPr txBox="1">
                <a:spLocks noChangeArrowheads="1"/>
              </p:cNvSpPr>
              <p:nvPr/>
            </p:nvSpPr>
            <p:spPr bwMode="auto">
              <a:xfrm>
                <a:off x="7468" y="11981"/>
                <a:ext cx="1728" cy="21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(No Wandering)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1230-1025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3" name="Text Box 642"/>
              <p:cNvSpPr txBox="1">
                <a:spLocks noChangeArrowheads="1"/>
              </p:cNvSpPr>
              <p:nvPr/>
            </p:nvSpPr>
            <p:spPr bwMode="auto">
              <a:xfrm>
                <a:off x="7468" y="14166"/>
                <a:ext cx="1728" cy="9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1025-931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4" name="Text Box 643"/>
              <p:cNvSpPr txBox="1">
                <a:spLocks noChangeArrowheads="1"/>
              </p:cNvSpPr>
              <p:nvPr/>
            </p:nvSpPr>
            <p:spPr bwMode="auto">
              <a:xfrm>
                <a:off x="7468" y="11608"/>
                <a:ext cx="1728" cy="636"/>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92235" name="Text Box 644"/>
              <p:cNvSpPr txBox="1">
                <a:spLocks noChangeArrowheads="1"/>
              </p:cNvSpPr>
              <p:nvPr/>
            </p:nvSpPr>
            <p:spPr bwMode="auto">
              <a:xfrm>
                <a:off x="7468" y="4696"/>
                <a:ext cx="1728" cy="30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1950-1650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Canaan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?-1650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1650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6" name="Line 645"/>
              <p:cNvSpPr>
                <a:spLocks noChangeShapeType="1"/>
              </p:cNvSpPr>
              <p:nvPr/>
            </p:nvSpPr>
            <p:spPr bwMode="auto">
              <a:xfrm>
                <a:off x="7468" y="8824"/>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sp>
            <p:nvSpPr>
              <p:cNvPr id="392237" name="Text Box 646"/>
              <p:cNvSpPr txBox="1">
                <a:spLocks noChangeArrowheads="1"/>
              </p:cNvSpPr>
              <p:nvPr/>
            </p:nvSpPr>
            <p:spPr bwMode="auto">
              <a:xfrm>
                <a:off x="9484" y="10804"/>
                <a:ext cx="1728"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1350-1230</a:t>
                </a:r>
              </a:p>
            </p:txBody>
          </p:sp>
          <p:sp>
            <p:nvSpPr>
              <p:cNvPr id="392238" name="Text Box 647"/>
              <p:cNvSpPr txBox="1">
                <a:spLocks noChangeArrowheads="1"/>
              </p:cNvSpPr>
              <p:nvPr/>
            </p:nvSpPr>
            <p:spPr bwMode="auto">
              <a:xfrm>
                <a:off x="9484" y="12100"/>
                <a:ext cx="1728" cy="218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(No Exodus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40 Yr. Wandering)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1230-1025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9" name="Text Box 648"/>
              <p:cNvSpPr txBox="1">
                <a:spLocks noChangeArrowheads="1"/>
              </p:cNvSpPr>
              <p:nvPr/>
            </p:nvSpPr>
            <p:spPr bwMode="auto">
              <a:xfrm>
                <a:off x="9484" y="14166"/>
                <a:ext cx="1728" cy="9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1025-931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40" name="Text Box 649"/>
              <p:cNvSpPr txBox="1">
                <a:spLocks noChangeArrowheads="1"/>
              </p:cNvSpPr>
              <p:nvPr/>
            </p:nvSpPr>
            <p:spPr bwMode="auto">
              <a:xfrm>
                <a:off x="9484" y="9220"/>
                <a:ext cx="1728" cy="1759"/>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1500-1300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Gradual 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41" name="Line 651"/>
              <p:cNvSpPr>
                <a:spLocks noChangeShapeType="1"/>
              </p:cNvSpPr>
              <p:nvPr/>
            </p:nvSpPr>
            <p:spPr bwMode="auto">
              <a:xfrm>
                <a:off x="4941" y="8824"/>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grpSp>
      </p:grpSp>
      <p:sp>
        <p:nvSpPr>
          <p:cNvPr id="44685" name="Text Box 653"/>
          <p:cNvSpPr txBox="1">
            <a:spLocks noChangeArrowheads="1"/>
          </p:cNvSpPr>
          <p:nvPr/>
        </p:nvSpPr>
        <p:spPr bwMode="auto">
          <a:xfrm>
            <a:off x="6629400" y="5118100"/>
            <a:ext cx="2362200" cy="1739900"/>
          </a:xfrm>
          <a:prstGeom prst="rect">
            <a:avLst/>
          </a:prstGeom>
          <a:noFill/>
          <a:ln w="12700" cap="sq">
            <a:noFill/>
            <a:miter lim="800000"/>
            <a:headEnd type="none" w="sm" len="sm"/>
            <a:tailEnd type="none" w="sm" len="sm"/>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SimSun" charset="0"/>
                <a:cs typeface="Arial"/>
              </a:rPr>
              <a:t>Adapted (column 1 added) from John H. Walton, </a:t>
            </a:r>
            <a:r>
              <a:rPr kumimoji="1" lang="en-US" altLang="zh-CN" sz="1800" b="1" i="1"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SimSun" charset="0"/>
                <a:cs typeface="Arial"/>
              </a:rPr>
              <a:t>Chronological and Background Charts of the OT</a:t>
            </a:r>
            <a:r>
              <a:rPr kumimoji="1" lang="en-US" altLang="zh-CN"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SimSun" charset="0"/>
                <a:cs typeface="Arial"/>
              </a:rPr>
              <a:t>, 2d ed., 99</a:t>
            </a:r>
            <a:endParaRPr kumimoji="1"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SimSun" charset="0"/>
              <a:cs typeface="Arial"/>
            </a:endParaRPr>
          </a:p>
        </p:txBody>
      </p:sp>
    </p:spTree>
    <p:extLst>
      <p:ext uri="{BB962C8B-B14F-4D97-AF65-F5344CB8AC3E}">
        <p14:creationId xmlns:p14="http://schemas.microsoft.com/office/powerpoint/2010/main" val="2520454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pPr eaLnBrk="1" hangingPunct="1">
              <a:defRPr/>
            </a:pPr>
            <a:r>
              <a:rPr lang="en-US">
                <a:cs typeface="+mj-cs"/>
              </a:rPr>
              <a:t>Arguments for the Early Date</a:t>
            </a:r>
          </a:p>
        </p:txBody>
      </p:sp>
      <p:sp>
        <p:nvSpPr>
          <p:cNvPr id="380931"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Biblical Arguments</a:t>
            </a:r>
          </a:p>
          <a:p>
            <a:pPr eaLnBrk="1" hangingPunct="1">
              <a:buFont typeface="Wingdings" charset="0"/>
              <a:buNone/>
              <a:defRPr/>
            </a:pPr>
            <a:endParaRPr lang="en-US" dirty="0">
              <a:cs typeface="+mn-cs"/>
            </a:endParaRPr>
          </a:p>
          <a:p>
            <a:pPr eaLnBrk="1" hangingPunct="1">
              <a:defRPr/>
            </a:pPr>
            <a:r>
              <a:rPr lang="en-US" sz="3600" dirty="0">
                <a:cs typeface="+mn-cs"/>
              </a:rPr>
              <a:t>Archaeological Arguments</a:t>
            </a:r>
          </a:p>
          <a:p>
            <a:pPr eaLnBrk="1" hangingPunct="1">
              <a:buFont typeface="Wingdings" charset="0"/>
              <a:buNone/>
              <a:defRPr/>
            </a:pPr>
            <a:endParaRPr lang="en-US" dirty="0">
              <a:cs typeface="+mn-cs"/>
            </a:endParaRPr>
          </a:p>
          <a:p>
            <a:pPr eaLnBrk="1" hangingPunct="1">
              <a:defRPr/>
            </a:pPr>
            <a:r>
              <a:rPr lang="en-US" sz="3600" dirty="0">
                <a:cs typeface="+mn-cs"/>
              </a:rPr>
              <a:t>Historical Arguments</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80931">
                                            <p:txEl>
                                              <p:pRg st="0" end="0"/>
                                            </p:txEl>
                                          </p:spTgt>
                                        </p:tgtEl>
                                        <p:attrNameLst>
                                          <p:attrName>style.visibility</p:attrName>
                                        </p:attrNameLst>
                                      </p:cBhvr>
                                      <p:to>
                                        <p:strVal val="visible"/>
                                      </p:to>
                                    </p:set>
                                    <p:animEffect transition="in" filter="fade">
                                      <p:cBhvr>
                                        <p:cTn id="7" dur="1000"/>
                                        <p:tgtEl>
                                          <p:spTgt spid="380931">
                                            <p:txEl>
                                              <p:pRg st="0" end="0"/>
                                            </p:txEl>
                                          </p:spTgt>
                                        </p:tgtEl>
                                      </p:cBhvr>
                                    </p:animEffect>
                                    <p:anim calcmode="lin" valueType="num">
                                      <p:cBhvr>
                                        <p:cTn id="8" dur="1000" fill="hold"/>
                                        <p:tgtEl>
                                          <p:spTgt spid="380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809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80931">
                                            <p:txEl>
                                              <p:pRg st="2" end="2"/>
                                            </p:txEl>
                                          </p:spTgt>
                                        </p:tgtEl>
                                        <p:attrNameLst>
                                          <p:attrName>style.visibility</p:attrName>
                                        </p:attrNameLst>
                                      </p:cBhvr>
                                      <p:to>
                                        <p:strVal val="visible"/>
                                      </p:to>
                                    </p:set>
                                    <p:animEffect transition="in" filter="fade">
                                      <p:cBhvr>
                                        <p:cTn id="14" dur="1000"/>
                                        <p:tgtEl>
                                          <p:spTgt spid="380931">
                                            <p:txEl>
                                              <p:pRg st="2" end="2"/>
                                            </p:txEl>
                                          </p:spTgt>
                                        </p:tgtEl>
                                      </p:cBhvr>
                                    </p:animEffect>
                                    <p:anim calcmode="lin" valueType="num">
                                      <p:cBhvr>
                                        <p:cTn id="15" dur="1000" fill="hold"/>
                                        <p:tgtEl>
                                          <p:spTgt spid="38093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80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80931">
                                            <p:txEl>
                                              <p:pRg st="4" end="4"/>
                                            </p:txEl>
                                          </p:spTgt>
                                        </p:tgtEl>
                                        <p:attrNameLst>
                                          <p:attrName>style.visibility</p:attrName>
                                        </p:attrNameLst>
                                      </p:cBhvr>
                                      <p:to>
                                        <p:strVal val="visible"/>
                                      </p:to>
                                    </p:set>
                                    <p:animEffect transition="in" filter="fade">
                                      <p:cBhvr>
                                        <p:cTn id="21" dur="1000"/>
                                        <p:tgtEl>
                                          <p:spTgt spid="380931">
                                            <p:txEl>
                                              <p:pRg st="4" end="4"/>
                                            </p:txEl>
                                          </p:spTgt>
                                        </p:tgtEl>
                                      </p:cBhvr>
                                    </p:animEffect>
                                    <p:anim calcmode="lin" valueType="num">
                                      <p:cBhvr>
                                        <p:cTn id="22" dur="1000" fill="hold"/>
                                        <p:tgtEl>
                                          <p:spTgt spid="38093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8093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4" presetClass="emph" presetSubtype="0" fill="hold" nodeType="clickEffect">
                                  <p:stCondLst>
                                    <p:cond delay="0"/>
                                  </p:stCondLst>
                                  <p:childTnLst>
                                    <p:animClr clrSpc="rgb" dir="cw">
                                      <p:cBhvr override="childStyle">
                                        <p:cTn id="27" dur="1900" fill="hold">
                                          <p:stCondLst>
                                            <p:cond delay="100"/>
                                          </p:stCondLst>
                                        </p:cTn>
                                        <p:tgtEl>
                                          <p:spTgt spid="380931">
                                            <p:txEl>
                                              <p:pRg st="0" end="0"/>
                                            </p:txEl>
                                          </p:spTgt>
                                        </p:tgtEl>
                                        <p:attrNameLst>
                                          <p:attrName>style.color</p:attrName>
                                        </p:attrNameLst>
                                      </p:cBhvr>
                                      <p:to>
                                        <a:srgbClr val="00FF00"/>
                                      </p:to>
                                    </p:animClr>
                                    <p:animClr clrSpc="rgb" dir="cw">
                                      <p:cBhvr>
                                        <p:cTn id="28" dur="1900" fill="hold">
                                          <p:stCondLst>
                                            <p:cond delay="100"/>
                                          </p:stCondLst>
                                        </p:cTn>
                                        <p:tgtEl>
                                          <p:spTgt spid="380931">
                                            <p:txEl>
                                              <p:pRg st="0" end="0"/>
                                            </p:txEl>
                                          </p:spTgt>
                                        </p:tgtEl>
                                        <p:attrNameLst>
                                          <p:attrName>fillColor</p:attrName>
                                        </p:attrNameLst>
                                      </p:cBhvr>
                                      <p:to>
                                        <a:srgbClr val="00FF00"/>
                                      </p:to>
                                    </p:animClr>
                                    <p:set>
                                      <p:cBhvr>
                                        <p:cTn id="29" dur="1900" fill="hold">
                                          <p:stCondLst>
                                            <p:cond delay="100"/>
                                          </p:stCondLst>
                                        </p:cTn>
                                        <p:tgtEl>
                                          <p:spTgt spid="380931">
                                            <p:txEl>
                                              <p:pRg st="0" end="0"/>
                                            </p:txEl>
                                          </p:spTgt>
                                        </p:tgtEl>
                                        <p:attrNameLst>
                                          <p:attrName>fill.type</p:attrName>
                                        </p:attrNameLst>
                                      </p:cBhvr>
                                      <p:to>
                                        <p:strVal val="solid"/>
                                      </p:to>
                                    </p:set>
                                    <p:set>
                                      <p:cBhvr>
                                        <p:cTn id="30" dur="1900" fill="hold">
                                          <p:stCondLst>
                                            <p:cond delay="100"/>
                                          </p:stCondLst>
                                        </p:cTn>
                                        <p:tgtEl>
                                          <p:spTgt spid="380931">
                                            <p:txEl>
                                              <p:pRg st="0" end="0"/>
                                            </p:txEl>
                                          </p:spTgt>
                                        </p:tgtEl>
                                        <p:attrNameLst>
                                          <p:attrName>fill.on</p:attrName>
                                        </p:attrNameLst>
                                      </p:cBhvr>
                                      <p:to>
                                        <p:strVal val="true"/>
                                      </p:to>
                                    </p:set>
                                    <p:animScale>
                                      <p:cBhvr>
                                        <p:cTn id="31" dur="200" fill="hold">
                                          <p:stCondLst>
                                            <p:cond delay="0"/>
                                          </p:stCondLst>
                                        </p:cTn>
                                        <p:tgtEl>
                                          <p:spTgt spid="380931">
                                            <p:txEl>
                                              <p:pRg st="0" end="0"/>
                                            </p:txEl>
                                          </p:spTgt>
                                        </p:tgtEl>
                                      </p:cBhvr>
                                      <p:from x="100000" y="100000"/>
                                      <p:to x="100000" y="5000"/>
                                    </p:animScale>
                                    <p:animScale>
                                      <p:cBhvr>
                                        <p:cTn id="32" dur="200" fill="hold">
                                          <p:stCondLst>
                                            <p:cond delay="200"/>
                                          </p:stCondLst>
                                        </p:cTn>
                                        <p:tgtEl>
                                          <p:spTgt spid="380931">
                                            <p:txEl>
                                              <p:pRg st="0" end="0"/>
                                            </p:txEl>
                                          </p:spTgt>
                                        </p:tgtEl>
                                      </p:cBhvr>
                                      <p:from x="100000" y="5000"/>
                                      <p:to x="120000" y="150000"/>
                                    </p:animScale>
                                    <p:animScale>
                                      <p:cBhvr>
                                        <p:cTn id="33" dur="600" fill="hold">
                                          <p:stCondLst>
                                            <p:cond delay="1400"/>
                                          </p:stCondLst>
                                        </p:cTn>
                                        <p:tgtEl>
                                          <p:spTgt spid="380931">
                                            <p:txEl>
                                              <p:pRg st="0" end="0"/>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en-US" sz="3800">
                <a:cs typeface="+mj-cs"/>
              </a:rPr>
              <a:t>Biblical Arguments for the Early Date</a:t>
            </a:r>
          </a:p>
        </p:txBody>
      </p:sp>
      <p:sp>
        <p:nvSpPr>
          <p:cNvPr id="361475" name="Rectangle 3"/>
          <p:cNvSpPr>
            <a:spLocks noGrp="1" noChangeArrowheads="1"/>
          </p:cNvSpPr>
          <p:nvPr>
            <p:ph type="body" idx="1"/>
          </p:nvPr>
        </p:nvSpPr>
        <p:spPr>
          <a:xfrm>
            <a:off x="2819400" y="1905000"/>
            <a:ext cx="4191000" cy="3844925"/>
          </a:xfrm>
        </p:spPr>
        <p:txBody>
          <a:bodyPr/>
          <a:lstStyle/>
          <a:p>
            <a:pPr eaLnBrk="1" hangingPunct="1">
              <a:defRPr/>
            </a:pPr>
            <a:r>
              <a:rPr lang="en-US" dirty="0">
                <a:cs typeface="+mn-cs"/>
              </a:rPr>
              <a:t>1 Kings 6:1</a:t>
            </a:r>
          </a:p>
          <a:p>
            <a:pPr eaLnBrk="1" hangingPunct="1">
              <a:buFont typeface="Wingdings" charset="0"/>
              <a:buNone/>
              <a:defRPr/>
            </a:pPr>
            <a:endParaRPr lang="en-US" dirty="0">
              <a:cs typeface="+mn-cs"/>
            </a:endParaRPr>
          </a:p>
          <a:p>
            <a:pPr eaLnBrk="1" hangingPunct="1">
              <a:defRPr/>
            </a:pPr>
            <a:r>
              <a:rPr lang="en-US" dirty="0">
                <a:cs typeface="+mn-cs"/>
              </a:rPr>
              <a:t>Judges 11:26</a:t>
            </a:r>
          </a:p>
          <a:p>
            <a:pPr eaLnBrk="1" hangingPunct="1">
              <a:buFont typeface="Wingdings" charset="0"/>
              <a:buNone/>
              <a:defRPr/>
            </a:pPr>
            <a:endParaRPr lang="en-US" dirty="0">
              <a:cs typeface="+mn-cs"/>
            </a:endParaRPr>
          </a:p>
          <a:p>
            <a:pPr eaLnBrk="1" hangingPunct="1">
              <a:defRPr/>
            </a:pPr>
            <a:r>
              <a:rPr lang="en-US" dirty="0">
                <a:cs typeface="+mn-cs"/>
              </a:rPr>
              <a:t>Exodus 2:23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61475">
                                            <p:txEl>
                                              <p:pRg st="0" end="0"/>
                                            </p:txEl>
                                          </p:spTgt>
                                        </p:tgtEl>
                                        <p:attrNameLst>
                                          <p:attrName>style.visibility</p:attrName>
                                        </p:attrNameLst>
                                      </p:cBhvr>
                                      <p:to>
                                        <p:strVal val="visible"/>
                                      </p:to>
                                    </p:set>
                                    <p:animEffect transition="in" filter="fade">
                                      <p:cBhvr>
                                        <p:cTn id="7" dur="1000"/>
                                        <p:tgtEl>
                                          <p:spTgt spid="361475">
                                            <p:txEl>
                                              <p:pRg st="0" end="0"/>
                                            </p:txEl>
                                          </p:spTgt>
                                        </p:tgtEl>
                                      </p:cBhvr>
                                    </p:animEffect>
                                    <p:anim calcmode="lin" valueType="num">
                                      <p:cBhvr>
                                        <p:cTn id="8" dur="1000" fill="hold"/>
                                        <p:tgtEl>
                                          <p:spTgt spid="36147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6147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61475">
                                            <p:txEl>
                                              <p:pRg st="2" end="2"/>
                                            </p:txEl>
                                          </p:spTgt>
                                        </p:tgtEl>
                                        <p:attrNameLst>
                                          <p:attrName>style.visibility</p:attrName>
                                        </p:attrNameLst>
                                      </p:cBhvr>
                                      <p:to>
                                        <p:strVal val="visible"/>
                                      </p:to>
                                    </p:set>
                                    <p:animEffect transition="in" filter="fade">
                                      <p:cBhvr>
                                        <p:cTn id="14" dur="1000"/>
                                        <p:tgtEl>
                                          <p:spTgt spid="361475">
                                            <p:txEl>
                                              <p:pRg st="2" end="2"/>
                                            </p:txEl>
                                          </p:spTgt>
                                        </p:tgtEl>
                                      </p:cBhvr>
                                    </p:animEffect>
                                    <p:anim calcmode="lin" valueType="num">
                                      <p:cBhvr>
                                        <p:cTn id="15" dur="1000" fill="hold"/>
                                        <p:tgtEl>
                                          <p:spTgt spid="3614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6147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61475">
                                            <p:txEl>
                                              <p:pRg st="4" end="4"/>
                                            </p:txEl>
                                          </p:spTgt>
                                        </p:tgtEl>
                                        <p:attrNameLst>
                                          <p:attrName>style.visibility</p:attrName>
                                        </p:attrNameLst>
                                      </p:cBhvr>
                                      <p:to>
                                        <p:strVal val="visible"/>
                                      </p:to>
                                    </p:set>
                                    <p:animEffect transition="in" filter="fade">
                                      <p:cBhvr>
                                        <p:cTn id="21" dur="1000"/>
                                        <p:tgtEl>
                                          <p:spTgt spid="361475">
                                            <p:txEl>
                                              <p:pRg st="4" end="4"/>
                                            </p:txEl>
                                          </p:spTgt>
                                        </p:tgtEl>
                                      </p:cBhvr>
                                    </p:animEffect>
                                    <p:anim calcmode="lin" valueType="num">
                                      <p:cBhvr>
                                        <p:cTn id="22" dur="1000" fill="hold"/>
                                        <p:tgtEl>
                                          <p:spTgt spid="36147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6147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a:cs typeface="+mj-cs"/>
              </a:rPr>
              <a:t>1 Kings 6:1</a:t>
            </a:r>
          </a:p>
        </p:txBody>
      </p:sp>
      <p:sp>
        <p:nvSpPr>
          <p:cNvPr id="347139" name="Rectangle 3"/>
          <p:cNvSpPr>
            <a:spLocks noGrp="1" noChangeArrowheads="1"/>
          </p:cNvSpPr>
          <p:nvPr>
            <p:ph type="body" idx="1"/>
          </p:nvPr>
        </p:nvSpPr>
        <p:spPr>
          <a:xfrm>
            <a:off x="457200" y="1600200"/>
            <a:ext cx="8229600" cy="3200400"/>
          </a:xfrm>
        </p:spPr>
        <p:txBody>
          <a:bodyPr/>
          <a:lstStyle/>
          <a:p>
            <a:pPr eaLnBrk="1" hangingPunct="1">
              <a:defRPr/>
            </a:pPr>
            <a:r>
              <a:rPr lang="en-US" dirty="0">
                <a:cs typeface="+mn-cs"/>
              </a:rPr>
              <a:t>"In the four hundred and eightieth year after the Israelites had come out of Egypt, in the fourth year of Solomon</a:t>
            </a:r>
            <a:r>
              <a:rPr lang="fr-FR" altLang="ja-JP" dirty="0">
                <a:latin typeface="Arial"/>
                <a:cs typeface="+mn-cs"/>
              </a:rPr>
              <a:t>'</a:t>
            </a:r>
            <a:r>
              <a:rPr lang="en-US" dirty="0">
                <a:cs typeface="+mn-cs"/>
              </a:rPr>
              <a:t>s reign over Israel, in the month of </a:t>
            </a:r>
            <a:r>
              <a:rPr lang="en-US" dirty="0" err="1">
                <a:cs typeface="+mn-cs"/>
              </a:rPr>
              <a:t>Ziv</a:t>
            </a:r>
            <a:r>
              <a:rPr lang="en-US" dirty="0">
                <a:cs typeface="+mn-cs"/>
              </a:rPr>
              <a:t>, the second month, he began to build the temple of the Lord."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lstStyle/>
          <a:p>
            <a:pPr eaLnBrk="1" hangingPunct="1">
              <a:defRPr/>
            </a:pPr>
            <a:r>
              <a:rPr lang="en-US">
                <a:cs typeface="+mj-cs"/>
              </a:rPr>
              <a:t>1 Kings 6:1</a:t>
            </a:r>
          </a:p>
        </p:txBody>
      </p:sp>
      <p:sp>
        <p:nvSpPr>
          <p:cNvPr id="347143" name="Text Box 7"/>
          <p:cNvSpPr txBox="1">
            <a:spLocks noChangeArrowheads="1"/>
          </p:cNvSpPr>
          <p:nvPr/>
        </p:nvSpPr>
        <p:spPr bwMode="auto">
          <a:xfrm>
            <a:off x="609600" y="1752600"/>
            <a:ext cx="7620000" cy="354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effectLst>
                  <a:outerShdw blurRad="38100" dist="38100" dir="2700000" algn="tl">
                    <a:srgbClr val="000000"/>
                  </a:outerShdw>
                </a:effectLst>
                <a:cs typeface="+mn-cs"/>
              </a:rPr>
              <a:t>The Exodus occurred 480 years before the 4</a:t>
            </a:r>
            <a:r>
              <a:rPr lang="en-US" sz="3200" baseline="30000" dirty="0">
                <a:effectLst>
                  <a:outerShdw blurRad="38100" dist="38100" dir="2700000" algn="tl">
                    <a:srgbClr val="000000"/>
                  </a:outerShdw>
                </a:effectLst>
                <a:cs typeface="+mn-cs"/>
              </a:rPr>
              <a:t>th</a:t>
            </a:r>
            <a:r>
              <a:rPr lang="en-US" sz="3200" dirty="0">
                <a:effectLst>
                  <a:outerShdw blurRad="38100" dist="38100" dir="2700000" algn="tl">
                    <a:srgbClr val="000000"/>
                  </a:outerShdw>
                </a:effectLst>
                <a:cs typeface="+mn-cs"/>
              </a:rPr>
              <a:t> year of Solomon</a:t>
            </a:r>
            <a:r>
              <a:rPr lang="fr-FR" altLang="ja-JP" sz="3200" dirty="0">
                <a:effectLst>
                  <a:outerShdw blurRad="38100" dist="38100" dir="2700000" algn="tl">
                    <a:srgbClr val="000000"/>
                  </a:outerShdw>
                </a:effectLst>
                <a:latin typeface="Arial"/>
                <a:cs typeface="+mn-cs"/>
              </a:rPr>
              <a:t>'</a:t>
            </a:r>
            <a:r>
              <a:rPr lang="en-US" sz="3200" dirty="0">
                <a:effectLst>
                  <a:outerShdw blurRad="38100" dist="38100" dir="2700000" algn="tl">
                    <a:srgbClr val="000000"/>
                  </a:outerShdw>
                </a:effectLst>
                <a:cs typeface="+mn-cs"/>
              </a:rPr>
              <a:t>s reign</a:t>
            </a:r>
          </a:p>
          <a:p>
            <a:pPr>
              <a:defRPr/>
            </a:pPr>
            <a:endParaRPr lang="en-US" sz="3200" dirty="0">
              <a:effectLst>
                <a:outerShdw blurRad="38100" dist="38100" dir="2700000" algn="tl">
                  <a:srgbClr val="000000"/>
                </a:outerShdw>
              </a:effectLst>
              <a:cs typeface="+mn-cs"/>
            </a:endParaRPr>
          </a:p>
          <a:p>
            <a:pPr>
              <a:defRPr/>
            </a:pPr>
            <a:r>
              <a:rPr lang="en-US" sz="3200" dirty="0">
                <a:effectLst>
                  <a:outerShdw blurRad="38100" dist="38100" dir="2700000" algn="tl">
                    <a:srgbClr val="000000"/>
                  </a:outerShdw>
                </a:effectLst>
                <a:cs typeface="+mn-cs"/>
              </a:rPr>
              <a:t>               966/ 960/ 957 B.C.</a:t>
            </a:r>
          </a:p>
          <a:p>
            <a:pPr>
              <a:defRPr/>
            </a:pPr>
            <a:r>
              <a:rPr lang="en-US" sz="3200" dirty="0">
                <a:effectLst>
                  <a:outerShdw blurRad="38100" dist="38100" dir="2700000" algn="tl">
                    <a:srgbClr val="000000"/>
                  </a:outerShdw>
                </a:effectLst>
                <a:cs typeface="+mn-cs"/>
              </a:rPr>
              <a:t>               </a:t>
            </a:r>
            <a:r>
              <a:rPr lang="en-US" sz="3200" u="sng" dirty="0">
                <a:effectLst>
                  <a:outerShdw blurRad="38100" dist="38100" dir="2700000" algn="tl">
                    <a:srgbClr val="000000"/>
                  </a:outerShdw>
                </a:effectLst>
                <a:cs typeface="+mn-cs"/>
              </a:rPr>
              <a:t>480/ 480/ 480</a:t>
            </a:r>
            <a:r>
              <a:rPr lang="en-US" sz="3200" dirty="0">
                <a:effectLst>
                  <a:outerShdw blurRad="38100" dist="38100" dir="2700000" algn="tl">
                    <a:srgbClr val="000000"/>
                  </a:outerShdw>
                </a:effectLst>
                <a:cs typeface="+mn-cs"/>
              </a:rPr>
              <a:t>  years</a:t>
            </a:r>
          </a:p>
          <a:p>
            <a:pPr>
              <a:defRPr/>
            </a:pPr>
            <a:r>
              <a:rPr lang="en-US" sz="3200" dirty="0">
                <a:effectLst>
                  <a:outerShdw blurRad="38100" dist="38100" dir="2700000" algn="tl">
                    <a:srgbClr val="000000"/>
                  </a:outerShdw>
                </a:effectLst>
                <a:cs typeface="+mn-cs"/>
              </a:rPr>
              <a:t>             1446/1440/1437 B.C. </a:t>
            </a:r>
          </a:p>
          <a:p>
            <a:pPr>
              <a:defRPr/>
            </a:pPr>
            <a:endParaRPr lang="en-US" sz="3200" dirty="0">
              <a:effectLst>
                <a:outerShdw blurRad="38100" dist="38100" dir="2700000" algn="tl">
                  <a:srgbClr val="000000"/>
                </a:outerShdw>
              </a:effectLs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iterate type="lt">
                                    <p:tmPct val="0"/>
                                  </p:iterate>
                                  <p:childTnLst>
                                    <p:set>
                                      <p:cBhvr>
                                        <p:cTn id="6" dur="1" fill="hold">
                                          <p:stCondLst>
                                            <p:cond delay="0"/>
                                          </p:stCondLst>
                                        </p:cTn>
                                        <p:tgtEl>
                                          <p:spTgt spid="347143">
                                            <p:txEl>
                                              <p:pRg st="0" end="0"/>
                                            </p:txEl>
                                          </p:spTgt>
                                        </p:tgtEl>
                                        <p:attrNameLst>
                                          <p:attrName>style.visibility</p:attrName>
                                        </p:attrNameLst>
                                      </p:cBhvr>
                                      <p:to>
                                        <p:strVal val="visible"/>
                                      </p:to>
                                    </p:set>
                                    <p:anim calcmode="lin" valueType="num">
                                      <p:cBhvr>
                                        <p:cTn id="7" dur="500" fill="hold"/>
                                        <p:tgtEl>
                                          <p:spTgt spid="3471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714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4714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4714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47143">
                                            <p:txEl>
                                              <p:pRg st="2" end="2"/>
                                            </p:txEl>
                                          </p:spTgt>
                                        </p:tgtEl>
                                        <p:attrNameLst>
                                          <p:attrName>style.visibility</p:attrName>
                                        </p:attrNameLst>
                                      </p:cBhvr>
                                      <p:to>
                                        <p:strVal val="visible"/>
                                      </p:to>
                                    </p:set>
                                    <p:anim calcmode="lin" valueType="num">
                                      <p:cBhvr>
                                        <p:cTn id="15" dur="500" fill="hold"/>
                                        <p:tgtEl>
                                          <p:spTgt spid="34714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47143">
                                            <p:txEl>
                                              <p:pRg st="2" end="2"/>
                                            </p:txEl>
                                          </p:spTgt>
                                        </p:tgtEl>
                                        <p:attrNameLst>
                                          <p:attrName>ppt_y</p:attrName>
                                        </p:attrNameLst>
                                      </p:cBhvr>
                                      <p:tavLst>
                                        <p:tav tm="0">
                                          <p:val>
                                            <p:strVal val="#ppt_y"/>
                                          </p:val>
                                        </p:tav>
                                        <p:tav tm="100000">
                                          <p:val>
                                            <p:strVal val="#ppt_y"/>
                                          </p:val>
                                        </p:tav>
                                      </p:tavLst>
                                    </p:anim>
                                    <p:anim calcmode="lin" valueType="num">
                                      <p:cBhvr>
                                        <p:cTn id="17" dur="500" fill="hold"/>
                                        <p:tgtEl>
                                          <p:spTgt spid="34714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4714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4714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47143">
                                            <p:txEl>
                                              <p:pRg st="3" end="3"/>
                                            </p:txEl>
                                          </p:spTgt>
                                        </p:tgtEl>
                                        <p:attrNameLst>
                                          <p:attrName>style.visibility</p:attrName>
                                        </p:attrNameLst>
                                      </p:cBhvr>
                                      <p:to>
                                        <p:strVal val="visible"/>
                                      </p:to>
                                    </p:set>
                                    <p:anim calcmode="lin" valueType="num">
                                      <p:cBhvr>
                                        <p:cTn id="24" dur="500" fill="hold"/>
                                        <p:tgtEl>
                                          <p:spTgt spid="34714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7143">
                                            <p:txEl>
                                              <p:pRg st="3" end="3"/>
                                            </p:txEl>
                                          </p:spTgt>
                                        </p:tgtEl>
                                        <p:attrNameLst>
                                          <p:attrName>ppt_y</p:attrName>
                                        </p:attrNameLst>
                                      </p:cBhvr>
                                      <p:tavLst>
                                        <p:tav tm="0">
                                          <p:val>
                                            <p:strVal val="#ppt_y"/>
                                          </p:val>
                                        </p:tav>
                                        <p:tav tm="100000">
                                          <p:val>
                                            <p:strVal val="#ppt_y"/>
                                          </p:val>
                                        </p:tav>
                                      </p:tavLst>
                                    </p:anim>
                                    <p:anim calcmode="lin" valueType="num">
                                      <p:cBhvr>
                                        <p:cTn id="26" dur="500" fill="hold"/>
                                        <p:tgtEl>
                                          <p:spTgt spid="34714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714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4714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47143">
                                            <p:txEl>
                                              <p:pRg st="4" end="4"/>
                                            </p:txEl>
                                          </p:spTgt>
                                        </p:tgtEl>
                                        <p:attrNameLst>
                                          <p:attrName>style.visibility</p:attrName>
                                        </p:attrNameLst>
                                      </p:cBhvr>
                                      <p:to>
                                        <p:strVal val="visible"/>
                                      </p:to>
                                    </p:set>
                                    <p:anim calcmode="lin" valueType="num">
                                      <p:cBhvr>
                                        <p:cTn id="33" dur="500" fill="hold"/>
                                        <p:tgtEl>
                                          <p:spTgt spid="34714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47143">
                                            <p:txEl>
                                              <p:pRg st="4" end="4"/>
                                            </p:txEl>
                                          </p:spTgt>
                                        </p:tgtEl>
                                        <p:attrNameLst>
                                          <p:attrName>ppt_y</p:attrName>
                                        </p:attrNameLst>
                                      </p:cBhvr>
                                      <p:tavLst>
                                        <p:tav tm="0">
                                          <p:val>
                                            <p:strVal val="#ppt_y"/>
                                          </p:val>
                                        </p:tav>
                                        <p:tav tm="100000">
                                          <p:val>
                                            <p:strVal val="#ppt_y"/>
                                          </p:val>
                                        </p:tav>
                                      </p:tavLst>
                                    </p:anim>
                                    <p:anim calcmode="lin" valueType="num">
                                      <p:cBhvr>
                                        <p:cTn id="35" dur="500" fill="hold"/>
                                        <p:tgtEl>
                                          <p:spTgt spid="34714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4714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471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7" name="Rectangle 2"/>
          <p:cNvSpPr>
            <a:spLocks noGrp="1" noChangeArrowheads="1"/>
          </p:cNvSpPr>
          <p:nvPr>
            <p:ph type="body" sz="half" idx="1"/>
          </p:nvPr>
        </p:nvSpPr>
        <p:spPr>
          <a:xfrm>
            <a:off x="1219200" y="1295400"/>
            <a:ext cx="3505200" cy="5334000"/>
          </a:xfrm>
        </p:spPr>
        <p:txBody>
          <a:bodyPr/>
          <a:lstStyle/>
          <a:p>
            <a:pPr eaLnBrk="1" hangingPunct="1">
              <a:lnSpc>
                <a:spcPct val="90000"/>
              </a:lnSpc>
              <a:buFont typeface="Symbol" charset="0"/>
              <a:buNone/>
            </a:pPr>
            <a:r>
              <a:rPr lang="en-US" sz="2600" b="1" dirty="0">
                <a:latin typeface="Arial" charset="0"/>
                <a:ea typeface="ＭＳ Ｐゴシック" charset="0"/>
                <a:cs typeface="ＭＳ Ｐゴシック" charset="0"/>
              </a:rPr>
              <a:t>FOR</a:t>
            </a:r>
          </a:p>
          <a:p>
            <a:pPr eaLnBrk="1" hangingPunct="1">
              <a:lnSpc>
                <a:spcPct val="90000"/>
              </a:lnSpc>
            </a:pPr>
            <a:r>
              <a:rPr lang="en-US" sz="2600" i="1" dirty="0">
                <a:latin typeface="Arial" charset="0"/>
                <a:ea typeface="ＭＳ Ｐゴシック" charset="0"/>
                <a:cs typeface="ＭＳ Ｐゴシック" charset="0"/>
              </a:rPr>
              <a:t>1 Kings 6:1    </a:t>
            </a:r>
          </a:p>
          <a:p>
            <a:pPr eaLnBrk="1" hangingPunct="1">
              <a:lnSpc>
                <a:spcPct val="90000"/>
              </a:lnSpc>
              <a:buFont typeface="Symbol" charset="0"/>
              <a:buNone/>
            </a:pPr>
            <a:r>
              <a:rPr lang="en-US" sz="2600" dirty="0">
                <a:latin typeface="Arial" charset="0"/>
                <a:ea typeface="ＭＳ Ｐゴシック" charset="0"/>
                <a:cs typeface="ＭＳ Ｐゴシック" charset="0"/>
              </a:rPr>
              <a:t>	</a:t>
            </a:r>
            <a:r>
              <a:rPr lang="en-US" sz="2600" dirty="0">
                <a:solidFill>
                  <a:schemeClr val="accent1"/>
                </a:solidFill>
                <a:latin typeface="Arial" charset="0"/>
                <a:ea typeface="ＭＳ Ｐゴシック" charset="0"/>
                <a:cs typeface="ＭＳ Ｐゴシック" charset="0"/>
              </a:rPr>
              <a:t>480</a:t>
            </a:r>
            <a:r>
              <a:rPr lang="en-US" sz="2600" dirty="0">
                <a:latin typeface="Arial" charset="0"/>
                <a:ea typeface="ＭＳ Ｐゴシック" charset="0"/>
                <a:cs typeface="ＭＳ Ｐゴシック" charset="0"/>
              </a:rPr>
              <a:t> years from Exodus to the building of Solomon</a:t>
            </a:r>
            <a:r>
              <a:rPr lang="fr-FR" altLang="ja-JP" sz="2600" dirty="0">
                <a:latin typeface="Arial" charset="0"/>
                <a:ea typeface="ＭＳ Ｐゴシック" charset="0"/>
                <a:cs typeface="ＭＳ Ｐゴシック" charset="0"/>
              </a:rPr>
              <a:t>'</a:t>
            </a:r>
            <a:r>
              <a:rPr lang="en-US" sz="2600" dirty="0">
                <a:latin typeface="Arial" charset="0"/>
                <a:ea typeface="ＭＳ Ｐゴシック" charset="0"/>
                <a:cs typeface="ＭＳ Ｐゴシック" charset="0"/>
              </a:rPr>
              <a:t>s Temple (966)</a:t>
            </a:r>
          </a:p>
          <a:p>
            <a:pPr eaLnBrk="1" hangingPunct="1">
              <a:lnSpc>
                <a:spcPct val="90000"/>
              </a:lnSpc>
              <a:buFont typeface="Symbol" charset="0"/>
              <a:buNone/>
            </a:pPr>
            <a:endParaRPr lang="en-US" sz="2600" dirty="0">
              <a:latin typeface="Arial" charset="0"/>
              <a:ea typeface="ＭＳ Ｐゴシック" charset="0"/>
              <a:cs typeface="ＭＳ Ｐゴシック" charset="0"/>
            </a:endParaRPr>
          </a:p>
          <a:p>
            <a:pPr eaLnBrk="1" hangingPunct="1">
              <a:lnSpc>
                <a:spcPct val="90000"/>
              </a:lnSpc>
            </a:pPr>
            <a:r>
              <a:rPr lang="en-US" sz="2600" i="1" dirty="0">
                <a:latin typeface="Arial" charset="0"/>
                <a:ea typeface="ＭＳ Ｐゴシック" charset="0"/>
                <a:cs typeface="ＭＳ Ｐゴシック" charset="0"/>
              </a:rPr>
              <a:t>Judges 11:26</a:t>
            </a:r>
            <a:r>
              <a:rPr lang="en-US" sz="2600" dirty="0">
                <a:latin typeface="Arial" charset="0"/>
                <a:ea typeface="ＭＳ Ｐゴシック" charset="0"/>
                <a:cs typeface="ＭＳ Ｐゴシック" charset="0"/>
              </a:rPr>
              <a:t> Jephthah assigns </a:t>
            </a:r>
            <a:r>
              <a:rPr lang="en-US" sz="2600" dirty="0">
                <a:solidFill>
                  <a:schemeClr val="accent1"/>
                </a:solidFill>
                <a:latin typeface="Arial" charset="0"/>
                <a:ea typeface="ＭＳ Ｐゴシック" charset="0"/>
                <a:cs typeface="ＭＳ Ｐゴシック" charset="0"/>
              </a:rPr>
              <a:t>300</a:t>
            </a:r>
            <a:r>
              <a:rPr lang="en-US" sz="2600" dirty="0">
                <a:latin typeface="Arial" charset="0"/>
                <a:ea typeface="ＭＳ Ｐゴシック" charset="0"/>
                <a:cs typeface="ＭＳ Ｐゴシック" charset="0"/>
              </a:rPr>
              <a:t> years between his day (c.1100) and the Conquest</a:t>
            </a:r>
          </a:p>
        </p:txBody>
      </p:sp>
      <p:sp>
        <p:nvSpPr>
          <p:cNvPr id="60419" name="Rectangle 3"/>
          <p:cNvSpPr>
            <a:spLocks noGrp="1" noChangeArrowheads="1"/>
          </p:cNvSpPr>
          <p:nvPr>
            <p:ph type="body" sz="half" idx="2"/>
          </p:nvPr>
        </p:nvSpPr>
        <p:spPr>
          <a:xfrm>
            <a:off x="4648200" y="1295400"/>
            <a:ext cx="4495800" cy="4495800"/>
          </a:xfrm>
        </p:spPr>
        <p:txBody>
          <a:bodyPr/>
          <a:lstStyle/>
          <a:p>
            <a:pPr eaLnBrk="1" hangingPunct="1">
              <a:lnSpc>
                <a:spcPct val="90000"/>
              </a:lnSpc>
              <a:buFont typeface="Symbol" charset="0"/>
              <a:buNone/>
            </a:pPr>
            <a:r>
              <a:rPr lang="en-US" sz="2600" b="1">
                <a:latin typeface="Arial" charset="0"/>
                <a:ea typeface="ＭＳ Ｐゴシック" charset="0"/>
                <a:cs typeface="ＭＳ Ｐゴシック" charset="0"/>
              </a:rPr>
              <a:t>AGAINST</a:t>
            </a:r>
          </a:p>
          <a:p>
            <a:pPr eaLnBrk="1" hangingPunct="1">
              <a:lnSpc>
                <a:spcPct val="90000"/>
              </a:lnSpc>
            </a:pPr>
            <a:r>
              <a:rPr lang="en-US" sz="2600">
                <a:latin typeface="Arial" charset="0"/>
                <a:ea typeface="ＭＳ Ｐゴシック" charset="0"/>
                <a:cs typeface="ＭＳ Ｐゴシック" charset="0"/>
              </a:rPr>
              <a:t>a) 480 means 12 generations. Actual no. of yrs is 12 x 25 = </a:t>
            </a:r>
            <a:r>
              <a:rPr lang="en-US" sz="2600">
                <a:solidFill>
                  <a:schemeClr val="accent1"/>
                </a:solidFill>
                <a:latin typeface="Arial" charset="0"/>
                <a:ea typeface="ＭＳ Ｐゴシック" charset="0"/>
                <a:cs typeface="ＭＳ Ｐゴシック" charset="0"/>
              </a:rPr>
              <a:t>300    </a:t>
            </a:r>
          </a:p>
          <a:p>
            <a:pPr eaLnBrk="1" hangingPunct="1">
              <a:lnSpc>
                <a:spcPct val="90000"/>
              </a:lnSpc>
            </a:pPr>
            <a:r>
              <a:rPr lang="en-US" sz="2600">
                <a:latin typeface="Arial" charset="0"/>
                <a:ea typeface="ＭＳ Ｐゴシック" charset="0"/>
                <a:cs typeface="ＭＳ Ｐゴシック" charset="0"/>
              </a:rPr>
              <a:t>b)</a:t>
            </a:r>
            <a:r>
              <a:rPr lang="en-US" sz="2600">
                <a:solidFill>
                  <a:schemeClr val="accent1"/>
                </a:solidFill>
                <a:latin typeface="Arial" charset="0"/>
                <a:ea typeface="ＭＳ Ｐゴシック" charset="0"/>
                <a:cs typeface="ＭＳ Ｐゴシック" charset="0"/>
              </a:rPr>
              <a:t> </a:t>
            </a:r>
            <a:r>
              <a:rPr lang="en-US" sz="2600">
                <a:latin typeface="Arial" charset="0"/>
                <a:ea typeface="ＭＳ Ｐゴシック" charset="0"/>
                <a:cs typeface="ＭＳ Ｐゴシック" charset="0"/>
              </a:rPr>
              <a:t>The text is </a:t>
            </a:r>
            <a:r>
              <a:rPr lang="en-US" sz="2600">
                <a:solidFill>
                  <a:schemeClr val="accent1"/>
                </a:solidFill>
                <a:latin typeface="Arial" charset="0"/>
                <a:ea typeface="ＭＳ Ｐゴシック" charset="0"/>
                <a:cs typeface="ＭＳ Ｐゴシック" charset="0"/>
              </a:rPr>
              <a:t>corrupt    </a:t>
            </a:r>
          </a:p>
          <a:p>
            <a:pPr eaLnBrk="1" hangingPunct="1">
              <a:lnSpc>
                <a:spcPct val="90000"/>
              </a:lnSpc>
            </a:pPr>
            <a:r>
              <a:rPr lang="en-US" sz="2600">
                <a:latin typeface="Arial" charset="0"/>
                <a:ea typeface="ＭＳ Ｐゴシック" charset="0"/>
                <a:cs typeface="ＭＳ Ｐゴシック" charset="0"/>
              </a:rPr>
              <a:t>c)</a:t>
            </a:r>
            <a:r>
              <a:rPr lang="en-US" sz="2600">
                <a:solidFill>
                  <a:schemeClr val="accent1"/>
                </a:solidFill>
                <a:latin typeface="Arial" charset="0"/>
                <a:ea typeface="ＭＳ Ｐゴシック" charset="0"/>
                <a:cs typeface="ＭＳ Ｐゴシック" charset="0"/>
              </a:rPr>
              <a:t> </a:t>
            </a:r>
            <a:r>
              <a:rPr lang="en-US" sz="2600">
                <a:latin typeface="Arial" charset="0"/>
                <a:ea typeface="ＭＳ Ｐゴシック" charset="0"/>
                <a:cs typeface="ＭＳ Ｐゴシック" charset="0"/>
              </a:rPr>
              <a:t>Historian had </a:t>
            </a:r>
            <a:r>
              <a:rPr lang="en-US" sz="2600">
                <a:solidFill>
                  <a:schemeClr val="accent1"/>
                </a:solidFill>
                <a:latin typeface="Arial" charset="0"/>
                <a:ea typeface="ＭＳ Ｐゴシック" charset="0"/>
                <a:cs typeface="ＭＳ Ｐゴシック" charset="0"/>
              </a:rPr>
              <a:t>inaccurate</a:t>
            </a:r>
            <a:r>
              <a:rPr lang="en-US" sz="2600">
                <a:latin typeface="Arial" charset="0"/>
                <a:ea typeface="ＭＳ Ｐゴシック" charset="0"/>
                <a:cs typeface="ＭＳ Ｐゴシック" charset="0"/>
              </a:rPr>
              <a:t> facts</a:t>
            </a:r>
          </a:p>
          <a:p>
            <a:pPr eaLnBrk="1" hangingPunct="1">
              <a:lnSpc>
                <a:spcPct val="90000"/>
              </a:lnSpc>
            </a:pPr>
            <a:endParaRPr lang="en-US" sz="2600">
              <a:latin typeface="Arial" charset="0"/>
              <a:ea typeface="ＭＳ Ｐゴシック" charset="0"/>
              <a:cs typeface="ＭＳ Ｐゴシック" charset="0"/>
            </a:endParaRPr>
          </a:p>
          <a:p>
            <a:pPr eaLnBrk="1" hangingPunct="1">
              <a:lnSpc>
                <a:spcPct val="90000"/>
              </a:lnSpc>
            </a:pPr>
            <a:r>
              <a:rPr lang="en-US" sz="2600">
                <a:latin typeface="Arial" charset="0"/>
                <a:ea typeface="ＭＳ Ｐゴシック" charset="0"/>
                <a:cs typeface="ＭＳ Ｐゴシック" charset="0"/>
              </a:rPr>
              <a:t>This was a </a:t>
            </a:r>
            <a:r>
              <a:rPr lang="en-US" sz="2600">
                <a:solidFill>
                  <a:schemeClr val="accent1"/>
                </a:solidFill>
                <a:latin typeface="Arial" charset="0"/>
                <a:ea typeface="ＭＳ Ｐゴシック" charset="0"/>
                <a:cs typeface="ＭＳ Ｐゴシック" charset="0"/>
              </a:rPr>
              <a:t>generalization</a:t>
            </a:r>
            <a:r>
              <a:rPr lang="en-US" sz="2600">
                <a:latin typeface="Arial" charset="0"/>
                <a:ea typeface="ＭＳ Ｐゴシック" charset="0"/>
                <a:cs typeface="ＭＳ Ｐゴシック" charset="0"/>
              </a:rPr>
              <a:t> or an </a:t>
            </a:r>
            <a:r>
              <a:rPr lang="en-US" sz="2600">
                <a:solidFill>
                  <a:schemeClr val="accent1"/>
                </a:solidFill>
                <a:latin typeface="Arial" charset="0"/>
                <a:ea typeface="ＭＳ Ｐゴシック" charset="0"/>
                <a:cs typeface="ＭＳ Ｐゴシック" charset="0"/>
              </a:rPr>
              <a:t>inaccurate guess</a:t>
            </a:r>
            <a:r>
              <a:rPr lang="en-US" sz="2600">
                <a:latin typeface="Arial" charset="0"/>
                <a:ea typeface="ＭＳ Ｐゴシック" charset="0"/>
                <a:cs typeface="ＭＳ Ｐゴシック" charset="0"/>
              </a:rPr>
              <a:t> as he had no access to historical records</a:t>
            </a:r>
          </a:p>
        </p:txBody>
      </p:sp>
      <p:sp>
        <p:nvSpPr>
          <p:cNvPr id="403459" name="Rectangle 4"/>
          <p:cNvSpPr>
            <a:spLocks noGrp="1" noChangeArrowheads="1"/>
          </p:cNvSpPr>
          <p:nvPr>
            <p:ph type="title"/>
          </p:nvPr>
        </p:nvSpPr>
        <p:spPr>
          <a:xfrm>
            <a:off x="1219200" y="76200"/>
            <a:ext cx="7772400" cy="1206500"/>
          </a:xfrm>
          <a:noFill/>
        </p:spPr>
        <p:txBody>
          <a:bodyPr/>
          <a:lstStyle/>
          <a:p>
            <a:pPr algn="ctr" eaLnBrk="1" hangingPunct="1"/>
            <a:r>
              <a:rPr lang="en-US" b="1">
                <a:latin typeface="Arial" charset="0"/>
                <a:ea typeface="ＭＳ Ｐゴシック" charset="0"/>
                <a:cs typeface="ＭＳ Ｐゴシック" charset="0"/>
              </a:rPr>
              <a:t>An Early Exodus (1446)</a:t>
            </a:r>
            <a:endParaRPr lang="en-US">
              <a:latin typeface="Arial" charset="0"/>
              <a:ea typeface="ＭＳ Ｐゴシック" charset="0"/>
              <a:cs typeface="ＭＳ Ｐゴシック" charset="0"/>
            </a:endParaRPr>
          </a:p>
        </p:txBody>
      </p:sp>
      <p:sp>
        <p:nvSpPr>
          <p:cNvPr id="403460" name="TextBox 5"/>
          <p:cNvSpPr txBox="1">
            <a:spLocks noChangeArrowheads="1"/>
          </p:cNvSpPr>
          <p:nvPr/>
        </p:nvSpPr>
        <p:spPr bwMode="auto">
          <a:xfrm>
            <a:off x="8316913" y="57150"/>
            <a:ext cx="6969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109</a:t>
            </a:r>
          </a:p>
        </p:txBody>
      </p:sp>
    </p:spTree>
    <p:extLst>
      <p:ext uri="{BB962C8B-B14F-4D97-AF65-F5344CB8AC3E}">
        <p14:creationId xmlns:p14="http://schemas.microsoft.com/office/powerpoint/2010/main" val="26445975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04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en-US">
                <a:cs typeface="+mj-cs"/>
              </a:rPr>
              <a:t>Judges 11:26</a:t>
            </a:r>
          </a:p>
        </p:txBody>
      </p:sp>
      <p:sp>
        <p:nvSpPr>
          <p:cNvPr id="348163" name="Rectangle 3"/>
          <p:cNvSpPr>
            <a:spLocks noGrp="1" noChangeArrowheads="1"/>
          </p:cNvSpPr>
          <p:nvPr>
            <p:ph type="body" idx="1"/>
          </p:nvPr>
        </p:nvSpPr>
        <p:spPr>
          <a:xfrm>
            <a:off x="381000" y="1828800"/>
            <a:ext cx="8229600" cy="2819400"/>
          </a:xfrm>
        </p:spPr>
        <p:txBody>
          <a:bodyPr/>
          <a:lstStyle/>
          <a:p>
            <a:pPr eaLnBrk="1" hangingPunct="1">
              <a:defRPr/>
            </a:pPr>
            <a:r>
              <a:rPr lang="en-US" dirty="0">
                <a:cs typeface="+mn-cs"/>
              </a:rPr>
              <a:t>"For three hundred years Israel occupied </a:t>
            </a:r>
            <a:r>
              <a:rPr lang="en-US" dirty="0" err="1">
                <a:cs typeface="+mn-cs"/>
              </a:rPr>
              <a:t>Heshbon</a:t>
            </a:r>
            <a:r>
              <a:rPr lang="en-US" dirty="0">
                <a:cs typeface="+mn-cs"/>
              </a:rPr>
              <a:t>, </a:t>
            </a:r>
            <a:r>
              <a:rPr lang="en-US" dirty="0" err="1">
                <a:cs typeface="+mn-cs"/>
              </a:rPr>
              <a:t>Aroer</a:t>
            </a:r>
            <a:r>
              <a:rPr lang="en-US" dirty="0">
                <a:cs typeface="+mn-cs"/>
              </a:rPr>
              <a:t>, the surrounding settlements and all the towns along the </a:t>
            </a:r>
            <a:r>
              <a:rPr lang="en-US" dirty="0" err="1">
                <a:cs typeface="+mn-cs"/>
              </a:rPr>
              <a:t>Arnon</a:t>
            </a:r>
            <a:r>
              <a:rPr lang="en-US" dirty="0">
                <a:cs typeface="+mn-cs"/>
              </a:rPr>
              <a:t>. Why </a:t>
            </a:r>
            <a:r>
              <a:rPr lang="en-US" dirty="0" err="1">
                <a:cs typeface="+mn-cs"/>
              </a:rPr>
              <a:t>didn</a:t>
            </a:r>
            <a:r>
              <a:rPr lang="fr-FR" altLang="ja-JP" dirty="0">
                <a:latin typeface="Arial"/>
                <a:cs typeface="+mn-cs"/>
              </a:rPr>
              <a:t>'</a:t>
            </a:r>
            <a:r>
              <a:rPr lang="en-US" dirty="0">
                <a:cs typeface="+mn-cs"/>
              </a:rPr>
              <a:t>t you retake them during that time?"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p:txBody>
          <a:bodyPr/>
          <a:lstStyle/>
          <a:p>
            <a:pPr eaLnBrk="1" hangingPunct="1">
              <a:defRPr/>
            </a:pPr>
            <a:r>
              <a:rPr lang="en-US">
                <a:cs typeface="+mj-cs"/>
              </a:rPr>
              <a:t>Judges 11:26</a:t>
            </a:r>
          </a:p>
        </p:txBody>
      </p:sp>
      <p:sp>
        <p:nvSpPr>
          <p:cNvPr id="348166" name="Text Box 6"/>
          <p:cNvSpPr txBox="1">
            <a:spLocks noChangeArrowheads="1"/>
          </p:cNvSpPr>
          <p:nvPr/>
        </p:nvSpPr>
        <p:spPr bwMode="auto">
          <a:xfrm>
            <a:off x="381000" y="1524000"/>
            <a:ext cx="8001000" cy="3540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cs typeface="+mn-cs"/>
              </a:rPr>
              <a:t>Israel in Canaan 300 years before Jephthah</a:t>
            </a:r>
          </a:p>
          <a:p>
            <a:pPr>
              <a:defRPr/>
            </a:pPr>
            <a:r>
              <a:rPr lang="en-US" sz="3200" dirty="0">
                <a:cs typeface="+mn-cs"/>
              </a:rPr>
              <a:t>Jephthah dated     --- 1100 B.C.</a:t>
            </a:r>
          </a:p>
          <a:p>
            <a:pPr>
              <a:defRPr/>
            </a:pPr>
            <a:r>
              <a:rPr lang="en-US" sz="3200" dirty="0">
                <a:cs typeface="+mn-cs"/>
              </a:rPr>
              <a:t>                                 </a:t>
            </a:r>
            <a:r>
              <a:rPr lang="en-US" sz="3200" u="sng" dirty="0">
                <a:cs typeface="+mn-cs"/>
              </a:rPr>
              <a:t>300</a:t>
            </a:r>
          </a:p>
          <a:p>
            <a:pPr>
              <a:defRPr/>
            </a:pPr>
            <a:r>
              <a:rPr lang="en-US" sz="3200" dirty="0">
                <a:cs typeface="+mn-cs"/>
              </a:rPr>
              <a:t>Joshua Conquest   --- 1400 B.C.</a:t>
            </a:r>
          </a:p>
          <a:p>
            <a:pPr>
              <a:defRPr/>
            </a:pPr>
            <a:r>
              <a:rPr lang="en-US" sz="3200" dirty="0">
                <a:cs typeface="+mn-cs"/>
              </a:rPr>
              <a:t>Add 40 </a:t>
            </a:r>
            <a:r>
              <a:rPr lang="en-US" sz="3200" dirty="0" err="1">
                <a:cs typeface="+mn-cs"/>
              </a:rPr>
              <a:t>yrs</a:t>
            </a:r>
            <a:r>
              <a:rPr lang="en-US" sz="3200" dirty="0">
                <a:cs typeface="+mn-cs"/>
              </a:rPr>
              <a:t> in desert      </a:t>
            </a:r>
            <a:r>
              <a:rPr lang="en-US" sz="3200" u="sng" dirty="0">
                <a:cs typeface="+mn-cs"/>
              </a:rPr>
              <a:t>40</a:t>
            </a:r>
          </a:p>
          <a:p>
            <a:pPr>
              <a:defRPr/>
            </a:pPr>
            <a:r>
              <a:rPr lang="en-US" sz="3200" dirty="0">
                <a:cs typeface="+mn-cs"/>
              </a:rPr>
              <a:t>Exodus dated            1440 B.C.</a:t>
            </a:r>
          </a:p>
          <a:p>
            <a:pPr>
              <a:defRPr/>
            </a:pPr>
            <a:r>
              <a:rPr lang="en-US" sz="3200" dirty="0">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48166">
                                            <p:txEl>
                                              <p:pRg st="0" end="0"/>
                                            </p:txEl>
                                          </p:spTgt>
                                        </p:tgtEl>
                                        <p:attrNameLst>
                                          <p:attrName>style.visibility</p:attrName>
                                        </p:attrNameLst>
                                      </p:cBhvr>
                                      <p:to>
                                        <p:strVal val="visible"/>
                                      </p:to>
                                    </p:set>
                                    <p:anim calcmode="lin" valueType="num">
                                      <p:cBhvr>
                                        <p:cTn id="7" dur="500" fill="hold"/>
                                        <p:tgtEl>
                                          <p:spTgt spid="3481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48166">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48166">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48166">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348166">
                                            <p:txEl>
                                              <p:pRg st="1" end="1"/>
                                            </p:txEl>
                                          </p:spTgt>
                                        </p:tgtEl>
                                        <p:attrNameLst>
                                          <p:attrName>style.visibility</p:attrName>
                                        </p:attrNameLst>
                                      </p:cBhvr>
                                      <p:to>
                                        <p:strVal val="visible"/>
                                      </p:to>
                                    </p:set>
                                    <p:anim calcmode="lin" valueType="num">
                                      <p:cBhvr>
                                        <p:cTn id="15" dur="500" fill="hold"/>
                                        <p:tgtEl>
                                          <p:spTgt spid="34816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48166">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4816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4816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48166">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1" presetClass="entr" presetSubtype="0" fill="hold" nodeType="clickEffect">
                                  <p:stCondLst>
                                    <p:cond delay="0"/>
                                  </p:stCondLst>
                                  <p:iterate type="lt">
                                    <p:tmPct val="10000"/>
                                  </p:iterate>
                                  <p:childTnLst>
                                    <p:set>
                                      <p:cBhvr>
                                        <p:cTn id="23" dur="1" fill="hold">
                                          <p:stCondLst>
                                            <p:cond delay="0"/>
                                          </p:stCondLst>
                                        </p:cTn>
                                        <p:tgtEl>
                                          <p:spTgt spid="348166">
                                            <p:txEl>
                                              <p:pRg st="2" end="2"/>
                                            </p:txEl>
                                          </p:spTgt>
                                        </p:tgtEl>
                                        <p:attrNameLst>
                                          <p:attrName>style.visibility</p:attrName>
                                        </p:attrNameLst>
                                      </p:cBhvr>
                                      <p:to>
                                        <p:strVal val="visible"/>
                                      </p:to>
                                    </p:set>
                                    <p:anim calcmode="lin" valueType="num">
                                      <p:cBhvr>
                                        <p:cTn id="24" dur="500" fill="hold"/>
                                        <p:tgtEl>
                                          <p:spTgt spid="348166">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48166">
                                            <p:txEl>
                                              <p:pRg st="2" end="2"/>
                                            </p:txEl>
                                          </p:spTgt>
                                        </p:tgtEl>
                                        <p:attrNameLst>
                                          <p:attrName>ppt_y</p:attrName>
                                        </p:attrNameLst>
                                      </p:cBhvr>
                                      <p:tavLst>
                                        <p:tav tm="0">
                                          <p:val>
                                            <p:strVal val="#ppt_y"/>
                                          </p:val>
                                        </p:tav>
                                        <p:tav tm="100000">
                                          <p:val>
                                            <p:strVal val="#ppt_y"/>
                                          </p:val>
                                        </p:tav>
                                      </p:tavLst>
                                    </p:anim>
                                    <p:anim calcmode="lin" valueType="num">
                                      <p:cBhvr>
                                        <p:cTn id="26" dur="500" fill="hold"/>
                                        <p:tgtEl>
                                          <p:spTgt spid="348166">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48166">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48166">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1" presetClass="entr" presetSubtype="0" fill="hold" nodeType="clickEffect">
                                  <p:stCondLst>
                                    <p:cond delay="0"/>
                                  </p:stCondLst>
                                  <p:iterate type="lt">
                                    <p:tmPct val="10000"/>
                                  </p:iterate>
                                  <p:childTnLst>
                                    <p:set>
                                      <p:cBhvr>
                                        <p:cTn id="32" dur="1" fill="hold">
                                          <p:stCondLst>
                                            <p:cond delay="0"/>
                                          </p:stCondLst>
                                        </p:cTn>
                                        <p:tgtEl>
                                          <p:spTgt spid="348166">
                                            <p:txEl>
                                              <p:pRg st="3" end="3"/>
                                            </p:txEl>
                                          </p:spTgt>
                                        </p:tgtEl>
                                        <p:attrNameLst>
                                          <p:attrName>style.visibility</p:attrName>
                                        </p:attrNameLst>
                                      </p:cBhvr>
                                      <p:to>
                                        <p:strVal val="visible"/>
                                      </p:to>
                                    </p:set>
                                    <p:anim calcmode="lin" valueType="num">
                                      <p:cBhvr>
                                        <p:cTn id="33" dur="500" fill="hold"/>
                                        <p:tgtEl>
                                          <p:spTgt spid="348166">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348166">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348166">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348166">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348166">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1" presetClass="entr" presetSubtype="0" fill="hold" nodeType="clickEffect">
                                  <p:stCondLst>
                                    <p:cond delay="0"/>
                                  </p:stCondLst>
                                  <p:iterate type="lt">
                                    <p:tmPct val="10000"/>
                                  </p:iterate>
                                  <p:childTnLst>
                                    <p:set>
                                      <p:cBhvr>
                                        <p:cTn id="41" dur="1" fill="hold">
                                          <p:stCondLst>
                                            <p:cond delay="0"/>
                                          </p:stCondLst>
                                        </p:cTn>
                                        <p:tgtEl>
                                          <p:spTgt spid="348166">
                                            <p:txEl>
                                              <p:pRg st="4" end="4"/>
                                            </p:txEl>
                                          </p:spTgt>
                                        </p:tgtEl>
                                        <p:attrNameLst>
                                          <p:attrName>style.visibility</p:attrName>
                                        </p:attrNameLst>
                                      </p:cBhvr>
                                      <p:to>
                                        <p:strVal val="visible"/>
                                      </p:to>
                                    </p:set>
                                    <p:anim calcmode="lin" valueType="num">
                                      <p:cBhvr>
                                        <p:cTn id="42" dur="500" fill="hold"/>
                                        <p:tgtEl>
                                          <p:spTgt spid="348166">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348166">
                                            <p:txEl>
                                              <p:pRg st="4" end="4"/>
                                            </p:txEl>
                                          </p:spTgt>
                                        </p:tgtEl>
                                        <p:attrNameLst>
                                          <p:attrName>ppt_y</p:attrName>
                                        </p:attrNameLst>
                                      </p:cBhvr>
                                      <p:tavLst>
                                        <p:tav tm="0">
                                          <p:val>
                                            <p:strVal val="#ppt_y"/>
                                          </p:val>
                                        </p:tav>
                                        <p:tav tm="100000">
                                          <p:val>
                                            <p:strVal val="#ppt_y"/>
                                          </p:val>
                                        </p:tav>
                                      </p:tavLst>
                                    </p:anim>
                                    <p:anim calcmode="lin" valueType="num">
                                      <p:cBhvr>
                                        <p:cTn id="44" dur="500" fill="hold"/>
                                        <p:tgtEl>
                                          <p:spTgt spid="348166">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348166">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348166">
                                            <p:txEl>
                                              <p:pRg st="4" end="4"/>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1" presetClass="entr" presetSubtype="0" fill="hold" nodeType="clickEffect">
                                  <p:stCondLst>
                                    <p:cond delay="0"/>
                                  </p:stCondLst>
                                  <p:iterate type="lt">
                                    <p:tmPct val="10000"/>
                                  </p:iterate>
                                  <p:childTnLst>
                                    <p:set>
                                      <p:cBhvr>
                                        <p:cTn id="50" dur="1" fill="hold">
                                          <p:stCondLst>
                                            <p:cond delay="0"/>
                                          </p:stCondLst>
                                        </p:cTn>
                                        <p:tgtEl>
                                          <p:spTgt spid="348166">
                                            <p:txEl>
                                              <p:pRg st="5" end="5"/>
                                            </p:txEl>
                                          </p:spTgt>
                                        </p:tgtEl>
                                        <p:attrNameLst>
                                          <p:attrName>style.visibility</p:attrName>
                                        </p:attrNameLst>
                                      </p:cBhvr>
                                      <p:to>
                                        <p:strVal val="visible"/>
                                      </p:to>
                                    </p:set>
                                    <p:anim calcmode="lin" valueType="num">
                                      <p:cBhvr>
                                        <p:cTn id="51" dur="500" fill="hold"/>
                                        <p:tgtEl>
                                          <p:spTgt spid="348166">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348166">
                                            <p:txEl>
                                              <p:pRg st="5" end="5"/>
                                            </p:txEl>
                                          </p:spTgt>
                                        </p:tgtEl>
                                        <p:attrNameLst>
                                          <p:attrName>ppt_y</p:attrName>
                                        </p:attrNameLst>
                                      </p:cBhvr>
                                      <p:tavLst>
                                        <p:tav tm="0">
                                          <p:val>
                                            <p:strVal val="#ppt_y"/>
                                          </p:val>
                                        </p:tav>
                                        <p:tav tm="100000">
                                          <p:val>
                                            <p:strVal val="#ppt_y"/>
                                          </p:val>
                                        </p:tav>
                                      </p:tavLst>
                                    </p:anim>
                                    <p:anim calcmode="lin" valueType="num">
                                      <p:cBhvr>
                                        <p:cTn id="53" dur="500" fill="hold"/>
                                        <p:tgtEl>
                                          <p:spTgt spid="348166">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348166">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34816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en-US">
                <a:cs typeface="+mj-cs"/>
              </a:rPr>
              <a:t>Exodus 2:23</a:t>
            </a:r>
          </a:p>
        </p:txBody>
      </p:sp>
      <p:sp>
        <p:nvSpPr>
          <p:cNvPr id="349187" name="Rectangle 3"/>
          <p:cNvSpPr>
            <a:spLocks noGrp="1" noChangeArrowheads="1"/>
          </p:cNvSpPr>
          <p:nvPr>
            <p:ph type="body" idx="1"/>
          </p:nvPr>
        </p:nvSpPr>
        <p:spPr>
          <a:xfrm>
            <a:off x="381000" y="1676400"/>
            <a:ext cx="8763000" cy="2743200"/>
          </a:xfrm>
        </p:spPr>
        <p:txBody>
          <a:bodyPr/>
          <a:lstStyle/>
          <a:p>
            <a:pPr eaLnBrk="1" hangingPunct="1">
              <a:defRPr/>
            </a:pPr>
            <a:r>
              <a:rPr lang="en-US" dirty="0">
                <a:cs typeface="+mn-cs"/>
              </a:rPr>
              <a:t>"During that long period, the king of Egypt died. The Israelites groaned in their slavery and cried out, and their cry for help because of their slavery went up to God."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5" name="Picture 2" descr="OMSSO008"/>
          <p:cNvPicPr>
            <a:picLocks noChangeAspect="1" noChangeArrowheads="1"/>
          </p:cNvPicPr>
          <p:nvPr/>
        </p:nvPicPr>
        <p:blipFill>
          <a:blip r:embed="rId3" cstate="screen">
            <a:lum bright="-12000"/>
            <a:extLst>
              <a:ext uri="{28A0092B-C50C-407E-A947-70E740481C1C}">
                <a14:useLocalDpi xmlns:a14="http://schemas.microsoft.com/office/drawing/2010/main"/>
              </a:ext>
            </a:extLst>
          </a:blip>
          <a:srcRect/>
          <a:stretch>
            <a:fillRect/>
          </a:stretch>
        </p:blipFill>
        <p:spPr bwMode="auto">
          <a:xfrm>
            <a:off x="4648200" y="3287713"/>
            <a:ext cx="4495800" cy="357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906" name="Picture 3" descr="Slide1"/>
          <p:cNvPicPr>
            <a:picLocks noChangeAspect="1" noChangeArrowheads="1"/>
          </p:cNvPicPr>
          <p:nvPr/>
        </p:nvPicPr>
        <p:blipFill>
          <a:blip r:embed="rId4">
            <a:lum bright="-30000"/>
            <a:extLst>
              <a:ext uri="{28A0092B-C50C-407E-A947-70E740481C1C}">
                <a14:useLocalDpi xmlns:a14="http://schemas.microsoft.com/office/drawing/2010/main"/>
              </a:ext>
            </a:extLst>
          </a:blip>
          <a:srcRect/>
          <a:stretch>
            <a:fillRect/>
          </a:stretch>
        </p:blipFill>
        <p:spPr bwMode="auto">
          <a:xfrm>
            <a:off x="0" y="3371850"/>
            <a:ext cx="4648200" cy="348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907" name="Picture 4" descr="OMSSO083"/>
          <p:cNvPicPr>
            <a:picLocks noChangeAspect="1" noChangeArrowheads="1"/>
          </p:cNvPicPr>
          <p:nvPr/>
        </p:nvPicPr>
        <p:blipFill>
          <a:blip r:embed="rId5">
            <a:lum bright="-42000"/>
            <a:extLst>
              <a:ext uri="{28A0092B-C50C-407E-A947-70E740481C1C}">
                <a14:useLocalDpi xmlns:a14="http://schemas.microsoft.com/office/drawing/2010/main"/>
              </a:ext>
            </a:extLst>
          </a:blip>
          <a:srcRect/>
          <a:stretch>
            <a:fillRect/>
          </a:stretch>
        </p:blipFill>
        <p:spPr bwMode="auto">
          <a:xfrm>
            <a:off x="2514600" y="0"/>
            <a:ext cx="3733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908" name="Picture 5" descr="Red Sea"/>
          <p:cNvPicPr>
            <a:picLocks noChangeAspect="1" noChangeArrowheads="1"/>
          </p:cNvPicPr>
          <p:nvPr/>
        </p:nvPicPr>
        <p:blipFill>
          <a:blip r:embed="rId6" cstate="screen">
            <a:lum bright="-24000"/>
            <a:extLst>
              <a:ext uri="{28A0092B-C50C-407E-A947-70E740481C1C}">
                <a14:useLocalDpi xmlns:a14="http://schemas.microsoft.com/office/drawing/2010/main"/>
              </a:ext>
            </a:extLst>
          </a:blip>
          <a:srcRect/>
          <a:stretch>
            <a:fillRect/>
          </a:stretch>
        </p:blipFill>
        <p:spPr bwMode="auto">
          <a:xfrm>
            <a:off x="6197600" y="0"/>
            <a:ext cx="2946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9909" name="Picture 6" descr="World Travel 051"/>
          <p:cNvPicPr>
            <a:picLocks noChangeAspect="1" noChangeArrowheads="1"/>
          </p:cNvPicPr>
          <p:nvPr/>
        </p:nvPicPr>
        <p:blipFill>
          <a:blip r:embed="rId7">
            <a:lum bright="-18000"/>
            <a:extLst>
              <a:ext uri="{28A0092B-C50C-407E-A947-70E740481C1C}">
                <a14:useLocalDpi xmlns:a14="http://schemas.microsoft.com/office/drawing/2010/main"/>
              </a:ext>
            </a:extLst>
          </a:blip>
          <a:srcRect/>
          <a:stretch>
            <a:fillRect/>
          </a:stretch>
        </p:blipFill>
        <p:spPr bwMode="auto">
          <a:xfrm>
            <a:off x="0" y="0"/>
            <a:ext cx="2744788"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2760" name="Text Box 8"/>
          <p:cNvSpPr txBox="1">
            <a:spLocks noChangeArrowheads="1"/>
          </p:cNvSpPr>
          <p:nvPr/>
        </p:nvSpPr>
        <p:spPr bwMode="auto">
          <a:xfrm>
            <a:off x="1954213" y="1262063"/>
            <a:ext cx="7154862" cy="4486275"/>
          </a:xfrm>
          <a:prstGeom prst="rect">
            <a:avLst/>
          </a:prstGeom>
          <a:noFill/>
          <a:ln w="9525">
            <a:noFill/>
            <a:miter lim="800000"/>
            <a:headEnd/>
            <a:tailEnd/>
          </a:ln>
          <a:effectLst>
            <a:outerShdw blurRad="63500" dist="38099" dir="2700000" algn="ctr" rotWithShape="0">
              <a:srgbClr val="000000">
                <a:alpha val="74998"/>
              </a:srgbClr>
            </a:outerShdw>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3100-2686 Proto-Dynastic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2686-2181 Old Kingdom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2181-1991 First Intermediate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1991-1786 Middle Kingdom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1786-1558 Second Intermediate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1558-1085 New Kingdom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1098-  332 Late Dynastic</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glow rad="127000">
                    <a:srgbClr val="000000"/>
                  </a:glow>
                </a:effectLst>
                <a:uLnTx/>
                <a:uFillTx/>
                <a:latin typeface="Arial" pitchFamily="-128" charset="0"/>
                <a:ea typeface="ＭＳ Ｐゴシック" charset="0"/>
                <a:cs typeface="ＭＳ Ｐゴシック" charset="0"/>
              </a:rPr>
              <a:t>  332-         Alexander the Great</a:t>
            </a:r>
          </a:p>
        </p:txBody>
      </p:sp>
      <p:sp>
        <p:nvSpPr>
          <p:cNvPr id="202762" name="WordArt 10"/>
          <p:cNvSpPr>
            <a:spLocks noChangeArrowheads="1" noChangeShapeType="1" noTextEdit="1"/>
          </p:cNvSpPr>
          <p:nvPr/>
        </p:nvSpPr>
        <p:spPr bwMode="auto">
          <a:xfrm>
            <a:off x="152400" y="2286000"/>
            <a:ext cx="1676400" cy="558800"/>
          </a:xfrm>
          <a:prstGeom prst="rect">
            <a:avLst/>
          </a:prstGeom>
        </p:spPr>
        <p:txBody>
          <a:bodyPr wrap="none" numCol="1"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Abraham</a:t>
            </a:r>
          </a:p>
        </p:txBody>
      </p:sp>
      <p:sp>
        <p:nvSpPr>
          <p:cNvPr id="202763" name="WordArt 11"/>
          <p:cNvSpPr>
            <a:spLocks noChangeArrowheads="1" noChangeShapeType="1" noTextEdit="1"/>
          </p:cNvSpPr>
          <p:nvPr/>
        </p:nvSpPr>
        <p:spPr bwMode="auto">
          <a:xfrm>
            <a:off x="152400" y="2946400"/>
            <a:ext cx="1676400" cy="558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Joseph</a:t>
            </a:r>
          </a:p>
        </p:txBody>
      </p:sp>
      <p:sp>
        <p:nvSpPr>
          <p:cNvPr id="202764" name="WordArt 12"/>
          <p:cNvSpPr>
            <a:spLocks noChangeArrowheads="1" noChangeShapeType="1" noTextEdit="1"/>
          </p:cNvSpPr>
          <p:nvPr/>
        </p:nvSpPr>
        <p:spPr bwMode="auto">
          <a:xfrm>
            <a:off x="152400" y="3937000"/>
            <a:ext cx="1676400" cy="5588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Moses</a:t>
            </a:r>
          </a:p>
        </p:txBody>
      </p:sp>
      <p:sp>
        <p:nvSpPr>
          <p:cNvPr id="202765" name="Rectangle 13"/>
          <p:cNvSpPr>
            <a:spLocks noGrp="1" noChangeArrowheads="1"/>
          </p:cNvSpPr>
          <p:nvPr>
            <p:ph type="title" idx="4294967295"/>
          </p:nvPr>
        </p:nvSpPr>
        <p:spPr>
          <a:xfrm>
            <a:off x="0" y="283295"/>
            <a:ext cx="8305800" cy="769441"/>
          </a:xfrm>
          <a:solidFill>
            <a:srgbClr val="000000"/>
          </a:solidFill>
          <a:effectLst>
            <a:outerShdw blurRad="63500" dist="53882" dir="2700000" algn="ctr" rotWithShape="0">
              <a:schemeClr val="tx1">
                <a:alpha val="74998"/>
              </a:schemeClr>
            </a:outerShdw>
          </a:effectLst>
        </p:spPr>
        <p:txBody>
          <a:bodyPr wrap="square" anchor="t">
            <a:spAutoFit/>
          </a:bodyPr>
          <a:lstStyle/>
          <a:p>
            <a:pPr algn="ctr" eaLnBrk="1" hangingPunct="1">
              <a:spcBef>
                <a:spcPct val="50000"/>
              </a:spcBef>
              <a:defRPr/>
            </a:pPr>
            <a:r>
              <a:rPr kumimoji="0" lang="en-US" b="1" i="0" dirty="0">
                <a:solidFill>
                  <a:schemeClr val="bg1"/>
                </a:solidFill>
                <a:effectLst/>
                <a:ea typeface="+mj-ea"/>
                <a:cs typeface="+mj-cs"/>
              </a:rPr>
              <a:t>Traditional History of Egypt</a:t>
            </a:r>
          </a:p>
        </p:txBody>
      </p:sp>
      <p:sp>
        <p:nvSpPr>
          <p:cNvPr id="379915" name="Text Box 9"/>
          <p:cNvSpPr txBox="1">
            <a:spLocks noChangeArrowheads="1"/>
          </p:cNvSpPr>
          <p:nvPr/>
        </p:nvSpPr>
        <p:spPr bwMode="auto">
          <a:xfrm>
            <a:off x="7885113" y="0"/>
            <a:ext cx="1262062" cy="461963"/>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1F7E9"/>
                </a:solidFill>
                <a:effectLst/>
                <a:uLnTx/>
                <a:uFillTx/>
                <a:latin typeface="Arial" charset="0"/>
                <a:ea typeface="ＭＳ Ｐゴシック" charset="0"/>
              </a:rPr>
              <a:t>OTB 73</a:t>
            </a:r>
          </a:p>
        </p:txBody>
      </p:sp>
      <p:sp>
        <p:nvSpPr>
          <p:cNvPr id="13" name="WordArt 10"/>
          <p:cNvSpPr>
            <a:spLocks noChangeArrowheads="1" noChangeShapeType="1" noTextEdit="1"/>
          </p:cNvSpPr>
          <p:nvPr/>
        </p:nvSpPr>
        <p:spPr bwMode="auto">
          <a:xfrm>
            <a:off x="179512" y="1484784"/>
            <a:ext cx="1656184" cy="609029"/>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solidFill>
                    <a:srgbClr val="000000"/>
                  </a:solidFill>
                  <a:round/>
                  <a:headEnd/>
                  <a:tailEnd/>
                </a:ln>
                <a:gradFill rotWithShape="1">
                  <a:gsLst>
                    <a:gs pos="0">
                      <a:srgbClr val="FFFF00"/>
                    </a:gs>
                    <a:gs pos="100000">
                      <a:srgbClr val="FF9933"/>
                    </a:gs>
                  </a:gsLst>
                  <a:path path="rect">
                    <a:fillToRect l="50000" t="50000" r="50000" b="50000"/>
                  </a:path>
                </a:gradFill>
                <a:effectLst>
                  <a:glow rad="190500">
                    <a:srgbClr val="000000"/>
                  </a:glow>
                </a:effectLst>
                <a:uLnTx/>
                <a:uFillTx/>
                <a:latin typeface="Impact"/>
                <a:ea typeface="Impact"/>
                <a:cs typeface="Impact"/>
              </a:rPr>
              <a:t>Pyramids</a:t>
            </a:r>
          </a:p>
        </p:txBody>
      </p:sp>
    </p:spTree>
    <p:extLst>
      <p:ext uri="{BB962C8B-B14F-4D97-AF65-F5344CB8AC3E}">
        <p14:creationId xmlns:p14="http://schemas.microsoft.com/office/powerpoint/2010/main" val="3859948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2762"/>
                                        </p:tgtEl>
                                        <p:attrNameLst>
                                          <p:attrName>style.visibility</p:attrName>
                                        </p:attrNameLst>
                                      </p:cBhvr>
                                      <p:to>
                                        <p:strVal val="visible"/>
                                      </p:to>
                                    </p:set>
                                    <p:animEffect transition="in" filter="fade">
                                      <p:cBhvr>
                                        <p:cTn id="12" dur="500"/>
                                        <p:tgtEl>
                                          <p:spTgt spid="2027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2763"/>
                                        </p:tgtEl>
                                        <p:attrNameLst>
                                          <p:attrName>style.visibility</p:attrName>
                                        </p:attrNameLst>
                                      </p:cBhvr>
                                      <p:to>
                                        <p:strVal val="visible"/>
                                      </p:to>
                                    </p:set>
                                    <p:animEffect transition="in" filter="fade">
                                      <p:cBhvr>
                                        <p:cTn id="17" dur="500"/>
                                        <p:tgtEl>
                                          <p:spTgt spid="20276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2764"/>
                                        </p:tgtEl>
                                        <p:attrNameLst>
                                          <p:attrName>style.visibility</p:attrName>
                                        </p:attrNameLst>
                                      </p:cBhvr>
                                      <p:to>
                                        <p:strVal val="visible"/>
                                      </p:to>
                                    </p:set>
                                    <p:animEffect transition="in" filter="fade">
                                      <p:cBhvr>
                                        <p:cTn id="22" dur="500"/>
                                        <p:tgtEl>
                                          <p:spTgt spid="20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62" grpId="0" animBg="1"/>
      <p:bldP spid="202763" grpId="0" animBg="1"/>
      <p:bldP spid="202764"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p:txBody>
          <a:bodyPr/>
          <a:lstStyle/>
          <a:p>
            <a:pPr eaLnBrk="1" hangingPunct="1">
              <a:defRPr/>
            </a:pPr>
            <a:r>
              <a:rPr lang="en-US">
                <a:cs typeface="+mj-cs"/>
              </a:rPr>
              <a:t>Exodus 2:23</a:t>
            </a:r>
          </a:p>
        </p:txBody>
      </p:sp>
      <p:sp>
        <p:nvSpPr>
          <p:cNvPr id="349190" name="Text Box 6"/>
          <p:cNvSpPr txBox="1">
            <a:spLocks noChangeArrowheads="1"/>
          </p:cNvSpPr>
          <p:nvPr/>
        </p:nvSpPr>
        <p:spPr bwMode="auto">
          <a:xfrm>
            <a:off x="685800" y="1752600"/>
            <a:ext cx="8305800" cy="2554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effectLst>
                  <a:outerShdw blurRad="38100" dist="38100" dir="2700000" algn="tl">
                    <a:srgbClr val="000000"/>
                  </a:outerShdw>
                </a:effectLst>
                <a:cs typeface="+mn-cs"/>
              </a:rPr>
              <a:t>Moses lived in exile in Midian 40 years. The only pharaohs who ruled 40 years or more:</a:t>
            </a:r>
          </a:p>
          <a:p>
            <a:pPr>
              <a:defRPr/>
            </a:pPr>
            <a:r>
              <a:rPr lang="en-US" sz="3200" dirty="0">
                <a:effectLst>
                  <a:outerShdw blurRad="38100" dist="38100" dir="2700000" algn="tl">
                    <a:srgbClr val="000000"/>
                  </a:outerShdw>
                </a:effectLst>
                <a:cs typeface="+mn-cs"/>
              </a:rPr>
              <a:t> </a:t>
            </a:r>
          </a:p>
          <a:p>
            <a:pPr>
              <a:defRPr/>
            </a:pPr>
            <a:r>
              <a:rPr lang="en-US" sz="3200" dirty="0">
                <a:effectLst>
                  <a:outerShdw blurRad="38100" dist="38100" dir="2700000" algn="tl">
                    <a:srgbClr val="000000"/>
                  </a:outerShdw>
                </a:effectLst>
                <a:cs typeface="+mn-cs"/>
              </a:rPr>
              <a:t>1. Thutmose III (1504-1450) </a:t>
            </a:r>
          </a:p>
          <a:p>
            <a:pPr>
              <a:defRPr/>
            </a:pPr>
            <a:r>
              <a:rPr lang="en-US" sz="3200" dirty="0">
                <a:effectLst>
                  <a:outerShdw blurRad="38100" dist="38100" dir="2700000" algn="tl">
                    <a:srgbClr val="000000"/>
                  </a:outerShdw>
                </a:effectLst>
                <a:cs typeface="+mn-cs"/>
              </a:rPr>
              <a:t>2. Rameses II (1290-1224)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9190">
                                            <p:txEl>
                                              <p:pRg st="0" end="0"/>
                                            </p:txEl>
                                          </p:spTgt>
                                        </p:tgtEl>
                                        <p:attrNameLst>
                                          <p:attrName>style.visibility</p:attrName>
                                        </p:attrNameLst>
                                      </p:cBhvr>
                                      <p:to>
                                        <p:strVal val="visible"/>
                                      </p:to>
                                    </p:set>
                                    <p:anim calcmode="lin" valueType="num">
                                      <p:cBhvr>
                                        <p:cTn id="7" dur="500" fill="hold"/>
                                        <p:tgtEl>
                                          <p:spTgt spid="34919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9190">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919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919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9190">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49190">
                                            <p:txEl>
                                              <p:pRg st="1" end="1"/>
                                            </p:txEl>
                                          </p:spTgt>
                                        </p:tgtEl>
                                        <p:attrNameLst>
                                          <p:attrName>style.visibility</p:attrName>
                                        </p:attrNameLst>
                                      </p:cBhvr>
                                      <p:to>
                                        <p:strVal val="visible"/>
                                      </p:to>
                                    </p:set>
                                    <p:anim calcmode="lin" valueType="num">
                                      <p:cBhvr>
                                        <p:cTn id="16" dur="500" fill="hold"/>
                                        <p:tgtEl>
                                          <p:spTgt spid="349190">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49190">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49190">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49190">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49190">
                                            <p:txEl>
                                              <p:pRg st="1" end="1"/>
                                            </p:txEl>
                                          </p:spTgt>
                                        </p:tgtEl>
                                      </p:cBhvr>
                                    </p:animEffect>
                                  </p:childTnLst>
                                </p:cTn>
                              </p:par>
                              <p:par>
                                <p:cTn id="21" presetID="41" presetClass="entr" presetSubtype="0" fill="hold" nodeType="withEffect">
                                  <p:stCondLst>
                                    <p:cond delay="0"/>
                                  </p:stCondLst>
                                  <p:iterate type="lt">
                                    <p:tmPct val="10000"/>
                                  </p:iterate>
                                  <p:childTnLst>
                                    <p:set>
                                      <p:cBhvr>
                                        <p:cTn id="22" dur="1" fill="hold">
                                          <p:stCondLst>
                                            <p:cond delay="0"/>
                                          </p:stCondLst>
                                        </p:cTn>
                                        <p:tgtEl>
                                          <p:spTgt spid="349190">
                                            <p:txEl>
                                              <p:pRg st="2" end="2"/>
                                            </p:txEl>
                                          </p:spTgt>
                                        </p:tgtEl>
                                        <p:attrNameLst>
                                          <p:attrName>style.visibility</p:attrName>
                                        </p:attrNameLst>
                                      </p:cBhvr>
                                      <p:to>
                                        <p:strVal val="visible"/>
                                      </p:to>
                                    </p:set>
                                    <p:anim calcmode="lin" valueType="num">
                                      <p:cBhvr>
                                        <p:cTn id="23" dur="500" fill="hold"/>
                                        <p:tgtEl>
                                          <p:spTgt spid="349190">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49190">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49190">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49190">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49190">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349190">
                                            <p:txEl>
                                              <p:pRg st="3" end="3"/>
                                            </p:txEl>
                                          </p:spTgt>
                                        </p:tgtEl>
                                        <p:attrNameLst>
                                          <p:attrName>style.visibility</p:attrName>
                                        </p:attrNameLst>
                                      </p:cBhvr>
                                      <p:to>
                                        <p:strVal val="visible"/>
                                      </p:to>
                                    </p:set>
                                    <p:anim calcmode="lin" valueType="num">
                                      <p:cBhvr>
                                        <p:cTn id="32" dur="500" fill="hold"/>
                                        <p:tgtEl>
                                          <p:spTgt spid="349190">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349190">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349190">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349190">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3491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pPr eaLnBrk="1" hangingPunct="1">
              <a:defRPr/>
            </a:pPr>
            <a:r>
              <a:rPr lang="en-US">
                <a:cs typeface="+mj-cs"/>
              </a:rPr>
              <a:t>Arguments for the Early Date</a:t>
            </a:r>
          </a:p>
        </p:txBody>
      </p:sp>
      <p:sp>
        <p:nvSpPr>
          <p:cNvPr id="381955" name="Rectangle 3"/>
          <p:cNvSpPr>
            <a:spLocks noGrp="1" noChangeArrowheads="1"/>
          </p:cNvSpPr>
          <p:nvPr>
            <p:ph type="body" idx="1"/>
          </p:nvPr>
        </p:nvSpPr>
        <p:spPr>
          <a:xfrm>
            <a:off x="1905000" y="1981200"/>
            <a:ext cx="6019800" cy="3276600"/>
          </a:xfrm>
        </p:spPr>
        <p:txBody>
          <a:bodyPr/>
          <a:lstStyle/>
          <a:p>
            <a:pPr eaLnBrk="1" hangingPunct="1">
              <a:defRPr/>
            </a:pPr>
            <a:r>
              <a:rPr lang="en-US" sz="3600" dirty="0">
                <a:cs typeface="+mn-cs"/>
              </a:rPr>
              <a:t>Biblical Arguments</a:t>
            </a:r>
          </a:p>
          <a:p>
            <a:pPr eaLnBrk="1" hangingPunct="1">
              <a:buFont typeface="Wingdings" charset="0"/>
              <a:buNone/>
              <a:defRPr/>
            </a:pPr>
            <a:endParaRPr lang="en-US" dirty="0">
              <a:cs typeface="+mn-cs"/>
            </a:endParaRPr>
          </a:p>
          <a:p>
            <a:pPr eaLnBrk="1" hangingPunct="1">
              <a:defRPr/>
            </a:pPr>
            <a:r>
              <a:rPr lang="en-US" sz="3600" dirty="0">
                <a:cs typeface="+mn-cs"/>
              </a:rPr>
              <a:t>Archaeological Arguments</a:t>
            </a:r>
          </a:p>
          <a:p>
            <a:pPr eaLnBrk="1" hangingPunct="1">
              <a:buFont typeface="Wingdings" charset="0"/>
              <a:buNone/>
              <a:defRPr/>
            </a:pPr>
            <a:endParaRPr lang="en-US" dirty="0">
              <a:cs typeface="+mn-cs"/>
            </a:endParaRPr>
          </a:p>
          <a:p>
            <a:pPr eaLnBrk="1" hangingPunct="1">
              <a:defRPr/>
            </a:pPr>
            <a:r>
              <a:rPr lang="en-US" sz="3600" dirty="0">
                <a:cs typeface="+mn-cs"/>
              </a:rPr>
              <a:t>Historical Arguments</a:t>
            </a:r>
            <a:endParaRPr lang="en-US" dirty="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mph" presetSubtype="0" fill="hold" nodeType="clickEffect">
                                  <p:stCondLst>
                                    <p:cond delay="0"/>
                                  </p:stCondLst>
                                  <p:childTnLst>
                                    <p:animClr clrSpc="rgb" dir="cw">
                                      <p:cBhvr override="childStyle">
                                        <p:cTn id="6" dur="1900" fill="hold">
                                          <p:stCondLst>
                                            <p:cond delay="100"/>
                                          </p:stCondLst>
                                        </p:cTn>
                                        <p:tgtEl>
                                          <p:spTgt spid="381955">
                                            <p:txEl>
                                              <p:pRg st="2" end="2"/>
                                            </p:txEl>
                                          </p:spTgt>
                                        </p:tgtEl>
                                        <p:attrNameLst>
                                          <p:attrName>style.color</p:attrName>
                                        </p:attrNameLst>
                                      </p:cBhvr>
                                      <p:to>
                                        <a:srgbClr val="00FF00"/>
                                      </p:to>
                                    </p:animClr>
                                    <p:animClr clrSpc="rgb" dir="cw">
                                      <p:cBhvr>
                                        <p:cTn id="7" dur="1900" fill="hold">
                                          <p:stCondLst>
                                            <p:cond delay="100"/>
                                          </p:stCondLst>
                                        </p:cTn>
                                        <p:tgtEl>
                                          <p:spTgt spid="381955">
                                            <p:txEl>
                                              <p:pRg st="2" end="2"/>
                                            </p:txEl>
                                          </p:spTgt>
                                        </p:tgtEl>
                                        <p:attrNameLst>
                                          <p:attrName>fillColor</p:attrName>
                                        </p:attrNameLst>
                                      </p:cBhvr>
                                      <p:to>
                                        <a:srgbClr val="00FF00"/>
                                      </p:to>
                                    </p:animClr>
                                    <p:set>
                                      <p:cBhvr>
                                        <p:cTn id="8" dur="1900" fill="hold">
                                          <p:stCondLst>
                                            <p:cond delay="100"/>
                                          </p:stCondLst>
                                        </p:cTn>
                                        <p:tgtEl>
                                          <p:spTgt spid="381955">
                                            <p:txEl>
                                              <p:pRg st="2" end="2"/>
                                            </p:txEl>
                                          </p:spTgt>
                                        </p:tgtEl>
                                        <p:attrNameLst>
                                          <p:attrName>fill.type</p:attrName>
                                        </p:attrNameLst>
                                      </p:cBhvr>
                                      <p:to>
                                        <p:strVal val="solid"/>
                                      </p:to>
                                    </p:set>
                                    <p:set>
                                      <p:cBhvr>
                                        <p:cTn id="9" dur="1900" fill="hold">
                                          <p:stCondLst>
                                            <p:cond delay="100"/>
                                          </p:stCondLst>
                                        </p:cTn>
                                        <p:tgtEl>
                                          <p:spTgt spid="381955">
                                            <p:txEl>
                                              <p:pRg st="2" end="2"/>
                                            </p:txEl>
                                          </p:spTgt>
                                        </p:tgtEl>
                                        <p:attrNameLst>
                                          <p:attrName>fill.on</p:attrName>
                                        </p:attrNameLst>
                                      </p:cBhvr>
                                      <p:to>
                                        <p:strVal val="true"/>
                                      </p:to>
                                    </p:set>
                                    <p:animScale>
                                      <p:cBhvr>
                                        <p:cTn id="10" dur="200" fill="hold">
                                          <p:stCondLst>
                                            <p:cond delay="0"/>
                                          </p:stCondLst>
                                        </p:cTn>
                                        <p:tgtEl>
                                          <p:spTgt spid="381955">
                                            <p:txEl>
                                              <p:pRg st="2" end="2"/>
                                            </p:txEl>
                                          </p:spTgt>
                                        </p:tgtEl>
                                      </p:cBhvr>
                                      <p:from x="100000" y="100000"/>
                                      <p:to x="100000" y="5000"/>
                                    </p:animScale>
                                    <p:animScale>
                                      <p:cBhvr>
                                        <p:cTn id="11" dur="200" fill="hold">
                                          <p:stCondLst>
                                            <p:cond delay="200"/>
                                          </p:stCondLst>
                                        </p:cTn>
                                        <p:tgtEl>
                                          <p:spTgt spid="381955">
                                            <p:txEl>
                                              <p:pRg st="2" end="2"/>
                                            </p:txEl>
                                          </p:spTgt>
                                        </p:tgtEl>
                                      </p:cBhvr>
                                      <p:from x="100000" y="5000"/>
                                      <p:to x="120000" y="150000"/>
                                    </p:animScale>
                                    <p:animScale>
                                      <p:cBhvr>
                                        <p:cTn id="12" dur="600" fill="hold">
                                          <p:stCondLst>
                                            <p:cond delay="1400"/>
                                          </p:stCondLst>
                                        </p:cTn>
                                        <p:tgtEl>
                                          <p:spTgt spid="381955">
                                            <p:txEl>
                                              <p:pRg st="2" end="2"/>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3" name="Rectangle 2"/>
          <p:cNvSpPr>
            <a:spLocks noGrp="1" noChangeArrowheads="1"/>
          </p:cNvSpPr>
          <p:nvPr>
            <p:ph type="ctrTitle"/>
          </p:nvPr>
        </p:nvSpPr>
        <p:spPr>
          <a:xfrm>
            <a:off x="4191000" y="-76200"/>
            <a:ext cx="4572000" cy="2116138"/>
          </a:xfrm>
        </p:spPr>
        <p:txBody>
          <a:bodyPr/>
          <a:lstStyle/>
          <a:p>
            <a:pPr algn="ctr" eaLnBrk="1" hangingPunct="1"/>
            <a:r>
              <a:rPr lang="en-US">
                <a:latin typeface="Arial" charset="0"/>
                <a:ea typeface="ＭＳ Ｐゴシック" charset="0"/>
                <a:cs typeface="Arial" charset="0"/>
              </a:rPr>
              <a:t>Merneptah Stela</a:t>
            </a:r>
          </a:p>
        </p:txBody>
      </p:sp>
      <p:sp>
        <p:nvSpPr>
          <p:cNvPr id="407554" name="Rectangle 3"/>
          <p:cNvSpPr>
            <a:spLocks noGrp="1" noChangeArrowheads="1"/>
          </p:cNvSpPr>
          <p:nvPr>
            <p:ph type="subTitle" idx="1"/>
          </p:nvPr>
        </p:nvSpPr>
        <p:spPr>
          <a:xfrm>
            <a:off x="4176713" y="1828800"/>
            <a:ext cx="4549775" cy="1752600"/>
          </a:xfrm>
        </p:spPr>
        <p:txBody>
          <a:bodyPr/>
          <a:lstStyle/>
          <a:p>
            <a:pPr algn="ctr" eaLnBrk="1" hangingPunct="1">
              <a:buFont typeface="Symbol" charset="0"/>
              <a:buNone/>
            </a:pPr>
            <a:r>
              <a:rPr lang="en-US">
                <a:latin typeface="Arial" charset="0"/>
                <a:ea typeface="ＭＳ Ｐゴシック" charset="0"/>
                <a:cs typeface="Arial" charset="0"/>
              </a:rPr>
              <a:t>Lists Israel in Canaan as a people group in the 13th century</a:t>
            </a:r>
          </a:p>
        </p:txBody>
      </p:sp>
      <p:pic>
        <p:nvPicPr>
          <p:cNvPr id="407555"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35814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7556" name="Rectangle 7"/>
          <p:cNvSpPr>
            <a:spLocks noChangeArrowheads="1"/>
          </p:cNvSpPr>
          <p:nvPr/>
        </p:nvSpPr>
        <p:spPr bwMode="auto">
          <a:xfrm>
            <a:off x="6011863" y="5867400"/>
            <a:ext cx="3132137"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charset="0"/>
              <a:buNone/>
              <a:tabLst/>
              <a:defRPr/>
            </a:pPr>
            <a:r>
              <a:rPr kumimoji="0" lang="en-US" sz="2800" b="0" i="1" u="none" strike="noStrike" kern="1200" cap="none" spc="0" normalizeH="0" baseline="0" noProof="0">
                <a:ln>
                  <a:noFill/>
                </a:ln>
                <a:solidFill>
                  <a:srgbClr val="EAEAEA"/>
                </a:solidFill>
                <a:effectLst/>
                <a:uLnTx/>
                <a:uFillTx/>
                <a:latin typeface="Arial" charset="0"/>
                <a:ea typeface="ＭＳ Ｐゴシック" charset="0"/>
                <a:cs typeface="Arial" charset="0"/>
              </a:rPr>
              <a:t>Ancient Egypt, 1208 BC</a:t>
            </a:r>
          </a:p>
        </p:txBody>
      </p:sp>
      <p:sp>
        <p:nvSpPr>
          <p:cNvPr id="407557" name="Rectangle 8"/>
          <p:cNvSpPr>
            <a:spLocks noChangeArrowheads="1"/>
          </p:cNvSpPr>
          <p:nvPr/>
        </p:nvSpPr>
        <p:spPr bwMode="auto">
          <a:xfrm>
            <a:off x="4198938" y="4038600"/>
            <a:ext cx="4549775"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20000"/>
              </a:spcBef>
              <a:spcAft>
                <a:spcPct val="0"/>
              </a:spcAft>
              <a:buClr>
                <a:srgbClr val="FFCC66"/>
              </a:buClr>
              <a:buSzPct val="90000"/>
              <a:buFont typeface="Symbol" charset="0"/>
              <a:buNone/>
              <a:tabLst/>
              <a:defRPr/>
            </a:pPr>
            <a:r>
              <a:rPr kumimoji="0" lang="en-US" sz="3200" b="0" i="1" u="none" strike="noStrike" kern="1200" cap="none" spc="0" normalizeH="0" baseline="0" noProof="0" dirty="0">
                <a:ln>
                  <a:noFill/>
                </a:ln>
                <a:solidFill>
                  <a:srgbClr val="EAEAEA"/>
                </a:solidFill>
                <a:effectLst/>
                <a:uLnTx/>
                <a:uFillTx/>
                <a:latin typeface="Arial" charset="0"/>
                <a:ea typeface="ＭＳ Ｐゴシック" charset="0"/>
                <a:cs typeface="Arial" charset="0"/>
              </a:rPr>
              <a:t>This is the first mention of the name </a:t>
            </a:r>
            <a:r>
              <a:rPr kumimoji="0" lang="mr-IN" altLang="ja-JP" sz="3200" b="0" i="1" u="none" strike="noStrike" kern="1200" cap="none" spc="0" normalizeH="0" baseline="0" noProof="0" dirty="0">
                <a:ln>
                  <a:noFill/>
                </a:ln>
                <a:solidFill>
                  <a:srgbClr val="EAEAEA"/>
                </a:solidFill>
                <a:effectLst/>
                <a:uLnTx/>
                <a:uFillTx/>
                <a:latin typeface="Arial" charset="0"/>
                <a:ea typeface="ＭＳ Ｐゴシック" charset="0"/>
                <a:cs typeface="Arial" charset="0"/>
              </a:rPr>
              <a:t>"</a:t>
            </a:r>
            <a:r>
              <a:rPr kumimoji="0" lang="en-US" altLang="ja-JP" sz="3200" b="0" i="1" u="none" strike="noStrike" kern="1200" cap="none" spc="0" normalizeH="0" baseline="0" noProof="0" dirty="0">
                <a:ln>
                  <a:noFill/>
                </a:ln>
                <a:solidFill>
                  <a:srgbClr val="EAEAEA"/>
                </a:solidFill>
                <a:effectLst/>
                <a:uLnTx/>
                <a:uFillTx/>
                <a:latin typeface="Arial" charset="0"/>
                <a:ea typeface="ＭＳ Ｐゴシック" charset="0"/>
                <a:cs typeface="Arial" charset="0"/>
              </a:rPr>
              <a:t>Israel</a:t>
            </a:r>
            <a:r>
              <a:rPr kumimoji="0" lang="mr-IN" altLang="ja-JP" sz="3200" b="0" i="1" u="none" strike="noStrike" kern="1200" cap="none" spc="0" normalizeH="0" baseline="0" noProof="0" dirty="0">
                <a:ln>
                  <a:noFill/>
                </a:ln>
                <a:solidFill>
                  <a:srgbClr val="EAEAEA"/>
                </a:solidFill>
                <a:effectLst/>
                <a:uLnTx/>
                <a:uFillTx/>
                <a:latin typeface="Arial" charset="0"/>
                <a:ea typeface="ＭＳ Ｐゴシック" charset="0"/>
                <a:cs typeface="Arial" charset="0"/>
              </a:rPr>
              <a:t>"</a:t>
            </a:r>
            <a:r>
              <a:rPr kumimoji="0" lang="en-US" altLang="ja-JP" sz="3200" b="0" i="1" u="none" strike="noStrike" kern="1200" cap="none" spc="0" normalizeH="0" baseline="0" noProof="0" dirty="0">
                <a:ln>
                  <a:noFill/>
                </a:ln>
                <a:solidFill>
                  <a:srgbClr val="EAEAEA"/>
                </a:solidFill>
                <a:effectLst/>
                <a:uLnTx/>
                <a:uFillTx/>
                <a:latin typeface="Arial" charset="0"/>
                <a:ea typeface="ＭＳ Ｐゴシック" charset="0"/>
                <a:cs typeface="Arial" charset="0"/>
              </a:rPr>
              <a:t> outside the Bible</a:t>
            </a:r>
            <a:endParaRPr kumimoji="0" lang="en-US" sz="3200" b="0" i="1" u="none" strike="noStrike" kern="1200" cap="none" spc="0" normalizeH="0" baseline="0" noProof="0" dirty="0">
              <a:ln>
                <a:noFill/>
              </a:ln>
              <a:solidFill>
                <a:srgbClr val="EAEAEA"/>
              </a:solidFill>
              <a:effectLst/>
              <a:uLnTx/>
              <a:uFillTx/>
              <a:latin typeface="Arial" charset="0"/>
              <a:ea typeface="ＭＳ Ｐゴシック" charset="0"/>
              <a:cs typeface="Arial" charset="0"/>
            </a:endParaRPr>
          </a:p>
        </p:txBody>
      </p:sp>
      <p:sp>
        <p:nvSpPr>
          <p:cNvPr id="407558" name="Text Box 9"/>
          <p:cNvSpPr txBox="1">
            <a:spLocks noChangeArrowheads="1"/>
          </p:cNvSpPr>
          <p:nvPr/>
        </p:nvSpPr>
        <p:spPr bwMode="auto">
          <a:xfrm>
            <a:off x="3641725" y="6437313"/>
            <a:ext cx="2014538"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EAEAEA"/>
                </a:solidFill>
                <a:effectLst/>
                <a:uLnTx/>
                <a:uFillTx/>
                <a:latin typeface="Arial" charset="0"/>
                <a:ea typeface="ＭＳ Ｐゴシック" charset="0"/>
                <a:cs typeface="Arial" charset="0"/>
              </a:rPr>
              <a:t>Arnold/Beyer, 160</a:t>
            </a:r>
          </a:p>
        </p:txBody>
      </p:sp>
      <p:sp>
        <p:nvSpPr>
          <p:cNvPr id="407559" name="TextBox 8"/>
          <p:cNvSpPr txBox="1">
            <a:spLocks noChangeArrowheads="1"/>
          </p:cNvSpPr>
          <p:nvPr/>
        </p:nvSpPr>
        <p:spPr bwMode="auto">
          <a:xfrm>
            <a:off x="8316913" y="57150"/>
            <a:ext cx="6969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109</a:t>
            </a:r>
          </a:p>
        </p:txBody>
      </p:sp>
    </p:spTree>
    <p:extLst>
      <p:ext uri="{BB962C8B-B14F-4D97-AF65-F5344CB8AC3E}">
        <p14:creationId xmlns:p14="http://schemas.microsoft.com/office/powerpoint/2010/main" val="1801159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01" name="Picture 5"/>
          <p:cNvPicPr>
            <a:picLocks noChangeAspect="1" noChangeArrowheads="1"/>
          </p:cNvPicPr>
          <p:nvPr/>
        </p:nvPicPr>
        <p:blipFill>
          <a:blip r:embed="rId3">
            <a:lum bright="-6000"/>
            <a:extLst>
              <a:ext uri="{28A0092B-C50C-407E-A947-70E740481C1C}">
                <a14:useLocalDpi xmlns:a14="http://schemas.microsoft.com/office/drawing/2010/main"/>
              </a:ext>
            </a:extLst>
          </a:blip>
          <a:srcRect/>
          <a:stretch>
            <a:fillRect/>
          </a:stretch>
        </p:blipFill>
        <p:spPr bwMode="auto">
          <a:xfrm>
            <a:off x="5292725" y="3357563"/>
            <a:ext cx="3733800" cy="248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2468" name="Rectangle 4"/>
          <p:cNvSpPr>
            <a:spLocks noGrp="1" noChangeArrowheads="1"/>
          </p:cNvSpPr>
          <p:nvPr>
            <p:ph type="body" sz="half" idx="2"/>
          </p:nvPr>
        </p:nvSpPr>
        <p:spPr/>
        <p:txBody>
          <a:bodyPr/>
          <a:lstStyle/>
          <a:p>
            <a:pPr eaLnBrk="1" hangingPunct="1">
              <a:lnSpc>
                <a:spcPct val="90000"/>
              </a:lnSpc>
              <a:buFontTx/>
              <a:buNone/>
              <a:defRPr/>
            </a:pPr>
            <a:r>
              <a:rPr lang="en-US" b="1" dirty="0">
                <a:effectLst>
                  <a:outerShdw blurRad="50800" dist="76200" dir="2700000" algn="tl" rotWithShape="0">
                    <a:srgbClr val="000000"/>
                  </a:outerShdw>
                </a:effectLst>
                <a:latin typeface="Arial" charset="0"/>
                <a:ea typeface="ＭＳ Ｐゴシック" charset="0"/>
                <a:cs typeface="ＭＳ Ｐゴシック" charset="0"/>
              </a:rPr>
              <a:t>AGAINST</a:t>
            </a:r>
          </a:p>
          <a:p>
            <a:pPr eaLnBrk="1" hangingPunct="1">
              <a:lnSpc>
                <a:spcPct val="90000"/>
              </a:lnSpc>
              <a:defRPr/>
            </a:pPr>
            <a:r>
              <a:rPr lang="en-US" b="1" dirty="0">
                <a:effectLst>
                  <a:outerShdw blurRad="50800" dist="76200" dir="2700000" algn="tl" rotWithShape="0">
                    <a:srgbClr val="000000"/>
                  </a:outerShdw>
                </a:effectLst>
                <a:latin typeface="Arial" charset="0"/>
                <a:ea typeface="ＭＳ Ｐゴシック" charset="0"/>
                <a:cs typeface="ＭＳ Ｐゴシック" charset="0"/>
              </a:rPr>
              <a:t>This is </a:t>
            </a:r>
            <a:r>
              <a:rPr lang="en-US" b="1" dirty="0">
                <a:solidFill>
                  <a:schemeClr val="accent1"/>
                </a:solidFill>
                <a:effectLst>
                  <a:outerShdw blurRad="50800" dist="76200" dir="2700000" algn="tl" rotWithShape="0">
                    <a:srgbClr val="000000"/>
                  </a:outerShdw>
                </a:effectLst>
                <a:latin typeface="Arial" charset="0"/>
                <a:ea typeface="ＭＳ Ｐゴシック" charset="0"/>
                <a:cs typeface="ＭＳ Ｐゴシック" charset="0"/>
              </a:rPr>
              <a:t>not the same Israel</a:t>
            </a:r>
            <a:r>
              <a:rPr lang="en-US" b="1" dirty="0">
                <a:effectLst>
                  <a:outerShdw blurRad="50800" dist="76200" dir="2700000" algn="tl" rotWithShape="0">
                    <a:srgbClr val="000000"/>
                  </a:outerShdw>
                </a:effectLst>
                <a:latin typeface="Arial" charset="0"/>
                <a:ea typeface="ＭＳ Ｐゴシック" charset="0"/>
                <a:cs typeface="ＭＳ Ｐゴシック" charset="0"/>
              </a:rPr>
              <a:t> of the Exodus</a:t>
            </a:r>
          </a:p>
          <a:p>
            <a:pPr eaLnBrk="1" hangingPunct="1">
              <a:lnSpc>
                <a:spcPct val="90000"/>
              </a:lnSpc>
              <a:defRPr/>
            </a:pPr>
            <a:r>
              <a:rPr lang="en-US" b="1" dirty="0">
                <a:effectLst>
                  <a:outerShdw blurRad="50800" dist="76200" dir="2700000" algn="tl" rotWithShape="0">
                    <a:srgbClr val="000000"/>
                  </a:outerShdw>
                </a:effectLst>
                <a:latin typeface="Arial" charset="0"/>
                <a:ea typeface="ＭＳ Ｐゴシック" charset="0"/>
                <a:cs typeface="ＭＳ Ｐゴシック" charset="0"/>
              </a:rPr>
              <a:t>Israel might have left in </a:t>
            </a:r>
            <a:r>
              <a:rPr lang="en-US" b="1" dirty="0">
                <a:solidFill>
                  <a:schemeClr val="accent1"/>
                </a:solidFill>
                <a:effectLst>
                  <a:outerShdw blurRad="50800" dist="76200" dir="2700000" algn="tl" rotWithShape="0">
                    <a:srgbClr val="000000"/>
                  </a:outerShdw>
                </a:effectLst>
                <a:latin typeface="Arial" charset="0"/>
                <a:ea typeface="ＭＳ Ｐゴシック" charset="0"/>
                <a:cs typeface="ＭＳ Ｐゴシック" charset="0"/>
              </a:rPr>
              <a:t>1300</a:t>
            </a:r>
            <a:r>
              <a:rPr lang="en-US" b="1" dirty="0">
                <a:effectLst>
                  <a:outerShdw blurRad="50800" dist="76200" dir="2700000" algn="tl" rotWithShape="0">
                    <a:srgbClr val="000000"/>
                  </a:outerShdw>
                </a:effectLst>
                <a:latin typeface="Arial" charset="0"/>
                <a:ea typeface="ＭＳ Ｐゴシック" charset="0"/>
                <a:cs typeface="ＭＳ Ｐゴシック" charset="0"/>
              </a:rPr>
              <a:t> and would have been a settled nation for 20 years</a:t>
            </a:r>
          </a:p>
        </p:txBody>
      </p:sp>
      <p:sp>
        <p:nvSpPr>
          <p:cNvPr id="409603" name="Rectangle 2"/>
          <p:cNvSpPr>
            <a:spLocks noGrp="1" noChangeArrowheads="1"/>
          </p:cNvSpPr>
          <p:nvPr>
            <p:ph type="title"/>
          </p:nvPr>
        </p:nvSpPr>
        <p:spPr>
          <a:xfrm>
            <a:off x="1219200" y="76200"/>
            <a:ext cx="7772400" cy="1206500"/>
          </a:xfrm>
        </p:spPr>
        <p:txBody>
          <a:bodyPr/>
          <a:lstStyle/>
          <a:p>
            <a:pPr algn="ctr" eaLnBrk="1" hangingPunct="1"/>
            <a:r>
              <a:rPr lang="en-US" b="1">
                <a:latin typeface="Arial" charset="0"/>
                <a:ea typeface="ＭＳ Ｐゴシック" charset="0"/>
                <a:cs typeface="ＭＳ Ｐゴシック" charset="0"/>
              </a:rPr>
              <a:t>An Early Exodus (1446)</a:t>
            </a:r>
          </a:p>
        </p:txBody>
      </p:sp>
      <p:sp>
        <p:nvSpPr>
          <p:cNvPr id="62467" name="Rectangle 3"/>
          <p:cNvSpPr>
            <a:spLocks noGrp="1" noChangeArrowheads="1"/>
          </p:cNvSpPr>
          <p:nvPr>
            <p:ph type="body" sz="half" idx="1"/>
          </p:nvPr>
        </p:nvSpPr>
        <p:spPr>
          <a:xfrm>
            <a:off x="1219200" y="1600200"/>
            <a:ext cx="4114800" cy="4191000"/>
          </a:xfrm>
        </p:spPr>
        <p:txBody>
          <a:bodyPr/>
          <a:lstStyle/>
          <a:p>
            <a:pPr eaLnBrk="1" hangingPunct="1">
              <a:lnSpc>
                <a:spcPct val="90000"/>
              </a:lnSpc>
              <a:buFont typeface="Symbol" charset="0"/>
              <a:buNone/>
              <a:defRPr/>
            </a:pPr>
            <a:r>
              <a:rPr lang="en-US" b="1" dirty="0">
                <a:effectLst>
                  <a:outerShdw blurRad="50800" dist="88900" dir="2700000" algn="tl" rotWithShape="0">
                    <a:srgbClr val="000000"/>
                  </a:outerShdw>
                </a:effectLst>
                <a:latin typeface="Arial" charset="0"/>
                <a:ea typeface="ＭＳ Ｐゴシック" charset="0"/>
                <a:cs typeface="ＭＳ Ｐゴシック" charset="0"/>
              </a:rPr>
              <a:t>FOR</a:t>
            </a:r>
          </a:p>
          <a:p>
            <a:pPr eaLnBrk="1" hangingPunct="1">
              <a:lnSpc>
                <a:spcPct val="90000"/>
              </a:lnSpc>
              <a:defRPr/>
            </a:pPr>
            <a:r>
              <a:rPr lang="en-US" b="1" dirty="0">
                <a:effectLst>
                  <a:outerShdw blurRad="50800" dist="88900" dir="2700000" algn="tl" rotWithShape="0">
                    <a:srgbClr val="000000"/>
                  </a:outerShdw>
                </a:effectLst>
                <a:latin typeface="Arial" charset="0"/>
                <a:ea typeface="ＭＳ Ｐゴシック" charset="0"/>
                <a:cs typeface="ＭＳ Ｐゴシック" charset="0"/>
              </a:rPr>
              <a:t>The </a:t>
            </a:r>
            <a:r>
              <a:rPr lang="en-US" b="1" dirty="0" err="1">
                <a:effectLst>
                  <a:outerShdw blurRad="50800" dist="88900" dir="2700000" algn="tl" rotWithShape="0">
                    <a:srgbClr val="000000"/>
                  </a:outerShdw>
                </a:effectLst>
                <a:latin typeface="Arial" charset="0"/>
                <a:ea typeface="ＭＳ Ｐゴシック" charset="0"/>
                <a:cs typeface="ＭＳ Ｐゴシック" charset="0"/>
              </a:rPr>
              <a:t>Merneptah</a:t>
            </a:r>
            <a:r>
              <a:rPr lang="en-US" b="1" dirty="0">
                <a:effectLst>
                  <a:outerShdw blurRad="50800" dist="88900" dir="2700000" algn="tl" rotWithShape="0">
                    <a:srgbClr val="000000"/>
                  </a:outerShdw>
                </a:effectLst>
                <a:latin typeface="Arial" charset="0"/>
                <a:ea typeface="ＭＳ Ｐゴシック" charset="0"/>
                <a:cs typeface="ＭＳ Ｐゴシック" charset="0"/>
              </a:rPr>
              <a:t> </a:t>
            </a:r>
            <a:r>
              <a:rPr lang="en-US" b="1" dirty="0" err="1">
                <a:effectLst>
                  <a:outerShdw blurRad="50800" dist="88900" dir="2700000" algn="tl" rotWithShape="0">
                    <a:srgbClr val="000000"/>
                  </a:outerShdw>
                </a:effectLst>
                <a:latin typeface="Arial" charset="0"/>
                <a:ea typeface="ＭＳ Ｐゴシック" charset="0"/>
                <a:cs typeface="ＭＳ Ｐゴシック" charset="0"/>
              </a:rPr>
              <a:t>Stela</a:t>
            </a:r>
            <a:r>
              <a:rPr lang="en-US" b="1" dirty="0">
                <a:effectLst>
                  <a:outerShdw blurRad="50800" dist="88900" dir="2700000" algn="tl" rotWithShape="0">
                    <a:srgbClr val="000000"/>
                  </a:outerShdw>
                </a:effectLst>
                <a:latin typeface="Arial" charset="0"/>
                <a:ea typeface="ＭＳ Ｐゴシック" charset="0"/>
                <a:cs typeface="ＭＳ Ｐゴシック" charset="0"/>
              </a:rPr>
              <a:t> identifies Israel as a people group (not city state or foreign nation) </a:t>
            </a:r>
            <a:r>
              <a:rPr lang="en-US" b="1" dirty="0">
                <a:solidFill>
                  <a:schemeClr val="accent1"/>
                </a:solidFill>
                <a:effectLst>
                  <a:outerShdw blurRad="50800" dist="88900" dir="2700000" algn="tl" rotWithShape="0">
                    <a:srgbClr val="000000"/>
                  </a:outerShdw>
                </a:effectLst>
                <a:latin typeface="Arial" charset="0"/>
                <a:ea typeface="ＭＳ Ｐゴシック" charset="0"/>
                <a:cs typeface="ＭＳ Ｐゴシック" charset="0"/>
              </a:rPr>
              <a:t>c.1231</a:t>
            </a:r>
            <a:r>
              <a:rPr lang="en-US" b="1" dirty="0">
                <a:effectLst>
                  <a:outerShdw blurRad="50800" dist="88900" dir="2700000" algn="tl" rotWithShape="0">
                    <a:srgbClr val="000000"/>
                  </a:outerShdw>
                </a:effectLst>
                <a:latin typeface="Arial" charset="0"/>
                <a:ea typeface="ＭＳ Ｐゴシック" charset="0"/>
                <a:cs typeface="ＭＳ Ｐゴシック" charset="0"/>
              </a:rPr>
              <a:t>. If Israel had left Egypt in 1266, they would still have been </a:t>
            </a:r>
            <a:r>
              <a:rPr lang="en-US" b="1" dirty="0">
                <a:solidFill>
                  <a:schemeClr val="accent1"/>
                </a:solidFill>
                <a:effectLst>
                  <a:outerShdw blurRad="50800" dist="88900" dir="2700000" algn="tl" rotWithShape="0">
                    <a:srgbClr val="000000"/>
                  </a:outerShdw>
                </a:effectLst>
                <a:latin typeface="Arial" charset="0"/>
                <a:ea typeface="ＭＳ Ｐゴシック" charset="0"/>
                <a:cs typeface="ＭＳ Ｐゴシック" charset="0"/>
              </a:rPr>
              <a:t>wandering in the wilderness</a:t>
            </a:r>
            <a:r>
              <a:rPr lang="en-US" b="1" dirty="0">
                <a:effectLst>
                  <a:outerShdw blurRad="50800" dist="88900" dir="2700000" algn="tl" rotWithShape="0">
                    <a:srgbClr val="000000"/>
                  </a:outerShdw>
                </a:effectLst>
                <a:latin typeface="Arial" charset="0"/>
                <a:ea typeface="ＭＳ Ｐゴシック" charset="0"/>
                <a:cs typeface="ＭＳ Ｐゴシック" charset="0"/>
              </a:rPr>
              <a:t> then</a:t>
            </a:r>
          </a:p>
        </p:txBody>
      </p:sp>
      <p:sp>
        <p:nvSpPr>
          <p:cNvPr id="409605" name="Text Box 6"/>
          <p:cNvSpPr txBox="1">
            <a:spLocks noChangeArrowheads="1"/>
          </p:cNvSpPr>
          <p:nvPr/>
        </p:nvSpPr>
        <p:spPr bwMode="auto">
          <a:xfrm>
            <a:off x="995363" y="5957888"/>
            <a:ext cx="80899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mr-IN" altLang="ja-JP" sz="2000" b="1" i="0" u="none" strike="noStrike" kern="1200" cap="none" spc="0" normalizeH="0" baseline="0" noProof="0" dirty="0">
                <a:ln>
                  <a:noFill/>
                </a:ln>
                <a:solidFill>
                  <a:srgbClr val="EAEAEA"/>
                </a:solidFill>
                <a:effectLst/>
                <a:uLnTx/>
                <a:uFillTx/>
                <a:latin typeface="Arial" charset="0"/>
                <a:ea typeface="ＭＳ Ｐゴシック" charset="0"/>
              </a:rPr>
              <a:t>"</a:t>
            </a:r>
            <a:r>
              <a:rPr kumimoji="0" lang="en-US" altLang="ja-JP" sz="2000" b="1" i="0" u="none" strike="noStrike" kern="1200" cap="none" spc="0" normalizeH="0" baseline="0" noProof="0" dirty="0">
                <a:ln>
                  <a:noFill/>
                </a:ln>
                <a:solidFill>
                  <a:srgbClr val="EAEAEA"/>
                </a:solidFill>
                <a:effectLst/>
                <a:uLnTx/>
                <a:uFillTx/>
                <a:latin typeface="Arial" charset="0"/>
                <a:ea typeface="ＭＳ Ｐゴシック" charset="0"/>
              </a:rPr>
              <a:t>Canaan is captive with all woe . . . Israel is wasted, bare of seed</a:t>
            </a:r>
            <a:r>
              <a:rPr kumimoji="0" lang="mr-IN" altLang="ja-JP" sz="2000" b="1" i="0" u="none" strike="noStrike" kern="1200" cap="none" spc="0" normalizeH="0" baseline="0" noProof="0" dirty="0">
                <a:ln>
                  <a:noFill/>
                </a:ln>
                <a:solidFill>
                  <a:srgbClr val="EAEAEA"/>
                </a:solidFill>
                <a:effectLst/>
                <a:uLnTx/>
                <a:uFillTx/>
                <a:latin typeface="Arial" charset="0"/>
                <a:ea typeface="ＭＳ Ｐゴシック" charset="0"/>
              </a:rPr>
              <a:t>"</a:t>
            </a:r>
            <a:endParaRPr kumimoji="0" lang="en-US" altLang="ja-JP" sz="1800" b="0" i="0" u="none" strike="noStrike" kern="1200" cap="none" spc="0" normalizeH="0" baseline="0" noProof="0" dirty="0">
              <a:ln>
                <a:noFill/>
              </a:ln>
              <a:solidFill>
                <a:srgbClr val="EAEAEA"/>
              </a:solidFill>
              <a:effectLst/>
              <a:uLnTx/>
              <a:uFillTx/>
              <a:latin typeface="Arial" charset="0"/>
              <a:ea typeface="ＭＳ Ｐゴシック" charset="0"/>
            </a:endParaRP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err="1">
                <a:ln>
                  <a:noFill/>
                </a:ln>
                <a:solidFill>
                  <a:srgbClr val="EAEAEA"/>
                </a:solidFill>
                <a:effectLst/>
                <a:uLnTx/>
                <a:uFillTx/>
                <a:latin typeface="Arial" charset="0"/>
                <a:ea typeface="ＭＳ Ｐゴシック" charset="0"/>
              </a:rPr>
              <a:t>Merneptah</a:t>
            </a:r>
            <a:r>
              <a:rPr kumimoji="0" lang="en-US" sz="1600" b="0" i="0" u="none" strike="noStrike" kern="1200" cap="none" spc="0" normalizeH="0" baseline="0" noProof="0" dirty="0">
                <a:ln>
                  <a:noFill/>
                </a:ln>
                <a:solidFill>
                  <a:srgbClr val="EAEAEA"/>
                </a:solidFill>
                <a:effectLst/>
                <a:uLnTx/>
                <a:uFillTx/>
                <a:latin typeface="Arial" charset="0"/>
                <a:ea typeface="ＭＳ Ｐゴシック" charset="0"/>
              </a:rPr>
              <a:t> </a:t>
            </a:r>
            <a:r>
              <a:rPr kumimoji="0" lang="en-US" sz="1600" b="0" i="0" u="none" strike="noStrike" kern="1200" cap="none" spc="0" normalizeH="0" baseline="0" noProof="0" dirty="0" err="1">
                <a:ln>
                  <a:noFill/>
                </a:ln>
                <a:solidFill>
                  <a:srgbClr val="EAEAEA"/>
                </a:solidFill>
                <a:effectLst/>
                <a:uLnTx/>
                <a:uFillTx/>
                <a:latin typeface="Arial" charset="0"/>
                <a:ea typeface="ＭＳ Ｐゴシック" charset="0"/>
              </a:rPr>
              <a:t>Stela</a:t>
            </a:r>
            <a:r>
              <a:rPr kumimoji="0" lang="en-US" sz="1600" b="0" i="0" u="none" strike="noStrike" kern="1200" cap="none" spc="0" normalizeH="0" baseline="0" noProof="0" dirty="0">
                <a:ln>
                  <a:noFill/>
                </a:ln>
                <a:solidFill>
                  <a:srgbClr val="EAEAEA"/>
                </a:solidFill>
                <a:effectLst/>
                <a:uLnTx/>
                <a:uFillTx/>
                <a:latin typeface="Arial" charset="0"/>
                <a:ea typeface="ＭＳ Ｐゴシック" charset="0"/>
              </a:rPr>
              <a:t>,</a:t>
            </a:r>
            <a:r>
              <a:rPr kumimoji="0" lang="en-US" sz="1600" b="0" i="1" u="none" strike="noStrike" kern="1200" cap="none" spc="0" normalizeH="0" baseline="0" noProof="0" dirty="0">
                <a:ln>
                  <a:noFill/>
                </a:ln>
                <a:solidFill>
                  <a:srgbClr val="EAEAEA"/>
                </a:solidFill>
                <a:effectLst/>
                <a:uLnTx/>
                <a:uFillTx/>
                <a:latin typeface="Arial" charset="0"/>
                <a:ea typeface="ＭＳ Ｐゴシック" charset="0"/>
              </a:rPr>
              <a:t> Readings from the ANE, </a:t>
            </a:r>
            <a:r>
              <a:rPr kumimoji="0" lang="en-US" sz="1600" b="0" i="0" u="none" strike="noStrike" kern="1200" cap="none" spc="0" normalizeH="0" baseline="0" noProof="0" dirty="0">
                <a:ln>
                  <a:noFill/>
                </a:ln>
                <a:solidFill>
                  <a:srgbClr val="EAEAEA"/>
                </a:solidFill>
                <a:effectLst/>
                <a:uLnTx/>
                <a:uFillTx/>
                <a:latin typeface="Arial" charset="0"/>
                <a:ea typeface="ＭＳ Ｐゴシック" charset="0"/>
              </a:rPr>
              <a:t>160</a:t>
            </a:r>
            <a:endParaRPr kumimoji="0" lang="en-US" sz="1800" b="0" i="0" u="none" strike="noStrike" kern="1200" cap="none" spc="0" normalizeH="0" baseline="0" noProof="0" dirty="0">
              <a:ln>
                <a:noFill/>
              </a:ln>
              <a:solidFill>
                <a:srgbClr val="EAEAEA"/>
              </a:solidFill>
              <a:effectLst/>
              <a:uLnTx/>
              <a:uFillTx/>
              <a:latin typeface="Arial" charset="0"/>
              <a:ea typeface="ＭＳ Ｐゴシック" charset="0"/>
            </a:endParaRPr>
          </a:p>
        </p:txBody>
      </p:sp>
      <p:sp>
        <p:nvSpPr>
          <p:cNvPr id="409606" name="TextBox 7"/>
          <p:cNvSpPr txBox="1">
            <a:spLocks noChangeArrowheads="1"/>
          </p:cNvSpPr>
          <p:nvPr/>
        </p:nvSpPr>
        <p:spPr bwMode="auto">
          <a:xfrm>
            <a:off x="8316913" y="57150"/>
            <a:ext cx="6969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109</a:t>
            </a:r>
          </a:p>
        </p:txBody>
      </p:sp>
    </p:spTree>
    <p:extLst>
      <p:ext uri="{BB962C8B-B14F-4D97-AF65-F5344CB8AC3E}">
        <p14:creationId xmlns:p14="http://schemas.microsoft.com/office/powerpoint/2010/main" val="1386719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4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68">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68">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6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8" grpId="0" build="p" autoUpdateAnimBg="0"/>
      <p:bldP spid="6246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0" y="277813"/>
            <a:ext cx="9220200" cy="1139825"/>
          </a:xfrm>
        </p:spPr>
        <p:txBody>
          <a:bodyPr/>
          <a:lstStyle/>
          <a:p>
            <a:pPr eaLnBrk="1" hangingPunct="1">
              <a:defRPr/>
            </a:pPr>
            <a:r>
              <a:rPr lang="en-US" sz="3800" dirty="0">
                <a:cs typeface="+mj-cs"/>
              </a:rPr>
              <a:t>Archeological Arguments for an Early Date</a:t>
            </a:r>
          </a:p>
        </p:txBody>
      </p:sp>
      <p:sp>
        <p:nvSpPr>
          <p:cNvPr id="346115" name="Rectangle 3"/>
          <p:cNvSpPr>
            <a:spLocks noGrp="1" noChangeArrowheads="1"/>
          </p:cNvSpPr>
          <p:nvPr>
            <p:ph type="body" idx="1"/>
          </p:nvPr>
        </p:nvSpPr>
        <p:spPr>
          <a:xfrm>
            <a:off x="533400" y="1524000"/>
            <a:ext cx="8229600" cy="4530725"/>
          </a:xfrm>
        </p:spPr>
        <p:txBody>
          <a:bodyPr/>
          <a:lstStyle/>
          <a:p>
            <a:pPr eaLnBrk="1" hangingPunct="1">
              <a:defRPr/>
            </a:pPr>
            <a:r>
              <a:rPr lang="en-US" dirty="0">
                <a:cs typeface="+mn-cs"/>
              </a:rPr>
              <a:t>The </a:t>
            </a:r>
            <a:r>
              <a:rPr lang="en-US" dirty="0" err="1">
                <a:cs typeface="+mn-cs"/>
              </a:rPr>
              <a:t>Menerptah</a:t>
            </a:r>
            <a:r>
              <a:rPr lang="en-US" dirty="0">
                <a:cs typeface="+mn-cs"/>
              </a:rPr>
              <a:t> </a:t>
            </a:r>
            <a:r>
              <a:rPr lang="en-US" dirty="0" err="1">
                <a:cs typeface="+mn-cs"/>
              </a:rPr>
              <a:t>Stela</a:t>
            </a:r>
            <a:r>
              <a:rPr lang="en-US" dirty="0">
                <a:cs typeface="+mn-cs"/>
              </a:rPr>
              <a:t> (1220 B.C.) </a:t>
            </a:r>
          </a:p>
          <a:p>
            <a:pPr eaLnBrk="1" hangingPunct="1">
              <a:buFont typeface="Wingdings" charset="0"/>
              <a:buNone/>
              <a:defRPr/>
            </a:pPr>
            <a:r>
              <a:rPr lang="en-US" dirty="0">
                <a:cs typeface="+mn-cs"/>
              </a:rPr>
              <a:t>	</a:t>
            </a:r>
            <a:r>
              <a:rPr lang="en-US" sz="2400" dirty="0">
                <a:cs typeface="+mn-cs"/>
              </a:rPr>
              <a:t>Israel was already a nation.</a:t>
            </a:r>
          </a:p>
          <a:p>
            <a:pPr eaLnBrk="1" hangingPunct="1">
              <a:defRPr/>
            </a:pPr>
            <a:r>
              <a:rPr lang="en-US" dirty="0">
                <a:cs typeface="+mn-cs"/>
              </a:rPr>
              <a:t>The </a:t>
            </a:r>
            <a:r>
              <a:rPr lang="en-US" dirty="0" err="1">
                <a:cs typeface="+mn-cs"/>
              </a:rPr>
              <a:t>Amarna</a:t>
            </a:r>
            <a:r>
              <a:rPr lang="en-US" dirty="0">
                <a:cs typeface="+mn-cs"/>
              </a:rPr>
              <a:t> Tablets (1440 B.C.)</a:t>
            </a:r>
          </a:p>
          <a:p>
            <a:pPr eaLnBrk="1" hangingPunct="1">
              <a:buFont typeface="Wingdings" charset="0"/>
              <a:buNone/>
              <a:defRPr/>
            </a:pPr>
            <a:r>
              <a:rPr lang="en-US" dirty="0">
                <a:cs typeface="+mn-cs"/>
              </a:rPr>
              <a:t>	</a:t>
            </a:r>
            <a:r>
              <a:rPr lang="en-US" sz="2400" dirty="0">
                <a:cs typeface="+mn-cs"/>
              </a:rPr>
              <a:t>The </a:t>
            </a:r>
            <a:r>
              <a:rPr lang="ja-JP" altLang="en-US" sz="2400" dirty="0">
                <a:latin typeface="Arial"/>
                <a:cs typeface="+mn-cs"/>
              </a:rPr>
              <a:t>“</a:t>
            </a:r>
            <a:r>
              <a:rPr lang="en-US" sz="2400" dirty="0" err="1">
                <a:cs typeface="+mn-cs"/>
              </a:rPr>
              <a:t>Habiru</a:t>
            </a:r>
            <a:r>
              <a:rPr lang="ja-JP" altLang="en-US" sz="2400" dirty="0">
                <a:latin typeface="Arial"/>
                <a:cs typeface="+mn-cs"/>
              </a:rPr>
              <a:t>”</a:t>
            </a:r>
            <a:r>
              <a:rPr lang="en-US" sz="2400" dirty="0">
                <a:cs typeface="+mn-cs"/>
              </a:rPr>
              <a:t> that caused chaos was likely the Hebrews.</a:t>
            </a:r>
          </a:p>
          <a:p>
            <a:pPr eaLnBrk="1" hangingPunct="1">
              <a:defRPr/>
            </a:pPr>
            <a:r>
              <a:rPr lang="en-US" dirty="0">
                <a:cs typeface="+mn-cs"/>
              </a:rPr>
              <a:t>The Dream </a:t>
            </a:r>
            <a:r>
              <a:rPr lang="en-US" dirty="0" err="1">
                <a:cs typeface="+mn-cs"/>
              </a:rPr>
              <a:t>Stela</a:t>
            </a:r>
            <a:r>
              <a:rPr lang="en-US" dirty="0">
                <a:cs typeface="+mn-cs"/>
              </a:rPr>
              <a:t> of Thutmose IV</a:t>
            </a:r>
          </a:p>
          <a:p>
            <a:pPr eaLnBrk="1" hangingPunct="1">
              <a:buFont typeface="Wingdings" charset="0"/>
              <a:buNone/>
              <a:defRPr/>
            </a:pPr>
            <a:r>
              <a:rPr lang="en-US" dirty="0">
                <a:cs typeface="+mn-cs"/>
              </a:rPr>
              <a:t>	</a:t>
            </a:r>
            <a:r>
              <a:rPr lang="en-US" sz="2400" dirty="0">
                <a:cs typeface="+mn-cs"/>
              </a:rPr>
              <a:t>Shows Thutmose IV was not the legal heir to Pharaoh.  Why not? The legal heir died in the 10</a:t>
            </a:r>
            <a:r>
              <a:rPr lang="en-US" sz="2400" baseline="30000" dirty="0">
                <a:cs typeface="+mn-cs"/>
              </a:rPr>
              <a:t>th</a:t>
            </a:r>
            <a:r>
              <a:rPr lang="en-US" sz="2400" dirty="0">
                <a:cs typeface="+mn-cs"/>
              </a:rPr>
              <a:t> plague.</a:t>
            </a:r>
          </a:p>
          <a:p>
            <a:pPr eaLnBrk="1" hangingPunct="1">
              <a:defRPr/>
            </a:pPr>
            <a:r>
              <a:rPr lang="en-US" dirty="0">
                <a:cs typeface="+mn-cs"/>
              </a:rPr>
              <a:t>Jericho and </a:t>
            </a:r>
            <a:r>
              <a:rPr lang="en-US" dirty="0" err="1">
                <a:cs typeface="+mn-cs"/>
              </a:rPr>
              <a:t>Hazor</a:t>
            </a:r>
            <a:r>
              <a:rPr lang="en-US" dirty="0">
                <a:cs typeface="+mn-cs"/>
              </a:rPr>
              <a:t> Evidences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Effect transition="in" filter="fade">
                                      <p:cBhvr>
                                        <p:cTn id="7" dur="1000"/>
                                        <p:tgtEl>
                                          <p:spTgt spid="346115">
                                            <p:txEl>
                                              <p:pRg st="0" end="0"/>
                                            </p:txEl>
                                          </p:spTgt>
                                        </p:tgtEl>
                                      </p:cBhvr>
                                    </p:animEffect>
                                    <p:anim calcmode="lin" valueType="num">
                                      <p:cBhvr>
                                        <p:cTn id="8" dur="1000" fill="hold"/>
                                        <p:tgtEl>
                                          <p:spTgt spid="346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1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46115">
                                            <p:txEl>
                                              <p:pRg st="1" end="1"/>
                                            </p:txEl>
                                          </p:spTgt>
                                        </p:tgtEl>
                                        <p:attrNameLst>
                                          <p:attrName>style.visibility</p:attrName>
                                        </p:attrNameLst>
                                      </p:cBhvr>
                                      <p:to>
                                        <p:strVal val="visible"/>
                                      </p:to>
                                    </p:set>
                                    <p:anim calcmode="lin" valueType="num">
                                      <p:cBhvr>
                                        <p:cTn id="14" dur="500" fill="hold"/>
                                        <p:tgtEl>
                                          <p:spTgt spid="3461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46115">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461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461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461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346115">
                                            <p:txEl>
                                              <p:pRg st="2" end="2"/>
                                            </p:txEl>
                                          </p:spTgt>
                                        </p:tgtEl>
                                        <p:attrNameLst>
                                          <p:attrName>style.visibility</p:attrName>
                                        </p:attrNameLst>
                                      </p:cBhvr>
                                      <p:to>
                                        <p:strVal val="visible"/>
                                      </p:to>
                                    </p:set>
                                    <p:animEffect transition="in" filter="fade">
                                      <p:cBhvr>
                                        <p:cTn id="23" dur="1000"/>
                                        <p:tgtEl>
                                          <p:spTgt spid="346115">
                                            <p:txEl>
                                              <p:pRg st="2" end="2"/>
                                            </p:txEl>
                                          </p:spTgt>
                                        </p:tgtEl>
                                      </p:cBhvr>
                                    </p:animEffect>
                                    <p:anim calcmode="lin" valueType="num">
                                      <p:cBhvr>
                                        <p:cTn id="24" dur="1000" fill="hold"/>
                                        <p:tgtEl>
                                          <p:spTgt spid="346115">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461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nodeType="clickEffect">
                                  <p:stCondLst>
                                    <p:cond delay="0"/>
                                  </p:stCondLst>
                                  <p:iterate type="lt">
                                    <p:tmPct val="10000"/>
                                  </p:iterate>
                                  <p:childTnLst>
                                    <p:set>
                                      <p:cBhvr>
                                        <p:cTn id="29" dur="1" fill="hold">
                                          <p:stCondLst>
                                            <p:cond delay="0"/>
                                          </p:stCondLst>
                                        </p:cTn>
                                        <p:tgtEl>
                                          <p:spTgt spid="346115">
                                            <p:txEl>
                                              <p:pRg st="3" end="3"/>
                                            </p:txEl>
                                          </p:spTgt>
                                        </p:tgtEl>
                                        <p:attrNameLst>
                                          <p:attrName>style.visibility</p:attrName>
                                        </p:attrNameLst>
                                      </p:cBhvr>
                                      <p:to>
                                        <p:strVal val="visible"/>
                                      </p:to>
                                    </p:set>
                                    <p:anim calcmode="lin" valueType="num">
                                      <p:cBhvr>
                                        <p:cTn id="30" dur="500" fill="hold"/>
                                        <p:tgtEl>
                                          <p:spTgt spid="34611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46115">
                                            <p:txEl>
                                              <p:pRg st="3" end="3"/>
                                            </p:txEl>
                                          </p:spTgt>
                                        </p:tgtEl>
                                        <p:attrNameLst>
                                          <p:attrName>ppt_y</p:attrName>
                                        </p:attrNameLst>
                                      </p:cBhvr>
                                      <p:tavLst>
                                        <p:tav tm="0">
                                          <p:val>
                                            <p:strVal val="#ppt_y"/>
                                          </p:val>
                                        </p:tav>
                                        <p:tav tm="100000">
                                          <p:val>
                                            <p:strVal val="#ppt_y"/>
                                          </p:val>
                                        </p:tav>
                                      </p:tavLst>
                                    </p:anim>
                                    <p:anim calcmode="lin" valueType="num">
                                      <p:cBhvr>
                                        <p:cTn id="32" dur="500" fill="hold"/>
                                        <p:tgtEl>
                                          <p:spTgt spid="34611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4611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46115">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7" presetClass="entr" presetSubtype="0" fill="hold" nodeType="clickEffect">
                                  <p:stCondLst>
                                    <p:cond delay="0"/>
                                  </p:stCondLst>
                                  <p:childTnLst>
                                    <p:set>
                                      <p:cBhvr>
                                        <p:cTn id="38" dur="1" fill="hold">
                                          <p:stCondLst>
                                            <p:cond delay="0"/>
                                          </p:stCondLst>
                                        </p:cTn>
                                        <p:tgtEl>
                                          <p:spTgt spid="346115">
                                            <p:txEl>
                                              <p:pRg st="4" end="4"/>
                                            </p:txEl>
                                          </p:spTgt>
                                        </p:tgtEl>
                                        <p:attrNameLst>
                                          <p:attrName>style.visibility</p:attrName>
                                        </p:attrNameLst>
                                      </p:cBhvr>
                                      <p:to>
                                        <p:strVal val="visible"/>
                                      </p:to>
                                    </p:set>
                                    <p:animEffect transition="in" filter="fade">
                                      <p:cBhvr>
                                        <p:cTn id="39" dur="1000"/>
                                        <p:tgtEl>
                                          <p:spTgt spid="346115">
                                            <p:txEl>
                                              <p:pRg st="4" end="4"/>
                                            </p:txEl>
                                          </p:spTgt>
                                        </p:tgtEl>
                                      </p:cBhvr>
                                    </p:animEffect>
                                    <p:anim calcmode="lin" valueType="num">
                                      <p:cBhvr>
                                        <p:cTn id="40" dur="1000" fill="hold"/>
                                        <p:tgtEl>
                                          <p:spTgt spid="34611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3461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1" presetClass="entr" presetSubtype="0" fill="hold" nodeType="clickEffect">
                                  <p:stCondLst>
                                    <p:cond delay="0"/>
                                  </p:stCondLst>
                                  <p:iterate type="lt">
                                    <p:tmPct val="10000"/>
                                  </p:iterate>
                                  <p:childTnLst>
                                    <p:set>
                                      <p:cBhvr>
                                        <p:cTn id="45" dur="1" fill="hold">
                                          <p:stCondLst>
                                            <p:cond delay="0"/>
                                          </p:stCondLst>
                                        </p:cTn>
                                        <p:tgtEl>
                                          <p:spTgt spid="346115">
                                            <p:txEl>
                                              <p:pRg st="5" end="5"/>
                                            </p:txEl>
                                          </p:spTgt>
                                        </p:tgtEl>
                                        <p:attrNameLst>
                                          <p:attrName>style.visibility</p:attrName>
                                        </p:attrNameLst>
                                      </p:cBhvr>
                                      <p:to>
                                        <p:strVal val="visible"/>
                                      </p:to>
                                    </p:set>
                                    <p:anim calcmode="lin" valueType="num">
                                      <p:cBhvr>
                                        <p:cTn id="46" dur="500" fill="hold"/>
                                        <p:tgtEl>
                                          <p:spTgt spid="346115">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346115">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346115">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346115">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346115">
                                            <p:txEl>
                                              <p:pRg st="5" end="5"/>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7" presetClass="entr" presetSubtype="0" fill="hold" nodeType="clickEffect">
                                  <p:stCondLst>
                                    <p:cond delay="0"/>
                                  </p:stCondLst>
                                  <p:childTnLst>
                                    <p:set>
                                      <p:cBhvr>
                                        <p:cTn id="54" dur="1" fill="hold">
                                          <p:stCondLst>
                                            <p:cond delay="0"/>
                                          </p:stCondLst>
                                        </p:cTn>
                                        <p:tgtEl>
                                          <p:spTgt spid="346115">
                                            <p:txEl>
                                              <p:pRg st="6" end="6"/>
                                            </p:txEl>
                                          </p:spTgt>
                                        </p:tgtEl>
                                        <p:attrNameLst>
                                          <p:attrName>style.visibility</p:attrName>
                                        </p:attrNameLst>
                                      </p:cBhvr>
                                      <p:to>
                                        <p:strVal val="visible"/>
                                      </p:to>
                                    </p:set>
                                    <p:animEffect transition="in" filter="fade">
                                      <p:cBhvr>
                                        <p:cTn id="55" dur="1000"/>
                                        <p:tgtEl>
                                          <p:spTgt spid="346115">
                                            <p:txEl>
                                              <p:pRg st="6" end="6"/>
                                            </p:txEl>
                                          </p:spTgt>
                                        </p:tgtEl>
                                      </p:cBhvr>
                                    </p:animEffect>
                                    <p:anim calcmode="lin" valueType="num">
                                      <p:cBhvr>
                                        <p:cTn id="56" dur="1000" fill="hold"/>
                                        <p:tgtEl>
                                          <p:spTgt spid="346115">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346115">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pPr eaLnBrk="1" hangingPunct="1">
              <a:defRPr/>
            </a:pPr>
            <a:r>
              <a:rPr lang="en-US">
                <a:cs typeface="+mj-cs"/>
              </a:rPr>
              <a:t>Arguments for the Early Date</a:t>
            </a:r>
          </a:p>
        </p:txBody>
      </p:sp>
      <p:sp>
        <p:nvSpPr>
          <p:cNvPr id="372739" name="Rectangle 3"/>
          <p:cNvSpPr>
            <a:spLocks noGrp="1" noChangeArrowheads="1"/>
          </p:cNvSpPr>
          <p:nvPr>
            <p:ph type="body" idx="1"/>
          </p:nvPr>
        </p:nvSpPr>
        <p:spPr>
          <a:xfrm>
            <a:off x="1905000" y="1981200"/>
            <a:ext cx="6019800" cy="3276600"/>
          </a:xfrm>
        </p:spPr>
        <p:txBody>
          <a:bodyPr/>
          <a:lstStyle/>
          <a:p>
            <a:pPr eaLnBrk="1" hangingPunct="1">
              <a:defRPr/>
            </a:pPr>
            <a:r>
              <a:rPr lang="en-US" sz="3600">
                <a:cs typeface="+mn-cs"/>
              </a:rPr>
              <a:t>Biblical Arguments</a:t>
            </a:r>
          </a:p>
          <a:p>
            <a:pPr eaLnBrk="1" hangingPunct="1">
              <a:buFont typeface="Wingdings" charset="0"/>
              <a:buNone/>
              <a:defRPr/>
            </a:pPr>
            <a:endParaRPr lang="en-US">
              <a:cs typeface="+mn-cs"/>
            </a:endParaRPr>
          </a:p>
          <a:p>
            <a:pPr eaLnBrk="1" hangingPunct="1">
              <a:defRPr/>
            </a:pPr>
            <a:r>
              <a:rPr lang="en-US" sz="3600">
                <a:cs typeface="+mn-cs"/>
              </a:rPr>
              <a:t>Archeological Arguments</a:t>
            </a:r>
          </a:p>
          <a:p>
            <a:pPr eaLnBrk="1" hangingPunct="1">
              <a:buFont typeface="Wingdings" charset="0"/>
              <a:buNone/>
              <a:defRPr/>
            </a:pPr>
            <a:endParaRPr lang="en-US">
              <a:cs typeface="+mn-cs"/>
            </a:endParaRPr>
          </a:p>
          <a:p>
            <a:pPr eaLnBrk="1" hangingPunct="1">
              <a:defRPr/>
            </a:pPr>
            <a:r>
              <a:rPr lang="en-US" sz="3600">
                <a:cs typeface="+mn-cs"/>
              </a:rPr>
              <a:t>Historical Arguments</a:t>
            </a:r>
            <a:endParaRPr lang="en-US">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nodeType="afterEffect">
                                  <p:stCondLst>
                                    <p:cond delay="0"/>
                                  </p:stCondLst>
                                  <p:childTnLst>
                                    <p:animClr clrSpc="rgb" dir="cw">
                                      <p:cBhvr override="childStyle">
                                        <p:cTn id="6" dur="1900" fill="hold">
                                          <p:stCondLst>
                                            <p:cond delay="100"/>
                                          </p:stCondLst>
                                        </p:cTn>
                                        <p:tgtEl>
                                          <p:spTgt spid="372739">
                                            <p:txEl>
                                              <p:pRg st="4" end="4"/>
                                            </p:txEl>
                                          </p:spTgt>
                                        </p:tgtEl>
                                        <p:attrNameLst>
                                          <p:attrName>style.color</p:attrName>
                                        </p:attrNameLst>
                                      </p:cBhvr>
                                      <p:to>
                                        <a:srgbClr val="00FF00"/>
                                      </p:to>
                                    </p:animClr>
                                    <p:animClr clrSpc="rgb" dir="cw">
                                      <p:cBhvr>
                                        <p:cTn id="7" dur="1900" fill="hold">
                                          <p:stCondLst>
                                            <p:cond delay="100"/>
                                          </p:stCondLst>
                                        </p:cTn>
                                        <p:tgtEl>
                                          <p:spTgt spid="372739">
                                            <p:txEl>
                                              <p:pRg st="4" end="4"/>
                                            </p:txEl>
                                          </p:spTgt>
                                        </p:tgtEl>
                                        <p:attrNameLst>
                                          <p:attrName>fillColor</p:attrName>
                                        </p:attrNameLst>
                                      </p:cBhvr>
                                      <p:to>
                                        <a:srgbClr val="00FF00"/>
                                      </p:to>
                                    </p:animClr>
                                    <p:set>
                                      <p:cBhvr>
                                        <p:cTn id="8" dur="1900" fill="hold">
                                          <p:stCondLst>
                                            <p:cond delay="100"/>
                                          </p:stCondLst>
                                        </p:cTn>
                                        <p:tgtEl>
                                          <p:spTgt spid="372739">
                                            <p:txEl>
                                              <p:pRg st="4" end="4"/>
                                            </p:txEl>
                                          </p:spTgt>
                                        </p:tgtEl>
                                        <p:attrNameLst>
                                          <p:attrName>fill.type</p:attrName>
                                        </p:attrNameLst>
                                      </p:cBhvr>
                                      <p:to>
                                        <p:strVal val="solid"/>
                                      </p:to>
                                    </p:set>
                                    <p:set>
                                      <p:cBhvr>
                                        <p:cTn id="9" dur="1900" fill="hold">
                                          <p:stCondLst>
                                            <p:cond delay="100"/>
                                          </p:stCondLst>
                                        </p:cTn>
                                        <p:tgtEl>
                                          <p:spTgt spid="372739">
                                            <p:txEl>
                                              <p:pRg st="4" end="4"/>
                                            </p:txEl>
                                          </p:spTgt>
                                        </p:tgtEl>
                                        <p:attrNameLst>
                                          <p:attrName>fill.on</p:attrName>
                                        </p:attrNameLst>
                                      </p:cBhvr>
                                      <p:to>
                                        <p:strVal val="true"/>
                                      </p:to>
                                    </p:set>
                                    <p:animScale>
                                      <p:cBhvr>
                                        <p:cTn id="10" dur="200" fill="hold">
                                          <p:stCondLst>
                                            <p:cond delay="0"/>
                                          </p:stCondLst>
                                        </p:cTn>
                                        <p:tgtEl>
                                          <p:spTgt spid="372739">
                                            <p:txEl>
                                              <p:pRg st="4" end="4"/>
                                            </p:txEl>
                                          </p:spTgt>
                                        </p:tgtEl>
                                      </p:cBhvr>
                                      <p:from x="100000" y="100000"/>
                                      <p:to x="100000" y="5000"/>
                                    </p:animScale>
                                    <p:animScale>
                                      <p:cBhvr>
                                        <p:cTn id="11" dur="200" fill="hold">
                                          <p:stCondLst>
                                            <p:cond delay="200"/>
                                          </p:stCondLst>
                                        </p:cTn>
                                        <p:tgtEl>
                                          <p:spTgt spid="372739">
                                            <p:txEl>
                                              <p:pRg st="4" end="4"/>
                                            </p:txEl>
                                          </p:spTgt>
                                        </p:tgtEl>
                                      </p:cBhvr>
                                      <p:from x="100000" y="5000"/>
                                      <p:to x="120000" y="150000"/>
                                    </p:animScale>
                                    <p:animScale>
                                      <p:cBhvr>
                                        <p:cTn id="12" dur="600" fill="hold">
                                          <p:stCondLst>
                                            <p:cond delay="1400"/>
                                          </p:stCondLst>
                                        </p:cTn>
                                        <p:tgtEl>
                                          <p:spTgt spid="372739">
                                            <p:txEl>
                                              <p:pRg st="4" end="4"/>
                                            </p:txEl>
                                          </p:spTgt>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0" y="277813"/>
            <a:ext cx="9144000" cy="1139825"/>
          </a:xfrm>
        </p:spPr>
        <p:txBody>
          <a:bodyPr/>
          <a:lstStyle/>
          <a:p>
            <a:pPr eaLnBrk="1" hangingPunct="1">
              <a:defRPr/>
            </a:pPr>
            <a:r>
              <a:rPr lang="en-US" sz="3800" dirty="0">
                <a:cs typeface="+mj-cs"/>
              </a:rPr>
              <a:t>Historical Arguments for the Early Date</a:t>
            </a:r>
          </a:p>
        </p:txBody>
      </p:sp>
      <p:sp>
        <p:nvSpPr>
          <p:cNvPr id="350211" name="Rectangle 3"/>
          <p:cNvSpPr>
            <a:spLocks noGrp="1" noChangeArrowheads="1"/>
          </p:cNvSpPr>
          <p:nvPr>
            <p:ph type="body" idx="1"/>
          </p:nvPr>
        </p:nvSpPr>
        <p:spPr>
          <a:xfrm>
            <a:off x="762000" y="1981200"/>
            <a:ext cx="7772400" cy="3733800"/>
          </a:xfrm>
        </p:spPr>
        <p:txBody>
          <a:bodyPr/>
          <a:lstStyle/>
          <a:p>
            <a:pPr eaLnBrk="1" hangingPunct="1">
              <a:lnSpc>
                <a:spcPct val="90000"/>
              </a:lnSpc>
              <a:defRPr/>
            </a:pPr>
            <a:r>
              <a:rPr lang="en-US" dirty="0">
                <a:cs typeface="+mn-cs"/>
              </a:rPr>
              <a:t>The length of the Period of Judges</a:t>
            </a:r>
          </a:p>
          <a:p>
            <a:pPr eaLnBrk="1" hangingPunct="1">
              <a:lnSpc>
                <a:spcPct val="90000"/>
              </a:lnSpc>
              <a:buFont typeface="Wingdings" charset="0"/>
              <a:buNone/>
              <a:defRPr/>
            </a:pPr>
            <a:r>
              <a:rPr lang="en-US" dirty="0">
                <a:cs typeface="+mn-cs"/>
              </a:rPr>
              <a:t>	Early Date – 250 years</a:t>
            </a:r>
          </a:p>
          <a:p>
            <a:pPr eaLnBrk="1" hangingPunct="1">
              <a:lnSpc>
                <a:spcPct val="90000"/>
              </a:lnSpc>
              <a:buFont typeface="Wingdings" charset="0"/>
              <a:buNone/>
              <a:defRPr/>
            </a:pPr>
            <a:r>
              <a:rPr lang="en-US" dirty="0">
                <a:cs typeface="+mn-cs"/>
              </a:rPr>
              <a:t>	Late Date – 180 years (unlikely)</a:t>
            </a:r>
          </a:p>
          <a:p>
            <a:pPr eaLnBrk="1" hangingPunct="1">
              <a:lnSpc>
                <a:spcPct val="90000"/>
              </a:lnSpc>
              <a:defRPr/>
            </a:pPr>
            <a:r>
              <a:rPr lang="en-US" dirty="0">
                <a:cs typeface="+mn-cs"/>
              </a:rPr>
              <a:t>The Reign of the Pharaoh during the Entrance of Jacob was </a:t>
            </a:r>
            <a:r>
              <a:rPr lang="en-US" dirty="0" err="1">
                <a:cs typeface="+mn-cs"/>
              </a:rPr>
              <a:t>Sesostris</a:t>
            </a:r>
            <a:r>
              <a:rPr lang="en-US" dirty="0">
                <a:cs typeface="+mn-cs"/>
              </a:rPr>
              <a:t>/</a:t>
            </a:r>
            <a:r>
              <a:rPr lang="en-US" dirty="0" err="1">
                <a:cs typeface="+mn-cs"/>
              </a:rPr>
              <a:t>Senusert</a:t>
            </a:r>
            <a:r>
              <a:rPr lang="en-US" dirty="0">
                <a:cs typeface="+mn-cs"/>
              </a:rPr>
              <a:t> III (1878-43 B.C.), not the Hyksos dynasty (1674-1567 B.C)</a:t>
            </a:r>
          </a:p>
          <a:p>
            <a:pPr eaLnBrk="1" hangingPunct="1">
              <a:lnSpc>
                <a:spcPct val="90000"/>
              </a:lnSpc>
              <a:defRPr/>
            </a:pPr>
            <a:endParaRPr lang="en-US" dirty="0">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0211">
                                            <p:txEl>
                                              <p:pRg st="0" end="0"/>
                                            </p:txEl>
                                          </p:spTgt>
                                        </p:tgtEl>
                                        <p:attrNameLst>
                                          <p:attrName>style.visibility</p:attrName>
                                        </p:attrNameLst>
                                      </p:cBhvr>
                                      <p:to>
                                        <p:strVal val="visible"/>
                                      </p:to>
                                    </p:set>
                                    <p:animEffect transition="in" filter="fade">
                                      <p:cBhvr>
                                        <p:cTn id="7" dur="1000"/>
                                        <p:tgtEl>
                                          <p:spTgt spid="350211">
                                            <p:txEl>
                                              <p:pRg st="0" end="0"/>
                                            </p:txEl>
                                          </p:spTgt>
                                        </p:tgtEl>
                                      </p:cBhvr>
                                    </p:animEffect>
                                    <p:anim calcmode="lin" valueType="num">
                                      <p:cBhvr>
                                        <p:cTn id="8" dur="1000" fill="hold"/>
                                        <p:tgtEl>
                                          <p:spTgt spid="3502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02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350211">
                                            <p:txEl>
                                              <p:pRg st="1" end="1"/>
                                            </p:txEl>
                                          </p:spTgt>
                                        </p:tgtEl>
                                        <p:attrNameLst>
                                          <p:attrName>style.visibility</p:attrName>
                                        </p:attrNameLst>
                                      </p:cBhvr>
                                      <p:to>
                                        <p:strVal val="visible"/>
                                      </p:to>
                                    </p:set>
                                    <p:anim calcmode="lin" valueType="num">
                                      <p:cBhvr>
                                        <p:cTn id="14" dur="500" fill="hold"/>
                                        <p:tgtEl>
                                          <p:spTgt spid="350211">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50211">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50211">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50211">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50211">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nodeType="clickEffect">
                                  <p:stCondLst>
                                    <p:cond delay="0"/>
                                  </p:stCondLst>
                                  <p:iterate type="lt">
                                    <p:tmPct val="10000"/>
                                  </p:iterate>
                                  <p:childTnLst>
                                    <p:set>
                                      <p:cBhvr>
                                        <p:cTn id="22" dur="1" fill="hold">
                                          <p:stCondLst>
                                            <p:cond delay="0"/>
                                          </p:stCondLst>
                                        </p:cTn>
                                        <p:tgtEl>
                                          <p:spTgt spid="350211">
                                            <p:txEl>
                                              <p:pRg st="2" end="2"/>
                                            </p:txEl>
                                          </p:spTgt>
                                        </p:tgtEl>
                                        <p:attrNameLst>
                                          <p:attrName>style.visibility</p:attrName>
                                        </p:attrNameLst>
                                      </p:cBhvr>
                                      <p:to>
                                        <p:strVal val="visible"/>
                                      </p:to>
                                    </p:set>
                                    <p:anim calcmode="lin" valueType="num">
                                      <p:cBhvr>
                                        <p:cTn id="23" dur="500" fill="hold"/>
                                        <p:tgtEl>
                                          <p:spTgt spid="350211">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50211">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50211">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50211">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50211">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7" presetClass="entr" presetSubtype="0" fill="hold" nodeType="clickEffect">
                                  <p:stCondLst>
                                    <p:cond delay="0"/>
                                  </p:stCondLst>
                                  <p:childTnLst>
                                    <p:set>
                                      <p:cBhvr>
                                        <p:cTn id="31" dur="1" fill="hold">
                                          <p:stCondLst>
                                            <p:cond delay="0"/>
                                          </p:stCondLst>
                                        </p:cTn>
                                        <p:tgtEl>
                                          <p:spTgt spid="350211">
                                            <p:txEl>
                                              <p:pRg st="3" end="3"/>
                                            </p:txEl>
                                          </p:spTgt>
                                        </p:tgtEl>
                                        <p:attrNameLst>
                                          <p:attrName>style.visibility</p:attrName>
                                        </p:attrNameLst>
                                      </p:cBhvr>
                                      <p:to>
                                        <p:strVal val="visible"/>
                                      </p:to>
                                    </p:set>
                                    <p:animEffect transition="in" filter="fade">
                                      <p:cBhvr>
                                        <p:cTn id="32" dur="1000"/>
                                        <p:tgtEl>
                                          <p:spTgt spid="350211">
                                            <p:txEl>
                                              <p:pRg st="3" end="3"/>
                                            </p:txEl>
                                          </p:spTgt>
                                        </p:tgtEl>
                                      </p:cBhvr>
                                    </p:animEffect>
                                    <p:anim calcmode="lin" valueType="num">
                                      <p:cBhvr>
                                        <p:cTn id="33" dur="1000" fill="hold"/>
                                        <p:tgtEl>
                                          <p:spTgt spid="350211">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502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hlink"/>
        </a:solidFill>
        <a:effectLst/>
      </p:bgPr>
    </p:bg>
    <p:spTree>
      <p:nvGrpSpPr>
        <p:cNvPr id="1" name=""/>
        <p:cNvGrpSpPr/>
        <p:nvPr/>
      </p:nvGrpSpPr>
      <p:grpSpPr>
        <a:xfrm>
          <a:off x="0" y="0"/>
          <a:ext cx="0" cy="0"/>
          <a:chOff x="0" y="0"/>
          <a:chExt cx="0" cy="0"/>
        </a:xfrm>
      </p:grpSpPr>
      <p:sp>
        <p:nvSpPr>
          <p:cNvPr id="392194" name="Text Box 4"/>
          <p:cNvSpPr txBox="1">
            <a:spLocks noChangeArrowheads="1"/>
          </p:cNvSpPr>
          <p:nvPr/>
        </p:nvSpPr>
        <p:spPr bwMode="auto">
          <a:xfrm>
            <a:off x="8375650" y="0"/>
            <a:ext cx="6921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000000"/>
                </a:solidFill>
                <a:effectLst/>
                <a:uLnTx/>
                <a:uFillTx/>
                <a:latin typeface="Arial" charset="0"/>
                <a:ea typeface="ＭＳ Ｐゴシック" charset="0"/>
                <a:cs typeface="Arial" charset="0"/>
              </a:rPr>
              <a:t>108</a:t>
            </a:r>
          </a:p>
        </p:txBody>
      </p:sp>
      <p:sp>
        <p:nvSpPr>
          <p:cNvPr id="44037" name="Rectangle 5"/>
          <p:cNvSpPr>
            <a:spLocks noGrp="1" noChangeArrowheads="1"/>
          </p:cNvSpPr>
          <p:nvPr>
            <p:ph type="title"/>
          </p:nvPr>
        </p:nvSpPr>
        <p:spPr>
          <a:xfrm>
            <a:off x="6019800" y="152400"/>
            <a:ext cx="3124200" cy="3429000"/>
          </a:xfrm>
        </p:spPr>
        <p:txBody>
          <a:bodyPr/>
          <a:lstStyle/>
          <a:p>
            <a:pPr>
              <a:defRPr/>
            </a:pPr>
            <a:r>
              <a:rPr lang="en-US" altLang="zh-CN" sz="3200" dirty="0">
                <a:ea typeface="SimSun" charset="0"/>
                <a:cs typeface="Arial"/>
              </a:rPr>
              <a:t>Egyptian Sojourn Chronologies Contrasted</a:t>
            </a:r>
            <a:r>
              <a:rPr lang="en-US" altLang="zh-CN" sz="4000" dirty="0">
                <a:ea typeface="SimSun" charset="0"/>
                <a:cs typeface="Arial"/>
              </a:rPr>
              <a:t>  </a:t>
            </a:r>
            <a:endParaRPr lang="en-US" sz="1800" dirty="0">
              <a:ea typeface="SimSun" charset="0"/>
              <a:cs typeface="Arial"/>
            </a:endParaRPr>
          </a:p>
        </p:txBody>
      </p:sp>
      <p:grpSp>
        <p:nvGrpSpPr>
          <p:cNvPr id="392196" name="Group 652"/>
          <p:cNvGrpSpPr>
            <a:grpSpLocks/>
          </p:cNvGrpSpPr>
          <p:nvPr/>
        </p:nvGrpSpPr>
        <p:grpSpPr bwMode="auto">
          <a:xfrm>
            <a:off x="76200" y="0"/>
            <a:ext cx="6477000" cy="6826250"/>
            <a:chOff x="96" y="0"/>
            <a:chExt cx="4080" cy="4300"/>
          </a:xfrm>
        </p:grpSpPr>
        <p:grpSp>
          <p:nvGrpSpPr>
            <p:cNvPr id="392198" name="Group 271"/>
            <p:cNvGrpSpPr>
              <a:grpSpLocks/>
            </p:cNvGrpSpPr>
            <p:nvPr/>
          </p:nvGrpSpPr>
          <p:grpSpPr bwMode="auto">
            <a:xfrm>
              <a:off x="100" y="3"/>
              <a:ext cx="4072" cy="381"/>
              <a:chOff x="0" y="0"/>
              <a:chExt cx="4490" cy="623"/>
            </a:xfrm>
          </p:grpSpPr>
          <p:grpSp>
            <p:nvGrpSpPr>
              <p:cNvPr id="392242" name="Group 250"/>
              <p:cNvGrpSpPr>
                <a:grpSpLocks/>
              </p:cNvGrpSpPr>
              <p:nvPr/>
            </p:nvGrpSpPr>
            <p:grpSpPr bwMode="auto">
              <a:xfrm>
                <a:off x="0" y="0"/>
                <a:ext cx="885" cy="623"/>
                <a:chOff x="0" y="0"/>
                <a:chExt cx="885" cy="623"/>
              </a:xfrm>
            </p:grpSpPr>
            <p:sp>
              <p:nvSpPr>
                <p:cNvPr id="392268" name="Rectangle 249"/>
                <p:cNvSpPr>
                  <a:spLocks noChangeArrowheads="1"/>
                </p:cNvSpPr>
                <p:nvPr/>
              </p:nvSpPr>
              <p:spPr bwMode="auto">
                <a:xfrm>
                  <a:off x="0" y="0"/>
                  <a:ext cx="885"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69" name="Group 248"/>
                <p:cNvGrpSpPr>
                  <a:grpSpLocks/>
                </p:cNvGrpSpPr>
                <p:nvPr/>
              </p:nvGrpSpPr>
              <p:grpSpPr bwMode="auto">
                <a:xfrm>
                  <a:off x="0" y="0"/>
                  <a:ext cx="885" cy="623"/>
                  <a:chOff x="0" y="0"/>
                  <a:chExt cx="885" cy="623"/>
                </a:xfrm>
              </p:grpSpPr>
              <p:sp>
                <p:nvSpPr>
                  <p:cNvPr id="392270" name="Rectangle 204"/>
                  <p:cNvSpPr>
                    <a:spLocks noChangeArrowheads="1"/>
                  </p:cNvSpPr>
                  <p:nvPr/>
                </p:nvSpPr>
                <p:spPr bwMode="auto">
                  <a:xfrm>
                    <a:off x="43" y="0"/>
                    <a:ext cx="799"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400 YEAR SOJOURN</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71" name="Rectangle 247"/>
                  <p:cNvSpPr>
                    <a:spLocks noChangeArrowheads="1"/>
                  </p:cNvSpPr>
                  <p:nvPr/>
                </p:nvSpPr>
                <p:spPr bwMode="auto">
                  <a:xfrm>
                    <a:off x="0" y="0"/>
                    <a:ext cx="885"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3" name="Group 254"/>
              <p:cNvGrpSpPr>
                <a:grpSpLocks/>
              </p:cNvGrpSpPr>
              <p:nvPr/>
            </p:nvGrpSpPr>
            <p:grpSpPr bwMode="auto">
              <a:xfrm>
                <a:off x="885" y="0"/>
                <a:ext cx="843" cy="623"/>
                <a:chOff x="885" y="0"/>
                <a:chExt cx="843" cy="623"/>
              </a:xfrm>
            </p:grpSpPr>
            <p:sp>
              <p:nvSpPr>
                <p:cNvPr id="392264" name="Rectangle 253"/>
                <p:cNvSpPr>
                  <a:spLocks noChangeArrowheads="1"/>
                </p:cNvSpPr>
                <p:nvPr/>
              </p:nvSpPr>
              <p:spPr bwMode="auto">
                <a:xfrm>
                  <a:off x="885"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65" name="Group 252"/>
                <p:cNvGrpSpPr>
                  <a:grpSpLocks/>
                </p:cNvGrpSpPr>
                <p:nvPr/>
              </p:nvGrpSpPr>
              <p:grpSpPr bwMode="auto">
                <a:xfrm>
                  <a:off x="885" y="0"/>
                  <a:ext cx="843" cy="623"/>
                  <a:chOff x="885" y="0"/>
                  <a:chExt cx="843" cy="623"/>
                </a:xfrm>
              </p:grpSpPr>
              <p:sp>
                <p:nvSpPr>
                  <p:cNvPr id="392266" name="Rectangle 242"/>
                  <p:cNvSpPr>
                    <a:spLocks noChangeArrowheads="1"/>
                  </p:cNvSpPr>
                  <p:nvPr/>
                </p:nvSpPr>
                <p:spPr bwMode="auto">
                  <a:xfrm>
                    <a:off x="928"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430 YEAR SOJOURN</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67" name="Rectangle 251"/>
                  <p:cNvSpPr>
                    <a:spLocks noChangeArrowheads="1"/>
                  </p:cNvSpPr>
                  <p:nvPr/>
                </p:nvSpPr>
                <p:spPr bwMode="auto">
                  <a:xfrm>
                    <a:off x="885"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4" name="Group 258"/>
              <p:cNvGrpSpPr>
                <a:grpSpLocks/>
              </p:cNvGrpSpPr>
              <p:nvPr/>
            </p:nvGrpSpPr>
            <p:grpSpPr bwMode="auto">
              <a:xfrm>
                <a:off x="1728" y="0"/>
                <a:ext cx="843" cy="623"/>
                <a:chOff x="1728" y="0"/>
                <a:chExt cx="843" cy="623"/>
              </a:xfrm>
            </p:grpSpPr>
            <p:sp>
              <p:nvSpPr>
                <p:cNvPr id="392260" name="Rectangle 257"/>
                <p:cNvSpPr>
                  <a:spLocks noChangeArrowheads="1"/>
                </p:cNvSpPr>
                <p:nvPr/>
              </p:nvSpPr>
              <p:spPr bwMode="auto">
                <a:xfrm>
                  <a:off x="1728"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61" name="Group 256"/>
                <p:cNvGrpSpPr>
                  <a:grpSpLocks/>
                </p:cNvGrpSpPr>
                <p:nvPr/>
              </p:nvGrpSpPr>
              <p:grpSpPr bwMode="auto">
                <a:xfrm>
                  <a:off x="1728" y="0"/>
                  <a:ext cx="843" cy="623"/>
                  <a:chOff x="1728" y="0"/>
                  <a:chExt cx="843" cy="623"/>
                </a:xfrm>
              </p:grpSpPr>
              <p:sp>
                <p:nvSpPr>
                  <p:cNvPr id="392262" name="Rectangle 243"/>
                  <p:cNvSpPr>
                    <a:spLocks noChangeArrowheads="1"/>
                  </p:cNvSpPr>
                  <p:nvPr/>
                </p:nvSpPr>
                <p:spPr bwMode="auto">
                  <a:xfrm>
                    <a:off x="1771"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215 YEAR SOJOURN</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63" name="Rectangle 255"/>
                  <p:cNvSpPr>
                    <a:spLocks noChangeArrowheads="1"/>
                  </p:cNvSpPr>
                  <p:nvPr/>
                </p:nvSpPr>
                <p:spPr bwMode="auto">
                  <a:xfrm>
                    <a:off x="1728"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5" name="Group 262"/>
              <p:cNvGrpSpPr>
                <a:grpSpLocks/>
              </p:cNvGrpSpPr>
              <p:nvPr/>
            </p:nvGrpSpPr>
            <p:grpSpPr bwMode="auto">
              <a:xfrm>
                <a:off x="2571" y="0"/>
                <a:ext cx="306" cy="623"/>
                <a:chOff x="2571" y="0"/>
                <a:chExt cx="306" cy="623"/>
              </a:xfrm>
            </p:grpSpPr>
            <p:sp>
              <p:nvSpPr>
                <p:cNvPr id="392256" name="Rectangle 261"/>
                <p:cNvSpPr>
                  <a:spLocks noChangeArrowheads="1"/>
                </p:cNvSpPr>
                <p:nvPr/>
              </p:nvSpPr>
              <p:spPr bwMode="auto">
                <a:xfrm>
                  <a:off x="2571" y="0"/>
                  <a:ext cx="306"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57" name="Group 260"/>
                <p:cNvGrpSpPr>
                  <a:grpSpLocks/>
                </p:cNvGrpSpPr>
                <p:nvPr/>
              </p:nvGrpSpPr>
              <p:grpSpPr bwMode="auto">
                <a:xfrm>
                  <a:off x="2571" y="0"/>
                  <a:ext cx="306" cy="623"/>
                  <a:chOff x="2571" y="0"/>
                  <a:chExt cx="306" cy="623"/>
                </a:xfrm>
              </p:grpSpPr>
              <p:sp>
                <p:nvSpPr>
                  <p:cNvPr id="392258" name="Rectangle 244"/>
                  <p:cNvSpPr>
                    <a:spLocks noChangeArrowheads="1"/>
                  </p:cNvSpPr>
                  <p:nvPr/>
                </p:nvSpPr>
                <p:spPr bwMode="auto">
                  <a:xfrm>
                    <a:off x="2614" y="0"/>
                    <a:ext cx="22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59" name="Rectangle 259"/>
                  <p:cNvSpPr>
                    <a:spLocks noChangeArrowheads="1"/>
                  </p:cNvSpPr>
                  <p:nvPr/>
                </p:nvSpPr>
                <p:spPr bwMode="auto">
                  <a:xfrm>
                    <a:off x="2571" y="0"/>
                    <a:ext cx="306"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6" name="Group 266"/>
              <p:cNvGrpSpPr>
                <a:grpSpLocks/>
              </p:cNvGrpSpPr>
              <p:nvPr/>
            </p:nvGrpSpPr>
            <p:grpSpPr bwMode="auto">
              <a:xfrm>
                <a:off x="2877" y="0"/>
                <a:ext cx="770" cy="623"/>
                <a:chOff x="2877" y="0"/>
                <a:chExt cx="770" cy="623"/>
              </a:xfrm>
            </p:grpSpPr>
            <p:sp>
              <p:nvSpPr>
                <p:cNvPr id="392252" name="Rectangle 265"/>
                <p:cNvSpPr>
                  <a:spLocks noChangeArrowheads="1"/>
                </p:cNvSpPr>
                <p:nvPr/>
              </p:nvSpPr>
              <p:spPr bwMode="auto">
                <a:xfrm>
                  <a:off x="2877" y="0"/>
                  <a:ext cx="770"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53" name="Group 264"/>
                <p:cNvGrpSpPr>
                  <a:grpSpLocks/>
                </p:cNvGrpSpPr>
                <p:nvPr/>
              </p:nvGrpSpPr>
              <p:grpSpPr bwMode="auto">
                <a:xfrm>
                  <a:off x="2877" y="0"/>
                  <a:ext cx="770" cy="623"/>
                  <a:chOff x="2877" y="0"/>
                  <a:chExt cx="770" cy="623"/>
                </a:xfrm>
              </p:grpSpPr>
              <p:sp>
                <p:nvSpPr>
                  <p:cNvPr id="392254" name="Rectangle 245"/>
                  <p:cNvSpPr>
                    <a:spLocks noChangeArrowheads="1"/>
                  </p:cNvSpPr>
                  <p:nvPr/>
                </p:nvSpPr>
                <p:spPr bwMode="auto">
                  <a:xfrm>
                    <a:off x="2920" y="0"/>
                    <a:ext cx="684"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LATE </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55" name="Rectangle 263"/>
                  <p:cNvSpPr>
                    <a:spLocks noChangeArrowheads="1"/>
                  </p:cNvSpPr>
                  <p:nvPr/>
                </p:nvSpPr>
                <p:spPr bwMode="auto">
                  <a:xfrm>
                    <a:off x="2877" y="0"/>
                    <a:ext cx="770"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nvGrpSpPr>
              <p:cNvPr id="392247" name="Group 270"/>
              <p:cNvGrpSpPr>
                <a:grpSpLocks/>
              </p:cNvGrpSpPr>
              <p:nvPr/>
            </p:nvGrpSpPr>
            <p:grpSpPr bwMode="auto">
              <a:xfrm>
                <a:off x="3647" y="0"/>
                <a:ext cx="843" cy="623"/>
                <a:chOff x="3647" y="0"/>
                <a:chExt cx="843" cy="623"/>
              </a:xfrm>
            </p:grpSpPr>
            <p:sp>
              <p:nvSpPr>
                <p:cNvPr id="392248" name="Rectangle 269"/>
                <p:cNvSpPr>
                  <a:spLocks noChangeArrowheads="1"/>
                </p:cNvSpPr>
                <p:nvPr/>
              </p:nvSpPr>
              <p:spPr bwMode="auto">
                <a:xfrm>
                  <a:off x="3647" y="0"/>
                  <a:ext cx="843"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49" name="Group 268"/>
                <p:cNvGrpSpPr>
                  <a:grpSpLocks/>
                </p:cNvGrpSpPr>
                <p:nvPr/>
              </p:nvGrpSpPr>
              <p:grpSpPr bwMode="auto">
                <a:xfrm>
                  <a:off x="3647" y="0"/>
                  <a:ext cx="843" cy="623"/>
                  <a:chOff x="3647" y="0"/>
                  <a:chExt cx="843" cy="623"/>
                </a:xfrm>
              </p:grpSpPr>
              <p:sp>
                <p:nvSpPr>
                  <p:cNvPr id="392250" name="Rectangle 246"/>
                  <p:cNvSpPr>
                    <a:spLocks noChangeArrowheads="1"/>
                  </p:cNvSpPr>
                  <p:nvPr/>
                </p:nvSpPr>
                <p:spPr bwMode="auto">
                  <a:xfrm>
                    <a:off x="3690" y="0"/>
                    <a:ext cx="757" cy="62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7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CRITICAL</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51" name="Rectangle 267"/>
                  <p:cNvSpPr>
                    <a:spLocks noChangeArrowheads="1"/>
                  </p:cNvSpPr>
                  <p:nvPr/>
                </p:nvSpPr>
                <p:spPr bwMode="auto">
                  <a:xfrm>
                    <a:off x="3647" y="0"/>
                    <a:ext cx="843" cy="623"/>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grpSp>
        </p:grpSp>
        <p:sp>
          <p:nvSpPr>
            <p:cNvPr id="392199" name="Rectangle 272"/>
            <p:cNvSpPr>
              <a:spLocks noChangeArrowheads="1"/>
            </p:cNvSpPr>
            <p:nvPr/>
          </p:nvSpPr>
          <p:spPr bwMode="auto">
            <a:xfrm>
              <a:off x="96" y="0"/>
              <a:ext cx="4080" cy="384"/>
            </a:xfrm>
            <a:prstGeom prst="rect">
              <a:avLst/>
            </a:prstGeom>
            <a:noFill/>
            <a:ln w="1428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2200" name="Group 609"/>
            <p:cNvGrpSpPr>
              <a:grpSpLocks/>
            </p:cNvGrpSpPr>
            <p:nvPr/>
          </p:nvGrpSpPr>
          <p:grpSpPr bwMode="auto">
            <a:xfrm>
              <a:off x="96" y="382"/>
              <a:ext cx="4032" cy="3918"/>
              <a:chOff x="1132" y="3048"/>
              <a:chExt cx="10080" cy="12411"/>
            </a:xfrm>
          </p:grpSpPr>
          <p:sp>
            <p:nvSpPr>
              <p:cNvPr id="392201" name="Text Box 610"/>
              <p:cNvSpPr txBox="1">
                <a:spLocks noChangeArrowheads="1"/>
              </p:cNvSpPr>
              <p:nvPr/>
            </p:nvSpPr>
            <p:spPr bwMode="auto">
              <a:xfrm>
                <a:off x="4876" y="7576"/>
                <a:ext cx="1728" cy="187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1660-1446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Slavery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1580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2" name="Text Box 611"/>
              <p:cNvSpPr txBox="1">
                <a:spLocks noChangeArrowheads="1"/>
              </p:cNvSpPr>
              <p:nvPr/>
            </p:nvSpPr>
            <p:spPr bwMode="auto">
              <a:xfrm>
                <a:off x="3004" y="5332"/>
                <a:ext cx="1728" cy="40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1875-1446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Slavery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1730 or 1580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3" name="Text Box 612"/>
              <p:cNvSpPr txBox="1">
                <a:spLocks noChangeArrowheads="1"/>
              </p:cNvSpPr>
              <p:nvPr/>
            </p:nvSpPr>
            <p:spPr bwMode="auto">
              <a:xfrm>
                <a:off x="3004" y="9756"/>
                <a:ext cx="1728" cy="403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Wandering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1446-1405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1406-1050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4" name="Text Box 613"/>
              <p:cNvSpPr txBox="1">
                <a:spLocks noChangeArrowheads="1"/>
              </p:cNvSpPr>
              <p:nvPr/>
            </p:nvSpPr>
            <p:spPr bwMode="auto">
              <a:xfrm>
                <a:off x="4876" y="9756"/>
                <a:ext cx="1728" cy="388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Wandering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1446-1405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1406-1050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5" name="Text Box 614"/>
              <p:cNvSpPr txBox="1">
                <a:spLocks noChangeArrowheads="1"/>
              </p:cNvSpPr>
              <p:nvPr/>
            </p:nvSpPr>
            <p:spPr bwMode="auto">
              <a:xfrm>
                <a:off x="6511" y="3140"/>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2100</a:t>
                </a:r>
              </a:p>
            </p:txBody>
          </p:sp>
          <p:sp>
            <p:nvSpPr>
              <p:cNvPr id="392206" name="Text Box 615"/>
              <p:cNvSpPr txBox="1">
                <a:spLocks noChangeArrowheads="1"/>
              </p:cNvSpPr>
              <p:nvPr/>
            </p:nvSpPr>
            <p:spPr bwMode="auto">
              <a:xfrm>
                <a:off x="1132" y="3048"/>
                <a:ext cx="1728" cy="282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2135-1774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Canaan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1875-1845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1845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7" name="Text Box 616"/>
              <p:cNvSpPr txBox="1">
                <a:spLocks noChangeArrowheads="1"/>
              </p:cNvSpPr>
              <p:nvPr/>
            </p:nvSpPr>
            <p:spPr bwMode="auto">
              <a:xfrm>
                <a:off x="1132" y="5876"/>
                <a:ext cx="1728" cy="37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1845-1445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Slavery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1730?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08" name="Text Box 617"/>
              <p:cNvSpPr txBox="1">
                <a:spLocks noChangeArrowheads="1"/>
              </p:cNvSpPr>
              <p:nvPr/>
            </p:nvSpPr>
            <p:spPr bwMode="auto">
              <a:xfrm>
                <a:off x="6511" y="4004"/>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2000</a:t>
                </a:r>
              </a:p>
            </p:txBody>
          </p:sp>
          <p:sp>
            <p:nvSpPr>
              <p:cNvPr id="392209" name="Text Box 618"/>
              <p:cNvSpPr txBox="1">
                <a:spLocks noChangeArrowheads="1"/>
              </p:cNvSpPr>
              <p:nvPr/>
            </p:nvSpPr>
            <p:spPr bwMode="auto">
              <a:xfrm>
                <a:off x="6511" y="5012"/>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1900</a:t>
                </a:r>
              </a:p>
            </p:txBody>
          </p:sp>
          <p:sp>
            <p:nvSpPr>
              <p:cNvPr id="392210" name="Text Box 619"/>
              <p:cNvSpPr txBox="1">
                <a:spLocks noChangeArrowheads="1"/>
              </p:cNvSpPr>
              <p:nvPr/>
            </p:nvSpPr>
            <p:spPr bwMode="auto">
              <a:xfrm>
                <a:off x="6511" y="6020"/>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1800</a:t>
                </a:r>
              </a:p>
            </p:txBody>
          </p:sp>
          <p:sp>
            <p:nvSpPr>
              <p:cNvPr id="392211" name="Text Box 620"/>
              <p:cNvSpPr txBox="1">
                <a:spLocks noChangeArrowheads="1"/>
              </p:cNvSpPr>
              <p:nvPr/>
            </p:nvSpPr>
            <p:spPr bwMode="auto">
              <a:xfrm>
                <a:off x="6511" y="7028"/>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1700</a:t>
                </a:r>
              </a:p>
            </p:txBody>
          </p:sp>
          <p:sp>
            <p:nvSpPr>
              <p:cNvPr id="392212" name="Text Box 621"/>
              <p:cNvSpPr txBox="1">
                <a:spLocks noChangeArrowheads="1"/>
              </p:cNvSpPr>
              <p:nvPr/>
            </p:nvSpPr>
            <p:spPr bwMode="auto">
              <a:xfrm>
                <a:off x="6511" y="8036"/>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1600</a:t>
                </a:r>
              </a:p>
            </p:txBody>
          </p:sp>
          <p:sp>
            <p:nvSpPr>
              <p:cNvPr id="392213" name="Text Box 622"/>
              <p:cNvSpPr txBox="1">
                <a:spLocks noChangeArrowheads="1"/>
              </p:cNvSpPr>
              <p:nvPr/>
            </p:nvSpPr>
            <p:spPr bwMode="auto">
              <a:xfrm>
                <a:off x="6511" y="9044"/>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1500</a:t>
                </a:r>
              </a:p>
            </p:txBody>
          </p:sp>
          <p:sp>
            <p:nvSpPr>
              <p:cNvPr id="392214" name="Text Box 623"/>
              <p:cNvSpPr txBox="1">
                <a:spLocks noChangeArrowheads="1"/>
              </p:cNvSpPr>
              <p:nvPr/>
            </p:nvSpPr>
            <p:spPr bwMode="auto">
              <a:xfrm>
                <a:off x="6511" y="10052"/>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1400</a:t>
                </a:r>
              </a:p>
            </p:txBody>
          </p:sp>
          <p:sp>
            <p:nvSpPr>
              <p:cNvPr id="392215" name="Text Box 624"/>
              <p:cNvSpPr txBox="1">
                <a:spLocks noChangeArrowheads="1"/>
              </p:cNvSpPr>
              <p:nvPr/>
            </p:nvSpPr>
            <p:spPr bwMode="auto">
              <a:xfrm>
                <a:off x="6511" y="11060"/>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1300</a:t>
                </a:r>
              </a:p>
            </p:txBody>
          </p:sp>
          <p:sp>
            <p:nvSpPr>
              <p:cNvPr id="392216" name="Text Box 625"/>
              <p:cNvSpPr txBox="1">
                <a:spLocks noChangeArrowheads="1"/>
              </p:cNvSpPr>
              <p:nvPr/>
            </p:nvSpPr>
            <p:spPr bwMode="auto">
              <a:xfrm>
                <a:off x="6511" y="12068"/>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1200</a:t>
                </a:r>
              </a:p>
            </p:txBody>
          </p:sp>
          <p:sp>
            <p:nvSpPr>
              <p:cNvPr id="392217" name="Text Box 626"/>
              <p:cNvSpPr txBox="1">
                <a:spLocks noChangeArrowheads="1"/>
              </p:cNvSpPr>
              <p:nvPr/>
            </p:nvSpPr>
            <p:spPr bwMode="auto">
              <a:xfrm>
                <a:off x="6511" y="13076"/>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1100</a:t>
                </a:r>
              </a:p>
            </p:txBody>
          </p:sp>
          <p:sp>
            <p:nvSpPr>
              <p:cNvPr id="392218" name="Text Box 627"/>
              <p:cNvSpPr txBox="1">
                <a:spLocks noChangeArrowheads="1"/>
              </p:cNvSpPr>
              <p:nvPr/>
            </p:nvSpPr>
            <p:spPr bwMode="auto">
              <a:xfrm>
                <a:off x="6511" y="14084"/>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1000</a:t>
                </a:r>
              </a:p>
            </p:txBody>
          </p:sp>
          <p:sp>
            <p:nvSpPr>
              <p:cNvPr id="392219" name="Text Box 628"/>
              <p:cNvSpPr txBox="1">
                <a:spLocks noChangeArrowheads="1"/>
              </p:cNvSpPr>
              <p:nvPr/>
            </p:nvSpPr>
            <p:spPr bwMode="auto">
              <a:xfrm>
                <a:off x="6511" y="15092"/>
                <a:ext cx="1041"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rPr>
                  <a:t>900</a:t>
                </a:r>
              </a:p>
            </p:txBody>
          </p:sp>
          <p:sp>
            <p:nvSpPr>
              <p:cNvPr id="392220" name="Text Box 629"/>
              <p:cNvSpPr txBox="1">
                <a:spLocks noChangeArrowheads="1"/>
              </p:cNvSpPr>
              <p:nvPr/>
            </p:nvSpPr>
            <p:spPr bwMode="auto">
              <a:xfrm>
                <a:off x="3004" y="3048"/>
                <a:ext cx="1728" cy="2471"/>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2166-1805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Canaan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2090-1876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1876</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1" name="Line 630"/>
              <p:cNvSpPr>
                <a:spLocks noChangeShapeType="1"/>
              </p:cNvSpPr>
              <p:nvPr/>
            </p:nvSpPr>
            <p:spPr bwMode="auto">
              <a:xfrm>
                <a:off x="3004"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sp>
            <p:nvSpPr>
              <p:cNvPr id="392222" name="Line 631"/>
              <p:cNvSpPr>
                <a:spLocks noChangeShapeType="1"/>
              </p:cNvSpPr>
              <p:nvPr/>
            </p:nvSpPr>
            <p:spPr bwMode="auto">
              <a:xfrm>
                <a:off x="1132" y="6856"/>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sp>
            <p:nvSpPr>
              <p:cNvPr id="392223" name="Text Box 632"/>
              <p:cNvSpPr txBox="1">
                <a:spLocks noChangeArrowheads="1"/>
              </p:cNvSpPr>
              <p:nvPr/>
            </p:nvSpPr>
            <p:spPr bwMode="auto">
              <a:xfrm>
                <a:off x="1132" y="9756"/>
                <a:ext cx="1728" cy="388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Wandering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1445-1405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13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1405-1050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4" name="Text Box 633"/>
              <p:cNvSpPr txBox="1">
                <a:spLocks noChangeArrowheads="1"/>
              </p:cNvSpPr>
              <p:nvPr/>
            </p:nvSpPr>
            <p:spPr bwMode="auto">
              <a:xfrm>
                <a:off x="1132"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1050-931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5" name="Text Box 634"/>
              <p:cNvSpPr txBox="1">
                <a:spLocks noChangeArrowheads="1"/>
              </p:cNvSpPr>
              <p:nvPr/>
            </p:nvSpPr>
            <p:spPr bwMode="auto">
              <a:xfrm>
                <a:off x="3004"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1050-931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6" name="Text Box 635"/>
              <p:cNvSpPr txBox="1">
                <a:spLocks noChangeArrowheads="1"/>
              </p:cNvSpPr>
              <p:nvPr/>
            </p:nvSpPr>
            <p:spPr bwMode="auto">
              <a:xfrm>
                <a:off x="3004" y="9332"/>
                <a:ext cx="1728" cy="5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92227" name="Text Box 636"/>
              <p:cNvSpPr txBox="1">
                <a:spLocks noChangeArrowheads="1"/>
              </p:cNvSpPr>
              <p:nvPr/>
            </p:nvSpPr>
            <p:spPr bwMode="auto">
              <a:xfrm>
                <a:off x="4876" y="4696"/>
                <a:ext cx="1728" cy="28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1952-1589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Canaan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1875-1660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1660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8" name="Text Box 637"/>
              <p:cNvSpPr txBox="1">
                <a:spLocks noChangeArrowheads="1"/>
              </p:cNvSpPr>
              <p:nvPr/>
            </p:nvSpPr>
            <p:spPr bwMode="auto">
              <a:xfrm>
                <a:off x="4876" y="13644"/>
                <a:ext cx="1728" cy="1192"/>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1050-931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29" name="Text Box 638"/>
              <p:cNvSpPr txBox="1">
                <a:spLocks noChangeArrowheads="1"/>
              </p:cNvSpPr>
              <p:nvPr/>
            </p:nvSpPr>
            <p:spPr bwMode="auto">
              <a:xfrm>
                <a:off x="4876" y="9304"/>
                <a:ext cx="1728" cy="600"/>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92230" name="Text Box 639"/>
              <p:cNvSpPr txBox="1">
                <a:spLocks noChangeArrowheads="1"/>
              </p:cNvSpPr>
              <p:nvPr/>
            </p:nvSpPr>
            <p:spPr bwMode="auto">
              <a:xfrm>
                <a:off x="1132" y="9332"/>
                <a:ext cx="1728" cy="572"/>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92231" name="Text Box 640"/>
              <p:cNvSpPr txBox="1">
                <a:spLocks noChangeArrowheads="1"/>
              </p:cNvSpPr>
              <p:nvPr/>
            </p:nvSpPr>
            <p:spPr bwMode="auto">
              <a:xfrm>
                <a:off x="7468" y="7740"/>
                <a:ext cx="1728" cy="3868"/>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1650-1230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Slavery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1580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2" name="Text Box 641"/>
              <p:cNvSpPr txBox="1">
                <a:spLocks noChangeArrowheads="1"/>
              </p:cNvSpPr>
              <p:nvPr/>
            </p:nvSpPr>
            <p:spPr bwMode="auto">
              <a:xfrm>
                <a:off x="7468" y="11981"/>
                <a:ext cx="1728" cy="21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(No Wandering)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1230-1025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3" name="Text Box 642"/>
              <p:cNvSpPr txBox="1">
                <a:spLocks noChangeArrowheads="1"/>
              </p:cNvSpPr>
              <p:nvPr/>
            </p:nvSpPr>
            <p:spPr bwMode="auto">
              <a:xfrm>
                <a:off x="7468" y="14166"/>
                <a:ext cx="1728" cy="9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1025-931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4" name="Text Box 643"/>
              <p:cNvSpPr txBox="1">
                <a:spLocks noChangeArrowheads="1"/>
              </p:cNvSpPr>
              <p:nvPr/>
            </p:nvSpPr>
            <p:spPr bwMode="auto">
              <a:xfrm>
                <a:off x="7468" y="11608"/>
                <a:ext cx="1728" cy="636"/>
              </a:xfrm>
              <a:prstGeom prst="rect">
                <a:avLst/>
              </a:prstGeom>
              <a:solidFill>
                <a:srgbClr val="000000"/>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700" b="1" i="0" u="none" strike="noStrike" kern="1200" cap="none" spc="0" normalizeH="0" baseline="0" noProof="0">
                    <a:ln>
                      <a:noFill/>
                    </a:ln>
                    <a:solidFill>
                      <a:srgbClr val="FFFFFF"/>
                    </a:solidFill>
                    <a:effectLst/>
                    <a:uLnTx/>
                    <a:uFillTx/>
                    <a:latin typeface="Arial" charset="0"/>
                    <a:ea typeface="ＭＳ Ｐゴシック" charset="0"/>
                    <a:cs typeface="Arial" charset="0"/>
                  </a:rPr>
                  <a:t>EXODUS</a:t>
                </a:r>
                <a:endParaRPr kumimoji="0" lang="en-US" altLang="zh-CN" sz="12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392235" name="Text Box 644"/>
              <p:cNvSpPr txBox="1">
                <a:spLocks noChangeArrowheads="1"/>
              </p:cNvSpPr>
              <p:nvPr/>
            </p:nvSpPr>
            <p:spPr bwMode="auto">
              <a:xfrm>
                <a:off x="7468" y="4696"/>
                <a:ext cx="1728" cy="304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1950-1650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Canaan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?-1650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1650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6" name="Line 645"/>
              <p:cNvSpPr>
                <a:spLocks noChangeShapeType="1"/>
              </p:cNvSpPr>
              <p:nvPr/>
            </p:nvSpPr>
            <p:spPr bwMode="auto">
              <a:xfrm>
                <a:off x="7468" y="8824"/>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sp>
            <p:nvSpPr>
              <p:cNvPr id="392237" name="Text Box 646"/>
              <p:cNvSpPr txBox="1">
                <a:spLocks noChangeArrowheads="1"/>
              </p:cNvSpPr>
              <p:nvPr/>
            </p:nvSpPr>
            <p:spPr bwMode="auto">
              <a:xfrm>
                <a:off x="9484" y="10804"/>
                <a:ext cx="1728" cy="1296"/>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Egyptian Sojourn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1350-1230</a:t>
                </a:r>
              </a:p>
            </p:txBody>
          </p:sp>
          <p:sp>
            <p:nvSpPr>
              <p:cNvPr id="392238" name="Text Box 647"/>
              <p:cNvSpPr txBox="1">
                <a:spLocks noChangeArrowheads="1"/>
              </p:cNvSpPr>
              <p:nvPr/>
            </p:nvSpPr>
            <p:spPr bwMode="auto">
              <a:xfrm>
                <a:off x="9484" y="12100"/>
                <a:ext cx="1728" cy="2184"/>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zh-CN" altLang="en-US" sz="900" b="1" i="0" u="none" strike="noStrike" kern="1200" cap="none" spc="0" normalizeH="0" baseline="0" noProof="0">
                    <a:ln>
                      <a:noFill/>
                    </a:ln>
                    <a:solidFill>
                      <a:srgbClr val="000000"/>
                    </a:solidFill>
                    <a:effectLst/>
                    <a:uLnTx/>
                    <a:uFillTx/>
                    <a:latin typeface="Arial" charset="0"/>
                    <a:ea typeface="ＭＳ Ｐゴシック" charset="0"/>
                    <a:cs typeface="Arial" charset="0"/>
                  </a:rPr>
                  <a:t> </a:t>
                </a: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(No Exodus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40 Yr. Wandering)</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Migration, Conquest and Judges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1230-1025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39" name="Text Box 648"/>
              <p:cNvSpPr txBox="1">
                <a:spLocks noChangeArrowheads="1"/>
              </p:cNvSpPr>
              <p:nvPr/>
            </p:nvSpPr>
            <p:spPr bwMode="auto">
              <a:xfrm>
                <a:off x="9484" y="14166"/>
                <a:ext cx="1728" cy="980"/>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United Kingdom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1025-931</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40" name="Text Box 649"/>
              <p:cNvSpPr txBox="1">
                <a:spLocks noChangeArrowheads="1"/>
              </p:cNvSpPr>
              <p:nvPr/>
            </p:nvSpPr>
            <p:spPr bwMode="auto">
              <a:xfrm>
                <a:off x="9484" y="9220"/>
                <a:ext cx="1728" cy="1759"/>
              </a:xfrm>
              <a:prstGeom prst="rect">
                <a:avLst/>
              </a:prstGeom>
              <a:solidFill>
                <a:srgbClr val="FFFFFF"/>
              </a:solidFill>
              <a:ln w="9525">
                <a:solidFill>
                  <a:srgbClr val="000000"/>
                </a:solidFill>
                <a:miter lim="800000"/>
                <a:headEnd/>
                <a:tailEnd/>
              </a:ln>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The Patriarchs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1500-1300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6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900" b="1" i="0" u="none" strike="noStrike" kern="1200" cap="none" spc="0" normalizeH="0" baseline="0" noProof="0">
                    <a:ln>
                      <a:noFill/>
                    </a:ln>
                    <a:solidFill>
                      <a:srgbClr val="000000"/>
                    </a:solidFill>
                    <a:effectLst/>
                    <a:uLnTx/>
                    <a:uFillTx/>
                    <a:latin typeface="Arial" charset="0"/>
                    <a:ea typeface="ＭＳ Ｐゴシック" charset="0"/>
                    <a:cs typeface="Arial" charset="0"/>
                  </a:rPr>
                  <a:t>Gradual Migration to Egypt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2241" name="Line 651"/>
              <p:cNvSpPr>
                <a:spLocks noChangeShapeType="1"/>
              </p:cNvSpPr>
              <p:nvPr/>
            </p:nvSpPr>
            <p:spPr bwMode="auto">
              <a:xfrm>
                <a:off x="4941" y="8824"/>
                <a:ext cx="1728" cy="0"/>
              </a:xfrm>
              <a:prstGeom prst="line">
                <a:avLst/>
              </a:prstGeom>
              <a:noFill/>
              <a:ln w="9525">
                <a:solidFill>
                  <a:srgbClr val="000000"/>
                </a:solidFill>
                <a:prstDash val="sysDot"/>
                <a:round/>
                <a:headEnd/>
                <a:tailEn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grpSp>
      </p:grpSp>
      <p:sp>
        <p:nvSpPr>
          <p:cNvPr id="44685" name="Text Box 653"/>
          <p:cNvSpPr txBox="1">
            <a:spLocks noChangeArrowheads="1"/>
          </p:cNvSpPr>
          <p:nvPr/>
        </p:nvSpPr>
        <p:spPr bwMode="auto">
          <a:xfrm>
            <a:off x="6629400" y="5118100"/>
            <a:ext cx="2362200" cy="1739900"/>
          </a:xfrm>
          <a:prstGeom prst="rect">
            <a:avLst/>
          </a:prstGeom>
          <a:noFill/>
          <a:ln w="12700" cap="sq">
            <a:noFill/>
            <a:miter lim="800000"/>
            <a:headEnd type="none" w="sm" len="sm"/>
            <a:tailEnd type="none" w="sm" len="sm"/>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altLang="zh-CN"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SimSun" charset="0"/>
                <a:cs typeface="Arial"/>
              </a:rPr>
              <a:t>Adapted (column 1 added) from John H. Walton, </a:t>
            </a:r>
            <a:r>
              <a:rPr kumimoji="1" lang="en-US" altLang="zh-CN" sz="1800" b="1" i="1"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SimSun" charset="0"/>
                <a:cs typeface="Arial"/>
              </a:rPr>
              <a:t>Chronological and Background Charts of the OT</a:t>
            </a:r>
            <a:r>
              <a:rPr kumimoji="1" lang="en-US" altLang="zh-CN"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SimSun" charset="0"/>
                <a:cs typeface="Arial"/>
              </a:rPr>
              <a:t>, 2d ed., 99</a:t>
            </a:r>
            <a:endParaRPr kumimoji="1"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SimSun" charset="0"/>
              <a:cs typeface="Arial"/>
            </a:endParaRPr>
          </a:p>
        </p:txBody>
      </p:sp>
    </p:spTree>
    <p:extLst>
      <p:ext uri="{BB962C8B-B14F-4D97-AF65-F5344CB8AC3E}">
        <p14:creationId xmlns:p14="http://schemas.microsoft.com/office/powerpoint/2010/main" val="26029044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CCFFFF"/>
        </a:solidFill>
        <a:effectLst/>
      </p:bgPr>
    </p:bg>
    <p:spTree>
      <p:nvGrpSpPr>
        <p:cNvPr id="1" name=""/>
        <p:cNvGrpSpPr/>
        <p:nvPr/>
      </p:nvGrpSpPr>
      <p:grpSpPr>
        <a:xfrm>
          <a:off x="0" y="0"/>
          <a:ext cx="0" cy="0"/>
          <a:chOff x="0" y="0"/>
          <a:chExt cx="0" cy="0"/>
        </a:xfrm>
      </p:grpSpPr>
      <p:sp>
        <p:nvSpPr>
          <p:cNvPr id="394242" name="Rectangle 72"/>
          <p:cNvSpPr>
            <a:spLocks noChangeArrowheads="1"/>
          </p:cNvSpPr>
          <p:nvPr/>
        </p:nvSpPr>
        <p:spPr bwMode="auto">
          <a:xfrm>
            <a:off x="0" y="0"/>
            <a:ext cx="9144000" cy="762000"/>
          </a:xfrm>
          <a:prstGeom prst="rect">
            <a:avLst/>
          </a:prstGeom>
          <a:solidFill>
            <a:srgbClr val="000000"/>
          </a:solidFill>
          <a:ln w="12700" cap="sq">
            <a:solidFill>
              <a:schemeClr val="tx1"/>
            </a:solid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43" name="Text Box 4"/>
          <p:cNvSpPr txBox="1">
            <a:spLocks noChangeArrowheads="1"/>
          </p:cNvSpPr>
          <p:nvPr/>
        </p:nvSpPr>
        <p:spPr bwMode="auto">
          <a:xfrm>
            <a:off x="8202613" y="76200"/>
            <a:ext cx="8683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a:ln>
                  <a:noFill/>
                </a:ln>
                <a:solidFill>
                  <a:srgbClr val="F1F7E9"/>
                </a:solidFill>
                <a:effectLst/>
                <a:uLnTx/>
                <a:uFillTx/>
                <a:latin typeface="Arial" charset="0"/>
                <a:ea typeface="ＭＳ Ｐゴシック" charset="0"/>
                <a:cs typeface="Arial" charset="0"/>
              </a:rPr>
              <a:t>108a</a:t>
            </a:r>
            <a:endParaRPr kumimoji="0" lang="en-US" altLang="zh-CN" sz="2400" b="1" i="0" u="none" strike="noStrike" kern="1200" cap="none" spc="0" normalizeH="0" baseline="0" noProof="0">
              <a:ln>
                <a:noFill/>
              </a:ln>
              <a:solidFill>
                <a:srgbClr val="000000"/>
              </a:solidFill>
              <a:effectLst/>
              <a:uLnTx/>
              <a:uFillTx/>
              <a:latin typeface="Arial" charset="0"/>
              <a:ea typeface="ＭＳ Ｐゴシック" charset="0"/>
              <a:cs typeface="Arial" charset="0"/>
            </a:endParaRPr>
          </a:p>
        </p:txBody>
      </p:sp>
      <p:sp>
        <p:nvSpPr>
          <p:cNvPr id="48133" name="Rectangle 5"/>
          <p:cNvSpPr>
            <a:spLocks noGrp="1" noChangeArrowheads="1"/>
          </p:cNvSpPr>
          <p:nvPr>
            <p:ph type="title"/>
          </p:nvPr>
        </p:nvSpPr>
        <p:spPr>
          <a:xfrm>
            <a:off x="7010400" y="838200"/>
            <a:ext cx="2133600" cy="2590800"/>
          </a:xfrm>
        </p:spPr>
        <p:txBody>
          <a:bodyPr/>
          <a:lstStyle/>
          <a:p>
            <a:pPr>
              <a:defRPr/>
            </a:pPr>
            <a:r>
              <a:rPr lang="en-US" altLang="zh-CN" sz="2000">
                <a:solidFill>
                  <a:srgbClr val="000000"/>
                </a:solidFill>
                <a:effectLst>
                  <a:outerShdw blurRad="38100" dist="38100" dir="2700000" algn="tl">
                    <a:srgbClr val="FFFFFF"/>
                  </a:outerShdw>
                </a:effectLst>
                <a:ea typeface="SimSun" charset="0"/>
                <a:cs typeface="Arial"/>
              </a:rPr>
              <a:t>Egyptian Sojourn Chronologies Evaluated  </a:t>
            </a:r>
            <a:endParaRPr lang="en-US" sz="1600">
              <a:solidFill>
                <a:srgbClr val="000000"/>
              </a:solidFill>
              <a:effectLst>
                <a:outerShdw blurRad="38100" dist="38100" dir="2700000" algn="tl">
                  <a:srgbClr val="FFFFFF"/>
                </a:outerShdw>
              </a:effectLst>
              <a:ea typeface="SimSun" charset="0"/>
              <a:cs typeface="Arial"/>
            </a:endParaRPr>
          </a:p>
        </p:txBody>
      </p:sp>
      <p:sp>
        <p:nvSpPr>
          <p:cNvPr id="394245" name="Rectangle 7"/>
          <p:cNvSpPr>
            <a:spLocks noChangeArrowheads="1"/>
          </p:cNvSpPr>
          <p:nvPr/>
        </p:nvSpPr>
        <p:spPr bwMode="auto">
          <a:xfrm>
            <a:off x="4876800" y="6248400"/>
            <a:ext cx="3048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These views are listed in order from the best to the worst perspective, in my opinion.</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4246" name="Group 9"/>
          <p:cNvGrpSpPr>
            <a:grpSpLocks/>
          </p:cNvGrpSpPr>
          <p:nvPr/>
        </p:nvGrpSpPr>
        <p:grpSpPr bwMode="auto">
          <a:xfrm>
            <a:off x="228600" y="15875"/>
            <a:ext cx="1168400" cy="741363"/>
            <a:chOff x="0" y="499"/>
            <a:chExt cx="669" cy="824"/>
          </a:xfrm>
        </p:grpSpPr>
        <p:sp>
          <p:nvSpPr>
            <p:cNvPr id="394299" name="Rectangle 10"/>
            <p:cNvSpPr>
              <a:spLocks noChangeArrowheads="1"/>
            </p:cNvSpPr>
            <p:nvPr/>
          </p:nvSpPr>
          <p:spPr bwMode="auto">
            <a:xfrm>
              <a:off x="0" y="499"/>
              <a:ext cx="669"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300" name="Rectangle 11"/>
            <p:cNvSpPr>
              <a:spLocks noChangeArrowheads="1"/>
            </p:cNvSpPr>
            <p:nvPr/>
          </p:nvSpPr>
          <p:spPr bwMode="auto">
            <a:xfrm>
              <a:off x="43" y="499"/>
              <a:ext cx="583"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View</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sp>
        <p:nvSpPr>
          <p:cNvPr id="394247" name="Rectangle 13"/>
          <p:cNvSpPr>
            <a:spLocks noChangeArrowheads="1"/>
          </p:cNvSpPr>
          <p:nvPr/>
        </p:nvSpPr>
        <p:spPr bwMode="auto">
          <a:xfrm>
            <a:off x="1397000" y="15875"/>
            <a:ext cx="1441450" cy="74136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48" name="Rectangle 14"/>
          <p:cNvSpPr>
            <a:spLocks noChangeArrowheads="1"/>
          </p:cNvSpPr>
          <p:nvPr/>
        </p:nvSpPr>
        <p:spPr bwMode="auto">
          <a:xfrm>
            <a:off x="1295400" y="15875"/>
            <a:ext cx="1292225" cy="74136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400 YEAR SOJOURN</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49" name="Rectangle 16"/>
          <p:cNvSpPr>
            <a:spLocks noChangeArrowheads="1"/>
          </p:cNvSpPr>
          <p:nvPr/>
        </p:nvSpPr>
        <p:spPr bwMode="auto">
          <a:xfrm>
            <a:off x="2838450" y="15875"/>
            <a:ext cx="1217613" cy="74136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50" name="Rectangle 17"/>
          <p:cNvSpPr>
            <a:spLocks noChangeArrowheads="1"/>
          </p:cNvSpPr>
          <p:nvPr/>
        </p:nvSpPr>
        <p:spPr bwMode="auto">
          <a:xfrm>
            <a:off x="2667000" y="15875"/>
            <a:ext cx="1162050" cy="741363"/>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430 YEAR SOJOURN</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nvGrpSpPr>
          <p:cNvPr id="394251" name="Group 24"/>
          <p:cNvGrpSpPr>
            <a:grpSpLocks/>
          </p:cNvGrpSpPr>
          <p:nvPr/>
        </p:nvGrpSpPr>
        <p:grpSpPr bwMode="auto">
          <a:xfrm>
            <a:off x="6694488" y="15875"/>
            <a:ext cx="1306512" cy="741363"/>
            <a:chOff x="3704" y="499"/>
            <a:chExt cx="748" cy="824"/>
          </a:xfrm>
        </p:grpSpPr>
        <p:sp>
          <p:nvSpPr>
            <p:cNvPr id="394297" name="Rectangle 25"/>
            <p:cNvSpPr>
              <a:spLocks noChangeArrowheads="1"/>
            </p:cNvSpPr>
            <p:nvPr/>
          </p:nvSpPr>
          <p:spPr bwMode="auto">
            <a:xfrm>
              <a:off x="3704" y="499"/>
              <a:ext cx="748"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98" name="Rectangle 26"/>
            <p:cNvSpPr>
              <a:spLocks noChangeArrowheads="1"/>
            </p:cNvSpPr>
            <p:nvPr/>
          </p:nvSpPr>
          <p:spPr bwMode="auto">
            <a:xfrm>
              <a:off x="3747" y="499"/>
              <a:ext cx="662" cy="824"/>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FFFFF"/>
                  </a:solidFill>
                  <a:effectLst/>
                  <a:uLnTx/>
                  <a:uFillTx/>
                  <a:latin typeface="Arial" charset="0"/>
                  <a:ea typeface="ＭＳ Ｐゴシック" charset="0"/>
                  <a:cs typeface="Arial" charset="0"/>
                </a:rPr>
                <a:t>CRITICAL</a:t>
              </a:r>
              <a:endParaRPr kumimoji="0" lang="en-US" altLang="zh-CN"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grpSp>
      <p:sp>
        <p:nvSpPr>
          <p:cNvPr id="394252" name="Rectangle 27"/>
          <p:cNvSpPr>
            <a:spLocks noChangeArrowheads="1"/>
          </p:cNvSpPr>
          <p:nvPr/>
        </p:nvSpPr>
        <p:spPr bwMode="auto">
          <a:xfrm>
            <a:off x="303213" y="757238"/>
            <a:ext cx="101758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Exodus</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53" name="Rectangle 28"/>
          <p:cNvSpPr>
            <a:spLocks noChangeArrowheads="1"/>
          </p:cNvSpPr>
          <p:nvPr/>
        </p:nvSpPr>
        <p:spPr bwMode="auto">
          <a:xfrm>
            <a:off x="1320800" y="757238"/>
            <a:ext cx="1293813"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Early</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54" name="Rectangle 29"/>
          <p:cNvSpPr>
            <a:spLocks noChangeArrowheads="1"/>
          </p:cNvSpPr>
          <p:nvPr/>
        </p:nvSpPr>
        <p:spPr bwMode="auto">
          <a:xfrm>
            <a:off x="2614613" y="757238"/>
            <a:ext cx="1065212"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Early</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55" name="Rectangle 30"/>
          <p:cNvSpPr>
            <a:spLocks noChangeArrowheads="1"/>
          </p:cNvSpPr>
          <p:nvPr/>
        </p:nvSpPr>
        <p:spPr bwMode="auto">
          <a:xfrm>
            <a:off x="3679825" y="757238"/>
            <a:ext cx="1233488"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Early</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56" name="Rectangle 31"/>
          <p:cNvSpPr>
            <a:spLocks noChangeArrowheads="1"/>
          </p:cNvSpPr>
          <p:nvPr/>
        </p:nvSpPr>
        <p:spPr bwMode="auto">
          <a:xfrm>
            <a:off x="4913313" y="757238"/>
            <a:ext cx="110648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Late</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57" name="Rectangle 32"/>
          <p:cNvSpPr>
            <a:spLocks noChangeArrowheads="1"/>
          </p:cNvSpPr>
          <p:nvPr/>
        </p:nvSpPr>
        <p:spPr bwMode="auto">
          <a:xfrm>
            <a:off x="6019800" y="757238"/>
            <a:ext cx="115570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zh-CN" altLang="en-US"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Gradual Migration</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58" name="Rectangle 33"/>
          <p:cNvSpPr>
            <a:spLocks noChangeArrowheads="1"/>
          </p:cNvSpPr>
          <p:nvPr/>
        </p:nvSpPr>
        <p:spPr bwMode="auto">
          <a:xfrm>
            <a:off x="303213" y="1377950"/>
            <a:ext cx="1017587"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Egyptian Sojourn</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59" name="Rectangle 34"/>
          <p:cNvSpPr>
            <a:spLocks noChangeArrowheads="1"/>
          </p:cNvSpPr>
          <p:nvPr/>
        </p:nvSpPr>
        <p:spPr bwMode="auto">
          <a:xfrm>
            <a:off x="1320800" y="1377950"/>
            <a:ext cx="1293813"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400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0" name="Rectangle 35"/>
          <p:cNvSpPr>
            <a:spLocks noChangeArrowheads="1"/>
          </p:cNvSpPr>
          <p:nvPr/>
        </p:nvSpPr>
        <p:spPr bwMode="auto">
          <a:xfrm>
            <a:off x="2614613" y="1377950"/>
            <a:ext cx="1065212"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430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1" name="Rectangle 36"/>
          <p:cNvSpPr>
            <a:spLocks noChangeArrowheads="1"/>
          </p:cNvSpPr>
          <p:nvPr/>
        </p:nvSpPr>
        <p:spPr bwMode="auto">
          <a:xfrm>
            <a:off x="3679825" y="1377950"/>
            <a:ext cx="1233488"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215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2" name="Rectangle 37"/>
          <p:cNvSpPr>
            <a:spLocks noChangeArrowheads="1"/>
          </p:cNvSpPr>
          <p:nvPr/>
        </p:nvSpPr>
        <p:spPr bwMode="auto">
          <a:xfrm>
            <a:off x="4913313" y="1377950"/>
            <a:ext cx="1106487"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420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3" name="Rectangle 38"/>
          <p:cNvSpPr>
            <a:spLocks noChangeArrowheads="1"/>
          </p:cNvSpPr>
          <p:nvPr/>
        </p:nvSpPr>
        <p:spPr bwMode="auto">
          <a:xfrm>
            <a:off x="6019800" y="1377950"/>
            <a:ext cx="1155700"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120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4" name="Rectangle 39"/>
          <p:cNvSpPr>
            <a:spLocks noChangeArrowheads="1"/>
          </p:cNvSpPr>
          <p:nvPr/>
        </p:nvSpPr>
        <p:spPr bwMode="auto">
          <a:xfrm>
            <a:off x="303213" y="1912938"/>
            <a:ext cx="1017587"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Years of Freedom</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5" name="Rectangle 40"/>
          <p:cNvSpPr>
            <a:spLocks noChangeArrowheads="1"/>
          </p:cNvSpPr>
          <p:nvPr/>
        </p:nvSpPr>
        <p:spPr bwMode="auto">
          <a:xfrm>
            <a:off x="1320800" y="1912938"/>
            <a:ext cx="1293813"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Unspecified</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6" name="Rectangle 41"/>
          <p:cNvSpPr>
            <a:spLocks noChangeArrowheads="1"/>
          </p:cNvSpPr>
          <p:nvPr/>
        </p:nvSpPr>
        <p:spPr bwMode="auto">
          <a:xfrm>
            <a:off x="2614613" y="1912938"/>
            <a:ext cx="1065212"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295 or 145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7" name="Rectangle 42"/>
          <p:cNvSpPr>
            <a:spLocks noChangeArrowheads="1"/>
          </p:cNvSpPr>
          <p:nvPr/>
        </p:nvSpPr>
        <p:spPr bwMode="auto">
          <a:xfrm>
            <a:off x="3679825" y="1912938"/>
            <a:ext cx="1233488"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80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8" name="Rectangle 43"/>
          <p:cNvSpPr>
            <a:spLocks noChangeArrowheads="1"/>
          </p:cNvSpPr>
          <p:nvPr/>
        </p:nvSpPr>
        <p:spPr bwMode="auto">
          <a:xfrm>
            <a:off x="4913313" y="1912938"/>
            <a:ext cx="1106487"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70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69" name="Rectangle 44"/>
          <p:cNvSpPr>
            <a:spLocks noChangeArrowheads="1"/>
          </p:cNvSpPr>
          <p:nvPr/>
        </p:nvSpPr>
        <p:spPr bwMode="auto">
          <a:xfrm>
            <a:off x="6019800" y="1912938"/>
            <a:ext cx="1155700"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120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0" name="Rectangle 45"/>
          <p:cNvSpPr>
            <a:spLocks noChangeArrowheads="1"/>
          </p:cNvSpPr>
          <p:nvPr/>
        </p:nvSpPr>
        <p:spPr bwMode="auto">
          <a:xfrm>
            <a:off x="303213" y="2447925"/>
            <a:ext cx="1017587"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Years of Slavery</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1" name="Rectangle 46"/>
          <p:cNvSpPr>
            <a:spLocks noChangeArrowheads="1"/>
          </p:cNvSpPr>
          <p:nvPr/>
        </p:nvSpPr>
        <p:spPr bwMode="auto">
          <a:xfrm>
            <a:off x="1320800" y="2447925"/>
            <a:ext cx="1293813"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&lt;400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2" name="Rectangle 47"/>
          <p:cNvSpPr>
            <a:spLocks noChangeArrowheads="1"/>
          </p:cNvSpPr>
          <p:nvPr/>
        </p:nvSpPr>
        <p:spPr bwMode="auto">
          <a:xfrm>
            <a:off x="2614613" y="2447925"/>
            <a:ext cx="1065212"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135 or 285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3" name="Rectangle 48"/>
          <p:cNvSpPr>
            <a:spLocks noChangeArrowheads="1"/>
          </p:cNvSpPr>
          <p:nvPr/>
        </p:nvSpPr>
        <p:spPr bwMode="auto">
          <a:xfrm>
            <a:off x="3679825" y="2447925"/>
            <a:ext cx="1233488"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135</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4" name="Rectangle 49"/>
          <p:cNvSpPr>
            <a:spLocks noChangeArrowheads="1"/>
          </p:cNvSpPr>
          <p:nvPr/>
        </p:nvSpPr>
        <p:spPr bwMode="auto">
          <a:xfrm>
            <a:off x="4913313" y="2447925"/>
            <a:ext cx="1106487"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350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5" name="Rectangle 50"/>
          <p:cNvSpPr>
            <a:spLocks noChangeArrowheads="1"/>
          </p:cNvSpPr>
          <p:nvPr/>
        </p:nvSpPr>
        <p:spPr bwMode="auto">
          <a:xfrm>
            <a:off x="6019800" y="2447925"/>
            <a:ext cx="1155700" cy="53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none (a myth)</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6" name="Rectangle 51"/>
          <p:cNvSpPr>
            <a:spLocks noChangeArrowheads="1"/>
          </p:cNvSpPr>
          <p:nvPr/>
        </p:nvSpPr>
        <p:spPr bwMode="auto">
          <a:xfrm>
            <a:off x="303213" y="2982913"/>
            <a:ext cx="101758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Exod. 12:40 Text</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7" name="Rectangle 52"/>
          <p:cNvSpPr>
            <a:spLocks noChangeArrowheads="1"/>
          </p:cNvSpPr>
          <p:nvPr/>
        </p:nvSpPr>
        <p:spPr bwMode="auto">
          <a:xfrm>
            <a:off x="1320800" y="2982913"/>
            <a:ext cx="1293813"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LXX &amp; </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Samaritan Pentateuch</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8" name="Rectangle 53"/>
          <p:cNvSpPr>
            <a:spLocks noChangeArrowheads="1"/>
          </p:cNvSpPr>
          <p:nvPr/>
        </p:nvSpPr>
        <p:spPr bwMode="auto">
          <a:xfrm>
            <a:off x="2614613" y="2982913"/>
            <a:ext cx="1065212"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MT</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79" name="Rectangle 54"/>
          <p:cNvSpPr>
            <a:spLocks noChangeArrowheads="1"/>
          </p:cNvSpPr>
          <p:nvPr/>
        </p:nvSpPr>
        <p:spPr bwMode="auto">
          <a:xfrm>
            <a:off x="3679825" y="2982913"/>
            <a:ext cx="1233488"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LXX &amp; Samaritan Pentateuch</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0" name="Rectangle 55"/>
          <p:cNvSpPr>
            <a:spLocks noChangeArrowheads="1"/>
          </p:cNvSpPr>
          <p:nvPr/>
        </p:nvSpPr>
        <p:spPr bwMode="auto">
          <a:xfrm>
            <a:off x="4913313" y="2982913"/>
            <a:ext cx="1106487"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MT</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1" name="Rectangle 56"/>
          <p:cNvSpPr>
            <a:spLocks noChangeArrowheads="1"/>
          </p:cNvSpPr>
          <p:nvPr/>
        </p:nvSpPr>
        <p:spPr bwMode="auto">
          <a:xfrm>
            <a:off x="6019800" y="2982913"/>
            <a:ext cx="115570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Unimportant</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2" name="Rectangle 57"/>
          <p:cNvSpPr>
            <a:spLocks noChangeArrowheads="1"/>
          </p:cNvSpPr>
          <p:nvPr/>
        </p:nvSpPr>
        <p:spPr bwMode="auto">
          <a:xfrm>
            <a:off x="303213" y="3605213"/>
            <a:ext cx="101758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Popularity</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3" name="Rectangle 58"/>
          <p:cNvSpPr>
            <a:spLocks noChangeArrowheads="1"/>
          </p:cNvSpPr>
          <p:nvPr/>
        </p:nvSpPr>
        <p:spPr bwMode="auto">
          <a:xfrm>
            <a:off x="1320800" y="3605213"/>
            <a:ext cx="1293813"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Few</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4" name="Rectangle 59"/>
          <p:cNvSpPr>
            <a:spLocks noChangeArrowheads="1"/>
          </p:cNvSpPr>
          <p:nvPr/>
        </p:nvSpPr>
        <p:spPr bwMode="auto">
          <a:xfrm>
            <a:off x="2614613" y="3605213"/>
            <a:ext cx="1065212"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Most common</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5" name="Rectangle 60"/>
          <p:cNvSpPr>
            <a:spLocks noChangeArrowheads="1"/>
          </p:cNvSpPr>
          <p:nvPr/>
        </p:nvSpPr>
        <p:spPr bwMode="auto">
          <a:xfrm>
            <a:off x="3679825" y="3605213"/>
            <a:ext cx="1233488"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Common</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6" name="Rectangle 61"/>
          <p:cNvSpPr>
            <a:spLocks noChangeArrowheads="1"/>
          </p:cNvSpPr>
          <p:nvPr/>
        </p:nvSpPr>
        <p:spPr bwMode="auto">
          <a:xfrm>
            <a:off x="4913313" y="3605213"/>
            <a:ext cx="1106487"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Few Evangelicals</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Many Liberals</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7" name="Rectangle 62"/>
          <p:cNvSpPr>
            <a:spLocks noChangeArrowheads="1"/>
          </p:cNvSpPr>
          <p:nvPr/>
        </p:nvSpPr>
        <p:spPr bwMode="auto">
          <a:xfrm>
            <a:off x="6019800" y="3605213"/>
            <a:ext cx="115570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Many Liberals</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8" name="Rectangle 63"/>
          <p:cNvSpPr>
            <a:spLocks noChangeArrowheads="1"/>
          </p:cNvSpPr>
          <p:nvPr/>
        </p:nvSpPr>
        <p:spPr bwMode="auto">
          <a:xfrm>
            <a:off x="303213" y="4225925"/>
            <a:ext cx="1017587"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Support:</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89" name="Rectangle 64"/>
          <p:cNvSpPr>
            <a:spLocks noChangeArrowheads="1"/>
          </p:cNvSpPr>
          <p:nvPr/>
        </p:nvSpPr>
        <p:spPr bwMode="auto">
          <a:xfrm>
            <a:off x="1320800" y="4225925"/>
            <a:ext cx="1293813"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Gen. 15:13 (sojourn 400 </a:t>
            </a:r>
            <a:r>
              <a:rPr kumimoji="0" lang="en-US" altLang="zh-CN" sz="1000" b="1" i="0" u="none" strike="noStrike" kern="1200" cap="none" spc="0" normalizeH="0" baseline="0" noProof="0" dirty="0" err="1">
                <a:ln>
                  <a:noFill/>
                </a:ln>
                <a:solidFill>
                  <a:srgbClr val="003300"/>
                </a:solidFill>
                <a:effectLst/>
                <a:uLnTx/>
                <a:uFillTx/>
                <a:latin typeface="Arial" charset="0"/>
                <a:ea typeface="ＭＳ Ｐゴシック" charset="0"/>
                <a:cs typeface="Arial" charset="0"/>
              </a:rPr>
              <a:t>yrs</a:t>
            </a: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endParaRPr kumimoji="0" lang="en-US" altLang="zh-CN" sz="1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a:t>
            </a:r>
            <a:endParaRPr kumimoji="0" lang="en-US" altLang="zh-CN" sz="1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Acts 13:19-20 </a:t>
            </a:r>
            <a:r>
              <a:rPr kumimoji="0" lang="mr-IN"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about 450 years</a:t>
            </a:r>
            <a:r>
              <a:rPr kumimoji="0" lang="mr-IN"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 </a:t>
            </a:r>
            <a:endParaRPr kumimoji="0" lang="en-US" altLang="zh-CN" sz="1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400 + 40 + 7 </a:t>
            </a:r>
            <a:endParaRPr kumimoji="0" lang="en-US" altLang="zh-CN" sz="1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447 yrs. </a:t>
            </a:r>
            <a:endParaRPr kumimoji="0" lang="en-US" altLang="zh-CN" sz="1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a:t>
            </a:r>
            <a:endParaRPr kumimoji="0" lang="en-US" altLang="zh-CN" sz="1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Exod. 12:40 </a:t>
            </a:r>
            <a:r>
              <a:rPr kumimoji="0" lang="mr-IN"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children of Israel</a:t>
            </a:r>
            <a:r>
              <a:rPr kumimoji="0" lang="mr-IN"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points to Gen. 35:10 (1875 </a:t>
            </a:r>
            <a:r>
              <a:rPr kumimoji="0" lang="en-US" altLang="zh-CN" sz="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BC</a:t>
            </a: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to begin 430 years since this is when nation called </a:t>
            </a:r>
            <a:r>
              <a:rPr kumimoji="0" lang="mr-IN" altLang="ja-JP"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r>
              <a:rPr kumimoji="0" lang="en-US" altLang="ja-JP"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Israel</a:t>
            </a:r>
            <a:r>
              <a:rPr kumimoji="0" lang="mr-IN" altLang="ja-JP"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a:t>
            </a:r>
            <a:endParaRPr kumimoji="0" lang="en-US" altLang="zh-CN" sz="24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394290" name="Rectangle 65"/>
          <p:cNvSpPr>
            <a:spLocks noChangeArrowheads="1"/>
          </p:cNvSpPr>
          <p:nvPr/>
        </p:nvSpPr>
        <p:spPr bwMode="auto">
          <a:xfrm>
            <a:off x="2614613" y="4225925"/>
            <a:ext cx="1065212"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Follows MT of Exod. 12:40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Scripture sometimes uses round numbers</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(See the next few pages for more early date arguments)</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91" name="Rectangle 66"/>
          <p:cNvSpPr>
            <a:spLocks noChangeArrowheads="1"/>
          </p:cNvSpPr>
          <p:nvPr/>
        </p:nvSpPr>
        <p:spPr bwMode="auto">
          <a:xfrm>
            <a:off x="3679825" y="4225925"/>
            <a:ext cx="1233488"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Follows MT of Exod. 12:40</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The new king of Exod. 1 was a native Egyptian who followed the Hyksos</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Their later date for Abr. Cov. (1875 </a:t>
            </a:r>
            <a:r>
              <a:rPr kumimoji="0" lang="en-US" altLang="zh-CN" sz="800" b="1" i="0" u="none" strike="noStrike" kern="1200" cap="none" spc="0" normalizeH="0" baseline="0" noProof="0">
                <a:ln>
                  <a:noFill/>
                </a:ln>
                <a:solidFill>
                  <a:srgbClr val="003300"/>
                </a:solidFill>
                <a:effectLst/>
                <a:uLnTx/>
                <a:uFillTx/>
                <a:latin typeface="Arial" charset="0"/>
                <a:ea typeface="ＭＳ Ｐゴシック" charset="0"/>
                <a:cs typeface="Arial" charset="0"/>
              </a:rPr>
              <a:t>BC</a:t>
            </a: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to Jacob entering Egypt (1660 </a:t>
            </a:r>
            <a:r>
              <a:rPr kumimoji="0" lang="en-US" altLang="zh-CN" sz="800" b="1" i="0" u="none" strike="noStrike" kern="1200" cap="none" spc="0" normalizeH="0" baseline="0" noProof="0">
                <a:ln>
                  <a:noFill/>
                </a:ln>
                <a:solidFill>
                  <a:srgbClr val="003300"/>
                </a:solidFill>
                <a:effectLst/>
                <a:uLnTx/>
                <a:uFillTx/>
                <a:latin typeface="Arial" charset="0"/>
                <a:ea typeface="ＭＳ Ｐゴシック" charset="0"/>
                <a:cs typeface="Arial" charset="0"/>
              </a:rPr>
              <a:t>BC</a:t>
            </a: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is 215 yrs.</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92" name="Rectangle 67"/>
          <p:cNvSpPr>
            <a:spLocks noChangeArrowheads="1"/>
          </p:cNvSpPr>
          <p:nvPr/>
        </p:nvSpPr>
        <p:spPr bwMode="auto">
          <a:xfrm>
            <a:off x="4913313" y="4225925"/>
            <a:ext cx="1106487"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Archaeology supports the destruction of some Canaanite cities in the 13th century</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 </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000" b="1" i="0" u="none" strike="noStrike" kern="1200" cap="none" spc="0" normalizeH="0" baseline="0" noProof="0">
                <a:ln>
                  <a:noFill/>
                </a:ln>
                <a:solidFill>
                  <a:srgbClr val="003300"/>
                </a:solidFill>
                <a:effectLst/>
                <a:uLnTx/>
                <a:uFillTx/>
                <a:latin typeface="Arial" charset="0"/>
                <a:ea typeface="ＭＳ Ｐゴシック" charset="0"/>
                <a:cs typeface="Arial" charset="0"/>
              </a:rPr>
              <a:t>(See the next few pages for more late date arguments)</a:t>
            </a:r>
            <a:endParaRPr kumimoji="0" lang="en-US" altLang="zh-CN" sz="12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394293" name="Rectangle 68"/>
          <p:cNvSpPr>
            <a:spLocks noChangeArrowheads="1"/>
          </p:cNvSpPr>
          <p:nvPr/>
        </p:nvSpPr>
        <p:spPr bwMode="auto">
          <a:xfrm>
            <a:off x="6019800" y="4225925"/>
            <a:ext cx="1155700" cy="1657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The city of Rameses (Exod. 1:11) must have been built after Rameses II (1300 </a:t>
            </a:r>
            <a:r>
              <a:rPr kumimoji="0" lang="en-US" altLang="zh-CN" sz="8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BC</a:t>
            </a:r>
            <a:r>
              <a:rPr kumimoji="0" lang="en-US" altLang="zh-CN" sz="1000" b="1" i="0" u="none" strike="noStrike" kern="1200" cap="none" spc="0" normalizeH="0" baseline="0" noProof="0" dirty="0">
                <a:ln>
                  <a:noFill/>
                </a:ln>
                <a:solidFill>
                  <a:srgbClr val="003300"/>
                </a:solidFill>
                <a:effectLst/>
                <a:uLnTx/>
                <a:uFillTx/>
                <a:latin typeface="Arial" charset="0"/>
                <a:ea typeface="ＭＳ Ｐゴシック" charset="0"/>
                <a:cs typeface="Arial" charset="0"/>
              </a:rPr>
              <a:t>) since it was named after him</a:t>
            </a:r>
            <a:endParaRPr kumimoji="0" lang="en-US" altLang="zh-CN" sz="12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1" i="0" u="none" strike="noStrike" kern="1200" cap="none" spc="0" normalizeH="0" baseline="0" noProof="0" dirty="0">
              <a:ln>
                <a:noFill/>
              </a:ln>
              <a:solidFill>
                <a:srgbClr val="003300"/>
              </a:solidFill>
              <a:effectLst/>
              <a:uLnTx/>
              <a:uFillTx/>
              <a:latin typeface="Arial" charset="0"/>
              <a:ea typeface="ＭＳ Ｐゴシック" charset="0"/>
              <a:cs typeface="Arial" charset="0"/>
            </a:endParaRPr>
          </a:p>
        </p:txBody>
      </p:sp>
      <p:sp>
        <p:nvSpPr>
          <p:cNvPr id="394294" name="Text Box 69"/>
          <p:cNvSpPr txBox="1">
            <a:spLocks noChangeArrowheads="1"/>
          </p:cNvSpPr>
          <p:nvPr/>
        </p:nvSpPr>
        <p:spPr bwMode="auto">
          <a:xfrm>
            <a:off x="3962400" y="79375"/>
            <a:ext cx="1143000" cy="523875"/>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1F7E9"/>
                </a:solidFill>
                <a:effectLst/>
                <a:uLnTx/>
                <a:uFillTx/>
                <a:latin typeface="Arial" charset="0"/>
                <a:ea typeface="ＭＳ Ｐゴシック" charset="0"/>
                <a:cs typeface="Arial" charset="0"/>
              </a:rPr>
              <a:t>215 YEAR SOJOURN</a:t>
            </a:r>
          </a:p>
        </p:txBody>
      </p:sp>
      <p:sp>
        <p:nvSpPr>
          <p:cNvPr id="394295" name="Text Box 70"/>
          <p:cNvSpPr txBox="1">
            <a:spLocks noChangeArrowheads="1"/>
          </p:cNvSpPr>
          <p:nvPr/>
        </p:nvSpPr>
        <p:spPr bwMode="auto">
          <a:xfrm>
            <a:off x="5105400" y="79375"/>
            <a:ext cx="1143000" cy="523875"/>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1F7E9"/>
                </a:solidFill>
                <a:effectLst/>
                <a:uLnTx/>
                <a:uFillTx/>
                <a:latin typeface="Arial" charset="0"/>
                <a:ea typeface="ＭＳ Ｐゴシック" charset="0"/>
                <a:cs typeface="Arial" charset="0"/>
              </a:rPr>
              <a:t>LATE EXODUS</a:t>
            </a:r>
          </a:p>
        </p:txBody>
      </p:sp>
      <p:sp>
        <p:nvSpPr>
          <p:cNvPr id="394296" name="Text Box 71"/>
          <p:cNvSpPr txBox="1">
            <a:spLocks noChangeArrowheads="1"/>
          </p:cNvSpPr>
          <p:nvPr/>
        </p:nvSpPr>
        <p:spPr bwMode="auto">
          <a:xfrm>
            <a:off x="6096000" y="168275"/>
            <a:ext cx="1752600" cy="523875"/>
          </a:xfrm>
          <a:prstGeom prst="rect">
            <a:avLst/>
          </a:prstGeom>
          <a:solidFill>
            <a:srgbClr val="000000"/>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1" i="0" u="none" strike="noStrike" kern="1200" cap="none" spc="0" normalizeH="0" baseline="0" noProof="0">
                <a:ln>
                  <a:noFill/>
                </a:ln>
                <a:solidFill>
                  <a:srgbClr val="F1F7E9"/>
                </a:solidFill>
                <a:effectLst/>
                <a:uLnTx/>
                <a:uFillTx/>
                <a:latin typeface="Arial" charset="0"/>
                <a:ea typeface="ＭＳ Ｐゴシック" charset="0"/>
                <a:cs typeface="Arial" charset="0"/>
              </a:rPr>
              <a:t>CRITICAL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400" b="1" i="0" u="none" strike="noStrike" kern="1200" cap="none" spc="0" normalizeH="0" baseline="0" noProof="0">
              <a:ln>
                <a:noFill/>
              </a:ln>
              <a:solidFill>
                <a:srgbClr val="F1F7E9"/>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047044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pic>
        <p:nvPicPr>
          <p:cNvPr id="417794" name="Picture 153" descr="crossingredse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9700" y="0"/>
            <a:ext cx="39243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7795" name="Text Box 4"/>
          <p:cNvSpPr txBox="1">
            <a:spLocks noChangeArrowheads="1"/>
          </p:cNvSpPr>
          <p:nvPr/>
        </p:nvSpPr>
        <p:spPr bwMode="auto">
          <a:xfrm>
            <a:off x="8451850" y="0"/>
            <a:ext cx="692150" cy="45720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a:ln>
                  <a:noFill/>
                </a:ln>
                <a:solidFill>
                  <a:srgbClr val="000000"/>
                </a:solidFill>
                <a:effectLst/>
                <a:uLnTx/>
                <a:uFillTx/>
                <a:latin typeface="Arial" charset="0"/>
                <a:ea typeface="ＭＳ Ｐゴシック" charset="0"/>
              </a:rPr>
              <a:t>109</a:t>
            </a:r>
          </a:p>
        </p:txBody>
      </p:sp>
      <p:pic>
        <p:nvPicPr>
          <p:cNvPr id="417796" name="Picture 146"/>
          <p:cNvPicPr>
            <a:picLocks noChangeAspect="1" noChangeArrowheads="1"/>
          </p:cNvPicPr>
          <p:nvPr/>
        </p:nvPicPr>
        <p:blipFill>
          <a:blip r:embed="rId4"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0" y="0"/>
            <a:ext cx="5276850" cy="6819900"/>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46232" name="Rectangle 152"/>
          <p:cNvSpPr>
            <a:spLocks noGrp="1" noChangeArrowheads="1"/>
          </p:cNvSpPr>
          <p:nvPr>
            <p:ph type="title"/>
          </p:nvPr>
        </p:nvSpPr>
        <p:spPr>
          <a:xfrm>
            <a:off x="5257800" y="4419600"/>
            <a:ext cx="3886200" cy="1447800"/>
          </a:xfrm>
          <a:solidFill>
            <a:srgbClr val="000000"/>
          </a:solidFill>
        </p:spPr>
        <p:txBody>
          <a:bodyPr/>
          <a:lstStyle/>
          <a:p>
            <a:pPr>
              <a:defRPr/>
            </a:pPr>
            <a:r>
              <a:rPr lang="en-US" altLang="zh-CN" sz="4000" dirty="0">
                <a:effectLst>
                  <a:outerShdw blurRad="38100" dist="38100" dir="2700000" algn="tl">
                    <a:srgbClr val="366B1B"/>
                  </a:outerShdw>
                </a:effectLst>
                <a:cs typeface="Arial"/>
              </a:rPr>
              <a:t>Early Date Evidence  </a:t>
            </a:r>
            <a:endParaRPr lang="en-US" sz="4000" dirty="0">
              <a:effectLst>
                <a:outerShdw blurRad="38100" dist="38100" dir="2700000" algn="tl">
                  <a:srgbClr val="366B1B"/>
                </a:outerShdw>
              </a:effectLst>
              <a:cs typeface="Arial"/>
            </a:endParaRPr>
          </a:p>
        </p:txBody>
      </p:sp>
      <p:sp>
        <p:nvSpPr>
          <p:cNvPr id="46234" name="Text Box 154"/>
          <p:cNvSpPr txBox="1">
            <a:spLocks noChangeArrowheads="1"/>
          </p:cNvSpPr>
          <p:nvPr/>
        </p:nvSpPr>
        <p:spPr bwMode="auto">
          <a:xfrm>
            <a:off x="5356225" y="5943600"/>
            <a:ext cx="3787775" cy="825500"/>
          </a:xfrm>
          <a:prstGeom prst="rect">
            <a:avLst/>
          </a:prstGeom>
          <a:noFill/>
          <a:ln w="12700" cap="sq">
            <a:noFill/>
            <a:miter lim="800000"/>
            <a:headEnd type="none" w="sm" len="sm"/>
            <a:tailEnd type="none" w="sm" len="sm"/>
          </a:ln>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t>John H. Walton, </a:t>
            </a:r>
            <a:r>
              <a:rPr kumimoji="1" lang="en-US" altLang="zh-CN"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t>Chronological and Background Charts of the OT</a:t>
            </a: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t>, </a:t>
            </a:r>
            <a:b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b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t>2d ed., 102-3</a:t>
            </a:r>
            <a:endParaRPr kumimoji="1" lang="en-US"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endParaRPr>
          </a:p>
        </p:txBody>
      </p:sp>
    </p:spTree>
    <p:extLst>
      <p:ext uri="{BB962C8B-B14F-4D97-AF65-F5344CB8AC3E}">
        <p14:creationId xmlns:p14="http://schemas.microsoft.com/office/powerpoint/2010/main" val="3589497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 y="457200"/>
            <a:ext cx="9067800" cy="1143000"/>
          </a:xfrm>
        </p:spPr>
        <p:txBody>
          <a:bodyPr/>
          <a:lstStyle/>
          <a:p>
            <a:pPr eaLnBrk="1" hangingPunct="1">
              <a:defRPr/>
            </a:pPr>
            <a:r>
              <a:rPr lang="en-US" sz="3800" dirty="0">
                <a:cs typeface="+mj-cs"/>
              </a:rPr>
              <a:t>Two Theories on the Date of the Exodus</a:t>
            </a:r>
          </a:p>
        </p:txBody>
      </p:sp>
      <p:sp>
        <p:nvSpPr>
          <p:cNvPr id="10243" name="Rectangle 3"/>
          <p:cNvSpPr>
            <a:spLocks noGrp="1" noChangeArrowheads="1"/>
          </p:cNvSpPr>
          <p:nvPr>
            <p:ph type="body" idx="1"/>
          </p:nvPr>
        </p:nvSpPr>
        <p:spPr>
          <a:xfrm>
            <a:off x="2286000" y="1981200"/>
            <a:ext cx="5638800" cy="3201988"/>
          </a:xfrm>
        </p:spPr>
        <p:txBody>
          <a:bodyPr/>
          <a:lstStyle/>
          <a:p>
            <a:pPr eaLnBrk="1" hangingPunct="1">
              <a:defRPr/>
            </a:pPr>
            <a:r>
              <a:rPr lang="en-US">
                <a:cs typeface="+mn-cs"/>
              </a:rPr>
              <a:t>Late Date Theory </a:t>
            </a:r>
          </a:p>
          <a:p>
            <a:pPr eaLnBrk="1" hangingPunct="1">
              <a:buFont typeface="Wingdings" charset="0"/>
              <a:buNone/>
              <a:defRPr/>
            </a:pPr>
            <a:r>
              <a:rPr lang="en-US">
                <a:cs typeface="+mn-cs"/>
              </a:rPr>
              <a:t>	(the 13</a:t>
            </a:r>
            <a:r>
              <a:rPr lang="en-US" baseline="30000">
                <a:cs typeface="+mn-cs"/>
              </a:rPr>
              <a:t>th</a:t>
            </a:r>
            <a:r>
              <a:rPr lang="en-US">
                <a:cs typeface="+mn-cs"/>
              </a:rPr>
              <a:t> century)</a:t>
            </a:r>
          </a:p>
          <a:p>
            <a:pPr eaLnBrk="1" hangingPunct="1">
              <a:buFont typeface="Wingdings" charset="0"/>
              <a:buNone/>
              <a:defRPr/>
            </a:pPr>
            <a:endParaRPr lang="en-US">
              <a:cs typeface="+mn-cs"/>
            </a:endParaRPr>
          </a:p>
          <a:p>
            <a:pPr eaLnBrk="1" hangingPunct="1">
              <a:defRPr/>
            </a:pPr>
            <a:r>
              <a:rPr lang="en-US">
                <a:cs typeface="+mn-cs"/>
              </a:rPr>
              <a:t>Early Date Theory</a:t>
            </a:r>
          </a:p>
          <a:p>
            <a:pPr eaLnBrk="1" hangingPunct="1">
              <a:buFont typeface="Wingdings" charset="0"/>
              <a:buNone/>
              <a:defRPr/>
            </a:pPr>
            <a:r>
              <a:rPr lang="en-US">
                <a:cs typeface="+mn-cs"/>
              </a:rPr>
              <a:t>	(the 15</a:t>
            </a:r>
            <a:r>
              <a:rPr lang="en-US" baseline="30000">
                <a:cs typeface="+mn-cs"/>
              </a:rPr>
              <a:t>th</a:t>
            </a:r>
            <a:r>
              <a:rPr lang="en-US">
                <a:cs typeface="+mn-cs"/>
              </a:rPr>
              <a:t> century)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500" fill="hold"/>
                                        <p:tgtEl>
                                          <p:spTgt spid="1024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24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24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2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 calcmode="lin" valueType="num">
                                      <p:cBhvr>
                                        <p:cTn id="15" dur="500" fill="hold"/>
                                        <p:tgtEl>
                                          <p:spTgt spid="1024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024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024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iterate type="lt">
                                    <p:tmPct val="0"/>
                                  </p:iterate>
                                  <p:childTnLst>
                                    <p:set>
                                      <p:cBhvr>
                                        <p:cTn id="22" dur="1" fill="hold">
                                          <p:stCondLst>
                                            <p:cond delay="0"/>
                                          </p:stCondLst>
                                        </p:cTn>
                                        <p:tgtEl>
                                          <p:spTgt spid="10243">
                                            <p:txEl>
                                              <p:pRg st="3" end="3"/>
                                            </p:txEl>
                                          </p:spTgt>
                                        </p:tgtEl>
                                        <p:attrNameLst>
                                          <p:attrName>style.visibility</p:attrName>
                                        </p:attrNameLst>
                                      </p:cBhvr>
                                      <p:to>
                                        <p:strVal val="visible"/>
                                      </p:to>
                                    </p:set>
                                    <p:anim calcmode="lin" valueType="num">
                                      <p:cBhvr>
                                        <p:cTn id="23" dur="500" fill="hold"/>
                                        <p:tgtEl>
                                          <p:spTgt spid="10243">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243">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243">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2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iterate type="lt">
                                    <p:tmPct val="0"/>
                                  </p:iterate>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500" fill="hold"/>
                                        <p:tgtEl>
                                          <p:spTgt spid="10243">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0243">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0243">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02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6" presetClass="exit" presetSubtype="0" fill="hold" nodeType="clickEffect">
                                  <p:stCondLst>
                                    <p:cond delay="0"/>
                                  </p:stCondLst>
                                  <p:iterate type="lt">
                                    <p:tmPct val="10000"/>
                                  </p:iterate>
                                  <p:childTnLst>
                                    <p:anim from="(ppt_w)" to="(-ppt_w*2)" calcmode="lin" valueType="num">
                                      <p:cBhvr rctx="PPT">
                                        <p:cTn id="38" dur="500" autoRev="1">
                                          <p:stCondLst>
                                            <p:cond delay="0"/>
                                          </p:stCondLst>
                                        </p:cTn>
                                        <p:tgtEl>
                                          <p:spTgt spid="10243">
                                            <p:txEl>
                                              <p:pRg st="3" end="3"/>
                                            </p:txEl>
                                          </p:spTgt>
                                        </p:tgtEl>
                                        <p:attrNameLst>
                                          <p:attrName>ppt_w</p:attrName>
                                        </p:attrNameLst>
                                      </p:cBhvr>
                                    </p:anim>
                                    <p:anim by="(ppt_w*0.50)" calcmode="lin" valueType="num">
                                      <p:cBhvr>
                                        <p:cTn id="39" dur="500" decel="50000" autoRev="1">
                                          <p:stCondLst>
                                            <p:cond delay="0"/>
                                          </p:stCondLst>
                                        </p:cTn>
                                        <p:tgtEl>
                                          <p:spTgt spid="10243">
                                            <p:txEl>
                                              <p:pRg st="3" end="3"/>
                                            </p:txEl>
                                          </p:spTgt>
                                        </p:tgtEl>
                                        <p:attrNameLst>
                                          <p:attrName>ppt_x</p:attrName>
                                        </p:attrNameLst>
                                      </p:cBhvr>
                                    </p:anim>
                                    <p:anim from="(ppt_y)" to="(1+ppt_h/2)" calcmode="lin" valueType="num">
                                      <p:cBhvr>
                                        <p:cTn id="40" dur="1000">
                                          <p:stCondLst>
                                            <p:cond delay="0"/>
                                          </p:stCondLst>
                                        </p:cTn>
                                        <p:tgtEl>
                                          <p:spTgt spid="10243">
                                            <p:txEl>
                                              <p:pRg st="3" end="3"/>
                                            </p:txEl>
                                          </p:spTgt>
                                        </p:tgtEl>
                                        <p:attrNameLst>
                                          <p:attrName>ppt_y</p:attrName>
                                        </p:attrNameLst>
                                      </p:cBhvr>
                                    </p:anim>
                                    <p:animRot by="21600000">
                                      <p:cBhvr>
                                        <p:cTn id="41" dur="1000">
                                          <p:stCondLst>
                                            <p:cond delay="0"/>
                                          </p:stCondLst>
                                        </p:cTn>
                                        <p:tgtEl>
                                          <p:spTgt spid="10243">
                                            <p:txEl>
                                              <p:pRg st="3" end="3"/>
                                            </p:txEl>
                                          </p:spTgt>
                                        </p:tgtEl>
                                        <p:attrNameLst>
                                          <p:attrName>r</p:attrName>
                                        </p:attrNameLst>
                                      </p:cBhvr>
                                    </p:animRot>
                                    <p:set>
                                      <p:cBhvr>
                                        <p:cTn id="42" dur="1" fill="hold">
                                          <p:stCondLst>
                                            <p:cond delay="999"/>
                                          </p:stCondLst>
                                        </p:cTn>
                                        <p:tgtEl>
                                          <p:spTgt spid="10243">
                                            <p:txEl>
                                              <p:pRg st="3" end="3"/>
                                            </p:txEl>
                                          </p:spTgt>
                                        </p:tgtEl>
                                        <p:attrNameLst>
                                          <p:attrName>style.visibility</p:attrName>
                                        </p:attrNameLst>
                                      </p:cBhvr>
                                      <p:to>
                                        <p:strVal val="hidden"/>
                                      </p:to>
                                    </p:set>
                                  </p:childTnLst>
                                </p:cTn>
                              </p:par>
                              <p:par>
                                <p:cTn id="43" presetID="56" presetClass="exit" presetSubtype="0" fill="hold" nodeType="withEffect">
                                  <p:stCondLst>
                                    <p:cond delay="0"/>
                                  </p:stCondLst>
                                  <p:iterate type="lt">
                                    <p:tmPct val="10000"/>
                                  </p:iterate>
                                  <p:childTnLst>
                                    <p:anim from="(ppt_w)" to="(-ppt_w*2)" calcmode="lin" valueType="num">
                                      <p:cBhvr rctx="PPT">
                                        <p:cTn id="44" dur="500" autoRev="1">
                                          <p:stCondLst>
                                            <p:cond delay="0"/>
                                          </p:stCondLst>
                                        </p:cTn>
                                        <p:tgtEl>
                                          <p:spTgt spid="10243">
                                            <p:txEl>
                                              <p:pRg st="4" end="4"/>
                                            </p:txEl>
                                          </p:spTgt>
                                        </p:tgtEl>
                                        <p:attrNameLst>
                                          <p:attrName>ppt_w</p:attrName>
                                        </p:attrNameLst>
                                      </p:cBhvr>
                                    </p:anim>
                                    <p:anim by="(ppt_w*0.50)" calcmode="lin" valueType="num">
                                      <p:cBhvr>
                                        <p:cTn id="45" dur="500" decel="50000" autoRev="1">
                                          <p:stCondLst>
                                            <p:cond delay="0"/>
                                          </p:stCondLst>
                                        </p:cTn>
                                        <p:tgtEl>
                                          <p:spTgt spid="10243">
                                            <p:txEl>
                                              <p:pRg st="4" end="4"/>
                                            </p:txEl>
                                          </p:spTgt>
                                        </p:tgtEl>
                                        <p:attrNameLst>
                                          <p:attrName>ppt_x</p:attrName>
                                        </p:attrNameLst>
                                      </p:cBhvr>
                                    </p:anim>
                                    <p:anim from="(ppt_y)" to="(1+ppt_h/2)" calcmode="lin" valueType="num">
                                      <p:cBhvr>
                                        <p:cTn id="46" dur="1000">
                                          <p:stCondLst>
                                            <p:cond delay="0"/>
                                          </p:stCondLst>
                                        </p:cTn>
                                        <p:tgtEl>
                                          <p:spTgt spid="10243">
                                            <p:txEl>
                                              <p:pRg st="4" end="4"/>
                                            </p:txEl>
                                          </p:spTgt>
                                        </p:tgtEl>
                                        <p:attrNameLst>
                                          <p:attrName>ppt_y</p:attrName>
                                        </p:attrNameLst>
                                      </p:cBhvr>
                                    </p:anim>
                                    <p:animRot by="21600000">
                                      <p:cBhvr>
                                        <p:cTn id="47" dur="1000">
                                          <p:stCondLst>
                                            <p:cond delay="0"/>
                                          </p:stCondLst>
                                        </p:cTn>
                                        <p:tgtEl>
                                          <p:spTgt spid="10243">
                                            <p:txEl>
                                              <p:pRg st="4" end="4"/>
                                            </p:txEl>
                                          </p:spTgt>
                                        </p:tgtEl>
                                        <p:attrNameLst>
                                          <p:attrName>r</p:attrName>
                                        </p:attrNameLst>
                                      </p:cBhvr>
                                    </p:animRot>
                                    <p:set>
                                      <p:cBhvr>
                                        <p:cTn id="48" dur="1" fill="hold">
                                          <p:stCondLst>
                                            <p:cond delay="999"/>
                                          </p:stCondLst>
                                        </p:cTn>
                                        <p:tgtEl>
                                          <p:spTgt spid="1024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19842" name="Picture 10"/>
          <p:cNvPicPr>
            <a:picLocks noChangeAspect="1" noChangeArrowheads="1"/>
          </p:cNvPicPr>
          <p:nvPr/>
        </p:nvPicPr>
        <p:blipFill>
          <a:blip r:embed="rId3"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3876675" y="0"/>
            <a:ext cx="5267325" cy="6734175"/>
          </a:xfrm>
          <a:prstGeom prst="rect">
            <a:avLst/>
          </a:prstGeom>
          <a:solidFill>
            <a:srgbClr val="CCFFCC"/>
          </a:solidFill>
          <a:ln>
            <a:noFill/>
          </a:ln>
          <a:extLst>
            <a:ext uri="{91240B29-F687-4f45-9708-019B960494DF}">
              <a14:hiddenLine xmlns="" xmlns:a14="http://schemas.microsoft.com/office/drawing/2010/main" w="9525">
                <a:solidFill>
                  <a:srgbClr val="000000"/>
                </a:solidFill>
                <a:miter lim="800000"/>
                <a:headEnd/>
                <a:tailEnd/>
              </a14:hiddenLine>
            </a:ext>
          </a:extLst>
        </p:spPr>
      </p:pic>
      <p:pic>
        <p:nvPicPr>
          <p:cNvPr id="419843" name="Picture 19" descr="crossingredse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924300" cy="556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44" name="Text Box 4"/>
          <p:cNvSpPr txBox="1">
            <a:spLocks noChangeArrowheads="1"/>
          </p:cNvSpPr>
          <p:nvPr/>
        </p:nvSpPr>
        <p:spPr bwMode="auto">
          <a:xfrm>
            <a:off x="457200" y="304800"/>
            <a:ext cx="608013" cy="3968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000" b="1" i="0" u="none" strike="noStrike" kern="1200" cap="none" spc="0" normalizeH="0" baseline="0" noProof="0">
                <a:ln>
                  <a:noFill/>
                </a:ln>
                <a:solidFill>
                  <a:srgbClr val="000000"/>
                </a:solidFill>
                <a:effectLst/>
                <a:uLnTx/>
                <a:uFillTx/>
                <a:latin typeface="Arial" charset="0"/>
                <a:ea typeface="ＭＳ Ｐゴシック" charset="0"/>
                <a:cs typeface="Arial" charset="0"/>
              </a:rPr>
              <a:t>110</a:t>
            </a:r>
          </a:p>
        </p:txBody>
      </p:sp>
      <p:sp>
        <p:nvSpPr>
          <p:cNvPr id="49172" name="Rectangle 20"/>
          <p:cNvSpPr>
            <a:spLocks noChangeArrowheads="1"/>
          </p:cNvSpPr>
          <p:nvPr/>
        </p:nvSpPr>
        <p:spPr bwMode="auto">
          <a:xfrm>
            <a:off x="114300" y="5715000"/>
            <a:ext cx="3733800" cy="1143000"/>
          </a:xfrm>
          <a:prstGeom prst="rect">
            <a:avLst/>
          </a:prstGeom>
          <a:noFill/>
          <a:ln w="9525">
            <a:noFill/>
            <a:miter lim="800000"/>
            <a:headEnd/>
            <a:tailEn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1" lang="en-US" altLang="zh-CN" sz="2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b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t>John H. Walton, </a:t>
            </a:r>
            <a:r>
              <a:rPr kumimoji="1" lang="en-US" altLang="zh-CN" sz="1600" b="1" i="1"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t>Chronological and Background Charts of the OT</a:t>
            </a: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t>, </a:t>
            </a:r>
            <a:b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br>
            <a:r>
              <a:rPr kumimoji="1" lang="en-US" altLang="zh-CN" sz="16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t>2d ed., 102-3</a:t>
            </a:r>
            <a:r>
              <a:rPr kumimoji="1" lang="en-US" altLang="zh-CN" sz="2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rPr>
              <a:t> </a:t>
            </a:r>
            <a:endParaRPr kumimoji="1" lang="en-US" sz="2000" b="1" i="0" u="none" strike="noStrike" kern="1200" cap="none" spc="0" normalizeH="0" baseline="0" noProof="0">
              <a:ln>
                <a:noFill/>
              </a:ln>
              <a:solidFill>
                <a:srgbClr val="000000"/>
              </a:solidFill>
              <a:effectLst>
                <a:outerShdw blurRad="38100" dist="38100" dir="2700000" algn="tl">
                  <a:srgbClr val="FFFFFF"/>
                </a:outerShdw>
              </a:effectLst>
              <a:uLnTx/>
              <a:uFillTx/>
              <a:latin typeface="Arial"/>
              <a:ea typeface="SimSun" charset="0"/>
              <a:cs typeface="Arial"/>
            </a:endParaRPr>
          </a:p>
        </p:txBody>
      </p:sp>
      <p:sp>
        <p:nvSpPr>
          <p:cNvPr id="49173" name="Rectangle 21"/>
          <p:cNvSpPr>
            <a:spLocks noGrp="1" noChangeArrowheads="1"/>
          </p:cNvSpPr>
          <p:nvPr>
            <p:ph type="title"/>
          </p:nvPr>
        </p:nvSpPr>
        <p:spPr>
          <a:xfrm>
            <a:off x="0" y="4800600"/>
            <a:ext cx="3886200" cy="1143000"/>
          </a:xfrm>
          <a:solidFill>
            <a:srgbClr val="000000"/>
          </a:solidFill>
        </p:spPr>
        <p:txBody>
          <a:bodyPr/>
          <a:lstStyle/>
          <a:p>
            <a:pPr>
              <a:defRPr/>
            </a:pPr>
            <a:r>
              <a:rPr lang="en-US" sz="4000">
                <a:effectLst>
                  <a:outerShdw blurRad="38100" dist="38100" dir="2700000" algn="tl">
                    <a:srgbClr val="366B1B"/>
                  </a:outerShdw>
                </a:effectLst>
                <a:cs typeface="Arial"/>
              </a:rPr>
              <a:t>Early Date Responses</a:t>
            </a:r>
          </a:p>
        </p:txBody>
      </p:sp>
      <p:graphicFrame>
        <p:nvGraphicFramePr>
          <p:cNvPr id="23" name="Table 22"/>
          <p:cNvGraphicFramePr>
            <a:graphicFrameLocks noGrp="1"/>
          </p:cNvGraphicFramePr>
          <p:nvPr/>
        </p:nvGraphicFramePr>
        <p:xfrm>
          <a:off x="9525000" y="-74613"/>
          <a:ext cx="5257800" cy="6934202"/>
        </p:xfrm>
        <a:graphic>
          <a:graphicData uri="http://schemas.openxmlformats.org/drawingml/2006/table">
            <a:tbl>
              <a:tblPr/>
              <a:tblGrid>
                <a:gridCol w="2628900">
                  <a:extLst>
                    <a:ext uri="{9D8B030D-6E8A-4147-A177-3AD203B41FA5}">
                      <a16:colId xmlns:a16="http://schemas.microsoft.com/office/drawing/2014/main" val="20000"/>
                    </a:ext>
                  </a:extLst>
                </a:gridCol>
                <a:gridCol w="2628900">
                  <a:extLst>
                    <a:ext uri="{9D8B030D-6E8A-4147-A177-3AD203B41FA5}">
                      <a16:colId xmlns:a16="http://schemas.microsoft.com/office/drawing/2014/main" val="20001"/>
                    </a:ext>
                  </a:extLst>
                </a:gridCol>
              </a:tblGrid>
              <a:tr h="30480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dirty="0">
                          <a:ln>
                            <a:noFill/>
                          </a:ln>
                          <a:solidFill>
                            <a:schemeClr val="bg1"/>
                          </a:solidFill>
                          <a:effectLst/>
                          <a:latin typeface="Times New Roman" charset="0"/>
                          <a:ea typeface="MS PGothic" charset="0"/>
                          <a:cs typeface="MS PGothic" charset="0"/>
                        </a:rPr>
                        <a:t>十三世</a:t>
                      </a:r>
                      <a:r>
                        <a:rPr kumimoji="0" lang="zh-CN" altLang="en-US" sz="1400" b="1" i="0" u="none" strike="noStrike" cap="none" normalizeH="0" baseline="0" dirty="0">
                          <a:ln>
                            <a:noFill/>
                          </a:ln>
                          <a:solidFill>
                            <a:schemeClr val="bg1"/>
                          </a:solidFill>
                          <a:effectLst/>
                          <a:latin typeface="Times New Roman" charset="0"/>
                          <a:ea typeface="华文细黑" charset="0"/>
                          <a:cs typeface="华文细黑" charset="0"/>
                        </a:rPr>
                        <a:t>纪</a:t>
                      </a:r>
                      <a:r>
                        <a:rPr kumimoji="0" lang="zh-CN" altLang="en-US" sz="1400" b="1" i="0" u="none" strike="noStrike" cap="none" normalizeH="0" baseline="0" dirty="0">
                          <a:ln>
                            <a:noFill/>
                          </a:ln>
                          <a:solidFill>
                            <a:schemeClr val="bg1"/>
                          </a:solidFill>
                          <a:effectLst/>
                          <a:latin typeface="Times New Roman" charset="0"/>
                          <a:ea typeface="MS PGothic" charset="0"/>
                          <a:cs typeface="MS PGothic" charset="0"/>
                        </a:rPr>
                        <a:t>的</a:t>
                      </a:r>
                      <a:r>
                        <a:rPr kumimoji="0" lang="zh-CN" altLang="en-US" sz="1400" b="1" i="0" u="none" strike="noStrike" cap="none" normalizeH="0" baseline="0" dirty="0">
                          <a:ln>
                            <a:noFill/>
                          </a:ln>
                          <a:solidFill>
                            <a:schemeClr val="bg1"/>
                          </a:solidFill>
                          <a:effectLst/>
                          <a:latin typeface="Times New Roman" charset="0"/>
                          <a:ea typeface="华文细黑" charset="0"/>
                          <a:cs typeface="华文细黑" charset="0"/>
                        </a:rPr>
                        <a:t>证</a:t>
                      </a:r>
                      <a:r>
                        <a:rPr kumimoji="0" lang="zh-CN" altLang="en-US" sz="1400" b="1" i="0" u="none" strike="noStrike" cap="none" normalizeH="0" baseline="0" dirty="0">
                          <a:ln>
                            <a:noFill/>
                          </a:ln>
                          <a:solidFill>
                            <a:schemeClr val="bg1"/>
                          </a:solidFill>
                          <a:effectLst/>
                          <a:latin typeface="Times New Roman" charset="0"/>
                          <a:ea typeface="MS PGothic" charset="0"/>
                          <a:cs typeface="MS PGothic" charset="0"/>
                        </a:rPr>
                        <a:t>据</a:t>
                      </a:r>
                      <a:endParaRPr kumimoji="0" lang="zh-CN" altLang="en-US" sz="1400" b="1" i="0" u="none" strike="noStrike" cap="none" normalizeH="0" baseline="0" dirty="0">
                        <a:ln>
                          <a:noFill/>
                        </a:ln>
                        <a:solidFill>
                          <a:srgbClr val="F1F7E9"/>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a:ln>
                            <a:noFill/>
                          </a:ln>
                          <a:solidFill>
                            <a:srgbClr val="F1F7E9"/>
                          </a:solidFill>
                          <a:effectLst/>
                          <a:latin typeface="Times New Roman" charset="0"/>
                          <a:ea typeface="MS PGothic" charset="0"/>
                          <a:cs typeface="MS PGothic" charset="0"/>
                        </a:rPr>
                        <a:t>十五世</a:t>
                      </a:r>
                      <a:r>
                        <a:rPr kumimoji="0" lang="zh-CN" altLang="en-US" sz="1400" b="1" i="0" u="none" strike="noStrike" cap="none" normalizeH="0" baseline="0">
                          <a:ln>
                            <a:noFill/>
                          </a:ln>
                          <a:solidFill>
                            <a:srgbClr val="F1F7E9"/>
                          </a:solidFill>
                          <a:effectLst/>
                          <a:latin typeface="Times New Roman" charset="0"/>
                          <a:ea typeface="华文细黑" charset="0"/>
                          <a:cs typeface="华文细黑" charset="0"/>
                        </a:rPr>
                        <a:t>纪证</a:t>
                      </a:r>
                      <a:r>
                        <a:rPr kumimoji="0" lang="zh-CN" altLang="en-US" sz="1400" b="1" i="0" u="none" strike="noStrike" cap="none" normalizeH="0" baseline="0">
                          <a:ln>
                            <a:noFill/>
                          </a:ln>
                          <a:solidFill>
                            <a:srgbClr val="F1F7E9"/>
                          </a:solidFill>
                          <a:effectLst/>
                          <a:latin typeface="Times New Roman" charset="0"/>
                          <a:ea typeface="MS PGothic" charset="0"/>
                          <a:cs typeface="MS PGothic" charset="0"/>
                        </a:rPr>
                        <a:t>据</a:t>
                      </a:r>
                      <a:endParaRPr kumimoji="0" lang="zh-CN" altLang="en-US" sz="1400" b="1" i="0" u="none" strike="noStrike" cap="none" normalizeH="0" baseline="0">
                        <a:ln>
                          <a:noFill/>
                        </a:ln>
                        <a:solidFill>
                          <a:schemeClr val="bg1"/>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65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以</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，莫阿布，和阿蒙的文明是在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后。以色列与他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们</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接触，所以外流必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在后。</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以</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，莫阿布，和阿蒙的文明是在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后。以色列与他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们</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接触，所以外流必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在后。</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1"/>
                  </a:ext>
                </a:extLst>
              </a:tr>
              <a:tr h="8667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0000"/>
                          </a:solidFill>
                          <a:effectLst/>
                          <a:latin typeface="Times New Roman" charset="0"/>
                          <a:ea typeface="MS PGothic" charset="0"/>
                          <a:cs typeface="MS PGothic" charset="0"/>
                        </a:rPr>
                        <a:t>。</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销</a:t>
                      </a:r>
                      <a:r>
                        <a:rPr kumimoji="0" lang="zh-CN" altLang="en-US" sz="1400" b="0" i="0" u="none" strike="noStrike" cap="none" normalizeH="0" baseline="0">
                          <a:ln>
                            <a:noFill/>
                          </a:ln>
                          <a:solidFill>
                            <a:srgbClr val="003300"/>
                          </a:solidFill>
                          <a:effectLst/>
                          <a:latin typeface="Times New Roman" charset="0"/>
                          <a:ea typeface="AppleGothic" charset="0"/>
                          <a:cs typeface="AppleGothic" charset="0"/>
                        </a:rPr>
                        <a:t>毁</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Lachish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Debir</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贝</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瑟</a:t>
                      </a: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尔</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，如一</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层</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灰。</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Lachish </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Debir</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贝</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瑟</a:t>
                      </a: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尔</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不</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说</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，被</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烧</a:t>
                      </a:r>
                      <a:r>
                        <a:rPr kumimoji="0" lang="zh-CN" altLang="en-US" sz="1400" b="0" i="0" u="none" strike="noStrike" cap="none" normalizeH="0" baseline="0">
                          <a:ln>
                            <a:noFill/>
                          </a:ln>
                          <a:solidFill>
                            <a:srgbClr val="003300"/>
                          </a:solidFill>
                          <a:effectLst/>
                          <a:latin typeface="Times New Roman" charset="0"/>
                          <a:ea typeface="AppleGothic" charset="0"/>
                          <a:cs typeface="AppleGothic" charset="0"/>
                        </a:rPr>
                        <a:t>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候，征服。</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层</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灰的原因可能是埃及的征服。</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2"/>
                  </a:ext>
                </a:extLst>
              </a:tr>
              <a:tr h="11588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11</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，犹太人被</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说</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已</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经</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建立了城市拉美西斯。</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这</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纪为纪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念拉美西斯二世建立的。</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3300"/>
                          </a:solidFill>
                          <a:effectLst/>
                          <a:latin typeface="Times New Roman" charset="0"/>
                          <a:ea typeface="MS PGothic" charset="0"/>
                          <a:cs typeface="MS PGothic" charset="0"/>
                        </a:rPr>
                        <a:t>1 </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。名称</a:t>
                      </a:r>
                      <a:r>
                        <a:rPr kumimoji="0" lang="mr-IN" altLang="zh-CN" sz="1400" b="0" i="0" u="none" strike="noStrike" cap="none" normalizeH="0" baseline="0" dirty="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拉美西斯</a:t>
                      </a:r>
                      <a:r>
                        <a:rPr kumimoji="0" lang="mr-IN" altLang="zh-CN" sz="1400" b="0" i="0" u="none" strike="noStrike" cap="none" normalizeH="0" baseline="0" dirty="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使用更早超</a:t>
                      </a:r>
                      <a:r>
                        <a:rPr kumimoji="0" lang="zh-CN" altLang="en-US" sz="1400" b="0" i="0" u="none" strike="noStrike" cap="none" normalizeH="0" baseline="0" dirty="0">
                          <a:ln>
                            <a:noFill/>
                          </a:ln>
                          <a:solidFill>
                            <a:srgbClr val="003300"/>
                          </a:solidFill>
                          <a:effectLst/>
                          <a:latin typeface="Times New Roman" charset="0"/>
                          <a:ea typeface="华文细黑" charset="0"/>
                          <a:cs typeface="华文细黑" charset="0"/>
                        </a:rPr>
                        <a:t>过</a:t>
                      </a:r>
                      <a:r>
                        <a:rPr kumimoji="0" lang="en-US" altLang="zh-CN" sz="1400" b="0" i="0" u="none" strike="noStrike" cap="none" normalizeH="0" baseline="0" dirty="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dirty="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 </a:t>
                      </a:r>
                      <a:r>
                        <a:rPr kumimoji="0" lang="en-US" altLang="zh-CN" sz="1400" b="0" i="0" u="none" strike="noStrike" cap="none" normalizeH="0" baseline="0" dirty="0">
                          <a:ln>
                            <a:noFill/>
                          </a:ln>
                          <a:solidFill>
                            <a:srgbClr val="003300"/>
                          </a:solidFill>
                          <a:effectLst/>
                          <a:latin typeface="Times New Roman" charset="0"/>
                          <a:ea typeface="MS PGothic" charset="0"/>
                          <a:cs typeface="MS PGothic" charset="0"/>
                        </a:rPr>
                        <a:t>2 </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。市正在建立</a:t>
                      </a:r>
                      <a:r>
                        <a:rPr kumimoji="0" lang="en-US" altLang="zh-CN" sz="1400" b="0" i="0" u="none" strike="noStrike" cap="none" normalizeH="0" baseline="0" dirty="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生前摩西</a:t>
                      </a:r>
                      <a:r>
                        <a:rPr kumimoji="0" lang="en-US" altLang="zh-CN" sz="1400" b="0" i="0" u="none" strike="noStrike" cap="none" normalizeH="0" baseline="0" dirty="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从而在拉美西斯二世，即使后期外流。 </a:t>
                      </a:r>
                      <a:r>
                        <a:rPr kumimoji="0" lang="en-US" altLang="zh-CN" sz="1400" b="0" i="0" u="none" strike="noStrike" cap="none" normalizeH="0" baseline="0" dirty="0">
                          <a:ln>
                            <a:noFill/>
                          </a:ln>
                          <a:solidFill>
                            <a:srgbClr val="003300"/>
                          </a:solidFill>
                          <a:effectLst/>
                          <a:latin typeface="Times New Roman" charset="0"/>
                          <a:ea typeface="MS PGothic" charset="0"/>
                          <a:cs typeface="MS PGothic" charset="0"/>
                        </a:rPr>
                        <a:t>3 </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 </a:t>
                      </a:r>
                      <a:r>
                        <a:rPr kumimoji="0" lang="zh-CN" altLang="en-US" sz="1400" b="0" i="0" u="none" strike="noStrike" cap="none" normalizeH="0" baseline="0" dirty="0">
                          <a:ln>
                            <a:noFill/>
                          </a:ln>
                          <a:solidFill>
                            <a:srgbClr val="003300"/>
                          </a:solidFill>
                          <a:effectLst/>
                          <a:latin typeface="Times New Roman" charset="0"/>
                          <a:ea typeface="华文细黑" charset="0"/>
                          <a:cs typeface="华文细黑" charset="0"/>
                        </a:rPr>
                        <a:t>这</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是一</a:t>
                      </a:r>
                      <a:r>
                        <a:rPr kumimoji="0" lang="zh-CN" altLang="en-US" sz="1400" b="0" i="0" u="none" strike="noStrike" cap="none" normalizeH="0" baseline="0" dirty="0">
                          <a:ln>
                            <a:noFill/>
                          </a:ln>
                          <a:solidFill>
                            <a:srgbClr val="003300"/>
                          </a:solidFill>
                          <a:effectLst/>
                          <a:latin typeface="Times New Roman" charset="0"/>
                          <a:ea typeface="华文细黑" charset="0"/>
                          <a:cs typeface="华文细黑" charset="0"/>
                        </a:rPr>
                        <a:t>储蒇</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城市，而不是首都。</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3"/>
                  </a:ext>
                </a:extLst>
              </a:tr>
              <a:tr h="86677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430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多年的</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12:40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不能配合</a:t>
                      </a:r>
                      <a:r>
                        <a:rPr kumimoji="0" lang="en-US" altLang="ja-JP" sz="1400" b="0" i="0" u="none" strike="noStrike" cap="none" normalizeH="0" baseline="0">
                          <a:ln>
                            <a:noFill/>
                          </a:ln>
                          <a:solidFill>
                            <a:srgbClr val="003300"/>
                          </a:solidFill>
                          <a:effectLst/>
                          <a:latin typeface="Times New Roman" charset="0"/>
                          <a:ea typeface="MS PGothic" charset="0"/>
                          <a:cs typeface="MS PGothic" charset="0"/>
                        </a:rPr>
                        <a:t>Hyksos</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希伯来人不必与</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hyksos</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有关。有大量</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据雅各前往埃及将近</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150</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年前开始的</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Hyksos</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时</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期。</a:t>
                      </a:r>
                      <a:endParaRPr kumimoji="0" lang="en-US" altLang="zh-CN" sz="1400" b="0" i="0" u="none" strike="noStrike" cap="none" normalizeH="0" baseline="0">
                        <a:ln>
                          <a:noFill/>
                        </a:ln>
                        <a:solidFill>
                          <a:srgbClr val="0000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4"/>
                  </a:ext>
                </a:extLst>
              </a:tr>
              <a:tr h="10604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特摩斯三世不是一个</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伟</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大的建</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者，因此不适合的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历</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史</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片。</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ヒラギノ角ゴ ProN W3" charset="0"/>
                          <a:cs typeface="ヒラギノ角ゴ ProN W3" charset="0"/>
                        </a:rPr>
                        <a:t>虽</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然不知道是一个</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伟</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大的建</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图</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特摩斯三世是众所周知的已</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经</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取得了一些建</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设项</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目中的三角洲地区。</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5"/>
                  </a:ext>
                </a:extLst>
              </a:tr>
              <a:tr h="94614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圣</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经</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没有提到巴勒斯坦入侵塞蒂本人或拉美西斯二世。因此，</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埃及</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记</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必</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须</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是在</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13</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纪</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和以色列</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还</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没有在巴勒斯坦。</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士</a:t>
                      </a:r>
                      <a:r>
                        <a:rPr kumimoji="0" lang="zh-CN" altLang="en-US" sz="1400" b="0" i="0" u="none" strike="noStrike" cap="none" normalizeH="0" baseline="0" dirty="0">
                          <a:ln>
                            <a:noFill/>
                          </a:ln>
                          <a:solidFill>
                            <a:srgbClr val="003300"/>
                          </a:solidFill>
                          <a:effectLst/>
                          <a:latin typeface="Times New Roman" charset="0"/>
                          <a:ea typeface="华文细黑" charset="0"/>
                          <a:cs typeface="华文细黑" charset="0"/>
                        </a:rPr>
                        <a:t>师时</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期</a:t>
                      </a:r>
                      <a:r>
                        <a:rPr kumimoji="0" lang="mr-IN" altLang="zh-CN" sz="1400" b="0" i="0" u="none" strike="noStrike" cap="none" normalizeH="0" baseline="0" dirty="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休息</a:t>
                      </a:r>
                      <a:r>
                        <a:rPr kumimoji="0" lang="mr-IN" altLang="zh-CN" sz="1400" b="0" i="0" u="none" strike="noStrike" cap="none" normalizeH="0" baseline="0" dirty="0">
                          <a:ln>
                            <a:noFill/>
                          </a:ln>
                          <a:solidFill>
                            <a:srgbClr val="003300"/>
                          </a:solidFill>
                          <a:effectLst/>
                          <a:latin typeface="Times New Roman" charset="0"/>
                          <a:ea typeface="MS PGothic" charset="0"/>
                          <a:cs typeface="MS PGothic" charset="0"/>
                        </a:rPr>
                        <a:t>"</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期</a:t>
                      </a:r>
                      <a:r>
                        <a:rPr kumimoji="0" lang="zh-CN" altLang="en-US" sz="1400" b="0" i="0" u="none" strike="noStrike" cap="none" normalizeH="0" baseline="0" dirty="0">
                          <a:ln>
                            <a:noFill/>
                          </a:ln>
                          <a:solidFill>
                            <a:srgbClr val="003300"/>
                          </a:solidFill>
                          <a:effectLst/>
                          <a:latin typeface="Times New Roman" charset="0"/>
                          <a:ea typeface="华文细黑" charset="0"/>
                          <a:cs typeface="华文细黑" charset="0"/>
                        </a:rPr>
                        <a:t>间</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同于埃及</a:t>
                      </a:r>
                      <a:r>
                        <a:rPr kumimoji="0" lang="zh-CN" altLang="en-US" sz="1400" b="0" i="0" u="none" strike="noStrike" cap="none" normalizeH="0" baseline="0" dirty="0">
                          <a:ln>
                            <a:noFill/>
                          </a:ln>
                          <a:solidFill>
                            <a:srgbClr val="003300"/>
                          </a:solidFill>
                          <a:effectLst/>
                          <a:latin typeface="Times New Roman" charset="0"/>
                          <a:ea typeface="华文细黑" charset="0"/>
                          <a:cs typeface="华文细黑" charset="0"/>
                        </a:rPr>
                        <a:t>时</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期的</a:t>
                      </a:r>
                      <a:r>
                        <a:rPr kumimoji="0" lang="zh-CN" altLang="en-US" sz="1400" b="0" i="0" u="none" strike="noStrike" cap="none" normalizeH="0" baseline="0" dirty="0">
                          <a:ln>
                            <a:noFill/>
                          </a:ln>
                          <a:solidFill>
                            <a:srgbClr val="003300"/>
                          </a:solidFill>
                          <a:effectLst/>
                          <a:latin typeface="Times New Roman" charset="0"/>
                          <a:ea typeface="华文细黑" charset="0"/>
                          <a:cs typeface="华文细黑" charset="0"/>
                        </a:rPr>
                        <a:t>严</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格控制。埃及入侵反</a:t>
                      </a:r>
                      <a:r>
                        <a:rPr kumimoji="0" lang="zh-CN" altLang="en-US" sz="1400" b="0" i="0" u="none" strike="noStrike" cap="none" normalizeH="0" baseline="0" dirty="0">
                          <a:ln>
                            <a:noFill/>
                          </a:ln>
                          <a:solidFill>
                            <a:srgbClr val="003300"/>
                          </a:solidFill>
                          <a:effectLst/>
                          <a:latin typeface="Times New Roman" charset="0"/>
                          <a:ea typeface="华文细黑" charset="0"/>
                          <a:cs typeface="华文细黑" charset="0"/>
                        </a:rPr>
                        <a:t>对</a:t>
                      </a:r>
                      <a:r>
                        <a:rPr kumimoji="0" lang="zh-CN" altLang="en-US" sz="1400" b="0" i="0" u="none" strike="noStrike" cap="none" normalizeH="0" baseline="0" dirty="0">
                          <a:ln>
                            <a:noFill/>
                          </a:ln>
                          <a:solidFill>
                            <a:srgbClr val="003300"/>
                          </a:solidFill>
                          <a:effectLst/>
                          <a:latin typeface="Times New Roman" charset="0"/>
                          <a:ea typeface="MS PGothic" charset="0"/>
                          <a:cs typeface="MS PGothic" charset="0"/>
                        </a:rPr>
                        <a:t>迦南人。</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dirty="0">
                        <a:ln>
                          <a:noFill/>
                        </a:ln>
                        <a:solidFill>
                          <a:srgbClr val="0000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7"/>
                    </a:solidFill>
                  </a:tcPr>
                </a:tc>
                <a:extLst>
                  <a:ext uri="{0D108BD9-81ED-4DB2-BD59-A6C34878D82A}">
                    <a16:rowId xmlns:a16="http://schemas.microsoft.com/office/drawing/2014/main" val="10006"/>
                  </a:ext>
                </a:extLst>
              </a:tr>
              <a:tr h="86518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推</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进</a:t>
                      </a:r>
                      <a:r>
                        <a:rPr kumimoji="0" lang="en-US" altLang="zh-CN" sz="1400" b="0" i="0" u="none" strike="noStrike" cap="none" normalizeH="0" baseline="0">
                          <a:ln>
                            <a:noFill/>
                          </a:ln>
                          <a:solidFill>
                            <a:srgbClr val="003300"/>
                          </a:solidFill>
                          <a:effectLst/>
                          <a:latin typeface="Times New Roman" charset="0"/>
                          <a:ea typeface="MS PGothic" charset="0"/>
                          <a:cs typeface="MS PGothic" charset="0"/>
                        </a:rPr>
                        <a:t>Exod.</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走回到手段推</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动</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始祖回来，始祖不能回去任何更</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a:t>
                      </a:r>
                      <a:endParaRPr kumimoji="0" lang="en-US" altLang="zh-CN" sz="1400" b="0" i="0" u="none" strike="noStrike" cap="none" normalizeH="0" baseline="0">
                        <a:ln>
                          <a:noFill/>
                        </a:ln>
                        <a:solidFill>
                          <a:srgbClr val="003300"/>
                        </a:solidFill>
                        <a:effectLst/>
                        <a:latin typeface="Times New Roman" charset="0"/>
                        <a:ea typeface="MS PGothic" charset="0"/>
                        <a:cs typeface="MS PGothic"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有一</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样</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的</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证</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据，把始祖青</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我中有把他</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们</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在中</a:t>
                      </a:r>
                      <a:r>
                        <a:rPr kumimoji="0" lang="zh-CN" altLang="en-US" sz="1400" b="0" i="0" u="none" strike="noStrike" cap="none" normalizeH="0" baseline="0">
                          <a:ln>
                            <a:noFill/>
                          </a:ln>
                          <a:solidFill>
                            <a:srgbClr val="003300"/>
                          </a:solidFill>
                          <a:effectLst/>
                          <a:latin typeface="Times New Roman" charset="0"/>
                          <a:ea typeface="华文细黑" charset="0"/>
                          <a:cs typeface="华文细黑" charset="0"/>
                        </a:rPr>
                        <a:t>东铜</a:t>
                      </a:r>
                      <a:r>
                        <a:rPr kumimoji="0" lang="zh-CN" altLang="en-US" sz="1400" b="0" i="0" u="none" strike="noStrike" cap="none" normalizeH="0" baseline="0">
                          <a:ln>
                            <a:noFill/>
                          </a:ln>
                          <a:solidFill>
                            <a:srgbClr val="003300"/>
                          </a:solidFill>
                          <a:effectLst/>
                          <a:latin typeface="Times New Roman" charset="0"/>
                          <a:ea typeface="MS PGothic" charset="0"/>
                          <a:cs typeface="MS PGothic" charset="0"/>
                        </a:rPr>
                        <a:t>牌二。</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DCB"/>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9289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p:nvPr>
        </p:nvSpPr>
        <p:spPr/>
        <p:txBody>
          <a:bodyPr/>
          <a:lstStyle/>
          <a:p>
            <a:pPr eaLnBrk="1" hangingPunct="1">
              <a:defRPr/>
            </a:pPr>
            <a:r>
              <a:rPr lang="en-US">
                <a:cs typeface="+mj-cs"/>
              </a:rPr>
              <a:t>Conclusion</a:t>
            </a:r>
          </a:p>
        </p:txBody>
      </p:sp>
      <p:sp>
        <p:nvSpPr>
          <p:cNvPr id="345091" name="Rectangle 3"/>
          <p:cNvSpPr>
            <a:spLocks noGrp="1" noChangeArrowheads="1"/>
          </p:cNvSpPr>
          <p:nvPr>
            <p:ph type="body" idx="1"/>
          </p:nvPr>
        </p:nvSpPr>
        <p:spPr>
          <a:xfrm>
            <a:off x="457200" y="1600200"/>
            <a:ext cx="8229600" cy="3657600"/>
          </a:xfrm>
        </p:spPr>
        <p:txBody>
          <a:bodyPr/>
          <a:lstStyle/>
          <a:p>
            <a:pPr eaLnBrk="1" hangingPunct="1"/>
            <a:r>
              <a:rPr lang="en-US">
                <a:latin typeface="Tahoma" charset="0"/>
                <a:ea typeface="ＭＳ Ｐゴシック" charset="0"/>
              </a:rPr>
              <a:t>“After examining the biblical, historical, and archeological evidence, we can see that both the 1446 [early] date and the 1290 [late] date can be supported by impressive arguments, but at this point in the debate the case for the 1446 B.C. Exodus appears to be the stronger one.” </a:t>
            </a:r>
          </a:p>
        </p:txBody>
      </p:sp>
      <p:sp>
        <p:nvSpPr>
          <p:cNvPr id="345092" name="Text Box 4"/>
          <p:cNvSpPr txBox="1">
            <a:spLocks noChangeArrowheads="1"/>
          </p:cNvSpPr>
          <p:nvPr/>
        </p:nvSpPr>
        <p:spPr bwMode="auto">
          <a:xfrm>
            <a:off x="0" y="6415088"/>
            <a:ext cx="91440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defRPr/>
            </a:pPr>
            <a:r>
              <a:rPr lang="en-US" b="1" dirty="0">
                <a:cs typeface="+mn-cs"/>
              </a:rPr>
              <a:t>Herbert Wolf, </a:t>
            </a:r>
            <a:r>
              <a:rPr lang="en-US" b="1" i="1" dirty="0">
                <a:cs typeface="+mn-cs"/>
              </a:rPr>
              <a:t>An Introduction to the Old Testament Pentateuch</a:t>
            </a:r>
            <a:r>
              <a:rPr lang="en-US" b="1" dirty="0">
                <a:cs typeface="+mn-cs"/>
              </a:rPr>
              <a:t>, 148.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wd">
                                    <p:tmPct val="10000"/>
                                  </p:iterate>
                                  <p:childTnLst>
                                    <p:set>
                                      <p:cBhvr>
                                        <p:cTn id="6" dur="1" fill="hold">
                                          <p:stCondLst>
                                            <p:cond delay="0"/>
                                          </p:stCondLst>
                                        </p:cTn>
                                        <p:tgtEl>
                                          <p:spTgt spid="345091">
                                            <p:txEl>
                                              <p:pRg st="0" end="0"/>
                                            </p:txEl>
                                          </p:spTgt>
                                        </p:tgtEl>
                                        <p:attrNameLst>
                                          <p:attrName>style.visibility</p:attrName>
                                        </p:attrNameLst>
                                      </p:cBhvr>
                                      <p:to>
                                        <p:strVal val="visible"/>
                                      </p:to>
                                    </p:set>
                                    <p:anim calcmode="lin" valueType="num">
                                      <p:cBhvr>
                                        <p:cTn id="7" dur="500" fill="hold"/>
                                        <p:tgtEl>
                                          <p:spTgt spid="34509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509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509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509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50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lstStyle/>
          <a:p>
            <a:pPr eaLnBrk="1" hangingPunct="1">
              <a:defRPr/>
            </a:pPr>
            <a:r>
              <a:rPr lang="en-US" dirty="0">
                <a:cs typeface="+mj-cs"/>
              </a:rPr>
              <a:t>Application</a:t>
            </a:r>
          </a:p>
        </p:txBody>
      </p:sp>
      <p:sp>
        <p:nvSpPr>
          <p:cNvPr id="353283" name="Rectangle 3"/>
          <p:cNvSpPr>
            <a:spLocks noGrp="1" noChangeArrowheads="1"/>
          </p:cNvSpPr>
          <p:nvPr>
            <p:ph type="body" idx="1"/>
          </p:nvPr>
        </p:nvSpPr>
        <p:spPr>
          <a:xfrm>
            <a:off x="1143000" y="1870075"/>
            <a:ext cx="7239000" cy="3768725"/>
          </a:xfrm>
        </p:spPr>
        <p:txBody>
          <a:bodyPr/>
          <a:lstStyle/>
          <a:p>
            <a:pPr eaLnBrk="1" hangingPunct="1">
              <a:defRPr/>
            </a:pPr>
            <a:r>
              <a:rPr lang="en-US" dirty="0">
                <a:cs typeface="+mn-cs"/>
              </a:rPr>
              <a:t>Inerrancy</a:t>
            </a:r>
          </a:p>
          <a:p>
            <a:pPr eaLnBrk="1" hangingPunct="1">
              <a:buFont typeface="Wingdings" charset="0"/>
              <a:buNone/>
              <a:defRPr/>
            </a:pPr>
            <a:r>
              <a:rPr lang="en-US" dirty="0">
                <a:cs typeface="+mn-cs"/>
              </a:rPr>
              <a:t>	- The Biblical Historicity</a:t>
            </a:r>
          </a:p>
          <a:p>
            <a:pPr eaLnBrk="1" hangingPunct="1">
              <a:buFont typeface="Wingdings" charset="0"/>
              <a:buNone/>
              <a:defRPr/>
            </a:pPr>
            <a:r>
              <a:rPr lang="en-US" dirty="0">
                <a:cs typeface="+mn-cs"/>
              </a:rPr>
              <a:t>	- Jewish Festivals and Tradition</a:t>
            </a:r>
          </a:p>
          <a:p>
            <a:pPr eaLnBrk="1" hangingPunct="1">
              <a:defRPr/>
            </a:pPr>
            <a:r>
              <a:rPr lang="en-US" dirty="0">
                <a:cs typeface="+mn-cs"/>
              </a:rPr>
              <a:t>God</a:t>
            </a:r>
            <a:r>
              <a:rPr lang="fr-FR" altLang="ja-JP" dirty="0">
                <a:latin typeface="Arial"/>
                <a:cs typeface="+mn-cs"/>
              </a:rPr>
              <a:t>'</a:t>
            </a:r>
            <a:r>
              <a:rPr lang="en-US" dirty="0">
                <a:cs typeface="+mn-cs"/>
              </a:rPr>
              <a:t>s Faithfulness</a:t>
            </a:r>
          </a:p>
          <a:p>
            <a:pPr eaLnBrk="1" hangingPunct="1">
              <a:defRPr/>
            </a:pPr>
            <a:r>
              <a:rPr lang="en-US" dirty="0">
                <a:cs typeface="+mn-cs"/>
              </a:rPr>
              <a:t>Parallel to NT experience in Christ</a:t>
            </a:r>
          </a:p>
          <a:p>
            <a:pPr eaLnBrk="1" hangingPunct="1">
              <a:defRPr/>
            </a:pPr>
            <a:endParaRPr lang="en-US" dirty="0">
              <a:cs typeface="+mn-cs"/>
            </a:endParaRPr>
          </a:p>
        </p:txBody>
      </p:sp>
      <p:pic>
        <p:nvPicPr>
          <p:cNvPr id="72707" name="Picture 8" descr="g0192741">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6096000"/>
            <a:ext cx="12954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53283">
                                            <p:txEl>
                                              <p:pRg st="0" end="0"/>
                                            </p:txEl>
                                          </p:spTgt>
                                        </p:tgtEl>
                                        <p:attrNameLst>
                                          <p:attrName>style.visibility</p:attrName>
                                        </p:attrNameLst>
                                      </p:cBhvr>
                                      <p:to>
                                        <p:strVal val="visible"/>
                                      </p:to>
                                    </p:set>
                                    <p:anim calcmode="lin" valueType="num">
                                      <p:cBhvr>
                                        <p:cTn id="7" dur="500" fill="hold"/>
                                        <p:tgtEl>
                                          <p:spTgt spid="35328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328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5328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328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328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53283">
                                            <p:txEl>
                                              <p:pRg st="1" end="1"/>
                                            </p:txEl>
                                          </p:spTgt>
                                        </p:tgtEl>
                                        <p:attrNameLst>
                                          <p:attrName>style.visibility</p:attrName>
                                        </p:attrNameLst>
                                      </p:cBhvr>
                                      <p:to>
                                        <p:strVal val="visible"/>
                                      </p:to>
                                    </p:set>
                                    <p:anim calcmode="lin" valueType="num">
                                      <p:cBhvr>
                                        <p:cTn id="16" dur="500" fill="hold"/>
                                        <p:tgtEl>
                                          <p:spTgt spid="35328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5328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5328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5328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5328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353283">
                                            <p:txEl>
                                              <p:pRg st="2" end="2"/>
                                            </p:txEl>
                                          </p:spTgt>
                                        </p:tgtEl>
                                        <p:attrNameLst>
                                          <p:attrName>style.visibility</p:attrName>
                                        </p:attrNameLst>
                                      </p:cBhvr>
                                      <p:to>
                                        <p:strVal val="visible"/>
                                      </p:to>
                                    </p:set>
                                    <p:anim calcmode="lin" valueType="num">
                                      <p:cBhvr>
                                        <p:cTn id="25" dur="500" fill="hold"/>
                                        <p:tgtEl>
                                          <p:spTgt spid="35328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53283">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35328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5328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53283">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353283">
                                            <p:txEl>
                                              <p:pRg st="3" end="3"/>
                                            </p:txEl>
                                          </p:spTgt>
                                        </p:tgtEl>
                                        <p:attrNameLst>
                                          <p:attrName>style.visibility</p:attrName>
                                        </p:attrNameLst>
                                      </p:cBhvr>
                                      <p:to>
                                        <p:strVal val="visible"/>
                                      </p:to>
                                    </p:set>
                                    <p:anim calcmode="lin" valueType="num">
                                      <p:cBhvr>
                                        <p:cTn id="34" dur="500" fill="hold"/>
                                        <p:tgtEl>
                                          <p:spTgt spid="35328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53283">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35328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5328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5328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353283">
                                            <p:txEl>
                                              <p:pRg st="4" end="4"/>
                                            </p:txEl>
                                          </p:spTgt>
                                        </p:tgtEl>
                                        <p:attrNameLst>
                                          <p:attrName>style.visibility</p:attrName>
                                        </p:attrNameLst>
                                      </p:cBhvr>
                                      <p:to>
                                        <p:strVal val="visible"/>
                                      </p:to>
                                    </p:set>
                                    <p:anim calcmode="lin" valueType="num">
                                      <p:cBhvr>
                                        <p:cTn id="43" dur="500" fill="hold"/>
                                        <p:tgtEl>
                                          <p:spTgt spid="35328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53283">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35328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5328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53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84" name="Rectangle 8"/>
          <p:cNvSpPr>
            <a:spLocks noGrp="1" noChangeArrowheads="1"/>
          </p:cNvSpPr>
          <p:nvPr>
            <p:ph type="title"/>
          </p:nvPr>
        </p:nvSpPr>
        <p:spPr>
          <a:xfrm>
            <a:off x="457200" y="384175"/>
            <a:ext cx="8229600" cy="1368425"/>
          </a:xfrm>
        </p:spPr>
        <p:txBody>
          <a:bodyPr/>
          <a:lstStyle/>
          <a:p>
            <a:pPr eaLnBrk="1" hangingPunct="1">
              <a:defRPr/>
            </a:pPr>
            <a:r>
              <a:rPr lang="en-US" sz="3800" dirty="0">
                <a:cs typeface="+mj-cs"/>
              </a:rPr>
              <a:t>Additional Information</a:t>
            </a:r>
            <a:br>
              <a:rPr lang="en-US" sz="3800" dirty="0">
                <a:cs typeface="+mj-cs"/>
              </a:rPr>
            </a:br>
            <a:r>
              <a:rPr lang="en-US" sz="3800" dirty="0">
                <a:cs typeface="+mj-cs"/>
              </a:rPr>
              <a:t> </a:t>
            </a:r>
            <a:r>
              <a:rPr lang="en-US" sz="1900" dirty="0">
                <a:cs typeface="+mj-cs"/>
              </a:rPr>
              <a:t>Source: </a:t>
            </a:r>
            <a:r>
              <a:rPr lang="en-US" sz="1900" dirty="0"/>
              <a:t>John D. </a:t>
            </a:r>
            <a:r>
              <a:rPr lang="en-US" sz="1900" dirty="0" err="1"/>
              <a:t>Currid</a:t>
            </a:r>
            <a:r>
              <a:rPr lang="en-US" sz="1900" dirty="0"/>
              <a:t>, </a:t>
            </a:r>
            <a:r>
              <a:rPr lang="en-US" sz="1900" i="1" dirty="0"/>
              <a:t>A Study Commentary on Exodus</a:t>
            </a:r>
            <a:r>
              <a:rPr lang="en-US" sz="1900" dirty="0"/>
              <a:t> (Darlington, England: Evangelical Press, 2000)</a:t>
            </a:r>
            <a:endParaRPr lang="en-US" sz="1900" dirty="0">
              <a:cs typeface="+mj-cs"/>
            </a:endParaRPr>
          </a:p>
        </p:txBody>
      </p:sp>
      <p:sp>
        <p:nvSpPr>
          <p:cNvPr id="357385" name="Rectangle 9"/>
          <p:cNvSpPr>
            <a:spLocks noGrp="1" noChangeArrowheads="1"/>
          </p:cNvSpPr>
          <p:nvPr>
            <p:ph type="body" idx="1"/>
          </p:nvPr>
        </p:nvSpPr>
        <p:spPr>
          <a:xfrm>
            <a:off x="914400" y="2174875"/>
            <a:ext cx="8229600" cy="4225925"/>
          </a:xfrm>
        </p:spPr>
        <p:txBody>
          <a:bodyPr/>
          <a:lstStyle/>
          <a:p>
            <a:pPr eaLnBrk="1" hangingPunct="1">
              <a:defRPr/>
            </a:pPr>
            <a:r>
              <a:rPr lang="en-US" dirty="0" err="1">
                <a:cs typeface="+mn-cs"/>
              </a:rPr>
              <a:t>Currid</a:t>
            </a:r>
            <a:r>
              <a:rPr lang="en-US" dirty="0">
                <a:cs typeface="+mn-cs"/>
              </a:rPr>
              <a:t> subscribes to 13th Century B.C.</a:t>
            </a:r>
          </a:p>
          <a:p>
            <a:pPr eaLnBrk="1" hangingPunct="1">
              <a:buFont typeface="Wingdings" charset="0"/>
              <a:buNone/>
              <a:defRPr/>
            </a:pPr>
            <a:endParaRPr lang="en-US" dirty="0">
              <a:cs typeface="+mn-cs"/>
            </a:endParaRPr>
          </a:p>
          <a:p>
            <a:pPr eaLnBrk="1" hangingPunct="1">
              <a:defRPr/>
            </a:pPr>
            <a:r>
              <a:rPr lang="en-US" dirty="0">
                <a:cs typeface="+mn-cs"/>
              </a:rPr>
              <a:t>Peaceful Migration Theory (to Canaan)</a:t>
            </a:r>
          </a:p>
          <a:p>
            <a:pPr eaLnBrk="1" hangingPunct="1">
              <a:defRPr/>
            </a:pPr>
            <a:endParaRPr lang="en-US" dirty="0">
              <a:cs typeface="+mn-cs"/>
            </a:endParaRPr>
          </a:p>
          <a:p>
            <a:pPr eaLnBrk="1" hangingPunct="1">
              <a:defRPr/>
            </a:pPr>
            <a:r>
              <a:rPr lang="en-US" dirty="0">
                <a:cs typeface="+mn-cs"/>
              </a:rPr>
              <a:t>Rural Canaanites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57385">
                                            <p:txEl>
                                              <p:pRg st="0" end="0"/>
                                            </p:txEl>
                                          </p:spTgt>
                                        </p:tgtEl>
                                        <p:attrNameLst>
                                          <p:attrName>style.visibility</p:attrName>
                                        </p:attrNameLst>
                                      </p:cBhvr>
                                      <p:to>
                                        <p:strVal val="visible"/>
                                      </p:to>
                                    </p:set>
                                    <p:animEffect transition="in" filter="fade">
                                      <p:cBhvr>
                                        <p:cTn id="7" dur="1000"/>
                                        <p:tgtEl>
                                          <p:spTgt spid="357385">
                                            <p:txEl>
                                              <p:pRg st="0" end="0"/>
                                            </p:txEl>
                                          </p:spTgt>
                                        </p:tgtEl>
                                      </p:cBhvr>
                                    </p:animEffect>
                                    <p:anim calcmode="lin" valueType="num">
                                      <p:cBhvr>
                                        <p:cTn id="8" dur="1000" fill="hold"/>
                                        <p:tgtEl>
                                          <p:spTgt spid="35738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573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57385">
                                            <p:txEl>
                                              <p:pRg st="2" end="2"/>
                                            </p:txEl>
                                          </p:spTgt>
                                        </p:tgtEl>
                                        <p:attrNameLst>
                                          <p:attrName>style.visibility</p:attrName>
                                        </p:attrNameLst>
                                      </p:cBhvr>
                                      <p:to>
                                        <p:strVal val="visible"/>
                                      </p:to>
                                    </p:set>
                                    <p:animEffect transition="in" filter="fade">
                                      <p:cBhvr>
                                        <p:cTn id="14" dur="1000"/>
                                        <p:tgtEl>
                                          <p:spTgt spid="357385">
                                            <p:txEl>
                                              <p:pRg st="2" end="2"/>
                                            </p:txEl>
                                          </p:spTgt>
                                        </p:tgtEl>
                                      </p:cBhvr>
                                    </p:animEffect>
                                    <p:anim calcmode="lin" valueType="num">
                                      <p:cBhvr>
                                        <p:cTn id="15" dur="1000" fill="hold"/>
                                        <p:tgtEl>
                                          <p:spTgt spid="35738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5738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57385">
                                            <p:txEl>
                                              <p:pRg st="4" end="4"/>
                                            </p:txEl>
                                          </p:spTgt>
                                        </p:tgtEl>
                                        <p:attrNameLst>
                                          <p:attrName>style.visibility</p:attrName>
                                        </p:attrNameLst>
                                      </p:cBhvr>
                                      <p:to>
                                        <p:strVal val="visible"/>
                                      </p:to>
                                    </p:set>
                                    <p:animEffect transition="in" filter="fade">
                                      <p:cBhvr>
                                        <p:cTn id="21" dur="1000"/>
                                        <p:tgtEl>
                                          <p:spTgt spid="357385">
                                            <p:txEl>
                                              <p:pRg st="4" end="4"/>
                                            </p:txEl>
                                          </p:spTgt>
                                        </p:tgtEl>
                                      </p:cBhvr>
                                    </p:animEffect>
                                    <p:anim calcmode="lin" valueType="num">
                                      <p:cBhvr>
                                        <p:cTn id="22" dur="1000" fill="hold"/>
                                        <p:tgtEl>
                                          <p:spTgt spid="35738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5738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a:xfrm>
            <a:off x="0" y="304800"/>
            <a:ext cx="9144000" cy="2057400"/>
          </a:xfrm>
        </p:spPr>
        <p:txBody>
          <a:bodyPr/>
          <a:lstStyle/>
          <a:p>
            <a:pPr eaLnBrk="1" hangingPunct="1">
              <a:defRPr/>
            </a:pPr>
            <a:r>
              <a:rPr lang="en-US" sz="3800" dirty="0" err="1">
                <a:cs typeface="+mj-cs"/>
              </a:rPr>
              <a:t>Currid</a:t>
            </a:r>
            <a:r>
              <a:rPr lang="en-US" sz="3800" dirty="0">
                <a:cs typeface="+mj-cs"/>
              </a:rPr>
              <a:t> subscribes to 13th Century B.C.</a:t>
            </a:r>
            <a:br>
              <a:rPr lang="en-US" sz="3800" dirty="0">
                <a:cs typeface="+mj-cs"/>
              </a:rPr>
            </a:br>
            <a:r>
              <a:rPr lang="en-US" sz="3800" dirty="0">
                <a:cs typeface="+mj-cs"/>
              </a:rPr>
              <a:t> </a:t>
            </a:r>
            <a:r>
              <a:rPr lang="en-US" sz="1900" dirty="0"/>
              <a:t>John D. </a:t>
            </a:r>
            <a:r>
              <a:rPr lang="en-US" sz="1900" dirty="0" err="1">
                <a:cs typeface="+mj-cs"/>
              </a:rPr>
              <a:t>Currid</a:t>
            </a:r>
            <a:r>
              <a:rPr lang="en-US" sz="1900" dirty="0">
                <a:cs typeface="+mj-cs"/>
              </a:rPr>
              <a:t>, </a:t>
            </a:r>
            <a:r>
              <a:rPr lang="en-US" sz="1900" i="1" dirty="0">
                <a:cs typeface="+mj-cs"/>
              </a:rPr>
              <a:t>A Study Commentary on Exodus</a:t>
            </a:r>
            <a:r>
              <a:rPr lang="en-US" sz="1900" dirty="0">
                <a:cs typeface="+mj-cs"/>
              </a:rPr>
              <a:t> (Darlington, England: Evangelical Press, 2000), 27</a:t>
            </a:r>
          </a:p>
        </p:txBody>
      </p:sp>
      <p:sp>
        <p:nvSpPr>
          <p:cNvPr id="374787" name="Rectangle 3"/>
          <p:cNvSpPr>
            <a:spLocks noGrp="1" noChangeArrowheads="1"/>
          </p:cNvSpPr>
          <p:nvPr>
            <p:ph type="body" idx="1"/>
          </p:nvPr>
        </p:nvSpPr>
        <p:spPr>
          <a:xfrm>
            <a:off x="381000" y="2590800"/>
            <a:ext cx="8534400" cy="3505200"/>
          </a:xfrm>
        </p:spPr>
        <p:txBody>
          <a:bodyPr/>
          <a:lstStyle/>
          <a:p>
            <a:pPr eaLnBrk="1" hangingPunct="1">
              <a:defRPr/>
            </a:pPr>
            <a:r>
              <a:rPr lang="en-US" dirty="0">
                <a:cs typeface="+mn-cs"/>
              </a:rPr>
              <a:t>The Egyptian monument first mentioning Israel is a stele of Pharaoh </a:t>
            </a:r>
            <a:r>
              <a:rPr lang="en-US" dirty="0" err="1">
                <a:cs typeface="+mn-cs"/>
              </a:rPr>
              <a:t>Merneptah</a:t>
            </a:r>
            <a:r>
              <a:rPr lang="en-US" dirty="0">
                <a:cs typeface="+mn-cs"/>
              </a:rPr>
              <a:t> (1224-1214 B.C.)</a:t>
            </a:r>
          </a:p>
          <a:p>
            <a:pPr eaLnBrk="1" hangingPunct="1">
              <a:defRPr/>
            </a:pPr>
            <a:r>
              <a:rPr lang="en-US" dirty="0">
                <a:cs typeface="+mn-cs"/>
              </a:rPr>
              <a:t>Historical Setting – The 13</a:t>
            </a:r>
            <a:r>
              <a:rPr lang="en-US" baseline="30000" dirty="0">
                <a:cs typeface="+mn-cs"/>
              </a:rPr>
              <a:t>th</a:t>
            </a:r>
            <a:r>
              <a:rPr lang="en-US" dirty="0">
                <a:cs typeface="+mn-cs"/>
              </a:rPr>
              <a:t> Century was a period of upheaval, conducive to Israel</a:t>
            </a:r>
            <a:r>
              <a:rPr lang="fr-FR" altLang="ja-JP" dirty="0">
                <a:latin typeface="Arial"/>
                <a:cs typeface="+mn-cs"/>
              </a:rPr>
              <a:t>'</a:t>
            </a:r>
            <a:r>
              <a:rPr lang="en-US" dirty="0">
                <a:cs typeface="+mn-cs"/>
              </a:rPr>
              <a:t>s escape from Egypt and conquest of Canaan</a:t>
            </a:r>
          </a:p>
        </p:txBody>
      </p:sp>
      <p:sp>
        <p:nvSpPr>
          <p:cNvPr id="374788" name="Text Box 4"/>
          <p:cNvSpPr txBox="1">
            <a:spLocks noChangeArrowheads="1"/>
          </p:cNvSpPr>
          <p:nvPr/>
        </p:nvSpPr>
        <p:spPr bwMode="auto">
          <a:xfrm rot="-2030178">
            <a:off x="-51746" y="2967206"/>
            <a:ext cx="902683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6000" b="1" dirty="0">
                <a:solidFill>
                  <a:srgbClr val="FFFF00"/>
                </a:solidFill>
                <a:effectLst>
                  <a:glow rad="228600">
                    <a:schemeClr val="accent2">
                      <a:satMod val="175000"/>
                      <a:alpha val="91000"/>
                    </a:schemeClr>
                  </a:glow>
                </a:effectLst>
                <a:latin typeface="Arial" panose="020B0604020202020204" pitchFamily="34" charset="0"/>
                <a:cs typeface="Arial" panose="020B0604020202020204" pitchFamily="34" charset="0"/>
              </a:rPr>
              <a:t>God is not in the picture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374787">
                                            <p:txEl>
                                              <p:pRg st="0" end="0"/>
                                            </p:txEl>
                                          </p:spTgt>
                                        </p:tgtEl>
                                        <p:attrNameLst>
                                          <p:attrName>style.visibility</p:attrName>
                                        </p:attrNameLst>
                                      </p:cBhvr>
                                      <p:to>
                                        <p:strVal val="visible"/>
                                      </p:to>
                                    </p:set>
                                    <p:anim calcmode="lin" valueType="num">
                                      <p:cBhvr>
                                        <p:cTn id="7" dur="500" fill="hold"/>
                                        <p:tgtEl>
                                          <p:spTgt spid="3747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478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478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478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nodeType="clickEffect">
                                  <p:stCondLst>
                                    <p:cond delay="0"/>
                                  </p:stCondLst>
                                  <p:iterate type="lt">
                                    <p:tmPct val="0"/>
                                  </p:iterate>
                                  <p:childTnLst>
                                    <p:set>
                                      <p:cBhvr>
                                        <p:cTn id="14" dur="1" fill="hold">
                                          <p:stCondLst>
                                            <p:cond delay="0"/>
                                          </p:stCondLst>
                                        </p:cTn>
                                        <p:tgtEl>
                                          <p:spTgt spid="374787">
                                            <p:txEl>
                                              <p:pRg st="1" end="1"/>
                                            </p:txEl>
                                          </p:spTgt>
                                        </p:tgtEl>
                                        <p:attrNameLst>
                                          <p:attrName>style.visibility</p:attrName>
                                        </p:attrNameLst>
                                      </p:cBhvr>
                                      <p:to>
                                        <p:strVal val="visible"/>
                                      </p:to>
                                    </p:set>
                                    <p:anim calcmode="lin" valueType="num">
                                      <p:cBhvr>
                                        <p:cTn id="15" dur="500" fill="hold"/>
                                        <p:tgtEl>
                                          <p:spTgt spid="37478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7478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374787">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374787">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mph" presetSubtype="0" fill="hold" grpId="0" nodeType="clickEffect">
                                  <p:stCondLst>
                                    <p:cond delay="0"/>
                                  </p:stCondLst>
                                  <p:iterate type="lt">
                                    <p:tmPct val="0"/>
                                  </p:iterate>
                                  <p:childTnLst>
                                    <p:animClr clrSpc="hsl" dir="cw">
                                      <p:cBhvr override="childStyle">
                                        <p:cTn id="22" dur="500" fill="hold"/>
                                        <p:tgtEl>
                                          <p:spTgt spid="374787">
                                            <p:txEl>
                                              <p:pRg st="0" end="0"/>
                                            </p:txEl>
                                          </p:spTgt>
                                        </p:tgtEl>
                                        <p:attrNameLst>
                                          <p:attrName>style.color</p:attrName>
                                        </p:attrNameLst>
                                      </p:cBhvr>
                                      <p:by>
                                        <p:hsl h="0" s="-12549" l="-25098"/>
                                      </p:by>
                                    </p:animClr>
                                    <p:animClr clrSpc="hsl" dir="cw">
                                      <p:cBhvr>
                                        <p:cTn id="23" dur="500" fill="hold"/>
                                        <p:tgtEl>
                                          <p:spTgt spid="374787">
                                            <p:txEl>
                                              <p:pRg st="0" end="0"/>
                                            </p:txEl>
                                          </p:spTgt>
                                        </p:tgtEl>
                                        <p:attrNameLst>
                                          <p:attrName>fillcolor</p:attrName>
                                        </p:attrNameLst>
                                      </p:cBhvr>
                                      <p:by>
                                        <p:hsl h="0" s="-12549" l="-25098"/>
                                      </p:by>
                                    </p:animClr>
                                    <p:animClr clrSpc="hsl" dir="cw">
                                      <p:cBhvr>
                                        <p:cTn id="24" dur="500" fill="hold"/>
                                        <p:tgtEl>
                                          <p:spTgt spid="374787">
                                            <p:txEl>
                                              <p:pRg st="0" end="0"/>
                                            </p:txEl>
                                          </p:spTgt>
                                        </p:tgtEl>
                                        <p:attrNameLst>
                                          <p:attrName>stroke.color</p:attrName>
                                        </p:attrNameLst>
                                      </p:cBhvr>
                                      <p:by>
                                        <p:hsl h="0" s="-12549" l="-25098"/>
                                      </p:by>
                                    </p:animClr>
                                    <p:set>
                                      <p:cBhvr>
                                        <p:cTn id="25" dur="500" fill="hold"/>
                                        <p:tgtEl>
                                          <p:spTgt spid="374787">
                                            <p:txEl>
                                              <p:pRg st="0" end="0"/>
                                            </p:txEl>
                                          </p:spTgt>
                                        </p:tgtEl>
                                        <p:attrNameLst>
                                          <p:attrName>fill.type</p:attrName>
                                        </p:attrNameLst>
                                      </p:cBhvr>
                                      <p:to>
                                        <p:strVal val="solid"/>
                                      </p:to>
                                    </p:set>
                                  </p:childTnLst>
                                </p:cTn>
                              </p:par>
                              <p:par>
                                <p:cTn id="26" presetID="24" presetClass="emph" presetSubtype="0" fill="hold" grpId="0" nodeType="withEffect">
                                  <p:stCondLst>
                                    <p:cond delay="0"/>
                                  </p:stCondLst>
                                  <p:iterate type="lt">
                                    <p:tmPct val="0"/>
                                  </p:iterate>
                                  <p:childTnLst>
                                    <p:animClr clrSpc="hsl" dir="cw">
                                      <p:cBhvr override="childStyle">
                                        <p:cTn id="27" dur="500" fill="hold"/>
                                        <p:tgtEl>
                                          <p:spTgt spid="374787">
                                            <p:txEl>
                                              <p:pRg st="1" end="1"/>
                                            </p:txEl>
                                          </p:spTgt>
                                        </p:tgtEl>
                                        <p:attrNameLst>
                                          <p:attrName>style.color</p:attrName>
                                        </p:attrNameLst>
                                      </p:cBhvr>
                                      <p:by>
                                        <p:hsl h="0" s="-12549" l="-25098"/>
                                      </p:by>
                                    </p:animClr>
                                    <p:animClr clrSpc="hsl" dir="cw">
                                      <p:cBhvr>
                                        <p:cTn id="28" dur="500" fill="hold"/>
                                        <p:tgtEl>
                                          <p:spTgt spid="374787">
                                            <p:txEl>
                                              <p:pRg st="1" end="1"/>
                                            </p:txEl>
                                          </p:spTgt>
                                        </p:tgtEl>
                                        <p:attrNameLst>
                                          <p:attrName>fillcolor</p:attrName>
                                        </p:attrNameLst>
                                      </p:cBhvr>
                                      <p:by>
                                        <p:hsl h="0" s="-12549" l="-25098"/>
                                      </p:by>
                                    </p:animClr>
                                    <p:animClr clrSpc="hsl" dir="cw">
                                      <p:cBhvr>
                                        <p:cTn id="29" dur="500" fill="hold"/>
                                        <p:tgtEl>
                                          <p:spTgt spid="374787">
                                            <p:txEl>
                                              <p:pRg st="1" end="1"/>
                                            </p:txEl>
                                          </p:spTgt>
                                        </p:tgtEl>
                                        <p:attrNameLst>
                                          <p:attrName>stroke.color</p:attrName>
                                        </p:attrNameLst>
                                      </p:cBhvr>
                                      <p:by>
                                        <p:hsl h="0" s="-12549" l="-25098"/>
                                      </p:by>
                                    </p:animClr>
                                    <p:set>
                                      <p:cBhvr>
                                        <p:cTn id="30" dur="500" fill="hold"/>
                                        <p:tgtEl>
                                          <p:spTgt spid="374787">
                                            <p:txEl>
                                              <p:pRg st="1" end="1"/>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74788"/>
                                        </p:tgtEl>
                                        <p:attrNameLst>
                                          <p:attrName>style.visibility</p:attrName>
                                        </p:attrNameLst>
                                      </p:cBhvr>
                                      <p:to>
                                        <p:strVal val="visible"/>
                                      </p:to>
                                    </p:set>
                                    <p:anim calcmode="lin" valueType="num">
                                      <p:cBhvr>
                                        <p:cTn id="35" dur="500" fill="hold"/>
                                        <p:tgtEl>
                                          <p:spTgt spid="374788"/>
                                        </p:tgtEl>
                                        <p:attrNameLst>
                                          <p:attrName>ppt_w</p:attrName>
                                        </p:attrNameLst>
                                      </p:cBhvr>
                                      <p:tavLst>
                                        <p:tav tm="0">
                                          <p:val>
                                            <p:fltVal val="0"/>
                                          </p:val>
                                        </p:tav>
                                        <p:tav tm="100000">
                                          <p:val>
                                            <p:strVal val="#ppt_w"/>
                                          </p:val>
                                        </p:tav>
                                      </p:tavLst>
                                    </p:anim>
                                    <p:anim calcmode="lin" valueType="num">
                                      <p:cBhvr>
                                        <p:cTn id="36" dur="500" fill="hold"/>
                                        <p:tgtEl>
                                          <p:spTgt spid="374788"/>
                                        </p:tgtEl>
                                        <p:attrNameLst>
                                          <p:attrName>ppt_h</p:attrName>
                                        </p:attrNameLst>
                                      </p:cBhvr>
                                      <p:tavLst>
                                        <p:tav tm="0">
                                          <p:val>
                                            <p:fltVal val="0"/>
                                          </p:val>
                                        </p:tav>
                                        <p:tav tm="100000">
                                          <p:val>
                                            <p:strVal val="#ppt_h"/>
                                          </p:val>
                                        </p:tav>
                                      </p:tavLst>
                                    </p:anim>
                                    <p:animEffect transition="in" filter="fade">
                                      <p:cBhvr>
                                        <p:cTn id="37" dur="500"/>
                                        <p:tgtEl>
                                          <p:spTgt spid="374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87" grpId="0" uiExpand="1" build="allAtOnce"/>
      <p:bldP spid="37478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a:xfrm>
            <a:off x="457200" y="277813"/>
            <a:ext cx="8229600" cy="1474787"/>
          </a:xfrm>
        </p:spPr>
        <p:txBody>
          <a:bodyPr/>
          <a:lstStyle/>
          <a:p>
            <a:pPr eaLnBrk="1" hangingPunct="1">
              <a:defRPr/>
            </a:pPr>
            <a:r>
              <a:rPr lang="en-US" sz="3800" dirty="0">
                <a:cs typeface="+mj-cs"/>
              </a:rPr>
              <a:t>Peaceful Migration Theory I	     </a:t>
            </a:r>
            <a:r>
              <a:rPr lang="en-US" sz="1900" i="1" dirty="0">
                <a:cs typeface="+mj-cs"/>
              </a:rPr>
              <a:t>originated by M. </a:t>
            </a:r>
            <a:r>
              <a:rPr lang="en-US" sz="1900" i="1" dirty="0" err="1">
                <a:cs typeface="+mj-cs"/>
              </a:rPr>
              <a:t>Noth</a:t>
            </a:r>
            <a:r>
              <a:rPr lang="en-US" sz="1900" i="1" dirty="0">
                <a:cs typeface="+mj-cs"/>
              </a:rPr>
              <a:t> and A. Alt,</a:t>
            </a:r>
            <a:br>
              <a:rPr lang="en-US" sz="1900" i="1" dirty="0">
                <a:cs typeface="+mj-cs"/>
              </a:rPr>
            </a:br>
            <a:r>
              <a:rPr lang="en-US" sz="1900" i="1" dirty="0">
                <a:cs typeface="+mj-cs"/>
              </a:rPr>
              <a:t> </a:t>
            </a:r>
            <a:r>
              <a:rPr lang="en-US" sz="1900" dirty="0"/>
              <a:t>John D. </a:t>
            </a:r>
            <a:r>
              <a:rPr lang="en-US" sz="1900" dirty="0" err="1"/>
              <a:t>Currid</a:t>
            </a:r>
            <a:r>
              <a:rPr lang="en-US" sz="1900" dirty="0"/>
              <a:t>, </a:t>
            </a:r>
            <a:r>
              <a:rPr lang="en-US" sz="1900" i="1" dirty="0"/>
              <a:t>A Study Commentary on Exodus</a:t>
            </a:r>
            <a:r>
              <a:rPr lang="en-US" sz="1900" dirty="0"/>
              <a:t> (Darlington, England: Evangelical Press, 2000), 29</a:t>
            </a:r>
            <a:endParaRPr lang="en-US" sz="1900" i="1" u="sng" dirty="0">
              <a:cs typeface="+mj-cs"/>
            </a:endParaRPr>
          </a:p>
        </p:txBody>
      </p:sp>
      <p:sp>
        <p:nvSpPr>
          <p:cNvPr id="375811" name="Rectangle 3"/>
          <p:cNvSpPr>
            <a:spLocks noGrp="1" noChangeArrowheads="1"/>
          </p:cNvSpPr>
          <p:nvPr>
            <p:ph type="body" idx="1"/>
          </p:nvPr>
        </p:nvSpPr>
        <p:spPr>
          <a:xfrm>
            <a:off x="457200" y="1828801"/>
            <a:ext cx="8686800" cy="3124200"/>
          </a:xfrm>
        </p:spPr>
        <p:txBody>
          <a:bodyPr/>
          <a:lstStyle/>
          <a:p>
            <a:pPr eaLnBrk="1" hangingPunct="1">
              <a:defRPr/>
            </a:pPr>
            <a:r>
              <a:rPr lang="ja-JP" altLang="en-US" dirty="0">
                <a:latin typeface="Arial"/>
                <a:cs typeface="+mn-cs"/>
              </a:rPr>
              <a:t>“</a:t>
            </a:r>
            <a:r>
              <a:rPr lang="en-US" dirty="0">
                <a:cs typeface="+mn-cs"/>
              </a:rPr>
              <a:t>…the increase of settlement in Palestine was due to gradual infiltration of Hebrews into Palestine and a gradual subsistence shift from semi-nomadism to agriculture… no invasion, only a peaceful penetration from outside to inside Palestine.</a:t>
            </a:r>
            <a:r>
              <a:rPr lang="ja-JP" altLang="en-US" dirty="0">
                <a:latin typeface="Arial"/>
                <a:cs typeface="+mn-cs"/>
              </a:rPr>
              <a:t>”</a:t>
            </a:r>
            <a:endParaRPr lang="en-US" dirty="0">
              <a:cs typeface="+mn-cs"/>
            </a:endParaRPr>
          </a:p>
        </p:txBody>
      </p:sp>
      <p:sp>
        <p:nvSpPr>
          <p:cNvPr id="375812" name="Text Box 4"/>
          <p:cNvSpPr txBox="1">
            <a:spLocks noChangeArrowheads="1"/>
          </p:cNvSpPr>
          <p:nvPr/>
        </p:nvSpPr>
        <p:spPr bwMode="auto">
          <a:xfrm>
            <a:off x="762000" y="4953000"/>
            <a:ext cx="8001000" cy="15700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defRPr/>
            </a:pPr>
            <a:r>
              <a:rPr lang="en-US" sz="3200" dirty="0">
                <a:solidFill>
                  <a:srgbClr val="FFFF00"/>
                </a:solidFill>
                <a:cs typeface="+mn-cs"/>
              </a:rPr>
              <a:t>This contradicts Genesis 46:31-34, where Israelites settled Palestine as shepherds and were despised in Egypt.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0"/>
                                  </p:iterate>
                                  <p:childTnLst>
                                    <p:set>
                                      <p:cBhvr>
                                        <p:cTn id="6" dur="1" fill="hold">
                                          <p:stCondLst>
                                            <p:cond delay="0"/>
                                          </p:stCondLst>
                                        </p:cTn>
                                        <p:tgtEl>
                                          <p:spTgt spid="375811">
                                            <p:txEl>
                                              <p:pRg st="0" end="0"/>
                                            </p:txEl>
                                          </p:spTgt>
                                        </p:tgtEl>
                                        <p:attrNameLst>
                                          <p:attrName>style.visibility</p:attrName>
                                        </p:attrNameLst>
                                      </p:cBhvr>
                                      <p:to>
                                        <p:strVal val="visible"/>
                                      </p:to>
                                    </p:set>
                                    <p:anim calcmode="lin" valueType="num">
                                      <p:cBhvr>
                                        <p:cTn id="7" dur="500" fill="hold"/>
                                        <p:tgtEl>
                                          <p:spTgt spid="3758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5811">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5811">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5811">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375812"/>
                                        </p:tgtEl>
                                        <p:attrNameLst>
                                          <p:attrName>style.visibility</p:attrName>
                                        </p:attrNameLst>
                                      </p:cBhvr>
                                      <p:to>
                                        <p:strVal val="visible"/>
                                      </p:to>
                                    </p:set>
                                    <p:anim calcmode="lin" valueType="num">
                                      <p:cBhvr>
                                        <p:cTn id="15" dur="500" fill="hold"/>
                                        <p:tgtEl>
                                          <p:spTgt spid="375812"/>
                                        </p:tgtEl>
                                        <p:attrNameLst>
                                          <p:attrName>ppt_w</p:attrName>
                                        </p:attrNameLst>
                                      </p:cBhvr>
                                      <p:tavLst>
                                        <p:tav tm="0">
                                          <p:val>
                                            <p:fltVal val="0"/>
                                          </p:val>
                                        </p:tav>
                                        <p:tav tm="100000">
                                          <p:val>
                                            <p:strVal val="#ppt_w"/>
                                          </p:val>
                                        </p:tav>
                                      </p:tavLst>
                                    </p:anim>
                                    <p:anim calcmode="lin" valueType="num">
                                      <p:cBhvr>
                                        <p:cTn id="16" dur="500" fill="hold"/>
                                        <p:tgtEl>
                                          <p:spTgt spid="375812"/>
                                        </p:tgtEl>
                                        <p:attrNameLst>
                                          <p:attrName>ppt_h</p:attrName>
                                        </p:attrNameLst>
                                      </p:cBhvr>
                                      <p:tavLst>
                                        <p:tav tm="0">
                                          <p:val>
                                            <p:fltVal val="0"/>
                                          </p:val>
                                        </p:tav>
                                        <p:tav tm="100000">
                                          <p:val>
                                            <p:strVal val="#ppt_h"/>
                                          </p:val>
                                        </p:tav>
                                      </p:tavLst>
                                    </p:anim>
                                    <p:animEffect transition="in" filter="fade">
                                      <p:cBhvr>
                                        <p:cTn id="17" dur="500"/>
                                        <p:tgtEl>
                                          <p:spTgt spid="375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5811" grpId="0" build="p"/>
      <p:bldP spid="3758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a:xfrm>
            <a:off x="457200" y="277813"/>
            <a:ext cx="8229600" cy="1474787"/>
          </a:xfrm>
        </p:spPr>
        <p:txBody>
          <a:bodyPr/>
          <a:lstStyle/>
          <a:p>
            <a:pPr eaLnBrk="1" hangingPunct="1">
              <a:defRPr/>
            </a:pPr>
            <a:r>
              <a:rPr lang="en-US" sz="3800" dirty="0">
                <a:cs typeface="+mj-cs"/>
              </a:rPr>
              <a:t>Peaceful Migration Theory II            </a:t>
            </a:r>
            <a:r>
              <a:rPr lang="en-US" sz="1900" i="1" dirty="0">
                <a:cs typeface="+mj-cs"/>
              </a:rPr>
              <a:t>by G. Mendenhall in 1962</a:t>
            </a:r>
            <a:br>
              <a:rPr lang="en-US" sz="1900" i="1" dirty="0">
                <a:cs typeface="+mj-cs"/>
              </a:rPr>
            </a:br>
            <a:r>
              <a:rPr lang="en-US" sz="1900" i="1" dirty="0">
                <a:cs typeface="+mj-cs"/>
              </a:rPr>
              <a:t> </a:t>
            </a:r>
            <a:r>
              <a:rPr lang="en-US" sz="1900" dirty="0"/>
              <a:t>John D. </a:t>
            </a:r>
            <a:r>
              <a:rPr lang="en-US" sz="1900" dirty="0" err="1"/>
              <a:t>Currid</a:t>
            </a:r>
            <a:r>
              <a:rPr lang="en-US" sz="1900" dirty="0"/>
              <a:t>, </a:t>
            </a:r>
            <a:r>
              <a:rPr lang="en-US" sz="1900" i="1" dirty="0"/>
              <a:t>A Study Commentary on Exodus</a:t>
            </a:r>
            <a:r>
              <a:rPr lang="en-US" sz="1900" dirty="0"/>
              <a:t> (Darlington, England: Evangelical Press, 2000), 29</a:t>
            </a:r>
            <a:endParaRPr lang="en-US" sz="1900" i="1" u="sng" dirty="0">
              <a:cs typeface="+mj-cs"/>
            </a:endParaRPr>
          </a:p>
        </p:txBody>
      </p:sp>
      <p:sp>
        <p:nvSpPr>
          <p:cNvPr id="376835" name="Rectangle 3"/>
          <p:cNvSpPr>
            <a:spLocks noGrp="1" noChangeArrowheads="1"/>
          </p:cNvSpPr>
          <p:nvPr>
            <p:ph type="body" idx="1"/>
          </p:nvPr>
        </p:nvSpPr>
        <p:spPr>
          <a:xfrm>
            <a:off x="228600" y="1828800"/>
            <a:ext cx="8915400" cy="3768725"/>
          </a:xfrm>
        </p:spPr>
        <p:txBody>
          <a:bodyPr/>
          <a:lstStyle/>
          <a:p>
            <a:pPr eaLnBrk="1" hangingPunct="1">
              <a:defRPr/>
            </a:pPr>
            <a:r>
              <a:rPr lang="ja-JP" altLang="en-US" dirty="0">
                <a:latin typeface="Arial"/>
                <a:cs typeface="+mn-cs"/>
              </a:rPr>
              <a:t>“</a:t>
            </a:r>
            <a:r>
              <a:rPr lang="en-US" dirty="0">
                <a:cs typeface="+mn-cs"/>
              </a:rPr>
              <a:t>…there occurred a withdrawal by a faction of Palestinian society, namely the peasantry.  This peasantry later came to develop into the Hebrews.  The catalyst for their moving out of the Canaanite cities was a revolt, or at least a dissatisfaction with the ruling people.</a:t>
            </a:r>
            <a:r>
              <a:rPr lang="ja-JP" altLang="en-US" dirty="0">
                <a:latin typeface="Arial"/>
                <a:cs typeface="+mn-cs"/>
              </a:rPr>
              <a:t>”</a:t>
            </a:r>
            <a:endParaRPr lang="en-US" dirty="0">
              <a:cs typeface="+mn-cs"/>
            </a:endParaRPr>
          </a:p>
        </p:txBody>
      </p:sp>
      <p:sp>
        <p:nvSpPr>
          <p:cNvPr id="376836" name="Text Box 4"/>
          <p:cNvSpPr txBox="1">
            <a:spLocks noChangeArrowheads="1"/>
          </p:cNvSpPr>
          <p:nvPr/>
        </p:nvSpPr>
        <p:spPr bwMode="auto">
          <a:xfrm>
            <a:off x="457200" y="4906963"/>
            <a:ext cx="8686800" cy="1570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dirty="0">
                <a:solidFill>
                  <a:srgbClr val="FFFF00"/>
                </a:solidFill>
                <a:cs typeface="+mn-cs"/>
              </a:rPr>
              <a:t>Hebrews were not an evolution from such peasantry. Genesis 45:17-20 says Pharaoh invited Joseph’s family into Egypt.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76835">
                                            <p:txEl>
                                              <p:pRg st="0" end="0"/>
                                            </p:txEl>
                                          </p:spTgt>
                                        </p:tgtEl>
                                        <p:attrNameLst>
                                          <p:attrName>style.visibility</p:attrName>
                                        </p:attrNameLst>
                                      </p:cBhvr>
                                      <p:to>
                                        <p:strVal val="visible"/>
                                      </p:to>
                                    </p:set>
                                    <p:anim calcmode="lin" valueType="num">
                                      <p:cBhvr>
                                        <p:cTn id="7" dur="500" fill="hold"/>
                                        <p:tgtEl>
                                          <p:spTgt spid="3768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683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7683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76835">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76836"/>
                                        </p:tgtEl>
                                        <p:attrNameLst>
                                          <p:attrName>style.visibility</p:attrName>
                                        </p:attrNameLst>
                                      </p:cBhvr>
                                      <p:to>
                                        <p:strVal val="visible"/>
                                      </p:to>
                                    </p:set>
                                    <p:anim calcmode="lin" valueType="num">
                                      <p:cBhvr>
                                        <p:cTn id="15" dur="500" fill="hold"/>
                                        <p:tgtEl>
                                          <p:spTgt spid="376836"/>
                                        </p:tgtEl>
                                        <p:attrNameLst>
                                          <p:attrName>ppt_w</p:attrName>
                                        </p:attrNameLst>
                                      </p:cBhvr>
                                      <p:tavLst>
                                        <p:tav tm="0">
                                          <p:val>
                                            <p:fltVal val="0"/>
                                          </p:val>
                                        </p:tav>
                                        <p:tav tm="100000">
                                          <p:val>
                                            <p:strVal val="#ppt_w"/>
                                          </p:val>
                                        </p:tav>
                                      </p:tavLst>
                                    </p:anim>
                                    <p:anim calcmode="lin" valueType="num">
                                      <p:cBhvr>
                                        <p:cTn id="16" dur="500" fill="hold"/>
                                        <p:tgtEl>
                                          <p:spTgt spid="376836"/>
                                        </p:tgtEl>
                                        <p:attrNameLst>
                                          <p:attrName>ppt_h</p:attrName>
                                        </p:attrNameLst>
                                      </p:cBhvr>
                                      <p:tavLst>
                                        <p:tav tm="0">
                                          <p:val>
                                            <p:fltVal val="0"/>
                                          </p:val>
                                        </p:tav>
                                        <p:tav tm="100000">
                                          <p:val>
                                            <p:strVal val="#ppt_h"/>
                                          </p:val>
                                        </p:tav>
                                      </p:tavLst>
                                    </p:anim>
                                    <p:anim calcmode="lin" valueType="num">
                                      <p:cBhvr>
                                        <p:cTn id="17" dur="500" fill="hold"/>
                                        <p:tgtEl>
                                          <p:spTgt spid="376836"/>
                                        </p:tgtEl>
                                        <p:attrNameLst>
                                          <p:attrName>style.rotation</p:attrName>
                                        </p:attrNameLst>
                                      </p:cBhvr>
                                      <p:tavLst>
                                        <p:tav tm="0">
                                          <p:val>
                                            <p:fltVal val="360"/>
                                          </p:val>
                                        </p:tav>
                                        <p:tav tm="100000">
                                          <p:val>
                                            <p:fltVal val="0"/>
                                          </p:val>
                                        </p:tav>
                                      </p:tavLst>
                                    </p:anim>
                                    <p:animEffect transition="in" filter="fade">
                                      <p:cBhvr>
                                        <p:cTn id="18" dur="500"/>
                                        <p:tgtEl>
                                          <p:spTgt spid="3768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5" grpId="0" build="p"/>
      <p:bldP spid="37683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457200" y="277813"/>
            <a:ext cx="8229600" cy="1779587"/>
          </a:xfrm>
        </p:spPr>
        <p:txBody>
          <a:bodyPr/>
          <a:lstStyle/>
          <a:p>
            <a:pPr eaLnBrk="1" hangingPunct="1">
              <a:defRPr/>
            </a:pPr>
            <a:r>
              <a:rPr lang="en-US" dirty="0">
                <a:cs typeface="+mj-cs"/>
              </a:rPr>
              <a:t>Rural Canaanites</a:t>
            </a:r>
            <a:br>
              <a:rPr lang="en-US" dirty="0">
                <a:cs typeface="+mj-cs"/>
              </a:rPr>
            </a:br>
            <a:r>
              <a:rPr lang="en-US" sz="2100" i="1" dirty="0">
                <a:cs typeface="+mj-cs"/>
              </a:rPr>
              <a:t>recently by Finkelstein</a:t>
            </a:r>
            <a:r>
              <a:rPr lang="en-US" sz="2100" dirty="0">
                <a:cs typeface="+mj-cs"/>
              </a:rPr>
              <a:t> </a:t>
            </a:r>
            <a:br>
              <a:rPr lang="en-US" sz="2100" dirty="0">
                <a:cs typeface="+mj-cs"/>
              </a:rPr>
            </a:br>
            <a:r>
              <a:rPr lang="en-US" sz="2400" dirty="0"/>
              <a:t>John D. </a:t>
            </a:r>
            <a:r>
              <a:rPr lang="en-US" sz="2400" dirty="0" err="1"/>
              <a:t>Currid</a:t>
            </a:r>
            <a:r>
              <a:rPr lang="en-US" sz="2400" dirty="0"/>
              <a:t>, </a:t>
            </a:r>
            <a:r>
              <a:rPr lang="en-US" sz="2400" i="1" dirty="0"/>
              <a:t>A Study Commentary on Exodus</a:t>
            </a:r>
            <a:r>
              <a:rPr lang="en-US" sz="2400" dirty="0"/>
              <a:t> (Darlington, England: Evangelical Press, 2000), 30</a:t>
            </a:r>
            <a:endParaRPr lang="en-US" sz="2100" i="1" u="sng" dirty="0">
              <a:cs typeface="+mj-cs"/>
            </a:endParaRPr>
          </a:p>
        </p:txBody>
      </p:sp>
      <p:sp>
        <p:nvSpPr>
          <p:cNvPr id="385027" name="Rectangle 3"/>
          <p:cNvSpPr>
            <a:spLocks noGrp="1" noChangeArrowheads="1"/>
          </p:cNvSpPr>
          <p:nvPr>
            <p:ph type="body" idx="1"/>
          </p:nvPr>
        </p:nvSpPr>
        <p:spPr>
          <a:xfrm>
            <a:off x="457200" y="2174875"/>
            <a:ext cx="8229600" cy="3768725"/>
          </a:xfrm>
        </p:spPr>
        <p:txBody>
          <a:bodyPr/>
          <a:lstStyle/>
          <a:p>
            <a:pPr eaLnBrk="1" hangingPunct="1">
              <a:defRPr/>
            </a:pPr>
            <a:r>
              <a:rPr lang="ja-JP" altLang="en-US">
                <a:latin typeface="Arial"/>
                <a:cs typeface="+mn-cs"/>
              </a:rPr>
              <a:t>“</a:t>
            </a:r>
            <a:r>
              <a:rPr lang="en-US" dirty="0">
                <a:cs typeface="+mn-cs"/>
              </a:rPr>
              <a:t>… he believes the change may simply be a shift in the subsistence patterns of the Canaanites.  These Canaanites gave up their urban environment and moved out to pastoral villages.  Much later, these Canaanites became Israelites.</a:t>
            </a:r>
            <a:r>
              <a:rPr lang="ja-JP" altLang="en-US">
                <a:latin typeface="Arial"/>
                <a:cs typeface="+mn-cs"/>
              </a:rPr>
              <a:t>”</a:t>
            </a:r>
            <a:endParaRPr lang="en-US" dirty="0">
              <a:cs typeface="+mn-cs"/>
            </a:endParaRPr>
          </a:p>
        </p:txBody>
      </p:sp>
      <p:sp>
        <p:nvSpPr>
          <p:cNvPr id="385028" name="Text Box 4"/>
          <p:cNvSpPr txBox="1">
            <a:spLocks noChangeArrowheads="1"/>
          </p:cNvSpPr>
          <p:nvPr/>
        </p:nvSpPr>
        <p:spPr bwMode="auto">
          <a:xfrm>
            <a:off x="838200" y="5334000"/>
            <a:ext cx="7620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defRPr/>
            </a:pPr>
            <a:r>
              <a:rPr lang="en-US" sz="3200">
                <a:solidFill>
                  <a:srgbClr val="FFFF00"/>
                </a:solidFill>
                <a:cs typeface="+mn-cs"/>
              </a:rPr>
              <a:t>Israelites were not an evolution from Canaanites.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85027">
                                            <p:txEl>
                                              <p:pRg st="0" end="0"/>
                                            </p:txEl>
                                          </p:spTgt>
                                        </p:tgtEl>
                                        <p:attrNameLst>
                                          <p:attrName>style.visibility</p:attrName>
                                        </p:attrNameLst>
                                      </p:cBhvr>
                                      <p:to>
                                        <p:strVal val="visible"/>
                                      </p:to>
                                    </p:set>
                                    <p:anim calcmode="lin" valueType="num">
                                      <p:cBhvr>
                                        <p:cTn id="7" dur="500" fill="hold"/>
                                        <p:tgtEl>
                                          <p:spTgt spid="385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8502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8502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85027">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85028"/>
                                        </p:tgtEl>
                                        <p:attrNameLst>
                                          <p:attrName>style.visibility</p:attrName>
                                        </p:attrNameLst>
                                      </p:cBhvr>
                                      <p:to>
                                        <p:strVal val="visible"/>
                                      </p:to>
                                    </p:set>
                                    <p:anim calcmode="lin" valueType="num">
                                      <p:cBhvr>
                                        <p:cTn id="15" dur="500" fill="hold"/>
                                        <p:tgtEl>
                                          <p:spTgt spid="385028"/>
                                        </p:tgtEl>
                                        <p:attrNameLst>
                                          <p:attrName>ppt_w</p:attrName>
                                        </p:attrNameLst>
                                      </p:cBhvr>
                                      <p:tavLst>
                                        <p:tav tm="0">
                                          <p:val>
                                            <p:fltVal val="0"/>
                                          </p:val>
                                        </p:tav>
                                        <p:tav tm="100000">
                                          <p:val>
                                            <p:strVal val="#ppt_w"/>
                                          </p:val>
                                        </p:tav>
                                      </p:tavLst>
                                    </p:anim>
                                    <p:anim calcmode="lin" valueType="num">
                                      <p:cBhvr>
                                        <p:cTn id="16" dur="500" fill="hold"/>
                                        <p:tgtEl>
                                          <p:spTgt spid="385028"/>
                                        </p:tgtEl>
                                        <p:attrNameLst>
                                          <p:attrName>ppt_h</p:attrName>
                                        </p:attrNameLst>
                                      </p:cBhvr>
                                      <p:tavLst>
                                        <p:tav tm="0">
                                          <p:val>
                                            <p:fltVal val="0"/>
                                          </p:val>
                                        </p:tav>
                                        <p:tav tm="100000">
                                          <p:val>
                                            <p:strVal val="#ppt_h"/>
                                          </p:val>
                                        </p:tav>
                                      </p:tavLst>
                                    </p:anim>
                                    <p:anim calcmode="lin" valueType="num">
                                      <p:cBhvr>
                                        <p:cTn id="17" dur="500" fill="hold"/>
                                        <p:tgtEl>
                                          <p:spTgt spid="385028"/>
                                        </p:tgtEl>
                                        <p:attrNameLst>
                                          <p:attrName>style.rotation</p:attrName>
                                        </p:attrNameLst>
                                      </p:cBhvr>
                                      <p:tavLst>
                                        <p:tav tm="0">
                                          <p:val>
                                            <p:fltVal val="360"/>
                                          </p:val>
                                        </p:tav>
                                        <p:tav tm="100000">
                                          <p:val>
                                            <p:fltVal val="0"/>
                                          </p:val>
                                        </p:tav>
                                      </p:tavLst>
                                    </p:anim>
                                    <p:animEffect transition="in" filter="fade">
                                      <p:cBhvr>
                                        <p:cTn id="18" dur="500"/>
                                        <p:tgtEl>
                                          <p:spTgt spid="385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027" grpId="0" build="p"/>
      <p:bldP spid="38502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457200" y="2590800"/>
            <a:ext cx="8229600" cy="1139825"/>
          </a:xfrm>
        </p:spPr>
        <p:txBody>
          <a:bodyPr/>
          <a:lstStyle/>
          <a:p>
            <a:pPr eaLnBrk="1" hangingPunct="1">
              <a:defRPr/>
            </a:pPr>
            <a:r>
              <a:rPr lang="en-US" dirty="0">
                <a:cs typeface="+mj-cs"/>
              </a:rPr>
              <a:t>Questions &amp; Answers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fill="hold" grpId="0"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59426"/>
                                        </p:tgtEl>
                                        <p:attrNameLst>
                                          <p:attrName>ppt_x</p:attrName>
                                          <p:attrName>ppt_y</p:attrName>
                                        </p:attrNameLst>
                                      </p:cBhvr>
                                    </p:animMotion>
                                    <p:animRot by="1500000">
                                      <p:cBhvr>
                                        <p:cTn id="7" dur="125" fill="hold">
                                          <p:stCondLst>
                                            <p:cond delay="0"/>
                                          </p:stCondLst>
                                        </p:cTn>
                                        <p:tgtEl>
                                          <p:spTgt spid="359426"/>
                                        </p:tgtEl>
                                        <p:attrNameLst>
                                          <p:attrName>r</p:attrName>
                                        </p:attrNameLst>
                                      </p:cBhvr>
                                    </p:animRot>
                                    <p:animRot by="-1500000">
                                      <p:cBhvr>
                                        <p:cTn id="8" dur="125" fill="hold">
                                          <p:stCondLst>
                                            <p:cond delay="125"/>
                                          </p:stCondLst>
                                        </p:cTn>
                                        <p:tgtEl>
                                          <p:spTgt spid="359426"/>
                                        </p:tgtEl>
                                        <p:attrNameLst>
                                          <p:attrName>r</p:attrName>
                                        </p:attrNameLst>
                                      </p:cBhvr>
                                    </p:animRot>
                                    <p:animRot by="-1500000">
                                      <p:cBhvr>
                                        <p:cTn id="9" dur="125" fill="hold">
                                          <p:stCondLst>
                                            <p:cond delay="250"/>
                                          </p:stCondLst>
                                        </p:cTn>
                                        <p:tgtEl>
                                          <p:spTgt spid="359426"/>
                                        </p:tgtEl>
                                        <p:attrNameLst>
                                          <p:attrName>r</p:attrName>
                                        </p:attrNameLst>
                                      </p:cBhvr>
                                    </p:animRot>
                                    <p:animRot by="1500000">
                                      <p:cBhvr>
                                        <p:cTn id="10" dur="125" fill="hold">
                                          <p:stCondLst>
                                            <p:cond delay="375"/>
                                          </p:stCondLst>
                                        </p:cTn>
                                        <p:tgtEl>
                                          <p:spTgt spid="3594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7"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173059"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60"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61"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62" name="Text Box 6"/>
          <p:cNvSpPr txBox="1">
            <a:spLocks noChangeArrowheads="1"/>
          </p:cNvSpPr>
          <p:nvPr/>
        </p:nvSpPr>
        <p:spPr bwMode="auto">
          <a:xfrm rot="-3154037">
            <a:off x="-1064419" y="1351757"/>
            <a:ext cx="5046663"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1F7E9"/>
                </a:solidFill>
                <a:effectLst/>
                <a:uLnTx/>
                <a:uFillTx/>
                <a:latin typeface="Arial"/>
                <a:ea typeface="ＭＳ Ｐゴシック" charset="0"/>
                <a:cs typeface="Arial"/>
              </a:rPr>
              <a:t>Abraham </a:t>
            </a: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(2166-1991)</a:t>
            </a:r>
          </a:p>
        </p:txBody>
      </p:sp>
      <p:sp>
        <p:nvSpPr>
          <p:cNvPr id="173064" name="Line 8"/>
          <p:cNvSpPr>
            <a:spLocks noChangeShapeType="1"/>
          </p:cNvSpPr>
          <p:nvPr/>
        </p:nvSpPr>
        <p:spPr bwMode="auto">
          <a:xfrm flipH="1">
            <a:off x="6172200" y="2209800"/>
            <a:ext cx="0" cy="1981200"/>
          </a:xfrm>
          <a:prstGeom prst="line">
            <a:avLst/>
          </a:prstGeom>
          <a:noFill/>
          <a:ln w="76200">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grpSp>
        <p:nvGrpSpPr>
          <p:cNvPr id="388103" name="Group 9"/>
          <p:cNvGrpSpPr>
            <a:grpSpLocks/>
          </p:cNvGrpSpPr>
          <p:nvPr/>
        </p:nvGrpSpPr>
        <p:grpSpPr bwMode="auto">
          <a:xfrm>
            <a:off x="304800" y="4448175"/>
            <a:ext cx="8686800" cy="1800225"/>
            <a:chOff x="192" y="2802"/>
            <a:chExt cx="5472" cy="1134"/>
          </a:xfrm>
        </p:grpSpPr>
        <p:sp>
          <p:nvSpPr>
            <p:cNvPr id="173066" name="Text Box 10"/>
            <p:cNvSpPr txBox="1">
              <a:spLocks noChangeArrowheads="1"/>
            </p:cNvSpPr>
            <p:nvPr/>
          </p:nvSpPr>
          <p:spPr bwMode="auto">
            <a:xfrm>
              <a:off x="4770"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1300</a:t>
              </a:r>
            </a:p>
          </p:txBody>
        </p:sp>
        <p:sp>
          <p:nvSpPr>
            <p:cNvPr id="173067" name="Text Box 11"/>
            <p:cNvSpPr txBox="1">
              <a:spLocks noChangeArrowheads="1"/>
            </p:cNvSpPr>
            <p:nvPr/>
          </p:nvSpPr>
          <p:spPr bwMode="auto">
            <a:xfrm>
              <a:off x="5424"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1200</a:t>
              </a:r>
            </a:p>
          </p:txBody>
        </p:sp>
        <p:sp>
          <p:nvSpPr>
            <p:cNvPr id="173068" name="Text Box 12"/>
            <p:cNvSpPr txBox="1">
              <a:spLocks noChangeArrowheads="1"/>
            </p:cNvSpPr>
            <p:nvPr/>
          </p:nvSpPr>
          <p:spPr bwMode="auto">
            <a:xfrm>
              <a:off x="4116"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1400</a:t>
              </a:r>
            </a:p>
          </p:txBody>
        </p:sp>
        <p:sp>
          <p:nvSpPr>
            <p:cNvPr id="173069" name="Text Box 13"/>
            <p:cNvSpPr txBox="1">
              <a:spLocks noChangeArrowheads="1"/>
            </p:cNvSpPr>
            <p:nvPr/>
          </p:nvSpPr>
          <p:spPr bwMode="auto">
            <a:xfrm>
              <a:off x="3462"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1500</a:t>
              </a:r>
            </a:p>
          </p:txBody>
        </p:sp>
        <p:sp>
          <p:nvSpPr>
            <p:cNvPr id="173070" name="Text Box 14"/>
            <p:cNvSpPr txBox="1">
              <a:spLocks noChangeArrowheads="1"/>
            </p:cNvSpPr>
            <p:nvPr/>
          </p:nvSpPr>
          <p:spPr bwMode="auto">
            <a:xfrm>
              <a:off x="2808"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1600</a:t>
              </a:r>
            </a:p>
          </p:txBody>
        </p:sp>
        <p:sp>
          <p:nvSpPr>
            <p:cNvPr id="173071" name="Text Box 15"/>
            <p:cNvSpPr txBox="1">
              <a:spLocks noChangeArrowheads="1"/>
            </p:cNvSpPr>
            <p:nvPr/>
          </p:nvSpPr>
          <p:spPr bwMode="auto">
            <a:xfrm>
              <a:off x="2154"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1700</a:t>
              </a:r>
            </a:p>
          </p:txBody>
        </p:sp>
        <p:sp>
          <p:nvSpPr>
            <p:cNvPr id="173072" name="Text Box 16"/>
            <p:cNvSpPr txBox="1">
              <a:spLocks noChangeArrowheads="1"/>
            </p:cNvSpPr>
            <p:nvPr/>
          </p:nvSpPr>
          <p:spPr bwMode="auto">
            <a:xfrm>
              <a:off x="1500"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1800</a:t>
              </a:r>
            </a:p>
          </p:txBody>
        </p:sp>
        <p:sp>
          <p:nvSpPr>
            <p:cNvPr id="173073" name="Text Box 17"/>
            <p:cNvSpPr txBox="1">
              <a:spLocks noChangeArrowheads="1"/>
            </p:cNvSpPr>
            <p:nvPr/>
          </p:nvSpPr>
          <p:spPr bwMode="auto">
            <a:xfrm>
              <a:off x="846"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1900</a:t>
              </a:r>
            </a:p>
          </p:txBody>
        </p:sp>
        <p:sp>
          <p:nvSpPr>
            <p:cNvPr id="173074" name="Text Box 18"/>
            <p:cNvSpPr txBox="1">
              <a:spLocks noChangeArrowheads="1"/>
            </p:cNvSpPr>
            <p:nvPr/>
          </p:nvSpPr>
          <p:spPr bwMode="auto">
            <a:xfrm>
              <a:off x="192"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2000</a:t>
              </a:r>
            </a:p>
          </p:txBody>
        </p:sp>
      </p:grpSp>
      <p:sp>
        <p:nvSpPr>
          <p:cNvPr id="173075"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76"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77"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78"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79"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80"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81"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3082" name="Text Box 26"/>
          <p:cNvSpPr txBox="1">
            <a:spLocks noChangeArrowheads="1"/>
          </p:cNvSpPr>
          <p:nvPr/>
        </p:nvSpPr>
        <p:spPr bwMode="auto">
          <a:xfrm rot="-3154037">
            <a:off x="176212" y="1671638"/>
            <a:ext cx="4241801"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1F7E9"/>
                </a:solidFill>
                <a:effectLst/>
                <a:uLnTx/>
                <a:uFillTx/>
                <a:latin typeface="Arial"/>
                <a:ea typeface="ＭＳ Ｐゴシック" charset="0"/>
                <a:cs typeface="Arial"/>
              </a:rPr>
              <a:t>Joseph </a:t>
            </a: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(1915-1805)</a:t>
            </a:r>
            <a:endParaRPr kumimoji="0" lang="en-US" sz="3600" b="1" i="0" u="none" strike="noStrike" kern="1200" cap="none" spc="0" normalizeH="0" baseline="0" noProof="0">
              <a:ln>
                <a:noFill/>
              </a:ln>
              <a:solidFill>
                <a:srgbClr val="F1F7E9"/>
              </a:solidFill>
              <a:effectLst/>
              <a:uLnTx/>
              <a:uFillTx/>
              <a:latin typeface="Arial"/>
              <a:ea typeface="ＭＳ Ｐゴシック" charset="0"/>
              <a:cs typeface="Arial"/>
            </a:endParaRPr>
          </a:p>
        </p:txBody>
      </p:sp>
      <p:sp>
        <p:nvSpPr>
          <p:cNvPr id="173083" name="Line 27"/>
          <p:cNvSpPr>
            <a:spLocks noChangeShapeType="1"/>
          </p:cNvSpPr>
          <p:nvPr/>
        </p:nvSpPr>
        <p:spPr bwMode="auto">
          <a:xfrm flipH="1">
            <a:off x="7848600" y="2209800"/>
            <a:ext cx="0" cy="1981200"/>
          </a:xfrm>
          <a:prstGeom prst="line">
            <a:avLst/>
          </a:prstGeom>
          <a:noFill/>
          <a:ln w="76200">
            <a:solidFill>
              <a:srgbClr val="FFFF00"/>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sp>
        <p:nvSpPr>
          <p:cNvPr id="173084" name="Text Box 28"/>
          <p:cNvSpPr txBox="1">
            <a:spLocks noChangeArrowheads="1"/>
          </p:cNvSpPr>
          <p:nvPr/>
        </p:nvSpPr>
        <p:spPr bwMode="auto">
          <a:xfrm>
            <a:off x="5638800" y="1676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1F7E9"/>
                </a:solidFill>
                <a:effectLst/>
                <a:uLnTx/>
                <a:uFillTx/>
                <a:latin typeface="Arial"/>
                <a:ea typeface="ＭＳ Ｐゴシック" charset="0"/>
                <a:cs typeface="Arial"/>
              </a:rPr>
              <a:t>1445 </a:t>
            </a:r>
          </a:p>
        </p:txBody>
      </p:sp>
      <p:sp>
        <p:nvSpPr>
          <p:cNvPr id="173085" name="Text Box 29"/>
          <p:cNvSpPr txBox="1">
            <a:spLocks noChangeArrowheads="1"/>
          </p:cNvSpPr>
          <p:nvPr/>
        </p:nvSpPr>
        <p:spPr bwMode="auto">
          <a:xfrm>
            <a:off x="7162800" y="1676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F1F7E9"/>
                </a:solidFill>
                <a:effectLst/>
                <a:uLnTx/>
                <a:uFillTx/>
                <a:latin typeface="Arial"/>
                <a:ea typeface="ＭＳ Ｐゴシック" charset="0"/>
                <a:cs typeface="Arial"/>
              </a:rPr>
              <a:t>1290 </a:t>
            </a:r>
          </a:p>
        </p:txBody>
      </p:sp>
      <p:sp>
        <p:nvSpPr>
          <p:cNvPr id="173087" name="Rectangle 31"/>
          <p:cNvSpPr>
            <a:spLocks noGrp="1" noChangeArrowheads="1"/>
          </p:cNvSpPr>
          <p:nvPr>
            <p:ph type="title" idx="4294967295"/>
          </p:nvPr>
        </p:nvSpPr>
        <p:spPr>
          <a:xfrm>
            <a:off x="3733800" y="212725"/>
            <a:ext cx="5562600" cy="1311275"/>
          </a:xfrm>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kumimoji="0" lang="en-US" sz="4000">
                <a:solidFill>
                  <a:srgbClr val="FFFF00"/>
                </a:solidFill>
                <a:effectLst/>
                <a:ea typeface="ＭＳ Ｐゴシック" pitchFamily="-112" charset="-128"/>
                <a:cs typeface="Arial"/>
              </a:rPr>
              <a:t>Timeline of Proposed Exodus Dates</a:t>
            </a:r>
          </a:p>
        </p:txBody>
      </p:sp>
    </p:spTree>
    <p:extLst>
      <p:ext uri="{BB962C8B-B14F-4D97-AF65-F5344CB8AC3E}">
        <p14:creationId xmlns:p14="http://schemas.microsoft.com/office/powerpoint/2010/main" val="27884677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73085"/>
                                        </p:tgtEl>
                                        <p:attrNameLst>
                                          <p:attrName>style.visibility</p:attrName>
                                        </p:attrNameLst>
                                      </p:cBhvr>
                                      <p:to>
                                        <p:strVal val="visible"/>
                                      </p:to>
                                    </p:set>
                                    <p:animEffect transition="in" filter="dissolve">
                                      <p:cBhvr>
                                        <p:cTn id="7" dur="500"/>
                                        <p:tgtEl>
                                          <p:spTgt spid="173085"/>
                                        </p:tgtEl>
                                      </p:cBhvr>
                                    </p:animEffect>
                                  </p:childTnLst>
                                </p:cTn>
                              </p:par>
                            </p:childTnLst>
                          </p:cTn>
                        </p:par>
                        <p:par>
                          <p:cTn id="8" fill="hold" nodeType="afterGroup">
                            <p:stCondLst>
                              <p:cond delay="5500"/>
                            </p:stCondLst>
                            <p:childTnLst>
                              <p:par>
                                <p:cTn id="9" presetID="22" presetClass="entr" presetSubtype="1" fill="hold" grpId="0" nodeType="afterEffect">
                                  <p:stCondLst>
                                    <p:cond delay="1000"/>
                                  </p:stCondLst>
                                  <p:childTnLst>
                                    <p:set>
                                      <p:cBhvr>
                                        <p:cTn id="10" dur="1" fill="hold">
                                          <p:stCondLst>
                                            <p:cond delay="0"/>
                                          </p:stCondLst>
                                        </p:cTn>
                                        <p:tgtEl>
                                          <p:spTgt spid="173083"/>
                                        </p:tgtEl>
                                        <p:attrNameLst>
                                          <p:attrName>style.visibility</p:attrName>
                                        </p:attrNameLst>
                                      </p:cBhvr>
                                      <p:to>
                                        <p:strVal val="visible"/>
                                      </p:to>
                                    </p:set>
                                    <p:animEffect transition="in" filter="wipe(up)">
                                      <p:cBhvr>
                                        <p:cTn id="11" dur="500"/>
                                        <p:tgtEl>
                                          <p:spTgt spid="1730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73084"/>
                                        </p:tgtEl>
                                        <p:attrNameLst>
                                          <p:attrName>style.visibility</p:attrName>
                                        </p:attrNameLst>
                                      </p:cBhvr>
                                      <p:to>
                                        <p:strVal val="visible"/>
                                      </p:to>
                                    </p:set>
                                    <p:animEffect transition="in" filter="dissolve">
                                      <p:cBhvr>
                                        <p:cTn id="16" dur="500"/>
                                        <p:tgtEl>
                                          <p:spTgt spid="173084"/>
                                        </p:tgtEl>
                                      </p:cBhvr>
                                    </p:animEffect>
                                  </p:childTnLst>
                                </p:cTn>
                              </p:par>
                            </p:childTnLst>
                          </p:cTn>
                        </p:par>
                        <p:par>
                          <p:cTn id="17" fill="hold" nodeType="afterGroup">
                            <p:stCondLst>
                              <p:cond delay="500"/>
                            </p:stCondLst>
                            <p:childTnLst>
                              <p:par>
                                <p:cTn id="18" presetID="22" presetClass="entr" presetSubtype="1" fill="hold" grpId="0" nodeType="afterEffect">
                                  <p:stCondLst>
                                    <p:cond delay="1000"/>
                                  </p:stCondLst>
                                  <p:childTnLst>
                                    <p:set>
                                      <p:cBhvr>
                                        <p:cTn id="19" dur="1" fill="hold">
                                          <p:stCondLst>
                                            <p:cond delay="0"/>
                                          </p:stCondLst>
                                        </p:cTn>
                                        <p:tgtEl>
                                          <p:spTgt spid="173064"/>
                                        </p:tgtEl>
                                        <p:attrNameLst>
                                          <p:attrName>style.visibility</p:attrName>
                                        </p:attrNameLst>
                                      </p:cBhvr>
                                      <p:to>
                                        <p:strVal val="visible"/>
                                      </p:to>
                                    </p:set>
                                    <p:animEffect transition="in" filter="wipe(up)">
                                      <p:cBhvr>
                                        <p:cTn id="20" dur="500"/>
                                        <p:tgtEl>
                                          <p:spTgt spid="173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4" grpId="0" animBg="1"/>
      <p:bldP spid="173083" grpId="0" animBg="1"/>
      <p:bldP spid="173084" grpId="0" autoUpdateAnimBg="0"/>
      <p:bldP spid="173085" grpId="0"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OT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7566222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5" name="Rectangle 2" descr="Purple mesh"/>
          <p:cNvSpPr>
            <a:spLocks noChangeArrowheads="1"/>
          </p:cNvSpPr>
          <p:nvPr/>
        </p:nvSpPr>
        <p:spPr bwMode="auto">
          <a:xfrm>
            <a:off x="0" y="0"/>
            <a:ext cx="94488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1200" cap="none" spc="0" normalizeH="0" baseline="0" noProof="0">
              <a:ln>
                <a:noFill/>
              </a:ln>
              <a:solidFill>
                <a:srgbClr val="003300"/>
              </a:solidFill>
              <a:effectLst/>
              <a:uLnTx/>
              <a:uFillTx/>
              <a:latin typeface="Arial" charset="0"/>
              <a:ea typeface="ＭＳ Ｐゴシック" charset="0"/>
              <a:cs typeface="Arial" charset="0"/>
            </a:endParaRPr>
          </a:p>
        </p:txBody>
      </p:sp>
      <p:sp>
        <p:nvSpPr>
          <p:cNvPr id="175107" name="Line 3"/>
          <p:cNvSpPr>
            <a:spLocks noChangeShapeType="1"/>
          </p:cNvSpPr>
          <p:nvPr/>
        </p:nvSpPr>
        <p:spPr bwMode="auto">
          <a:xfrm>
            <a:off x="14478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08" name="Line 4"/>
          <p:cNvSpPr>
            <a:spLocks noChangeShapeType="1"/>
          </p:cNvSpPr>
          <p:nvPr/>
        </p:nvSpPr>
        <p:spPr bwMode="auto">
          <a:xfrm>
            <a:off x="2486025"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09" name="Line 5"/>
          <p:cNvSpPr>
            <a:spLocks noChangeShapeType="1"/>
          </p:cNvSpPr>
          <p:nvPr/>
        </p:nvSpPr>
        <p:spPr bwMode="auto">
          <a:xfrm>
            <a:off x="7677150" y="3425825"/>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10" name="Text Box 6"/>
          <p:cNvSpPr txBox="1">
            <a:spLocks noChangeArrowheads="1"/>
          </p:cNvSpPr>
          <p:nvPr/>
        </p:nvSpPr>
        <p:spPr bwMode="auto">
          <a:xfrm rot="-3154037">
            <a:off x="-1069182" y="1356519"/>
            <a:ext cx="5046663"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1F7E9"/>
                </a:solidFill>
                <a:effectLst/>
                <a:uLnTx/>
                <a:uFillTx/>
                <a:latin typeface="Arial"/>
                <a:ea typeface="ＭＳ Ｐゴシック" charset="0"/>
                <a:cs typeface="Arial"/>
              </a:rPr>
              <a:t>Abraham </a:t>
            </a: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(2166-1991)</a:t>
            </a:r>
          </a:p>
        </p:txBody>
      </p:sp>
      <p:sp>
        <p:nvSpPr>
          <p:cNvPr id="390150" name="Line 8"/>
          <p:cNvSpPr>
            <a:spLocks noChangeShapeType="1"/>
          </p:cNvSpPr>
          <p:nvPr/>
        </p:nvSpPr>
        <p:spPr bwMode="auto">
          <a:xfrm flipH="1">
            <a:off x="6172200" y="1828800"/>
            <a:ext cx="0" cy="1981200"/>
          </a:xfrm>
          <a:prstGeom prst="line">
            <a:avLst/>
          </a:prstGeom>
          <a:noFill/>
          <a:ln w="76200">
            <a:solidFill>
              <a:schemeClr val="tx2"/>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grpSp>
        <p:nvGrpSpPr>
          <p:cNvPr id="390151" name="Group 9"/>
          <p:cNvGrpSpPr>
            <a:grpSpLocks/>
          </p:cNvGrpSpPr>
          <p:nvPr/>
        </p:nvGrpSpPr>
        <p:grpSpPr bwMode="auto">
          <a:xfrm>
            <a:off x="304800" y="4448175"/>
            <a:ext cx="8686800" cy="1800225"/>
            <a:chOff x="192" y="2802"/>
            <a:chExt cx="5472" cy="1134"/>
          </a:xfrm>
        </p:grpSpPr>
        <p:sp>
          <p:nvSpPr>
            <p:cNvPr id="175114" name="Text Box 10"/>
            <p:cNvSpPr txBox="1">
              <a:spLocks noChangeArrowheads="1"/>
            </p:cNvSpPr>
            <p:nvPr/>
          </p:nvSpPr>
          <p:spPr bwMode="auto">
            <a:xfrm>
              <a:off x="4770"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1300</a:t>
              </a:r>
            </a:p>
          </p:txBody>
        </p:sp>
        <p:sp>
          <p:nvSpPr>
            <p:cNvPr id="175115" name="Text Box 11"/>
            <p:cNvSpPr txBox="1">
              <a:spLocks noChangeArrowheads="1"/>
            </p:cNvSpPr>
            <p:nvPr/>
          </p:nvSpPr>
          <p:spPr bwMode="auto">
            <a:xfrm>
              <a:off x="5424"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1200</a:t>
              </a:r>
            </a:p>
          </p:txBody>
        </p:sp>
        <p:sp>
          <p:nvSpPr>
            <p:cNvPr id="175116" name="Text Box 12"/>
            <p:cNvSpPr txBox="1">
              <a:spLocks noChangeArrowheads="1"/>
            </p:cNvSpPr>
            <p:nvPr/>
          </p:nvSpPr>
          <p:spPr bwMode="auto">
            <a:xfrm>
              <a:off x="4116"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1400</a:t>
              </a:r>
            </a:p>
          </p:txBody>
        </p:sp>
        <p:sp>
          <p:nvSpPr>
            <p:cNvPr id="175117" name="Text Box 13"/>
            <p:cNvSpPr txBox="1">
              <a:spLocks noChangeArrowheads="1"/>
            </p:cNvSpPr>
            <p:nvPr/>
          </p:nvSpPr>
          <p:spPr bwMode="auto">
            <a:xfrm>
              <a:off x="3462"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1500</a:t>
              </a:r>
            </a:p>
          </p:txBody>
        </p:sp>
        <p:sp>
          <p:nvSpPr>
            <p:cNvPr id="175118" name="Text Box 14"/>
            <p:cNvSpPr txBox="1">
              <a:spLocks noChangeArrowheads="1"/>
            </p:cNvSpPr>
            <p:nvPr/>
          </p:nvSpPr>
          <p:spPr bwMode="auto">
            <a:xfrm>
              <a:off x="2808"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1600</a:t>
              </a:r>
            </a:p>
          </p:txBody>
        </p:sp>
        <p:sp>
          <p:nvSpPr>
            <p:cNvPr id="175119" name="Text Box 15"/>
            <p:cNvSpPr txBox="1">
              <a:spLocks noChangeArrowheads="1"/>
            </p:cNvSpPr>
            <p:nvPr/>
          </p:nvSpPr>
          <p:spPr bwMode="auto">
            <a:xfrm>
              <a:off x="2154"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1700</a:t>
              </a:r>
            </a:p>
          </p:txBody>
        </p:sp>
        <p:sp>
          <p:nvSpPr>
            <p:cNvPr id="175120" name="Text Box 16"/>
            <p:cNvSpPr txBox="1">
              <a:spLocks noChangeArrowheads="1"/>
            </p:cNvSpPr>
            <p:nvPr/>
          </p:nvSpPr>
          <p:spPr bwMode="auto">
            <a:xfrm>
              <a:off x="1500"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1800</a:t>
              </a:r>
            </a:p>
          </p:txBody>
        </p:sp>
        <p:sp>
          <p:nvSpPr>
            <p:cNvPr id="175121" name="Text Box 17"/>
            <p:cNvSpPr txBox="1">
              <a:spLocks noChangeArrowheads="1"/>
            </p:cNvSpPr>
            <p:nvPr/>
          </p:nvSpPr>
          <p:spPr bwMode="auto">
            <a:xfrm>
              <a:off x="846"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1900</a:t>
              </a:r>
            </a:p>
          </p:txBody>
        </p:sp>
        <p:sp>
          <p:nvSpPr>
            <p:cNvPr id="175122" name="Text Box 18"/>
            <p:cNvSpPr txBox="1">
              <a:spLocks noChangeArrowheads="1"/>
            </p:cNvSpPr>
            <p:nvPr/>
          </p:nvSpPr>
          <p:spPr bwMode="auto">
            <a:xfrm>
              <a:off x="192" y="2802"/>
              <a:ext cx="240" cy="1134"/>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2000</a:t>
              </a:r>
            </a:p>
          </p:txBody>
        </p:sp>
      </p:grpSp>
      <p:sp>
        <p:nvSpPr>
          <p:cNvPr id="175123" name="Line 19"/>
          <p:cNvSpPr>
            <a:spLocks noChangeShapeType="1"/>
          </p:cNvSpPr>
          <p:nvPr/>
        </p:nvSpPr>
        <p:spPr bwMode="auto">
          <a:xfrm>
            <a:off x="8839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24" name="Line 20"/>
          <p:cNvSpPr>
            <a:spLocks noChangeShapeType="1"/>
          </p:cNvSpPr>
          <p:nvPr/>
        </p:nvSpPr>
        <p:spPr bwMode="auto">
          <a:xfrm>
            <a:off x="457200" y="3429000"/>
            <a:ext cx="0" cy="83502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25" name="Line 21"/>
          <p:cNvSpPr>
            <a:spLocks noChangeShapeType="1"/>
          </p:cNvSpPr>
          <p:nvPr/>
        </p:nvSpPr>
        <p:spPr bwMode="auto">
          <a:xfrm>
            <a:off x="66294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26" name="Line 22"/>
          <p:cNvSpPr>
            <a:spLocks noChangeShapeType="1"/>
          </p:cNvSpPr>
          <p:nvPr/>
        </p:nvSpPr>
        <p:spPr bwMode="auto">
          <a:xfrm>
            <a:off x="56388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27" name="Line 23"/>
          <p:cNvSpPr>
            <a:spLocks noChangeShapeType="1"/>
          </p:cNvSpPr>
          <p:nvPr/>
        </p:nvSpPr>
        <p:spPr bwMode="auto">
          <a:xfrm>
            <a:off x="45720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28" name="Line 24"/>
          <p:cNvSpPr>
            <a:spLocks noChangeShapeType="1"/>
          </p:cNvSpPr>
          <p:nvPr/>
        </p:nvSpPr>
        <p:spPr bwMode="auto">
          <a:xfrm>
            <a:off x="3505200" y="3429000"/>
            <a:ext cx="0" cy="838200"/>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29" name="Line 25"/>
          <p:cNvSpPr>
            <a:spLocks noChangeShapeType="1"/>
          </p:cNvSpPr>
          <p:nvPr/>
        </p:nvSpPr>
        <p:spPr bwMode="auto">
          <a:xfrm>
            <a:off x="371475" y="4267200"/>
            <a:ext cx="8620125" cy="3175"/>
          </a:xfrm>
          <a:prstGeom prst="line">
            <a:avLst/>
          </a:prstGeom>
          <a:noFill/>
          <a:ln w="76200">
            <a:solidFill>
              <a:srgbClr val="FF0000"/>
            </a:solidFill>
            <a:round/>
            <a:headEnd/>
            <a:tailEnd/>
          </a:ln>
          <a:effectLst>
            <a:outerShdw blurRad="63500" dist="38099" dir="2700000" algn="ctr" rotWithShape="0">
              <a:schemeClr val="tx1">
                <a:alpha val="74998"/>
              </a:scheme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Arial"/>
              <a:ea typeface="ＭＳ Ｐゴシック" charset="0"/>
              <a:cs typeface="Arial"/>
            </a:endParaRPr>
          </a:p>
        </p:txBody>
      </p:sp>
      <p:sp>
        <p:nvSpPr>
          <p:cNvPr id="175130" name="Text Box 26"/>
          <p:cNvSpPr txBox="1">
            <a:spLocks noChangeArrowheads="1"/>
          </p:cNvSpPr>
          <p:nvPr/>
        </p:nvSpPr>
        <p:spPr bwMode="auto">
          <a:xfrm rot="-3154037">
            <a:off x="171450" y="1676400"/>
            <a:ext cx="42418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1F7E9"/>
                </a:solidFill>
                <a:effectLst/>
                <a:uLnTx/>
                <a:uFillTx/>
                <a:latin typeface="Arial"/>
                <a:ea typeface="ＭＳ Ｐゴシック" charset="0"/>
                <a:cs typeface="Arial"/>
              </a:rPr>
              <a:t>Joseph </a:t>
            </a: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(1915-1805)</a:t>
            </a:r>
            <a:endParaRPr kumimoji="0" lang="en-US" sz="3600" b="1" i="0" u="none" strike="noStrike" kern="1200" cap="none" spc="0" normalizeH="0" baseline="0" noProof="0">
              <a:ln>
                <a:noFill/>
              </a:ln>
              <a:solidFill>
                <a:srgbClr val="F1F7E9"/>
              </a:solidFill>
              <a:effectLst/>
              <a:uLnTx/>
              <a:uFillTx/>
              <a:latin typeface="Arial"/>
              <a:ea typeface="ＭＳ Ｐゴシック" charset="0"/>
              <a:cs typeface="Arial"/>
            </a:endParaRPr>
          </a:p>
        </p:txBody>
      </p:sp>
      <p:sp>
        <p:nvSpPr>
          <p:cNvPr id="337936" name="Line 27"/>
          <p:cNvSpPr>
            <a:spLocks noChangeShapeType="1"/>
          </p:cNvSpPr>
          <p:nvPr/>
        </p:nvSpPr>
        <p:spPr bwMode="auto">
          <a:xfrm flipH="1">
            <a:off x="7848600" y="1828800"/>
            <a:ext cx="0" cy="1981200"/>
          </a:xfrm>
          <a:prstGeom prst="line">
            <a:avLst/>
          </a:prstGeom>
          <a:noFill/>
          <a:ln w="76200">
            <a:solidFill>
              <a:schemeClr val="tx1">
                <a:lumMod val="50000"/>
                <a:lumOff val="50000"/>
              </a:schemeClr>
            </a:solidFill>
            <a:round/>
            <a:headEn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lumMod val="50000"/>
                  <a:lumOff val="50000"/>
                </a:srgbClr>
              </a:solidFill>
              <a:effectLst/>
              <a:uLnTx/>
              <a:uFillTx/>
              <a:latin typeface="Times New Roman" charset="0"/>
              <a:ea typeface="MS PGothic" charset="0"/>
              <a:cs typeface="MS PGothic" charset="0"/>
            </a:endParaRPr>
          </a:p>
        </p:txBody>
      </p:sp>
      <p:sp>
        <p:nvSpPr>
          <p:cNvPr id="175132" name="Text Box 28"/>
          <p:cNvSpPr txBox="1">
            <a:spLocks noChangeArrowheads="1"/>
          </p:cNvSpPr>
          <p:nvPr/>
        </p:nvSpPr>
        <p:spPr bwMode="auto">
          <a:xfrm>
            <a:off x="5638800" y="1295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DDDDDD"/>
                </a:solidFill>
                <a:effectLst/>
                <a:uLnTx/>
                <a:uFillTx/>
                <a:latin typeface="Arial"/>
                <a:ea typeface="ＭＳ Ｐゴシック" charset="0"/>
                <a:cs typeface="Arial"/>
              </a:rPr>
              <a:t>1445</a:t>
            </a:r>
            <a:r>
              <a:rPr kumimoji="0" lang="en-US" sz="3200" b="1" i="0" u="none" strike="noStrike" kern="1200" cap="none" spc="0" normalizeH="0" baseline="0" noProof="0">
                <a:ln>
                  <a:noFill/>
                </a:ln>
                <a:solidFill>
                  <a:srgbClr val="366B1B"/>
                </a:solidFill>
                <a:effectLst/>
                <a:uLnTx/>
                <a:uFillTx/>
                <a:latin typeface="Arial"/>
                <a:ea typeface="ＭＳ Ｐゴシック" charset="0"/>
                <a:cs typeface="Arial"/>
              </a:rPr>
              <a:t> </a:t>
            </a:r>
          </a:p>
        </p:txBody>
      </p:sp>
      <p:sp>
        <p:nvSpPr>
          <p:cNvPr id="175133" name="Text Box 29"/>
          <p:cNvSpPr txBox="1">
            <a:spLocks noChangeArrowheads="1"/>
          </p:cNvSpPr>
          <p:nvPr/>
        </p:nvSpPr>
        <p:spPr bwMode="auto">
          <a:xfrm>
            <a:off x="7162800" y="1295400"/>
            <a:ext cx="14478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1" i="0" u="none" strike="noStrike" kern="1200" cap="none" spc="0" normalizeH="0" baseline="0" noProof="0">
                <a:ln>
                  <a:noFill/>
                </a:ln>
                <a:solidFill>
                  <a:srgbClr val="003300">
                    <a:lumMod val="50000"/>
                    <a:lumOff val="50000"/>
                  </a:srgbClr>
                </a:solidFill>
                <a:effectLst/>
                <a:uLnTx/>
                <a:uFillTx/>
                <a:latin typeface="Arial"/>
                <a:ea typeface="ＭＳ Ｐゴシック" charset="0"/>
                <a:cs typeface="Arial"/>
              </a:rPr>
              <a:t>1290 </a:t>
            </a:r>
          </a:p>
        </p:txBody>
      </p:sp>
      <p:sp>
        <p:nvSpPr>
          <p:cNvPr id="175134" name="Text Box 30"/>
          <p:cNvSpPr txBox="1">
            <a:spLocks noChangeArrowheads="1"/>
          </p:cNvSpPr>
          <p:nvPr/>
        </p:nvSpPr>
        <p:spPr bwMode="auto">
          <a:xfrm rot="-3154037">
            <a:off x="4268787" y="1795463"/>
            <a:ext cx="4241801"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0" noProof="0">
                <a:ln>
                  <a:noFill/>
                </a:ln>
                <a:solidFill>
                  <a:srgbClr val="F1F7E9"/>
                </a:solidFill>
                <a:effectLst/>
                <a:uLnTx/>
                <a:uFillTx/>
                <a:latin typeface="Arial"/>
                <a:ea typeface="ＭＳ Ｐゴシック" charset="0"/>
                <a:cs typeface="Arial"/>
              </a:rPr>
              <a:t>Moses  </a:t>
            </a:r>
            <a:r>
              <a:rPr kumimoji="0" lang="en-US" sz="2800" b="1" i="0" u="none" strike="noStrike" kern="1200" cap="none" spc="0" normalizeH="0" baseline="0" noProof="0">
                <a:ln>
                  <a:noFill/>
                </a:ln>
                <a:solidFill>
                  <a:srgbClr val="F1F7E9"/>
                </a:solidFill>
                <a:effectLst/>
                <a:uLnTx/>
                <a:uFillTx/>
                <a:latin typeface="Arial"/>
                <a:ea typeface="ＭＳ Ｐゴシック" charset="0"/>
                <a:cs typeface="Arial"/>
              </a:rPr>
              <a:t>(1525-1405)</a:t>
            </a:r>
            <a:endParaRPr kumimoji="0" lang="en-US" sz="3600" b="1" i="0" u="none" strike="noStrike" kern="1200" cap="none" spc="0" normalizeH="0" baseline="0" noProof="0">
              <a:ln>
                <a:noFill/>
              </a:ln>
              <a:solidFill>
                <a:srgbClr val="F1F7E9"/>
              </a:solidFill>
              <a:effectLst/>
              <a:uLnTx/>
              <a:uFillTx/>
              <a:latin typeface="Arial"/>
              <a:ea typeface="ＭＳ Ｐゴシック" charset="0"/>
              <a:cs typeface="Arial"/>
            </a:endParaRPr>
          </a:p>
        </p:txBody>
      </p:sp>
      <p:sp>
        <p:nvSpPr>
          <p:cNvPr id="175135" name="Line 31"/>
          <p:cNvSpPr>
            <a:spLocks noChangeShapeType="1"/>
          </p:cNvSpPr>
          <p:nvPr/>
        </p:nvSpPr>
        <p:spPr bwMode="auto">
          <a:xfrm>
            <a:off x="5334000" y="4038600"/>
            <a:ext cx="1219200" cy="0"/>
          </a:xfrm>
          <a:prstGeom prst="line">
            <a:avLst/>
          </a:prstGeom>
          <a:noFill/>
          <a:ln w="76200">
            <a:solidFill>
              <a:srgbClr val="FFFF00"/>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00"/>
              </a:solidFill>
              <a:effectLst/>
              <a:uLnTx/>
              <a:uFillTx/>
              <a:latin typeface="Times New Roman" charset="0"/>
              <a:ea typeface="ＭＳ Ｐゴシック" charset="0"/>
              <a:cs typeface="ＭＳ Ｐゴシック" charset="0"/>
            </a:endParaRPr>
          </a:p>
        </p:txBody>
      </p:sp>
      <p:sp>
        <p:nvSpPr>
          <p:cNvPr id="175136" name="Rectangle 32"/>
          <p:cNvSpPr>
            <a:spLocks noGrp="1" noChangeArrowheads="1"/>
          </p:cNvSpPr>
          <p:nvPr>
            <p:ph type="title" idx="4294967295"/>
          </p:nvPr>
        </p:nvSpPr>
        <p:spPr>
          <a:xfrm>
            <a:off x="3203575" y="0"/>
            <a:ext cx="5562600" cy="1323975"/>
          </a:xfrm>
          <a:effectLst>
            <a:outerShdw blurRad="63500" dist="38099" dir="2700000" algn="ctr" rotWithShape="0">
              <a:schemeClr val="tx1">
                <a:alpha val="74998"/>
              </a:schemeClr>
            </a:outerShdw>
          </a:effectLst>
        </p:spPr>
        <p:txBody>
          <a:bodyPr anchor="t">
            <a:spAutoFit/>
          </a:bodyPr>
          <a:lstStyle/>
          <a:p>
            <a:pPr eaLnBrk="1" hangingPunct="1">
              <a:spcBef>
                <a:spcPct val="50000"/>
              </a:spcBef>
              <a:defRPr/>
            </a:pPr>
            <a:r>
              <a:rPr kumimoji="0" lang="en-US" sz="4000" dirty="0">
                <a:solidFill>
                  <a:srgbClr val="FFFF00"/>
                </a:solidFill>
                <a:effectLst/>
                <a:ea typeface="ＭＳ Ｐゴシック" pitchFamily="-112" charset="-128"/>
                <a:cs typeface="Arial"/>
              </a:rPr>
              <a:t>Early Exodus Timeline</a:t>
            </a:r>
          </a:p>
        </p:txBody>
      </p:sp>
    </p:spTree>
    <p:extLst>
      <p:ext uri="{BB962C8B-B14F-4D97-AF65-F5344CB8AC3E}">
        <p14:creationId xmlns:p14="http://schemas.microsoft.com/office/powerpoint/2010/main" val="15159397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75134"/>
                                        </p:tgtEl>
                                        <p:attrNameLst>
                                          <p:attrName>style.visibility</p:attrName>
                                        </p:attrNameLst>
                                      </p:cBhvr>
                                      <p:to>
                                        <p:strVal val="visible"/>
                                      </p:to>
                                    </p:set>
                                    <p:animEffect transition="in" filter="dissolve">
                                      <p:cBhvr>
                                        <p:cTn id="7" dur="500"/>
                                        <p:tgtEl>
                                          <p:spTgt spid="175134"/>
                                        </p:tgtEl>
                                      </p:cBhvr>
                                    </p:animEffect>
                                  </p:childTnLst>
                                </p:cTn>
                              </p:par>
                            </p:childTnLst>
                          </p:cTn>
                        </p:par>
                        <p:par>
                          <p:cTn id="8" fill="hold" nodeType="afterGroup">
                            <p:stCondLst>
                              <p:cond delay="5500"/>
                            </p:stCondLst>
                            <p:childTnLst>
                              <p:par>
                                <p:cTn id="9" presetID="17" presetClass="entr" presetSubtype="10" fill="hold" grpId="0" nodeType="afterEffect">
                                  <p:stCondLst>
                                    <p:cond delay="3000"/>
                                  </p:stCondLst>
                                  <p:childTnLst>
                                    <p:set>
                                      <p:cBhvr>
                                        <p:cTn id="10" dur="1" fill="hold">
                                          <p:stCondLst>
                                            <p:cond delay="0"/>
                                          </p:stCondLst>
                                        </p:cTn>
                                        <p:tgtEl>
                                          <p:spTgt spid="175135"/>
                                        </p:tgtEl>
                                        <p:attrNameLst>
                                          <p:attrName>style.visibility</p:attrName>
                                        </p:attrNameLst>
                                      </p:cBhvr>
                                      <p:to>
                                        <p:strVal val="visible"/>
                                      </p:to>
                                    </p:set>
                                    <p:anim calcmode="lin" valueType="num">
                                      <p:cBhvr>
                                        <p:cTn id="11" dur="500" fill="hold"/>
                                        <p:tgtEl>
                                          <p:spTgt spid="175135"/>
                                        </p:tgtEl>
                                        <p:attrNameLst>
                                          <p:attrName>ppt_w</p:attrName>
                                        </p:attrNameLst>
                                      </p:cBhvr>
                                      <p:tavLst>
                                        <p:tav tm="0">
                                          <p:val>
                                            <p:fltVal val="0"/>
                                          </p:val>
                                        </p:tav>
                                        <p:tav tm="100000">
                                          <p:val>
                                            <p:strVal val="#ppt_w"/>
                                          </p:val>
                                        </p:tav>
                                      </p:tavLst>
                                    </p:anim>
                                    <p:anim calcmode="lin" valueType="num">
                                      <p:cBhvr>
                                        <p:cTn id="12" dur="500" fill="hold"/>
                                        <p:tgtEl>
                                          <p:spTgt spid="1751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34" grpId="0" autoUpdateAnimBg="0"/>
      <p:bldP spid="1751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descr="crossing red sea.jpe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76200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4" name="Rectangle 4"/>
          <p:cNvSpPr>
            <a:spLocks noGrp="1" noChangeArrowheads="1"/>
          </p:cNvSpPr>
          <p:nvPr>
            <p:ph type="title"/>
          </p:nvPr>
        </p:nvSpPr>
        <p:spPr>
          <a:xfrm>
            <a:off x="457200" y="533400"/>
            <a:ext cx="8229600" cy="1905000"/>
          </a:xfrm>
        </p:spPr>
        <p:txBody>
          <a:bodyPr/>
          <a:lstStyle/>
          <a:p>
            <a:pPr eaLnBrk="1" hangingPunct="1">
              <a:defRPr/>
            </a:pPr>
            <a:r>
              <a:rPr lang="en-US" sz="4400" b="1" dirty="0">
                <a:latin typeface="Arial"/>
                <a:cs typeface="Arial"/>
              </a:rPr>
              <a:t>Why should we know about the date of the </a:t>
            </a:r>
            <a:r>
              <a:rPr lang="en-US" sz="4400" b="1">
                <a:latin typeface="Arial"/>
                <a:cs typeface="Arial"/>
              </a:rPr>
              <a:t>Exodus?</a:t>
            </a:r>
            <a:endParaRPr lang="en-US" sz="4400" b="1" dirty="0">
              <a:latin typeface="Arial"/>
              <a:cs typeface="Arial"/>
            </a:endParaRPr>
          </a:p>
        </p:txBody>
      </p:sp>
      <p:sp>
        <p:nvSpPr>
          <p:cNvPr id="35851" name="Text Box 11"/>
          <p:cNvSpPr txBox="1">
            <a:spLocks noChangeArrowheads="1"/>
          </p:cNvSpPr>
          <p:nvPr/>
        </p:nvSpPr>
        <p:spPr bwMode="auto">
          <a:xfrm>
            <a:off x="3352800" y="-1016000"/>
            <a:ext cx="2470150" cy="5883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38000" dirty="0">
                <a:cs typeface="+mn-cs"/>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5851"/>
                                        </p:tgtEl>
                                        <p:attrNameLst>
                                          <p:attrName>style.visibility</p:attrName>
                                        </p:attrNameLst>
                                      </p:cBhvr>
                                      <p:to>
                                        <p:strVal val="visible"/>
                                      </p:to>
                                    </p:set>
                                    <p:anim calcmode="lin" valueType="num">
                                      <p:cBhvr>
                                        <p:cTn id="7" dur="500" fill="hold"/>
                                        <p:tgtEl>
                                          <p:spTgt spid="35851"/>
                                        </p:tgtEl>
                                        <p:attrNameLst>
                                          <p:attrName>ppt_w</p:attrName>
                                        </p:attrNameLst>
                                      </p:cBhvr>
                                      <p:tavLst>
                                        <p:tav tm="0">
                                          <p:val>
                                            <p:fltVal val="0"/>
                                          </p:val>
                                        </p:tav>
                                        <p:tav tm="100000">
                                          <p:val>
                                            <p:strVal val="#ppt_w"/>
                                          </p:val>
                                        </p:tav>
                                      </p:tavLst>
                                    </p:anim>
                                    <p:anim calcmode="lin" valueType="num">
                                      <p:cBhvr>
                                        <p:cTn id="8" dur="500" fill="hold"/>
                                        <p:tgtEl>
                                          <p:spTgt spid="35851"/>
                                        </p:tgtEl>
                                        <p:attrNameLst>
                                          <p:attrName>ppt_h</p:attrName>
                                        </p:attrNameLst>
                                      </p:cBhvr>
                                      <p:tavLst>
                                        <p:tav tm="0">
                                          <p:val>
                                            <p:fltVal val="0"/>
                                          </p:val>
                                        </p:tav>
                                        <p:tav tm="100000">
                                          <p:val>
                                            <p:strVal val="#ppt_h"/>
                                          </p:val>
                                        </p:tav>
                                      </p:tavLst>
                                    </p:anim>
                                    <p:anim calcmode="lin" valueType="num">
                                      <p:cBhvr>
                                        <p:cTn id="9" dur="500" fill="hold"/>
                                        <p:tgtEl>
                                          <p:spTgt spid="35851"/>
                                        </p:tgtEl>
                                        <p:attrNameLst>
                                          <p:attrName>style.rotation</p:attrName>
                                        </p:attrNameLst>
                                      </p:cBhvr>
                                      <p:tavLst>
                                        <p:tav tm="0">
                                          <p:val>
                                            <p:fltVal val="360"/>
                                          </p:val>
                                        </p:tav>
                                        <p:tav tm="100000">
                                          <p:val>
                                            <p:fltVal val="0"/>
                                          </p:val>
                                        </p:tav>
                                      </p:tavLst>
                                    </p:anim>
                                    <p:animEffect transition="in" filter="fade">
                                      <p:cBhvr>
                                        <p:cTn id="10" dur="500"/>
                                        <p:tgtEl>
                                          <p:spTgt spid="358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xit" presetSubtype="10" fill="hold" grpId="1" nodeType="clickEffect">
                                  <p:stCondLst>
                                    <p:cond delay="0"/>
                                  </p:stCondLst>
                                  <p:childTnLst>
                                    <p:animEffect transition="out" filter="checkerboard(across)">
                                      <p:cBhvr>
                                        <p:cTn id="14" dur="500"/>
                                        <p:tgtEl>
                                          <p:spTgt spid="35851"/>
                                        </p:tgtEl>
                                      </p:cBhvr>
                                    </p:animEffect>
                                    <p:set>
                                      <p:cBhvr>
                                        <p:cTn id="15" dur="1" fill="hold">
                                          <p:stCondLst>
                                            <p:cond delay="499"/>
                                          </p:stCondLst>
                                        </p:cTn>
                                        <p:tgtEl>
                                          <p:spTgt spid="35851"/>
                                        </p:tgtEl>
                                        <p:attrNameLst>
                                          <p:attrName>style.visibility</p:attrName>
                                        </p:attrNameLst>
                                      </p:cBhvr>
                                      <p:to>
                                        <p:strVal val="hidden"/>
                                      </p:to>
                                    </p:set>
                                  </p:childTnLst>
                                </p:cTn>
                              </p:par>
                            </p:childTnLst>
                          </p:cTn>
                        </p:par>
                        <p:par>
                          <p:cTn id="16" fill="hold" nodeType="afterGroup">
                            <p:stCondLst>
                              <p:cond delay="500"/>
                            </p:stCondLst>
                            <p:childTnLst>
                              <p:par>
                                <p:cTn id="17" presetID="45" presetClass="entr" presetSubtype="0" fill="hold" grpId="0" nodeType="afterEffect">
                                  <p:stCondLst>
                                    <p:cond delay="0"/>
                                  </p:stCondLst>
                                  <p:iterate type="wd">
                                    <p:tmPct val="10000"/>
                                  </p:iterate>
                                  <p:childTnLst>
                                    <p:set>
                                      <p:cBhvr>
                                        <p:cTn id="18" dur="1" fill="hold">
                                          <p:stCondLst>
                                            <p:cond delay="0"/>
                                          </p:stCondLst>
                                        </p:cTn>
                                        <p:tgtEl>
                                          <p:spTgt spid="35844"/>
                                        </p:tgtEl>
                                        <p:attrNameLst>
                                          <p:attrName>style.visibility</p:attrName>
                                        </p:attrNameLst>
                                      </p:cBhvr>
                                      <p:to>
                                        <p:strVal val="visible"/>
                                      </p:to>
                                    </p:set>
                                    <p:animEffect transition="in" filter="fade">
                                      <p:cBhvr>
                                        <p:cTn id="19" dur="2000"/>
                                        <p:tgtEl>
                                          <p:spTgt spid="35844"/>
                                        </p:tgtEl>
                                      </p:cBhvr>
                                    </p:animEffect>
                                    <p:anim calcmode="lin" valueType="num">
                                      <p:cBhvr>
                                        <p:cTn id="20" dur="2000" fill="hold"/>
                                        <p:tgtEl>
                                          <p:spTgt spid="35844"/>
                                        </p:tgtEl>
                                        <p:attrNameLst>
                                          <p:attrName>ppt_w</p:attrName>
                                        </p:attrNameLst>
                                      </p:cBhvr>
                                      <p:tavLst>
                                        <p:tav tm="0" fmla="#ppt_w*sin(2.5*pi*$)">
                                          <p:val>
                                            <p:fltVal val="0"/>
                                          </p:val>
                                        </p:tav>
                                        <p:tav tm="100000">
                                          <p:val>
                                            <p:fltVal val="1"/>
                                          </p:val>
                                        </p:tav>
                                      </p:tavLst>
                                    </p:anim>
                                    <p:anim calcmode="lin" valueType="num">
                                      <p:cBhvr>
                                        <p:cTn id="21" dur="2000" fill="hold"/>
                                        <p:tgtEl>
                                          <p:spTgt spid="35844"/>
                                        </p:tgtEl>
                                        <p:attrNameLst>
                                          <p:attrName>ppt_h</p:attrName>
                                        </p:attrNameLst>
                                      </p:cBhvr>
                                      <p:tavLst>
                                        <p:tav tm="0">
                                          <p:val>
                                            <p:strVal val="#ppt_h"/>
                                          </p:val>
                                        </p:tav>
                                        <p:tav tm="100000">
                                          <p:val>
                                            <p:strVal val="#ppt_h"/>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56" presetClass="exit" presetSubtype="0" fill="hold" grpId="1" nodeType="clickEffect">
                                  <p:stCondLst>
                                    <p:cond delay="0"/>
                                  </p:stCondLst>
                                  <p:iterate type="wd">
                                    <p:tmPct val="10000"/>
                                  </p:iterate>
                                  <p:childTnLst>
                                    <p:anim from="(ppt_w)" to="(-ppt_w*2)" calcmode="lin" valueType="num">
                                      <p:cBhvr rctx="PPT">
                                        <p:cTn id="25" dur="500" autoRev="1">
                                          <p:stCondLst>
                                            <p:cond delay="0"/>
                                          </p:stCondLst>
                                        </p:cTn>
                                        <p:tgtEl>
                                          <p:spTgt spid="35844"/>
                                        </p:tgtEl>
                                        <p:attrNameLst>
                                          <p:attrName>ppt_w</p:attrName>
                                        </p:attrNameLst>
                                      </p:cBhvr>
                                    </p:anim>
                                    <p:anim by="(ppt_w*0.50)" calcmode="lin" valueType="num">
                                      <p:cBhvr>
                                        <p:cTn id="26" dur="500" decel="50000" autoRev="1">
                                          <p:stCondLst>
                                            <p:cond delay="0"/>
                                          </p:stCondLst>
                                        </p:cTn>
                                        <p:tgtEl>
                                          <p:spTgt spid="35844"/>
                                        </p:tgtEl>
                                        <p:attrNameLst>
                                          <p:attrName>ppt_x</p:attrName>
                                        </p:attrNameLst>
                                      </p:cBhvr>
                                    </p:anim>
                                    <p:anim from="(ppt_y)" to="(1+ppt_h/2)" calcmode="lin" valueType="num">
                                      <p:cBhvr>
                                        <p:cTn id="27" dur="1000">
                                          <p:stCondLst>
                                            <p:cond delay="0"/>
                                          </p:stCondLst>
                                        </p:cTn>
                                        <p:tgtEl>
                                          <p:spTgt spid="35844"/>
                                        </p:tgtEl>
                                        <p:attrNameLst>
                                          <p:attrName>ppt_y</p:attrName>
                                        </p:attrNameLst>
                                      </p:cBhvr>
                                    </p:anim>
                                    <p:animRot by="21600000">
                                      <p:cBhvr>
                                        <p:cTn id="28" dur="1000">
                                          <p:stCondLst>
                                            <p:cond delay="0"/>
                                          </p:stCondLst>
                                        </p:cTn>
                                        <p:tgtEl>
                                          <p:spTgt spid="35844"/>
                                        </p:tgtEl>
                                        <p:attrNameLst>
                                          <p:attrName>r</p:attrName>
                                        </p:attrNameLst>
                                      </p:cBhvr>
                                    </p:animRot>
                                    <p:set>
                                      <p:cBhvr>
                                        <p:cTn id="29" dur="1" fill="hold">
                                          <p:stCondLst>
                                            <p:cond delay="999"/>
                                          </p:stCondLst>
                                        </p:cTn>
                                        <p:tgtEl>
                                          <p:spTgt spid="358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4" grpId="1"/>
      <p:bldP spid="35851" grpId="0"/>
      <p:bldP spid="35851"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xfrm>
            <a:off x="1219200" y="1219200"/>
            <a:ext cx="7924800" cy="4495800"/>
          </a:xfrm>
        </p:spPr>
        <p:txBody>
          <a:bodyPr/>
          <a:lstStyle/>
          <a:p>
            <a:pPr eaLnBrk="1" hangingPunct="1"/>
            <a:r>
              <a:rPr lang="en-US" sz="2800" dirty="0">
                <a:latin typeface="Arial" charset="0"/>
                <a:ea typeface="ＭＳ Ｐゴシック" charset="0"/>
                <a:cs typeface="ＭＳ Ｐゴシック" charset="0"/>
              </a:rPr>
              <a:t>When did it happen? 1446 or 1266?</a:t>
            </a:r>
          </a:p>
          <a:p>
            <a:pPr eaLnBrk="1" hangingPunct="1"/>
            <a:r>
              <a:rPr lang="en-US" sz="2800" dirty="0">
                <a:latin typeface="Arial" charset="0"/>
                <a:ea typeface="ＭＳ Ｐゴシック" charset="0"/>
                <a:cs typeface="ＭＳ Ｐゴシック" charset="0"/>
              </a:rPr>
              <a:t>Why does it matter?</a:t>
            </a:r>
          </a:p>
          <a:p>
            <a:pPr lvl="1"/>
            <a:r>
              <a:rPr lang="en-US" sz="2400" dirty="0">
                <a:latin typeface="Arial" charset="0"/>
                <a:ea typeface="ＭＳ Ｐゴシック" charset="0"/>
              </a:rPr>
              <a:t>It is the </a:t>
            </a:r>
            <a:r>
              <a:rPr lang="en-US" sz="2400" dirty="0">
                <a:solidFill>
                  <a:schemeClr val="accent1"/>
                </a:solidFill>
                <a:latin typeface="Arial" charset="0"/>
                <a:ea typeface="ＭＳ Ｐゴシック" charset="0"/>
              </a:rPr>
              <a:t>most important historical event</a:t>
            </a:r>
            <a:r>
              <a:rPr lang="en-US" sz="2400" dirty="0">
                <a:latin typeface="Arial" charset="0"/>
                <a:ea typeface="ＭＳ Ｐゴシック" charset="0"/>
              </a:rPr>
              <a:t> in Israel</a:t>
            </a:r>
            <a:r>
              <a:rPr lang="fr-FR" altLang="ja-JP" sz="2400" dirty="0">
                <a:latin typeface="Arial" charset="0"/>
                <a:ea typeface="ＭＳ Ｐゴシック" charset="0"/>
              </a:rPr>
              <a:t>'</a:t>
            </a:r>
            <a:r>
              <a:rPr lang="en-US" sz="2400" dirty="0">
                <a:latin typeface="Arial" charset="0"/>
                <a:ea typeface="ＭＳ Ｐゴシック" charset="0"/>
              </a:rPr>
              <a:t>s past, when it truly began to be a nation</a:t>
            </a:r>
          </a:p>
          <a:p>
            <a:pPr lvl="1"/>
            <a:r>
              <a:rPr lang="en-US" sz="2400" dirty="0">
                <a:latin typeface="Arial" charset="0"/>
                <a:ea typeface="ＭＳ Ｐゴシック" charset="0"/>
              </a:rPr>
              <a:t>It stands at the </a:t>
            </a:r>
            <a:r>
              <a:rPr lang="en-US" sz="2400" dirty="0">
                <a:solidFill>
                  <a:schemeClr val="accent1"/>
                </a:solidFill>
                <a:latin typeface="Arial" charset="0"/>
                <a:ea typeface="ＭＳ Ｐゴシック" charset="0"/>
              </a:rPr>
              <a:t>centre</a:t>
            </a:r>
            <a:r>
              <a:rPr lang="en-US" sz="2400" dirty="0">
                <a:latin typeface="Arial" charset="0"/>
                <a:ea typeface="ＭＳ Ｐゴシック" charset="0"/>
              </a:rPr>
              <a:t> of Israel</a:t>
            </a:r>
            <a:r>
              <a:rPr lang="fr-FR" altLang="ja-JP" sz="2400" dirty="0">
                <a:latin typeface="Arial" charset="0"/>
                <a:ea typeface="ＭＳ Ｐゴシック" charset="0"/>
              </a:rPr>
              <a:t>'</a:t>
            </a:r>
            <a:r>
              <a:rPr lang="en-US" sz="2400" dirty="0">
                <a:latin typeface="Arial" charset="0"/>
                <a:ea typeface="ＭＳ Ｐゴシック" charset="0"/>
              </a:rPr>
              <a:t>s faith</a:t>
            </a:r>
          </a:p>
          <a:p>
            <a:pPr lvl="1"/>
            <a:r>
              <a:rPr lang="en-US" sz="2400" dirty="0">
                <a:latin typeface="Arial" charset="0"/>
                <a:ea typeface="ＭＳ Ｐゴシック" charset="0"/>
              </a:rPr>
              <a:t>Many dates before and after </a:t>
            </a:r>
            <a:r>
              <a:rPr lang="en-US" sz="2400" dirty="0">
                <a:solidFill>
                  <a:schemeClr val="accent1"/>
                </a:solidFill>
                <a:latin typeface="Arial" charset="0"/>
                <a:ea typeface="ＭＳ Ｐゴシック" charset="0"/>
              </a:rPr>
              <a:t>depend</a:t>
            </a:r>
            <a:r>
              <a:rPr lang="en-US" sz="2400" dirty="0">
                <a:latin typeface="Arial" charset="0"/>
                <a:ea typeface="ＭＳ Ｐゴシック" charset="0"/>
              </a:rPr>
              <a:t> on this date</a:t>
            </a:r>
          </a:p>
          <a:p>
            <a:pPr lvl="1"/>
            <a:r>
              <a:rPr lang="en-US" sz="2400" dirty="0">
                <a:latin typeface="Arial" charset="0"/>
                <a:ea typeface="ＭＳ Ｐゴシック" charset="0"/>
              </a:rPr>
              <a:t>The choice of date reflects our </a:t>
            </a:r>
            <a:r>
              <a:rPr lang="en-US" sz="2400" dirty="0">
                <a:solidFill>
                  <a:schemeClr val="accent1"/>
                </a:solidFill>
                <a:latin typeface="Arial" charset="0"/>
                <a:ea typeface="ＭＳ Ｐゴシック" charset="0"/>
              </a:rPr>
              <a:t>belief</a:t>
            </a:r>
            <a:r>
              <a:rPr lang="en-US" sz="2400" dirty="0">
                <a:latin typeface="Arial" charset="0"/>
                <a:ea typeface="ＭＳ Ｐゴシック" charset="0"/>
              </a:rPr>
              <a:t> (or lack thereof) in the </a:t>
            </a:r>
            <a:r>
              <a:rPr lang="en-US" sz="2400" dirty="0">
                <a:solidFill>
                  <a:schemeClr val="accent1"/>
                </a:solidFill>
                <a:latin typeface="Arial" charset="0"/>
                <a:ea typeface="ＭＳ Ｐゴシック" charset="0"/>
              </a:rPr>
              <a:t>historicity</a:t>
            </a:r>
            <a:r>
              <a:rPr lang="en-US" sz="2400" dirty="0">
                <a:latin typeface="Arial" charset="0"/>
                <a:ea typeface="ＭＳ Ｐゴシック" charset="0"/>
              </a:rPr>
              <a:t> and </a:t>
            </a:r>
            <a:r>
              <a:rPr lang="en-US" sz="2400" dirty="0">
                <a:solidFill>
                  <a:schemeClr val="accent1"/>
                </a:solidFill>
                <a:latin typeface="Arial" charset="0"/>
                <a:ea typeface="ＭＳ Ｐゴシック" charset="0"/>
              </a:rPr>
              <a:t>accuracy</a:t>
            </a:r>
            <a:r>
              <a:rPr lang="en-US" sz="2400" dirty="0">
                <a:latin typeface="Arial" charset="0"/>
                <a:ea typeface="ＭＳ Ｐゴシック" charset="0"/>
              </a:rPr>
              <a:t> of the Bible and thus has an impact on our </a:t>
            </a:r>
            <a:r>
              <a:rPr lang="en-US" sz="2400" dirty="0">
                <a:solidFill>
                  <a:schemeClr val="accent1"/>
                </a:solidFill>
                <a:latin typeface="Arial" charset="0"/>
                <a:ea typeface="ＭＳ Ｐゴシック" charset="0"/>
              </a:rPr>
              <a:t>faith</a:t>
            </a:r>
            <a:endParaRPr lang="en-US" sz="2400" dirty="0">
              <a:latin typeface="Times New Roman" charset="0"/>
              <a:ea typeface="ＭＳ Ｐゴシック" charset="0"/>
            </a:endParaRPr>
          </a:p>
        </p:txBody>
      </p:sp>
      <p:sp>
        <p:nvSpPr>
          <p:cNvPr id="396290" name="Rectangle 3"/>
          <p:cNvSpPr>
            <a:spLocks noGrp="1" noChangeArrowheads="1"/>
          </p:cNvSpPr>
          <p:nvPr>
            <p:ph type="title"/>
          </p:nvPr>
        </p:nvSpPr>
        <p:spPr>
          <a:xfrm>
            <a:off x="1219200" y="0"/>
            <a:ext cx="7772400" cy="1206500"/>
          </a:xfrm>
          <a:noFill/>
        </p:spPr>
        <p:txBody>
          <a:bodyPr/>
          <a:lstStyle/>
          <a:p>
            <a:pPr algn="ctr" eaLnBrk="1" hangingPunct="1"/>
            <a:r>
              <a:rPr lang="en-US" b="1">
                <a:latin typeface="Arial" charset="0"/>
                <a:ea typeface="ＭＳ Ｐゴシック" charset="0"/>
                <a:cs typeface="ＭＳ Ｐゴシック" charset="0"/>
              </a:rPr>
              <a:t>The Mystery of the Exodus</a:t>
            </a:r>
          </a:p>
        </p:txBody>
      </p:sp>
      <p:sp>
        <p:nvSpPr>
          <p:cNvPr id="396291" name="TextBox 4"/>
          <p:cNvSpPr txBox="1">
            <a:spLocks noChangeArrowheads="1"/>
          </p:cNvSpPr>
          <p:nvPr/>
        </p:nvSpPr>
        <p:spPr bwMode="auto">
          <a:xfrm>
            <a:off x="8316913" y="57150"/>
            <a:ext cx="69691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EAEAEA"/>
                </a:solidFill>
                <a:effectLst/>
                <a:uLnTx/>
                <a:uFillTx/>
                <a:latin typeface="Arial" charset="0"/>
                <a:ea typeface="ＭＳ Ｐゴシック" charset="0"/>
              </a:rPr>
              <a:t>109</a:t>
            </a:r>
          </a:p>
        </p:txBody>
      </p:sp>
    </p:spTree>
    <p:extLst>
      <p:ext uri="{BB962C8B-B14F-4D97-AF65-F5344CB8AC3E}">
        <p14:creationId xmlns:p14="http://schemas.microsoft.com/office/powerpoint/2010/main" val="1255083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939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939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5939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939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939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9_MEADOW">
  <a:themeElements>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MEADOW">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Lock And Key">
  <a:themeElements>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fontScheme name="Lock And Ke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Lock And Key 1">
        <a:dk1>
          <a:srgbClr val="200B5B"/>
        </a:dk1>
        <a:lt1>
          <a:srgbClr val="EAEAEA"/>
        </a:lt1>
        <a:dk2>
          <a:srgbClr val="6600FF"/>
        </a:dk2>
        <a:lt2>
          <a:srgbClr val="FFCC66"/>
        </a:lt2>
        <a:accent1>
          <a:srgbClr val="EEB00B"/>
        </a:accent1>
        <a:accent2>
          <a:srgbClr val="6600CC"/>
        </a:accent2>
        <a:accent3>
          <a:srgbClr val="B8AAFF"/>
        </a:accent3>
        <a:accent4>
          <a:srgbClr val="C8C8C8"/>
        </a:accent4>
        <a:accent5>
          <a:srgbClr val="F5D4AA"/>
        </a:accent5>
        <a:accent6>
          <a:srgbClr val="5C00B9"/>
        </a:accent6>
        <a:hlink>
          <a:srgbClr val="FF33CC"/>
        </a:hlink>
        <a:folHlink>
          <a:srgbClr val="CC99FF"/>
        </a:folHlink>
      </a:clrScheme>
      <a:clrMap bg1="dk2" tx1="lt1" bg2="dk1" tx2="lt2" accent1="accent1" accent2="accent2" accent3="accent3" accent4="accent4" accent5="accent5" accent6="accent6" hlink="hlink" folHlink="folHlink"/>
    </a:extraClrScheme>
    <a:extraClrScheme>
      <a:clrScheme name="Lock And Key 2">
        <a:dk1>
          <a:srgbClr val="393939"/>
        </a:dk1>
        <a:lt1>
          <a:srgbClr val="FFFFFF"/>
        </a:lt1>
        <a:dk2>
          <a:srgbClr val="6600CC"/>
        </a:dk2>
        <a:lt2>
          <a:srgbClr val="CCCCFF"/>
        </a:lt2>
        <a:accent1>
          <a:srgbClr val="F9D87E"/>
        </a:accent1>
        <a:accent2>
          <a:srgbClr val="FFCCCC"/>
        </a:accent2>
        <a:accent3>
          <a:srgbClr val="FFFFFF"/>
        </a:accent3>
        <a:accent4>
          <a:srgbClr val="2F2F2F"/>
        </a:accent4>
        <a:accent5>
          <a:srgbClr val="FBE9C0"/>
        </a:accent5>
        <a:accent6>
          <a:srgbClr val="E7B9B9"/>
        </a:accent6>
        <a:hlink>
          <a:srgbClr val="FFCCFF"/>
        </a:hlink>
        <a:folHlink>
          <a:srgbClr val="99CCFF"/>
        </a:folHlink>
      </a:clrScheme>
      <a:clrMap bg1="lt1" tx1="dk1" bg2="lt2" tx2="dk2" accent1="accent1" accent2="accent2" accent3="accent3" accent4="accent4" accent5="accent5" accent6="accent6" hlink="hlink" folHlink="folHlink"/>
    </a:extraClrScheme>
    <a:extraClrScheme>
      <a:clrScheme name="Lock And Key 3">
        <a:dk1>
          <a:srgbClr val="000000"/>
        </a:dk1>
        <a:lt1>
          <a:srgbClr val="FFFFFF"/>
        </a:lt1>
        <a:dk2>
          <a:srgbClr val="000000"/>
        </a:dk2>
        <a:lt2>
          <a:srgbClr val="FFFFFF"/>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
      <a:clrScheme name="Lock And Key 4">
        <a:dk1>
          <a:srgbClr val="330000"/>
        </a:dk1>
        <a:lt1>
          <a:srgbClr val="FFFFCC"/>
        </a:lt1>
        <a:dk2>
          <a:srgbClr val="000000"/>
        </a:dk2>
        <a:lt2>
          <a:srgbClr val="FFCC00"/>
        </a:lt2>
        <a:accent1>
          <a:srgbClr val="FF9900"/>
        </a:accent1>
        <a:accent2>
          <a:srgbClr val="330099"/>
        </a:accent2>
        <a:accent3>
          <a:srgbClr val="AAAAAA"/>
        </a:accent3>
        <a:accent4>
          <a:srgbClr val="DADAAE"/>
        </a:accent4>
        <a:accent5>
          <a:srgbClr val="FFCAAA"/>
        </a:accent5>
        <a:accent6>
          <a:srgbClr val="2D008A"/>
        </a:accent6>
        <a:hlink>
          <a:srgbClr val="FF6633"/>
        </a:hlink>
        <a:folHlink>
          <a:srgbClr val="669900"/>
        </a:folHlink>
      </a:clrScheme>
      <a:clrMap bg1="dk2" tx1="lt1" bg2="dk1" tx2="lt2" accent1="accent1" accent2="accent2" accent3="accent3" accent4="accent4" accent5="accent5" accent6="accent6" hlink="hlink" folHlink="folHlink"/>
    </a:extraClrScheme>
    <a:extraClrScheme>
      <a:clrScheme name="Lock And Key 5">
        <a:dk1>
          <a:srgbClr val="333300"/>
        </a:dk1>
        <a:lt1>
          <a:srgbClr val="DDDDDD"/>
        </a:lt1>
        <a:dk2>
          <a:srgbClr val="996600"/>
        </a:dk2>
        <a:lt2>
          <a:srgbClr val="FFCC66"/>
        </a:lt2>
        <a:accent1>
          <a:srgbClr val="EEB00B"/>
        </a:accent1>
        <a:accent2>
          <a:srgbClr val="330099"/>
        </a:accent2>
        <a:accent3>
          <a:srgbClr val="CAB8AA"/>
        </a:accent3>
        <a:accent4>
          <a:srgbClr val="BDBDBD"/>
        </a:accent4>
        <a:accent5>
          <a:srgbClr val="F5D4AA"/>
        </a:accent5>
        <a:accent6>
          <a:srgbClr val="2D008A"/>
        </a:accent6>
        <a:hlink>
          <a:srgbClr val="FF6633"/>
        </a:hlink>
        <a:folHlink>
          <a:srgbClr val="CC9900"/>
        </a:folHlink>
      </a:clrScheme>
      <a:clrMap bg1="dk2" tx1="lt1" bg2="dk1" tx2="lt2" accent1="accent1" accent2="accent2" accent3="accent3" accent4="accent4" accent5="accent5" accent6="accent6" hlink="hlink" folHlink="folHlink"/>
    </a:extraClrScheme>
    <a:extraClrScheme>
      <a:clrScheme name="Lock And Key 6">
        <a:dk1>
          <a:srgbClr val="003300"/>
        </a:dk1>
        <a:lt1>
          <a:srgbClr val="FFFFCC"/>
        </a:lt1>
        <a:dk2>
          <a:srgbClr val="999933"/>
        </a:dk2>
        <a:lt2>
          <a:srgbClr val="FFFF66"/>
        </a:lt2>
        <a:accent1>
          <a:srgbClr val="CC9900"/>
        </a:accent1>
        <a:accent2>
          <a:srgbClr val="330099"/>
        </a:accent2>
        <a:accent3>
          <a:srgbClr val="CACAAD"/>
        </a:accent3>
        <a:accent4>
          <a:srgbClr val="DADAAE"/>
        </a:accent4>
        <a:accent5>
          <a:srgbClr val="E2CAAA"/>
        </a:accent5>
        <a:accent6>
          <a:srgbClr val="2D008A"/>
        </a:accent6>
        <a:hlink>
          <a:srgbClr val="FF9900"/>
        </a:hlink>
        <a:folHlink>
          <a:srgbClr val="FF66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1362</TotalTime>
  <Words>3848</Words>
  <Application>Microsoft Macintosh PowerPoint</Application>
  <PresentationFormat>On-screen Show (4:3)</PresentationFormat>
  <Paragraphs>796</Paragraphs>
  <Slides>60</Slides>
  <Notes>20</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60</vt:i4>
      </vt:variant>
    </vt:vector>
  </HeadingPairs>
  <TitlesOfParts>
    <vt:vector size="76" baseType="lpstr">
      <vt:lpstr>ＭＳ Ｐゴシック</vt:lpstr>
      <vt:lpstr>SimSun</vt:lpstr>
      <vt:lpstr>Arial</vt:lpstr>
      <vt:lpstr>Calibri</vt:lpstr>
      <vt:lpstr>Impact</vt:lpstr>
      <vt:lpstr>Symbol</vt:lpstr>
      <vt:lpstr>Tahoma</vt:lpstr>
      <vt:lpstr>Times New Roman</vt:lpstr>
      <vt:lpstr>Wingdings</vt:lpstr>
      <vt:lpstr>Slit</vt:lpstr>
      <vt:lpstr>Curtain Call</vt:lpstr>
      <vt:lpstr>Orbit</vt:lpstr>
      <vt:lpstr>4_MEADOW</vt:lpstr>
      <vt:lpstr>3_Default Design</vt:lpstr>
      <vt:lpstr>19_MEADOW</vt:lpstr>
      <vt:lpstr>Lock And Key</vt:lpstr>
      <vt:lpstr>The Date of  The Exodus</vt:lpstr>
      <vt:lpstr>Route of the Exodus</vt:lpstr>
      <vt:lpstr>Crossing the Sea of Reeds</vt:lpstr>
      <vt:lpstr>Traditional History of Egypt</vt:lpstr>
      <vt:lpstr>Two Theories on the Date of the Exodus</vt:lpstr>
      <vt:lpstr>Timeline of Proposed Exodus Dates</vt:lpstr>
      <vt:lpstr>Early Exodus Timeline</vt:lpstr>
      <vt:lpstr>Why should we know about the date of the Exodus?</vt:lpstr>
      <vt:lpstr>The Mystery of the Exodus</vt:lpstr>
      <vt:lpstr>Arguments for the Late Date</vt:lpstr>
      <vt:lpstr>Historical Arguments for the Late Date</vt:lpstr>
      <vt:lpstr>Historical Arguments for the Late Date</vt:lpstr>
      <vt:lpstr>A Late Exodus (1266-1299)</vt:lpstr>
      <vt:lpstr>Historical Arguments for the Late Date</vt:lpstr>
      <vt:lpstr>Historical Arguments for the Late Date</vt:lpstr>
      <vt:lpstr>Historical Arguments for the Late Date</vt:lpstr>
      <vt:lpstr>Historical Arguments for the Late Date</vt:lpstr>
      <vt:lpstr>Arguments for the Late Date</vt:lpstr>
      <vt:lpstr>Archeological Arguments for a Late Date</vt:lpstr>
      <vt:lpstr>A Late Exodus (1266-1299)</vt:lpstr>
      <vt:lpstr>Arguments for the Late Date</vt:lpstr>
      <vt:lpstr>Biblical Arguments for the Late Date</vt:lpstr>
      <vt:lpstr>The Old Testament</vt:lpstr>
      <vt:lpstr>Small Group Discussion</vt:lpstr>
      <vt:lpstr>1 Kings 6:1</vt:lpstr>
      <vt:lpstr>An Early Exodus (1446)</vt:lpstr>
      <vt:lpstr>Jephthah versus Ammonites</vt:lpstr>
      <vt:lpstr>An Early Exodus (1446)</vt:lpstr>
      <vt:lpstr>Exodus 2:23</vt:lpstr>
      <vt:lpstr>Two Theories of the Date of the Exodus</vt:lpstr>
      <vt:lpstr>Egyptian Sojourn Chronologies Contrasted  </vt:lpstr>
      <vt:lpstr>Arguments for the Early Date</vt:lpstr>
      <vt:lpstr>Biblical Arguments for the Early Date</vt:lpstr>
      <vt:lpstr>1 Kings 6:1</vt:lpstr>
      <vt:lpstr>1 Kings 6:1</vt:lpstr>
      <vt:lpstr>An Early Exodus (1446)</vt:lpstr>
      <vt:lpstr>Judges 11:26</vt:lpstr>
      <vt:lpstr>Judges 11:26</vt:lpstr>
      <vt:lpstr>Exodus 2:23</vt:lpstr>
      <vt:lpstr>Exodus 2:23</vt:lpstr>
      <vt:lpstr>Arguments for the Early Date</vt:lpstr>
      <vt:lpstr>Merneptah Stela</vt:lpstr>
      <vt:lpstr>An Early Exodus (1446)</vt:lpstr>
      <vt:lpstr>Archeological Arguments for an Early Date</vt:lpstr>
      <vt:lpstr>Arguments for the Early Date</vt:lpstr>
      <vt:lpstr>Historical Arguments for the Early Date</vt:lpstr>
      <vt:lpstr>Egyptian Sojourn Chronologies Contrasted  </vt:lpstr>
      <vt:lpstr>Egyptian Sojourn Chronologies Evaluated  </vt:lpstr>
      <vt:lpstr>Early Date Evidence  </vt:lpstr>
      <vt:lpstr>Early Date Responses</vt:lpstr>
      <vt:lpstr>Conclusion</vt:lpstr>
      <vt:lpstr>Application</vt:lpstr>
      <vt:lpstr>Additional Information  Source: John D. Currid, A Study Commentary on Exodus (Darlington, England: Evangelical Press, 2000)</vt:lpstr>
      <vt:lpstr>Currid subscribes to 13th Century B.C.  John D. Currid, A Study Commentary on Exodus (Darlington, England: Evangelical Press, 2000), 27</vt:lpstr>
      <vt:lpstr>Peaceful Migration Theory I      originated by M. Noth and A. Alt,  John D. Currid, A Study Commentary on Exodus (Darlington, England: Evangelical Press, 2000), 29</vt:lpstr>
      <vt:lpstr>Peaceful Migration Theory II            by G. Mendenhall in 1962  John D. Currid, A Study Commentary on Exodus (Darlington, England: Evangelical Press, 2000), 29</vt:lpstr>
      <vt:lpstr>Rural Canaanites recently by Finkelstein  John D. Currid, A Study Commentary on Exodus (Darlington, England: Evangelical Press, 2000), 30</vt:lpstr>
      <vt:lpstr>Questions &amp; Answers</vt:lpstr>
      <vt:lpstr>Black</vt:lpstr>
      <vt:lpstr>OT Survey link at BibleStudyDownloads.org</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Arguments for the Late Date</dc:title>
  <dc:creator>Djenny Ruswandi</dc:creator>
  <cp:lastModifiedBy>Rick Griffith</cp:lastModifiedBy>
  <cp:revision>87</cp:revision>
  <dcterms:created xsi:type="dcterms:W3CDTF">2004-09-10T20:54:10Z</dcterms:created>
  <dcterms:modified xsi:type="dcterms:W3CDTF">2024-10-03T02:21:15Z</dcterms:modified>
</cp:coreProperties>
</file>