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9" r:id="rId4"/>
    <p:sldMasterId id="2147483712" r:id="rId5"/>
    <p:sldMasterId id="2147483725" r:id="rId6"/>
    <p:sldMasterId id="2147483738" r:id="rId7"/>
    <p:sldMasterId id="2147483750" r:id="rId8"/>
    <p:sldMasterId id="2147483762" r:id="rId9"/>
    <p:sldMasterId id="2147483776" r:id="rId10"/>
    <p:sldMasterId id="2147483789" r:id="rId11"/>
    <p:sldMasterId id="2147483801" r:id="rId12"/>
    <p:sldMasterId id="2147483813" r:id="rId13"/>
    <p:sldMasterId id="2147483825" r:id="rId14"/>
    <p:sldMasterId id="2147483837" r:id="rId15"/>
    <p:sldMasterId id="2147483839" r:id="rId16"/>
    <p:sldMasterId id="2147483852" r:id="rId17"/>
  </p:sldMasterIdLst>
  <p:notesMasterIdLst>
    <p:notesMasterId r:id="rId87"/>
  </p:notesMasterIdLst>
  <p:sldIdLst>
    <p:sldId id="435" r:id="rId18"/>
    <p:sldId id="436" r:id="rId19"/>
    <p:sldId id="432" r:id="rId20"/>
    <p:sldId id="633" r:id="rId21"/>
    <p:sldId id="611" r:id="rId22"/>
    <p:sldId id="612" r:id="rId23"/>
    <p:sldId id="488" r:id="rId24"/>
    <p:sldId id="492" r:id="rId25"/>
    <p:sldId id="505" r:id="rId26"/>
    <p:sldId id="504" r:id="rId27"/>
    <p:sldId id="637" r:id="rId28"/>
    <p:sldId id="639" r:id="rId29"/>
    <p:sldId id="655" r:id="rId30"/>
    <p:sldId id="653" r:id="rId31"/>
    <p:sldId id="659" r:id="rId32"/>
    <p:sldId id="658" r:id="rId33"/>
    <p:sldId id="439" r:id="rId34"/>
    <p:sldId id="428" r:id="rId35"/>
    <p:sldId id="437" r:id="rId36"/>
    <p:sldId id="434" r:id="rId37"/>
    <p:sldId id="440" r:id="rId38"/>
    <p:sldId id="287" r:id="rId39"/>
    <p:sldId id="289" r:id="rId40"/>
    <p:sldId id="305" r:id="rId41"/>
    <p:sldId id="662" r:id="rId42"/>
    <p:sldId id="3641" r:id="rId43"/>
    <p:sldId id="442" r:id="rId44"/>
    <p:sldId id="443" r:id="rId45"/>
    <p:sldId id="269" r:id="rId46"/>
    <p:sldId id="433" r:id="rId47"/>
    <p:sldId id="275" r:id="rId48"/>
    <p:sldId id="302" r:id="rId49"/>
    <p:sldId id="303" r:id="rId50"/>
    <p:sldId id="517" r:id="rId51"/>
    <p:sldId id="304" r:id="rId52"/>
    <p:sldId id="3642" r:id="rId53"/>
    <p:sldId id="306" r:id="rId54"/>
    <p:sldId id="307" r:id="rId55"/>
    <p:sldId id="308" r:id="rId56"/>
    <p:sldId id="3643" r:id="rId57"/>
    <p:sldId id="3644" r:id="rId58"/>
    <p:sldId id="3645" r:id="rId59"/>
    <p:sldId id="3646" r:id="rId60"/>
    <p:sldId id="3647" r:id="rId61"/>
    <p:sldId id="3648" r:id="rId62"/>
    <p:sldId id="3649" r:id="rId63"/>
    <p:sldId id="3650" r:id="rId64"/>
    <p:sldId id="321" r:id="rId65"/>
    <p:sldId id="322" r:id="rId66"/>
    <p:sldId id="3651" r:id="rId67"/>
    <p:sldId id="276" r:id="rId68"/>
    <p:sldId id="438" r:id="rId69"/>
    <p:sldId id="660" r:id="rId70"/>
    <p:sldId id="502" r:id="rId71"/>
    <p:sldId id="4877" r:id="rId72"/>
    <p:sldId id="4878" r:id="rId73"/>
    <p:sldId id="4876" r:id="rId74"/>
    <p:sldId id="412" r:id="rId75"/>
    <p:sldId id="4658" r:id="rId76"/>
    <p:sldId id="661" r:id="rId77"/>
    <p:sldId id="348" r:id="rId78"/>
    <p:sldId id="656" r:id="rId79"/>
    <p:sldId id="657" r:id="rId80"/>
    <p:sldId id="314" r:id="rId81"/>
    <p:sldId id="315" r:id="rId82"/>
    <p:sldId id="316" r:id="rId83"/>
    <p:sldId id="317" r:id="rId84"/>
    <p:sldId id="268" r:id="rId85"/>
    <p:sldId id="345"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57" autoAdjust="0"/>
    <p:restoredTop sz="50400" autoAdjust="0"/>
  </p:normalViewPr>
  <p:slideViewPr>
    <p:cSldViewPr snapToGrid="0" snapToObjects="1">
      <p:cViewPr varScale="1">
        <p:scale>
          <a:sx n="69" d="100"/>
          <a:sy n="69" d="100"/>
        </p:scale>
        <p:origin x="608" y="192"/>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 d="1"/>
        <a:sy n="1" d="1"/>
      </p:scale>
      <p:origin x="0" y="736"/>
    </p:cViewPr>
  </p:sorterViewPr>
  <p:notesViewPr>
    <p:cSldViewPr snapToGrid="0" snapToObjects="1">
      <p:cViewPr varScale="1">
        <p:scale>
          <a:sx n="116" d="100"/>
          <a:sy n="116" d="100"/>
        </p:scale>
        <p:origin x="202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notesMaster" Target="notesMasters/notesMaster1.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11/19/21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FBEBD15-09A0-B747-8872-413330BE143F}" type="slidenum">
              <a:rPr lang="en-US">
                <a:solidFill>
                  <a:prstClr val="black"/>
                </a:solidFill>
                <a:latin typeface="Calibri"/>
              </a:rPr>
              <a:pPr>
                <a:defRPr/>
              </a:pPr>
              <a:t>10</a:t>
            </a:fld>
            <a:endParaRPr lang="en-US">
              <a:solidFill>
                <a:prstClr val="black"/>
              </a:solidFill>
              <a:latin typeface="Calibri"/>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4B316BC-2CD8-DD49-802E-A7CA4AA84B2C}" type="slidenum">
              <a:rPr lang="en-US" sz="1200" smtClean="0">
                <a:solidFill>
                  <a:prstClr val="black"/>
                </a:solidFill>
                <a:latin typeface="Calibri" charset="0"/>
              </a:rPr>
              <a:pPr algn="r" defTabSz="914400" eaLnBrk="1" fontAlgn="base" hangingPunct="1">
                <a:spcBef>
                  <a:spcPct val="0"/>
                </a:spcBef>
                <a:spcAft>
                  <a:spcPct val="0"/>
                </a:spcAft>
              </a:pPr>
              <a:t>10</a:t>
            </a:fld>
            <a:endParaRPr lang="en-US" sz="1200">
              <a:solidFill>
                <a:prstClr val="black"/>
              </a:solidFill>
              <a:latin typeface="Calibri"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64" name="Rectangle 3"/>
          <p:cNvSpPr>
            <a:spLocks noGrp="1" noChangeArrowheads="1"/>
          </p:cNvSpPr>
          <p:nvPr>
            <p:ph type="body" idx="1"/>
          </p:nvPr>
        </p:nvSpPr>
        <p:spPr/>
        <p:txBody>
          <a:bodyPr/>
          <a:lstStyle/>
          <a:p>
            <a:pPr eaLnBrk="1" hangingPunct="1">
              <a:spcBef>
                <a:spcPct val="0"/>
              </a:spcBef>
              <a:defRPr/>
            </a:pPr>
            <a:r>
              <a:rPr lang="en-US" dirty="0">
                <a:cs typeface="+mn-cs"/>
              </a:rPr>
              <a:t>Why do we have so many ways that we greet people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AC4262-44E2-264A-82E2-1EB1F7F9279E}"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9DF6E2F4-38F9-0648-A034-021A683CB4C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need to know who we are—more accurately, who God says we are—our future identity.</a:t>
            </a:r>
          </a:p>
          <a:p>
            <a:r>
              <a:rPr lang="en-US" dirty="0">
                <a:latin typeface="Arial"/>
                <a:ea typeface="ＭＳ Ｐゴシック" charset="0"/>
                <a:cs typeface="Arial"/>
              </a:rPr>
              <a:t>Creation in Genesis 1–2 is repeated In the Restored, New Creation in Rev 21–22</a:t>
            </a:r>
          </a:p>
          <a:p>
            <a:r>
              <a:rPr lang="en-US" dirty="0">
                <a:latin typeface="Arial"/>
                <a:ea typeface="ＭＳ Ｐゴシック" charset="0"/>
                <a:cs typeface="Arial"/>
              </a:rPr>
              <a:t>Man was created to rule over the fish, birds, and land animals (Gen. 1:28) but he gave over his rule over to the god of this world, Satan (2 Cor. 4:4)</a:t>
            </a:r>
          </a:p>
          <a:p>
            <a:r>
              <a:rPr lang="en-US" dirty="0">
                <a:latin typeface="Arial"/>
                <a:ea typeface="ＭＳ Ｐゴシック" charset="0"/>
                <a:cs typeface="Arial"/>
              </a:rPr>
              <a:t>However, this rule is restored during the 1000-year reign of the saints (Rev. 20:4-6)</a:t>
            </a:r>
          </a:p>
          <a:p>
            <a:r>
              <a:rPr lang="en-US" dirty="0">
                <a:latin typeface="Arial"/>
                <a:ea typeface="ＭＳ Ｐゴシック" charset="0"/>
                <a:cs typeface="Arial"/>
              </a:rPr>
              <a:t>But Christ is the central Person of history: both as Lamb (Redeemer) and as Lion (Ruler of all creation in the line of David)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54272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Although Genesis does not directly specify its author, the other four books of the Pentateuch affirm Mosaic authorship (cf. Exod. 17:14; 24:4, 7; 34:27; Lev. 1:1-2; Num. 33:2; Deut. 1:1; 31:9).</a:t>
            </a:r>
            <a:r>
              <a:rPr lang="en-US" dirty="0">
                <a:effectLst/>
              </a:rPr>
              <a: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If we say that the Jewish tradition has argued for Mosaic authorship over the centuries, how would we respond? </a:t>
            </a:r>
          </a:p>
          <a:p>
            <a:r>
              <a:rPr lang="en-US" dirty="0"/>
              <a:t>Is tradition a fool-proof response?</a:t>
            </a:r>
          </a:p>
          <a:p>
            <a:r>
              <a:rPr lang="en-US" dirty="0"/>
              <a:t>Are there any Jewish traditions that we do NOT follow? (Most of us do not think as they did that Song of Songs depicts God’s love for Israel.)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5BD525-EE6A-47B2-BB0C-E73BFDBD54B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B51656-5D43-4B46-9B5B-BC6346DDF41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0FDF3E-C00E-4980-8870-874E5E0BF63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50561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Abram gave Lot the choice where to live. As godless people today take the most beautiful places, so it was then. </a:t>
            </a:r>
          </a:p>
          <a:p>
            <a:pPr eaLnBrk="1" hangingPunct="1"/>
            <a:r>
              <a:rPr lang="en-US" altLang="zh-CN" dirty="0">
                <a:latin typeface="Times New Roman" charset="0"/>
                <a:ea typeface="ＭＳ Ｐゴシック" charset="0"/>
                <a:cs typeface="ＭＳ Ｐゴシック" charset="0"/>
              </a:rPr>
              <a:t>• From his northly position, Lot looked south all the way to Zoar and saw lush land.</a:t>
            </a:r>
          </a:p>
          <a:p>
            <a:pPr eaLnBrk="1" hangingPunct="1"/>
            <a:r>
              <a:rPr lang="en-US" altLang="zh-CN" dirty="0">
                <a:latin typeface="Times New Roman" charset="0"/>
                <a:ea typeface="ＭＳ Ｐゴシック" charset="0"/>
                <a:cs typeface="ＭＳ Ｐゴシック" charset="0"/>
              </a:rPr>
              <a:t>• He chose to live in Sodom—the city from which he could manage his rural flocks.</a:t>
            </a:r>
          </a:p>
          <a:p>
            <a:pPr eaLnBrk="1" hangingPunct="1"/>
            <a:r>
              <a:rPr lang="en-US" altLang="zh-CN" dirty="0">
                <a:latin typeface="Times New Roman" charset="0"/>
                <a:ea typeface="ＭＳ Ｐゴシック" charset="0"/>
                <a:cs typeface="ＭＳ Ｐゴシック" charset="0"/>
              </a:rPr>
              <a:t>• Gomorrah lay close by as well—another godless city of sexual perversion.</a:t>
            </a:r>
          </a:p>
          <a:p>
            <a:pPr eaLnBrk="1" hangingPunct="1"/>
            <a:r>
              <a:rPr lang="en-US" altLang="zh-CN" dirty="0">
                <a:latin typeface="Times New Roman" charset="0"/>
                <a:ea typeface="ＭＳ Ｐゴシック" charset="0"/>
                <a:cs typeface="ＭＳ Ｐゴシック" charset="0"/>
              </a:rPr>
              <a:t>• For Lot, the choice was easy—so he moved into the fertile plain—though his should was vexed on how he could impact them:</a:t>
            </a:r>
          </a:p>
          <a:p>
            <a:pPr eaLnBrk="1" hangingPunct="1"/>
            <a:r>
              <a:rPr lang="en-US" sz="1200" b="1" kern="1200" dirty="0">
                <a:solidFill>
                  <a:schemeClr val="tx1"/>
                </a:solidFill>
                <a:effectLst/>
                <a:latin typeface="+mn-lt"/>
                <a:ea typeface="+mn-ea"/>
                <a:cs typeface="+mn-cs"/>
              </a:rPr>
              <a:t>2Pet. 2:7</a:t>
            </a:r>
            <a:r>
              <a:rPr lang="en-US" sz="1200" kern="1200" dirty="0">
                <a:solidFill>
                  <a:schemeClr val="tx1"/>
                </a:solidFill>
                <a:effectLst/>
                <a:latin typeface="+mn-lt"/>
                <a:ea typeface="+mn-ea"/>
                <a:cs typeface="+mn-cs"/>
              </a:rPr>
              <a:t> But God also rescued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out of Sodom because he was a righteous man who was sick of the shameful immorality of the wicked people around him. </a:t>
            </a:r>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Yes,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was a righteous man who was tormented in his soul by the wickedness he saw and heard day after day.</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 Abram, on the other hand, chose the rocky hill country.</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3939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above description of the Jordan Valley makes sense only to those familiar with Egypt, which limits the original audience to the Exodus generation. This, then, strongly argues for Moses as the author of Genesis.</a:t>
            </a:r>
          </a:p>
          <a:p>
            <a:r>
              <a:rPr lang="en-US" sz="1200" kern="1200" dirty="0">
                <a:solidFill>
                  <a:schemeClr val="tx1"/>
                </a:solidFill>
                <a:effectLst/>
                <a:latin typeface="+mn-lt"/>
                <a:ea typeface="+mn-ea"/>
                <a:cs typeface="+mn-cs"/>
              </a:rPr>
              <a:t>Similarly, Genesis 41:45 uses the Egyptian spelling (John Davis, </a:t>
            </a:r>
            <a:r>
              <a:rPr lang="en-US" sz="1200" i="1" kern="1200" dirty="0">
                <a:solidFill>
                  <a:schemeClr val="tx1"/>
                </a:solidFill>
                <a:effectLst/>
                <a:latin typeface="+mn-lt"/>
                <a:ea typeface="+mn-ea"/>
                <a:cs typeface="+mn-cs"/>
              </a:rPr>
              <a:t>A Survey of OT Introduction</a:t>
            </a:r>
            <a:r>
              <a:rPr lang="en-US" sz="1200" i="0" kern="1200" dirty="0">
                <a:solidFill>
                  <a:schemeClr val="tx1"/>
                </a:solidFill>
                <a:effectLst/>
                <a:latin typeface="+mn-lt"/>
                <a:ea typeface="+mn-ea"/>
                <a:cs typeface="+mn-cs"/>
              </a:rPr>
              <a:t>, 102).</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08D2BA-89BE-154E-9977-12B9589B28F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xfrm>
            <a:off x="1130300" y="674688"/>
            <a:ext cx="4597400" cy="3448050"/>
          </a:xfrm>
          <a:solidFill>
            <a:srgbClr val="FFFFFF"/>
          </a:solidFill>
          <a:ln/>
        </p:spPr>
      </p:sp>
      <p:sp>
        <p:nvSpPr>
          <p:cNvPr id="244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Since the late 1700s, liberal scholars have often taught that Moses did NOT write Genesis in 1500 BC. Instead, they theorize that Genesis was written gradually in four major stages much later by groups that emphasized the two key names “YHWH” and “God,” followed by others who wrote the book of Deuteronomy, and finally priests finished the book by adding more elements of interest to them, such as sacrifices and passages noting priestly matters. </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This JEDP view is VERY speculative and its supporters argue amongst themselves as to which parts of Genesis belong to which stage. Many evangelical scholars have refuted this “Documentary Hypothesis” so many times that even many liberal scholars doubt it today.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BFF667-2DB9-4F42-8EF6-18E9D7B449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3906" name="Rectangle 2"/>
          <p:cNvSpPr>
            <a:spLocks noGrp="1" noRot="1" noChangeAspect="1" noChangeArrowheads="1"/>
          </p:cNvSpPr>
          <p:nvPr>
            <p:ph type="sldImg"/>
          </p:nvPr>
        </p:nvSpPr>
        <p:spPr>
          <a:xfrm>
            <a:off x="1130300" y="674688"/>
            <a:ext cx="4597400" cy="3448050"/>
          </a:xfrm>
          <a:solidFill>
            <a:srgbClr val="FFFFFF"/>
          </a:solidFill>
          <a:ln/>
        </p:spPr>
      </p:sp>
      <p:sp>
        <p:nvSpPr>
          <p:cNvPr id="123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C56D8D-BF0E-4443-84A6-F342850F1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6A3ACA-DCD0-714B-9B5D-5BFAA9806E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0BDFA4-3E92-3B4C-9743-A969850C7C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B3E700-D7B0-9B4A-A099-F8BD14DA7A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5BBD39-F35D-7A41-8368-38F9655304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5C777E-DFFF-9243-9D4A-AB5E616FAD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7E73A9-8918-0A47-AF61-6229A57327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384B15-C73F-2548-A448-F00E746E074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DCDF8E-8794-904D-951A-A90B588CF97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611971-5B47-804D-A4AE-77A5E7B4D26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EBA7F-CB75-0E45-82D3-66EA5719DB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1316EF-6E94-3841-9213-887991EC5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6424E8-7524-0D4D-B96D-1E5C16EFCD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AFB2C7-D8CA-A044-A8E3-20FA1A3581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Here is a bit of a joke on the JEDP</a:t>
            </a:r>
            <a:r>
              <a:rPr lang="en-US" baseline="0" dirty="0">
                <a:latin typeface="Times New Roman" charset="0"/>
                <a:ea typeface="ＭＳ Ｐゴシック" charset="0"/>
                <a:cs typeface="ＭＳ Ｐゴシック" charset="0"/>
              </a:rPr>
              <a:t> idea, as if such ridiculous theories were applied to a writing of our modern times.  Enjoy the fun!</a:t>
            </a:r>
          </a:p>
          <a:p>
            <a:pPr eaLnBrk="1" hangingPunct="1"/>
            <a:endParaRPr lang="en-US" baseline="0"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Another parody on JEDP was made on the “Jack and Jill” nursery rhyme by Gleason Archer, I believe, but I cannot find it anymore! It hilariously looks at the “sources” for the story.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D6792F-8F0C-184C-A578-626DA8423C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95BE5-81A6-6E40-AAEA-481F378F5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9F5C6F-A512-5A45-A2B8-75B3ABEA84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C9C044-7B57-C743-8A91-144E611AE5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1E45B3-55B3-2540-BAEA-002D29AAC4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3DC51-D1E9-F940-8658-D0DDA7D2F7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p:cNvSpPr>
          <p:nvPr>
            <p:ph type="sldImg"/>
          </p:nvPr>
        </p:nvSpPr>
        <p:spPr>
          <a:xfrm>
            <a:off x="1130300" y="674688"/>
            <a:ext cx="4597400" cy="3448050"/>
          </a:xfrm>
          <a:solidFill>
            <a:srgbClr val="FFFFFF"/>
          </a:solidFill>
          <a:ln/>
        </p:spPr>
      </p:sp>
      <p:sp>
        <p:nvSpPr>
          <p:cNvPr id="125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NT affirms that the Pentateuch was written by Moses. </a:t>
            </a:r>
            <a:r>
              <a:rPr lang="en-US"/>
              <a:t>But this does not mean that there existed no updating of the text to make it more understandable to those who read it later. </a:t>
            </a:r>
          </a:p>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OT does have vocabulary development, such as the use of the term “the Jews” only used in the post-exilic era—where also “Yahweh” is not used.</a:t>
            </a:r>
          </a:p>
          <a:p>
            <a:r>
              <a:rPr lang="en-US" dirty="0">
                <a:cs typeface="ＭＳ Ｐゴシック" charset="0"/>
              </a:rPr>
              <a:t>But there still appears to be a smoothing of language?</a:t>
            </a:r>
          </a:p>
        </p:txBody>
      </p:sp>
    </p:spTree>
    <p:extLst>
      <p:ext uri="{BB962C8B-B14F-4D97-AF65-F5344CB8AC3E}">
        <p14:creationId xmlns:p14="http://schemas.microsoft.com/office/powerpoint/2010/main" val="1440583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Basically, we have four eastern kings against five Jordanian kings (1-7)</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They fought at the south end of the Dead Sea, near Sodom where Lot lived</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five Jordanian kings lost the battle and Lot was carried far north (8-12)</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Abraham rescued Lot, the goods, women and captives at Dan and Hobah (13-16)</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could Abraham defeat these four powerful kings with only 318 men (14-16)?</a:t>
            </a:r>
            <a:r>
              <a:rPr lang="en-SG"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Humanly speaking, he had his allies Aner, </a:t>
            </a:r>
            <a:r>
              <a:rPr lang="en-US" sz="1200" kern="1200" dirty="0" err="1">
                <a:solidFill>
                  <a:schemeClr val="tx1"/>
                </a:solidFill>
                <a:effectLst/>
                <a:latin typeface="+mn-lt"/>
                <a:ea typeface="+mn-ea"/>
                <a:cs typeface="+mn-cs"/>
              </a:rPr>
              <a:t>Eshcol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Mamre</a:t>
            </a:r>
            <a:r>
              <a:rPr lang="en-US" sz="1200" kern="1200" dirty="0">
                <a:solidFill>
                  <a:schemeClr val="tx1"/>
                </a:solidFill>
                <a:effectLst/>
                <a:latin typeface="+mn-lt"/>
                <a:ea typeface="+mn-ea"/>
                <a:cs typeface="+mn-cs"/>
              </a:rPr>
              <a:t> (14:13, 24)—plus he had the advantage of a surprise night attack</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Abraham was quick to give God the full credit as he agreed with Melchizedek</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praise to God for granting him the victory (14:20)</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Abram heard that his relative had been taken captive, he called out the 318 trained men born in his household and went in pursuit as far as Dan” (Gen 14:14 NIV).</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it was not called Dan until over 500 years later, but this is an example of an inspired updating of the book of Genesis to make it clear where Abram met them. "Dan was then named </a:t>
            </a:r>
            <a:r>
              <a:rPr lang="en-US" sz="1200" kern="1200" dirty="0" err="1">
                <a:solidFill>
                  <a:schemeClr val="tx1"/>
                </a:solidFill>
                <a:effectLst/>
                <a:latin typeface="+mn-lt"/>
                <a:ea typeface="+mn-ea"/>
                <a:cs typeface="+mn-cs"/>
              </a:rPr>
              <a:t>Leshem</a:t>
            </a:r>
            <a:r>
              <a:rPr lang="en-US" sz="1200" kern="1200" dirty="0">
                <a:solidFill>
                  <a:schemeClr val="tx1"/>
                </a:solidFill>
                <a:effectLst/>
                <a:latin typeface="+mn-lt"/>
                <a:ea typeface="+mn-ea"/>
                <a:cs typeface="+mn-cs"/>
              </a:rPr>
              <a:t> (Josh. 19:47) or </a:t>
            </a:r>
            <a:r>
              <a:rPr lang="en-US" sz="1200" kern="1200" dirty="0" err="1">
                <a:solidFill>
                  <a:schemeClr val="tx1"/>
                </a:solidFill>
                <a:effectLst/>
                <a:latin typeface="+mn-lt"/>
                <a:ea typeface="+mn-ea"/>
                <a:cs typeface="+mn-cs"/>
              </a:rPr>
              <a:t>Laish</a:t>
            </a:r>
            <a:r>
              <a:rPr lang="en-US" sz="1200" kern="1200" dirty="0">
                <a:solidFill>
                  <a:schemeClr val="tx1"/>
                </a:solidFill>
                <a:effectLst/>
                <a:latin typeface="+mn-lt"/>
                <a:ea typeface="+mn-ea"/>
                <a:cs typeface="+mn-cs"/>
              </a:rPr>
              <a:t> (Judges 18:29)” (Ross, “Genesis,” in </a:t>
            </a:r>
            <a:r>
              <a:rPr lang="en-US" sz="1200" i="1" kern="1200" dirty="0">
                <a:solidFill>
                  <a:schemeClr val="tx1"/>
                </a:solidFill>
                <a:effectLst/>
                <a:latin typeface="+mn-lt"/>
                <a:ea typeface="+mn-ea"/>
                <a:cs typeface="+mn-cs"/>
              </a:rPr>
              <a:t>BKC</a:t>
            </a:r>
            <a:r>
              <a:rPr lang="en-US" sz="1200" i="0" kern="1200" dirty="0">
                <a:solidFill>
                  <a:schemeClr val="tx1"/>
                </a:solidFill>
                <a:effectLst/>
                <a:latin typeface="+mn-lt"/>
                <a:ea typeface="+mn-ea"/>
                <a:cs typeface="+mn-cs"/>
              </a:rPr>
              <a:t>, 1:53).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OS-01-Gen4-20-slide 244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OC-17-Gen Author-30</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enslaved Israelites built the city of Rameses (Exod 1:11), but Rameses did not live until more than a century later. Probably the best explanation of this is that they built the city of Avaris, upon which the city of Rameses was later built. This is akin to someone in 200 BC writing that the Greeks lived in the Hellenistic city Philadelphia but a later hand changing it to Amman to prevent confusion by those who do not know that the modern Amman used to be called Philadelphia.</a:t>
            </a:r>
            <a:endParaRPr lang="en-US" dirty="0"/>
          </a:p>
          <a:p>
            <a:r>
              <a:rPr lang="en-US" dirty="0"/>
              <a:t>__________________</a:t>
            </a:r>
          </a:p>
          <a:p>
            <a:r>
              <a:rPr lang="en-US" dirty="0"/>
              <a:t>OC-17-Genesis Authorship-55 </a:t>
            </a:r>
          </a:p>
          <a:p>
            <a:r>
              <a:rPr lang="en-US" dirty="0"/>
              <a:t>02-Exodus-137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492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Israelites built Avaris. However, someone under the inspiration of the Holy Spirit changed Avaris to Rameses in order to prevent confusion about the name of the city.</a:t>
            </a:r>
          </a:p>
          <a:p>
            <a:r>
              <a:rPr lang="en-US" dirty="0"/>
              <a:t>__________________</a:t>
            </a:r>
          </a:p>
          <a:p>
            <a:r>
              <a:rPr lang="en-US" dirty="0"/>
              <a:t>OC-17-Genesis Authorship-56 </a:t>
            </a:r>
          </a:p>
          <a:p>
            <a:r>
              <a:rPr lang="en-US" dirty="0"/>
              <a:t>02-Exodus-138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951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749504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Who wrote this—did Moses? Not unless he wrote it prophetically and the ink on Deuteronomy was hardly dry before his final mountain climbing!</a:t>
            </a:r>
          </a:p>
          <a:p>
            <a:r>
              <a:rPr lang="en-US" dirty="0">
                <a:cs typeface="ＭＳ Ｐゴシック" charset="0"/>
              </a:rPr>
              <a:t>The Hebrew tradition is that Joshua penned this final chapter of Deuteronomy.</a:t>
            </a:r>
          </a:p>
        </p:txBody>
      </p:sp>
    </p:spTree>
    <p:extLst>
      <p:ext uri="{BB962C8B-B14F-4D97-AF65-F5344CB8AC3E}">
        <p14:creationId xmlns:p14="http://schemas.microsoft.com/office/powerpoint/2010/main" val="927234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34ACD2-A984-B04D-96A1-10BED9969B9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69CE90-7DF4-564F-B6C3-89F893F8D4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4450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3731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92172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DBCEC4-56B7-A545-B56C-13A741AD65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C5DA9E-3BA8-604A-AFFA-673137D4CA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6A7A1D-B473-6B42-9A90-08C2C52F50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3C205C-2BE3-F846-AF54-82EB8C54BF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710A5FD-9122-7B4B-A0E4-C67BD30CDFE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0050" name="Rectangle 2"/>
          <p:cNvSpPr>
            <a:spLocks noGrp="1" noRot="1" noChangeAspect="1" noChangeArrowheads="1"/>
          </p:cNvSpPr>
          <p:nvPr>
            <p:ph type="sldImg"/>
          </p:nvPr>
        </p:nvSpPr>
        <p:spPr>
          <a:xfrm>
            <a:off x="1130300" y="674688"/>
            <a:ext cx="4597400" cy="3448050"/>
          </a:xfrm>
          <a:solidFill>
            <a:srgbClr val="FFFFFF"/>
          </a:solidFill>
          <a:ln/>
        </p:spPr>
      </p:sp>
      <p:sp>
        <p:nvSpPr>
          <p:cNvPr id="130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believe we have genuine history in the first 11 chapters of the Bible. Why? Seven reasons…</a:t>
            </a:r>
          </a:p>
          <a:p>
            <a:pPr eaLnBrk="1" hangingPunct="1"/>
            <a:r>
              <a:rPr lang="en-US" altLang="zh-CN" sz="1200" kern="1200" dirty="0">
                <a:solidFill>
                  <a:schemeClr val="tx1"/>
                </a:solidFill>
                <a:effectLst/>
                <a:latin typeface="+mn-lt"/>
                <a:ea typeface="+mn-ea"/>
                <a:cs typeface="+mn-cs"/>
              </a:rPr>
              <a:t>_______</a:t>
            </a:r>
          </a:p>
          <a:p>
            <a:pPr eaLnBrk="1" hangingPunct="1"/>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See “What does the original Hebrew text reveal about Genesis 1-11? - Dr. Steve Boyd”</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https://www.youtube.com/</a:t>
            </a:r>
            <a:r>
              <a:rPr lang="en-US" altLang="zh-CN" sz="1200" kern="1200" dirty="0" err="1">
                <a:solidFill>
                  <a:schemeClr val="tx1"/>
                </a:solidFill>
                <a:effectLst/>
                <a:latin typeface="+mn-lt"/>
                <a:ea typeface="+mn-ea"/>
                <a:cs typeface="+mn-cs"/>
              </a:rPr>
              <a:t>watch?v</a:t>
            </a:r>
            <a:r>
              <a:rPr lang="en-US" altLang="zh-CN" sz="1200" kern="1200" dirty="0">
                <a:solidFill>
                  <a:schemeClr val="tx1"/>
                </a:solidFill>
                <a:effectLst/>
                <a:latin typeface="+mn-lt"/>
                <a:ea typeface="+mn-ea"/>
                <a:cs typeface="+mn-cs"/>
              </a:rPr>
              <a:t>=3txmpHQJ520</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OC-17-Genesis Authorship-7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OS-01-Gen4-20-slide 23</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15A93-7685-9544-9067-58BEDBE8BB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CE3ACD-B4F1-1F48-AADD-CA71D6D54F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E154C4-F5DA-4344-B446-6CD40DC57F0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78815-260C-B445-9903-1ADCA305774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39909" name="Rectangle 3"/>
          <p:cNvSpPr>
            <a:spLocks noGrp="1" noChangeArrowheads="1"/>
          </p:cNvSpPr>
          <p:nvPr>
            <p:ph type="body" idx="1"/>
          </p:nvPr>
        </p:nvSpPr>
        <p:spPr/>
        <p:txBody>
          <a:bodyPr/>
          <a:lstStyle/>
          <a:p>
            <a:pPr eaLnBrk="1" hangingPunct="1">
              <a:spcBef>
                <a:spcPct val="0"/>
              </a:spcBef>
              <a:defRPr/>
            </a:pPr>
            <a:r>
              <a:rPr lang="en-US" dirty="0">
                <a:cs typeface="+mn-cs"/>
              </a:rPr>
              <a:t>Our confusion of languages stems from the city of Babylon where people proudly sought to reach God by their own efforts. God judged them by giving them different languages.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4774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2532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8922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793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5225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094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2299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4598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9E896A9-1F03-5A44-BB87-97EF1C3E5D88}" type="slidenum">
              <a:rPr lang="en-US"/>
              <a:pPr>
                <a:defRPr/>
              </a:pPr>
              <a:t>‹#›</a:t>
            </a:fld>
            <a:endParaRPr lang="en-US"/>
          </a:p>
        </p:txBody>
      </p:sp>
    </p:spTree>
    <p:extLst>
      <p:ext uri="{BB962C8B-B14F-4D97-AF65-F5344CB8AC3E}">
        <p14:creationId xmlns:p14="http://schemas.microsoft.com/office/powerpoint/2010/main" val="34498444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193947D-E775-A34E-A66D-F4F912DEFDD7}" type="slidenum">
              <a:rPr lang="en-US"/>
              <a:pPr>
                <a:defRPr/>
              </a:pPr>
              <a:t>‹#›</a:t>
            </a:fld>
            <a:endParaRPr lang="en-US"/>
          </a:p>
        </p:txBody>
      </p:sp>
    </p:spTree>
    <p:extLst>
      <p:ext uri="{BB962C8B-B14F-4D97-AF65-F5344CB8AC3E}">
        <p14:creationId xmlns:p14="http://schemas.microsoft.com/office/powerpoint/2010/main" val="1187980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234268B-C9ED-E340-AB98-9EFCFB30BA12}" type="slidenum">
              <a:rPr lang="en-US"/>
              <a:pPr>
                <a:defRPr/>
              </a:pPr>
              <a:t>‹#›</a:t>
            </a:fld>
            <a:endParaRPr lang="en-US"/>
          </a:p>
        </p:txBody>
      </p:sp>
    </p:spTree>
    <p:extLst>
      <p:ext uri="{BB962C8B-B14F-4D97-AF65-F5344CB8AC3E}">
        <p14:creationId xmlns:p14="http://schemas.microsoft.com/office/powerpoint/2010/main" val="3775943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3B45DD7-DD72-D344-822A-46FB3F7A1CDB}" type="slidenum">
              <a:rPr lang="en-US"/>
              <a:pPr>
                <a:defRPr/>
              </a:pPr>
              <a:t>‹#›</a:t>
            </a:fld>
            <a:endParaRPr lang="en-US"/>
          </a:p>
        </p:txBody>
      </p:sp>
    </p:spTree>
    <p:extLst>
      <p:ext uri="{BB962C8B-B14F-4D97-AF65-F5344CB8AC3E}">
        <p14:creationId xmlns:p14="http://schemas.microsoft.com/office/powerpoint/2010/main" val="25963689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A214A527-873D-204D-8407-B3DBF169FB2E}" type="slidenum">
              <a:rPr lang="en-US"/>
              <a:pPr>
                <a:defRPr/>
              </a:pPr>
              <a:t>‹#›</a:t>
            </a:fld>
            <a:endParaRPr lang="en-US"/>
          </a:p>
        </p:txBody>
      </p:sp>
    </p:spTree>
    <p:extLst>
      <p:ext uri="{BB962C8B-B14F-4D97-AF65-F5344CB8AC3E}">
        <p14:creationId xmlns:p14="http://schemas.microsoft.com/office/powerpoint/2010/main" val="2537453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D97B6769-E1C4-8B47-80BC-99AB84CA4D71}" type="slidenum">
              <a:rPr lang="en-US"/>
              <a:pPr>
                <a:defRPr/>
              </a:pPr>
              <a:t>‹#›</a:t>
            </a:fld>
            <a:endParaRPr lang="en-US"/>
          </a:p>
        </p:txBody>
      </p:sp>
    </p:spTree>
    <p:extLst>
      <p:ext uri="{BB962C8B-B14F-4D97-AF65-F5344CB8AC3E}">
        <p14:creationId xmlns:p14="http://schemas.microsoft.com/office/powerpoint/2010/main" val="12607464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2312A825-DD94-AF4A-A681-3FE19FF6676D}" type="slidenum">
              <a:rPr lang="en-US"/>
              <a:pPr>
                <a:defRPr/>
              </a:pPr>
              <a:t>‹#›</a:t>
            </a:fld>
            <a:endParaRPr lang="en-US"/>
          </a:p>
        </p:txBody>
      </p:sp>
    </p:spTree>
    <p:extLst>
      <p:ext uri="{BB962C8B-B14F-4D97-AF65-F5344CB8AC3E}">
        <p14:creationId xmlns:p14="http://schemas.microsoft.com/office/powerpoint/2010/main" val="40267884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99CB7963-1E6E-9344-8A4B-BED091040135}" type="slidenum">
              <a:rPr lang="en-US"/>
              <a:pPr>
                <a:defRPr/>
              </a:pPr>
              <a:t>‹#›</a:t>
            </a:fld>
            <a:endParaRPr lang="en-US"/>
          </a:p>
        </p:txBody>
      </p:sp>
    </p:spTree>
    <p:extLst>
      <p:ext uri="{BB962C8B-B14F-4D97-AF65-F5344CB8AC3E}">
        <p14:creationId xmlns:p14="http://schemas.microsoft.com/office/powerpoint/2010/main" val="6048314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783F6FEC-9397-B846-BD34-2BBF06A198CD}" type="slidenum">
              <a:rPr lang="en-US"/>
              <a:pPr>
                <a:defRPr/>
              </a:pPr>
              <a:t>‹#›</a:t>
            </a:fld>
            <a:endParaRPr lang="en-US"/>
          </a:p>
        </p:txBody>
      </p:sp>
    </p:spTree>
    <p:extLst>
      <p:ext uri="{BB962C8B-B14F-4D97-AF65-F5344CB8AC3E}">
        <p14:creationId xmlns:p14="http://schemas.microsoft.com/office/powerpoint/2010/main" val="41683511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B0078C1-D0CB-8E4F-9615-186733D73AF8}" type="slidenum">
              <a:rPr lang="en-US"/>
              <a:pPr>
                <a:defRPr/>
              </a:pPr>
              <a:t>‹#›</a:t>
            </a:fld>
            <a:endParaRPr lang="en-US"/>
          </a:p>
        </p:txBody>
      </p:sp>
    </p:spTree>
    <p:extLst>
      <p:ext uri="{BB962C8B-B14F-4D97-AF65-F5344CB8AC3E}">
        <p14:creationId xmlns:p14="http://schemas.microsoft.com/office/powerpoint/2010/main" val="36145969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2FC1B9B-C0C7-A44D-B41D-5FADFB39D699}" type="slidenum">
              <a:rPr lang="en-US"/>
              <a:pPr>
                <a:defRPr/>
              </a:pPr>
              <a:t>‹#›</a:t>
            </a:fld>
            <a:endParaRPr lang="en-US"/>
          </a:p>
        </p:txBody>
      </p:sp>
    </p:spTree>
    <p:extLst>
      <p:ext uri="{BB962C8B-B14F-4D97-AF65-F5344CB8AC3E}">
        <p14:creationId xmlns:p14="http://schemas.microsoft.com/office/powerpoint/2010/main" val="4075569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3EE1B5DD-FE8A-7543-8C01-9AAF10B0A683}" type="slidenum">
              <a:rPr lang="en-US"/>
              <a:pPr>
                <a:defRPr/>
              </a:pPr>
              <a:t>‹#›</a:t>
            </a:fld>
            <a:endParaRPr lang="en-US"/>
          </a:p>
        </p:txBody>
      </p:sp>
    </p:spTree>
    <p:extLst>
      <p:ext uri="{BB962C8B-B14F-4D97-AF65-F5344CB8AC3E}">
        <p14:creationId xmlns:p14="http://schemas.microsoft.com/office/powerpoint/2010/main" val="1666518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sp>
        <p:nvSpPr>
          <p:cNvPr id="411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411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endParaRPr lang="en-US" altLang="en-US"/>
          </a:p>
        </p:txBody>
      </p:sp>
      <p:sp>
        <p:nvSpPr>
          <p:cNvPr id="25" name="Rectangle 25"/>
          <p:cNvSpPr>
            <a:spLocks noGrp="1" noChangeArrowheads="1"/>
          </p:cNvSpPr>
          <p:nvPr>
            <p:ph type="ftr" sz="quarter" idx="11"/>
          </p:nvPr>
        </p:nvSpPr>
        <p:spPr/>
        <p:txBody>
          <a:bodyPr/>
          <a:lstStyle>
            <a:lvl1pPr>
              <a:defRPr/>
            </a:lvl1pPr>
          </a:lstStyle>
          <a:p>
            <a:endParaRPr lang="en-US" altLang="en-US"/>
          </a:p>
        </p:txBody>
      </p:sp>
      <p:sp>
        <p:nvSpPr>
          <p:cNvPr id="26" name="Rectangle 26"/>
          <p:cNvSpPr>
            <a:spLocks noGrp="1" noChangeArrowheads="1"/>
          </p:cNvSpPr>
          <p:nvPr>
            <p:ph type="sldNum" sz="quarter" idx="12"/>
          </p:nvPr>
        </p:nvSpPr>
        <p:spPr/>
        <p:txBody>
          <a:bodyPr/>
          <a:lstStyle>
            <a:lvl1pPr>
              <a:defRPr/>
            </a:lvl1pPr>
          </a:lstStyle>
          <a:p>
            <a:fld id="{27FEB675-A7F6-4BFD-BA5C-2DFA6A01E98A}" type="slidenum">
              <a:rPr lang="en-US" altLang="en-US"/>
              <a:pPr/>
              <a:t>‹#›</a:t>
            </a:fld>
            <a:endParaRPr lang="en-US" altLang="en-US"/>
          </a:p>
        </p:txBody>
      </p:sp>
    </p:spTree>
    <p:extLst>
      <p:ext uri="{BB962C8B-B14F-4D97-AF65-F5344CB8AC3E}">
        <p14:creationId xmlns:p14="http://schemas.microsoft.com/office/powerpoint/2010/main" val="39021160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876D95E-EB47-4889-B2A5-CD5CFDB361BE}" type="slidenum">
              <a:rPr lang="en-US" altLang="en-US"/>
              <a:pPr/>
              <a:t>‹#›</a:t>
            </a:fld>
            <a:endParaRPr lang="en-US" altLang="en-US"/>
          </a:p>
        </p:txBody>
      </p:sp>
    </p:spTree>
    <p:extLst>
      <p:ext uri="{BB962C8B-B14F-4D97-AF65-F5344CB8AC3E}">
        <p14:creationId xmlns:p14="http://schemas.microsoft.com/office/powerpoint/2010/main" val="29799241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3F9AEA10-28E5-456C-82FA-375864B4F57E}" type="slidenum">
              <a:rPr lang="en-US" altLang="en-US"/>
              <a:pPr/>
              <a:t>‹#›</a:t>
            </a:fld>
            <a:endParaRPr lang="en-US" altLang="en-US"/>
          </a:p>
        </p:txBody>
      </p:sp>
    </p:spTree>
    <p:extLst>
      <p:ext uri="{BB962C8B-B14F-4D97-AF65-F5344CB8AC3E}">
        <p14:creationId xmlns:p14="http://schemas.microsoft.com/office/powerpoint/2010/main" val="15285482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8CD8077B-B918-4A14-9F46-8FD2F1A9BB2A}" type="slidenum">
              <a:rPr lang="en-US" altLang="en-US"/>
              <a:pPr/>
              <a:t>‹#›</a:t>
            </a:fld>
            <a:endParaRPr lang="en-US" altLang="en-US"/>
          </a:p>
        </p:txBody>
      </p:sp>
    </p:spTree>
    <p:extLst>
      <p:ext uri="{BB962C8B-B14F-4D97-AF65-F5344CB8AC3E}">
        <p14:creationId xmlns:p14="http://schemas.microsoft.com/office/powerpoint/2010/main" val="29811923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en-US"/>
          </a:p>
        </p:txBody>
      </p:sp>
      <p:sp>
        <p:nvSpPr>
          <p:cNvPr id="8" name="Rectangle 25"/>
          <p:cNvSpPr>
            <a:spLocks noGrp="1" noChangeArrowheads="1"/>
          </p:cNvSpPr>
          <p:nvPr>
            <p:ph type="ftr" sz="quarter" idx="11"/>
          </p:nvPr>
        </p:nvSpPr>
        <p:spPr>
          <a:ln/>
        </p:spPr>
        <p:txBody>
          <a:bodyPr/>
          <a:lstStyle>
            <a:lvl1pPr>
              <a:defRPr/>
            </a:lvl1pPr>
          </a:lstStyle>
          <a:p>
            <a:endParaRPr lang="en-US" altLang="en-US"/>
          </a:p>
        </p:txBody>
      </p:sp>
      <p:sp>
        <p:nvSpPr>
          <p:cNvPr id="9" name="Rectangle 26"/>
          <p:cNvSpPr>
            <a:spLocks noGrp="1" noChangeArrowheads="1"/>
          </p:cNvSpPr>
          <p:nvPr>
            <p:ph type="sldNum" sz="quarter" idx="12"/>
          </p:nvPr>
        </p:nvSpPr>
        <p:spPr>
          <a:ln/>
        </p:spPr>
        <p:txBody>
          <a:bodyPr/>
          <a:lstStyle>
            <a:lvl1pPr>
              <a:defRPr/>
            </a:lvl1pPr>
          </a:lstStyle>
          <a:p>
            <a:fld id="{3FFD0C54-EB3D-488A-A322-280E74551276}" type="slidenum">
              <a:rPr lang="en-US" altLang="en-US"/>
              <a:pPr/>
              <a:t>‹#›</a:t>
            </a:fld>
            <a:endParaRPr lang="en-US" altLang="en-US"/>
          </a:p>
        </p:txBody>
      </p:sp>
    </p:spTree>
    <p:extLst>
      <p:ext uri="{BB962C8B-B14F-4D97-AF65-F5344CB8AC3E}">
        <p14:creationId xmlns:p14="http://schemas.microsoft.com/office/powerpoint/2010/main" val="12494268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en-US"/>
          </a:p>
        </p:txBody>
      </p:sp>
      <p:sp>
        <p:nvSpPr>
          <p:cNvPr id="4" name="Rectangle 25"/>
          <p:cNvSpPr>
            <a:spLocks noGrp="1" noChangeArrowheads="1"/>
          </p:cNvSpPr>
          <p:nvPr>
            <p:ph type="ftr" sz="quarter" idx="11"/>
          </p:nvPr>
        </p:nvSpPr>
        <p:spPr>
          <a:ln/>
        </p:spPr>
        <p:txBody>
          <a:bodyPr/>
          <a:lstStyle>
            <a:lvl1pPr>
              <a:defRPr/>
            </a:lvl1pPr>
          </a:lstStyle>
          <a:p>
            <a:endParaRPr lang="en-US" altLang="en-US"/>
          </a:p>
        </p:txBody>
      </p:sp>
      <p:sp>
        <p:nvSpPr>
          <p:cNvPr id="5" name="Rectangle 26"/>
          <p:cNvSpPr>
            <a:spLocks noGrp="1" noChangeArrowheads="1"/>
          </p:cNvSpPr>
          <p:nvPr>
            <p:ph type="sldNum" sz="quarter" idx="12"/>
          </p:nvPr>
        </p:nvSpPr>
        <p:spPr>
          <a:ln/>
        </p:spPr>
        <p:txBody>
          <a:bodyPr/>
          <a:lstStyle>
            <a:lvl1pPr>
              <a:defRPr/>
            </a:lvl1pPr>
          </a:lstStyle>
          <a:p>
            <a:fld id="{C729B79D-60FA-4789-ACF2-CA305D5875E7}" type="slidenum">
              <a:rPr lang="en-US" altLang="en-US"/>
              <a:pPr/>
              <a:t>‹#›</a:t>
            </a:fld>
            <a:endParaRPr lang="en-US" altLang="en-US"/>
          </a:p>
        </p:txBody>
      </p:sp>
    </p:spTree>
    <p:extLst>
      <p:ext uri="{BB962C8B-B14F-4D97-AF65-F5344CB8AC3E}">
        <p14:creationId xmlns:p14="http://schemas.microsoft.com/office/powerpoint/2010/main" val="15172115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en-US"/>
          </a:p>
        </p:txBody>
      </p:sp>
      <p:sp>
        <p:nvSpPr>
          <p:cNvPr id="3" name="Rectangle 25"/>
          <p:cNvSpPr>
            <a:spLocks noGrp="1" noChangeArrowheads="1"/>
          </p:cNvSpPr>
          <p:nvPr>
            <p:ph type="ftr" sz="quarter" idx="11"/>
          </p:nvPr>
        </p:nvSpPr>
        <p:spPr>
          <a:ln/>
        </p:spPr>
        <p:txBody>
          <a:bodyPr/>
          <a:lstStyle>
            <a:lvl1pPr>
              <a:defRPr/>
            </a:lvl1pPr>
          </a:lstStyle>
          <a:p>
            <a:endParaRPr lang="en-US" altLang="en-US"/>
          </a:p>
        </p:txBody>
      </p:sp>
      <p:sp>
        <p:nvSpPr>
          <p:cNvPr id="4" name="Rectangle 26"/>
          <p:cNvSpPr>
            <a:spLocks noGrp="1" noChangeArrowheads="1"/>
          </p:cNvSpPr>
          <p:nvPr>
            <p:ph type="sldNum" sz="quarter" idx="12"/>
          </p:nvPr>
        </p:nvSpPr>
        <p:spPr>
          <a:ln/>
        </p:spPr>
        <p:txBody>
          <a:bodyPr/>
          <a:lstStyle>
            <a:lvl1pPr>
              <a:defRPr/>
            </a:lvl1pPr>
          </a:lstStyle>
          <a:p>
            <a:fld id="{7D18A047-F500-4782-BBA4-78A91564F1B0}" type="slidenum">
              <a:rPr lang="en-US" altLang="en-US"/>
              <a:pPr/>
              <a:t>‹#›</a:t>
            </a:fld>
            <a:endParaRPr lang="en-US" altLang="en-US"/>
          </a:p>
        </p:txBody>
      </p:sp>
    </p:spTree>
    <p:extLst>
      <p:ext uri="{BB962C8B-B14F-4D97-AF65-F5344CB8AC3E}">
        <p14:creationId xmlns:p14="http://schemas.microsoft.com/office/powerpoint/2010/main" val="29154058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E1995880-EFB0-4AAC-8F6A-E72D5F332FE4}" type="slidenum">
              <a:rPr lang="en-US" altLang="en-US"/>
              <a:pPr/>
              <a:t>‹#›</a:t>
            </a:fld>
            <a:endParaRPr lang="en-US" altLang="en-US"/>
          </a:p>
        </p:txBody>
      </p:sp>
    </p:spTree>
    <p:extLst>
      <p:ext uri="{BB962C8B-B14F-4D97-AF65-F5344CB8AC3E}">
        <p14:creationId xmlns:p14="http://schemas.microsoft.com/office/powerpoint/2010/main" val="14262370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A12C0798-B716-48A2-8212-85F52D252614}" type="slidenum">
              <a:rPr lang="en-US" altLang="en-US"/>
              <a:pPr/>
              <a:t>‹#›</a:t>
            </a:fld>
            <a:endParaRPr lang="en-US" altLang="en-US"/>
          </a:p>
        </p:txBody>
      </p:sp>
    </p:spTree>
    <p:extLst>
      <p:ext uri="{BB962C8B-B14F-4D97-AF65-F5344CB8AC3E}">
        <p14:creationId xmlns:p14="http://schemas.microsoft.com/office/powerpoint/2010/main" val="36519155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49C98BB-37DD-497D-A275-D206B555F1D1}" type="slidenum">
              <a:rPr lang="en-US" altLang="en-US"/>
              <a:pPr/>
              <a:t>‹#›</a:t>
            </a:fld>
            <a:endParaRPr lang="en-US" altLang="en-US"/>
          </a:p>
        </p:txBody>
      </p:sp>
    </p:spTree>
    <p:extLst>
      <p:ext uri="{BB962C8B-B14F-4D97-AF65-F5344CB8AC3E}">
        <p14:creationId xmlns:p14="http://schemas.microsoft.com/office/powerpoint/2010/main" val="1099992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E4D8DCD2-C65C-4EEF-A531-A728F638ACC6}" type="slidenum">
              <a:rPr lang="en-US" altLang="en-US"/>
              <a:pPr/>
              <a:t>‹#›</a:t>
            </a:fld>
            <a:endParaRPr lang="en-US" altLang="en-US"/>
          </a:p>
        </p:txBody>
      </p:sp>
    </p:spTree>
    <p:extLst>
      <p:ext uri="{BB962C8B-B14F-4D97-AF65-F5344CB8AC3E}">
        <p14:creationId xmlns:p14="http://schemas.microsoft.com/office/powerpoint/2010/main" val="38616963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4B817877-8FAF-4B45-97EE-A1B7BAB87D2D}" type="slidenum">
              <a:rPr lang="en-US" altLang="en-US"/>
              <a:pPr/>
              <a:t>‹#›</a:t>
            </a:fld>
            <a:endParaRPr lang="en-US" altLang="en-US"/>
          </a:p>
        </p:txBody>
      </p:sp>
    </p:spTree>
    <p:extLst>
      <p:ext uri="{BB962C8B-B14F-4D97-AF65-F5344CB8AC3E}">
        <p14:creationId xmlns:p14="http://schemas.microsoft.com/office/powerpoint/2010/main" val="8469183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5D5495-83AF-4C50-AB8D-E473A800539A}" type="slidenum">
              <a:rPr lang="en-US" altLang="en-US"/>
              <a:pPr/>
              <a:t>‹#›</a:t>
            </a:fld>
            <a:endParaRPr lang="en-US" altLang="en-US"/>
          </a:p>
        </p:txBody>
      </p:sp>
    </p:spTree>
    <p:extLst>
      <p:ext uri="{BB962C8B-B14F-4D97-AF65-F5344CB8AC3E}">
        <p14:creationId xmlns:p14="http://schemas.microsoft.com/office/powerpoint/2010/main" val="38132918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9B5626E-3FE5-478F-B079-4A7068B15396}" type="slidenum">
              <a:rPr lang="en-US" altLang="en-US"/>
              <a:pPr/>
              <a:t>‹#›</a:t>
            </a:fld>
            <a:endParaRPr lang="en-US" altLang="en-US"/>
          </a:p>
        </p:txBody>
      </p:sp>
    </p:spTree>
    <p:extLst>
      <p:ext uri="{BB962C8B-B14F-4D97-AF65-F5344CB8AC3E}">
        <p14:creationId xmlns:p14="http://schemas.microsoft.com/office/powerpoint/2010/main" val="4476635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546F4A8-9544-46CD-B8EA-52143717A83A}" type="slidenum">
              <a:rPr lang="en-US" altLang="en-US"/>
              <a:pPr/>
              <a:t>‹#›</a:t>
            </a:fld>
            <a:endParaRPr lang="en-US" altLang="en-US"/>
          </a:p>
        </p:txBody>
      </p:sp>
    </p:spTree>
    <p:extLst>
      <p:ext uri="{BB962C8B-B14F-4D97-AF65-F5344CB8AC3E}">
        <p14:creationId xmlns:p14="http://schemas.microsoft.com/office/powerpoint/2010/main" val="24327717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427C863-568B-4BBD-9A4B-2D5B1817A9E4}" type="slidenum">
              <a:rPr lang="en-US" altLang="en-US"/>
              <a:pPr/>
              <a:t>‹#›</a:t>
            </a:fld>
            <a:endParaRPr lang="en-US" altLang="en-US"/>
          </a:p>
        </p:txBody>
      </p:sp>
    </p:spTree>
    <p:extLst>
      <p:ext uri="{BB962C8B-B14F-4D97-AF65-F5344CB8AC3E}">
        <p14:creationId xmlns:p14="http://schemas.microsoft.com/office/powerpoint/2010/main" val="38662772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0DE7FB7-BBC3-49E7-AECA-DBF2F67585DC}" type="slidenum">
              <a:rPr lang="en-US" altLang="en-US"/>
              <a:pPr/>
              <a:t>‹#›</a:t>
            </a:fld>
            <a:endParaRPr lang="en-US" altLang="en-US"/>
          </a:p>
        </p:txBody>
      </p:sp>
    </p:spTree>
    <p:extLst>
      <p:ext uri="{BB962C8B-B14F-4D97-AF65-F5344CB8AC3E}">
        <p14:creationId xmlns:p14="http://schemas.microsoft.com/office/powerpoint/2010/main" val="15860428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378242-3C2A-404C-8639-92F61064D0D8}" type="slidenum">
              <a:rPr lang="en-US" altLang="en-US"/>
              <a:pPr/>
              <a:t>‹#›</a:t>
            </a:fld>
            <a:endParaRPr lang="en-US" altLang="en-US"/>
          </a:p>
        </p:txBody>
      </p:sp>
    </p:spTree>
    <p:extLst>
      <p:ext uri="{BB962C8B-B14F-4D97-AF65-F5344CB8AC3E}">
        <p14:creationId xmlns:p14="http://schemas.microsoft.com/office/powerpoint/2010/main" val="42407128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2B83E6A-0126-4FFD-BC16-4FC4CC58C2FF}" type="slidenum">
              <a:rPr lang="en-US" altLang="en-US"/>
              <a:pPr/>
              <a:t>‹#›</a:t>
            </a:fld>
            <a:endParaRPr lang="en-US" altLang="en-US"/>
          </a:p>
        </p:txBody>
      </p:sp>
    </p:spTree>
    <p:extLst>
      <p:ext uri="{BB962C8B-B14F-4D97-AF65-F5344CB8AC3E}">
        <p14:creationId xmlns:p14="http://schemas.microsoft.com/office/powerpoint/2010/main" val="10977055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8600566-2D95-42E1-9C91-1883ABC38BA3}" type="slidenum">
              <a:rPr lang="en-US" altLang="en-US"/>
              <a:pPr/>
              <a:t>‹#›</a:t>
            </a:fld>
            <a:endParaRPr lang="en-US" altLang="en-US"/>
          </a:p>
        </p:txBody>
      </p:sp>
    </p:spTree>
    <p:extLst>
      <p:ext uri="{BB962C8B-B14F-4D97-AF65-F5344CB8AC3E}">
        <p14:creationId xmlns:p14="http://schemas.microsoft.com/office/powerpoint/2010/main" val="3867108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11/19/21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318623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AF0C4B-8A98-4BB8-80B7-EE9AF58BF998}" type="slidenum">
              <a:rPr lang="en-US" altLang="en-US"/>
              <a:pPr/>
              <a:t>‹#›</a:t>
            </a:fld>
            <a:endParaRPr lang="en-US" altLang="en-US"/>
          </a:p>
        </p:txBody>
      </p:sp>
    </p:spTree>
    <p:extLst>
      <p:ext uri="{BB962C8B-B14F-4D97-AF65-F5344CB8AC3E}">
        <p14:creationId xmlns:p14="http://schemas.microsoft.com/office/powerpoint/2010/main" val="18120649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C5404F-CBB9-4394-A7AC-29083D01AAB1}" type="slidenum">
              <a:rPr lang="en-US" altLang="en-US"/>
              <a:pPr/>
              <a:t>‹#›</a:t>
            </a:fld>
            <a:endParaRPr lang="en-US" altLang="en-US"/>
          </a:p>
        </p:txBody>
      </p:sp>
    </p:spTree>
    <p:extLst>
      <p:ext uri="{BB962C8B-B14F-4D97-AF65-F5344CB8AC3E}">
        <p14:creationId xmlns:p14="http://schemas.microsoft.com/office/powerpoint/2010/main" val="41384925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52B999D2-CCFE-D847-A35A-54BAFD05779E}" type="slidenum">
              <a:rPr lang="en-US"/>
              <a:pPr>
                <a:defRPr/>
              </a:pPr>
              <a:t>‹#›</a:t>
            </a:fld>
            <a:endParaRPr lang="en-US"/>
          </a:p>
        </p:txBody>
      </p:sp>
    </p:spTree>
    <p:extLst>
      <p:ext uri="{BB962C8B-B14F-4D97-AF65-F5344CB8AC3E}">
        <p14:creationId xmlns:p14="http://schemas.microsoft.com/office/powerpoint/2010/main" val="45629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0B4C885-AE23-E14B-99AA-E7F1F0E082BE}" type="slidenum">
              <a:rPr lang="en-US"/>
              <a:pPr>
                <a:defRPr/>
              </a:pPr>
              <a:t>‹#›</a:t>
            </a:fld>
            <a:endParaRPr lang="en-US"/>
          </a:p>
        </p:txBody>
      </p:sp>
    </p:spTree>
    <p:extLst>
      <p:ext uri="{BB962C8B-B14F-4D97-AF65-F5344CB8AC3E}">
        <p14:creationId xmlns:p14="http://schemas.microsoft.com/office/powerpoint/2010/main" val="25131600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C1EB55F-8265-0440-AF41-66DC8E0E9BEC}" type="slidenum">
              <a:rPr lang="en-US"/>
              <a:pPr>
                <a:defRPr/>
              </a:pPr>
              <a:t>‹#›</a:t>
            </a:fld>
            <a:endParaRPr lang="en-US"/>
          </a:p>
        </p:txBody>
      </p:sp>
    </p:spTree>
    <p:extLst>
      <p:ext uri="{BB962C8B-B14F-4D97-AF65-F5344CB8AC3E}">
        <p14:creationId xmlns:p14="http://schemas.microsoft.com/office/powerpoint/2010/main" val="8502766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09BE9D-990C-C849-A1E5-8C4759F732D7}" type="slidenum">
              <a:rPr lang="en-US"/>
              <a:pPr>
                <a:defRPr/>
              </a:pPr>
              <a:t>‹#›</a:t>
            </a:fld>
            <a:endParaRPr lang="en-US"/>
          </a:p>
        </p:txBody>
      </p:sp>
    </p:spTree>
    <p:extLst>
      <p:ext uri="{BB962C8B-B14F-4D97-AF65-F5344CB8AC3E}">
        <p14:creationId xmlns:p14="http://schemas.microsoft.com/office/powerpoint/2010/main" val="2896244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600E5871-DBC2-4C45-B478-93A82C25430D}" type="slidenum">
              <a:rPr lang="en-US"/>
              <a:pPr>
                <a:defRPr/>
              </a:pPr>
              <a:t>‹#›</a:t>
            </a:fld>
            <a:endParaRPr lang="en-US"/>
          </a:p>
        </p:txBody>
      </p:sp>
    </p:spTree>
    <p:extLst>
      <p:ext uri="{BB962C8B-B14F-4D97-AF65-F5344CB8AC3E}">
        <p14:creationId xmlns:p14="http://schemas.microsoft.com/office/powerpoint/2010/main" val="33255088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346F7878-E6F2-834F-BD62-786003AD41CA}" type="slidenum">
              <a:rPr lang="en-US"/>
              <a:pPr>
                <a:defRPr/>
              </a:pPr>
              <a:t>‹#›</a:t>
            </a:fld>
            <a:endParaRPr lang="en-US"/>
          </a:p>
        </p:txBody>
      </p:sp>
    </p:spTree>
    <p:extLst>
      <p:ext uri="{BB962C8B-B14F-4D97-AF65-F5344CB8AC3E}">
        <p14:creationId xmlns:p14="http://schemas.microsoft.com/office/powerpoint/2010/main" val="1828594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CAFE300-B57F-6842-879C-116B40E15244}" type="slidenum">
              <a:rPr lang="en-US"/>
              <a:pPr>
                <a:defRPr/>
              </a:pPr>
              <a:t>‹#›</a:t>
            </a:fld>
            <a:endParaRPr lang="en-US"/>
          </a:p>
        </p:txBody>
      </p:sp>
    </p:spTree>
    <p:extLst>
      <p:ext uri="{BB962C8B-B14F-4D97-AF65-F5344CB8AC3E}">
        <p14:creationId xmlns:p14="http://schemas.microsoft.com/office/powerpoint/2010/main" val="11135023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E61E486-8AE7-704C-B58E-CE54A01CCA30}" type="slidenum">
              <a:rPr lang="en-US"/>
              <a:pPr>
                <a:defRPr/>
              </a:pPr>
              <a:t>‹#›</a:t>
            </a:fld>
            <a:endParaRPr lang="en-US"/>
          </a:p>
        </p:txBody>
      </p:sp>
    </p:spTree>
    <p:extLst>
      <p:ext uri="{BB962C8B-B14F-4D97-AF65-F5344CB8AC3E}">
        <p14:creationId xmlns:p14="http://schemas.microsoft.com/office/powerpoint/2010/main" val="3626284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11/19/21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793797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8EAF62A-559E-8B46-A2E9-1EDB13ACC593}" type="slidenum">
              <a:rPr lang="en-US"/>
              <a:pPr>
                <a:defRPr/>
              </a:pPr>
              <a:t>‹#›</a:t>
            </a:fld>
            <a:endParaRPr lang="en-US"/>
          </a:p>
        </p:txBody>
      </p:sp>
    </p:spTree>
    <p:extLst>
      <p:ext uri="{BB962C8B-B14F-4D97-AF65-F5344CB8AC3E}">
        <p14:creationId xmlns:p14="http://schemas.microsoft.com/office/powerpoint/2010/main" val="723987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8EA8FC6-5B1F-A342-B090-95B0E08ACF4E}" type="slidenum">
              <a:rPr lang="en-US"/>
              <a:pPr>
                <a:defRPr/>
              </a:pPr>
              <a:t>‹#›</a:t>
            </a:fld>
            <a:endParaRPr lang="en-US"/>
          </a:p>
        </p:txBody>
      </p:sp>
    </p:spTree>
    <p:extLst>
      <p:ext uri="{BB962C8B-B14F-4D97-AF65-F5344CB8AC3E}">
        <p14:creationId xmlns:p14="http://schemas.microsoft.com/office/powerpoint/2010/main" val="5665281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79B2EF8-EB1B-AB45-9268-4A33EFA44491}" type="slidenum">
              <a:rPr lang="en-US"/>
              <a:pPr>
                <a:defRPr/>
              </a:pPr>
              <a:t>‹#›</a:t>
            </a:fld>
            <a:endParaRPr lang="en-US"/>
          </a:p>
        </p:txBody>
      </p:sp>
    </p:spTree>
    <p:extLst>
      <p:ext uri="{BB962C8B-B14F-4D97-AF65-F5344CB8AC3E}">
        <p14:creationId xmlns:p14="http://schemas.microsoft.com/office/powerpoint/2010/main" val="15457522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D65AC-F07F-6745-BBFE-EF17AD19DCAB}" type="slidenum">
              <a:rPr lang="en-US"/>
              <a:pPr>
                <a:defRPr/>
              </a:pPr>
              <a:t>‹#›</a:t>
            </a:fld>
            <a:endParaRPr lang="en-US"/>
          </a:p>
        </p:txBody>
      </p:sp>
    </p:spTree>
    <p:extLst>
      <p:ext uri="{BB962C8B-B14F-4D97-AF65-F5344CB8AC3E}">
        <p14:creationId xmlns:p14="http://schemas.microsoft.com/office/powerpoint/2010/main" val="1794694777"/>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BD2F16-3A2B-C249-934E-5810B2C389EF}" type="slidenum">
              <a:rPr lang="en-US"/>
              <a:pPr>
                <a:defRPr/>
              </a:pPr>
              <a:t>‹#›</a:t>
            </a:fld>
            <a:endParaRPr lang="en-US"/>
          </a:p>
        </p:txBody>
      </p:sp>
    </p:spTree>
    <p:extLst>
      <p:ext uri="{BB962C8B-B14F-4D97-AF65-F5344CB8AC3E}">
        <p14:creationId xmlns:p14="http://schemas.microsoft.com/office/powerpoint/2010/main" val="854672097"/>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208A72-E4D0-584E-9B6D-B248C904CFC0}" type="slidenum">
              <a:rPr lang="en-US"/>
              <a:pPr>
                <a:defRPr/>
              </a:pPr>
              <a:t>‹#›</a:t>
            </a:fld>
            <a:endParaRPr lang="en-US"/>
          </a:p>
        </p:txBody>
      </p:sp>
    </p:spTree>
    <p:extLst>
      <p:ext uri="{BB962C8B-B14F-4D97-AF65-F5344CB8AC3E}">
        <p14:creationId xmlns:p14="http://schemas.microsoft.com/office/powerpoint/2010/main" val="2165834565"/>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2FEF00-7AFA-A845-8A7C-67D9335C396A}" type="slidenum">
              <a:rPr lang="en-US"/>
              <a:pPr>
                <a:defRPr/>
              </a:pPr>
              <a:t>‹#›</a:t>
            </a:fld>
            <a:endParaRPr lang="en-US"/>
          </a:p>
        </p:txBody>
      </p:sp>
    </p:spTree>
    <p:extLst>
      <p:ext uri="{BB962C8B-B14F-4D97-AF65-F5344CB8AC3E}">
        <p14:creationId xmlns:p14="http://schemas.microsoft.com/office/powerpoint/2010/main" val="1507492325"/>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5EC5B3-B08B-B64C-A593-E331EEF19826}" type="slidenum">
              <a:rPr lang="en-US"/>
              <a:pPr>
                <a:defRPr/>
              </a:pPr>
              <a:t>‹#›</a:t>
            </a:fld>
            <a:endParaRPr lang="en-US"/>
          </a:p>
        </p:txBody>
      </p:sp>
    </p:spTree>
    <p:extLst>
      <p:ext uri="{BB962C8B-B14F-4D97-AF65-F5344CB8AC3E}">
        <p14:creationId xmlns:p14="http://schemas.microsoft.com/office/powerpoint/2010/main" val="2025821148"/>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B0911C-A008-A54D-B446-734EAF113DAE}" type="slidenum">
              <a:rPr lang="en-US"/>
              <a:pPr>
                <a:defRPr/>
              </a:pPr>
              <a:t>‹#›</a:t>
            </a:fld>
            <a:endParaRPr lang="en-US"/>
          </a:p>
        </p:txBody>
      </p:sp>
    </p:spTree>
    <p:extLst>
      <p:ext uri="{BB962C8B-B14F-4D97-AF65-F5344CB8AC3E}">
        <p14:creationId xmlns:p14="http://schemas.microsoft.com/office/powerpoint/2010/main" val="3873925799"/>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5A6A3D-AA10-E742-899D-FC92E52250CF}" type="slidenum">
              <a:rPr lang="en-US"/>
              <a:pPr>
                <a:defRPr/>
              </a:pPr>
              <a:t>‹#›</a:t>
            </a:fld>
            <a:endParaRPr lang="en-US"/>
          </a:p>
        </p:txBody>
      </p:sp>
    </p:spTree>
    <p:extLst>
      <p:ext uri="{BB962C8B-B14F-4D97-AF65-F5344CB8AC3E}">
        <p14:creationId xmlns:p14="http://schemas.microsoft.com/office/powerpoint/2010/main" val="2932337236"/>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11/19/21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5495563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65B38C-91DA-BB49-A7A6-10AD546B0757}" type="slidenum">
              <a:rPr lang="en-US"/>
              <a:pPr>
                <a:defRPr/>
              </a:pPr>
              <a:t>‹#›</a:t>
            </a:fld>
            <a:endParaRPr lang="en-US"/>
          </a:p>
        </p:txBody>
      </p:sp>
    </p:spTree>
    <p:extLst>
      <p:ext uri="{BB962C8B-B14F-4D97-AF65-F5344CB8AC3E}">
        <p14:creationId xmlns:p14="http://schemas.microsoft.com/office/powerpoint/2010/main" val="4003037695"/>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0A86B0-8B24-7E43-8677-E17EE738E33A}" type="slidenum">
              <a:rPr lang="en-US"/>
              <a:pPr>
                <a:defRPr/>
              </a:pPr>
              <a:t>‹#›</a:t>
            </a:fld>
            <a:endParaRPr lang="en-US"/>
          </a:p>
        </p:txBody>
      </p:sp>
    </p:spTree>
    <p:extLst>
      <p:ext uri="{BB962C8B-B14F-4D97-AF65-F5344CB8AC3E}">
        <p14:creationId xmlns:p14="http://schemas.microsoft.com/office/powerpoint/2010/main" val="2308328522"/>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2C6-1512-C645-AF57-3B44D02D01C7}" type="slidenum">
              <a:rPr lang="en-US"/>
              <a:pPr>
                <a:defRPr/>
              </a:pPr>
              <a:t>‹#›</a:t>
            </a:fld>
            <a:endParaRPr lang="en-US"/>
          </a:p>
        </p:txBody>
      </p:sp>
    </p:spTree>
    <p:extLst>
      <p:ext uri="{BB962C8B-B14F-4D97-AF65-F5344CB8AC3E}">
        <p14:creationId xmlns:p14="http://schemas.microsoft.com/office/powerpoint/2010/main" val="11959987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9C48DD-CEBC-104C-8D2F-1EA4864E2577}" type="slidenum">
              <a:rPr lang="en-US"/>
              <a:pPr>
                <a:defRPr/>
              </a:pPr>
              <a:t>‹#›</a:t>
            </a:fld>
            <a:endParaRPr lang="en-US"/>
          </a:p>
        </p:txBody>
      </p:sp>
    </p:spTree>
    <p:extLst>
      <p:ext uri="{BB962C8B-B14F-4D97-AF65-F5344CB8AC3E}">
        <p14:creationId xmlns:p14="http://schemas.microsoft.com/office/powerpoint/2010/main" val="594026809"/>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11/19/21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41057696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5497689"/>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2234855"/>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4747479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66122373"/>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4389931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11/19/21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2181690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95775832"/>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80918396"/>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480610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96492631"/>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89574167"/>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0127190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1284506"/>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947522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27984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74518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11/19/21</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4220739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931827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0194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396653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116417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552396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419456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6492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84306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445955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74192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11/19/21</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10302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11/19/21</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265008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11/19/21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010660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11/19/21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81521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11/19/21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4190825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11/19/21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4120488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11/19/21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322266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04341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11/19/21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39123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11/19/21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199784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11/19/21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91007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11/19/21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81043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11/19/21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90314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470491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813228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22724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018852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383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914859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928626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0775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803541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745650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826014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381998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46932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44805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587474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098802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612003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1723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79531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38792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6041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446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1196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880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0489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399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32943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195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3607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159129"/>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710981"/>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8740739"/>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835040"/>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66408"/>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18810"/>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092885"/>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950135"/>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746407"/>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02334"/>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516088"/>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981238"/>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03761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2391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22252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120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6818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79447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0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6577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1713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1004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0306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5745497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98649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840833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5235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14275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86270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86733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597388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629569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5456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19715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8010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696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2959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8555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631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1.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defTabSz="914400" fontAlgn="base">
              <a:spcAft>
                <a:spcPct val="0"/>
              </a:spcAft>
              <a:defRPr/>
            </a:pPr>
            <a:fld id="{DC5129F7-A45B-FB42-A9BF-6BE0D5185C7D}"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72958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29"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1"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2"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3"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4"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5"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nvGrpSpPr>
          <p:cNvPr id="1036" name="Group 12"/>
          <p:cNvGrpSpPr>
            <a:grpSpLocks/>
          </p:cNvGrpSpPr>
          <p:nvPr/>
        </p:nvGrpSpPr>
        <p:grpSpPr bwMode="auto">
          <a:xfrm>
            <a:off x="63500" y="153988"/>
            <a:ext cx="3435350" cy="520700"/>
            <a:chOff x="40" y="97"/>
            <a:chExt cx="2164" cy="328"/>
          </a:xfrm>
        </p:grpSpPr>
        <p:sp>
          <p:nvSpPr>
            <p:cNvPr id="104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5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grpSp>
        <p:nvGrpSpPr>
          <p:cNvPr id="1037" name="Group 18"/>
          <p:cNvGrpSpPr>
            <a:grpSpLocks/>
          </p:cNvGrpSpPr>
          <p:nvPr/>
        </p:nvGrpSpPr>
        <p:grpSpPr bwMode="auto">
          <a:xfrm>
            <a:off x="5646738" y="153988"/>
            <a:ext cx="3435350" cy="552450"/>
            <a:chOff x="3557" y="97"/>
            <a:chExt cx="2164" cy="348"/>
          </a:xfrm>
        </p:grpSpPr>
        <p:sp>
          <p:nvSpPr>
            <p:cNvPr id="104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sp>
        <p:nvSpPr>
          <p:cNvPr id="309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09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09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lvl1pPr>
          </a:lstStyle>
          <a:p>
            <a:fld id="{0F2E472B-4A5D-4448-887B-44275F9BD30F}" type="slidenum">
              <a:rPr lang="en-US" altLang="en-US"/>
              <a:pPr/>
              <a:t>‹#›</a:t>
            </a:fld>
            <a:endParaRPr lang="en-US" altLang="en-US"/>
          </a:p>
        </p:txBody>
      </p:sp>
    </p:spTree>
    <p:extLst>
      <p:ext uri="{BB962C8B-B14F-4D97-AF65-F5344CB8AC3E}">
        <p14:creationId xmlns:p14="http://schemas.microsoft.com/office/powerpoint/2010/main" val="296819160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pitchFamily="2" charset="2"/>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pitchFamily="2" charset="2"/>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atin typeface="Arial" pitchFamily="34" charset="0"/>
              </a:defRPr>
            </a:lvl1pPr>
          </a:lstStyle>
          <a:p>
            <a:fld id="{3BA88506-43D3-467A-A721-1D251CFE00C5}" type="slidenum">
              <a:rPr lang="en-US" altLang="en-US"/>
              <a:pPr/>
              <a:t>‹#›</a:t>
            </a:fld>
            <a:endParaRPr lang="en-US" altLang="en-US"/>
          </a:p>
        </p:txBody>
      </p:sp>
    </p:spTree>
    <p:extLst>
      <p:ext uri="{BB962C8B-B14F-4D97-AF65-F5344CB8AC3E}">
        <p14:creationId xmlns:p14="http://schemas.microsoft.com/office/powerpoint/2010/main" val="3531837603"/>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charset="0"/>
        </a:defRPr>
      </a:lvl6pPr>
      <a:lvl7pPr marL="914400" algn="l" rtl="0" eaLnBrk="0" fontAlgn="base" hangingPunct="0">
        <a:lnSpc>
          <a:spcPct val="90000"/>
        </a:lnSpc>
        <a:spcBef>
          <a:spcPct val="0"/>
        </a:spcBef>
        <a:spcAft>
          <a:spcPct val="0"/>
        </a:spcAft>
        <a:defRPr sz="4400">
          <a:solidFill>
            <a:schemeClr val="tx2"/>
          </a:solidFill>
          <a:latin typeface="Arial" charset="0"/>
        </a:defRPr>
      </a:lvl7pPr>
      <a:lvl8pPr marL="1371600" algn="l" rtl="0" eaLnBrk="0" fontAlgn="base" hangingPunct="0">
        <a:lnSpc>
          <a:spcPct val="90000"/>
        </a:lnSpc>
        <a:spcBef>
          <a:spcPct val="0"/>
        </a:spcBef>
        <a:spcAft>
          <a:spcPct val="0"/>
        </a:spcAft>
        <a:defRPr sz="4400">
          <a:solidFill>
            <a:schemeClr val="tx2"/>
          </a:solidFill>
          <a:latin typeface="Arial" charset="0"/>
        </a:defRPr>
      </a:lvl8pPr>
      <a:lvl9pPr marL="1828800" algn="l" rtl="0" eaLnBrk="0" fontAlgn="base" hangingPunct="0">
        <a:lnSpc>
          <a:spcPct val="90000"/>
        </a:lnSpc>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i="1">
          <a:solidFill>
            <a:schemeClr val="tx1"/>
          </a:solidFill>
          <a:latin typeface="Arial"/>
          <a:ea typeface="MS PGothic" pitchFamily="34" charset="-128"/>
          <a:cs typeface="Arial"/>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i="1">
          <a:solidFill>
            <a:schemeClr val="tx1"/>
          </a:solidFill>
          <a:latin typeface="Arial"/>
          <a:ea typeface="MS PGothic" pitchFamily="34" charset="-128"/>
          <a:cs typeface="Arial"/>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i="1">
          <a:solidFill>
            <a:schemeClr val="tx1"/>
          </a:solidFill>
          <a:latin typeface="Arial"/>
          <a:ea typeface="MS PGothic" pitchFamily="34" charset="-128"/>
          <a:cs typeface="Arial"/>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i="1">
          <a:solidFill>
            <a:schemeClr val="tx1"/>
          </a:solidFill>
          <a:latin typeface="Arial"/>
          <a:ea typeface="MS PGothic" pitchFamily="34" charset="-128"/>
          <a:cs typeface="Arial"/>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i="1">
          <a:solidFill>
            <a:schemeClr val="tx1"/>
          </a:solidFill>
          <a:latin typeface="Arial"/>
          <a:ea typeface="MS PGothic" pitchFamily="34" charset="-128"/>
          <a:cs typeface="Arial"/>
        </a:defRPr>
      </a:lvl5pPr>
      <a:lvl6pPr marL="25146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3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F2A807F1-C614-1046-BE1B-DEA2A2FCF6F8}" type="slidenum">
              <a:rPr lang="en-US"/>
              <a:pPr>
                <a:defRPr/>
              </a:pPr>
              <a:t>‹#›</a:t>
            </a:fld>
            <a:endParaRPr lang="en-US"/>
          </a:p>
        </p:txBody>
      </p:sp>
    </p:spTree>
    <p:extLst>
      <p:ext uri="{BB962C8B-B14F-4D97-AF65-F5344CB8AC3E}">
        <p14:creationId xmlns:p14="http://schemas.microsoft.com/office/powerpoint/2010/main" val="4237197403"/>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92F2F8A-F5A2-8F42-8D76-8D2DE2B6C275}" type="slidenum">
              <a:rPr lang="en-US"/>
              <a:pPr>
                <a:defRPr/>
              </a:pPr>
              <a:t>‹#›</a:t>
            </a:fld>
            <a:endParaRPr lang="en-US"/>
          </a:p>
        </p:txBody>
      </p:sp>
    </p:spTree>
    <p:extLst>
      <p:ext uri="{BB962C8B-B14F-4D97-AF65-F5344CB8AC3E}">
        <p14:creationId xmlns:p14="http://schemas.microsoft.com/office/powerpoint/2010/main" val="173869935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11/19/21</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599211041"/>
      </p:ext>
    </p:extLst>
  </p:cSld>
  <p:clrMap bg1="lt1" tx1="dk1" bg2="lt2" tx2="dk2" accent1="accent1" accent2="accent2" accent3="accent3" accent4="accent4" accent5="accent5" accent6="accent6" hlink="hlink" folHlink="folHlink"/>
  <p:sldLayoutIdLst>
    <p:sldLayoutId id="2147483838"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06307323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53852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t>11/19/21</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4705449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11/19/21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3142272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71913937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11/19/21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639711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336218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36029745"/>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544127"/>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6546401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0.xml"/><Relationship Id="rId1" Type="http://schemas.openxmlformats.org/officeDocument/2006/relationships/tags" Target="../tags/tag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9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2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14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59.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5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4.xml"/><Relationship Id="rId1" Type="http://schemas.openxmlformats.org/officeDocument/2006/relationships/themeOverride" Target="../theme/themeOverride2.xml"/><Relationship Id="rId5" Type="http://schemas.openxmlformats.org/officeDocument/2006/relationships/image" Target="../media/image38.pn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59.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59.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59.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59.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5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59.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59.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59.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159.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59.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59.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59.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59.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59.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59.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59.xml"/><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1.xml"/><Relationship Id="rId1" Type="http://schemas.openxmlformats.org/officeDocument/2006/relationships/slideLayout" Target="../slideLayouts/slideLayout143.xml"/><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170.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70.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17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0.xml"/><Relationship Id="rId1" Type="http://schemas.openxmlformats.org/officeDocument/2006/relationships/tags" Target="../tags/tag1.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C56FED-2162-784B-B8E0-896049C55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
            <a:ext cx="9144000" cy="6432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7537" y="256674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Who Wrote the Pentateuch?</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Genesis Authorship</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dirty="0">
                <a:effectLst>
                  <a:outerShdw blurRad="38100" dist="38100" dir="2700000" algn="tl">
                    <a:srgbClr val="000000"/>
                  </a:outerShdw>
                </a:effectLst>
              </a:rPr>
              <a:t>Hello</a:t>
            </a:r>
          </a:p>
        </p:txBody>
      </p:sp>
      <p:sp>
        <p:nvSpPr>
          <p:cNvPr id="5" name="Rectangle 5">
            <a:extLst>
              <a:ext uri="{FF2B5EF4-FFF2-40B4-BE49-F238E27FC236}">
                <a16:creationId xmlns:a16="http://schemas.microsoft.com/office/drawing/2014/main" id="{9091F71A-933E-4347-AC16-FB78D18E4547}"/>
              </a:ext>
            </a:extLst>
          </p:cNvPr>
          <p:cNvSpPr txBox="1">
            <a:spLocks noChangeArrowheads="1"/>
          </p:cNvSpPr>
          <p:nvPr/>
        </p:nvSpPr>
        <p:spPr>
          <a:xfrm>
            <a:off x="2728041" y="4588271"/>
            <a:ext cx="4608512" cy="19442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ar-SA" sz="4800" b="1" dirty="0">
                <a:solidFill>
                  <a:sysClr val="window" lastClr="FFFFFF"/>
                </a:solidFill>
                <a:effectLst>
                  <a:glow rad="342900">
                    <a:sysClr val="windowText" lastClr="000000">
                      <a:alpha val="75000"/>
                    </a:sysClr>
                  </a:glow>
                </a:effectLst>
                <a:latin typeface="Calibri"/>
              </a:rPr>
              <a:t>أهلا</a:t>
            </a:r>
            <a:endParaRPr kumimoji="0" lang="en-US" sz="4800" b="1" i="0"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800" b="1" dirty="0">
                <a:solidFill>
                  <a:sysClr val="window" lastClr="FFFFFF"/>
                </a:solidFill>
                <a:effectLst>
                  <a:glow rad="342900">
                    <a:sysClr val="windowText" lastClr="000000">
                      <a:alpha val="75000"/>
                    </a:sysClr>
                  </a:glow>
                </a:effectLst>
                <a:latin typeface="Calibri"/>
              </a:rPr>
              <a:t>Arabic</a:t>
            </a:r>
            <a:endParaRPr kumimoji="0" lang="en-US" sz="4800" b="1" i="0"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mj-cs"/>
            </a:endParaRPr>
          </a:p>
        </p:txBody>
      </p:sp>
    </p:spTree>
    <p:extLst>
      <p:ext uri="{BB962C8B-B14F-4D97-AF65-F5344CB8AC3E}">
        <p14:creationId xmlns:p14="http://schemas.microsoft.com/office/powerpoint/2010/main" val="34855548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en-US" altLang="zh-CN" sz="2800" b="1" dirty="0">
                <a:effectLst>
                  <a:outerShdw blurRad="38100" dist="38100" dir="2700000" algn="tl">
                    <a:srgbClr val="000000">
                      <a:alpha val="43137"/>
                    </a:srgbClr>
                  </a:outerShdw>
                </a:effectLst>
                <a:latin typeface="Arial" charset="0"/>
                <a:ea typeface="ＭＳ Ｐゴシック" charset="0"/>
              </a:rPr>
              <a:t>Jacob</a:t>
            </a:r>
            <a:r>
              <a:rPr lang="mr-IN" sz="2800" b="1" dirty="0">
                <a:effectLst>
                  <a:outerShdw blurRad="38100" dist="38100" dir="2700000" algn="tl">
                    <a:srgbClr val="000000">
                      <a:alpha val="43137"/>
                    </a:srgbClr>
                  </a:outerShdw>
                </a:effectLst>
                <a:latin typeface="Arial" charset="0"/>
                <a:ea typeface="ＭＳ Ｐゴシック" charset="0"/>
              </a:rPr>
              <a:t>'</a:t>
            </a:r>
            <a:r>
              <a:rPr lang="en-US" altLang="ja-JP" sz="2800" b="1" dirty="0">
                <a:effectLst>
                  <a:outerShdw blurRad="38100" dist="38100" dir="2700000" algn="tl">
                    <a:srgbClr val="000000">
                      <a:alpha val="43137"/>
                    </a:srgbClr>
                  </a:outerShdw>
                </a:effectLst>
                <a:latin typeface="Arial" charset="0"/>
                <a:ea typeface="ＭＳ Ｐゴシック" charset="0"/>
              </a:rPr>
              <a:t>s Blessing His 12 Sons Was Prophetic </a:t>
            </a:r>
            <a:br>
              <a:rPr lang="en-US" altLang="ja-JP" sz="2800" b="1" dirty="0">
                <a:effectLst>
                  <a:outerShdw blurRad="38100" dist="38100" dir="2700000" algn="tl">
                    <a:srgbClr val="000000">
                      <a:alpha val="43137"/>
                    </a:srgbClr>
                  </a:outerShdw>
                </a:effectLst>
                <a:latin typeface="Arial" charset="0"/>
                <a:ea typeface="ＭＳ Ｐゴシック" charset="0"/>
              </a:rPr>
            </a:br>
            <a:r>
              <a:rPr lang="en-US" altLang="ja-JP" sz="2800" b="1" dirty="0">
                <a:effectLst>
                  <a:outerShdw blurRad="38100" dist="38100" dir="2700000" algn="tl">
                    <a:srgbClr val="000000">
                      <a:alpha val="43137"/>
                    </a:srgbClr>
                  </a:outerShdw>
                </a:effectLst>
                <a:latin typeface="Arial" charset="0"/>
                <a:ea typeface="ＭＳ Ｐゴシック" charset="0"/>
              </a:rPr>
              <a:t>(Gen.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2124777946"/>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b="1" dirty="0">
                <a:solidFill>
                  <a:schemeClr val="bg1"/>
                </a:solidFill>
                <a:effectLst>
                  <a:glow rad="152400">
                    <a:schemeClr val="tx1">
                      <a:alpha val="95000"/>
                    </a:schemeClr>
                  </a:glow>
                </a:effectLst>
                <a:latin typeface="+mn-lt"/>
              </a:rPr>
              <a:t>Christ Descended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Since Jacob</a:t>
            </a:r>
            <a:r>
              <a:rPr kumimoji="0" lang="mr-IN"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mr-IN"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Judah, my son, is a young lion that has finished eating its prey. Like a lion he crouches and lies down; like a lioness—who dares to rouse him?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3000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10</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The scepter will not depart from Judah, nor the ruler</a:t>
            </a:r>
            <a:r>
              <a:rPr kumimoji="0" lang="mr-IN"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 staff from his descendants, until the coming of the one to whom it belongs, the one whom all nations will honor</a:t>
            </a:r>
            <a:r>
              <a:rPr kumimoji="0" lang="mr-IN"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2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 (NLT)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 </a:t>
            </a:r>
          </a:p>
        </p:txBody>
      </p:sp>
    </p:spTree>
    <p:extLst>
      <p:ext uri="{BB962C8B-B14F-4D97-AF65-F5344CB8AC3E}">
        <p14:creationId xmlns:p14="http://schemas.microsoft.com/office/powerpoint/2010/main" val="1057630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r>
              <a:rPr lang="en-US" sz="4800" b="1" dirty="0">
                <a:effectLst>
                  <a:outerShdw blurRad="38100" dist="38100" dir="2700000" algn="tl">
                    <a:srgbClr val="000000">
                      <a:alpha val="43137"/>
                    </a:srgbClr>
                  </a:outerShdw>
                </a:effectLst>
              </a:rPr>
              <a:t>God promised believers like us blessings of the Abrahamic Covenant.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337795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mr-IN"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mr-I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mr-I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mr-I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mr-I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37748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Mosaic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11" name="Rectangle 2">
            <a:extLst>
              <a:ext uri="{FF2B5EF4-FFF2-40B4-BE49-F238E27FC236}">
                <a16:creationId xmlns:a16="http://schemas.microsoft.com/office/drawing/2014/main" id="{9C58542B-0D6D-B844-B2F8-BD01DFD7AB89}"/>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kern="0" dirty="0">
                <a:effectLst>
                  <a:glow rad="127000">
                    <a:schemeClr val="tx1"/>
                  </a:glow>
                </a:effectLst>
                <a:latin typeface="Arial" charset="0"/>
                <a:ea typeface="ＭＳ Ｐゴシック" charset="0"/>
                <a:cs typeface="ＭＳ Ｐゴシック" charset="0"/>
              </a:rPr>
              <a:t>Internal</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94008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Mosaic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Tree>
    <p:extLst>
      <p:ext uri="{BB962C8B-B14F-4D97-AF65-F5344CB8AC3E}">
        <p14:creationId xmlns:p14="http://schemas.microsoft.com/office/powerpoint/2010/main" val="4846482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oses Supposes—Documentary Defends Moses&amp;#39; Authorship | Answers in Genesis">
            <a:extLst>
              <a:ext uri="{FF2B5EF4-FFF2-40B4-BE49-F238E27FC236}">
                <a16:creationId xmlns:a16="http://schemas.microsoft.com/office/drawing/2014/main" id="{10DF166D-38F1-F648-A1DA-E4CB8665D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3267"/>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613617"/>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After the victory,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instructed Moses, 'Write this down on a scroll as a permanent reminder, and read it aloud to Joshua: I will erase the memory of Amalek from under heaven'"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(Exodus 17:14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en-US" sz="4800" b="1" dirty="0">
                <a:effectLst>
                  <a:glow rad="228600">
                    <a:schemeClr val="accent4">
                      <a:satMod val="175000"/>
                      <a:alpha val="88000"/>
                    </a:schemeClr>
                  </a:glow>
                </a:effectLst>
                <a:latin typeface="Arial" charset="0"/>
                <a:ea typeface="ＭＳ Ｐゴシック" charset="0"/>
                <a:cs typeface="ＭＳ Ｐゴシック" charset="0"/>
              </a:rPr>
              <a:t>Tradition Supports Moses</a:t>
            </a:r>
          </a:p>
        </p:txBody>
      </p:sp>
      <p:pic>
        <p:nvPicPr>
          <p:cNvPr id="3074" name="Picture 2" descr="Did Moses really write Genesis - creation.com">
            <a:extLst>
              <a:ext uri="{FF2B5EF4-FFF2-40B4-BE49-F238E27FC236}">
                <a16:creationId xmlns:a16="http://schemas.microsoft.com/office/drawing/2014/main" id="{1E966B5D-C5B8-0A49-AF72-6E81747C2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4" y="1025071"/>
            <a:ext cx="9119996" cy="52305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493485" y="1152870"/>
            <a:ext cx="8636000" cy="27950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Early church</a:t>
            </a:r>
          </a:p>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Jerusalem Talmud</a:t>
            </a:r>
          </a:p>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Josephus</a:t>
            </a:r>
          </a:p>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Except some early Christian theologians</a:t>
            </a: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Mosaic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kern="0" dirty="0">
                <a:effectLst>
                  <a:glow rad="127000">
                    <a:schemeClr val="tx1"/>
                  </a:glow>
                </a:effectLst>
                <a:latin typeface="Arial" charset="0"/>
                <a:ea typeface="ＭＳ Ｐゴシック" charset="0"/>
                <a:cs typeface="ＭＳ Ｐゴシック" charset="0"/>
              </a:rPr>
              <a:t>Internal</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122919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Did Moses wrote Genesis—and the entire Pentateuch?</a:t>
            </a:r>
          </a:p>
        </p:txBody>
      </p:sp>
      <p:pic>
        <p:nvPicPr>
          <p:cNvPr id="10242" name="Picture 2" descr="The Septuagint: The First of the Bible Translations – Israel My Glory">
            <a:extLst>
              <a:ext uri="{FF2B5EF4-FFF2-40B4-BE49-F238E27FC236}">
                <a16:creationId xmlns:a16="http://schemas.microsoft.com/office/drawing/2014/main" id="{6C4237F3-AEDC-FE4F-83A1-314855176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8661"/>
            <a:ext cx="9144000" cy="4937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F1E24B7-5ADC-164E-BC54-BA14F1C66920}"/>
              </a:ext>
            </a:extLst>
          </p:cNvPr>
          <p:cNvSpPr txBox="1">
            <a:spLocks noChangeArrowheads="1"/>
          </p:cNvSpPr>
          <p:nvPr/>
        </p:nvSpPr>
        <p:spPr bwMode="auto">
          <a:xfrm>
            <a:off x="-32657" y="6195786"/>
            <a:ext cx="9144000" cy="663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Critical OT scholarship says no.</a:t>
            </a:r>
          </a:p>
        </p:txBody>
      </p:sp>
    </p:spTree>
    <p:extLst>
      <p:ext uri="{BB962C8B-B14F-4D97-AF65-F5344CB8AC3E}">
        <p14:creationId xmlns:p14="http://schemas.microsoft.com/office/powerpoint/2010/main" val="30359642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Biblical Response to Scientific Atheism | Patterns of Evidence">
            <a:extLst>
              <a:ext uri="{FF2B5EF4-FFF2-40B4-BE49-F238E27FC236}">
                <a16:creationId xmlns:a16="http://schemas.microsoft.com/office/drawing/2014/main" id="{9B705CB6-11A0-1749-80A9-BF050C1CD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063"/>
            <a:ext cx="9144000" cy="61039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Qualifications of Moses</a:t>
            </a:r>
          </a:p>
        </p:txBody>
      </p:sp>
    </p:spTree>
    <p:extLst>
      <p:ext uri="{BB962C8B-B14F-4D97-AF65-F5344CB8AC3E}">
        <p14:creationId xmlns:p14="http://schemas.microsoft.com/office/powerpoint/2010/main" val="2450863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Education in ancient Egypt - Q-files - Search • Read • Discover">
            <a:extLst>
              <a:ext uri="{FF2B5EF4-FFF2-40B4-BE49-F238E27FC236}">
                <a16:creationId xmlns:a16="http://schemas.microsoft.com/office/drawing/2014/main" id="{18C60942-9083-A949-8E0B-6B70E3D44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667" y="1234155"/>
            <a:ext cx="6934666" cy="562384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133160"/>
          </a:xfrm>
          <a:effectLst>
            <a:outerShdw blurRad="63500" dist="35921" dir="2700000" algn="ctr" rotWithShape="0">
              <a:schemeClr val="tx2">
                <a:alpha val="74998"/>
              </a:schemeClr>
            </a:outerShdw>
          </a:effectLst>
        </p:spPr>
        <p:txBody>
          <a:bodyPr anchor="t"/>
          <a:lstStyle/>
          <a:p>
            <a:pPr>
              <a:defRPr/>
            </a:pPr>
            <a:r>
              <a:rPr lang="ru-RU" sz="3600" b="1" dirty="0">
                <a:solidFill>
                  <a:schemeClr val="tx1"/>
                </a:solidFill>
                <a:effectLst/>
                <a:latin typeface="Arial" charset="0"/>
                <a:ea typeface="ＭＳ Ｐゴシック" charset="0"/>
                <a:cs typeface="ＭＳ Ｐゴシック" charset="0"/>
              </a:rPr>
              <a:t>"</a:t>
            </a:r>
            <a:r>
              <a:rPr lang="en-US" sz="3600" b="1" dirty="0">
                <a:solidFill>
                  <a:schemeClr val="tx1"/>
                </a:solidFill>
                <a:effectLst/>
                <a:latin typeface="Arial" charset="0"/>
                <a:ea typeface="ＭＳ Ｐゴシック" charset="0"/>
                <a:cs typeface="ＭＳ Ｐゴシック" charset="0"/>
              </a:rPr>
              <a:t>Moses was educated in all the wisdom of the Egyptians" (Acts 7:22 </a:t>
            </a:r>
            <a:r>
              <a:rPr lang="en-US" sz="3200" b="1" dirty="0">
                <a:solidFill>
                  <a:schemeClr val="tx1"/>
                </a:solidFill>
                <a:effectLst/>
                <a:latin typeface="Arial" charset="0"/>
                <a:ea typeface="ＭＳ Ｐゴシック" charset="0"/>
                <a:cs typeface="ＭＳ Ｐゴシック" charset="0"/>
              </a:rPr>
              <a:t>NLT</a:t>
            </a:r>
            <a:r>
              <a:rPr lang="en-US" sz="36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9" descr="World Travel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8" y="2133600"/>
            <a:ext cx="3151187"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381000" y="1371600"/>
            <a:ext cx="7924800"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Acts 7:22</a:t>
            </a:r>
            <a:r>
              <a:rPr kumimoji="0" lang="en-US" alt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 Moses was educated in all the wisdom of the Egyptians and was powerful in speech and action.</a:t>
            </a:r>
          </a:p>
        </p:txBody>
      </p:sp>
      <p:sp>
        <p:nvSpPr>
          <p:cNvPr id="36868" name="Text Box 4"/>
          <p:cNvSpPr txBox="1">
            <a:spLocks noChangeArrowheads="1"/>
          </p:cNvSpPr>
          <p:nvPr/>
        </p:nvSpPr>
        <p:spPr bwMode="auto">
          <a:xfrm>
            <a:off x="533400" y="2590800"/>
            <a:ext cx="62611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99FF99"/>
                </a:solidFill>
                <a:effectLst/>
                <a:uLnTx/>
                <a:uFillTx/>
                <a:latin typeface="Comic Sans MS" pitchFamily="66" charset="0"/>
                <a:ea typeface="MS PGothic" pitchFamily="34" charset="-128"/>
                <a:cs typeface="+mn-cs"/>
              </a:rPr>
              <a:t>Education in Ancient Egypt</a:t>
            </a:r>
            <a:endParaRPr kumimoji="0" lang="en-US" altLang="en-US" sz="2400" b="0" i="0" u="none" strike="noStrike" kern="1200" cap="none" spc="0" normalizeH="0" baseline="0" noProof="0">
              <a:ln>
                <a:noFill/>
              </a:ln>
              <a:solidFill>
                <a:srgbClr val="99FF99"/>
              </a:solidFill>
              <a:effectLst/>
              <a:uLnTx/>
              <a:uFillTx/>
              <a:latin typeface="Comic Sans MS" pitchFamily="66" charset="0"/>
              <a:ea typeface="MS PGothic" pitchFamily="34" charset="-128"/>
              <a:cs typeface="+mn-cs"/>
            </a:endParaRPr>
          </a:p>
        </p:txBody>
      </p:sp>
      <p:sp>
        <p:nvSpPr>
          <p:cNvPr id="36869" name="Text Box 5"/>
          <p:cNvSpPr txBox="1">
            <a:spLocks noChangeArrowheads="1"/>
          </p:cNvSpPr>
          <p:nvPr/>
        </p:nvSpPr>
        <p:spPr bwMode="auto">
          <a:xfrm>
            <a:off x="533400" y="3276600"/>
            <a:ext cx="62611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1.</a:t>
            </a:r>
            <a:r>
              <a:rPr kumimoji="0" lang="en-US" altLang="en-US" sz="2200" b="0" i="0" u="none" strike="noStrike" kern="1200" cap="none" spc="0" normalizeH="0" baseline="0" noProof="0">
                <a:ln>
                  <a:noFill/>
                </a:ln>
                <a:solidFill>
                  <a:srgbClr val="FFFFCC"/>
                </a:solidFill>
                <a:effectLst/>
                <a:uLnTx/>
                <a:uFillTx/>
                <a:latin typeface="Comic Sans MS" pitchFamily="66" charset="0"/>
                <a:ea typeface="MS PGothic" pitchFamily="34" charset="-128"/>
                <a:cs typeface="+mn-cs"/>
              </a:rPr>
              <a:t> Schools for priests connected with temple and taught magic, medicine and religion.</a:t>
            </a:r>
          </a:p>
        </p:txBody>
      </p:sp>
      <p:sp>
        <p:nvSpPr>
          <p:cNvPr id="36870" name="Text Box 6"/>
          <p:cNvSpPr txBox="1">
            <a:spLocks noChangeArrowheads="1"/>
          </p:cNvSpPr>
          <p:nvPr/>
        </p:nvSpPr>
        <p:spPr bwMode="auto">
          <a:xfrm>
            <a:off x="533400" y="4191000"/>
            <a:ext cx="65532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2.</a:t>
            </a:r>
            <a:r>
              <a:rPr kumimoji="0" lang="en-US" altLang="en-US" sz="2200" b="0" i="0" u="none" strike="noStrike" kern="1200" cap="none" spc="0" normalizeH="0" baseline="0" noProof="0">
                <a:ln>
                  <a:noFill/>
                </a:ln>
                <a:solidFill>
                  <a:srgbClr val="FFFFCC"/>
                </a:solidFill>
                <a:effectLst/>
                <a:uLnTx/>
                <a:uFillTx/>
                <a:latin typeface="Comic Sans MS" pitchFamily="66" charset="0"/>
                <a:ea typeface="MS PGothic" pitchFamily="34" charset="-128"/>
                <a:cs typeface="+mn-cs"/>
              </a:rPr>
              <a:t> The royal court equipped young men for positions of authority (incl. Moses)</a:t>
            </a:r>
          </a:p>
        </p:txBody>
      </p:sp>
      <p:sp>
        <p:nvSpPr>
          <p:cNvPr id="36871" name="Text Box 7"/>
          <p:cNvSpPr txBox="1">
            <a:spLocks noChangeArrowheads="1"/>
          </p:cNvSpPr>
          <p:nvPr/>
        </p:nvSpPr>
        <p:spPr bwMode="auto">
          <a:xfrm>
            <a:off x="533400" y="5105400"/>
            <a:ext cx="6494463"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3.</a:t>
            </a:r>
            <a:r>
              <a:rPr kumimoji="0" lang="en-US" altLang="en-US" sz="2200" b="0" i="0" u="none" strike="noStrike" kern="1200" cap="none" spc="0" normalizeH="0" baseline="0" noProof="0">
                <a:ln>
                  <a:noFill/>
                </a:ln>
                <a:solidFill>
                  <a:srgbClr val="FFFFCC"/>
                </a:solidFill>
                <a:effectLst/>
                <a:uLnTx/>
                <a:uFillTx/>
                <a:latin typeface="Comic Sans MS" pitchFamily="66" charset="0"/>
                <a:ea typeface="MS PGothic" pitchFamily="34" charset="-128"/>
                <a:cs typeface="+mn-cs"/>
              </a:rPr>
              <a:t> Schools sponsored by the royal court trained people for smooth running of government.</a:t>
            </a:r>
          </a:p>
        </p:txBody>
      </p:sp>
      <p:sp>
        <p:nvSpPr>
          <p:cNvPr id="36872" name="Text Box 8"/>
          <p:cNvSpPr txBox="1">
            <a:spLocks noChangeArrowheads="1"/>
          </p:cNvSpPr>
          <p:nvPr/>
        </p:nvSpPr>
        <p:spPr bwMode="auto">
          <a:xfrm>
            <a:off x="533400" y="5988050"/>
            <a:ext cx="6494463"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4. </a:t>
            </a:r>
            <a:r>
              <a:rPr kumimoji="0" lang="en-US" altLang="en-US" sz="2200" b="0" i="0" u="none" strike="noStrike" kern="1200" cap="none" spc="0" normalizeH="0" baseline="0" noProof="0">
                <a:ln>
                  <a:noFill/>
                </a:ln>
                <a:solidFill>
                  <a:srgbClr val="FFFFCC"/>
                </a:solidFill>
                <a:effectLst/>
                <a:uLnTx/>
                <a:uFillTx/>
                <a:latin typeface="Comic Sans MS" pitchFamily="66" charset="0"/>
                <a:ea typeface="MS PGothic" pitchFamily="34" charset="-128"/>
                <a:cs typeface="+mn-cs"/>
              </a:rPr>
              <a:t>Subjects taught included arithmetic, geography, poetry and astronomy.</a:t>
            </a:r>
          </a:p>
        </p:txBody>
      </p:sp>
      <p:sp>
        <p:nvSpPr>
          <p:cNvPr id="67592" name="Text Box 10"/>
          <p:cNvSpPr txBox="1">
            <a:spLocks noChangeArrowheads="1"/>
          </p:cNvSpPr>
          <p:nvPr/>
        </p:nvSpPr>
        <p:spPr bwMode="auto">
          <a:xfrm>
            <a:off x="8440738" y="0"/>
            <a:ext cx="6985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CC"/>
                </a:solidFill>
                <a:effectLst/>
                <a:uLnTx/>
                <a:uFillTx/>
                <a:latin typeface="Arial" pitchFamily="34" charset="0"/>
                <a:ea typeface="MS PGothic" pitchFamily="34" charset="-128"/>
                <a:cs typeface="Arial" pitchFamily="34" charset="0"/>
              </a:rPr>
              <a:t>155</a:t>
            </a:r>
          </a:p>
        </p:txBody>
      </p:sp>
      <p:sp>
        <p:nvSpPr>
          <p:cNvPr id="67593" name="Text Box 11"/>
          <p:cNvSpPr txBox="1">
            <a:spLocks noChangeArrowheads="1"/>
          </p:cNvSpPr>
          <p:nvPr/>
        </p:nvSpPr>
        <p:spPr bwMode="auto">
          <a:xfrm>
            <a:off x="8445500" y="396875"/>
            <a:ext cx="6985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CC"/>
                </a:solidFill>
                <a:effectLst/>
                <a:uLnTx/>
                <a:uFillTx/>
                <a:latin typeface="Arial" pitchFamily="34" charset="0"/>
                <a:ea typeface="MS PGothic" pitchFamily="34" charset="-128"/>
                <a:cs typeface="Arial" pitchFamily="34" charset="0"/>
              </a:rPr>
              <a:t>158</a:t>
            </a:r>
          </a:p>
        </p:txBody>
      </p:sp>
      <p:sp>
        <p:nvSpPr>
          <p:cNvPr id="12" name="Title 11"/>
          <p:cNvSpPr>
            <a:spLocks noGrp="1"/>
          </p:cNvSpPr>
          <p:nvPr>
            <p:ph type="title" idx="4294967295"/>
          </p:nvPr>
        </p:nvSpPr>
        <p:spPr>
          <a:xfrm>
            <a:off x="381000" y="825500"/>
            <a:ext cx="8885238" cy="546100"/>
          </a:xfrm>
        </p:spPr>
        <p:txBody>
          <a:bodyPr/>
          <a:lstStyle/>
          <a:p>
            <a:pPr algn="l"/>
            <a:r>
              <a:rPr lang="en-US" altLang="en-US" sz="3200">
                <a:solidFill>
                  <a:srgbClr val="99FF99"/>
                </a:solidFill>
                <a:effectLst>
                  <a:outerShdw blurRad="38100" dist="38100" dir="2700000" algn="tl">
                    <a:srgbClr val="000000"/>
                  </a:outerShdw>
                </a:effectLst>
                <a:latin typeface="Comic Sans MS" pitchFamily="66" charset="0"/>
              </a:rPr>
              <a:t>2. Moses to Pre-Kingdom  (Egyptians)</a:t>
            </a:r>
            <a:endParaRPr lang="en-US" altLang="en-US">
              <a:effectLst>
                <a:outerShdw blurRad="38100" dist="38100" dir="2700000" algn="tl">
                  <a:srgbClr val="000000"/>
                </a:outerShdw>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6867"/>
                                        </p:tgtEl>
                                        <p:attrNameLst>
                                          <p:attrName>style.visibility</p:attrName>
                                        </p:attrNameLst>
                                      </p:cBhvr>
                                      <p:to>
                                        <p:strVal val="visible"/>
                                      </p:to>
                                    </p:set>
                                    <p:animEffect transition="in" filter="dissolve">
                                      <p:cBhvr>
                                        <p:cTn id="7" dur="500"/>
                                        <p:tgtEl>
                                          <p:spTgt spid="36867"/>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36868"/>
                                        </p:tgtEl>
                                        <p:attrNameLst>
                                          <p:attrName>style.visibility</p:attrName>
                                        </p:attrNameLst>
                                      </p:cBhvr>
                                      <p:to>
                                        <p:strVal val="visible"/>
                                      </p:to>
                                    </p:set>
                                    <p:animEffect transition="in" filter="dissolve">
                                      <p:cBhvr>
                                        <p:cTn id="11" dur="500"/>
                                        <p:tgtEl>
                                          <p:spTgt spid="36868"/>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36869"/>
                                        </p:tgtEl>
                                        <p:attrNameLst>
                                          <p:attrName>style.visibility</p:attrName>
                                        </p:attrNameLst>
                                      </p:cBhvr>
                                      <p:to>
                                        <p:strVal val="visible"/>
                                      </p:to>
                                    </p:set>
                                    <p:animEffect transition="in" filter="dissolve">
                                      <p:cBhvr>
                                        <p:cTn id="15" dur="500"/>
                                        <p:tgtEl>
                                          <p:spTgt spid="368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8000"/>
                                  </p:stCondLst>
                                  <p:childTnLst>
                                    <p:set>
                                      <p:cBhvr>
                                        <p:cTn id="18" dur="1" fill="hold">
                                          <p:stCondLst>
                                            <p:cond delay="0"/>
                                          </p:stCondLst>
                                        </p:cTn>
                                        <p:tgtEl>
                                          <p:spTgt spid="36870"/>
                                        </p:tgtEl>
                                        <p:attrNameLst>
                                          <p:attrName>style.visibility</p:attrName>
                                        </p:attrNameLst>
                                      </p:cBhvr>
                                      <p:to>
                                        <p:strVal val="visible"/>
                                      </p:to>
                                    </p:set>
                                    <p:animEffect transition="in" filter="dissolve">
                                      <p:cBhvr>
                                        <p:cTn id="19" dur="500"/>
                                        <p:tgtEl>
                                          <p:spTgt spid="36870"/>
                                        </p:tgtEl>
                                      </p:cBhvr>
                                    </p:animEffect>
                                  </p:childTnLst>
                                </p:cTn>
                              </p:par>
                            </p:childTnLst>
                          </p:cTn>
                        </p:par>
                        <p:par>
                          <p:cTn id="20" fill="hold" nodeType="afterGroup">
                            <p:stCondLst>
                              <p:cond delay="21000"/>
                            </p:stCondLst>
                            <p:childTnLst>
                              <p:par>
                                <p:cTn id="21" presetID="9" presetClass="entr" presetSubtype="0" fill="hold" grpId="0" nodeType="afterEffect">
                                  <p:stCondLst>
                                    <p:cond delay="8000"/>
                                  </p:stCondLst>
                                  <p:childTnLst>
                                    <p:set>
                                      <p:cBhvr>
                                        <p:cTn id="22" dur="1" fill="hold">
                                          <p:stCondLst>
                                            <p:cond delay="0"/>
                                          </p:stCondLst>
                                        </p:cTn>
                                        <p:tgtEl>
                                          <p:spTgt spid="36871"/>
                                        </p:tgtEl>
                                        <p:attrNameLst>
                                          <p:attrName>style.visibility</p:attrName>
                                        </p:attrNameLst>
                                      </p:cBhvr>
                                      <p:to>
                                        <p:strVal val="visible"/>
                                      </p:to>
                                    </p:set>
                                    <p:animEffect transition="in" filter="dissolve">
                                      <p:cBhvr>
                                        <p:cTn id="23" dur="500"/>
                                        <p:tgtEl>
                                          <p:spTgt spid="36871"/>
                                        </p:tgtEl>
                                      </p:cBhvr>
                                    </p:animEffect>
                                  </p:childTnLst>
                                </p:cTn>
                              </p:par>
                            </p:childTnLst>
                          </p:cTn>
                        </p:par>
                        <p:par>
                          <p:cTn id="24" fill="hold" nodeType="afterGroup">
                            <p:stCondLst>
                              <p:cond delay="29500"/>
                            </p:stCondLst>
                            <p:childTnLst>
                              <p:par>
                                <p:cTn id="25" presetID="9" presetClass="entr" presetSubtype="0" fill="hold" grpId="0" nodeType="afterEffect">
                                  <p:stCondLst>
                                    <p:cond delay="8000"/>
                                  </p:stCondLst>
                                  <p:childTnLst>
                                    <p:set>
                                      <p:cBhvr>
                                        <p:cTn id="26" dur="1" fill="hold">
                                          <p:stCondLst>
                                            <p:cond delay="0"/>
                                          </p:stCondLst>
                                        </p:cTn>
                                        <p:tgtEl>
                                          <p:spTgt spid="36872"/>
                                        </p:tgtEl>
                                        <p:attrNameLst>
                                          <p:attrName>style.visibility</p:attrName>
                                        </p:attrNameLst>
                                      </p:cBhvr>
                                      <p:to>
                                        <p:strVal val="visible"/>
                                      </p:to>
                                    </p:set>
                                    <p:animEffect transition="in" filter="dissolve">
                                      <p:cBhvr>
                                        <p:cTn id="27"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P spid="36868" grpId="0" autoUpdateAnimBg="0"/>
      <p:bldP spid="36869" grpId="0" autoUpdateAnimBg="0"/>
      <p:bldP spid="36870" grpId="0" autoUpdateAnimBg="0"/>
      <p:bldP spid="36871" grpId="0" autoUpdateAnimBg="0"/>
      <p:bldP spid="3687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8" descr="writ05e"/>
          <p:cNvPicPr>
            <a:picLocks noChangeAspect="1" noChangeArrowheads="1"/>
          </p:cNvPicPr>
          <p:nvPr/>
        </p:nvPicPr>
        <p:blipFill>
          <a:blip r:embed="rId3" cstate="screen">
            <a:lum bright="60000"/>
            <a:extLst>
              <a:ext uri="{28A0092B-C50C-407E-A947-70E740481C1C}">
                <a14:useLocalDpi xmlns:a14="http://schemas.microsoft.com/office/drawing/2010/main" val="0"/>
              </a:ext>
            </a:extLst>
          </a:blip>
          <a:srcRect r="2438"/>
          <a:stretch>
            <a:fillRect/>
          </a:stretch>
        </p:blipFill>
        <p:spPr bwMode="auto">
          <a:xfrm>
            <a:off x="0" y="0"/>
            <a:ext cx="91440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Text Box 2"/>
          <p:cNvSpPr txBox="1">
            <a:spLocks noChangeArrowheads="1"/>
          </p:cNvSpPr>
          <p:nvPr/>
        </p:nvSpPr>
        <p:spPr bwMode="auto">
          <a:xfrm>
            <a:off x="304800" y="990600"/>
            <a:ext cx="8610600" cy="108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Moses learned Egyptian h</a:t>
            </a:r>
            <a:r>
              <a:rPr kumimoji="0" lang="en-US"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pitchFamily="18" charset="0"/>
              </a:rPr>
              <a:t>ieroglyphics and Canaanite Script in his training. </a:t>
            </a:r>
          </a:p>
        </p:txBody>
      </p:sp>
      <p:sp>
        <p:nvSpPr>
          <p:cNvPr id="38915" name="Text Box 3"/>
          <p:cNvSpPr txBox="1">
            <a:spLocks noChangeArrowheads="1"/>
          </p:cNvSpPr>
          <p:nvPr/>
        </p:nvSpPr>
        <p:spPr bwMode="auto">
          <a:xfrm>
            <a:off x="304800" y="4975225"/>
            <a:ext cx="86106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Families were responsible for passing down the trade and skills of their livelihood and the teaching of the laws.</a:t>
            </a:r>
          </a:p>
        </p:txBody>
      </p:sp>
      <p:sp>
        <p:nvSpPr>
          <p:cNvPr id="38916" name="Text Box 4"/>
          <p:cNvSpPr txBox="1">
            <a:spLocks noChangeArrowheads="1"/>
          </p:cNvSpPr>
          <p:nvPr/>
        </p:nvSpPr>
        <p:spPr bwMode="auto">
          <a:xfrm>
            <a:off x="304800" y="2270125"/>
            <a:ext cx="8610600" cy="108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He was able to record the laws and commandments of God for the people of Israel.</a:t>
            </a:r>
          </a:p>
        </p:txBody>
      </p:sp>
      <p:sp>
        <p:nvSpPr>
          <p:cNvPr id="38917" name="Text Box 5"/>
          <p:cNvSpPr txBox="1">
            <a:spLocks noChangeArrowheads="1"/>
          </p:cNvSpPr>
          <p:nvPr/>
        </p:nvSpPr>
        <p:spPr bwMode="auto">
          <a:xfrm>
            <a:off x="304800" y="3657600"/>
            <a:ext cx="8610600" cy="108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During the wilderness wanderings, no formal system of education existed.</a:t>
            </a:r>
          </a:p>
        </p:txBody>
      </p:sp>
      <p:sp>
        <p:nvSpPr>
          <p:cNvPr id="71686" name="Rectangle 7"/>
          <p:cNvSpPr>
            <a:spLocks noChangeArrowheads="1"/>
          </p:cNvSpPr>
          <p:nvPr/>
        </p:nvSpPr>
        <p:spPr bwMode="auto">
          <a:xfrm>
            <a:off x="304800" y="3429000"/>
            <a:ext cx="8534400" cy="228600"/>
          </a:xfrm>
          <a:prstGeom prst="rect">
            <a:avLst/>
          </a:prstGeom>
          <a:solidFill>
            <a:schemeClr val="bg2"/>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Times New Roman" pitchFamily="18" charset="0"/>
              <a:ea typeface="MS PGothic" pitchFamily="34" charset="-128"/>
              <a:cs typeface="+mn-cs"/>
            </a:endParaRPr>
          </a:p>
        </p:txBody>
      </p:sp>
      <p:sp>
        <p:nvSpPr>
          <p:cNvPr id="9" name="Title 8"/>
          <p:cNvSpPr>
            <a:spLocks noGrp="1"/>
          </p:cNvSpPr>
          <p:nvPr>
            <p:ph type="title" idx="4294967295"/>
          </p:nvPr>
        </p:nvSpPr>
        <p:spPr>
          <a:xfrm>
            <a:off x="258763" y="152400"/>
            <a:ext cx="8885237" cy="685800"/>
          </a:xfrm>
        </p:spPr>
        <p:txBody>
          <a:bodyPr/>
          <a:lstStyle/>
          <a:p>
            <a:r>
              <a:rPr lang="en-US" altLang="en-US">
                <a:solidFill>
                  <a:srgbClr val="000000"/>
                </a:solidFill>
                <a:effectLst>
                  <a:outerShdw blurRad="38100" dist="38100" dir="2700000" algn="tl">
                    <a:srgbClr val="FFFFFF"/>
                  </a:outerShdw>
                </a:effectLst>
                <a:latin typeface="Arial" pitchFamily="34" charset="0"/>
              </a:rPr>
              <a:t>Education in the Time of Moses</a:t>
            </a:r>
          </a:p>
        </p:txBody>
      </p:sp>
      <p:sp>
        <p:nvSpPr>
          <p:cNvPr id="71688" name="Text Box 6"/>
          <p:cNvSpPr txBox="1">
            <a:spLocks noChangeArrowheads="1"/>
          </p:cNvSpPr>
          <p:nvPr/>
        </p:nvSpPr>
        <p:spPr bwMode="auto">
          <a:xfrm>
            <a:off x="8458200" y="60325"/>
            <a:ext cx="6985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CC"/>
                </a:solidFill>
                <a:effectLst/>
                <a:uLnTx/>
                <a:uFillTx/>
                <a:latin typeface="Arial" pitchFamily="34" charset="0"/>
                <a:ea typeface="MS PGothic" pitchFamily="34" charset="-128"/>
                <a:cs typeface="Arial" pitchFamily="34" charset="0"/>
              </a:rPr>
              <a:t>155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8914"/>
                                        </p:tgtEl>
                                        <p:attrNameLst>
                                          <p:attrName>style.visibility</p:attrName>
                                        </p:attrNameLst>
                                      </p:cBhvr>
                                      <p:to>
                                        <p:strVal val="visible"/>
                                      </p:to>
                                    </p:set>
                                    <p:animEffect transition="in" filter="dissolve">
                                      <p:cBhvr>
                                        <p:cTn id="7" dur="500"/>
                                        <p:tgtEl>
                                          <p:spTgt spid="38914"/>
                                        </p:tgtEl>
                                      </p:cBhvr>
                                    </p:animEffect>
                                  </p:childTnLst>
                                </p:cTn>
                              </p:par>
                            </p:childTnLst>
                          </p:cTn>
                        </p:par>
                        <p:par>
                          <p:cTn id="8" fill="hold" nodeType="afterGroup">
                            <p:stCondLst>
                              <p:cond delay="1500"/>
                            </p:stCondLst>
                            <p:childTnLst>
                              <p:par>
                                <p:cTn id="9" presetID="9" presetClass="entr" presetSubtype="0" fill="hold" grpId="0" nodeType="afterEffect">
                                  <p:stCondLst>
                                    <p:cond delay="7000"/>
                                  </p:stCondLst>
                                  <p:childTnLst>
                                    <p:set>
                                      <p:cBhvr>
                                        <p:cTn id="10" dur="1" fill="hold">
                                          <p:stCondLst>
                                            <p:cond delay="0"/>
                                          </p:stCondLst>
                                        </p:cTn>
                                        <p:tgtEl>
                                          <p:spTgt spid="38916"/>
                                        </p:tgtEl>
                                        <p:attrNameLst>
                                          <p:attrName>style.visibility</p:attrName>
                                        </p:attrNameLst>
                                      </p:cBhvr>
                                      <p:to>
                                        <p:strVal val="visible"/>
                                      </p:to>
                                    </p:set>
                                    <p:animEffect transition="in" filter="dissolve">
                                      <p:cBhvr>
                                        <p:cTn id="11" dur="500"/>
                                        <p:tgtEl>
                                          <p:spTgt spid="38916"/>
                                        </p:tgtEl>
                                      </p:cBhvr>
                                    </p:animEffect>
                                  </p:childTnLst>
                                </p:cTn>
                              </p:par>
                            </p:childTnLst>
                          </p:cTn>
                        </p:par>
                        <p:par>
                          <p:cTn id="12" fill="hold" nodeType="afterGroup">
                            <p:stCondLst>
                              <p:cond delay="9000"/>
                            </p:stCondLst>
                            <p:childTnLst>
                              <p:par>
                                <p:cTn id="13" presetID="9" presetClass="entr" presetSubtype="0" fill="hold" grpId="0" nodeType="afterEffect">
                                  <p:stCondLst>
                                    <p:cond delay="7000"/>
                                  </p:stCondLst>
                                  <p:childTnLst>
                                    <p:set>
                                      <p:cBhvr>
                                        <p:cTn id="14" dur="1" fill="hold">
                                          <p:stCondLst>
                                            <p:cond delay="0"/>
                                          </p:stCondLst>
                                        </p:cTn>
                                        <p:tgtEl>
                                          <p:spTgt spid="38917"/>
                                        </p:tgtEl>
                                        <p:attrNameLst>
                                          <p:attrName>style.visibility</p:attrName>
                                        </p:attrNameLst>
                                      </p:cBhvr>
                                      <p:to>
                                        <p:strVal val="visible"/>
                                      </p:to>
                                    </p:set>
                                    <p:animEffect transition="in" filter="dissolve">
                                      <p:cBhvr>
                                        <p:cTn id="15" dur="500"/>
                                        <p:tgtEl>
                                          <p:spTgt spid="38917"/>
                                        </p:tgtEl>
                                      </p:cBhvr>
                                    </p:animEffect>
                                  </p:childTnLst>
                                </p:cTn>
                              </p:par>
                            </p:childTnLst>
                          </p:cTn>
                        </p:par>
                        <p:par>
                          <p:cTn id="16" fill="hold" nodeType="afterGroup">
                            <p:stCondLst>
                              <p:cond delay="16500"/>
                            </p:stCondLst>
                            <p:childTnLst>
                              <p:par>
                                <p:cTn id="17" presetID="9" presetClass="entr" presetSubtype="0" fill="hold" grpId="0" nodeType="afterEffect">
                                  <p:stCondLst>
                                    <p:cond delay="7000"/>
                                  </p:stCondLst>
                                  <p:childTnLst>
                                    <p:set>
                                      <p:cBhvr>
                                        <p:cTn id="18" dur="1" fill="hold">
                                          <p:stCondLst>
                                            <p:cond delay="0"/>
                                          </p:stCondLst>
                                        </p:cTn>
                                        <p:tgtEl>
                                          <p:spTgt spid="38915"/>
                                        </p:tgtEl>
                                        <p:attrNameLst>
                                          <p:attrName>style.visibility</p:attrName>
                                        </p:attrNameLst>
                                      </p:cBhvr>
                                      <p:to>
                                        <p:strVal val="visible"/>
                                      </p:to>
                                    </p:set>
                                    <p:animEffect transition="in" filter="dissolve">
                                      <p:cBhvr>
                                        <p:cTn id="19"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autoUpdateAnimBg="0"/>
      <p:bldP spid="38916" grpId="0" autoUpdateAnimBg="0"/>
      <p:bldP spid="3891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writ05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143000" y="1752600"/>
            <a:ext cx="6477000" cy="762000"/>
          </a:xfrm>
          <a:solidFill>
            <a:srgbClr val="000000"/>
          </a:solidFill>
        </p:spPr>
        <p:txBody>
          <a:bodyPr/>
          <a:lstStyle/>
          <a:p>
            <a:pPr algn="ctr">
              <a:defRPr/>
            </a:pPr>
            <a:r>
              <a:rPr lang="en-US">
                <a:ea typeface="ＭＳ Ｐゴシック" charset="0"/>
                <a:cs typeface="ＭＳ Ｐゴシック" charset="0"/>
              </a:rPr>
              <a:t>Egyptian Hieroglyphics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n Important Word From Moses | ThePreachersWord">
            <a:extLst>
              <a:ext uri="{FF2B5EF4-FFF2-40B4-BE49-F238E27FC236}">
                <a16:creationId xmlns:a16="http://schemas.microsoft.com/office/drawing/2014/main" id="{81626FDB-7977-7241-A51C-871F4EF6E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7"/>
          <a:stretch/>
        </p:blipFill>
        <p:spPr bwMode="auto">
          <a:xfrm>
            <a:off x="0" y="948303"/>
            <a:ext cx="9144000" cy="5909698"/>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Qualifications of Moses</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2844801" y="1136383"/>
            <a:ext cx="6008912" cy="51168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2800" b="1" kern="0" dirty="0">
                <a:effectLst>
                  <a:glow rad="228600">
                    <a:schemeClr val="accent4">
                      <a:satMod val="175000"/>
                      <a:alpha val="88000"/>
                    </a:schemeClr>
                  </a:glow>
                </a:effectLst>
                <a:latin typeface="Arial" charset="0"/>
                <a:ea typeface="ＭＳ Ｐゴシック" charset="0"/>
                <a:cs typeface="ＭＳ Ｐゴシック" charset="0"/>
              </a:rPr>
              <a:t>"We have the witness of the incidental allusions to contemporary events or current issues, to social or political conditions, or to matters of climate or geography.  When all such factors are fairly and properly weighed, they lead to this conclusion: the author of these books and his readers must originally have lived in Egypt.”  </a:t>
            </a:r>
          </a:p>
        </p:txBody>
      </p:sp>
      <p:sp>
        <p:nvSpPr>
          <p:cNvPr id="7" name="Rectangle 2">
            <a:extLst>
              <a:ext uri="{FF2B5EF4-FFF2-40B4-BE49-F238E27FC236}">
                <a16:creationId xmlns:a16="http://schemas.microsoft.com/office/drawing/2014/main" id="{7D3C18BB-DC47-BC48-A4D9-5F16D1D040CC}"/>
              </a:ext>
            </a:extLst>
          </p:cNvPr>
          <p:cNvSpPr txBox="1">
            <a:spLocks noChangeArrowheads="1"/>
          </p:cNvSpPr>
          <p:nvPr/>
        </p:nvSpPr>
        <p:spPr bwMode="auto">
          <a:xfrm>
            <a:off x="0" y="6368740"/>
            <a:ext cx="8897256" cy="4360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2000" b="1" kern="0" dirty="0">
                <a:effectLst>
                  <a:glow rad="228600">
                    <a:schemeClr val="accent4">
                      <a:satMod val="175000"/>
                      <a:alpha val="88000"/>
                    </a:schemeClr>
                  </a:glow>
                </a:effectLst>
                <a:latin typeface="Arial" charset="0"/>
                <a:ea typeface="ＭＳ Ｐゴシック" charset="0"/>
                <a:cs typeface="ＭＳ Ｐゴシック" charset="0"/>
              </a:rPr>
              <a:t>Gleason Archer, </a:t>
            </a:r>
            <a:r>
              <a:rPr lang="en-US" sz="2000" b="1" i="1" kern="0" dirty="0">
                <a:effectLst>
                  <a:glow rad="228600">
                    <a:schemeClr val="accent4">
                      <a:satMod val="175000"/>
                      <a:alpha val="88000"/>
                    </a:schemeClr>
                  </a:glow>
                </a:effectLst>
                <a:latin typeface="Arial" charset="0"/>
                <a:ea typeface="ＭＳ Ｐゴシック" charset="0"/>
                <a:cs typeface="ＭＳ Ｐゴシック" charset="0"/>
              </a:rPr>
              <a:t>Encyclopedia of Bible Difficulties</a:t>
            </a:r>
            <a:r>
              <a:rPr lang="en-US" sz="2000" b="1" kern="0" dirty="0">
                <a:effectLst>
                  <a:glow rad="228600">
                    <a:schemeClr val="accent4">
                      <a:satMod val="175000"/>
                      <a:alpha val="88000"/>
                    </a:schemeClr>
                  </a:glow>
                </a:effectLst>
                <a:latin typeface="Arial" charset="0"/>
                <a:ea typeface="ＭＳ Ｐゴシック" charset="0"/>
                <a:cs typeface="ＭＳ Ｐゴシック" charset="0"/>
              </a:rPr>
              <a:t>, 46</a:t>
            </a:r>
          </a:p>
        </p:txBody>
      </p:sp>
    </p:spTree>
    <p:extLst>
      <p:ext uri="{BB962C8B-B14F-4D97-AF65-F5344CB8AC3E}">
        <p14:creationId xmlns:p14="http://schemas.microsoft.com/office/powerpoint/2010/main" val="1044492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CB9673-737D-AA45-BDF8-67ADA1432A61}"/>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219137" name="Rectangle 2"/>
          <p:cNvSpPr>
            <a:spLocks noGrp="1" noChangeArrowheads="1"/>
          </p:cNvSpPr>
          <p:nvPr>
            <p:ph type="ctrTitle"/>
          </p:nvPr>
        </p:nvSpPr>
        <p:spPr>
          <a:xfrm>
            <a:off x="-107343" y="-734922"/>
            <a:ext cx="9144000" cy="541338"/>
          </a:xfrm>
        </p:spPr>
        <p:txBody>
          <a:bodyPr/>
          <a:lstStyle/>
          <a:p>
            <a:pPr eaLnBrk="1" hangingPunct="1"/>
            <a:r>
              <a:rPr kumimoji="1" lang="en-US" altLang="zh-CN" sz="4000" b="1" dirty="0">
                <a:solidFill>
                  <a:schemeClr val="bg1"/>
                </a:solidFill>
                <a:latin typeface="Arial" charset="0"/>
              </a:rPr>
              <a:t>The Choice</a:t>
            </a:r>
            <a:endParaRPr kumimoji="1" lang="en-US" altLang="zh-CN" sz="2800" b="1" dirty="0">
              <a:solidFill>
                <a:schemeClr val="bg1"/>
              </a:solidFill>
              <a:latin typeface="Arial" charset="0"/>
            </a:endParaRPr>
          </a:p>
        </p:txBody>
      </p:sp>
      <p:sp>
        <p:nvSpPr>
          <p:cNvPr id="7" name="Text Box 9"/>
          <p:cNvSpPr txBox="1">
            <a:spLocks noChangeArrowheads="1"/>
          </p:cNvSpPr>
          <p:nvPr/>
        </p:nvSpPr>
        <p:spPr bwMode="auto">
          <a:xfrm>
            <a:off x="2823057" y="4756629"/>
            <a:ext cx="2082621"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Sodom?</a:t>
            </a:r>
          </a:p>
        </p:txBody>
      </p:sp>
      <p:sp>
        <p:nvSpPr>
          <p:cNvPr id="17" name="Right Arrow 16"/>
          <p:cNvSpPr/>
          <p:nvPr/>
        </p:nvSpPr>
        <p:spPr bwMode="auto">
          <a:xfrm rot="4728893">
            <a:off x="2647282" y="93111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131196" y="98961"/>
            <a:ext cx="357020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4400" b="1" dirty="0">
                <a:solidFill>
                  <a:srgbClr val="FFFFFF"/>
                </a:solidFill>
                <a:effectLst>
                  <a:glow rad="203200">
                    <a:srgbClr val="000514">
                      <a:alpha val="88000"/>
                    </a:srgbClr>
                  </a:glow>
                </a:effectLst>
                <a:latin typeface="Arial"/>
                <a:cs typeface="Arial"/>
              </a:rPr>
              <a:t>Abram &amp; Lot</a:t>
            </a:r>
          </a:p>
        </p:txBody>
      </p:sp>
      <p:sp>
        <p:nvSpPr>
          <p:cNvPr id="10" name="Right Arrow 9">
            <a:extLst>
              <a:ext uri="{FF2B5EF4-FFF2-40B4-BE49-F238E27FC236}">
                <a16:creationId xmlns:a16="http://schemas.microsoft.com/office/drawing/2014/main" id="{32083B07-D8BC-324D-8D26-CBE114148A75}"/>
              </a:ext>
            </a:extLst>
          </p:cNvPr>
          <p:cNvSpPr/>
          <p:nvPr/>
        </p:nvSpPr>
        <p:spPr bwMode="auto">
          <a:xfrm rot="4728893">
            <a:off x="765473" y="1010631"/>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1" name="Text Box 9">
            <a:extLst>
              <a:ext uri="{FF2B5EF4-FFF2-40B4-BE49-F238E27FC236}">
                <a16:creationId xmlns:a16="http://schemas.microsoft.com/office/drawing/2014/main" id="{5F14913D-4C2F-E844-A76A-7A77C3EFD35F}"/>
              </a:ext>
            </a:extLst>
          </p:cNvPr>
          <p:cNvSpPr txBox="1">
            <a:spLocks noChangeArrowheads="1"/>
          </p:cNvSpPr>
          <p:nvPr/>
        </p:nvSpPr>
        <p:spPr bwMode="auto">
          <a:xfrm>
            <a:off x="2513250" y="4186785"/>
            <a:ext cx="267573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Gomorrah?</a:t>
            </a:r>
          </a:p>
        </p:txBody>
      </p:sp>
      <p:sp>
        <p:nvSpPr>
          <p:cNvPr id="12" name="Text Box 9">
            <a:extLst>
              <a:ext uri="{FF2B5EF4-FFF2-40B4-BE49-F238E27FC236}">
                <a16:creationId xmlns:a16="http://schemas.microsoft.com/office/drawing/2014/main" id="{BC47067A-F3C2-7744-B2F0-C833FA7BF847}"/>
              </a:ext>
            </a:extLst>
          </p:cNvPr>
          <p:cNvSpPr txBox="1">
            <a:spLocks noChangeArrowheads="1"/>
          </p:cNvSpPr>
          <p:nvPr/>
        </p:nvSpPr>
        <p:spPr bwMode="auto">
          <a:xfrm>
            <a:off x="2306222" y="5684282"/>
            <a:ext cx="133081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Zoar</a:t>
            </a:r>
          </a:p>
        </p:txBody>
      </p:sp>
      <p:sp>
        <p:nvSpPr>
          <p:cNvPr id="14" name="Rectangle 2">
            <a:extLst>
              <a:ext uri="{FF2B5EF4-FFF2-40B4-BE49-F238E27FC236}">
                <a16:creationId xmlns:a16="http://schemas.microsoft.com/office/drawing/2014/main" id="{78634F80-C5AF-534A-8AFD-A44C0637721C}"/>
              </a:ext>
            </a:extLst>
          </p:cNvPr>
          <p:cNvSpPr txBox="1">
            <a:spLocks noChangeArrowheads="1"/>
          </p:cNvSpPr>
          <p:nvPr/>
        </p:nvSpPr>
        <p:spPr bwMode="auto">
          <a:xfrm>
            <a:off x="5215486" y="8332"/>
            <a:ext cx="3928514" cy="6813381"/>
          </a:xfrm>
          <a:prstGeom prst="rect">
            <a:avLst/>
          </a:prstGeom>
          <a:solidFill>
            <a:srgbClr val="0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Lot took a long look at the fertile plains of the Jordan Valley in the direction of Zoar. The whole area was well watered everywhere, like the garden of the L</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or the beautiful land of Egypt. (This was before the L</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destroyed Sodom and Gomorrah.)</a:t>
            </a:r>
            <a:r>
              <a:rPr kumimoji="0" lang="ru-RU"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(Gen 13:10 </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017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0" grpId="0" animBg="1"/>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airness – Genesis 13:8-9 – Highway of Holiness">
            <a:extLst>
              <a:ext uri="{FF2B5EF4-FFF2-40B4-BE49-F238E27FC236}">
                <a16:creationId xmlns:a16="http://schemas.microsoft.com/office/drawing/2014/main" id="{ED60E3E7-F250-2745-9A5B-BA8DA8393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01141"/>
            <a:ext cx="9144000" cy="3120572"/>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Lot took a long look at the fertile plains of the Jordan Valley in the direction of </a:t>
            </a:r>
            <a:r>
              <a:rPr lang="en-US" sz="3200" b="1" dirty="0" err="1">
                <a:effectLst>
                  <a:glow rad="127000">
                    <a:schemeClr val="tx1"/>
                  </a:glow>
                </a:effectLst>
                <a:latin typeface="Arial" charset="0"/>
                <a:ea typeface="ＭＳ Ｐゴシック" charset="0"/>
                <a:cs typeface="ＭＳ Ｐゴシック" charset="0"/>
              </a:rPr>
              <a:t>Zoar</a:t>
            </a:r>
            <a:r>
              <a:rPr lang="en-US" sz="3200" b="1" dirty="0">
                <a:effectLst>
                  <a:glow rad="127000">
                    <a:schemeClr val="tx1"/>
                  </a:glow>
                </a:effectLst>
                <a:latin typeface="Arial" charset="0"/>
                <a:ea typeface="ＭＳ Ｐゴシック" charset="0"/>
                <a:cs typeface="ＭＳ Ｐゴシック" charset="0"/>
              </a:rPr>
              <a:t>. The whole area was well watered everywhere, like the garden of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or </a:t>
            </a:r>
            <a:r>
              <a:rPr lang="en-US" sz="3200" b="1" dirty="0">
                <a:solidFill>
                  <a:srgbClr val="FFFF00"/>
                </a:solidFill>
                <a:effectLst>
                  <a:glow rad="127000">
                    <a:schemeClr val="tx1"/>
                  </a:glow>
                </a:effectLst>
                <a:latin typeface="Arial" charset="0"/>
                <a:ea typeface="ＭＳ Ｐゴシック" charset="0"/>
                <a:cs typeface="ＭＳ Ｐゴシック" charset="0"/>
              </a:rPr>
              <a:t>the beautiful land of Egypt</a:t>
            </a:r>
            <a:r>
              <a:rPr lang="en-US" sz="3200" b="1" dirty="0">
                <a:effectLst>
                  <a:glow rad="127000">
                    <a:schemeClr val="tx1"/>
                  </a:glow>
                </a:effectLst>
                <a:latin typeface="Arial" charset="0"/>
                <a:ea typeface="ＭＳ Ｐゴシック" charset="0"/>
                <a:cs typeface="ＭＳ Ｐゴシック" charset="0"/>
              </a:rPr>
              <a:t>. (This was before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destroyed Sodom and Gomorrah.)</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(Gen 13:10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nvestigating Moses Old Testament Authorship Is Important">
            <a:extLst>
              <a:ext uri="{FF2B5EF4-FFF2-40B4-BE49-F238E27FC236}">
                <a16:creationId xmlns:a16="http://schemas.microsoft.com/office/drawing/2014/main" id="{AEEFCFAA-074C-2A41-B9F3-B77FA6B441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0"/>
          <a:stretch/>
        </p:blipFill>
        <p:spPr bwMode="auto">
          <a:xfrm>
            <a:off x="-33901" y="0"/>
            <a:ext cx="9177901" cy="687649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3999" cy="163285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JEDP Attack on Mosaic Authorship </a:t>
            </a:r>
          </a:p>
        </p:txBody>
      </p:sp>
    </p:spTree>
    <p:extLst>
      <p:ext uri="{BB962C8B-B14F-4D97-AF65-F5344CB8AC3E}">
        <p14:creationId xmlns:p14="http://schemas.microsoft.com/office/powerpoint/2010/main" val="3532751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3713" name="Picture 2" descr="scrolls">
            <a:hlinkClick r:id="" action="ppaction://noaction"/>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927204"/>
            <a:ext cx="9144000" cy="600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4355" name="Rectangle 3"/>
          <p:cNvSpPr>
            <a:spLocks noGrp="1" noChangeArrowheads="1"/>
          </p:cNvSpPr>
          <p:nvPr>
            <p:ph type="ctrTitle"/>
          </p:nvPr>
        </p:nvSpPr>
        <p:spPr>
          <a:xfrm>
            <a:off x="-76200" y="116222"/>
            <a:ext cx="9296400" cy="706438"/>
          </a:xfrm>
          <a:effectLst/>
        </p:spPr>
        <p:txBody>
          <a:bodyPr/>
          <a:lstStyle/>
          <a:p>
            <a:pPr eaLnBrk="1" hangingPunct="1">
              <a:defRPr/>
            </a:pPr>
            <a:r>
              <a:rPr lang="en-US" sz="5400" b="1" dirty="0">
                <a:solidFill>
                  <a:schemeClr val="bg1"/>
                </a:solidFill>
                <a:latin typeface="Arial" charset="0"/>
                <a:cs typeface="ＭＳ Ｐゴシック" charset="0"/>
              </a:rPr>
              <a:t>Genesis Authorship</a:t>
            </a:r>
            <a:endParaRPr lang="en-US" sz="5400" b="1" dirty="0">
              <a:solidFill>
                <a:schemeClr val="bg1"/>
              </a:solidFill>
              <a:latin typeface="Arial" charset="0"/>
              <a:ea typeface="ＭＳ Ｐゴシック" charset="0"/>
              <a:cs typeface="ＭＳ Ｐゴシック" charset="0"/>
            </a:endParaRPr>
          </a:p>
        </p:txBody>
      </p:sp>
      <p:sp>
        <p:nvSpPr>
          <p:cNvPr id="243716" name="AutoShape 6"/>
          <p:cNvSpPr>
            <a:spLocks noChangeArrowheads="1"/>
          </p:cNvSpPr>
          <p:nvPr/>
        </p:nvSpPr>
        <p:spPr bwMode="auto">
          <a:xfrm>
            <a:off x="391890" y="3581400"/>
            <a:ext cx="8763000" cy="1676400"/>
          </a:xfrm>
          <a:prstGeom prst="rightArrow">
            <a:avLst>
              <a:gd name="adj1" fmla="val 50000"/>
              <a:gd name="adj2" fmla="val 130682"/>
            </a:avLst>
          </a:prstGeom>
          <a:solidFill>
            <a:srgbClr val="C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64359" name="Rectangle 7"/>
          <p:cNvSpPr>
            <a:spLocks noChangeArrowheads="1"/>
          </p:cNvSpPr>
          <p:nvPr/>
        </p:nvSpPr>
        <p:spPr bwMode="auto">
          <a:xfrm>
            <a:off x="-1524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J</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Jehovah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(LORD)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850 BC</a:t>
            </a:r>
          </a:p>
        </p:txBody>
      </p:sp>
      <p:sp>
        <p:nvSpPr>
          <p:cNvPr id="1764360" name="Rectangle 8"/>
          <p:cNvSpPr>
            <a:spLocks noChangeArrowheads="1"/>
          </p:cNvSpPr>
          <p:nvPr/>
        </p:nvSpPr>
        <p:spPr bwMode="auto">
          <a:xfrm>
            <a:off x="4419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Deuteronomistic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School</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550 BC</a:t>
            </a:r>
          </a:p>
        </p:txBody>
      </p:sp>
      <p:sp>
        <p:nvSpPr>
          <p:cNvPr id="1764361" name="Rectangle 9"/>
          <p:cNvSpPr>
            <a:spLocks noChangeArrowheads="1"/>
          </p:cNvSpPr>
          <p:nvPr/>
        </p:nvSpPr>
        <p:spPr bwMode="auto">
          <a:xfrm>
            <a:off x="2133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E</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Elohim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(God)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750 BC</a:t>
            </a:r>
          </a:p>
        </p:txBody>
      </p:sp>
      <p:sp>
        <p:nvSpPr>
          <p:cNvPr id="1764362" name="Rectangle 10"/>
          <p:cNvSpPr>
            <a:spLocks noChangeArrowheads="1"/>
          </p:cNvSpPr>
          <p:nvPr/>
        </p:nvSpPr>
        <p:spPr bwMode="auto">
          <a:xfrm>
            <a:off x="6705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P</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Priestly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Code</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450 BC</a:t>
            </a:r>
          </a:p>
        </p:txBody>
      </p:sp>
      <p:sp>
        <p:nvSpPr>
          <p:cNvPr id="1764363" name="Rectangle 11"/>
          <p:cNvSpPr>
            <a:spLocks noChangeArrowheads="1"/>
          </p:cNvSpPr>
          <p:nvPr/>
        </p:nvSpPr>
        <p:spPr bwMode="auto">
          <a:xfrm>
            <a:off x="685800" y="1828800"/>
            <a:ext cx="7924800" cy="1752600"/>
          </a:xfrm>
          <a:prstGeom prst="rect">
            <a:avLst/>
          </a:prstGeom>
          <a:noFill/>
          <a:ln w="9525">
            <a:noFill/>
            <a:miter lim="800000"/>
            <a:headEnd/>
            <a:tailEnd/>
          </a:ln>
          <a:effectLst/>
        </p:spPr>
        <p:txBody>
          <a:bodyPr/>
          <a:lstStyle/>
          <a:p>
            <a:pPr marL="0" marR="0" lvl="0" indent="0" algn="l"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4400" b="1" i="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Traditional View</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Moses</a:t>
            </a:r>
          </a:p>
          <a:p>
            <a:pPr marL="0" marR="0" lvl="0" indent="0" algn="l"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4400" b="1" i="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Critical View</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JEDP</a:t>
            </a:r>
          </a:p>
        </p:txBody>
      </p:sp>
      <p:sp>
        <p:nvSpPr>
          <p:cNvPr id="11" name="Text Box 8"/>
          <p:cNvSpPr txBox="1">
            <a:spLocks noChangeArrowheads="1"/>
          </p:cNvSpPr>
          <p:nvPr/>
        </p:nvSpPr>
        <p:spPr bwMode="auto">
          <a:xfrm>
            <a:off x="8492714" y="40037"/>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bg1"/>
                </a:solidFill>
                <a:effectLst/>
                <a:uLnTx/>
                <a:uFillTx/>
                <a:latin typeface="Arial" charset="0"/>
                <a:ea typeface="ＭＳ Ｐゴシック" charset="0"/>
                <a:cs typeface="Arial" charset="0"/>
              </a:rPr>
              <a:t>57</a:t>
            </a:r>
          </a:p>
        </p:txBody>
      </p:sp>
      <p:sp>
        <p:nvSpPr>
          <p:cNvPr id="12" name="Rectangle 11"/>
          <p:cNvSpPr>
            <a:spLocks noChangeArrowheads="1"/>
          </p:cNvSpPr>
          <p:nvPr/>
        </p:nvSpPr>
        <p:spPr bwMode="auto">
          <a:xfrm>
            <a:off x="0" y="6030863"/>
            <a:ext cx="9296400" cy="611801"/>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ru-RU"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Documentary Hypothesis</a:t>
            </a:r>
            <a:r>
              <a:rPr kumimoji="0" lang="ru-RU"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endPar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Tree>
    <p:extLst>
      <p:ext uri="{BB962C8B-B14F-4D97-AF65-F5344CB8AC3E}">
        <p14:creationId xmlns:p14="http://schemas.microsoft.com/office/powerpoint/2010/main" val="270511073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om Noah to Abraham to Moses: Evidence of Genealogical Gaps in Genesis,  Part 2 - Reasons to Believe">
            <a:extLst>
              <a:ext uri="{FF2B5EF4-FFF2-40B4-BE49-F238E27FC236}">
                <a16:creationId xmlns:a16="http://schemas.microsoft.com/office/drawing/2014/main" id="{DCB0B8F3-8CDE-EA44-B20F-8CEEAE657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1" y="925551"/>
            <a:ext cx="9144000" cy="61178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925551"/>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Why do they attack Genesis?</a:t>
            </a:r>
          </a:p>
        </p:txBody>
      </p:sp>
      <p:sp>
        <p:nvSpPr>
          <p:cNvPr id="4" name="Rectangle 2">
            <a:extLst>
              <a:ext uri="{FF2B5EF4-FFF2-40B4-BE49-F238E27FC236}">
                <a16:creationId xmlns:a16="http://schemas.microsoft.com/office/drawing/2014/main" id="{C130835A-F978-E447-BA47-1FAB8B65095D}"/>
              </a:ext>
            </a:extLst>
          </p:cNvPr>
          <p:cNvSpPr txBox="1">
            <a:spLocks noChangeArrowheads="1"/>
          </p:cNvSpPr>
          <p:nvPr/>
        </p:nvSpPr>
        <p:spPr bwMode="auto">
          <a:xfrm>
            <a:off x="535259" y="1728439"/>
            <a:ext cx="8597590" cy="31557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800" b="1" kern="0" dirty="0">
                <a:effectLst>
                  <a:glow rad="127000">
                    <a:schemeClr val="tx1"/>
                  </a:glow>
                </a:effectLst>
                <a:latin typeface="Arial" charset="0"/>
                <a:ea typeface="ＭＳ Ｐゴシック" charset="0"/>
                <a:cs typeface="ＭＳ Ｐゴシック" charset="0"/>
              </a:rPr>
              <a:t>Answer:</a:t>
            </a:r>
          </a:p>
          <a:p>
            <a:pPr algn="l" defTabSz="914400">
              <a:defRPr/>
            </a:pPr>
            <a:endParaRPr lang="en-US" sz="4800" b="1" kern="0" dirty="0">
              <a:effectLst>
                <a:glow rad="127000">
                  <a:schemeClr val="tx1"/>
                </a:glow>
              </a:effectLst>
              <a:latin typeface="Arial" charset="0"/>
              <a:ea typeface="ＭＳ Ｐゴシック" charset="0"/>
              <a:cs typeface="ＭＳ Ｐゴシック" charset="0"/>
            </a:endParaRPr>
          </a:p>
          <a:p>
            <a:pPr algn="l" defTabSz="914400">
              <a:defRPr/>
            </a:pPr>
            <a:r>
              <a:rPr lang="en-US" sz="4800" b="1" kern="0" dirty="0">
                <a:effectLst>
                  <a:glow rad="127000">
                    <a:schemeClr val="tx1"/>
                  </a:glow>
                </a:effectLst>
                <a:latin typeface="Arial" charset="0"/>
                <a:ea typeface="ＭＳ Ｐゴシック" charset="0"/>
                <a:cs typeface="ＭＳ Ｐゴシック" charset="0"/>
              </a:rPr>
              <a:t>It teaches many vital truths!</a:t>
            </a: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03667-EE3C-D041-A53A-EB20F2CB6A54}"/>
              </a:ext>
            </a:extLst>
          </p:cNvPr>
          <p:cNvPicPr>
            <a:picLocks noChangeAspect="1"/>
          </p:cNvPicPr>
          <p:nvPr/>
        </p:nvPicPr>
        <p:blipFill>
          <a:blip r:embed="rId3"/>
          <a:stretch>
            <a:fillRect/>
          </a:stretch>
        </p:blipFill>
        <p:spPr>
          <a:xfrm>
            <a:off x="-22649" y="333487"/>
            <a:ext cx="9165469" cy="6207162"/>
          </a:xfrm>
          <a:prstGeom prst="rect">
            <a:avLst/>
          </a:prstGeom>
        </p:spPr>
      </p:pic>
      <p:sp>
        <p:nvSpPr>
          <p:cNvPr id="900098" name="Rectangle 2"/>
          <p:cNvSpPr>
            <a:spLocks noGrp="1" noChangeArrowheads="1"/>
          </p:cNvSpPr>
          <p:nvPr>
            <p:ph type="ctrTitle"/>
          </p:nvPr>
        </p:nvSpPr>
        <p:spPr>
          <a:xfrm>
            <a:off x="-22650" y="0"/>
            <a:ext cx="9166649" cy="99059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Moses? or </a:t>
            </a:r>
            <a:r>
              <a:rPr lang="en-US" sz="5400" b="1" dirty="0" err="1">
                <a:effectLst>
                  <a:glow rad="127000">
                    <a:schemeClr val="tx1"/>
                  </a:glow>
                </a:effectLst>
                <a:latin typeface="Arial" charset="0"/>
                <a:ea typeface="ＭＳ Ｐゴシック" charset="0"/>
                <a:cs typeface="ＭＳ Ｐゴシック" charset="0"/>
              </a:rPr>
              <a:t>Moseses</a:t>
            </a:r>
            <a:r>
              <a:rPr lang="en-US" sz="5400" b="1" dirty="0">
                <a:effectLst>
                  <a:glow rad="127000">
                    <a:schemeClr val="tx1"/>
                  </a:glow>
                </a:effectLst>
                <a:latin typeface="Arial" charset="0"/>
                <a:ea typeface="ＭＳ Ｐゴシック" charset="0"/>
                <a:cs typeface="ＭＳ Ｐゴシック" charset="0"/>
              </a:rPr>
              <a:t>? </a:t>
            </a:r>
          </a:p>
        </p:txBody>
      </p:sp>
      <p:sp>
        <p:nvSpPr>
          <p:cNvPr id="4" name="Rectangle 2">
            <a:extLst>
              <a:ext uri="{FF2B5EF4-FFF2-40B4-BE49-F238E27FC236}">
                <a16:creationId xmlns:a16="http://schemas.microsoft.com/office/drawing/2014/main" id="{A45C68B6-40E9-BF4B-89AC-B837E252536B}"/>
              </a:ext>
            </a:extLst>
          </p:cNvPr>
          <p:cNvSpPr txBox="1">
            <a:spLocks noChangeArrowheads="1"/>
          </p:cNvSpPr>
          <p:nvPr/>
        </p:nvSpPr>
        <p:spPr bwMode="auto">
          <a:xfrm>
            <a:off x="-22650" y="5926569"/>
            <a:ext cx="9166649" cy="93143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One case where four part harmony doesn’t work</a:t>
            </a:r>
          </a:p>
        </p:txBody>
      </p:sp>
    </p:spTree>
    <p:extLst>
      <p:ext uri="{BB962C8B-B14F-4D97-AF65-F5344CB8AC3E}">
        <p14:creationId xmlns:p14="http://schemas.microsoft.com/office/powerpoint/2010/main" val="1386731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1" name="Rectangle 3"/>
          <p:cNvSpPr>
            <a:spLocks noGrp="1" noChangeArrowheads="1"/>
          </p:cNvSpPr>
          <p:nvPr>
            <p:ph type="ctrTitle"/>
          </p:nvPr>
        </p:nvSpPr>
        <p:spPr>
          <a:xfrm>
            <a:off x="2771775" y="76200"/>
            <a:ext cx="2808288" cy="1066800"/>
          </a:xfrm>
          <a:effectLst>
            <a:outerShdw blurRad="63500" dist="29783" dir="1514402" algn="ctr" rotWithShape="0">
              <a:schemeClr val="bg1">
                <a:alpha val="74998"/>
              </a:schemeClr>
            </a:outerShdw>
          </a:effectLst>
        </p:spPr>
        <p:txBody>
          <a:bodyPr/>
          <a:lstStyle/>
          <a:p>
            <a:pPr eaLnBrk="1" hangingPunct="1">
              <a:defRPr/>
            </a:pPr>
            <a:r>
              <a:rPr lang="en-US" b="1" dirty="0">
                <a:solidFill>
                  <a:schemeClr val="tx1"/>
                </a:solidFill>
                <a:effectLst>
                  <a:outerShdw blurRad="38100" dist="38100" dir="2700000" algn="tl">
                    <a:srgbClr val="010199"/>
                  </a:outerShdw>
                </a:effectLst>
                <a:latin typeface="Arial"/>
                <a:ea typeface="ＭＳ Ｐゴシック" charset="0"/>
                <a:cs typeface="Arial"/>
              </a:rPr>
              <a:t>JEDP </a:t>
            </a:r>
            <a:r>
              <a:rPr lang="en-US" sz="2800" b="1" dirty="0">
                <a:solidFill>
                  <a:schemeClr val="tx1"/>
                </a:solidFill>
                <a:effectLst>
                  <a:outerShdw blurRad="38100" dist="38100" dir="2700000" algn="tl">
                    <a:srgbClr val="010199"/>
                  </a:outerShdw>
                </a:effectLst>
                <a:latin typeface="Arial"/>
                <a:ea typeface="ＭＳ Ｐゴシック" charset="0"/>
                <a:cs typeface="Arial"/>
              </a:rPr>
              <a:t>Formulation</a:t>
            </a:r>
            <a:endParaRPr lang="en-US" b="1" dirty="0">
              <a:solidFill>
                <a:schemeClr val="tx1"/>
              </a:solidFill>
              <a:effectLst>
                <a:outerShdw blurRad="38100" dist="38100" dir="2700000" algn="tl">
                  <a:srgbClr val="010199"/>
                </a:outerShdw>
              </a:effectLst>
              <a:latin typeface="Arial"/>
              <a:ea typeface="ＭＳ Ｐゴシック" charset="0"/>
              <a:cs typeface="Arial"/>
            </a:endParaRPr>
          </a:p>
        </p:txBody>
      </p:sp>
      <p:sp>
        <p:nvSpPr>
          <p:cNvPr id="119814" name="AutoShape 6"/>
          <p:cNvSpPr>
            <a:spLocks noChangeArrowheads="1"/>
          </p:cNvSpPr>
          <p:nvPr/>
        </p:nvSpPr>
        <p:spPr bwMode="auto">
          <a:xfrm rot="1183446">
            <a:off x="2451100" y="2211388"/>
            <a:ext cx="990600" cy="298450"/>
          </a:xfrm>
          <a:prstGeom prst="rightArrow">
            <a:avLst>
              <a:gd name="adj1" fmla="val 50000"/>
              <a:gd name="adj2" fmla="val 82979"/>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15" name="Rectangle 7"/>
          <p:cNvSpPr>
            <a:spLocks noChangeArrowheads="1"/>
          </p:cNvSpPr>
          <p:nvPr/>
        </p:nvSpPr>
        <p:spPr bwMode="auto">
          <a:xfrm>
            <a:off x="9525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J</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850 BC</a:t>
            </a:r>
          </a:p>
        </p:txBody>
      </p:sp>
      <p:sp>
        <p:nvSpPr>
          <p:cNvPr id="119820" name="Rectangle 12"/>
          <p:cNvSpPr>
            <a:spLocks noChangeArrowheads="1"/>
          </p:cNvSpPr>
          <p:nvPr/>
        </p:nvSpPr>
        <p:spPr bwMode="auto">
          <a:xfrm>
            <a:off x="57531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E</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750 BC</a:t>
            </a:r>
          </a:p>
        </p:txBody>
      </p:sp>
      <p:sp>
        <p:nvSpPr>
          <p:cNvPr id="119821" name="Rectangle 13"/>
          <p:cNvSpPr>
            <a:spLocks noChangeArrowheads="1"/>
          </p:cNvSpPr>
          <p:nvPr/>
        </p:nvSpPr>
        <p:spPr bwMode="auto">
          <a:xfrm>
            <a:off x="3238500" y="22098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JE</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650 BC</a:t>
            </a:r>
          </a:p>
        </p:txBody>
      </p:sp>
      <p:sp>
        <p:nvSpPr>
          <p:cNvPr id="119822" name="Rectangle 14"/>
          <p:cNvSpPr>
            <a:spLocks noChangeArrowheads="1"/>
          </p:cNvSpPr>
          <p:nvPr/>
        </p:nvSpPr>
        <p:spPr bwMode="auto">
          <a:xfrm>
            <a:off x="3238500" y="4191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JED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550 BC</a:t>
            </a:r>
          </a:p>
        </p:txBody>
      </p:sp>
      <p:sp>
        <p:nvSpPr>
          <p:cNvPr id="119823" name="Rectangle 15"/>
          <p:cNvSpPr>
            <a:spLocks noChangeArrowheads="1"/>
          </p:cNvSpPr>
          <p:nvPr/>
        </p:nvSpPr>
        <p:spPr bwMode="auto">
          <a:xfrm>
            <a:off x="914400" y="3657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621 BC</a:t>
            </a:r>
          </a:p>
        </p:txBody>
      </p:sp>
      <p:sp>
        <p:nvSpPr>
          <p:cNvPr id="119824" name="Rectangle 16"/>
          <p:cNvSpPr>
            <a:spLocks noChangeArrowheads="1"/>
          </p:cNvSpPr>
          <p:nvPr/>
        </p:nvSpPr>
        <p:spPr bwMode="auto">
          <a:xfrm>
            <a:off x="3200400" y="5943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JEDP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400 BC</a:t>
            </a:r>
          </a:p>
        </p:txBody>
      </p:sp>
      <p:sp>
        <p:nvSpPr>
          <p:cNvPr id="119825" name="Rectangle 17"/>
          <p:cNvSpPr>
            <a:spLocks noChangeArrowheads="1"/>
          </p:cNvSpPr>
          <p:nvPr/>
        </p:nvSpPr>
        <p:spPr bwMode="auto">
          <a:xfrm>
            <a:off x="5753100" y="54102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450 BC</a:t>
            </a:r>
          </a:p>
        </p:txBody>
      </p:sp>
      <p:sp>
        <p:nvSpPr>
          <p:cNvPr id="119826" name="Rectangle 18"/>
          <p:cNvSpPr>
            <a:spLocks noChangeArrowheads="1"/>
          </p:cNvSpPr>
          <p:nvPr/>
        </p:nvSpPr>
        <p:spPr bwMode="auto">
          <a:xfrm>
            <a:off x="9906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Southern</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Traditions</a:t>
            </a:r>
          </a:p>
        </p:txBody>
      </p:sp>
      <p:sp>
        <p:nvSpPr>
          <p:cNvPr id="119827" name="Rectangle 19"/>
          <p:cNvSpPr>
            <a:spLocks noChangeArrowheads="1"/>
          </p:cNvSpPr>
          <p:nvPr/>
        </p:nvSpPr>
        <p:spPr bwMode="auto">
          <a:xfrm>
            <a:off x="57912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Northern</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Traditions</a:t>
            </a:r>
          </a:p>
        </p:txBody>
      </p:sp>
      <p:sp>
        <p:nvSpPr>
          <p:cNvPr id="119828" name="Rectangle 20"/>
          <p:cNvSpPr>
            <a:spLocks noChangeArrowheads="1"/>
          </p:cNvSpPr>
          <p:nvPr/>
        </p:nvSpPr>
        <p:spPr bwMode="auto">
          <a:xfrm>
            <a:off x="0" y="3200400"/>
            <a:ext cx="17526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Josiah</a:t>
            </a:r>
            <a:r>
              <a:rPr kumimoji="0" lang="fr-FR" altLang="ja-JP"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a:t>
            </a:r>
            <a:r>
              <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s Reform Book</a:t>
            </a:r>
          </a:p>
        </p:txBody>
      </p:sp>
      <p:sp>
        <p:nvSpPr>
          <p:cNvPr id="119829" name="Rectangle 21"/>
          <p:cNvSpPr>
            <a:spLocks noChangeArrowheads="1"/>
          </p:cNvSpPr>
          <p:nvPr/>
        </p:nvSpPr>
        <p:spPr bwMode="auto">
          <a:xfrm>
            <a:off x="5715000" y="4419600"/>
            <a:ext cx="17526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Exilic Priestly Materials</a:t>
            </a:r>
          </a:p>
        </p:txBody>
      </p:sp>
      <p:sp>
        <p:nvSpPr>
          <p:cNvPr id="119831" name="Rectangle 23"/>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Encountering the OT, </a:t>
            </a:r>
            <a:r>
              <a:rPr kumimoji="0" lang="en-US" sz="1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70</a:t>
            </a:r>
            <a:endPar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32" name="AutoShape 24"/>
          <p:cNvSpPr>
            <a:spLocks noChangeArrowheads="1"/>
          </p:cNvSpPr>
          <p:nvPr/>
        </p:nvSpPr>
        <p:spPr bwMode="auto">
          <a:xfrm rot="1183446">
            <a:off x="2451100" y="4421188"/>
            <a:ext cx="990600" cy="298450"/>
          </a:xfrm>
          <a:prstGeom prst="rightArrow">
            <a:avLst>
              <a:gd name="adj1" fmla="val 50000"/>
              <a:gd name="adj2" fmla="val 82979"/>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3" name="AutoShape 25"/>
          <p:cNvSpPr>
            <a:spLocks noChangeArrowheads="1"/>
          </p:cNvSpPr>
          <p:nvPr/>
        </p:nvSpPr>
        <p:spPr bwMode="auto">
          <a:xfrm rot="9553744">
            <a:off x="4711700" y="2217738"/>
            <a:ext cx="990600" cy="312737"/>
          </a:xfrm>
          <a:prstGeom prst="rightArrow">
            <a:avLst>
              <a:gd name="adj1" fmla="val 50000"/>
              <a:gd name="adj2" fmla="val 79188"/>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4" name="AutoShape 26"/>
          <p:cNvSpPr>
            <a:spLocks noChangeArrowheads="1"/>
          </p:cNvSpPr>
          <p:nvPr/>
        </p:nvSpPr>
        <p:spPr bwMode="auto">
          <a:xfrm rot="9553744">
            <a:off x="4710113" y="6021388"/>
            <a:ext cx="990600" cy="304800"/>
          </a:xfrm>
          <a:prstGeom prst="rightArrow">
            <a:avLst>
              <a:gd name="adj1" fmla="val 50000"/>
              <a:gd name="adj2" fmla="val 8125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5" name="AutoShape 27"/>
          <p:cNvSpPr>
            <a:spLocks noChangeArrowheads="1"/>
          </p:cNvSpPr>
          <p:nvPr/>
        </p:nvSpPr>
        <p:spPr bwMode="auto">
          <a:xfrm rot="5426257">
            <a:off x="3609181" y="3401219"/>
            <a:ext cx="782638" cy="381000"/>
          </a:xfrm>
          <a:prstGeom prst="rightArrow">
            <a:avLst>
              <a:gd name="adj1" fmla="val 50000"/>
              <a:gd name="adj2" fmla="val 51354"/>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6" name="AutoShape 28"/>
          <p:cNvSpPr>
            <a:spLocks noChangeArrowheads="1"/>
          </p:cNvSpPr>
          <p:nvPr/>
        </p:nvSpPr>
        <p:spPr bwMode="auto">
          <a:xfrm rot="5426257">
            <a:off x="3609181" y="5306219"/>
            <a:ext cx="782638" cy="381000"/>
          </a:xfrm>
          <a:prstGeom prst="rightArrow">
            <a:avLst>
              <a:gd name="adj1" fmla="val 50000"/>
              <a:gd name="adj2" fmla="val 51354"/>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2" name="Group 35"/>
          <p:cNvGrpSpPr>
            <a:grpSpLocks/>
          </p:cNvGrpSpPr>
          <p:nvPr/>
        </p:nvGrpSpPr>
        <p:grpSpPr bwMode="auto">
          <a:xfrm>
            <a:off x="1447800" y="914400"/>
            <a:ext cx="762000" cy="723900"/>
            <a:chOff x="912" y="576"/>
            <a:chExt cx="480" cy="456"/>
          </a:xfrm>
        </p:grpSpPr>
        <p:sp>
          <p:nvSpPr>
            <p:cNvPr id="122907" name="AutoShape 29"/>
            <p:cNvSpPr>
              <a:spLocks noChangeArrowheads="1"/>
            </p:cNvSpPr>
            <p:nvPr/>
          </p:nvSpPr>
          <p:spPr bwMode="auto">
            <a:xfrm rot="3128544">
              <a:off x="744"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8" name="AutoShape 30"/>
            <p:cNvSpPr>
              <a:spLocks noChangeArrowheads="1"/>
            </p:cNvSpPr>
            <p:nvPr/>
          </p:nvSpPr>
          <p:spPr bwMode="auto">
            <a:xfrm rot="5318820">
              <a:off x="936" y="744"/>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9" name="AutoShape 31"/>
            <p:cNvSpPr>
              <a:spLocks noChangeArrowheads="1"/>
            </p:cNvSpPr>
            <p:nvPr/>
          </p:nvSpPr>
          <p:spPr bwMode="auto">
            <a:xfrm rot="7572632">
              <a:off x="1128"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3" name="Group 36"/>
          <p:cNvGrpSpPr>
            <a:grpSpLocks/>
          </p:cNvGrpSpPr>
          <p:nvPr/>
        </p:nvGrpSpPr>
        <p:grpSpPr bwMode="auto">
          <a:xfrm>
            <a:off x="6172200" y="914400"/>
            <a:ext cx="762000" cy="723900"/>
            <a:chOff x="3888" y="576"/>
            <a:chExt cx="480" cy="456"/>
          </a:xfrm>
        </p:grpSpPr>
        <p:sp>
          <p:nvSpPr>
            <p:cNvPr id="122904" name="AutoShape 32"/>
            <p:cNvSpPr>
              <a:spLocks noChangeArrowheads="1"/>
            </p:cNvSpPr>
            <p:nvPr/>
          </p:nvSpPr>
          <p:spPr bwMode="auto">
            <a:xfrm rot="3128544">
              <a:off x="3720"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5" name="AutoShape 33"/>
            <p:cNvSpPr>
              <a:spLocks noChangeArrowheads="1"/>
            </p:cNvSpPr>
            <p:nvPr/>
          </p:nvSpPr>
          <p:spPr bwMode="auto">
            <a:xfrm rot="5318820">
              <a:off x="3912" y="744"/>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6" name="AutoShape 34"/>
            <p:cNvSpPr>
              <a:spLocks noChangeArrowheads="1"/>
            </p:cNvSpPr>
            <p:nvPr/>
          </p:nvSpPr>
          <p:spPr bwMode="auto">
            <a:xfrm rot="7572632">
              <a:off x="4104"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122903" name="TextBox 32"/>
          <p:cNvSpPr txBox="1">
            <a:spLocks noChangeArrowheads="1"/>
          </p:cNvSpPr>
          <p:nvPr/>
        </p:nvSpPr>
        <p:spPr bwMode="auto">
          <a:xfrm>
            <a:off x="7924800" y="0"/>
            <a:ext cx="1279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57</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Pent 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19815"/>
                                        </p:tgtEl>
                                        <p:attrNameLst>
                                          <p:attrName>style.visibility</p:attrName>
                                        </p:attrNameLst>
                                      </p:cBhvr>
                                      <p:to>
                                        <p:strVal val="visible"/>
                                      </p:to>
                                    </p:set>
                                    <p:animEffect transition="in" filter="circle(in)">
                                      <p:cBhvr>
                                        <p:cTn id="14" dur="2000"/>
                                        <p:tgtEl>
                                          <p:spTgt spid="1198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9820"/>
                                        </p:tgtEl>
                                        <p:attrNameLst>
                                          <p:attrName>style.visibility</p:attrName>
                                        </p:attrNameLst>
                                      </p:cBhvr>
                                      <p:to>
                                        <p:strVal val="visible"/>
                                      </p:to>
                                    </p:set>
                                    <p:animEffect transition="in" filter="circle(in)">
                                      <p:cBhvr>
                                        <p:cTn id="26" dur="2000"/>
                                        <p:tgtEl>
                                          <p:spTgt spid="1198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9833"/>
                                        </p:tgtEl>
                                        <p:attrNameLst>
                                          <p:attrName>style.visibility</p:attrName>
                                        </p:attrNameLst>
                                      </p:cBhvr>
                                      <p:to>
                                        <p:strVal val="visible"/>
                                      </p:to>
                                    </p:set>
                                    <p:animEffect transition="in" filter="wipe(up)">
                                      <p:cBhvr>
                                        <p:cTn id="31" dur="500"/>
                                        <p:tgtEl>
                                          <p:spTgt spid="11983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9814"/>
                                        </p:tgtEl>
                                        <p:attrNameLst>
                                          <p:attrName>style.visibility</p:attrName>
                                        </p:attrNameLst>
                                      </p:cBhvr>
                                      <p:to>
                                        <p:strVal val="visible"/>
                                      </p:to>
                                    </p:set>
                                    <p:animEffect transition="in" filter="wipe(up)">
                                      <p:cBhvr>
                                        <p:cTn id="34" dur="500"/>
                                        <p:tgtEl>
                                          <p:spTgt spid="119814"/>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119821"/>
                                        </p:tgtEl>
                                        <p:attrNameLst>
                                          <p:attrName>style.visibility</p:attrName>
                                        </p:attrNameLst>
                                      </p:cBhvr>
                                      <p:to>
                                        <p:strVal val="visible"/>
                                      </p:to>
                                    </p:set>
                                    <p:animEffect transition="in" filter="wedge">
                                      <p:cBhvr>
                                        <p:cTn id="37" dur="2000"/>
                                        <p:tgtEl>
                                          <p:spTgt spid="1198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19828"/>
                                        </p:tgtEl>
                                        <p:attrNameLst>
                                          <p:attrName>style.visibility</p:attrName>
                                        </p:attrNameLst>
                                      </p:cBhvr>
                                      <p:to>
                                        <p:strVal val="visible"/>
                                      </p:to>
                                    </p:set>
                                    <p:animEffect transition="in" filter="checkerboard(across)">
                                      <p:cBhvr>
                                        <p:cTn id="42" dur="500"/>
                                        <p:tgtEl>
                                          <p:spTgt spid="1198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19823"/>
                                        </p:tgtEl>
                                        <p:attrNameLst>
                                          <p:attrName>style.visibility</p:attrName>
                                        </p:attrNameLst>
                                      </p:cBhvr>
                                      <p:to>
                                        <p:strVal val="visible"/>
                                      </p:to>
                                    </p:set>
                                    <p:animEffect transition="in" filter="plus(in)">
                                      <p:cBhvr>
                                        <p:cTn id="47" dur="2000"/>
                                        <p:tgtEl>
                                          <p:spTgt spid="1198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9832"/>
                                        </p:tgtEl>
                                        <p:attrNameLst>
                                          <p:attrName>style.visibility</p:attrName>
                                        </p:attrNameLst>
                                      </p:cBhvr>
                                      <p:to>
                                        <p:strVal val="visible"/>
                                      </p:to>
                                    </p:set>
                                    <p:animEffect transition="in" filter="wipe(up)">
                                      <p:cBhvr>
                                        <p:cTn id="52" dur="500"/>
                                        <p:tgtEl>
                                          <p:spTgt spid="11983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835"/>
                                        </p:tgtEl>
                                        <p:attrNameLst>
                                          <p:attrName>style.visibility</p:attrName>
                                        </p:attrNameLst>
                                      </p:cBhvr>
                                      <p:to>
                                        <p:strVal val="visible"/>
                                      </p:to>
                                    </p:set>
                                    <p:animEffect transition="in" filter="wipe(up)">
                                      <p:cBhvr>
                                        <p:cTn id="55" dur="500"/>
                                        <p:tgtEl>
                                          <p:spTgt spid="119835"/>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119822"/>
                                        </p:tgtEl>
                                        <p:attrNameLst>
                                          <p:attrName>style.visibility</p:attrName>
                                        </p:attrNameLst>
                                      </p:cBhvr>
                                      <p:to>
                                        <p:strVal val="visible"/>
                                      </p:to>
                                    </p:set>
                                    <p:animEffect transition="in" filter="strips(downLeft)">
                                      <p:cBhvr>
                                        <p:cTn id="58" dur="500"/>
                                        <p:tgtEl>
                                          <p:spTgt spid="11982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2" fill="hold" grpId="0" nodeType="clickEffect">
                                  <p:stCondLst>
                                    <p:cond delay="0"/>
                                  </p:stCondLst>
                                  <p:childTnLst>
                                    <p:set>
                                      <p:cBhvr>
                                        <p:cTn id="62" dur="1" fill="hold">
                                          <p:stCondLst>
                                            <p:cond delay="0"/>
                                          </p:stCondLst>
                                        </p:cTn>
                                        <p:tgtEl>
                                          <p:spTgt spid="119829"/>
                                        </p:tgtEl>
                                        <p:attrNameLst>
                                          <p:attrName>style.visibility</p:attrName>
                                        </p:attrNameLst>
                                      </p:cBhvr>
                                      <p:to>
                                        <p:strVal val="visible"/>
                                      </p:to>
                                    </p:set>
                                    <p:animEffect transition="in" filter="slide(fromRight)">
                                      <p:cBhvr>
                                        <p:cTn id="63" dur="500"/>
                                        <p:tgtEl>
                                          <p:spTgt spid="11982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119825"/>
                                        </p:tgtEl>
                                        <p:attrNameLst>
                                          <p:attrName>style.visibility</p:attrName>
                                        </p:attrNameLst>
                                      </p:cBhvr>
                                      <p:to>
                                        <p:strVal val="visible"/>
                                      </p:to>
                                    </p:set>
                                    <p:animEffect transition="in" filter="diamond(in)">
                                      <p:cBhvr>
                                        <p:cTn id="68" dur="2000"/>
                                        <p:tgtEl>
                                          <p:spTgt spid="11982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19834"/>
                                        </p:tgtEl>
                                        <p:attrNameLst>
                                          <p:attrName>style.visibility</p:attrName>
                                        </p:attrNameLst>
                                      </p:cBhvr>
                                      <p:to>
                                        <p:strVal val="visible"/>
                                      </p:to>
                                    </p:set>
                                    <p:animEffect transition="in" filter="wipe(up)">
                                      <p:cBhvr>
                                        <p:cTn id="73" dur="500"/>
                                        <p:tgtEl>
                                          <p:spTgt spid="11983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19836"/>
                                        </p:tgtEl>
                                        <p:attrNameLst>
                                          <p:attrName>style.visibility</p:attrName>
                                        </p:attrNameLst>
                                      </p:cBhvr>
                                      <p:to>
                                        <p:strVal val="visible"/>
                                      </p:to>
                                    </p:set>
                                    <p:animEffect transition="in" filter="wipe(up)">
                                      <p:cBhvr>
                                        <p:cTn id="78" dur="500"/>
                                        <p:tgtEl>
                                          <p:spTgt spid="119836"/>
                                        </p:tgtEl>
                                      </p:cBhvr>
                                    </p:animEffect>
                                  </p:childTnLst>
                                </p:cTn>
                              </p:par>
                            </p:childTnLst>
                          </p:cTn>
                        </p:par>
                        <p:par>
                          <p:cTn id="79" fill="hold" nodeType="afterGroup">
                            <p:stCondLst>
                              <p:cond delay="500"/>
                            </p:stCondLst>
                            <p:childTnLst>
                              <p:par>
                                <p:cTn id="80" presetID="25" presetClass="entr" presetSubtype="0" fill="hold" grpId="0" nodeType="afterEffect">
                                  <p:stCondLst>
                                    <p:cond delay="0"/>
                                  </p:stCondLst>
                                  <p:childTnLst>
                                    <p:set>
                                      <p:cBhvr>
                                        <p:cTn id="81" dur="1" fill="hold">
                                          <p:stCondLst>
                                            <p:cond delay="0"/>
                                          </p:stCondLst>
                                        </p:cTn>
                                        <p:tgtEl>
                                          <p:spTgt spid="119824"/>
                                        </p:tgtEl>
                                        <p:attrNameLst>
                                          <p:attrName>style.visibility</p:attrName>
                                        </p:attrNameLst>
                                      </p:cBhvr>
                                      <p:to>
                                        <p:strVal val="visible"/>
                                      </p:to>
                                    </p:set>
                                    <p:anim calcmode="lin" valueType="num">
                                      <p:cBhvr>
                                        <p:cTn id="82" dur="500" decel="50000" fill="hold">
                                          <p:stCondLst>
                                            <p:cond delay="0"/>
                                          </p:stCondLst>
                                        </p:cTn>
                                        <p:tgtEl>
                                          <p:spTgt spid="11982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11982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119824"/>
                                        </p:tgtEl>
                                        <p:attrNameLst>
                                          <p:attrName>ppt_w</p:attrName>
                                        </p:attrNameLst>
                                      </p:cBhvr>
                                      <p:tavLst>
                                        <p:tav tm="0">
                                          <p:val>
                                            <p:strVal val="#ppt_w*.05"/>
                                          </p:val>
                                        </p:tav>
                                        <p:tav tm="100000">
                                          <p:val>
                                            <p:strVal val="#ppt_w"/>
                                          </p:val>
                                        </p:tav>
                                      </p:tavLst>
                                    </p:anim>
                                    <p:anim calcmode="lin" valueType="num">
                                      <p:cBhvr>
                                        <p:cTn id="85" dur="1000" fill="hold"/>
                                        <p:tgtEl>
                                          <p:spTgt spid="11982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11982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11982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11982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11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P spid="119815" grpId="0"/>
      <p:bldP spid="119820" grpId="0"/>
      <p:bldP spid="119821" grpId="0"/>
      <p:bldP spid="119822" grpId="0"/>
      <p:bldP spid="119823" grpId="0"/>
      <p:bldP spid="119824" grpId="0"/>
      <p:bldP spid="119825" grpId="0"/>
      <p:bldP spid="119826" grpId="0"/>
      <p:bldP spid="119827" grpId="0"/>
      <p:bldP spid="119828" grpId="0"/>
      <p:bldP spid="119829" grpId="0"/>
      <p:bldP spid="119832" grpId="0" animBg="1"/>
      <p:bldP spid="119833" grpId="0" animBg="1"/>
      <p:bldP spid="119834" grpId="0" animBg="1"/>
      <p:bldP spid="119835" grpId="0" animBg="1"/>
      <p:bldP spid="1198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82575" y="1143000"/>
            <a:ext cx="8610600" cy="5632450"/>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44500" marR="0" lvl="0" indent="-44450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Unicode MS" charset="0"/>
                <a:ea typeface="ＭＳ Ｐゴシック" charset="0"/>
                <a:cs typeface="Arial Unicode MS" charset="0"/>
              </a:rPr>
              <a:t>Lower Criticism</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cs typeface="Arial Unicode MS" charset="0"/>
              </a:rPr>
              <a:t>:  Constructive textual studies.</a:t>
            </a:r>
          </a:p>
          <a:p>
            <a:pPr marL="444500" marR="0" lvl="0" indent="-44450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Unicode MS" charset="0"/>
                <a:ea typeface="ＭＳ Ｐゴシック" charset="0"/>
                <a:cs typeface="Arial Unicode MS" charset="0"/>
              </a:rPr>
              <a:t>Higher Criticism</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cs typeface="Arial Unicode MS" charset="0"/>
              </a:rPr>
              <a:t>:  Attacks the inspiration and authenticity of the Scriptures.</a:t>
            </a:r>
          </a:p>
          <a:p>
            <a:pPr marL="444500" marR="0" lvl="0" indent="-44450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Unicode MS" charset="0"/>
                <a:ea typeface="ＭＳ Ｐゴシック" charset="0"/>
                <a:cs typeface="Arial Unicode MS" charset="0"/>
              </a:rPr>
              <a:t>Interpretive Problems</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cs typeface="Arial Unicode MS" charset="0"/>
              </a:rPr>
              <a:t>:  Honest differences of opinion exist as to possible answers to problems of scriptural interpretation.</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Berlin Sans FB Demi" charset="0"/>
              <a:ea typeface="ＭＳ Ｐゴシック" charset="0"/>
            </a:endParaRPr>
          </a:p>
        </p:txBody>
      </p:sp>
      <p:sp>
        <p:nvSpPr>
          <p:cNvPr id="126979" name="Title 2"/>
          <p:cNvSpPr>
            <a:spLocks noGrp="1"/>
          </p:cNvSpPr>
          <p:nvPr>
            <p:ph type="title" idx="4294967295"/>
          </p:nvPr>
        </p:nvSpPr>
        <p:spPr>
          <a:xfrm>
            <a:off x="685800" y="228600"/>
            <a:ext cx="7772400" cy="762000"/>
          </a:xfrm>
          <a:solidFill>
            <a:schemeClr val="tx1"/>
          </a:solidFill>
          <a:ln>
            <a:solidFill>
              <a:schemeClr val="bg1"/>
            </a:solidFill>
            <a:miter lim="800000"/>
            <a:headEnd/>
            <a:tailEnd/>
          </a:ln>
        </p:spPr>
        <p:txBody>
          <a:bodyPr/>
          <a:lstStyle/>
          <a:p>
            <a:pPr>
              <a:defRPr/>
            </a:pPr>
            <a:r>
              <a:rPr lang="en-US" b="1" dirty="0">
                <a:solidFill>
                  <a:schemeClr val="bg1"/>
                </a:solidFill>
                <a:effectLst>
                  <a:glow rad="127000">
                    <a:schemeClr val="tx1"/>
                  </a:glow>
                </a:effectLst>
                <a:latin typeface="Arial" charset="0"/>
                <a:ea typeface="ＭＳ Ｐゴシック" charset="0"/>
                <a:cs typeface="Arial" charset="0"/>
              </a:rPr>
              <a:t>Some Terms...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2194">
                                            <p:txEl>
                                              <p:pRg st="0" end="0"/>
                                            </p:txEl>
                                          </p:spTgt>
                                        </p:tgtEl>
                                        <p:attrNameLst>
                                          <p:attrName>style.visibility</p:attrName>
                                        </p:attrNameLst>
                                      </p:cBhvr>
                                      <p:to>
                                        <p:strVal val="visible"/>
                                      </p:to>
                                    </p:set>
                                    <p:animEffect transition="in" filter="dissolve">
                                      <p:cBhvr>
                                        <p:cTn id="7" dur="500"/>
                                        <p:tgtEl>
                                          <p:spTgt spid="392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2194">
                                            <p:txEl>
                                              <p:pRg st="1" end="1"/>
                                            </p:txEl>
                                          </p:spTgt>
                                        </p:tgtEl>
                                        <p:attrNameLst>
                                          <p:attrName>style.visibility</p:attrName>
                                        </p:attrNameLst>
                                      </p:cBhvr>
                                      <p:to>
                                        <p:strVal val="visible"/>
                                      </p:to>
                                    </p:set>
                                    <p:animEffect transition="in" filter="dissolve">
                                      <p:cBhvr>
                                        <p:cTn id="12" dur="500"/>
                                        <p:tgtEl>
                                          <p:spTgt spid="3921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2194">
                                            <p:txEl>
                                              <p:pRg st="2" end="2"/>
                                            </p:txEl>
                                          </p:spTgt>
                                        </p:tgtEl>
                                        <p:attrNameLst>
                                          <p:attrName>style.visibility</p:attrName>
                                        </p:attrNameLst>
                                      </p:cBhvr>
                                      <p:to>
                                        <p:strVal val="visible"/>
                                      </p:to>
                                    </p:set>
                                    <p:animEffect transition="in" filter="dissolve">
                                      <p:cBhvr>
                                        <p:cTn id="17" dur="500"/>
                                        <p:tgtEl>
                                          <p:spTgt spid="392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533400" y="3176588"/>
            <a:ext cx="7924800" cy="24622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90500">
                    <a:srgbClr val="000000"/>
                  </a:glow>
                </a:effectLst>
                <a:uLnTx/>
                <a:uFillTx/>
                <a:latin typeface="Berlin Sans FB Demi" charset="0"/>
                <a:ea typeface="ＭＳ Ｐゴシック" charset="0"/>
                <a:cs typeface="Arial Unicode MS" charset="0"/>
              </a:rPr>
              <a:t>Some still claim it was…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90500">
                    <a:srgbClr val="000000"/>
                  </a:glow>
                </a:effectLst>
                <a:uLnTx/>
                <a:uFillTx/>
                <a:latin typeface="Berlin Sans FB Demi" charset="0"/>
                <a:ea typeface="ＭＳ Ｐゴシック" charset="0"/>
                <a:cs typeface="Arial Unicode MS" charset="0"/>
              </a:rPr>
              <a:t>The Documentary Hypothesis </a:t>
            </a:r>
            <a:endParaRPr kumimoji="0" lang="en-US" sz="4400" b="1" i="0" u="none" strike="noStrike" kern="1200" cap="none" spc="0" normalizeH="0" baseline="0" noProof="0">
              <a:ln>
                <a:noFill/>
              </a:ln>
              <a:solidFill>
                <a:srgbClr val="FFFFFF"/>
              </a:solidFill>
              <a:effectLst>
                <a:glow rad="190500">
                  <a:srgbClr val="000000"/>
                </a:glow>
              </a:effectLst>
              <a:uLnTx/>
              <a:uFillTx/>
              <a:latin typeface="Berlin Sans FB Demi" charset="0"/>
              <a:ea typeface="ＭＳ Ｐゴシック" charset="0"/>
            </a:endParaRPr>
          </a:p>
        </p:txBody>
      </p:sp>
      <p:sp>
        <p:nvSpPr>
          <p:cNvPr id="129027" name="Title 2"/>
          <p:cNvSpPr>
            <a:spLocks noGrp="1"/>
          </p:cNvSpPr>
          <p:nvPr>
            <p:ph type="title" idx="4294967295"/>
          </p:nvPr>
        </p:nvSpPr>
        <p:spPr>
          <a:xfrm>
            <a:off x="685800" y="609600"/>
            <a:ext cx="7772400" cy="1828800"/>
          </a:xfrm>
        </p:spPr>
        <p:txBody>
          <a:bodyPr/>
          <a:lstStyle/>
          <a:p>
            <a:pPr eaLnBrk="1" hangingPunct="1">
              <a:defRPr/>
            </a:pPr>
            <a:r>
              <a:rPr lang="en-US" sz="5400" b="1">
                <a:solidFill>
                  <a:schemeClr val="bg1"/>
                </a:solidFill>
                <a:effectLst>
                  <a:glow rad="190500">
                    <a:schemeClr val="tx1"/>
                  </a:glow>
                </a:effectLst>
                <a:latin typeface="Berlin Sans FB Demi" charset="0"/>
                <a:ea typeface="ＭＳ Ｐゴシック" charset="0"/>
                <a:cs typeface="Arial Unicode MS" charset="0"/>
              </a:rPr>
              <a:t>WHO WROTE THE PENTATEUCH?</a:t>
            </a:r>
            <a:endParaRPr lang="en-US">
              <a:effectLst>
                <a:glow rad="190500">
                  <a:schemeClr val="tx1"/>
                </a:glow>
              </a:effectLst>
              <a:latin typeface="Times New Roman" charset="0"/>
              <a:ea typeface="ＭＳ Ｐゴシック" charset="0"/>
              <a:cs typeface="ＭＳ Ｐゴシック" charset="0"/>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en-US" b="1">
                <a:solidFill>
                  <a:schemeClr val="bg1"/>
                </a:solidFill>
                <a:effectLst>
                  <a:glow rad="228600">
                    <a:schemeClr val="tx1"/>
                  </a:glow>
                  <a:outerShdw blurRad="38100" dist="38100" dir="2700000" algn="tl">
                    <a:srgbClr val="808080"/>
                  </a:outerShdw>
                </a:effectLst>
                <a:latin typeface="Arial" charset="0"/>
                <a:ea typeface="Osaka" charset="0"/>
                <a:cs typeface="Osaka" charset="0"/>
              </a:rPr>
              <a:t>Two Accounts of Creation</a:t>
            </a: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1</a:t>
            </a: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2</a:t>
            </a: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God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Elohim</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Days 1-6</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Everything</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In the beginning…</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L</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ORD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Yahweh</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 6 alone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Adam &amp; Eve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These are the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toledot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generations…</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(11x)</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119202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394243"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Document</a:t>
            </a:r>
          </a:p>
        </p:txBody>
      </p:sp>
      <p:sp>
        <p:nvSpPr>
          <p:cNvPr id="394245" name="Text Box 5"/>
          <p:cNvSpPr txBox="1">
            <a:spLocks noChangeArrowheads="1"/>
          </p:cNvSpPr>
          <p:nvPr/>
        </p:nvSpPr>
        <p:spPr bwMode="auto">
          <a:xfrm>
            <a:off x="3429000" y="1355725"/>
            <a:ext cx="54864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Jehovah/Yahweh</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Elohim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Combined edition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Deuteronomic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Priestly</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6" name="Title 5"/>
          <p:cNvSpPr>
            <a:spLocks noGrp="1"/>
          </p:cNvSpPr>
          <p:nvPr>
            <p:ph type="title" idx="4294967295"/>
          </p:nvPr>
        </p:nvSpPr>
        <p:spPr>
          <a:xfrm>
            <a:off x="3505200" y="323850"/>
            <a:ext cx="2667000" cy="708025"/>
          </a:xfrm>
        </p:spPr>
        <p:txBody>
          <a:bodyPr>
            <a:spAutoFit/>
          </a:bodyPr>
          <a:lstStyle/>
          <a:p>
            <a:pPr algn="l" eaLnBrk="1" hangingPunct="1">
              <a:spcBef>
                <a:spcPct val="50000"/>
              </a:spcBef>
              <a:defRPr/>
            </a:pPr>
            <a:r>
              <a:rPr lang="en-US" sz="4000" b="1" u="sng" kern="1200">
                <a:solidFill>
                  <a:schemeClr val="bg1"/>
                </a:solidFill>
                <a:effectLst>
                  <a:glow rad="101600">
                    <a:schemeClr val="tx1"/>
                  </a:glow>
                </a:effectLst>
                <a:latin typeface="Arial Unicode MS" pitchFamily="-112" charset="0"/>
                <a:ea typeface="Arial Unicode MS" pitchFamily="-112" charset="0"/>
                <a:cs typeface="Arial Unicode MS" pitchFamily="-112" charset="0"/>
              </a:rPr>
              <a:t>Definitions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4242"/>
                                        </p:tgtEl>
                                        <p:attrNameLst>
                                          <p:attrName>style.visibility</p:attrName>
                                        </p:attrNameLst>
                                      </p:cBhvr>
                                      <p:to>
                                        <p:strVal val="visible"/>
                                      </p:to>
                                    </p:set>
                                    <p:animEffect transition="in" filter="dissolve">
                                      <p:cBhvr>
                                        <p:cTn id="7" dur="75"/>
                                        <p:tgtEl>
                                          <p:spTgt spid="394242"/>
                                        </p:tgtEl>
                                      </p:cBhvr>
                                    </p:animEffect>
                                  </p:childTnLst>
                                </p:cTn>
                              </p:par>
                            </p:childTnLst>
                          </p:cTn>
                        </p:par>
                        <p:par>
                          <p:cTn id="8" fill="hold" nodeType="afterGroup">
                            <p:stCondLst>
                              <p:cond delay="1525"/>
                            </p:stCondLst>
                            <p:childTnLst>
                              <p:par>
                                <p:cTn id="9" presetID="9" presetClass="entr" presetSubtype="0" fill="hold" nodeType="afterEffect">
                                  <p:stCondLst>
                                    <p:cond delay="6000"/>
                                  </p:stCondLst>
                                  <p:iterate type="lt">
                                    <p:tmPct val="100000"/>
                                  </p:iterate>
                                  <p:childTnLst>
                                    <p:set>
                                      <p:cBhvr>
                                        <p:cTn id="10" dur="1" fill="hold">
                                          <p:stCondLst>
                                            <p:cond delay="0"/>
                                          </p:stCondLst>
                                        </p:cTn>
                                        <p:tgtEl>
                                          <p:spTgt spid="394245"/>
                                        </p:tgtEl>
                                        <p:attrNameLst>
                                          <p:attrName>style.visibility</p:attrName>
                                        </p:attrNameLst>
                                      </p:cBhvr>
                                      <p:to>
                                        <p:strVal val="visible"/>
                                      </p:to>
                                    </p:set>
                                    <p:animEffect transition="in" filter="dissolve">
                                      <p:cBhvr>
                                        <p:cTn id="11" dur="75"/>
                                        <p:tgtEl>
                                          <p:spTgt spid="39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5266"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395267"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Document</a:t>
            </a:r>
          </a:p>
        </p:txBody>
      </p:sp>
      <p:sp>
        <p:nvSpPr>
          <p:cNvPr id="395269" name="Text Box 5"/>
          <p:cNvSpPr txBox="1">
            <a:spLocks noChangeArrowheads="1"/>
          </p:cNvSpPr>
          <p:nvPr/>
        </p:nvSpPr>
        <p:spPr bwMode="auto">
          <a:xfrm>
            <a:off x="3429000" y="1355725"/>
            <a:ext cx="6248400" cy="453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Genesis 2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Genesis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Genesis-Numbers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Deuteronomy-Kings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Genesis-Numbers</a:t>
            </a:r>
          </a:p>
        </p:txBody>
      </p:sp>
      <p:sp>
        <p:nvSpPr>
          <p:cNvPr id="6" name="Title 5"/>
          <p:cNvSpPr>
            <a:spLocks noGrp="1"/>
          </p:cNvSpPr>
          <p:nvPr>
            <p:ph type="title" idx="4294967295"/>
          </p:nvPr>
        </p:nvSpPr>
        <p:spPr>
          <a:xfrm>
            <a:off x="3429000" y="293688"/>
            <a:ext cx="2514600" cy="708025"/>
          </a:xfrm>
        </p:spPr>
        <p:txBody>
          <a:bodyPr>
            <a:spAutoFit/>
          </a:bodyPr>
          <a:lstStyle/>
          <a:p>
            <a:pPr algn="l" eaLnBrk="1" hangingPunct="1">
              <a:spcBef>
                <a:spcPct val="50000"/>
              </a:spcBef>
              <a:defRPr/>
            </a:pPr>
            <a:r>
              <a:rPr lang="en-US" sz="4000" b="1" u="sng" kern="1200">
                <a:solidFill>
                  <a:schemeClr val="bg1"/>
                </a:solidFill>
                <a:effectLst>
                  <a:glow rad="101600">
                    <a:schemeClr val="tx1"/>
                  </a:glow>
                </a:effectLst>
                <a:latin typeface="Arial Unicode MS" pitchFamily="-112" charset="0"/>
                <a:ea typeface="Arial Unicode MS" pitchFamily="-112" charset="0"/>
                <a:cs typeface="Arial Unicode MS" pitchFamily="-112" charset="0"/>
              </a:rPr>
              <a:t>Contents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5269"/>
                                        </p:tgtEl>
                                        <p:attrNameLst>
                                          <p:attrName>style.visibility</p:attrName>
                                        </p:attrNameLst>
                                      </p:cBhvr>
                                      <p:to>
                                        <p:strVal val="visible"/>
                                      </p:to>
                                    </p:set>
                                    <p:animEffect transition="in" filter="dissolve">
                                      <p:cBhvr>
                                        <p:cTn id="7" dur="75"/>
                                        <p:tgtEl>
                                          <p:spTgt spid="39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6290"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396291"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Document</a:t>
            </a:r>
          </a:p>
        </p:txBody>
      </p:sp>
      <p:sp>
        <p:nvSpPr>
          <p:cNvPr id="396293" name="Text Box 5"/>
          <p:cNvSpPr txBox="1">
            <a:spLocks noChangeArrowheads="1"/>
          </p:cNvSpPr>
          <p:nvPr/>
        </p:nvSpPr>
        <p:spPr bwMode="auto">
          <a:xfrm>
            <a:off x="3429000" y="1355725"/>
            <a:ext cx="6248400" cy="453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850 B.C.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750 B.C.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650 B.C.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621 B.C.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570-445 B.C.</a:t>
            </a:r>
          </a:p>
        </p:txBody>
      </p:sp>
      <p:sp>
        <p:nvSpPr>
          <p:cNvPr id="6" name="Title 5"/>
          <p:cNvSpPr>
            <a:spLocks noGrp="1"/>
          </p:cNvSpPr>
          <p:nvPr>
            <p:ph type="title" idx="4294967295"/>
          </p:nvPr>
        </p:nvSpPr>
        <p:spPr>
          <a:xfrm>
            <a:off x="3429000" y="304800"/>
            <a:ext cx="2514600" cy="708025"/>
          </a:xfrm>
        </p:spPr>
        <p:txBody>
          <a:bodyPr>
            <a:spAutoFit/>
          </a:bodyPr>
          <a:lstStyle/>
          <a:p>
            <a:pPr algn="l" eaLnBrk="1" hangingPunct="1">
              <a:spcBef>
                <a:spcPct val="50000"/>
              </a:spcBef>
              <a:defRPr/>
            </a:pPr>
            <a:r>
              <a:rPr lang="en-US" sz="4000" b="1" u="sng" kern="1200">
                <a:solidFill>
                  <a:schemeClr val="bg1"/>
                </a:solidFill>
                <a:effectLst>
                  <a:glow rad="101600">
                    <a:schemeClr val="tx1"/>
                  </a:glow>
                </a:effectLst>
                <a:latin typeface="Arial Unicode MS" pitchFamily="-112" charset="0"/>
                <a:ea typeface="Arial Unicode MS" pitchFamily="-112" charset="0"/>
                <a:cs typeface="Arial Unicode MS" pitchFamily="-112" charset="0"/>
              </a:rPr>
              <a:t>Dates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6293"/>
                                        </p:tgtEl>
                                        <p:attrNameLst>
                                          <p:attrName>style.visibility</p:attrName>
                                        </p:attrNameLst>
                                      </p:cBhvr>
                                      <p:to>
                                        <p:strVal val="visible"/>
                                      </p:to>
                                    </p:set>
                                    <p:animEffect transition="in" filter="dissolve">
                                      <p:cBhvr>
                                        <p:cTn id="7" dur="75"/>
                                        <p:tgtEl>
                                          <p:spTgt spid="396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7314"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27000">
                  <a:srgbClr val="000000"/>
                </a:glow>
              </a:effectLst>
              <a:uLnTx/>
              <a:uFillTx/>
              <a:latin typeface="Berlin Sans FB Demi" charset="0"/>
              <a:ea typeface="ＭＳ Ｐゴシック" charset="0"/>
            </a:endParaRPr>
          </a:p>
        </p:txBody>
      </p:sp>
      <p:sp>
        <p:nvSpPr>
          <p:cNvPr id="397315"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Document</a:t>
            </a:r>
          </a:p>
        </p:txBody>
      </p:sp>
      <p:sp>
        <p:nvSpPr>
          <p:cNvPr id="397317" name="Text Box 5"/>
          <p:cNvSpPr txBox="1">
            <a:spLocks noChangeArrowheads="1"/>
          </p:cNvSpPr>
          <p:nvPr/>
        </p:nvSpPr>
        <p:spPr bwMode="auto">
          <a:xfrm>
            <a:off x="3429000" y="1355725"/>
            <a:ext cx="5715000" cy="453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S. Kingdom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N. Kingdom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Unknown redactor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Hilkiah</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 the High Priest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Ezra</a:t>
            </a:r>
          </a:p>
        </p:txBody>
      </p:sp>
      <p:sp>
        <p:nvSpPr>
          <p:cNvPr id="137221" name="Title 5"/>
          <p:cNvSpPr>
            <a:spLocks noGrp="1"/>
          </p:cNvSpPr>
          <p:nvPr>
            <p:ph type="title" idx="4294967295"/>
          </p:nvPr>
        </p:nvSpPr>
        <p:spPr>
          <a:xfrm>
            <a:off x="3429000" y="304800"/>
            <a:ext cx="3048000" cy="685800"/>
          </a:xfrm>
        </p:spPr>
        <p:txBody>
          <a:bodyPr/>
          <a:lstStyle/>
          <a:p>
            <a:pPr algn="l">
              <a:defRPr/>
            </a:pPr>
            <a:r>
              <a:rPr lang="en-US" sz="4000" b="1" u="sng">
                <a:solidFill>
                  <a:schemeClr val="bg1"/>
                </a:solidFill>
                <a:effectLst>
                  <a:glow rad="127000">
                    <a:schemeClr val="tx1"/>
                  </a:glow>
                </a:effectLst>
                <a:latin typeface="Arial Unicode MS" charset="0"/>
                <a:ea typeface="ＭＳ Ｐゴシック" charset="0"/>
                <a:cs typeface="Times New Roman" charset="0"/>
              </a:rPr>
              <a:t>Origins</a:t>
            </a:r>
            <a:endParaRPr lang="en-US">
              <a:effectLst>
                <a:glow rad="127000">
                  <a:schemeClr val="tx1"/>
                </a:glo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7317"/>
                                        </p:tgtEl>
                                        <p:attrNameLst>
                                          <p:attrName>style.visibility</p:attrName>
                                        </p:attrNameLst>
                                      </p:cBhvr>
                                      <p:to>
                                        <p:strVal val="visible"/>
                                      </p:to>
                                    </p:set>
                                    <p:animEffect transition="in" filter="dissolve">
                                      <p:cBhvr>
                                        <p:cTn id="7" dur="75"/>
                                        <p:tgtEl>
                                          <p:spTgt spid="397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8338"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8339"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Unicode MS" pitchFamily="-112" charset="0"/>
                <a:ea typeface="Arial Unicode MS" pitchFamily="-112" charset="0"/>
                <a:cs typeface="Arial Unicode MS" pitchFamily="-112" charset="0"/>
              </a:rPr>
              <a:t>Document</a:t>
            </a:r>
          </a:p>
        </p:txBody>
      </p:sp>
      <p:sp>
        <p:nvSpPr>
          <p:cNvPr id="398341" name="Text Box 5"/>
          <p:cNvSpPr txBox="1">
            <a:spLocks noChangeArrowheads="1"/>
          </p:cNvSpPr>
          <p:nvPr/>
        </p:nvSpPr>
        <p:spPr bwMode="auto">
          <a:xfrm>
            <a:off x="2895600" y="1355725"/>
            <a:ext cx="6248400" cy="2632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pitchFamily="-112" charset="0"/>
                <a:ea typeface="Times New Roman" pitchFamily="-112" charset="0"/>
                <a:cs typeface="Times New Roman" pitchFamily="-112" charset="0"/>
              </a:rPr>
              <a:t>Personal biography, vivid delineation of character, portrays God in human terms </a:t>
            </a:r>
          </a:p>
        </p:txBody>
      </p:sp>
      <p:sp>
        <p:nvSpPr>
          <p:cNvPr id="139269" name="Title 5"/>
          <p:cNvSpPr>
            <a:spLocks noGrp="1"/>
          </p:cNvSpPr>
          <p:nvPr>
            <p:ph type="title" idx="4294967295"/>
          </p:nvPr>
        </p:nvSpPr>
        <p:spPr>
          <a:xfrm>
            <a:off x="3124200" y="304800"/>
            <a:ext cx="2667000" cy="762000"/>
          </a:xfrm>
        </p:spPr>
        <p:txBody>
          <a:bodyPr/>
          <a:lstStyle/>
          <a:p>
            <a:pPr algn="l"/>
            <a:r>
              <a:rPr lang="en-US" sz="4000" b="1" u="sng">
                <a:solidFill>
                  <a:schemeClr val="bg1"/>
                </a:solidFill>
                <a:latin typeface="Arial Unicode MS" charset="0"/>
                <a:ea typeface="ＭＳ Ｐゴシック" charset="0"/>
                <a:cs typeface="Times New Roman" charset="0"/>
              </a:rPr>
              <a:t>Themes </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98341"/>
                                        </p:tgtEl>
                                        <p:attrNameLst>
                                          <p:attrName>style.visibility</p:attrName>
                                        </p:attrNameLst>
                                      </p:cBhvr>
                                      <p:to>
                                        <p:strVal val="visible"/>
                                      </p:to>
                                    </p:set>
                                    <p:animEffect transition="in" filter="dissolve">
                                      <p:cBhvr>
                                        <p:cTn id="7" dur="500"/>
                                        <p:tgtEl>
                                          <p:spTgt spid="39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224258" name="Picture 3"/>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042988" y="38100"/>
            <a:ext cx="6453187" cy="619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740806" name="Rectangle 6"/>
          <p:cNvSpPr>
            <a:spLocks noGrp="1" noChangeArrowheads="1"/>
          </p:cNvSpPr>
          <p:nvPr>
            <p:ph type="ctrTitle"/>
          </p:nvPr>
        </p:nvSpPr>
        <p:spPr>
          <a:xfrm>
            <a:off x="457200" y="838200"/>
            <a:ext cx="8686800" cy="4191000"/>
          </a:xfrm>
          <a:effectLst/>
        </p:spPr>
        <p:txBody>
          <a:bodyPr/>
          <a:lstStyle/>
          <a:p>
            <a:pPr eaLnBrk="1" hangingPunct="1">
              <a:defRPr/>
            </a:pPr>
            <a:r>
              <a:rPr lang="ru-RU" altLang="ja-JP" sz="11700" b="1" i="1" dirty="0">
                <a:solidFill>
                  <a:srgbClr val="FFFF00"/>
                </a:solidFill>
                <a:effectLst>
                  <a:glow rad="101600">
                    <a:schemeClr val="tx1">
                      <a:alpha val="93000"/>
                    </a:schemeClr>
                  </a:glow>
                </a:effectLst>
                <a:latin typeface="Kosher-Normal" charset="0"/>
                <a:ea typeface="ＭＳ Ｐゴシック" charset="0"/>
              </a:rPr>
              <a:t>"</a:t>
            </a:r>
            <a:r>
              <a:rPr lang="en-US" altLang="ja-JP" sz="11700" b="1" i="1" dirty="0">
                <a:solidFill>
                  <a:srgbClr val="FFFF00"/>
                </a:solidFill>
                <a:effectLst>
                  <a:glow rad="101600">
                    <a:schemeClr val="tx1">
                      <a:alpha val="93000"/>
                    </a:schemeClr>
                  </a:glow>
                </a:effectLst>
                <a:latin typeface="Kosher-Normal" charset="0"/>
                <a:ea typeface="ＭＳ Ｐゴシック" charset="0"/>
              </a:rPr>
              <a:t>In the beginning</a:t>
            </a:r>
            <a:r>
              <a:rPr lang="ru-RU" altLang="ja-JP" sz="11700" b="1" i="1" dirty="0">
                <a:solidFill>
                  <a:srgbClr val="FFFF00"/>
                </a:solidFill>
                <a:effectLst>
                  <a:glow rad="101600">
                    <a:schemeClr val="tx1">
                      <a:alpha val="93000"/>
                    </a:schemeClr>
                  </a:glow>
                </a:effectLst>
                <a:latin typeface="Kosher-Normal" charset="0"/>
                <a:ea typeface="ＭＳ Ｐゴシック" charset="0"/>
              </a:rPr>
              <a:t>"</a:t>
            </a:r>
            <a:endParaRPr lang="en-US" sz="11700" b="1" i="1" dirty="0">
              <a:solidFill>
                <a:srgbClr val="FFFF00"/>
              </a:solidFill>
              <a:effectLst>
                <a:glow rad="101600">
                  <a:schemeClr val="tx1">
                    <a:alpha val="93000"/>
                  </a:schemeClr>
                </a:glow>
              </a:effectLst>
              <a:latin typeface="Kosher-Normal" charset="0"/>
              <a:ea typeface="ＭＳ Ｐゴシック" charset="0"/>
            </a:endParaRPr>
          </a:p>
        </p:txBody>
      </p:sp>
    </p:spTree>
    <p:extLst>
      <p:ext uri="{BB962C8B-B14F-4D97-AF65-F5344CB8AC3E}">
        <p14:creationId xmlns:p14="http://schemas.microsoft.com/office/powerpoint/2010/main" val="2408007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62"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9363"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Unicode MS" pitchFamily="-112" charset="0"/>
                <a:ea typeface="Arial Unicode MS" pitchFamily="-112" charset="0"/>
                <a:cs typeface="Arial Unicode MS" pitchFamily="-112" charset="0"/>
              </a:rPr>
              <a:t>Document</a:t>
            </a:r>
          </a:p>
        </p:txBody>
      </p:sp>
      <p:sp>
        <p:nvSpPr>
          <p:cNvPr id="399365" name="Text Box 5"/>
          <p:cNvSpPr txBox="1">
            <a:spLocks noChangeArrowheads="1"/>
          </p:cNvSpPr>
          <p:nvPr/>
        </p:nvSpPr>
        <p:spPr bwMode="auto">
          <a:xfrm>
            <a:off x="2895600" y="2193925"/>
            <a:ext cx="6248400" cy="199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pitchFamily="-112" charset="0"/>
                <a:ea typeface="Times New Roman" pitchFamily="-112" charset="0"/>
                <a:cs typeface="Times New Roman" pitchFamily="-112" charset="0"/>
              </a:rPr>
              <a:t>Objective, deals with concrete particulars such as ritual and sacrifice </a:t>
            </a:r>
          </a:p>
        </p:txBody>
      </p:sp>
      <p:sp>
        <p:nvSpPr>
          <p:cNvPr id="141317" name="Title 5"/>
          <p:cNvSpPr>
            <a:spLocks noGrp="1"/>
          </p:cNvSpPr>
          <p:nvPr>
            <p:ph type="title" idx="4294967295"/>
          </p:nvPr>
        </p:nvSpPr>
        <p:spPr>
          <a:xfrm>
            <a:off x="3200400" y="304800"/>
            <a:ext cx="2667000" cy="685800"/>
          </a:xfrm>
        </p:spPr>
        <p:txBody>
          <a:bodyPr/>
          <a:lstStyle/>
          <a:p>
            <a:pPr algn="l"/>
            <a:r>
              <a:rPr lang="en-US" sz="4000" b="1" u="sng">
                <a:solidFill>
                  <a:schemeClr val="bg1"/>
                </a:solidFill>
                <a:latin typeface="Arial Unicode MS" charset="0"/>
                <a:ea typeface="ＭＳ Ｐゴシック" charset="0"/>
                <a:cs typeface="Times New Roman" charset="0"/>
              </a:rPr>
              <a:t>Themes </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399365"/>
                                        </p:tgtEl>
                                        <p:attrNameLst>
                                          <p:attrName>style.visibility</p:attrName>
                                        </p:attrNameLst>
                                      </p:cBhvr>
                                      <p:to>
                                        <p:strVal val="visible"/>
                                      </p:to>
                                    </p:set>
                                    <p:animEffect transition="in" filter="dissolve">
                                      <p:cBhvr>
                                        <p:cTn id="7" dur="500"/>
                                        <p:tgtEl>
                                          <p:spTgt spid="39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0387"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Unicode MS" pitchFamily="-112" charset="0"/>
                <a:ea typeface="Arial Unicode MS" pitchFamily="-112" charset="0"/>
                <a:cs typeface="Arial Unicode MS" pitchFamily="-112" charset="0"/>
              </a:rPr>
              <a:t>Document</a:t>
            </a:r>
          </a:p>
        </p:txBody>
      </p:sp>
      <p:sp>
        <p:nvSpPr>
          <p:cNvPr id="400389" name="Text Box 5"/>
          <p:cNvSpPr txBox="1">
            <a:spLocks noChangeArrowheads="1"/>
          </p:cNvSpPr>
          <p:nvPr/>
        </p:nvSpPr>
        <p:spPr bwMode="auto">
          <a:xfrm>
            <a:off x="2895600" y="4098925"/>
            <a:ext cx="6248400" cy="2632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rPr>
              <a:t>Reflects Josiah</a:t>
            </a:r>
            <a:r>
              <a:rPr kumimoji="0" lang="fr-FR"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rPr>
              <a:t>'</a:t>
            </a:r>
            <a:r>
              <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rPr>
              <a:t>s reform efforts to centralize worship in the temple in Jerusalem </a:t>
            </a:r>
          </a:p>
        </p:txBody>
      </p:sp>
      <p:sp>
        <p:nvSpPr>
          <p:cNvPr id="143365" name="Title 5"/>
          <p:cNvSpPr>
            <a:spLocks noGrp="1"/>
          </p:cNvSpPr>
          <p:nvPr>
            <p:ph type="title" idx="4294967295"/>
          </p:nvPr>
        </p:nvSpPr>
        <p:spPr>
          <a:xfrm>
            <a:off x="3124200" y="228600"/>
            <a:ext cx="2895600" cy="838200"/>
          </a:xfrm>
        </p:spPr>
        <p:txBody>
          <a:bodyPr/>
          <a:lstStyle/>
          <a:p>
            <a:pPr algn="l"/>
            <a:r>
              <a:rPr lang="en-US" sz="4000" b="1" u="sng">
                <a:solidFill>
                  <a:schemeClr val="bg1"/>
                </a:solidFill>
                <a:latin typeface="Arial Unicode MS" charset="0"/>
                <a:ea typeface="ＭＳ Ｐゴシック" charset="0"/>
                <a:cs typeface="Times New Roman" charset="0"/>
              </a:rPr>
              <a:t>Themes </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00389"/>
                                        </p:tgtEl>
                                        <p:attrNameLst>
                                          <p:attrName>style.visibility</p:attrName>
                                        </p:attrNameLst>
                                      </p:cBhvr>
                                      <p:to>
                                        <p:strVal val="visible"/>
                                      </p:to>
                                    </p:set>
                                    <p:animEffect transition="in" filter="dissolve">
                                      <p:cBhvr>
                                        <p:cTn id="7" dur="500"/>
                                        <p:tgtEl>
                                          <p:spTgt spid="40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1411"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Unicode MS" pitchFamily="-112" charset="0"/>
                <a:ea typeface="Arial Unicode MS" pitchFamily="-112" charset="0"/>
                <a:cs typeface="Arial Unicode MS" pitchFamily="-112" charset="0"/>
              </a:rPr>
              <a:t>Document</a:t>
            </a:r>
          </a:p>
        </p:txBody>
      </p:sp>
      <p:sp>
        <p:nvSpPr>
          <p:cNvPr id="401413" name="Text Box 5"/>
          <p:cNvSpPr txBox="1">
            <a:spLocks noChangeArrowheads="1"/>
          </p:cNvSpPr>
          <p:nvPr/>
        </p:nvSpPr>
        <p:spPr bwMode="auto">
          <a:xfrm>
            <a:off x="2895600" y="4098925"/>
            <a:ext cx="6248400" cy="199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pitchFamily="-112" charset="0"/>
                <a:ea typeface="Arial Unicode MS" pitchFamily="-112" charset="0"/>
                <a:cs typeface="Arial Unicode MS" pitchFamily="-112" charset="0"/>
              </a:rPr>
              <a:t>Origins and institutions of the theocracy, genealogies, rituals and sacrifices</a:t>
            </a:r>
          </a:p>
        </p:txBody>
      </p:sp>
      <p:sp>
        <p:nvSpPr>
          <p:cNvPr id="145413" name="Title 5"/>
          <p:cNvSpPr>
            <a:spLocks noGrp="1"/>
          </p:cNvSpPr>
          <p:nvPr>
            <p:ph type="title" idx="4294967295"/>
          </p:nvPr>
        </p:nvSpPr>
        <p:spPr>
          <a:xfrm>
            <a:off x="3276600" y="304800"/>
            <a:ext cx="2895600" cy="762000"/>
          </a:xfrm>
        </p:spPr>
        <p:txBody>
          <a:bodyPr/>
          <a:lstStyle/>
          <a:p>
            <a:pPr algn="l"/>
            <a:r>
              <a:rPr lang="en-US" sz="4000" b="1" u="sng">
                <a:solidFill>
                  <a:schemeClr val="bg1"/>
                </a:solidFill>
                <a:latin typeface="Arial Unicode MS" charset="0"/>
                <a:ea typeface="ＭＳ Ｐゴシック" charset="0"/>
                <a:cs typeface="Times New Roman" charset="0"/>
              </a:rPr>
              <a:t>Themes </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01413"/>
                                        </p:tgtEl>
                                        <p:attrNameLst>
                                          <p:attrName>style.visibility</p:attrName>
                                        </p:attrNameLst>
                                      </p:cBhvr>
                                      <p:to>
                                        <p:strVal val="visible"/>
                                      </p:to>
                                    </p:set>
                                    <p:animEffect transition="in" filter="dissolve">
                                      <p:cBhvr>
                                        <p:cTn id="7" dur="500"/>
                                        <p:tgtEl>
                                          <p:spTgt spid="40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2435" name="Text Box 3"/>
          <p:cNvSpPr txBox="1">
            <a:spLocks noChangeArrowheads="1"/>
          </p:cNvSpPr>
          <p:nvPr/>
        </p:nvSpPr>
        <p:spPr bwMode="auto">
          <a:xfrm>
            <a:off x="762000" y="1371600"/>
            <a:ext cx="1981200" cy="64420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6:5-8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6:9-22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7:6</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7:7-8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7:9</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p:txBody>
      </p:sp>
      <p:sp>
        <p:nvSpPr>
          <p:cNvPr id="402436" name="Text Box 4"/>
          <p:cNvSpPr txBox="1">
            <a:spLocks noChangeArrowheads="1"/>
          </p:cNvSpPr>
          <p:nvPr/>
        </p:nvSpPr>
        <p:spPr bwMode="auto">
          <a:xfrm>
            <a:off x="3352800" y="1371600"/>
            <a:ext cx="1371600" cy="7394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2437" name="Text Box 5"/>
          <p:cNvSpPr txBox="1">
            <a:spLocks noChangeArrowheads="1"/>
          </p:cNvSpPr>
          <p:nvPr/>
        </p:nvSpPr>
        <p:spPr bwMode="auto">
          <a:xfrm>
            <a:off x="5029200" y="1371600"/>
            <a:ext cx="2438400" cy="929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7:10</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7:13-16a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7:16b-17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7:18-21</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402438" name="Text Box 6"/>
          <p:cNvSpPr txBox="1">
            <a:spLocks noChangeArrowheads="1"/>
          </p:cNvSpPr>
          <p:nvPr/>
        </p:nvSpPr>
        <p:spPr bwMode="auto">
          <a:xfrm>
            <a:off x="7620000" y="1371600"/>
            <a:ext cx="13716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147462" name="Title 6"/>
          <p:cNvSpPr>
            <a:spLocks noGrp="1"/>
          </p:cNvSpPr>
          <p:nvPr>
            <p:ph type="title" idx="4294967295"/>
          </p:nvPr>
        </p:nvSpPr>
        <p:spPr>
          <a:xfrm>
            <a:off x="609600" y="304800"/>
            <a:ext cx="7772400" cy="838200"/>
          </a:xfrm>
          <a:solidFill>
            <a:srgbClr val="000000"/>
          </a:solidFill>
          <a:ln>
            <a:solidFill>
              <a:srgbClr val="FFFFFF"/>
            </a:solidFill>
            <a:miter lim="800000"/>
            <a:headEnd/>
            <a:tailEnd/>
          </a:ln>
        </p:spPr>
        <p:txBody>
          <a:bodyPr/>
          <a:lstStyle/>
          <a:p>
            <a:pPr eaLnBrk="1" hangingPunct="1">
              <a:defRPr/>
            </a:pPr>
            <a:r>
              <a:rPr lang="en-US" sz="4000" b="1" dirty="0">
                <a:solidFill>
                  <a:schemeClr val="bg1"/>
                </a:solidFill>
                <a:effectLst>
                  <a:glow rad="101600">
                    <a:schemeClr val="tx1"/>
                  </a:glow>
                </a:effectLst>
                <a:latin typeface="Berlin Sans FB Demi" charset="0"/>
                <a:ea typeface="ＭＳ Ｐゴシック" charset="0"/>
                <a:cs typeface="Arial Unicode MS" charset="0"/>
              </a:rPr>
              <a:t>The "Sources" of Genesis 6–9</a:t>
            </a:r>
            <a:endParaRPr lang="en-US" dirty="0">
              <a:effectLst>
                <a:glow rad="101600">
                  <a:schemeClr val="tx1"/>
                </a:glo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lt">
                                    <p:tmPct val="100000"/>
                                  </p:iterate>
                                  <p:childTnLst>
                                    <p:set>
                                      <p:cBhvr>
                                        <p:cTn id="6" dur="1" fill="hold">
                                          <p:stCondLst>
                                            <p:cond delay="0"/>
                                          </p:stCondLst>
                                        </p:cTn>
                                        <p:tgtEl>
                                          <p:spTgt spid="402435"/>
                                        </p:tgtEl>
                                        <p:attrNameLst>
                                          <p:attrName>style.visibility</p:attrName>
                                        </p:attrNameLst>
                                      </p:cBhvr>
                                      <p:to>
                                        <p:strVal val="visible"/>
                                      </p:to>
                                    </p:set>
                                    <p:animEffect transition="in" filter="dissolve">
                                      <p:cBhvr>
                                        <p:cTn id="7" dur="75"/>
                                        <p:tgtEl>
                                          <p:spTgt spid="402435"/>
                                        </p:tgtEl>
                                      </p:cBhvr>
                                    </p:animEffect>
                                  </p:childTnLst>
                                </p:cTn>
                              </p:par>
                            </p:childTnLst>
                          </p:cTn>
                        </p:par>
                        <p:par>
                          <p:cTn id="8" fill="hold" nodeType="afterGroup">
                            <p:stCondLst>
                              <p:cond delay="2025"/>
                            </p:stCondLst>
                            <p:childTnLst>
                              <p:par>
                                <p:cTn id="9" presetID="9" presetClass="entr" presetSubtype="0" fill="hold" nodeType="afterEffect">
                                  <p:stCondLst>
                                    <p:cond delay="0"/>
                                  </p:stCondLst>
                                  <p:iterate type="lt">
                                    <p:tmPct val="100000"/>
                                  </p:iterate>
                                  <p:childTnLst>
                                    <p:set>
                                      <p:cBhvr>
                                        <p:cTn id="10" dur="1" fill="hold">
                                          <p:stCondLst>
                                            <p:cond delay="0"/>
                                          </p:stCondLst>
                                        </p:cTn>
                                        <p:tgtEl>
                                          <p:spTgt spid="402437"/>
                                        </p:tgtEl>
                                        <p:attrNameLst>
                                          <p:attrName>style.visibility</p:attrName>
                                        </p:attrNameLst>
                                      </p:cBhvr>
                                      <p:to>
                                        <p:strVal val="visible"/>
                                      </p:to>
                                    </p:set>
                                    <p:animEffect transition="in" filter="dissolve">
                                      <p:cBhvr>
                                        <p:cTn id="11" dur="75"/>
                                        <p:tgtEl>
                                          <p:spTgt spid="402437"/>
                                        </p:tgtEl>
                                      </p:cBhvr>
                                    </p:animEffect>
                                  </p:childTnLst>
                                </p:cTn>
                              </p:par>
                            </p:childTnLst>
                          </p:cTn>
                        </p:par>
                        <p:par>
                          <p:cTn id="12" fill="hold" nodeType="afterGroup">
                            <p:stCondLst>
                              <p:cond delay="4650"/>
                            </p:stCondLst>
                            <p:childTnLst>
                              <p:par>
                                <p:cTn id="13" presetID="9" presetClass="entr" presetSubtype="0" fill="hold" nodeType="afterEffect">
                                  <p:stCondLst>
                                    <p:cond delay="0"/>
                                  </p:stCondLst>
                                  <p:iterate type="lt">
                                    <p:tmPct val="100000"/>
                                  </p:iterate>
                                  <p:childTnLst>
                                    <p:set>
                                      <p:cBhvr>
                                        <p:cTn id="14" dur="1" fill="hold">
                                          <p:stCondLst>
                                            <p:cond delay="0"/>
                                          </p:stCondLst>
                                        </p:cTn>
                                        <p:tgtEl>
                                          <p:spTgt spid="402436"/>
                                        </p:tgtEl>
                                        <p:attrNameLst>
                                          <p:attrName>style.visibility</p:attrName>
                                        </p:attrNameLst>
                                      </p:cBhvr>
                                      <p:to>
                                        <p:strVal val="visible"/>
                                      </p:to>
                                    </p:set>
                                    <p:animEffect transition="in" filter="dissolve">
                                      <p:cBhvr>
                                        <p:cTn id="15" dur="75"/>
                                        <p:tgtEl>
                                          <p:spTgt spid="402436"/>
                                        </p:tgtEl>
                                      </p:cBhvr>
                                    </p:animEffect>
                                  </p:childTnLst>
                                </p:cTn>
                              </p:par>
                            </p:childTnLst>
                          </p:cTn>
                        </p:par>
                        <p:par>
                          <p:cTn id="16" fill="hold" nodeType="afterGroup">
                            <p:stCondLst>
                              <p:cond delay="5100"/>
                            </p:stCondLst>
                            <p:childTnLst>
                              <p:par>
                                <p:cTn id="17" presetID="9" presetClass="entr" presetSubtype="0" fill="hold" nodeType="afterEffect">
                                  <p:stCondLst>
                                    <p:cond delay="0"/>
                                  </p:stCondLst>
                                  <p:iterate type="lt">
                                    <p:tmPct val="100000"/>
                                  </p:iterate>
                                  <p:childTnLst>
                                    <p:set>
                                      <p:cBhvr>
                                        <p:cTn id="18" dur="1" fill="hold">
                                          <p:stCondLst>
                                            <p:cond delay="0"/>
                                          </p:stCondLst>
                                        </p:cTn>
                                        <p:tgtEl>
                                          <p:spTgt spid="402438"/>
                                        </p:tgtEl>
                                        <p:attrNameLst>
                                          <p:attrName>style.visibility</p:attrName>
                                        </p:attrNameLst>
                                      </p:cBhvr>
                                      <p:to>
                                        <p:strVal val="visible"/>
                                      </p:to>
                                    </p:set>
                                    <p:animEffect transition="in" filter="dissolve">
                                      <p:cBhvr>
                                        <p:cTn id="19" dur="75"/>
                                        <p:tgtEl>
                                          <p:spTgt spid="402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3459" name="Text Box 3"/>
          <p:cNvSpPr txBox="1">
            <a:spLocks noChangeArrowheads="1"/>
          </p:cNvSpPr>
          <p:nvPr/>
        </p:nvSpPr>
        <p:spPr bwMode="auto">
          <a:xfrm>
            <a:off x="762000" y="1155700"/>
            <a:ext cx="2667000" cy="53244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7:22-23</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7:24-8:2a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8:2b-3a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8:3b-5</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8:6-12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8:13a</a:t>
            </a:r>
          </a:p>
        </p:txBody>
      </p:sp>
      <p:sp>
        <p:nvSpPr>
          <p:cNvPr id="403460" name="Text Box 4"/>
          <p:cNvSpPr txBox="1">
            <a:spLocks noChangeArrowheads="1"/>
          </p:cNvSpPr>
          <p:nvPr/>
        </p:nvSpPr>
        <p:spPr bwMode="auto">
          <a:xfrm>
            <a:off x="3352800" y="1139825"/>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3461" name="Text Box 5"/>
          <p:cNvSpPr txBox="1">
            <a:spLocks noChangeArrowheads="1"/>
          </p:cNvSpPr>
          <p:nvPr/>
        </p:nvSpPr>
        <p:spPr bwMode="auto">
          <a:xfrm>
            <a:off x="5029200" y="1139825"/>
            <a:ext cx="2438400" cy="440055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8:13b</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8:14-19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8:20-22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9:1-17</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403462" name="Text Box 6"/>
          <p:cNvSpPr txBox="1">
            <a:spLocks noChangeArrowheads="1"/>
          </p:cNvSpPr>
          <p:nvPr/>
        </p:nvSpPr>
        <p:spPr bwMode="auto">
          <a:xfrm>
            <a:off x="7620000" y="1123950"/>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7" name="Title 6"/>
          <p:cNvSpPr>
            <a:spLocks noGrp="1"/>
          </p:cNvSpPr>
          <p:nvPr>
            <p:ph type="title" idx="4294967295"/>
          </p:nvPr>
        </p:nvSpPr>
        <p:spPr>
          <a:xfrm>
            <a:off x="685800" y="152400"/>
            <a:ext cx="7772400" cy="838200"/>
          </a:xfrm>
          <a:solidFill>
            <a:srgbClr val="000000"/>
          </a:solidFill>
          <a:ln>
            <a:solidFill>
              <a:srgbClr val="FFFFFF"/>
            </a:solidFill>
          </a:ln>
        </p:spPr>
        <p:txBody>
          <a:bodyPr/>
          <a:lstStyle/>
          <a:p>
            <a:pPr eaLnBrk="1" hangingPunct="1">
              <a:defRPr/>
            </a:pPr>
            <a:r>
              <a:rPr lang="en-US" sz="4000" b="1" kern="1200" dirty="0">
                <a:solidFill>
                  <a:schemeClr val="bg1"/>
                </a:solidFill>
                <a:effectLst>
                  <a:glow rad="101600">
                    <a:schemeClr val="tx1"/>
                  </a:glow>
                </a:effectLst>
                <a:latin typeface="Berlin Sans FB Demi"/>
                <a:ea typeface="Arial Unicode MS"/>
                <a:cs typeface="Arial Unicode MS"/>
              </a:rPr>
              <a:t>The "Sources" of Genesis 6–9</a:t>
            </a: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39700">
                  <a:srgbClr val="000000"/>
                </a:glow>
              </a:effectLst>
              <a:uLnTx/>
              <a:uFillTx/>
              <a:latin typeface="Arial" charset="0"/>
              <a:ea typeface="ＭＳ Ｐゴシック" charset="0"/>
            </a:endParaRPr>
          </a:p>
        </p:txBody>
      </p:sp>
      <p:sp>
        <p:nvSpPr>
          <p:cNvPr id="408579" name="Text Box 3"/>
          <p:cNvSpPr txBox="1">
            <a:spLocks noChangeArrowheads="1"/>
          </p:cNvSpPr>
          <p:nvPr/>
        </p:nvSpPr>
        <p:spPr bwMode="auto">
          <a:xfrm>
            <a:off x="3924300" y="152400"/>
            <a:ext cx="4838700" cy="120015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39700">
                    <a:srgbClr val="000000"/>
                  </a:glow>
                </a:effectLst>
                <a:uLnTx/>
                <a:uFillTx/>
                <a:latin typeface="Times New Roman" charset="0"/>
                <a:ea typeface="ＭＳ Ｐゴシック" charset="0"/>
              </a:rPr>
              <a:t>THE STIFF-COLLAR COMMENTARY</a:t>
            </a:r>
            <a:endParaRPr kumimoji="0" lang="en-US" sz="3600" b="1" i="0" u="none" strike="noStrike" kern="1200" cap="none" spc="0" normalizeH="0" baseline="0" noProof="0">
              <a:ln>
                <a:noFill/>
              </a:ln>
              <a:solidFill>
                <a:srgbClr val="FFFFFF"/>
              </a:solidFill>
              <a:effectLst>
                <a:glow rad="139700">
                  <a:srgbClr val="000000"/>
                </a:glow>
              </a:effectLst>
              <a:uLnTx/>
              <a:uFillTx/>
              <a:latin typeface="Arial Unicode MS" charset="0"/>
              <a:ea typeface="ＭＳ Ｐゴシック" charset="0"/>
            </a:endParaRPr>
          </a:p>
        </p:txBody>
      </p:sp>
      <p:pic>
        <p:nvPicPr>
          <p:cNvPr id="159747" name="Picture 4" descr="Lincol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370681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1" name="Text Box 5"/>
          <p:cNvSpPr txBox="1">
            <a:spLocks noChangeArrowheads="1"/>
          </p:cNvSpPr>
          <p:nvPr/>
        </p:nvSpPr>
        <p:spPr bwMode="auto">
          <a:xfrm>
            <a:off x="3962400" y="1609725"/>
            <a:ext cx="4838700" cy="44862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39700">
                    <a:srgbClr val="000000"/>
                  </a:glow>
                </a:effectLst>
                <a:uLnTx/>
                <a:uFillTx/>
                <a:latin typeface="Times New Roman" charset="0"/>
                <a:ea typeface="ＭＳ Ｐゴシック" charset="0"/>
              </a:rPr>
              <a:t>Applying the insights of higher criticism to the Gettysburg Address, given by Abraham Lincoln on November 19, 1863 at the dedication of the battlefield cemetery.</a:t>
            </a:r>
            <a:endParaRPr kumimoji="0" lang="en-US" sz="3600" b="1" i="0" u="none" strike="noStrike" kern="1200" cap="none" spc="0" normalizeH="0" baseline="0" noProof="0">
              <a:ln>
                <a:noFill/>
              </a:ln>
              <a:solidFill>
                <a:srgbClr val="FFFFFF"/>
              </a:solidFill>
              <a:effectLst>
                <a:glow rad="139700">
                  <a:srgbClr val="000000"/>
                </a:glow>
              </a:effectLst>
              <a:uLnTx/>
              <a:uFillTx/>
              <a:latin typeface="Arial Unicode MS" charset="0"/>
              <a:ea typeface="ＭＳ Ｐゴシック" charset="0"/>
            </a:endParaRPr>
          </a:p>
        </p:txBody>
      </p:sp>
      <p:sp>
        <p:nvSpPr>
          <p:cNvPr id="408582" name="Text Box 6"/>
          <p:cNvSpPr txBox="1">
            <a:spLocks noChangeArrowheads="1"/>
          </p:cNvSpPr>
          <p:nvPr/>
        </p:nvSpPr>
        <p:spPr bwMode="auto">
          <a:xfrm>
            <a:off x="152400" y="6324600"/>
            <a:ext cx="9677400"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Rev. </a:t>
            </a:r>
            <a:r>
              <a:rPr kumimoji="0" lang="en-US" sz="2400" b="1" i="0" u="none" strike="noStrike" kern="1200" cap="none" spc="0" normalizeH="0" baseline="0" noProof="0" dirty="0" err="1">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LeRoy</a:t>
            </a: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 </a:t>
            </a:r>
            <a:r>
              <a:rPr kumimoji="0" lang="en-US" sz="2400" b="1" i="0" u="none" strike="noStrike" kern="1200" cap="none" spc="0" normalizeH="0" baseline="0" noProof="0" dirty="0" err="1">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Koopman</a:t>
            </a: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 </a:t>
            </a:r>
            <a:r>
              <a:rPr kumimoji="0" lang="en-US" sz="2400" b="1" i="1"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Christianity Today</a:t>
            </a: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 1965</a:t>
            </a:r>
          </a:p>
        </p:txBody>
      </p:sp>
      <p:sp>
        <p:nvSpPr>
          <p:cNvPr id="159750" name="Title 6"/>
          <p:cNvSpPr>
            <a:spLocks noGrp="1"/>
          </p:cNvSpPr>
          <p:nvPr>
            <p:ph type="title" idx="4294967295"/>
          </p:nvPr>
        </p:nvSpPr>
        <p:spPr>
          <a:xfrm>
            <a:off x="2743200" y="6019800"/>
            <a:ext cx="6019800" cy="4572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the Gettysburg Address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8581"/>
                                        </p:tgtEl>
                                        <p:attrNameLst>
                                          <p:attrName>style.visibility</p:attrName>
                                        </p:attrNameLst>
                                      </p:cBhvr>
                                      <p:to>
                                        <p:strVal val="visible"/>
                                      </p:to>
                                    </p:set>
                                    <p:animEffect transition="in" filter="dissolve">
                                      <p:cBhvr>
                                        <p:cTn id="7" dur="500"/>
                                        <p:tgtEl>
                                          <p:spTgt spid="40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6"/>
          <p:cNvSpPr>
            <a:spLocks noGrp="1"/>
          </p:cNvSpPr>
          <p:nvPr>
            <p:ph type="title" idx="4294967295"/>
          </p:nvPr>
        </p:nvSpPr>
        <p:spPr>
          <a:xfrm>
            <a:off x="685800" y="0"/>
            <a:ext cx="7772400" cy="762000"/>
          </a:xfrm>
          <a:effectLst>
            <a:outerShdw blurRad="50800" dist="38100" dir="2700000">
              <a:srgbClr val="000000">
                <a:alpha val="43000"/>
              </a:srgbClr>
            </a:outerShdw>
          </a:effectLst>
        </p:spPr>
        <p:txBody>
          <a:bodyPr/>
          <a:lstStyle/>
          <a:p>
            <a:pPr>
              <a:defRPr/>
            </a:pPr>
            <a:r>
              <a:rPr lang="en-US" sz="2400">
                <a:effectLst>
                  <a:glow rad="127000">
                    <a:schemeClr val="tx1"/>
                  </a:glow>
                </a:effectLst>
                <a:latin typeface="Times New Roman" charset="0"/>
                <a:ea typeface="ＭＳ Ｐゴシック" charset="0"/>
                <a:cs typeface="ＭＳ Ｐゴシック" charset="0"/>
              </a:rPr>
              <a:t>The </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Documents</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 of Gettysburg 2 </a:t>
            </a:r>
            <a:endParaRPr lang="en-US">
              <a:effectLst>
                <a:glow rad="127000">
                  <a:schemeClr val="tx1"/>
                </a:glow>
              </a:effectLst>
              <a:latin typeface="Times New Roman" charset="0"/>
              <a:ea typeface="ＭＳ Ｐゴシック" charset="0"/>
              <a:cs typeface="ＭＳ Ｐゴシック" charset="0"/>
            </a:endParaRPr>
          </a:p>
        </p:txBody>
      </p:sp>
      <p:grpSp>
        <p:nvGrpSpPr>
          <p:cNvPr id="161794" name="Group 2"/>
          <p:cNvGrpSpPr>
            <a:grpSpLocks/>
          </p:cNvGrpSpPr>
          <p:nvPr/>
        </p:nvGrpSpPr>
        <p:grpSpPr bwMode="auto">
          <a:xfrm>
            <a:off x="0" y="0"/>
            <a:ext cx="9485313" cy="6858000"/>
            <a:chOff x="0" y="0"/>
            <a:chExt cx="5975" cy="4320"/>
          </a:xfrm>
          <a:effectLst>
            <a:outerShdw blurRad="50800" dist="38100" dir="2700000">
              <a:srgbClr val="000000">
                <a:alpha val="43000"/>
              </a:srgbClr>
            </a:outerShdw>
          </a:effectLst>
        </p:grpSpPr>
        <p:pic>
          <p:nvPicPr>
            <p:cNvPr id="161797"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798"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05" name="Text Box 5"/>
          <p:cNvSpPr txBox="1">
            <a:spLocks noChangeArrowheads="1"/>
          </p:cNvSpPr>
          <p:nvPr/>
        </p:nvSpPr>
        <p:spPr bwMode="auto">
          <a:xfrm>
            <a:off x="419100" y="609600"/>
            <a:ext cx="8153400" cy="641350"/>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a:t>
            </a:r>
            <a:r>
              <a:rPr kumimoji="0" lang="en-US" sz="3600" b="1" i="1"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rPr>
              <a:t>Four score and seven</a:t>
            </a:r>
            <a:r>
              <a:rPr kumimoji="0" lang="en-US" sz="3600" b="1" i="1"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years ago</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p:txBody>
      </p:sp>
      <p:sp>
        <p:nvSpPr>
          <p:cNvPr id="409606" name="Text Box 6"/>
          <p:cNvSpPr txBox="1">
            <a:spLocks noChangeArrowheads="1"/>
          </p:cNvSpPr>
          <p:nvPr/>
        </p:nvSpPr>
        <p:spPr bwMode="auto">
          <a:xfrm>
            <a:off x="571500" y="1427163"/>
            <a:ext cx="8153400" cy="4211637"/>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This phrase is the work of E, an English professor and friend of Lincoln who had a propensity for utilizing ornate language.  Lincoln, simple and uneducated man that he was, would have said, "</a:t>
            </a:r>
            <a:r>
              <a:rPr kumimoji="0" lang="en-US" sz="3600" b="1" i="0"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rPr>
              <a:t>eighty-seven</a:t>
            </a: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a:t>
            </a:r>
            <a:r>
              <a:rPr kumimoji="0" lang="en-US" sz="3600" b="1" i="1"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9606"/>
                                        </p:tgtEl>
                                        <p:attrNameLst>
                                          <p:attrName>style.visibility</p:attrName>
                                        </p:attrNameLst>
                                      </p:cBhvr>
                                      <p:to>
                                        <p:strVal val="visible"/>
                                      </p:to>
                                    </p:set>
                                    <p:animEffect transition="in" filter="dissolve">
                                      <p:cBhvr>
                                        <p:cTn id="7" dur="500"/>
                                        <p:tgtEl>
                                          <p:spTgt spid="409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6"/>
          <p:cNvSpPr>
            <a:spLocks noGrp="1"/>
          </p:cNvSpPr>
          <p:nvPr>
            <p:ph type="title" idx="4294967295"/>
          </p:nvPr>
        </p:nvSpPr>
        <p:spPr>
          <a:xfrm>
            <a:off x="685800" y="-304800"/>
            <a:ext cx="7772400" cy="1143000"/>
          </a:xfrm>
        </p:spPr>
        <p:txBody>
          <a:bodyPr/>
          <a:lstStyle/>
          <a:p>
            <a:pPr>
              <a:defRPr/>
            </a:pPr>
            <a:r>
              <a:rPr lang="en-US" sz="2400">
                <a:effectLst>
                  <a:glow rad="152400">
                    <a:schemeClr val="tx1"/>
                  </a:glow>
                </a:effectLst>
                <a:latin typeface="Times New Roman" charset="0"/>
                <a:ea typeface="ＭＳ Ｐゴシック" charset="0"/>
                <a:cs typeface="ＭＳ Ｐゴシック" charset="0"/>
              </a:rPr>
              <a:t>The </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Documents</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 of Gettysburg 3</a:t>
            </a:r>
            <a:endParaRPr lang="en-US">
              <a:effectLst>
                <a:glow rad="152400">
                  <a:schemeClr val="tx1"/>
                </a:glow>
              </a:effectLst>
              <a:latin typeface="Times New Roman" charset="0"/>
              <a:ea typeface="ＭＳ Ｐゴシック" charset="0"/>
              <a:cs typeface="ＭＳ Ｐゴシック" charset="0"/>
            </a:endParaRPr>
          </a:p>
        </p:txBody>
      </p:sp>
      <p:grpSp>
        <p:nvGrpSpPr>
          <p:cNvPr id="163842" name="Group 2"/>
          <p:cNvGrpSpPr>
            <a:grpSpLocks/>
          </p:cNvGrpSpPr>
          <p:nvPr/>
        </p:nvGrpSpPr>
        <p:grpSpPr bwMode="auto">
          <a:xfrm>
            <a:off x="0" y="0"/>
            <a:ext cx="9485313" cy="6858000"/>
            <a:chOff x="0" y="0"/>
            <a:chExt cx="5975" cy="4320"/>
          </a:xfrm>
        </p:grpSpPr>
        <p:pic>
          <p:nvPicPr>
            <p:cNvPr id="163845"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6"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0629" name="Text Box 5"/>
          <p:cNvSpPr txBox="1">
            <a:spLocks noChangeArrowheads="1"/>
          </p:cNvSpPr>
          <p:nvPr/>
        </p:nvSpPr>
        <p:spPr bwMode="auto">
          <a:xfrm>
            <a:off x="419100" y="609600"/>
            <a:ext cx="8724900" cy="1200329"/>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our </a:t>
            </a:r>
            <a:r>
              <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rPr>
              <a:t>fathers</a:t>
            </a:r>
            <a:r>
              <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 brought forth on this continent a new nation, </a:t>
            </a:r>
            <a:r>
              <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rPr>
              <a:t>conceived</a:t>
            </a:r>
            <a:r>
              <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 in liberty</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Unicode MS" charset="0"/>
              <a:ea typeface="ＭＳ Ｐゴシック" charset="0"/>
            </a:endParaRPr>
          </a:p>
        </p:txBody>
      </p:sp>
      <p:sp>
        <p:nvSpPr>
          <p:cNvPr id="410630" name="Text Box 6"/>
          <p:cNvSpPr txBox="1">
            <a:spLocks noChangeArrowheads="1"/>
          </p:cNvSpPr>
          <p:nvPr/>
        </p:nvSpPr>
        <p:spPr bwMode="auto">
          <a:xfrm>
            <a:off x="457200" y="2555875"/>
            <a:ext cx="8153400" cy="338772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a:t>
            </a:r>
            <a:r>
              <a:rPr kumimoji="0" lang="en-US" sz="3600" b="1" i="0" u="none" strike="noStrike" kern="1200" cap="none" spc="0" normalizeH="0" baseline="0" noProof="0" dirty="0">
                <a:ln>
                  <a:noFill/>
                </a:ln>
                <a:solidFill>
                  <a:srgbClr val="FFFF00"/>
                </a:solidFill>
                <a:effectLst>
                  <a:glow rad="152400">
                    <a:srgbClr val="000000"/>
                  </a:glow>
                </a:effectLst>
                <a:uLnTx/>
                <a:uFillTx/>
                <a:latin typeface="Times New Roman" pitchFamily="-112" charset="0"/>
                <a:ea typeface="ＭＳ Ｐゴシック" pitchFamily="-112" charset="-128"/>
                <a:cs typeface="ＭＳ Ｐゴシック" pitchFamily="-112" charset="-128"/>
              </a:rPr>
              <a:t>Fathers</a:t>
            </a: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 is a faulty translation of the original "forefathers."  The use of "</a:t>
            </a:r>
            <a:r>
              <a:rPr kumimoji="0" lang="en-US" sz="3600" b="1" i="0" u="none" strike="noStrike" kern="1200" cap="none" spc="0" normalizeH="0" baseline="0" noProof="0" dirty="0">
                <a:ln>
                  <a:noFill/>
                </a:ln>
                <a:solidFill>
                  <a:srgbClr val="FFFF00"/>
                </a:solidFill>
                <a:effectLst>
                  <a:glow rad="152400">
                    <a:srgbClr val="000000"/>
                  </a:glow>
                </a:effectLst>
                <a:uLnTx/>
                <a:uFillTx/>
                <a:latin typeface="Times New Roman" pitchFamily="-112" charset="0"/>
                <a:ea typeface="ＭＳ Ｐゴシック" pitchFamily="-112" charset="-128"/>
                <a:cs typeface="ＭＳ Ｐゴシック" pitchFamily="-112" charset="-128"/>
              </a:rPr>
              <a:t>conceived</a:t>
            </a: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 points to redactor M, presumably Mary Todd Lincoln, who proofread his speech and added her female bias.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600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6"/>
          <p:cNvSpPr>
            <a:spLocks noGrp="1"/>
          </p:cNvSpPr>
          <p:nvPr>
            <p:ph type="title" idx="4294967295"/>
          </p:nvPr>
        </p:nvSpPr>
        <p:spPr>
          <a:xfrm>
            <a:off x="762000" y="0"/>
            <a:ext cx="7772400" cy="1143000"/>
          </a:xfrm>
        </p:spPr>
        <p:txBody>
          <a:bodyPr/>
          <a:lstStyle/>
          <a:p>
            <a:pPr>
              <a:defRPr/>
            </a:pPr>
            <a:r>
              <a:rPr lang="en-US" sz="2400">
                <a:effectLst>
                  <a:glow rad="152400">
                    <a:schemeClr val="tx1"/>
                  </a:glow>
                </a:effectLst>
                <a:latin typeface="Times New Roman" charset="0"/>
                <a:ea typeface="ＭＳ Ｐゴシック" charset="0"/>
                <a:cs typeface="ＭＳ Ｐゴシック" charset="0"/>
              </a:rPr>
              <a:t>The </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Documents</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 of Gettysburg 4</a:t>
            </a:r>
            <a:endParaRPr lang="en-US">
              <a:effectLst>
                <a:glow rad="152400">
                  <a:schemeClr val="tx1"/>
                </a:glow>
              </a:effectLst>
              <a:latin typeface="Times New Roman" charset="0"/>
              <a:ea typeface="ＭＳ Ｐゴシック" charset="0"/>
              <a:cs typeface="ＭＳ Ｐゴシック" charset="0"/>
            </a:endParaRPr>
          </a:p>
        </p:txBody>
      </p:sp>
      <p:grpSp>
        <p:nvGrpSpPr>
          <p:cNvPr id="165890" name="Group 2"/>
          <p:cNvGrpSpPr>
            <a:grpSpLocks/>
          </p:cNvGrpSpPr>
          <p:nvPr/>
        </p:nvGrpSpPr>
        <p:grpSpPr bwMode="auto">
          <a:xfrm>
            <a:off x="0" y="0"/>
            <a:ext cx="9485313" cy="6858000"/>
            <a:chOff x="0" y="0"/>
            <a:chExt cx="5975" cy="4320"/>
          </a:xfrm>
        </p:grpSpPr>
        <p:pic>
          <p:nvPicPr>
            <p:cNvPr id="165893"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4"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1653" name="Text Box 5"/>
          <p:cNvSpPr txBox="1">
            <a:spLocks noChangeArrowheads="1"/>
          </p:cNvSpPr>
          <p:nvPr/>
        </p:nvSpPr>
        <p:spPr bwMode="auto">
          <a:xfrm>
            <a:off x="419100" y="609600"/>
            <a:ext cx="8153400" cy="11906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and dedicated to the </a:t>
            </a:r>
            <a:r>
              <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rPr>
              <a:t>proposition</a:t>
            </a:r>
            <a:r>
              <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 that all men are created equal. </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411654" name="Text Box 6"/>
          <p:cNvSpPr txBox="1">
            <a:spLocks noChangeArrowheads="1"/>
          </p:cNvSpPr>
          <p:nvPr/>
        </p:nvSpPr>
        <p:spPr bwMode="auto">
          <a:xfrm>
            <a:off x="457200" y="1990725"/>
            <a:ext cx="8153400" cy="44862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a:t>
            </a:r>
            <a:r>
              <a:rPr kumimoji="0" lang="en-US" sz="3600" b="1" i="0" u="none" strike="noStrike" kern="1200" cap="none" spc="0" normalizeH="0" baseline="0" noProof="0" dirty="0">
                <a:ln>
                  <a:noFill/>
                </a:ln>
                <a:solidFill>
                  <a:srgbClr val="FFFF00"/>
                </a:solidFill>
                <a:effectLst>
                  <a:glow rad="152400">
                    <a:srgbClr val="000000"/>
                  </a:glow>
                </a:effectLst>
                <a:uLnTx/>
                <a:uFillTx/>
                <a:latin typeface="Times New Roman" pitchFamily="-112" charset="0"/>
                <a:ea typeface="ＭＳ Ｐゴシック" pitchFamily="-112" charset="-128"/>
                <a:cs typeface="ＭＳ Ｐゴシック" pitchFamily="-112" charset="-128"/>
              </a:rPr>
              <a:t>Proposition</a:t>
            </a: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 - by M.  Use of "created" indicates a third author, p</a:t>
            </a:r>
            <a:r>
              <a:rPr kumimoji="0" lang="en-US" sz="3600" b="1" i="0" u="none" strike="noStrike" kern="1200" cap="none" spc="0" normalizeH="0" baseline="3000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1</a:t>
            </a: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 a priest accompanying Lincoln on the train to Gettysburg. Since Lincoln was only a layman, it was natural that he should seek clerical help in adding theological terminology.  A second priest, p</a:t>
            </a:r>
            <a:r>
              <a:rPr kumimoji="0" lang="en-US" sz="3600" b="1" i="0" u="none" strike="noStrike" kern="1200" cap="none" spc="0" normalizeH="0" baseline="3000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2</a:t>
            </a: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 also added a few glosses.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1654"/>
                                        </p:tgtEl>
                                        <p:attrNameLst>
                                          <p:attrName>style.visibility</p:attrName>
                                        </p:attrNameLst>
                                      </p:cBhvr>
                                      <p:to>
                                        <p:strVal val="visible"/>
                                      </p:to>
                                    </p:set>
                                    <p:animEffect transition="in" filter="dissolve">
                                      <p:cBhvr>
                                        <p:cTn id="7" dur="500"/>
                                        <p:tgtEl>
                                          <p:spTgt spid="411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6"/>
          <p:cNvSpPr>
            <a:spLocks noGrp="1"/>
          </p:cNvSpPr>
          <p:nvPr>
            <p:ph type="title" idx="4294967295"/>
          </p:nvPr>
        </p:nvSpPr>
        <p:spPr>
          <a:xfrm>
            <a:off x="685800" y="-76200"/>
            <a:ext cx="7772400" cy="1143000"/>
          </a:xfrm>
        </p:spPr>
        <p:txBody>
          <a:bodyPr/>
          <a:lstStyle/>
          <a:p>
            <a:pPr>
              <a:defRPr/>
            </a:pPr>
            <a:r>
              <a:rPr lang="en-US" sz="2400">
                <a:effectLst>
                  <a:glow rad="127000">
                    <a:schemeClr val="tx1"/>
                  </a:glow>
                </a:effectLst>
                <a:latin typeface="Times New Roman" charset="0"/>
                <a:ea typeface="ＭＳ Ｐゴシック" charset="0"/>
                <a:cs typeface="ＭＳ Ｐゴシック" charset="0"/>
              </a:rPr>
              <a:t>The </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Documents</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 of Gettysburg 5</a:t>
            </a:r>
            <a:endParaRPr lang="en-US">
              <a:effectLst>
                <a:glow rad="127000">
                  <a:schemeClr val="tx1"/>
                </a:glow>
              </a:effectLst>
              <a:latin typeface="Times New Roman" charset="0"/>
              <a:ea typeface="ＭＳ Ｐゴシック" charset="0"/>
              <a:cs typeface="ＭＳ Ｐゴシック" charset="0"/>
            </a:endParaRPr>
          </a:p>
        </p:txBody>
      </p:sp>
      <p:grpSp>
        <p:nvGrpSpPr>
          <p:cNvPr id="167938" name="Group 2"/>
          <p:cNvGrpSpPr>
            <a:grpSpLocks/>
          </p:cNvGrpSpPr>
          <p:nvPr/>
        </p:nvGrpSpPr>
        <p:grpSpPr bwMode="auto">
          <a:xfrm>
            <a:off x="0" y="0"/>
            <a:ext cx="9485313" cy="6858000"/>
            <a:chOff x="0" y="0"/>
            <a:chExt cx="5975" cy="4320"/>
          </a:xfrm>
        </p:grpSpPr>
        <p:pic>
          <p:nvPicPr>
            <p:cNvPr id="167941"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2"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2677" name="Text Box 5"/>
          <p:cNvSpPr txBox="1">
            <a:spLocks noChangeArrowheads="1"/>
          </p:cNvSpPr>
          <p:nvPr/>
        </p:nvSpPr>
        <p:spPr bwMode="auto">
          <a:xfrm>
            <a:off x="419100" y="609600"/>
            <a:ext cx="8153400" cy="11906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Now we are engaged in a great civil war, testing whether </a:t>
            </a:r>
            <a:r>
              <a:rPr kumimoji="0" lang="en-US" sz="3600" b="1" i="1"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rPr>
              <a:t>that nation</a:t>
            </a:r>
            <a:endParaRPr kumimoji="0" lang="en-US" sz="3600" b="1" i="0"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endParaRPr>
          </a:p>
        </p:txBody>
      </p:sp>
      <p:sp>
        <p:nvSpPr>
          <p:cNvPr id="412678" name="Text Box 6"/>
          <p:cNvSpPr txBox="1">
            <a:spLocks noChangeArrowheads="1"/>
          </p:cNvSpPr>
          <p:nvPr/>
        </p:nvSpPr>
        <p:spPr bwMode="auto">
          <a:xfrm>
            <a:off x="457200" y="1978025"/>
            <a:ext cx="8507288" cy="175432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a:t>
            </a:r>
            <a:r>
              <a:rPr kumimoji="0" lang="en-US" sz="3600" b="1" i="0"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rPr>
              <a:t>That nation</a:t>
            </a: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 some scholars see here the work of one foreign-born (C?).  An American would have said "this nation."</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2678"/>
                                        </p:tgtEl>
                                        <p:attrNameLst>
                                          <p:attrName>style.visibility</p:attrName>
                                        </p:attrNameLst>
                                      </p:cBhvr>
                                      <p:to>
                                        <p:strVal val="visible"/>
                                      </p:to>
                                    </p:set>
                                    <p:animEffect transition="in" filter="dissolve">
                                      <p:cBhvr>
                                        <p:cTn id="7" dur="500"/>
                                        <p:tgtEl>
                                          <p:spTgt spid="41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lgn="l">
              <a:spcBef>
                <a:spcPct val="50000"/>
              </a:spcBef>
              <a:defRPr/>
            </a:pPr>
            <a:r>
              <a:rPr lang="en-US" sz="4000" b="1" dirty="0">
                <a:solidFill>
                  <a:schemeClr val="bg1"/>
                </a:solidFill>
              </a:rPr>
              <a:t>Baby Pictures of Adam &amp; Eve</a:t>
            </a:r>
          </a:p>
        </p:txBody>
      </p:sp>
    </p:spTree>
    <p:extLst>
      <p:ext uri="{BB962C8B-B14F-4D97-AF65-F5344CB8AC3E}">
        <p14:creationId xmlns:p14="http://schemas.microsoft.com/office/powerpoint/2010/main" val="2680060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Title 7"/>
          <p:cNvSpPr>
            <a:spLocks noGrp="1"/>
          </p:cNvSpPr>
          <p:nvPr>
            <p:ph type="title" idx="4294967295"/>
          </p:nvPr>
        </p:nvSpPr>
        <p:spPr>
          <a:xfrm>
            <a:off x="685800" y="-152400"/>
            <a:ext cx="7772400" cy="11430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Gettysburg 6</a:t>
            </a:r>
            <a:endParaRPr lang="en-US">
              <a:effectLst>
                <a:glow rad="139700">
                  <a:schemeClr val="tx1"/>
                </a:glow>
              </a:effectLst>
              <a:latin typeface="Times New Roman" charset="0"/>
              <a:ea typeface="ＭＳ Ｐゴシック" charset="0"/>
              <a:cs typeface="ＭＳ Ｐゴシック" charset="0"/>
            </a:endParaRPr>
          </a:p>
        </p:txBody>
      </p:sp>
      <p:grpSp>
        <p:nvGrpSpPr>
          <p:cNvPr id="169987" name="Group 5"/>
          <p:cNvGrpSpPr>
            <a:grpSpLocks/>
          </p:cNvGrpSpPr>
          <p:nvPr/>
        </p:nvGrpSpPr>
        <p:grpSpPr bwMode="auto">
          <a:xfrm>
            <a:off x="0" y="0"/>
            <a:ext cx="9144000" cy="6858000"/>
            <a:chOff x="0" y="0"/>
            <a:chExt cx="5975" cy="4320"/>
          </a:xfrm>
        </p:grpSpPr>
        <p:pic>
          <p:nvPicPr>
            <p:cNvPr id="169991" name="Picture 6"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9992" name="Picture 7"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9988" name="Picture 2" descr="Lincoln at Gettysbur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6254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699" name="Text Box 3"/>
          <p:cNvSpPr txBox="1">
            <a:spLocks noChangeArrowheads="1"/>
          </p:cNvSpPr>
          <p:nvPr/>
        </p:nvSpPr>
        <p:spPr bwMode="auto">
          <a:xfrm>
            <a:off x="6172200" y="2514600"/>
            <a:ext cx="2819400" cy="283686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rPr>
              <a:t>"</a:t>
            </a:r>
            <a:r>
              <a:rPr kumimoji="0" lang="en-US" sz="3600" b="1" i="0" u="none" strike="noStrike" kern="1200" cap="none" spc="0" normalizeH="0" baseline="0" noProof="0" dirty="0">
                <a:ln>
                  <a:noFill/>
                </a:ln>
                <a:solidFill>
                  <a:srgbClr val="FFFF00"/>
                </a:solidFill>
                <a:effectLst>
                  <a:glow rad="139700">
                    <a:srgbClr val="000000"/>
                  </a:glow>
                  <a:outerShdw blurRad="38100" dist="38100" dir="2700000" algn="tl">
                    <a:srgbClr val="DDDDDD"/>
                  </a:outerShdw>
                </a:effectLst>
                <a:uLnTx/>
                <a:uFillTx/>
                <a:latin typeface="Times New Roman" charset="0"/>
                <a:ea typeface="ＭＳ Ｐゴシック" charset="0"/>
              </a:rPr>
              <a:t>Conceived</a:t>
            </a:r>
            <a:r>
              <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rPr>
              <a:t>" -- M</a:t>
            </a:r>
            <a:r>
              <a:rPr kumimoji="0" lang="fr-FR"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rPr>
              <a:t>'</a:t>
            </a:r>
            <a:r>
              <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rPr>
              <a:t>s favorite interjection.</a:t>
            </a:r>
            <a:endPar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Arial Unicode MS"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endParaRPr>
          </a:p>
        </p:txBody>
      </p:sp>
      <p:sp>
        <p:nvSpPr>
          <p:cNvPr id="413700" name="Text Box 4"/>
          <p:cNvSpPr txBox="1">
            <a:spLocks noChangeArrowheads="1"/>
          </p:cNvSpPr>
          <p:nvPr/>
        </p:nvSpPr>
        <p:spPr bwMode="auto">
          <a:xfrm>
            <a:off x="1371600" y="609600"/>
            <a:ext cx="7620000" cy="11906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or any nation so </a:t>
            </a:r>
            <a:r>
              <a:rPr kumimoji="0" lang="en-US" sz="3600" b="1" i="1" u="none" strike="noStrike" kern="1200" cap="none" spc="0" normalizeH="0" baseline="0" noProof="0" dirty="0">
                <a:ln>
                  <a:noFill/>
                </a:ln>
                <a:solidFill>
                  <a:srgbClr val="FFFF00"/>
                </a:solidFill>
                <a:effectLst>
                  <a:glow rad="139700">
                    <a:srgbClr val="000000"/>
                  </a:glow>
                </a:effectLst>
                <a:uLnTx/>
                <a:uFillTx/>
                <a:latin typeface="Times New Roman" charset="0"/>
                <a:ea typeface="ＭＳ Ｐゴシック" charset="0"/>
              </a:rPr>
              <a:t>conceived</a:t>
            </a:r>
            <a:r>
              <a:rPr kumimoji="0" lang="en-US" sz="3600" b="1" i="1"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 and so dedicated can long endure. </a:t>
            </a:r>
            <a:r>
              <a:rPr kumimoji="0" lang="en-US" sz="3600" b="1" i="0"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13699"/>
                                        </p:tgtEl>
                                        <p:attrNameLst>
                                          <p:attrName>style.visibility</p:attrName>
                                        </p:attrNameLst>
                                      </p:cBhvr>
                                      <p:to>
                                        <p:strVal val="visible"/>
                                      </p:to>
                                    </p:set>
                                    <p:animEffect transition="in" filter="dissolve">
                                      <p:cBhvr>
                                        <p:cTn id="7" dur="500"/>
                                        <p:tgtEl>
                                          <p:spTgt spid="413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9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73" name="Rectangle 17"/>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Encountering the OT, </a:t>
            </a:r>
            <a:r>
              <a:rPr kumimoji="0" lang="en-US" sz="1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70</a:t>
            </a:r>
            <a:endPar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21888" name="Rectangle 32"/>
          <p:cNvSpPr>
            <a:spLocks noGrp="1" noChangeArrowheads="1"/>
          </p:cNvSpPr>
          <p:nvPr>
            <p:ph type="title"/>
          </p:nvPr>
        </p:nvSpPr>
        <p:spPr>
          <a:xfrm>
            <a:off x="2209800" y="76200"/>
            <a:ext cx="4724400" cy="762000"/>
          </a:xfrm>
          <a:effectLst>
            <a:outerShdw blurRad="63500" dist="29783" dir="1514402" algn="ctr" rotWithShape="0">
              <a:schemeClr val="bg1">
                <a:alpha val="74998"/>
              </a:schemeClr>
            </a:outerShdw>
          </a:effectLst>
        </p:spPr>
        <p:txBody>
          <a:bodyPr/>
          <a:lstStyle/>
          <a:p>
            <a:pPr eaLnBrk="1" hangingPunct="1">
              <a:defRPr/>
            </a:pPr>
            <a:r>
              <a:rPr lang="en-US" b="1">
                <a:solidFill>
                  <a:schemeClr val="tx1"/>
                </a:solidFill>
                <a:effectLst>
                  <a:outerShdw blurRad="38100" dist="38100" dir="2700000" algn="tl">
                    <a:srgbClr val="010199"/>
                  </a:outerShdw>
                </a:effectLst>
                <a:latin typeface="Arial"/>
                <a:ea typeface="ＭＳ Ｐゴシック" charset="0"/>
                <a:cs typeface="Arial"/>
              </a:rPr>
              <a:t>JEDP Problems</a:t>
            </a:r>
          </a:p>
        </p:txBody>
      </p:sp>
      <p:sp>
        <p:nvSpPr>
          <p:cNvPr id="124932" name="TextBox 9"/>
          <p:cNvSpPr txBox="1">
            <a:spLocks noChangeArrowheads="1"/>
          </p:cNvSpPr>
          <p:nvPr/>
        </p:nvSpPr>
        <p:spPr bwMode="auto">
          <a:xfrm>
            <a:off x="7924800" y="0"/>
            <a:ext cx="1279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57</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Pent 23</a:t>
            </a:r>
          </a:p>
        </p:txBody>
      </p:sp>
      <p:sp>
        <p:nvSpPr>
          <p:cNvPr id="7" name="Rectangle 33"/>
          <p:cNvSpPr txBox="1">
            <a:spLocks noChangeArrowheads="1"/>
          </p:cNvSpPr>
          <p:nvPr/>
        </p:nvSpPr>
        <p:spPr bwMode="auto">
          <a:xfrm>
            <a:off x="107950" y="1110344"/>
            <a:ext cx="9094788" cy="5366656"/>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Violates internal self-claims of Pentateuch</a:t>
            </a:r>
          </a:p>
          <a:p>
            <a:pPr marL="514350" indent="-514350" defTabSz="914400" fontAlgn="base">
              <a:spcBef>
                <a:spcPct val="20000"/>
              </a:spcBef>
              <a:spcAft>
                <a:spcPct val="0"/>
              </a:spcAft>
              <a:buClr>
                <a:srgbClr val="FFFFCC"/>
              </a:buClr>
              <a:buSzPct val="75000"/>
              <a:buFont typeface="+mj-lt"/>
              <a:buAutoNum type="alphaUcPeriod"/>
              <a:defRPr/>
            </a:pPr>
            <a:r>
              <a:rPr lang="en-US" sz="3200" b="1" dirty="0">
                <a:solidFill>
                  <a:srgbClr val="FFFFFF"/>
                </a:solidFill>
                <a:effectLst>
                  <a:outerShdw blurRad="38100" dist="38100" dir="2700000" algn="tl">
                    <a:srgbClr val="010199"/>
                  </a:outerShdw>
                </a:effectLst>
                <a:latin typeface="Arial"/>
                <a:cs typeface="Arial"/>
              </a:rPr>
              <a:t>Anti-supernatural bias </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Based on inaccurate 19th century evolution</a:t>
            </a: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Lack of unanimity</a:t>
            </a:r>
            <a:r>
              <a:rPr kumimoji="0" lang="en-US" sz="3200" b="1" i="0" u="none" strike="noStrike" kern="1200" cap="none" spc="0" normalizeH="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 among scholars</a:t>
            </a: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Subjective with circular reasoning</a:t>
            </a:r>
          </a:p>
          <a:p>
            <a:pPr marL="514350" lvl="0" indent="-514350" defTabSz="914400" fontAlgn="base">
              <a:spcBef>
                <a:spcPct val="20000"/>
              </a:spcBef>
              <a:spcAft>
                <a:spcPct val="0"/>
              </a:spcAft>
              <a:buClr>
                <a:srgbClr val="FFFFCC"/>
              </a:buClr>
              <a:buSzPct val="75000"/>
              <a:buFont typeface="+mj-lt"/>
              <a:buAutoNum type="alphaUcPeriod"/>
              <a:defRPr/>
            </a:pPr>
            <a:r>
              <a:rPr lang="en-US" sz="3200" b="1" dirty="0">
                <a:solidFill>
                  <a:srgbClr val="FFFFFF"/>
                </a:solidFill>
                <a:effectLst>
                  <a:outerShdw blurRad="38100" dist="38100" dir="2700000" algn="tl">
                    <a:srgbClr val="010199"/>
                  </a:outerShdw>
                </a:effectLst>
                <a:latin typeface="Arial"/>
                <a:cs typeface="Arial"/>
              </a:rPr>
              <a:t>No manuscript evidence</a:t>
            </a:r>
          </a:p>
          <a:p>
            <a:pPr marL="514350" lvl="0" indent="-514350" defTabSz="914400" fontAlgn="base">
              <a:spcBef>
                <a:spcPct val="20000"/>
              </a:spcBef>
              <a:spcAft>
                <a:spcPct val="0"/>
              </a:spcAft>
              <a:buClr>
                <a:srgbClr val="FFFFCC"/>
              </a:buClr>
              <a:buSzPct val="75000"/>
              <a:buFont typeface="+mj-lt"/>
              <a:buAutoNum type="alphaUcPeriod"/>
              <a:defRPr/>
            </a:pPr>
            <a:r>
              <a:rPr lang="en-US" sz="3200" b="1" dirty="0">
                <a:solidFill>
                  <a:srgbClr val="FFFFFF"/>
                </a:solidFill>
                <a:effectLst>
                  <a:outerShdw blurRad="38100" dist="38100" dir="2700000" algn="tl">
                    <a:srgbClr val="010199"/>
                  </a:outerShdw>
                </a:effectLst>
                <a:latin typeface="Arial"/>
                <a:cs typeface="Arial"/>
              </a:rPr>
              <a:t>Ignores ANE archaeological evidence</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Rejects NT evidence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500" decel="50000" fill="hold">
                                          <p:stCondLst>
                                            <p:cond delay="0"/>
                                          </p:stCondLst>
                                        </p:cTn>
                                        <p:tgtEl>
                                          <p:spTgt spid="7">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p:cTn id="31" dur="500" decel="50000" fill="hold">
                                          <p:stCondLst>
                                            <p:cond delay="0"/>
                                          </p:stCondLst>
                                        </p:cTn>
                                        <p:tgtEl>
                                          <p:spTgt spid="7">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p:cTn id="43" dur="500" decel="50000" fill="hold">
                                          <p:stCondLst>
                                            <p:cond delay="0"/>
                                          </p:stCondLst>
                                        </p:cTn>
                                        <p:tgtEl>
                                          <p:spTgt spid="7">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7">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p:cTn id="55" dur="500" decel="50000" fill="hold">
                                          <p:stCondLst>
                                            <p:cond delay="0"/>
                                          </p:stCondLst>
                                        </p:cTn>
                                        <p:tgtEl>
                                          <p:spTgt spid="7">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7">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anim calcmode="lin" valueType="num">
                                      <p:cBhvr>
                                        <p:cTn id="67" dur="500" decel="50000" fill="hold">
                                          <p:stCondLst>
                                            <p:cond delay="0"/>
                                          </p:stCondLst>
                                        </p:cTn>
                                        <p:tgtEl>
                                          <p:spTgt spid="7">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7">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7">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7">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7">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7">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7">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7">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anim calcmode="lin" valueType="num">
                                      <p:cBhvr>
                                        <p:cTn id="79" dur="500" decel="50000" fill="hold">
                                          <p:stCondLst>
                                            <p:cond delay="0"/>
                                          </p:stCondLst>
                                        </p:cTn>
                                        <p:tgtEl>
                                          <p:spTgt spid="7">
                                            <p:txEl>
                                              <p:pRg st="6" end="6"/>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7">
                                            <p:txEl>
                                              <p:pRg st="6" end="6"/>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7">
                                            <p:txEl>
                                              <p:pRg st="6" end="6"/>
                                            </p:txEl>
                                          </p:spTgt>
                                        </p:tgtEl>
                                        <p:attrNameLst>
                                          <p:attrName>ppt_w</p:attrName>
                                        </p:attrNameLst>
                                      </p:cBhvr>
                                      <p:tavLst>
                                        <p:tav tm="0">
                                          <p:val>
                                            <p:strVal val="#ppt_w*.05"/>
                                          </p:val>
                                        </p:tav>
                                        <p:tav tm="100000">
                                          <p:val>
                                            <p:strVal val="#ppt_w"/>
                                          </p:val>
                                        </p:tav>
                                      </p:tavLst>
                                    </p:anim>
                                    <p:anim calcmode="lin" valueType="num">
                                      <p:cBhvr>
                                        <p:cTn id="82" dur="1000" fill="hold"/>
                                        <p:tgtEl>
                                          <p:spTgt spid="7">
                                            <p:txEl>
                                              <p:pRg st="6" end="6"/>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7">
                                            <p:txEl>
                                              <p:pRg st="6" end="6"/>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7">
                                            <p:txEl>
                                              <p:pRg st="6" end="6"/>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7">
                                            <p:txEl>
                                              <p:pRg st="6" end="6"/>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7">
                                            <p:txEl>
                                              <p:pRg st="6" end="6"/>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7">
                                            <p:txEl>
                                              <p:pRg st="7" end="7"/>
                                            </p:txEl>
                                          </p:spTgt>
                                        </p:tgtEl>
                                        <p:attrNameLst>
                                          <p:attrName>style.visibility</p:attrName>
                                        </p:attrNameLst>
                                      </p:cBhvr>
                                      <p:to>
                                        <p:strVal val="visible"/>
                                      </p:to>
                                    </p:set>
                                    <p:anim calcmode="lin" valueType="num">
                                      <p:cBhvr>
                                        <p:cTn id="91" dur="500" decel="50000" fill="hold">
                                          <p:stCondLst>
                                            <p:cond delay="0"/>
                                          </p:stCondLst>
                                        </p:cTn>
                                        <p:tgtEl>
                                          <p:spTgt spid="7">
                                            <p:txEl>
                                              <p:pRg st="7" end="7"/>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7">
                                            <p:txEl>
                                              <p:pRg st="7" end="7"/>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7">
                                            <p:txEl>
                                              <p:pRg st="7" end="7"/>
                                            </p:txEl>
                                          </p:spTgt>
                                        </p:tgtEl>
                                        <p:attrNameLst>
                                          <p:attrName>ppt_w</p:attrName>
                                        </p:attrNameLst>
                                      </p:cBhvr>
                                      <p:tavLst>
                                        <p:tav tm="0">
                                          <p:val>
                                            <p:strVal val="#ppt_w*.05"/>
                                          </p:val>
                                        </p:tav>
                                        <p:tav tm="100000">
                                          <p:val>
                                            <p:strVal val="#ppt_w"/>
                                          </p:val>
                                        </p:tav>
                                      </p:tavLst>
                                    </p:anim>
                                    <p:anim calcmode="lin" valueType="num">
                                      <p:cBhvr>
                                        <p:cTn id="94" dur="1000" fill="hold"/>
                                        <p:tgtEl>
                                          <p:spTgt spid="7">
                                            <p:txEl>
                                              <p:pRg st="7" end="7"/>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7">
                                            <p:txEl>
                                              <p:pRg st="7" end="7"/>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7">
                                            <p:txEl>
                                              <p:pRg st="7" end="7"/>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7">
                                            <p:txEl>
                                              <p:pRg st="7" end="7"/>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d Moses Write the Torah? A Brief Positive Case for Mosaic Authorship,  Part 1 - Reasons to Believe">
            <a:extLst>
              <a:ext uri="{FF2B5EF4-FFF2-40B4-BE49-F238E27FC236}">
                <a16:creationId xmlns:a16="http://schemas.microsoft.com/office/drawing/2014/main" id="{0F13FB24-D288-FA4E-8BE1-782BF8521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597821"/>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Editorial Activity</a:t>
            </a:r>
          </a:p>
        </p:txBody>
      </p:sp>
    </p:spTree>
    <p:extLst>
      <p:ext uri="{BB962C8B-B14F-4D97-AF65-F5344CB8AC3E}">
        <p14:creationId xmlns:p14="http://schemas.microsoft.com/office/powerpoint/2010/main" val="303596420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Old Torah Scroll - Download Free 3D model by Santiago Shang  (@santiagoshang) [89f8a65]">
            <a:extLst>
              <a:ext uri="{FF2B5EF4-FFF2-40B4-BE49-F238E27FC236}">
                <a16:creationId xmlns:a16="http://schemas.microsoft.com/office/drawing/2014/main" id="{EDD896AD-7A69-DB47-837F-D38D14A1D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195" y="3237300"/>
            <a:ext cx="4097613" cy="23049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Hebrew Consistency</a:t>
            </a:r>
          </a:p>
        </p:txBody>
      </p:sp>
      <p:pic>
        <p:nvPicPr>
          <p:cNvPr id="16386" name="Picture 2" descr="hebrew-scroll-torah - Breaking Matzo">
            <a:extLst>
              <a:ext uri="{FF2B5EF4-FFF2-40B4-BE49-F238E27FC236}">
                <a16:creationId xmlns:a16="http://schemas.microsoft.com/office/drawing/2014/main" id="{63C7F6BB-3D9C-EC48-92A6-E5546EA86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40190"/>
            <a:ext cx="2873332" cy="20991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andwritten 18th C. Hebrew Torah Scroll - from Morocco for sale at auction  on 11th October | Bidsquare">
            <a:extLst>
              <a:ext uri="{FF2B5EF4-FFF2-40B4-BE49-F238E27FC236}">
                <a16:creationId xmlns:a16="http://schemas.microsoft.com/office/drawing/2014/main" id="{5AAE0E2C-AF11-3641-BB25-3CBED199F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806" y="2992372"/>
            <a:ext cx="2554134" cy="3374269"/>
          </a:xfrm>
          <a:prstGeom prst="rect">
            <a:avLst/>
          </a:prstGeom>
          <a:noFill/>
          <a:extLst>
            <a:ext uri="{909E8E84-426E-40DD-AFC4-6F175D3DCCD1}">
              <a14:hiddenFill xmlns:a14="http://schemas.microsoft.com/office/drawing/2010/main">
                <a:solidFill>
                  <a:srgbClr val="FFFFFF"/>
                </a:solidFill>
              </a14:hiddenFill>
            </a:ext>
          </a:extLst>
        </p:spPr>
      </p:pic>
      <p:sp>
        <p:nvSpPr>
          <p:cNvPr id="2" name="Striped Right Arrow 1">
            <a:extLst>
              <a:ext uri="{FF2B5EF4-FFF2-40B4-BE49-F238E27FC236}">
                <a16:creationId xmlns:a16="http://schemas.microsoft.com/office/drawing/2014/main" id="{270012E5-56EE-194A-A116-D6784132B550}"/>
              </a:ext>
            </a:extLst>
          </p:cNvPr>
          <p:cNvSpPr/>
          <p:nvPr/>
        </p:nvSpPr>
        <p:spPr bwMode="auto">
          <a:xfrm>
            <a:off x="1313645" y="3429000"/>
            <a:ext cx="6928834" cy="1746252"/>
          </a:xfrm>
          <a:prstGeom prst="stripedRightArrow">
            <a:avLst>
              <a:gd name="adj1" fmla="val 65944"/>
              <a:gd name="adj2" fmla="val 50000"/>
            </a:avLst>
          </a:prstGeom>
          <a:noFill/>
          <a:ln w="28575" cap="flat" cmpd="sng" algn="ctr">
            <a:solidFill>
              <a:schemeClr val="bg1"/>
            </a:solidFill>
            <a:prstDash val="solid"/>
            <a:round/>
            <a:headEnd type="none" w="med" len="med"/>
            <a:tailEnd type="stealth" w="lg" len="lg"/>
          </a:ln>
          <a:effectLst>
            <a:glow rad="228600">
              <a:schemeClr val="accent4">
                <a:satMod val="175000"/>
                <a:alpha val="40000"/>
              </a:schemeClr>
            </a:glow>
            <a:outerShdw blurRad="50800" dist="38100" algn="l" rotWithShape="0">
              <a:prstClr val="black">
                <a:alpha val="40000"/>
              </a:prstClr>
            </a:outerShd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a:extLst>
              <a:ext uri="{FF2B5EF4-FFF2-40B4-BE49-F238E27FC236}">
                <a16:creationId xmlns:a16="http://schemas.microsoft.com/office/drawing/2014/main" id="{79E5C477-4722-2049-926F-F5F0649A2E57}"/>
              </a:ext>
            </a:extLst>
          </p:cNvPr>
          <p:cNvSpPr txBox="1">
            <a:spLocks noChangeArrowheads="1"/>
          </p:cNvSpPr>
          <p:nvPr/>
        </p:nvSpPr>
        <p:spPr bwMode="auto">
          <a:xfrm>
            <a:off x="44605" y="1347130"/>
            <a:ext cx="8906212" cy="18901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Why does the whole OT show a consistent use of Hebrew so that the Pentateuch does not look like it was written 1000 years before Malachi?</a:t>
            </a:r>
          </a:p>
        </p:txBody>
      </p:sp>
      <p:sp>
        <p:nvSpPr>
          <p:cNvPr id="8" name="Rectangle 2">
            <a:extLst>
              <a:ext uri="{FF2B5EF4-FFF2-40B4-BE49-F238E27FC236}">
                <a16:creationId xmlns:a16="http://schemas.microsoft.com/office/drawing/2014/main" id="{2A122F41-48EA-CA42-AEE1-830D73010ACF}"/>
              </a:ext>
            </a:extLst>
          </p:cNvPr>
          <p:cNvSpPr txBox="1">
            <a:spLocks noChangeArrowheads="1"/>
          </p:cNvSpPr>
          <p:nvPr/>
        </p:nvSpPr>
        <p:spPr bwMode="auto">
          <a:xfrm>
            <a:off x="261765"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Pentateuch</a:t>
            </a:r>
          </a:p>
          <a:p>
            <a:pPr defTabSz="914400">
              <a:defRPr/>
            </a:pPr>
            <a:r>
              <a:rPr lang="en-US" sz="2400" b="1" kern="0" dirty="0">
                <a:effectLst>
                  <a:glow rad="127000">
                    <a:schemeClr val="tx1"/>
                  </a:glow>
                </a:effectLst>
                <a:latin typeface="Arial" charset="0"/>
                <a:ea typeface="ＭＳ Ｐゴシック" charset="0"/>
                <a:cs typeface="ＭＳ Ｐゴシック" charset="0"/>
              </a:rPr>
              <a:t>1400 BC</a:t>
            </a:r>
          </a:p>
        </p:txBody>
      </p:sp>
      <p:sp>
        <p:nvSpPr>
          <p:cNvPr id="9" name="Rectangle 2">
            <a:extLst>
              <a:ext uri="{FF2B5EF4-FFF2-40B4-BE49-F238E27FC236}">
                <a16:creationId xmlns:a16="http://schemas.microsoft.com/office/drawing/2014/main" id="{FFF2E778-A00E-444B-91FC-B9965404B768}"/>
              </a:ext>
            </a:extLst>
          </p:cNvPr>
          <p:cNvSpPr txBox="1">
            <a:spLocks noChangeArrowheads="1"/>
          </p:cNvSpPr>
          <p:nvPr/>
        </p:nvSpPr>
        <p:spPr bwMode="auto">
          <a:xfrm>
            <a:off x="3449287"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Poetics</a:t>
            </a:r>
          </a:p>
          <a:p>
            <a:pPr defTabSz="914400">
              <a:defRPr/>
            </a:pPr>
            <a:r>
              <a:rPr lang="en-US" sz="2400" b="1" kern="0" dirty="0">
                <a:effectLst>
                  <a:glow rad="127000">
                    <a:schemeClr val="tx1"/>
                  </a:glow>
                </a:effectLst>
                <a:latin typeface="Arial" charset="0"/>
                <a:ea typeface="ＭＳ Ｐゴシック" charset="0"/>
                <a:cs typeface="ＭＳ Ｐゴシック" charset="0"/>
              </a:rPr>
              <a:t>1000 BC</a:t>
            </a:r>
          </a:p>
        </p:txBody>
      </p:sp>
      <p:sp>
        <p:nvSpPr>
          <p:cNvPr id="10" name="Rectangle 2">
            <a:extLst>
              <a:ext uri="{FF2B5EF4-FFF2-40B4-BE49-F238E27FC236}">
                <a16:creationId xmlns:a16="http://schemas.microsoft.com/office/drawing/2014/main" id="{7D6E2871-2A59-6044-BA37-957CEF615A95}"/>
              </a:ext>
            </a:extLst>
          </p:cNvPr>
          <p:cNvSpPr txBox="1">
            <a:spLocks noChangeArrowheads="1"/>
          </p:cNvSpPr>
          <p:nvPr/>
        </p:nvSpPr>
        <p:spPr bwMode="auto">
          <a:xfrm>
            <a:off x="6636808"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Malachi</a:t>
            </a:r>
          </a:p>
          <a:p>
            <a:pPr defTabSz="914400">
              <a:defRPr/>
            </a:pPr>
            <a:r>
              <a:rPr lang="en-US" sz="2400" b="1" kern="0" dirty="0">
                <a:effectLst>
                  <a:glow rad="127000">
                    <a:schemeClr val="tx1"/>
                  </a:glow>
                </a:effectLst>
                <a:latin typeface="Arial" charset="0"/>
                <a:ea typeface="ＭＳ Ｐゴシック" charset="0"/>
                <a:cs typeface="ＭＳ Ｐゴシック" charset="0"/>
              </a:rPr>
              <a:t>400 BC</a:t>
            </a:r>
          </a:p>
        </p:txBody>
      </p:sp>
    </p:spTree>
    <p:extLst>
      <p:ext uri="{BB962C8B-B14F-4D97-AF65-F5344CB8AC3E}">
        <p14:creationId xmlns:p14="http://schemas.microsoft.com/office/powerpoint/2010/main" val="2742657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584406" cy="6858000"/>
          </a:xfrm>
          <a:prstGeom prst="rect">
            <a:avLst/>
          </a:prstGeom>
        </p:spPr>
      </p:pic>
      <p:sp>
        <p:nvSpPr>
          <p:cNvPr id="46086" name="Rectangle 6"/>
          <p:cNvSpPr>
            <a:spLocks noChangeArrowheads="1"/>
          </p:cNvSpPr>
          <p:nvPr/>
        </p:nvSpPr>
        <p:spPr bwMode="auto">
          <a:xfrm>
            <a:off x="4307824" y="0"/>
            <a:ext cx="4377562" cy="2121093"/>
          </a:xfrm>
          <a:prstGeom prst="rect">
            <a:avLst/>
          </a:prstGeom>
          <a:solidFill>
            <a:schemeClr val="tx1"/>
          </a:solidFill>
          <a:ln>
            <a:noFill/>
          </a:ln>
          <a:effec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mn-ea"/>
                <a:cs typeface="Arial"/>
              </a:rPr>
              <a:t>The Land of Canaan</a:t>
            </a:r>
            <a:br>
              <a:rPr kumimoji="0" lang="en-US" sz="4400" b="1" i="0" u="none" strike="noStrike" kern="1200" cap="none" spc="0" normalizeH="0" baseline="0" noProof="0" dirty="0">
                <a:ln>
                  <a:noFill/>
                </a:ln>
                <a:solidFill>
                  <a:srgbClr val="FFFFFF"/>
                </a:solidFill>
                <a:effectLst/>
                <a:uLnTx/>
                <a:uFillTx/>
                <a:latin typeface="Arial"/>
                <a:ea typeface="+mn-ea"/>
                <a:cs typeface="Arial"/>
              </a:rPr>
            </a:br>
            <a:r>
              <a:rPr kumimoji="0" lang="en-US" sz="4400" b="1" i="0" u="none" strike="noStrike" kern="1200" cap="none" spc="0" normalizeH="0" baseline="0" noProof="0" dirty="0">
                <a:ln>
                  <a:noFill/>
                </a:ln>
                <a:solidFill>
                  <a:srgbClr val="FFFFFF"/>
                </a:solidFill>
                <a:effectLst/>
                <a:uLnTx/>
                <a:uFillTx/>
                <a:latin typeface="Arial"/>
                <a:ea typeface="+mn-ea"/>
                <a:cs typeface="Arial"/>
              </a:rPr>
              <a:t>(2000 BC)</a:t>
            </a:r>
          </a:p>
        </p:txBody>
      </p:sp>
      <p:sp>
        <p:nvSpPr>
          <p:cNvPr id="2" name="Down Arrow 1"/>
          <p:cNvSpPr/>
          <p:nvPr/>
        </p:nvSpPr>
        <p:spPr bwMode="auto">
          <a:xfrm rot="1196392">
            <a:off x="3690386" y="15813"/>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Down Arrow 7"/>
          <p:cNvSpPr/>
          <p:nvPr/>
        </p:nvSpPr>
        <p:spPr bwMode="auto">
          <a:xfrm rot="422388">
            <a:off x="3329106" y="182658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Down Arrow 10"/>
          <p:cNvSpPr/>
          <p:nvPr/>
        </p:nvSpPr>
        <p:spPr bwMode="auto">
          <a:xfrm rot="422388">
            <a:off x="3126254" y="357598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Down Arrow 11"/>
          <p:cNvSpPr/>
          <p:nvPr/>
        </p:nvSpPr>
        <p:spPr bwMode="auto">
          <a:xfrm rot="2436816">
            <a:off x="2332755" y="5084180"/>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Down Arrow 12"/>
          <p:cNvSpPr/>
          <p:nvPr/>
        </p:nvSpPr>
        <p:spPr bwMode="auto">
          <a:xfrm rot="9157208">
            <a:off x="1199912" y="4896796"/>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Down Arrow 13"/>
          <p:cNvSpPr/>
          <p:nvPr/>
        </p:nvSpPr>
        <p:spPr bwMode="auto">
          <a:xfrm rot="14990283">
            <a:off x="1368230" y="3741209"/>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5" name="Down Arrow 14"/>
          <p:cNvSpPr/>
          <p:nvPr/>
        </p:nvSpPr>
        <p:spPr bwMode="auto">
          <a:xfrm rot="11052260">
            <a:off x="2613345" y="232622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Down Arrow 15"/>
          <p:cNvSpPr/>
          <p:nvPr/>
        </p:nvSpPr>
        <p:spPr bwMode="auto">
          <a:xfrm rot="11052260">
            <a:off x="2759086" y="54600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Down Arrow 16"/>
          <p:cNvSpPr/>
          <p:nvPr/>
        </p:nvSpPr>
        <p:spPr bwMode="auto">
          <a:xfrm rot="11052260">
            <a:off x="1694140" y="1942411"/>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8" name="Down Arrow 17"/>
          <p:cNvSpPr/>
          <p:nvPr/>
        </p:nvSpPr>
        <p:spPr bwMode="auto">
          <a:xfrm rot="12312933">
            <a:off x="2082950" y="38044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5" name="Explosion 1 4"/>
          <p:cNvSpPr/>
          <p:nvPr/>
        </p:nvSpPr>
        <p:spPr bwMode="auto">
          <a:xfrm>
            <a:off x="2281638" y="3968877"/>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Explosion 1 19"/>
          <p:cNvSpPr/>
          <p:nvPr/>
        </p:nvSpPr>
        <p:spPr bwMode="auto">
          <a:xfrm>
            <a:off x="2615068" y="77710"/>
            <a:ext cx="620631" cy="597508"/>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TextBox 6"/>
          <p:cNvSpPr txBox="1"/>
          <p:nvPr/>
        </p:nvSpPr>
        <p:spPr>
          <a:xfrm>
            <a:off x="1993046" y="3788087"/>
            <a:ext cx="9669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Sodom</a:t>
            </a:r>
          </a:p>
        </p:txBody>
      </p:sp>
      <p:sp>
        <p:nvSpPr>
          <p:cNvPr id="22" name="TextBox 21"/>
          <p:cNvSpPr txBox="1"/>
          <p:nvPr/>
        </p:nvSpPr>
        <p:spPr>
          <a:xfrm>
            <a:off x="1026115" y="3438195"/>
            <a:ext cx="9287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a:rPr>
              <a:t>Mamre</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3" name="TextBox 22"/>
          <p:cNvSpPr txBox="1"/>
          <p:nvPr/>
        </p:nvSpPr>
        <p:spPr>
          <a:xfrm>
            <a:off x="0" y="4782457"/>
            <a:ext cx="101850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a:rPr>
              <a:t>Kadesh</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4" name="TextBox 23"/>
          <p:cNvSpPr txBox="1"/>
          <p:nvPr/>
        </p:nvSpPr>
        <p:spPr>
          <a:xfrm>
            <a:off x="2917767" y="-1"/>
            <a:ext cx="62074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glow rad="127000">
                    <a:srgbClr val="000000"/>
                  </a:glow>
                </a:effectLst>
                <a:uLnTx/>
                <a:uFillTx/>
                <a:latin typeface="Arial"/>
                <a:ea typeface="+mn-ea"/>
                <a:cs typeface="Arial"/>
              </a:rPr>
              <a:t>Dan</a:t>
            </a:r>
          </a:p>
        </p:txBody>
      </p:sp>
      <p:sp>
        <p:nvSpPr>
          <p:cNvPr id="25" name="TextBox 24"/>
          <p:cNvSpPr txBox="1"/>
          <p:nvPr/>
        </p:nvSpPr>
        <p:spPr>
          <a:xfrm>
            <a:off x="1534563" y="6469576"/>
            <a:ext cx="11084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El </a:t>
            </a:r>
            <a:r>
              <a:rPr kumimoji="0" lang="en-US" sz="18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a:rPr>
              <a:t>Paran</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6" name="TextBox 25"/>
          <p:cNvSpPr txBox="1"/>
          <p:nvPr/>
        </p:nvSpPr>
        <p:spPr>
          <a:xfrm>
            <a:off x="4874579" y="2453978"/>
            <a:ext cx="148157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5 Kings</a:t>
            </a:r>
          </a:p>
        </p:txBody>
      </p:sp>
      <p:sp>
        <p:nvSpPr>
          <p:cNvPr id="27" name="TextBox 26"/>
          <p:cNvSpPr txBox="1"/>
          <p:nvPr/>
        </p:nvSpPr>
        <p:spPr>
          <a:xfrm>
            <a:off x="4874579" y="2898240"/>
            <a:ext cx="17410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a:ea typeface="+mn-ea"/>
                <a:cs typeface="Arial"/>
              </a:rPr>
              <a:t>Abraham</a:t>
            </a:r>
          </a:p>
        </p:txBody>
      </p:sp>
      <p:sp>
        <p:nvSpPr>
          <p:cNvPr id="28" name="Down Arrow 27"/>
          <p:cNvSpPr/>
          <p:nvPr/>
        </p:nvSpPr>
        <p:spPr bwMode="auto">
          <a:xfrm rot="16200000">
            <a:off x="7264634" y="200604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Down Arrow 28"/>
          <p:cNvSpPr/>
          <p:nvPr/>
        </p:nvSpPr>
        <p:spPr bwMode="auto">
          <a:xfrm rot="16200000">
            <a:off x="7264634" y="2450306"/>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TextBox 34"/>
          <p:cNvSpPr txBox="1"/>
          <p:nvPr/>
        </p:nvSpPr>
        <p:spPr>
          <a:xfrm>
            <a:off x="1532764" y="2928958"/>
            <a:ext cx="8647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Salem</a:t>
            </a:r>
          </a:p>
        </p:txBody>
      </p:sp>
      <p:sp>
        <p:nvSpPr>
          <p:cNvPr id="30" name="Rectangle 6">
            <a:extLst>
              <a:ext uri="{FF2B5EF4-FFF2-40B4-BE49-F238E27FC236}">
                <a16:creationId xmlns:a16="http://schemas.microsoft.com/office/drawing/2014/main" id="{DF7AB785-FF09-1C4A-A56B-FCD9B92DF2A9}"/>
              </a:ext>
            </a:extLst>
          </p:cNvPr>
          <p:cNvSpPr>
            <a:spLocks noChangeArrowheads="1"/>
          </p:cNvSpPr>
          <p:nvPr/>
        </p:nvSpPr>
        <p:spPr bwMode="auto">
          <a:xfrm>
            <a:off x="4239153" y="3752022"/>
            <a:ext cx="4829709" cy="3105978"/>
          </a:xfrm>
          <a:prstGeom prst="rect">
            <a:avLst/>
          </a:prstGeom>
          <a:solidFill>
            <a:schemeClr val="tx1"/>
          </a:solidFill>
          <a:ln>
            <a:noFill/>
          </a:ln>
          <a:effectLst/>
        </p:spPr>
        <p:txBody>
          <a:bodyPr wrap="square" lIns="90488" tIns="44450" rIns="90488" bIns="44450">
            <a:spAutoFit/>
          </a:bodyPr>
          <a:lstStyle/>
          <a:p>
            <a:pPr lvl="0" algn="ctr"/>
            <a:r>
              <a:rPr lang="en-US" sz="2800" b="1" dirty="0">
                <a:solidFill>
                  <a:schemeClr val="bg1"/>
                </a:solidFill>
                <a:latin typeface="Arial" panose="020B0604020202020204" pitchFamily="34" charset="0"/>
                <a:cs typeface="Arial" panose="020B0604020202020204" pitchFamily="34" charset="0"/>
              </a:rPr>
              <a:t>“When Abram heard that his relative had been taken captive, he called out the 318 trained men born in his household and went in pursuit as far as </a:t>
            </a:r>
            <a:r>
              <a:rPr lang="en-US" sz="2800" b="1" dirty="0">
                <a:solidFill>
                  <a:srgbClr val="FFFF00"/>
                </a:solidFill>
                <a:latin typeface="Arial" panose="020B0604020202020204" pitchFamily="34" charset="0"/>
                <a:cs typeface="Arial" panose="020B0604020202020204" pitchFamily="34" charset="0"/>
              </a:rPr>
              <a:t>Dan</a:t>
            </a:r>
            <a:r>
              <a:rPr lang="en-US" sz="2800" b="1" dirty="0">
                <a:solidFill>
                  <a:schemeClr val="bg1"/>
                </a:solidFill>
                <a:latin typeface="Arial" panose="020B0604020202020204" pitchFamily="34" charset="0"/>
                <a:cs typeface="Arial" panose="020B0604020202020204" pitchFamily="34" charset="0"/>
              </a:rPr>
              <a:t>”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(Genesis 14:14 NIV).</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0156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500"/>
                            </p:stCondLst>
                            <p:childTnLst>
                              <p:par>
                                <p:cTn id="50" presetID="23" presetClass="entr" presetSubtype="16"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P spid="13" grpId="0" animBg="1"/>
      <p:bldP spid="14" grpId="0" animBg="1"/>
      <p:bldP spid="15" grpId="0" animBg="1"/>
      <p:bldP spid="16" grpId="0" animBg="1"/>
      <p:bldP spid="17" grpId="0" animBg="1"/>
      <p:bldP spid="18" grpId="0" animBg="1"/>
      <p:bldP spid="5"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en-US" b="1" dirty="0">
                <a:solidFill>
                  <a:schemeClr val="bg1"/>
                </a:solidFill>
                <a:effectLst>
                  <a:glow rad="355600">
                    <a:schemeClr val="tx1"/>
                  </a:glow>
                </a:effectLst>
              </a:rPr>
              <a:t>City of Avaris</a:t>
            </a: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
        <p:nvSpPr>
          <p:cNvPr id="5" name="Title 1">
            <a:extLst>
              <a:ext uri="{FF2B5EF4-FFF2-40B4-BE49-F238E27FC236}">
                <a16:creationId xmlns:a16="http://schemas.microsoft.com/office/drawing/2014/main" id="{B50337FD-76F3-E144-ABF2-61BBB246233E}"/>
              </a:ext>
            </a:extLst>
          </p:cNvPr>
          <p:cNvSpPr txBox="1">
            <a:spLocks/>
          </p:cNvSpPr>
          <p:nvPr/>
        </p:nvSpPr>
        <p:spPr bwMode="auto">
          <a:xfrm>
            <a:off x="6728908" y="3313232"/>
            <a:ext cx="2415092" cy="3544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rPr>
              <a:t>“Egyptians… forced them to build the cities of Pithom and Rameses as supply centers for the king” (Exod 1:11).</a:t>
            </a:r>
          </a:p>
        </p:txBody>
      </p:sp>
    </p:spTree>
    <p:extLst>
      <p:ext uri="{BB962C8B-B14F-4D97-AF65-F5344CB8AC3E}">
        <p14:creationId xmlns:p14="http://schemas.microsoft.com/office/powerpoint/2010/main" val="3652261797"/>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en-US" b="1" dirty="0">
                <a:solidFill>
                  <a:schemeClr val="bg1"/>
                </a:solidFill>
                <a:effectLst>
                  <a:glow rad="355600">
                    <a:schemeClr val="tx1"/>
                  </a:glow>
                </a:effectLst>
              </a:rPr>
              <a:t>City of Avaris</a:t>
            </a: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Beneath Rameses</a:t>
            </a: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1015663"/>
          </a:xfrm>
          <a:prstGeom prst="rect">
            <a:avLst/>
          </a:prstGeom>
          <a:solidFill>
            <a:srgbClr val="00009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Patterns of Evidence</a:t>
            </a: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is a film by Timothy Mahoney (Thinking Man Films, 2015) that presents amazing archaeological evidence for the Early Exodus discovered by Dr. David </a:t>
            </a:r>
            <a:r>
              <a:rPr kumimoji="0" lang="en-US" altLang="zh-CN" sz="20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Rohl</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an agnostic Egyptologist.</a:t>
            </a:r>
          </a:p>
        </p:txBody>
      </p:sp>
    </p:spTree>
    <p:extLst>
      <p:ext uri="{BB962C8B-B14F-4D97-AF65-F5344CB8AC3E}">
        <p14:creationId xmlns:p14="http://schemas.microsoft.com/office/powerpoint/2010/main" val="1662382831"/>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30811F-5E2B-1E4A-963D-AFA74393FA89}"/>
              </a:ext>
            </a:extLst>
          </p:cNvPr>
          <p:cNvGrpSpPr/>
          <p:nvPr/>
        </p:nvGrpSpPr>
        <p:grpSpPr>
          <a:xfrm>
            <a:off x="1452283" y="64955"/>
            <a:ext cx="6551407" cy="6829009"/>
            <a:chOff x="1452283" y="64955"/>
            <a:chExt cx="6551407" cy="6829009"/>
          </a:xfrm>
        </p:grpSpPr>
        <p:pic>
          <p:nvPicPr>
            <p:cNvPr id="3074" name="Picture 2" descr="Moses was a humble man - BP">
              <a:extLst>
                <a:ext uri="{FF2B5EF4-FFF2-40B4-BE49-F238E27FC236}">
                  <a16:creationId xmlns:a16="http://schemas.microsoft.com/office/drawing/2014/main" id="{1A9766DE-7523-C644-841B-34B18DC79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283" y="64955"/>
              <a:ext cx="6551407" cy="68290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1FC6A6-3F4D-DA40-BF54-834296C9A903}"/>
                </a:ext>
              </a:extLst>
            </p:cNvPr>
            <p:cNvSpPr/>
            <p:nvPr/>
          </p:nvSpPr>
          <p:spPr bwMode="auto">
            <a:xfrm>
              <a:off x="5354320" y="467360"/>
              <a:ext cx="2509520" cy="91440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F27BB10F-2198-A54B-A280-452CCC413AD8}"/>
                </a:ext>
              </a:extLst>
            </p:cNvPr>
            <p:cNvSpPr/>
            <p:nvPr/>
          </p:nvSpPr>
          <p:spPr bwMode="auto">
            <a:xfrm>
              <a:off x="1463040" y="314960"/>
              <a:ext cx="2690010" cy="113792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C2FDB941-8766-5A42-991A-E4271A50D8F2}"/>
                </a:ext>
              </a:extLst>
            </p:cNvPr>
            <p:cNvSpPr/>
            <p:nvPr/>
          </p:nvSpPr>
          <p:spPr bwMode="auto">
            <a:xfrm>
              <a:off x="1473200" y="1452879"/>
              <a:ext cx="2062480" cy="1828800"/>
            </a:xfrm>
            <a:prstGeom prst="rect">
              <a:avLst/>
            </a:prstGeom>
            <a:solidFill>
              <a:srgbClr val="ECEC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473200" y="133779"/>
            <a:ext cx="2375049" cy="3371421"/>
          </a:xfrm>
          <a:solidFill>
            <a:srgbClr val="ECECEA"/>
          </a:solidFill>
          <a:ln>
            <a:solidFill>
              <a:schemeClr val="tx1"/>
            </a:solidFill>
          </a:ln>
          <a:effectLst/>
        </p:spPr>
        <p:txBody>
          <a:bodyPr vert="horz" wrap="square" lIns="91440" tIns="45720" rIns="91440" bIns="45720" numCol="1" anchor="ctr" anchorCtr="0" compatLnSpc="1">
            <a:prstTxWarp prst="textNoShape">
              <a:avLst/>
            </a:prstTxWarp>
          </a:bodyPr>
          <a:lstStyle/>
          <a:p>
            <a:pPr defTabSz="914400">
              <a:defRPr/>
            </a:pPr>
            <a:r>
              <a:rPr lang="en-US" sz="2000" b="1" dirty="0">
                <a:solidFill>
                  <a:schemeClr val="tx1"/>
                </a:solidFill>
                <a:latin typeface="Arial" charset="0"/>
                <a:ea typeface="ＭＳ Ｐゴシック" charset="0"/>
                <a:cs typeface="ＭＳ Ｐゴシック" charset="0"/>
              </a:rPr>
              <a:t>Now Moses was very humble—</a:t>
            </a:r>
            <a:br>
              <a:rPr lang="en-US" sz="2000" b="1" dirty="0">
                <a:solidFill>
                  <a:schemeClr val="tx1"/>
                </a:solidFill>
                <a:latin typeface="Arial" charset="0"/>
                <a:ea typeface="ＭＳ Ｐゴシック" charset="0"/>
                <a:cs typeface="ＭＳ Ｐゴシック" charset="0"/>
              </a:rPr>
            </a:br>
            <a:r>
              <a:rPr lang="en-US" sz="2000" b="1" dirty="0">
                <a:solidFill>
                  <a:schemeClr val="tx1"/>
                </a:solidFill>
                <a:latin typeface="Arial" charset="0"/>
                <a:ea typeface="ＭＳ Ｐゴシック" charset="0"/>
                <a:cs typeface="ＭＳ Ｐゴシック" charset="0"/>
              </a:rPr>
              <a:t>more humble than any other person on earth.</a:t>
            </a:r>
            <a:br>
              <a:rPr lang="en-US" sz="2000" b="1" dirty="0">
                <a:solidFill>
                  <a:schemeClr val="tx1"/>
                </a:solidFill>
                <a:latin typeface="Arial" charset="0"/>
                <a:ea typeface="ＭＳ Ｐゴシック" charset="0"/>
                <a:cs typeface="ＭＳ Ｐゴシック" charset="0"/>
              </a:rPr>
            </a:br>
            <a:br>
              <a:rPr lang="en-US" sz="2000" b="1" dirty="0">
                <a:solidFill>
                  <a:schemeClr val="tx1"/>
                </a:solidFill>
                <a:latin typeface="Arial" charset="0"/>
                <a:ea typeface="ＭＳ Ｐゴシック" charset="0"/>
                <a:cs typeface="ＭＳ Ｐゴシック" charset="0"/>
              </a:rPr>
            </a:br>
            <a:r>
              <a:rPr lang="en-US" sz="2000" b="1" dirty="0">
                <a:solidFill>
                  <a:schemeClr val="tx1"/>
                </a:solidFill>
                <a:latin typeface="Arial" charset="0"/>
                <a:ea typeface="ＭＳ Ｐゴシック" charset="0"/>
                <a:cs typeface="ＭＳ Ｐゴシック" charset="0"/>
              </a:rPr>
              <a:t>—Numbers 12:3</a:t>
            </a:r>
            <a:endParaRPr lang="en-US" sz="20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0BC38E0-3DDD-6544-8376-5934131CB3A9}"/>
              </a:ext>
            </a:extLst>
          </p:cNvPr>
          <p:cNvSpPr txBox="1">
            <a:spLocks noChangeArrowheads="1"/>
          </p:cNvSpPr>
          <p:nvPr/>
        </p:nvSpPr>
        <p:spPr bwMode="auto">
          <a:xfrm>
            <a:off x="4990951" y="73257"/>
            <a:ext cx="3012739" cy="10340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Yes… I like it!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56CE18C8-3B77-BB42-9F48-1285C40FA77C}"/>
              </a:ext>
            </a:extLst>
          </p:cNvPr>
          <p:cNvSpPr txBox="1">
            <a:spLocks noChangeArrowheads="1"/>
          </p:cNvSpPr>
          <p:nvPr/>
        </p:nvSpPr>
        <p:spPr bwMode="auto">
          <a:xfrm>
            <a:off x="0" y="5761217"/>
            <a:ext cx="9144000" cy="1148300"/>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writing best sellers Genesis, Exodus, &amp; Leviticus, Moses’s confidence was obvious as he penned the book of Numbers.</a:t>
            </a:r>
          </a:p>
        </p:txBody>
      </p:sp>
    </p:spTree>
    <p:extLst>
      <p:ext uri="{BB962C8B-B14F-4D97-AF65-F5344CB8AC3E}">
        <p14:creationId xmlns:p14="http://schemas.microsoft.com/office/powerpoint/2010/main" val="2672019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09743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Unlikely Statements</a:t>
            </a:r>
          </a:p>
        </p:txBody>
      </p:sp>
      <p:grpSp>
        <p:nvGrpSpPr>
          <p:cNvPr id="4" name="Group 3">
            <a:extLst>
              <a:ext uri="{FF2B5EF4-FFF2-40B4-BE49-F238E27FC236}">
                <a16:creationId xmlns:a16="http://schemas.microsoft.com/office/drawing/2014/main" id="{660503FA-FD0B-6B4A-A181-1E893388E11A}"/>
              </a:ext>
            </a:extLst>
          </p:cNvPr>
          <p:cNvGrpSpPr/>
          <p:nvPr/>
        </p:nvGrpSpPr>
        <p:grpSpPr>
          <a:xfrm>
            <a:off x="-25757" y="2290360"/>
            <a:ext cx="9144000" cy="1506828"/>
            <a:chOff x="-25755" y="2290360"/>
            <a:chExt cx="9144000" cy="1506828"/>
          </a:xfrm>
        </p:grpSpPr>
        <p:sp>
          <p:nvSpPr>
            <p:cNvPr id="3" name="Terminator 2">
              <a:extLst>
                <a:ext uri="{FF2B5EF4-FFF2-40B4-BE49-F238E27FC236}">
                  <a16:creationId xmlns:a16="http://schemas.microsoft.com/office/drawing/2014/main" id="{E8965652-E35F-4F43-9D1D-6CCA1FFCCF7C}"/>
                </a:ext>
              </a:extLst>
            </p:cNvPr>
            <p:cNvSpPr/>
            <p:nvPr/>
          </p:nvSpPr>
          <p:spPr bwMode="auto">
            <a:xfrm>
              <a:off x="38636" y="2290360"/>
              <a:ext cx="9066728" cy="1506828"/>
            </a:xfrm>
            <a:prstGeom prst="flowChartTerminator">
              <a:avLst/>
            </a:prstGeom>
            <a:solidFill>
              <a:srgbClr val="FFC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7A24C6E3-DD43-5247-B0A4-DD1162D54073}"/>
                </a:ext>
              </a:extLst>
            </p:cNvPr>
            <p:cNvSpPr txBox="1">
              <a:spLocks noChangeArrowheads="1"/>
            </p:cNvSpPr>
            <p:nvPr/>
          </p:nvSpPr>
          <p:spPr bwMode="auto">
            <a:xfrm>
              <a:off x="-25755" y="2511381"/>
              <a:ext cx="9144000" cy="10340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tx1"/>
                  </a:solidFill>
                  <a:effectLst/>
                  <a:latin typeface="Arial" charset="0"/>
                  <a:ea typeface="ＭＳ Ｐゴシック" charset="0"/>
                  <a:cs typeface="ＭＳ Ｐゴシック" charset="0"/>
                </a:rPr>
                <a:t>“(Now Moses was very humble—</a:t>
              </a:r>
              <a:br>
                <a:rPr lang="en-US" sz="2800" b="1" kern="0" dirty="0">
                  <a:solidFill>
                    <a:schemeClr val="tx1"/>
                  </a:solidFill>
                  <a:effectLst/>
                  <a:latin typeface="Arial" charset="0"/>
                  <a:ea typeface="ＭＳ Ｐゴシック" charset="0"/>
                  <a:cs typeface="ＭＳ Ｐゴシック" charset="0"/>
                </a:rPr>
              </a:br>
              <a:r>
                <a:rPr lang="en-US" sz="2800" b="1" kern="0" dirty="0">
                  <a:solidFill>
                    <a:schemeClr val="tx1"/>
                  </a:solidFill>
                  <a:effectLst/>
                  <a:latin typeface="Arial" charset="0"/>
                  <a:ea typeface="ＭＳ Ｐゴシック" charset="0"/>
                  <a:cs typeface="ＭＳ Ｐゴシック" charset="0"/>
                </a:rPr>
                <a:t>more humble than any other person on earth.)”</a:t>
              </a:r>
              <a:endParaRPr lang="en-US" sz="2800" b="1" kern="0" dirty="0">
                <a:effectLst>
                  <a:glow rad="127000">
                    <a:schemeClr val="tx1"/>
                  </a:glow>
                </a:effectLst>
                <a:latin typeface="Arial" charset="0"/>
                <a:ea typeface="ＭＳ Ｐゴシック" charset="0"/>
                <a:cs typeface="ＭＳ Ｐゴシック" charset="0"/>
              </a:endParaRPr>
            </a:p>
          </p:txBody>
        </p:sp>
      </p:grpSp>
      <p:sp>
        <p:nvSpPr>
          <p:cNvPr id="8" name="Rectangle 2">
            <a:extLst>
              <a:ext uri="{FF2B5EF4-FFF2-40B4-BE49-F238E27FC236}">
                <a16:creationId xmlns:a16="http://schemas.microsoft.com/office/drawing/2014/main" id="{40BF0B43-E2E4-8D4D-8CFF-A9C8692BA032}"/>
              </a:ext>
            </a:extLst>
          </p:cNvPr>
          <p:cNvSpPr txBox="1">
            <a:spLocks noChangeArrowheads="1"/>
          </p:cNvSpPr>
          <p:nvPr/>
        </p:nvSpPr>
        <p:spPr bwMode="auto">
          <a:xfrm>
            <a:off x="-6439" y="1361806"/>
            <a:ext cx="9105364" cy="6936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Numbers 12:3 has an interesting parenthesis:</a:t>
            </a:r>
          </a:p>
        </p:txBody>
      </p:sp>
      <p:sp>
        <p:nvSpPr>
          <p:cNvPr id="9" name="Rectangle 2">
            <a:extLst>
              <a:ext uri="{FF2B5EF4-FFF2-40B4-BE49-F238E27FC236}">
                <a16:creationId xmlns:a16="http://schemas.microsoft.com/office/drawing/2014/main" id="{FF912F17-2559-0248-9FF8-EA1592F011A7}"/>
              </a:ext>
            </a:extLst>
          </p:cNvPr>
          <p:cNvSpPr txBox="1">
            <a:spLocks noChangeArrowheads="1"/>
          </p:cNvSpPr>
          <p:nvPr/>
        </p:nvSpPr>
        <p:spPr bwMode="auto">
          <a:xfrm>
            <a:off x="-25757" y="5561593"/>
            <a:ext cx="9144000" cy="114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This seems to be an addition since </a:t>
            </a:r>
            <a:br>
              <a:rPr lang="en-US" sz="2800" b="1" kern="0" dirty="0">
                <a:effectLst>
                  <a:glow rad="127000">
                    <a:schemeClr val="tx1"/>
                  </a:glow>
                </a:effectLst>
                <a:latin typeface="Arial" charset="0"/>
                <a:ea typeface="ＭＳ Ｐゴシック" charset="0"/>
                <a:cs typeface="ＭＳ Ｐゴシック" charset="0"/>
              </a:rPr>
            </a:br>
            <a:r>
              <a:rPr lang="en-US" sz="2800" b="1" kern="0" dirty="0">
                <a:effectLst>
                  <a:glow rad="127000">
                    <a:schemeClr val="tx1"/>
                  </a:glow>
                </a:effectLst>
                <a:latin typeface="Arial" charset="0"/>
                <a:ea typeface="ＭＳ Ｐゴシック" charset="0"/>
                <a:cs typeface="ＭＳ Ｐゴシック" charset="0"/>
              </a:rPr>
              <a:t>for Moses to say it would be self-contradictory.</a:t>
            </a:r>
          </a:p>
        </p:txBody>
      </p:sp>
      <p:sp>
        <p:nvSpPr>
          <p:cNvPr id="11" name="Rectangle 2">
            <a:extLst>
              <a:ext uri="{FF2B5EF4-FFF2-40B4-BE49-F238E27FC236}">
                <a16:creationId xmlns:a16="http://schemas.microsoft.com/office/drawing/2014/main" id="{643CBBE0-0C8E-EE48-BB1D-489B1E18C83A}"/>
              </a:ext>
            </a:extLst>
          </p:cNvPr>
          <p:cNvSpPr txBox="1">
            <a:spLocks noChangeArrowheads="1"/>
          </p:cNvSpPr>
          <p:nvPr/>
        </p:nvSpPr>
        <p:spPr bwMode="auto">
          <a:xfrm>
            <a:off x="-25757" y="4437195"/>
            <a:ext cx="9144000" cy="774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How would you explain this as written by Moses?</a:t>
            </a: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Moses on Mount Nebo - Gospelimages">
            <a:extLst>
              <a:ext uri="{FF2B5EF4-FFF2-40B4-BE49-F238E27FC236}">
                <a16:creationId xmlns:a16="http://schemas.microsoft.com/office/drawing/2014/main" id="{44B2BD2D-4C9B-3443-AA43-8EBC1E036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6024"/>
            <a:ext cx="9144000" cy="748720"/>
          </a:xfrm>
          <a:effectLst>
            <a:outerShdw blurRad="63500" dist="35921" dir="2700000" algn="ctr" rotWithShape="0">
              <a:schemeClr val="tx2">
                <a:alpha val="74998"/>
              </a:schemeClr>
            </a:outerShdw>
          </a:effectLst>
        </p:spPr>
        <p:txBody>
          <a:bodyPr/>
          <a:lstStyle/>
          <a:p>
            <a:pPr>
              <a:defRPr/>
            </a:pPr>
            <a:r>
              <a:rPr lang="en-US" sz="3200" b="1" dirty="0">
                <a:effectLst>
                  <a:glow rad="127000">
                    <a:schemeClr val="tx1"/>
                  </a:glow>
                </a:effectLst>
                <a:latin typeface="Arial" charset="0"/>
                <a:ea typeface="ＭＳ Ｐゴシック" charset="0"/>
                <a:cs typeface="ＭＳ Ｐゴシック" charset="0"/>
              </a:rPr>
              <a:t>The Death of Moses (Deut 34:1, 5)</a:t>
            </a:r>
          </a:p>
        </p:txBody>
      </p:sp>
      <p:sp>
        <p:nvSpPr>
          <p:cNvPr id="4" name="Rectangle 2">
            <a:extLst>
              <a:ext uri="{FF2B5EF4-FFF2-40B4-BE49-F238E27FC236}">
                <a16:creationId xmlns:a16="http://schemas.microsoft.com/office/drawing/2014/main" id="{F56B4339-F6DB-4E4B-BA8B-4FC3414FE23E}"/>
              </a:ext>
            </a:extLst>
          </p:cNvPr>
          <p:cNvSpPr txBox="1">
            <a:spLocks noChangeArrowheads="1"/>
          </p:cNvSpPr>
          <p:nvPr/>
        </p:nvSpPr>
        <p:spPr bwMode="auto">
          <a:xfrm>
            <a:off x="3563888" y="836712"/>
            <a:ext cx="5543042" cy="5832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Moses went up to Mount Nebo from the plains of Moab and climbed Pisgah Peak, which is across from Jericho. And the L</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showed him the whole land… So Moses, the servant of the L</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died there in the land of Moab, just as the L</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had said."</a:t>
            </a:r>
          </a:p>
        </p:txBody>
      </p:sp>
    </p:spTree>
    <p:extLst>
      <p:ext uri="{BB962C8B-B14F-4D97-AF65-F5344CB8AC3E}">
        <p14:creationId xmlns:p14="http://schemas.microsoft.com/office/powerpoint/2010/main" val="292171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en-US" sz="4800" b="1" dirty="0">
                <a:solidFill>
                  <a:schemeClr val="bg1"/>
                </a:solidFill>
                <a:effectLst>
                  <a:glow rad="342900">
                    <a:schemeClr val="tx1">
                      <a:alpha val="75000"/>
                    </a:schemeClr>
                  </a:glow>
                </a:effectLst>
                <a:cs typeface="+mj-cs"/>
              </a:rPr>
              <a:t>Adam &amp; Eve with the Serpent</a:t>
            </a:r>
          </a:p>
        </p:txBody>
      </p:sp>
    </p:spTree>
    <p:extLst>
      <p:ext uri="{BB962C8B-B14F-4D97-AF65-F5344CB8AC3E}">
        <p14:creationId xmlns:p14="http://schemas.microsoft.com/office/powerpoint/2010/main" val="380194168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hat We Learn From Moses">
            <a:extLst>
              <a:ext uri="{FF2B5EF4-FFF2-40B4-BE49-F238E27FC236}">
                <a16:creationId xmlns:a16="http://schemas.microsoft.com/office/drawing/2014/main" id="{A1AF1987-30BA-C543-83A4-9E9E6664F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Conclusion</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125211" y="1205483"/>
            <a:ext cx="5412704" cy="55805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kern="0" dirty="0">
                <a:effectLst>
                  <a:glow rad="228600">
                    <a:schemeClr val="accent4">
                      <a:satMod val="175000"/>
                      <a:alpha val="88000"/>
                    </a:schemeClr>
                  </a:glow>
                </a:effectLst>
                <a:latin typeface="Arial" charset="0"/>
                <a:ea typeface="ＭＳ Ｐゴシック" charset="0"/>
                <a:cs typeface="ＭＳ Ｐゴシック" charset="0"/>
              </a:rPr>
              <a:t>While others may have done some editorial work under the inspiration of the Holy Spirit, no substantial evidence exists that Moses did not compose the Pentateuch.  To think otherwise is to contradict the clear testimony of both tradition and Scripture.</a:t>
            </a:r>
          </a:p>
        </p:txBody>
      </p:sp>
    </p:spTree>
    <p:extLst>
      <p:ext uri="{BB962C8B-B14F-4D97-AF65-F5344CB8AC3E}">
        <p14:creationId xmlns:p14="http://schemas.microsoft.com/office/powerpoint/2010/main" val="1961814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57" y="2483891"/>
            <a:ext cx="9144000" cy="1086599"/>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Supplements</a:t>
            </a:r>
          </a:p>
        </p:txBody>
      </p:sp>
    </p:spTree>
    <p:extLst>
      <p:ext uri="{BB962C8B-B14F-4D97-AF65-F5344CB8AC3E}">
        <p14:creationId xmlns:p14="http://schemas.microsoft.com/office/powerpoint/2010/main" val="80001522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480882"/>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 recent movie supporting authorship by Moses…</a:t>
            </a:r>
          </a:p>
        </p:txBody>
      </p:sp>
      <p:pic>
        <p:nvPicPr>
          <p:cNvPr id="5122" name="Picture 2" descr="The Moses Controversy | Order on DVD Today">
            <a:extLst>
              <a:ext uri="{FF2B5EF4-FFF2-40B4-BE49-F238E27FC236}">
                <a16:creationId xmlns:a16="http://schemas.microsoft.com/office/drawing/2014/main" id="{152EFD62-02B6-4E48-AE00-51779C803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890"/>
            <a:ext cx="9137490" cy="514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78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76800" y="232007"/>
            <a:ext cx="4267200" cy="419484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Recent Movies Supporting Moses</a:t>
            </a:r>
          </a:p>
        </p:txBody>
      </p:sp>
      <p:pic>
        <p:nvPicPr>
          <p:cNvPr id="6146" name="Picture 2" descr="Patterns of Evidence - Set of 4 DVD | Vision Video | Christian Videos,  Movies, and DVDs">
            <a:extLst>
              <a:ext uri="{FF2B5EF4-FFF2-40B4-BE49-F238E27FC236}">
                <a16:creationId xmlns:a16="http://schemas.microsoft.com/office/drawing/2014/main" id="{8BBEA315-88D3-714A-9964-8DBCB62B7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7678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4483" name="Text Box 3"/>
          <p:cNvSpPr txBox="1">
            <a:spLocks noChangeArrowheads="1"/>
          </p:cNvSpPr>
          <p:nvPr/>
        </p:nvSpPr>
        <p:spPr bwMode="auto">
          <a:xfrm>
            <a:off x="685800" y="1668463"/>
            <a:ext cx="8153400" cy="5172075"/>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Times New Roman" charset="0"/>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Anti-supernaturalism bias</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2.</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Times New Roman" charset="0"/>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Circular reasoning:        			posits its conclusion</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	</a:t>
            </a:r>
            <a:r>
              <a:rPr kumimoji="0" lang="en-US" altLang="ja-JP" sz="4000" b="1" i="1"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a:t>
            </a:r>
            <a:r>
              <a:rPr kumimoji="0" lang="en-US" sz="4000" b="1" i="1"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There can be no such thing as supernatural revelation; therefore, the Bible is not a supernatural revelation.</a:t>
            </a:r>
            <a:r>
              <a:rPr kumimoji="0" lang="en-US" altLang="ja-JP" sz="4000" b="1" i="1"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endParaRPr>
          </a:p>
        </p:txBody>
      </p:sp>
      <p:sp>
        <p:nvSpPr>
          <p:cNvPr id="151555" name="TextBox 4"/>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rPr>
              <a:t>57</a:t>
            </a:r>
          </a:p>
        </p:txBody>
      </p:sp>
      <p:sp>
        <p:nvSpPr>
          <p:cNvPr id="6" name="Title 5"/>
          <p:cNvSpPr>
            <a:spLocks noGrp="1"/>
          </p:cNvSpPr>
          <p:nvPr>
            <p:ph type="title" idx="4294967295"/>
          </p:nvPr>
        </p:nvSpPr>
        <p:spPr>
          <a:xfrm>
            <a:off x="1219200" y="76200"/>
            <a:ext cx="7162800" cy="1143000"/>
          </a:xfrm>
        </p:spPr>
        <p:txBody>
          <a:bodyPr/>
          <a:lstStyle/>
          <a:p>
            <a:pPr eaLnBrk="1" hangingPunct="1">
              <a:defRPr/>
            </a:pPr>
            <a:r>
              <a:rPr lang="en-US" sz="4000" b="1" u="sng">
                <a:solidFill>
                  <a:schemeClr val="bg1"/>
                </a:solidFill>
                <a:effectLst>
                  <a:glow rad="101600">
                    <a:schemeClr val="tx1"/>
                  </a:glow>
                  <a:outerShdw blurRad="38100" dist="38100" dir="2700000" algn="tl">
                    <a:srgbClr val="808080"/>
                  </a:outerShdw>
                </a:effectLst>
                <a:latin typeface="Berlin Sans FB Demi" charset="0"/>
                <a:ea typeface="ＭＳ Ｐゴシック" charset="0"/>
                <a:cs typeface="Arial Unicode MS" charset="0"/>
              </a:rPr>
              <a:t>Problems of the Documentary Hypothesis</a:t>
            </a:r>
            <a:endParaRPr lang="en-US">
              <a:effectLst>
                <a:glow rad="101600">
                  <a:schemeClr val="tx1"/>
                </a:glow>
                <a:outerShdw blurRad="38100" dist="38100" dir="2700000" algn="tl">
                  <a:srgbClr val="808080"/>
                </a:outerShd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4483">
                                            <p:txEl>
                                              <p:pRg st="0" end="0"/>
                                            </p:txEl>
                                          </p:spTgt>
                                        </p:tgtEl>
                                        <p:attrNameLst>
                                          <p:attrName>style.visibility</p:attrName>
                                        </p:attrNameLst>
                                      </p:cBhvr>
                                      <p:to>
                                        <p:strVal val="visible"/>
                                      </p:to>
                                    </p:set>
                                    <p:animEffect transition="in" filter="dissolve">
                                      <p:cBhvr>
                                        <p:cTn id="7" dur="500"/>
                                        <p:tgtEl>
                                          <p:spTgt spid="404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4483">
                                            <p:txEl>
                                              <p:pRg st="1" end="1"/>
                                            </p:txEl>
                                          </p:spTgt>
                                        </p:tgtEl>
                                        <p:attrNameLst>
                                          <p:attrName>style.visibility</p:attrName>
                                        </p:attrNameLst>
                                      </p:cBhvr>
                                      <p:to>
                                        <p:strVal val="visible"/>
                                      </p:to>
                                    </p:set>
                                    <p:animEffect transition="in" filter="dissolve">
                                      <p:cBhvr>
                                        <p:cTn id="12" dur="500"/>
                                        <p:tgtEl>
                                          <p:spTgt spid="404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4483">
                                            <p:txEl>
                                              <p:pRg st="2" end="2"/>
                                            </p:txEl>
                                          </p:spTgt>
                                        </p:tgtEl>
                                        <p:attrNameLst>
                                          <p:attrName>style.visibility</p:attrName>
                                        </p:attrNameLst>
                                      </p:cBhvr>
                                      <p:to>
                                        <p:strVal val="visible"/>
                                      </p:to>
                                    </p:set>
                                    <p:animEffect transition="in" filter="dissolve">
                                      <p:cBhvr>
                                        <p:cTn id="17" dur="500"/>
                                        <p:tgtEl>
                                          <p:spTgt spid="404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5507" name="Text Box 3"/>
          <p:cNvSpPr txBox="1">
            <a:spLocks noChangeArrowheads="1"/>
          </p:cNvSpPr>
          <p:nvPr/>
        </p:nvSpPr>
        <p:spPr bwMode="auto">
          <a:xfrm>
            <a:off x="685800" y="1697038"/>
            <a:ext cx="7391400" cy="4537075"/>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3.</a:t>
            </a: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Subjectivity in applying the theory results in conflicting explanations</a:t>
            </a:r>
            <a:endParaRPr kumimoji="0" lang="en-US" sz="4000" b="0"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4.</a:t>
            </a: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Ignores stylistic variation within an author</a:t>
            </a:r>
            <a:endParaRPr kumimoji="0" lang="en-US" sz="4000" b="0"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153603" name="TextBox 4"/>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rPr>
              <a:t>57</a:t>
            </a:r>
          </a:p>
        </p:txBody>
      </p:sp>
      <p:sp>
        <p:nvSpPr>
          <p:cNvPr id="7" name="Title 6"/>
          <p:cNvSpPr>
            <a:spLocks noGrp="1"/>
          </p:cNvSpPr>
          <p:nvPr>
            <p:ph type="title" idx="4294967295"/>
          </p:nvPr>
        </p:nvSpPr>
        <p:spPr>
          <a:xfrm>
            <a:off x="1143000" y="76200"/>
            <a:ext cx="7315200" cy="1143000"/>
          </a:xfrm>
        </p:spPr>
        <p:txBody>
          <a:bodyPr/>
          <a:lstStyle/>
          <a:p>
            <a:pPr>
              <a:defRPr/>
            </a:pPr>
            <a:r>
              <a:rPr lang="en-US" sz="4000" b="1" u="sng">
                <a:solidFill>
                  <a:schemeClr val="bg1"/>
                </a:solidFill>
                <a:effectLst>
                  <a:glow rad="101600">
                    <a:schemeClr val="tx1"/>
                  </a:glow>
                  <a:outerShdw blurRad="38100" dist="38100" dir="2700000" algn="tl">
                    <a:srgbClr val="808080"/>
                  </a:outerShdw>
                </a:effectLst>
                <a:latin typeface="Berlin Sans FB Demi" charset="0"/>
                <a:ea typeface="ＭＳ Ｐゴシック" charset="0"/>
                <a:cs typeface="Arial Unicode MS" charset="0"/>
              </a:rPr>
              <a:t>Problems of the Documentary Hypothesis</a:t>
            </a:r>
            <a:r>
              <a:rPr lang="en-US">
                <a:effectLst>
                  <a:glow rad="101600">
                    <a:schemeClr val="tx1"/>
                  </a:glow>
                  <a:outerShdw blurRad="38100" dist="38100" dir="2700000" algn="tl">
                    <a:srgbClr val="FFFFFF"/>
                  </a:outerShdw>
                </a:effectLst>
                <a:latin typeface="Times New Roman" charset="0"/>
                <a:ea typeface="ＭＳ Ｐゴシック" charset="0"/>
                <a:cs typeface="ＭＳ Ｐゴシック" charset="0"/>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5507">
                                            <p:txEl>
                                              <p:pRg st="0" end="0"/>
                                            </p:txEl>
                                          </p:spTgt>
                                        </p:tgtEl>
                                        <p:attrNameLst>
                                          <p:attrName>style.visibility</p:attrName>
                                        </p:attrNameLst>
                                      </p:cBhvr>
                                      <p:to>
                                        <p:strVal val="visible"/>
                                      </p:to>
                                    </p:set>
                                    <p:animEffect transition="in" filter="dissolve">
                                      <p:cBhvr>
                                        <p:cTn id="7" dur="500"/>
                                        <p:tgtEl>
                                          <p:spTgt spid="405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5507">
                                            <p:txEl>
                                              <p:pRg st="1" end="1"/>
                                            </p:txEl>
                                          </p:spTgt>
                                        </p:tgtEl>
                                        <p:attrNameLst>
                                          <p:attrName>style.visibility</p:attrName>
                                        </p:attrNameLst>
                                      </p:cBhvr>
                                      <p:to>
                                        <p:strVal val="visible"/>
                                      </p:to>
                                    </p:set>
                                    <p:animEffect transition="in" filter="dissolve">
                                      <p:cBhvr>
                                        <p:cTn id="12" dur="500"/>
                                        <p:tgtEl>
                                          <p:spTgt spid="405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6531" name="Text Box 3"/>
          <p:cNvSpPr txBox="1">
            <a:spLocks noChangeArrowheads="1"/>
          </p:cNvSpPr>
          <p:nvPr/>
        </p:nvSpPr>
        <p:spPr bwMode="auto">
          <a:xfrm>
            <a:off x="228600" y="1312863"/>
            <a:ext cx="8839200" cy="4264025"/>
          </a:xfrm>
          <a:prstGeom prst="rect">
            <a:avLst/>
          </a:prstGeom>
          <a:noFill/>
          <a:ln w="9525">
            <a:noFill/>
            <a:miter lim="800000"/>
            <a:headEnd/>
            <a:tailEnd/>
          </a:ln>
          <a:effectLst/>
        </p:spPr>
        <p:txBody>
          <a:bodyPr>
            <a:spAutoFit/>
          </a:bodyPr>
          <a:lstStyle/>
          <a:p>
            <a:pPr marL="865188" marR="0" lvl="0" indent="-865188" algn="l" defTabSz="914400" rtl="0" eaLnBrk="1" fontAlgn="base" latinLnBrk="0" hangingPunct="1">
              <a:lnSpc>
                <a:spcPct val="9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The author of Genesis and Exodus shows a thorough acquaintance with Egypt.</a:t>
            </a:r>
            <a:endParaRPr kumimoji="0" lang="en-US" sz="2800" b="1"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endParaRPr>
          </a:p>
          <a:p>
            <a:pPr marL="865188" marR="0" lvl="0" indent="-865188" algn="l" defTabSz="914400" rtl="0" eaLnBrk="1" fontAlgn="base" latinLnBrk="0" hangingPunct="1">
              <a:lnSpc>
                <a:spcPct val="9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Eyewitness details are included in the exodus account.</a:t>
            </a:r>
            <a:r>
              <a:rPr kumimoji="0" lang="en-US" sz="3600" b="0"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 </a:t>
            </a:r>
          </a:p>
          <a:p>
            <a:pPr marL="865188" marR="0" lvl="0" indent="-865188" algn="l" defTabSz="914400" rtl="0" eaLnBrk="1" fontAlgn="base" latinLnBrk="0" hangingPunct="1">
              <a:lnSpc>
                <a:spcPct val="9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There is a unity of arrangement underlying the entire Pentateuch.</a:t>
            </a:r>
            <a:r>
              <a:rPr kumimoji="0" lang="en-US" sz="3600" b="0"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 </a:t>
            </a:r>
          </a:p>
        </p:txBody>
      </p:sp>
      <p:sp>
        <p:nvSpPr>
          <p:cNvPr id="406533" name="Text Box 5"/>
          <p:cNvSpPr txBox="1">
            <a:spLocks noChangeArrowheads="1"/>
          </p:cNvSpPr>
          <p:nvPr/>
        </p:nvSpPr>
        <p:spPr bwMode="auto">
          <a:xfrm>
            <a:off x="-228600" y="6248400"/>
            <a:ext cx="9296400" cy="473075"/>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Gleason Archer,</a:t>
            </a:r>
            <a:r>
              <a:rPr kumimoji="0" lang="en-US" sz="2400" b="1" i="1"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 A Survey of Old Testament Introduction</a:t>
            </a:r>
            <a:r>
              <a:rPr kumimoji="0" lang="en-US" sz="2400" b="0"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ＭＳ Ｐゴシック" pitchFamily="-112" charset="-128"/>
                <a:cs typeface="ＭＳ Ｐゴシック" pitchFamily="-112" charset="-128"/>
              </a:rPr>
              <a:t> </a:t>
            </a:r>
          </a:p>
        </p:txBody>
      </p:sp>
      <p:sp>
        <p:nvSpPr>
          <p:cNvPr id="155652" name="TextBox 5"/>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rPr>
              <a:t>57</a:t>
            </a:r>
          </a:p>
        </p:txBody>
      </p:sp>
      <p:sp>
        <p:nvSpPr>
          <p:cNvPr id="7" name="Title 6"/>
          <p:cNvSpPr>
            <a:spLocks noGrp="1"/>
          </p:cNvSpPr>
          <p:nvPr>
            <p:ph type="title" idx="4294967295"/>
          </p:nvPr>
        </p:nvSpPr>
        <p:spPr>
          <a:xfrm>
            <a:off x="0" y="228600"/>
            <a:ext cx="9144000" cy="685800"/>
          </a:xfrm>
        </p:spPr>
        <p:txBody>
          <a:bodyPr/>
          <a:lstStyle/>
          <a:p>
            <a:pPr eaLnBrk="1" hangingPunct="1">
              <a:defRPr/>
            </a:pPr>
            <a:r>
              <a:rPr lang="en-US" sz="4000" b="1" u="sng">
                <a:solidFill>
                  <a:schemeClr val="bg1"/>
                </a:solidFill>
                <a:effectLst>
                  <a:glow rad="101600">
                    <a:schemeClr val="tx1"/>
                  </a:glow>
                  <a:outerShdw blurRad="38100" dist="38100" dir="2700000" algn="tl">
                    <a:srgbClr val="808080"/>
                  </a:outerShdw>
                </a:effectLst>
                <a:latin typeface="Berlin Sans FB Demi" charset="0"/>
                <a:ea typeface="ＭＳ Ｐゴシック" charset="0"/>
                <a:cs typeface="Times New Roman" charset="0"/>
              </a:rPr>
              <a:t>Evidence for Mosaic Authorship</a:t>
            </a:r>
            <a:endParaRPr lang="en-US">
              <a:effectLst>
                <a:glow rad="101600">
                  <a:schemeClr val="tx1"/>
                </a:glow>
                <a:outerShdw blurRad="38100" dist="38100" dir="2700000" algn="tl">
                  <a:srgbClr val="808080"/>
                </a:outerShd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Effect transition="in" filter="dissolve">
                                      <p:cBhvr>
                                        <p:cTn id="7" dur="500"/>
                                        <p:tgtEl>
                                          <p:spTgt spid="406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6531">
                                            <p:txEl>
                                              <p:pRg st="1" end="1"/>
                                            </p:txEl>
                                          </p:spTgt>
                                        </p:tgtEl>
                                        <p:attrNameLst>
                                          <p:attrName>style.visibility</p:attrName>
                                        </p:attrNameLst>
                                      </p:cBhvr>
                                      <p:to>
                                        <p:strVal val="visible"/>
                                      </p:to>
                                    </p:set>
                                    <p:animEffect transition="in" filter="dissolve">
                                      <p:cBhvr>
                                        <p:cTn id="12" dur="500"/>
                                        <p:tgtEl>
                                          <p:spTgt spid="406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6531">
                                            <p:txEl>
                                              <p:pRg st="2" end="2"/>
                                            </p:txEl>
                                          </p:spTgt>
                                        </p:tgtEl>
                                        <p:attrNameLst>
                                          <p:attrName>style.visibility</p:attrName>
                                        </p:attrNameLst>
                                      </p:cBhvr>
                                      <p:to>
                                        <p:strVal val="visible"/>
                                      </p:to>
                                    </p:set>
                                    <p:animEffect transition="in" filter="dissolve">
                                      <p:cBhvr>
                                        <p:cTn id="17" dur="500"/>
                                        <p:tgtEl>
                                          <p:spTgt spid="406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charset="0"/>
              <a:ea typeface="ＭＳ Ｐゴシック" charset="0"/>
            </a:endParaRPr>
          </a:p>
        </p:txBody>
      </p:sp>
      <p:sp>
        <p:nvSpPr>
          <p:cNvPr id="407555" name="Text Box 3"/>
          <p:cNvSpPr txBox="1">
            <a:spLocks noChangeArrowheads="1"/>
          </p:cNvSpPr>
          <p:nvPr/>
        </p:nvSpPr>
        <p:spPr bwMode="auto">
          <a:xfrm>
            <a:off x="228600" y="1506538"/>
            <a:ext cx="8686800" cy="4378325"/>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l" defTabSz="914400" rtl="0" eaLnBrk="1" fontAlgn="base" latinLnBrk="0" hangingPunct="1">
              <a:lnSpc>
                <a:spcPct val="90000"/>
              </a:lnSpc>
              <a:spcBef>
                <a:spcPct val="50000"/>
              </a:spcBef>
              <a:spcAft>
                <a:spcPct val="0"/>
              </a:spcAft>
              <a:buClrTx/>
              <a:buSzTx/>
              <a:buFontTx/>
              <a:buAutoNum type="arabicPeriod" startAt="4"/>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charset="0"/>
                <a:ea typeface="ＭＳ Ｐゴシック" charset="0"/>
                <a:cs typeface="Arial Unicode MS" charset="0"/>
              </a:rPr>
              <a:t>The Pentateuch itself testifies to Moses as the author (Exodus 17:14; 24:4; Deut. 31:9).</a:t>
            </a:r>
            <a:endParaRPr kumimoji="0" lang="en-US" sz="3600" b="0"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charset="0"/>
              <a:ea typeface="ＭＳ Ｐゴシック" charset="0"/>
              <a:cs typeface="Arial Unicode MS" charset="0"/>
            </a:endParaRPr>
          </a:p>
          <a:p>
            <a:pPr marL="865188" marR="0" lvl="0" indent="-865188" algn="l" defTabSz="914400" rtl="0" eaLnBrk="1" fontAlgn="base" latinLnBrk="0" hangingPunct="1">
              <a:lnSpc>
                <a:spcPct val="90000"/>
              </a:lnSpc>
              <a:spcBef>
                <a:spcPct val="50000"/>
              </a:spcBef>
              <a:spcAft>
                <a:spcPct val="0"/>
              </a:spcAft>
              <a:buClrTx/>
              <a:buSzTx/>
              <a:buFontTx/>
              <a:buAutoNum type="arabicPeriod" startAt="4"/>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charset="0"/>
                <a:ea typeface="ＭＳ Ｐゴシック" charset="0"/>
                <a:cs typeface="Arial Unicode MS" charset="0"/>
              </a:rPr>
              <a:t>Other OT books refer to Moses as the author (Josh. 1:7-8; Neh. 1:7-8)</a:t>
            </a:r>
          </a:p>
          <a:p>
            <a:pPr marL="865188" marR="0" lvl="0" indent="-865188" algn="l" defTabSz="914400" rtl="0" eaLnBrk="1" fontAlgn="base" latinLnBrk="0" hangingPunct="1">
              <a:lnSpc>
                <a:spcPct val="100000"/>
              </a:lnSpc>
              <a:spcBef>
                <a:spcPct val="50000"/>
              </a:spcBef>
              <a:spcAft>
                <a:spcPct val="0"/>
              </a:spcAft>
              <a:buClrTx/>
              <a:buSzTx/>
              <a:buFontTx/>
              <a:buAutoNum type="arabicPeriod" startAt="4"/>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charset="0"/>
                <a:ea typeface="ＭＳ Ｐゴシック" charset="0"/>
                <a:cs typeface="Arial Unicode MS" charset="0"/>
              </a:rPr>
              <a:t>The NT identifies Moses as the author (John 5:46-47; Rom. 10:5)</a:t>
            </a:r>
            <a:endParaRPr kumimoji="0" lang="en-US" sz="3600" b="0"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charset="0"/>
              <a:ea typeface="ＭＳ Ｐゴシック" charset="0"/>
              <a:cs typeface="Arial Unicode MS" charset="0"/>
            </a:endParaRPr>
          </a:p>
        </p:txBody>
      </p:sp>
      <p:sp>
        <p:nvSpPr>
          <p:cNvPr id="407556" name="Text Box 4"/>
          <p:cNvSpPr txBox="1">
            <a:spLocks noChangeArrowheads="1"/>
          </p:cNvSpPr>
          <p:nvPr/>
        </p:nvSpPr>
        <p:spPr bwMode="auto">
          <a:xfrm>
            <a:off x="-228600" y="6248400"/>
            <a:ext cx="9296400" cy="473075"/>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pitchFamily="34" charset="0"/>
                <a:ea typeface="Times New Roman" pitchFamily="-112" charset="0"/>
                <a:cs typeface="Times New Roman" pitchFamily="-112" charset="0"/>
              </a:rPr>
              <a:t>Gleason Archer, </a:t>
            </a:r>
            <a:r>
              <a:rPr kumimoji="0" lang="en-US" sz="2400" b="1" i="1" u="none" strike="noStrike" kern="1200" cap="none" spc="0" normalizeH="0" baseline="0" noProof="0" dirty="0">
                <a:ln>
                  <a:noFill/>
                </a:ln>
                <a:solidFill>
                  <a:srgbClr val="FFFFFF"/>
                </a:solidFill>
                <a:effectLst>
                  <a:glow rad="101600">
                    <a:srgbClr val="000000">
                      <a:alpha val="75000"/>
                    </a:srgbClr>
                  </a:glow>
                </a:effectLst>
                <a:uLnTx/>
                <a:uFillTx/>
                <a:latin typeface="Berlin Sans FB Demi" pitchFamily="34" charset="0"/>
                <a:ea typeface="Times New Roman" pitchFamily="-112" charset="0"/>
                <a:cs typeface="Times New Roman" pitchFamily="-112" charset="0"/>
              </a:rPr>
              <a:t>A Survey of Old Testament Introduction</a:t>
            </a:r>
            <a:r>
              <a:rPr kumimoji="0" lang="en-US" sz="2400" b="0"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pitchFamily="34" charset="0"/>
                <a:ea typeface="ＭＳ Ｐゴシック" pitchFamily="-112" charset="-128"/>
                <a:cs typeface="ＭＳ Ｐゴシック" pitchFamily="-112" charset="-128"/>
              </a:rPr>
              <a:t> </a:t>
            </a:r>
          </a:p>
        </p:txBody>
      </p:sp>
      <p:sp>
        <p:nvSpPr>
          <p:cNvPr id="157700" name="TextBox 5"/>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rPr>
              <a:t>57</a:t>
            </a:r>
          </a:p>
        </p:txBody>
      </p:sp>
      <p:sp>
        <p:nvSpPr>
          <p:cNvPr id="7" name="Title 6"/>
          <p:cNvSpPr>
            <a:spLocks noGrp="1"/>
          </p:cNvSpPr>
          <p:nvPr>
            <p:ph type="title" idx="4294967295"/>
          </p:nvPr>
        </p:nvSpPr>
        <p:spPr>
          <a:xfrm>
            <a:off x="0" y="152400"/>
            <a:ext cx="9144000" cy="914400"/>
          </a:xfrm>
        </p:spPr>
        <p:txBody>
          <a:bodyPr/>
          <a:lstStyle/>
          <a:p>
            <a:pPr>
              <a:defRPr/>
            </a:pPr>
            <a:r>
              <a:rPr lang="en-US" sz="4000" b="1" u="sng" kern="1200">
                <a:solidFill>
                  <a:schemeClr val="bg1"/>
                </a:solidFill>
                <a:effectLst>
                  <a:glow rad="101600">
                    <a:schemeClr val="tx1">
                      <a:alpha val="75000"/>
                    </a:schemeClr>
                  </a:glow>
                  <a:outerShdw blurRad="50800" dist="38100" algn="tr" rotWithShape="0">
                    <a:prstClr val="black">
                      <a:alpha val="40000"/>
                    </a:prstClr>
                  </a:outerShdw>
                </a:effectLst>
                <a:latin typeface="Berlin Sans FB Demi"/>
                <a:ea typeface="Times New Roman"/>
                <a:cs typeface="Times New Roman"/>
              </a:rPr>
              <a:t>Evidence for Mosaic Authorship</a:t>
            </a:r>
            <a:r>
              <a:rPr lang="en-US">
                <a:effectLst>
                  <a:glow rad="101600">
                    <a:schemeClr val="tx1">
                      <a:alpha val="75000"/>
                    </a:schemeClr>
                  </a:glow>
                </a:effectLst>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dissolve">
                                      <p:cBhvr>
                                        <p:cTn id="7" dur="500"/>
                                        <p:tgtEl>
                                          <p:spTgt spid="407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7555">
                                            <p:txEl>
                                              <p:pRg st="1" end="1"/>
                                            </p:txEl>
                                          </p:spTgt>
                                        </p:tgtEl>
                                        <p:attrNameLst>
                                          <p:attrName>style.visibility</p:attrName>
                                        </p:attrNameLst>
                                      </p:cBhvr>
                                      <p:to>
                                        <p:strVal val="visible"/>
                                      </p:to>
                                    </p:set>
                                    <p:animEffect transition="in" filter="dissolve">
                                      <p:cBhvr>
                                        <p:cTn id="12" dur="500"/>
                                        <p:tgtEl>
                                          <p:spTgt spid="407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7555">
                                            <p:txEl>
                                              <p:pRg st="2" end="2"/>
                                            </p:txEl>
                                          </p:spTgt>
                                        </p:tgtEl>
                                        <p:attrNameLst>
                                          <p:attrName>style.visibility</p:attrName>
                                        </p:attrNameLst>
                                      </p:cBhvr>
                                      <p:to>
                                        <p:strVal val="visible"/>
                                      </p:to>
                                    </p:set>
                                    <p:animEffect transition="in" filter="dissolve">
                                      <p:cBhvr>
                                        <p:cTn id="17" dur="500"/>
                                        <p:tgtEl>
                                          <p:spTgt spid="407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Critical Studies of the OT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97123" name="Rectangle 3"/>
          <p:cNvSpPr>
            <a:spLocks noGrp="1" noChangeArrowheads="1"/>
          </p:cNvSpPr>
          <p:nvPr>
            <p:ph type="ctrTitle"/>
          </p:nvPr>
        </p:nvSpPr>
        <p:spPr>
          <a:xfrm>
            <a:off x="0" y="0"/>
            <a:ext cx="9144000" cy="1828800"/>
          </a:xfrm>
          <a:effectLst>
            <a:outerShdw blurRad="63500" dist="35921" dir="2700000" algn="ctr" rotWithShape="0">
              <a:schemeClr val="tx1">
                <a:alpha val="74998"/>
              </a:schemeClr>
            </a:outerShdw>
          </a:effectLst>
        </p:spPr>
        <p:txBody>
          <a:bodyPr/>
          <a:lstStyle/>
          <a:p>
            <a:pPr eaLnBrk="1" hangingPunct="1">
              <a:defRPr/>
            </a:pPr>
            <a:r>
              <a:rPr lang="en-US" sz="4800" b="1" dirty="0">
                <a:effectLst>
                  <a:glow rad="101600">
                    <a:schemeClr val="tx1">
                      <a:alpha val="75000"/>
                    </a:schemeClr>
                  </a:glow>
                </a:effectLst>
                <a:latin typeface="Arial" charset="0"/>
                <a:ea typeface="ＭＳ Ｐゴシック" charset="0"/>
                <a:cs typeface="Arial"/>
              </a:rPr>
              <a:t>Is Genesis 1–11 Real History?</a:t>
            </a:r>
          </a:p>
        </p:txBody>
      </p:sp>
      <p:sp>
        <p:nvSpPr>
          <p:cNvPr id="453636"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cs typeface="Arial" charset="0"/>
              </a:rPr>
              <a:t>58</a:t>
            </a:r>
          </a:p>
        </p:txBody>
      </p:sp>
      <p:sp>
        <p:nvSpPr>
          <p:cNvPr id="1797125" name="Text Box 5" descr="Brown marble"/>
          <p:cNvSpPr txBox="1">
            <a:spLocks noChangeArrowheads="1"/>
          </p:cNvSpPr>
          <p:nvPr/>
        </p:nvSpPr>
        <p:spPr bwMode="auto">
          <a:xfrm>
            <a:off x="0" y="1752600"/>
            <a:ext cx="9144000" cy="3786188"/>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Myths don</a:t>
            </a:r>
            <a:r>
              <a:rPr kumimoji="0" lang="mr-IN"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t teach </a:t>
            </a:r>
            <a:r>
              <a:rPr kumimoji="0" lang="mr-IN"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deep truths</a:t>
            </a:r>
            <a:r>
              <a:rPr kumimoji="0" lang="mr-IN"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 better</a:t>
            </a: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than history</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A non-historical approach is very </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subjective</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They have </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vital information</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otherwise not known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They fit into the book</a:t>
            </a:r>
            <a:r>
              <a:rPr kumimoji="0" lang="mr-IN"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s </a:t>
            </a:r>
            <a:r>
              <a:rPr kumimoji="0" lang="en-US"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argument </a:t>
            </a: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emphasizing election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Events are </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presented as historical</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Science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confirms the Genesis 1–11 historical record</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Christ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affirmed their historicity</a:t>
            </a:r>
          </a:p>
        </p:txBody>
      </p:sp>
    </p:spTree>
    <p:extLst>
      <p:ext uri="{BB962C8B-B14F-4D97-AF65-F5344CB8AC3E}">
        <p14:creationId xmlns:p14="http://schemas.microsoft.com/office/powerpoint/2010/main" val="383225733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7125">
                                            <p:txEl>
                                              <p:pRg st="0" end="0"/>
                                            </p:txEl>
                                          </p:spTgt>
                                        </p:tgtEl>
                                        <p:attrNameLst>
                                          <p:attrName>style.visibility</p:attrName>
                                        </p:attrNameLst>
                                      </p:cBhvr>
                                      <p:to>
                                        <p:strVal val="visible"/>
                                      </p:to>
                                    </p:set>
                                    <p:animEffect transition="in" filter="dissolve">
                                      <p:cBhvr>
                                        <p:cTn id="10" dur="500"/>
                                        <p:tgtEl>
                                          <p:spTgt spid="179712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97125">
                                            <p:txEl>
                                              <p:pRg st="1" end="1"/>
                                            </p:txEl>
                                          </p:spTgt>
                                        </p:tgtEl>
                                        <p:attrNameLst>
                                          <p:attrName>style.visibility</p:attrName>
                                        </p:attrNameLst>
                                      </p:cBhvr>
                                      <p:to>
                                        <p:strVal val="visible"/>
                                      </p:to>
                                    </p:set>
                                    <p:animEffect transition="in" filter="dissolve">
                                      <p:cBhvr>
                                        <p:cTn id="15" dur="500"/>
                                        <p:tgtEl>
                                          <p:spTgt spid="179712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97125">
                                            <p:txEl>
                                              <p:pRg st="2" end="2"/>
                                            </p:txEl>
                                          </p:spTgt>
                                        </p:tgtEl>
                                        <p:attrNameLst>
                                          <p:attrName>style.visibility</p:attrName>
                                        </p:attrNameLst>
                                      </p:cBhvr>
                                      <p:to>
                                        <p:strVal val="visible"/>
                                      </p:to>
                                    </p:set>
                                    <p:animEffect transition="in" filter="dissolve">
                                      <p:cBhvr>
                                        <p:cTn id="20" dur="500"/>
                                        <p:tgtEl>
                                          <p:spTgt spid="1797125">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97125">
                                            <p:txEl>
                                              <p:pRg st="3" end="3"/>
                                            </p:txEl>
                                          </p:spTgt>
                                        </p:tgtEl>
                                        <p:attrNameLst>
                                          <p:attrName>style.visibility</p:attrName>
                                        </p:attrNameLst>
                                      </p:cBhvr>
                                      <p:to>
                                        <p:strVal val="visible"/>
                                      </p:to>
                                    </p:set>
                                    <p:animEffect transition="in" filter="dissolve">
                                      <p:cBhvr>
                                        <p:cTn id="25" dur="500"/>
                                        <p:tgtEl>
                                          <p:spTgt spid="1797125">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797125">
                                            <p:txEl>
                                              <p:pRg st="4" end="4"/>
                                            </p:txEl>
                                          </p:spTgt>
                                        </p:tgtEl>
                                        <p:attrNameLst>
                                          <p:attrName>style.visibility</p:attrName>
                                        </p:attrNameLst>
                                      </p:cBhvr>
                                      <p:to>
                                        <p:strVal val="visible"/>
                                      </p:to>
                                    </p:set>
                                    <p:animEffect transition="in" filter="dissolve">
                                      <p:cBhvr>
                                        <p:cTn id="30" dur="500"/>
                                        <p:tgtEl>
                                          <p:spTgt spid="1797125">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797125">
                                            <p:txEl>
                                              <p:pRg st="5" end="5"/>
                                            </p:txEl>
                                          </p:spTgt>
                                        </p:tgtEl>
                                        <p:attrNameLst>
                                          <p:attrName>style.visibility</p:attrName>
                                        </p:attrNameLst>
                                      </p:cBhvr>
                                      <p:to>
                                        <p:strVal val="visible"/>
                                      </p:to>
                                    </p:set>
                                    <p:animEffect transition="in" filter="dissolve">
                                      <p:cBhvr>
                                        <p:cTn id="35" dur="500"/>
                                        <p:tgtEl>
                                          <p:spTgt spid="1797125">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797125">
                                            <p:txEl>
                                              <p:pRg st="6" end="6"/>
                                            </p:txEl>
                                          </p:spTgt>
                                        </p:tgtEl>
                                        <p:attrNameLst>
                                          <p:attrName>style.visibility</p:attrName>
                                        </p:attrNameLst>
                                      </p:cBhvr>
                                      <p:to>
                                        <p:strVal val="visible"/>
                                      </p:to>
                                    </p:set>
                                    <p:animEffect transition="in" filter="dissolve">
                                      <p:cBhvr>
                                        <p:cTn id="40"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708055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dirty="0">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500" b="1" i="0" u="none" strike="noStrike" kern="1200" cap="none" spc="0" normalizeH="0" baseline="0" noProof="0" dirty="0">
                <a:ln>
                  <a:noFill/>
                </a:ln>
                <a:solidFill>
                  <a:srgbClr val="FFC000"/>
                </a:solidFill>
                <a:effectLst/>
                <a:uLnTx/>
                <a:uFillTx/>
                <a:latin typeface="Arial" charset="0"/>
                <a:ea typeface="ＭＳ Ｐゴシック" charset="0"/>
                <a:cs typeface="Arial" charset="0"/>
              </a:rPr>
              <a:t>TOWER OF BABEL</a:t>
            </a: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C000"/>
                </a:solidFill>
                <a:effectLst/>
                <a:uLnTx/>
                <a:uFillTx/>
                <a:latin typeface="Arial" charset="0"/>
                <a:ea typeface="ＭＳ Ｐゴシック" charset="0"/>
                <a:cs typeface="Arial" charset="0"/>
              </a:rPr>
              <a:t>possible location</a:t>
            </a:r>
          </a:p>
        </p:txBody>
      </p:sp>
      <p:sp>
        <p:nvSpPr>
          <p:cNvPr id="7" name="TextBox 6"/>
          <p:cNvSpPr txBox="1">
            <a:spLocks noChangeArrowheads="1"/>
          </p:cNvSpPr>
          <p:nvPr/>
        </p:nvSpPr>
        <p:spPr bwMode="auto">
          <a:xfrm>
            <a:off x="2743200" y="4038600"/>
            <a:ext cx="4876800" cy="87312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Tower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of Babel</a:t>
            </a: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IRAQ</a:t>
            </a:r>
          </a:p>
        </p:txBody>
      </p:sp>
    </p:spTree>
    <p:extLst>
      <p:ext uri="{BB962C8B-B14F-4D97-AF65-F5344CB8AC3E}">
        <p14:creationId xmlns:p14="http://schemas.microsoft.com/office/powerpoint/2010/main" val="202552896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2042</TotalTime>
  <Words>3650</Words>
  <Application>Microsoft Macintosh PowerPoint</Application>
  <PresentationFormat>On-screen Show (4:3)</PresentationFormat>
  <Paragraphs>524</Paragraphs>
  <Slides>69</Slides>
  <Notes>68</Notes>
  <HiddenSlides>0</HiddenSlides>
  <MMClips>0</MMClips>
  <ScaleCrop>false</ScaleCrop>
  <HeadingPairs>
    <vt:vector size="6" baseType="variant">
      <vt:variant>
        <vt:lpstr>Fonts Used</vt:lpstr>
      </vt:variant>
      <vt:variant>
        <vt:i4>13</vt:i4>
      </vt:variant>
      <vt:variant>
        <vt:lpstr>Theme</vt:lpstr>
      </vt:variant>
      <vt:variant>
        <vt:i4>17</vt:i4>
      </vt:variant>
      <vt:variant>
        <vt:lpstr>Slide Titles</vt:lpstr>
      </vt:variant>
      <vt:variant>
        <vt:i4>69</vt:i4>
      </vt:variant>
    </vt:vector>
  </HeadingPairs>
  <TitlesOfParts>
    <vt:vector size="99" baseType="lpstr">
      <vt:lpstr>Arial Unicode MS</vt:lpstr>
      <vt:lpstr>BONES</vt:lpstr>
      <vt:lpstr>Kosher-Normal</vt:lpstr>
      <vt:lpstr>Arial</vt:lpstr>
      <vt:lpstr>Arial Narrow</vt:lpstr>
      <vt:lpstr>Berlin Sans FB Demi</vt:lpstr>
      <vt:lpstr>Calibri</vt:lpstr>
      <vt:lpstr>Candara</vt:lpstr>
      <vt:lpstr>Comic Sans MS</vt:lpstr>
      <vt:lpstr>Impact</vt:lpstr>
      <vt:lpstr>Monotype Sorts</vt:lpstr>
      <vt:lpstr>Times New Roman</vt:lpstr>
      <vt:lpstr>Wingdings</vt:lpstr>
      <vt:lpstr>49_Blank Presentation</vt:lpstr>
      <vt:lpstr>25_Default Design</vt:lpstr>
      <vt:lpstr>2_Office Theme</vt:lpstr>
      <vt:lpstr>11_Default Design</vt:lpstr>
      <vt:lpstr>3_Office Theme</vt:lpstr>
      <vt:lpstr>16_Default Design</vt:lpstr>
      <vt:lpstr>azures</vt:lpstr>
      <vt:lpstr>11_Custom Design</vt:lpstr>
      <vt:lpstr>46_Blank Presentation</vt:lpstr>
      <vt:lpstr>12_Default Design</vt:lpstr>
      <vt:lpstr>Mountain</vt:lpstr>
      <vt:lpstr>Frame</vt:lpstr>
      <vt:lpstr>Orbit</vt:lpstr>
      <vt:lpstr>1_Default Design</vt:lpstr>
      <vt:lpstr>Blank Presentation</vt:lpstr>
      <vt:lpstr>18_Default Design</vt:lpstr>
      <vt:lpstr>50_Blank Presentation</vt:lpstr>
      <vt:lpstr>Genesis Authorship</vt:lpstr>
      <vt:lpstr>Did Moses wrote Genesis—and the entire Pentateuch?</vt:lpstr>
      <vt:lpstr>Why do they attack Genesis?</vt:lpstr>
      <vt:lpstr>"In the beginning"</vt:lpstr>
      <vt:lpstr>Baby Pictures of Adam &amp; Eve</vt:lpstr>
      <vt:lpstr>Adam &amp; Eve with the Serpent</vt:lpstr>
      <vt:lpstr>Is Genesis 1–11 Real History?</vt:lpstr>
      <vt:lpstr>The Ark</vt:lpstr>
      <vt:lpstr>4-07 Tower of Babel Map 02277</vt:lpstr>
      <vt:lpstr>Hello</vt:lpstr>
      <vt:lpstr>Jacob's Blessing His 12 Sons Was Prophetic  (Gen. 49)</vt:lpstr>
      <vt:lpstr>Christ Descended from Judah</vt:lpstr>
      <vt:lpstr>God promised believers like us blessings of the Abrahamic Covenant. </vt:lpstr>
      <vt:lpstr>The Bible's Chiasm</vt:lpstr>
      <vt:lpstr>Support for Mosaic Authorship</vt:lpstr>
      <vt:lpstr>Support for Mosaic Authorship</vt:lpstr>
      <vt:lpstr>"After the victory, the LORD instructed Moses, 'Write this down on a scroll as a permanent reminder, and read it aloud to Joshua: I will erase the memory of Amalek from under heaven'"  (Exodus 17:14 NLT).</vt:lpstr>
      <vt:lpstr>Tradition Supports Moses</vt:lpstr>
      <vt:lpstr>Support for Mosaic Authorship</vt:lpstr>
      <vt:lpstr>Qualifications of Moses</vt:lpstr>
      <vt:lpstr>"Moses was educated in all the wisdom of the Egyptians" (Acts 7:22 NLT).</vt:lpstr>
      <vt:lpstr>2. Moses to Pre-Kingdom  (Egyptians)</vt:lpstr>
      <vt:lpstr>Education in the Time of Moses</vt:lpstr>
      <vt:lpstr>Egyptian Hieroglyphics</vt:lpstr>
      <vt:lpstr>Qualifications of Moses</vt:lpstr>
      <vt:lpstr>The Choice</vt:lpstr>
      <vt:lpstr>"Lot took a long look at the fertile plains of the Jordan Valley in the direction of Zoar. The whole area was well watered everywhere, like the garden of the LORD or the beautiful land of Egypt. (This was before the LORD destroyed Sodom and Gomorrah.)" (Gen 13:10 NLT).</vt:lpstr>
      <vt:lpstr>The JEDP Attack on Mosaic Authorship </vt:lpstr>
      <vt:lpstr>Genesis Authorship</vt:lpstr>
      <vt:lpstr>Moses? or Moseses? </vt:lpstr>
      <vt:lpstr>JEDP Formulation</vt:lpstr>
      <vt:lpstr>Some Terms...</vt:lpstr>
      <vt:lpstr>WHO WROTE THE PENTATEUCH?</vt:lpstr>
      <vt:lpstr>Two Accounts of Creation</vt:lpstr>
      <vt:lpstr>Definitions </vt:lpstr>
      <vt:lpstr>Contents</vt:lpstr>
      <vt:lpstr>Dates</vt:lpstr>
      <vt:lpstr>Origins</vt:lpstr>
      <vt:lpstr>Themes </vt:lpstr>
      <vt:lpstr>Themes </vt:lpstr>
      <vt:lpstr>Themes </vt:lpstr>
      <vt:lpstr>Themes </vt:lpstr>
      <vt:lpstr>The "Sources" of Genesis 6–9</vt:lpstr>
      <vt:lpstr>The "Sources" of Genesis 6–9</vt:lpstr>
      <vt:lpstr>The "Documents" of the Gettysburg Address </vt:lpstr>
      <vt:lpstr>The "Documents" of Gettysburg 2 </vt:lpstr>
      <vt:lpstr>The "Documents" of Gettysburg 3</vt:lpstr>
      <vt:lpstr>The "Documents" of Gettysburg 4</vt:lpstr>
      <vt:lpstr>The "Documents" of Gettysburg 5</vt:lpstr>
      <vt:lpstr>The "Documents" of Gettysburg 6</vt:lpstr>
      <vt:lpstr>JEDP Problems</vt:lpstr>
      <vt:lpstr>Editorial Activity</vt:lpstr>
      <vt:lpstr>Hebrew Consistency</vt:lpstr>
      <vt:lpstr>PowerPoint Presentation</vt:lpstr>
      <vt:lpstr>City of Avaris</vt:lpstr>
      <vt:lpstr>City of Avaris</vt:lpstr>
      <vt:lpstr>Now Moses was very humble— more humble than any other person on earth.  —Numbers 12:3</vt:lpstr>
      <vt:lpstr>Unlikely Statements</vt:lpstr>
      <vt:lpstr>The Death of Moses (Deut 34:1, 5)</vt:lpstr>
      <vt:lpstr>Conclusion</vt:lpstr>
      <vt:lpstr>Supplements</vt:lpstr>
      <vt:lpstr>A recent movie supporting authorship by Moses…</vt:lpstr>
      <vt:lpstr>Recent Movies Supporting Moses</vt:lpstr>
      <vt:lpstr>Problems of the Documentary Hypothesis</vt:lpstr>
      <vt:lpstr>Problems of the Documentary Hypothesis </vt:lpstr>
      <vt:lpstr>Evidence for Mosaic Authorship</vt:lpstr>
      <vt:lpstr>Evidence for Mosaic Authorship </vt:lpstr>
      <vt:lpstr>Black</vt:lpstr>
      <vt:lpstr>Critical Studies of the OT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139</cp:revision>
  <dcterms:created xsi:type="dcterms:W3CDTF">2014-08-02T06:39:19Z</dcterms:created>
  <dcterms:modified xsi:type="dcterms:W3CDTF">2021-11-19T11:11:26Z</dcterms:modified>
</cp:coreProperties>
</file>