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24" r:id="rId6"/>
    <p:sldMasterId id="2147483737" r:id="rId7"/>
    <p:sldMasterId id="2147483740" r:id="rId8"/>
    <p:sldMasterId id="2147483745" r:id="rId9"/>
    <p:sldMasterId id="2147483759" r:id="rId10"/>
    <p:sldMasterId id="2147483771" r:id="rId11"/>
    <p:sldMasterId id="2147483783" r:id="rId12"/>
    <p:sldMasterId id="2147483797" r:id="rId13"/>
  </p:sldMasterIdLst>
  <p:notesMasterIdLst>
    <p:notesMasterId r:id="rId115"/>
  </p:notesMasterIdLst>
  <p:sldIdLst>
    <p:sldId id="257" r:id="rId14"/>
    <p:sldId id="258" r:id="rId15"/>
    <p:sldId id="259" r:id="rId16"/>
    <p:sldId id="260" r:id="rId17"/>
    <p:sldId id="261" r:id="rId18"/>
    <p:sldId id="262" r:id="rId19"/>
    <p:sldId id="263" r:id="rId20"/>
    <p:sldId id="264" r:id="rId21"/>
    <p:sldId id="331" r:id="rId22"/>
    <p:sldId id="330" r:id="rId23"/>
    <p:sldId id="274" r:id="rId24"/>
    <p:sldId id="275" r:id="rId25"/>
    <p:sldId id="276" r:id="rId26"/>
    <p:sldId id="277" r:id="rId27"/>
    <p:sldId id="278" r:id="rId28"/>
    <p:sldId id="279" r:id="rId29"/>
    <p:sldId id="333" r:id="rId30"/>
    <p:sldId id="332" r:id="rId31"/>
    <p:sldId id="265" r:id="rId32"/>
    <p:sldId id="266" r:id="rId33"/>
    <p:sldId id="334" r:id="rId34"/>
    <p:sldId id="326" r:id="rId35"/>
    <p:sldId id="327" r:id="rId36"/>
    <p:sldId id="328" r:id="rId37"/>
    <p:sldId id="347" r:id="rId38"/>
    <p:sldId id="348" r:id="rId39"/>
    <p:sldId id="350" r:id="rId40"/>
    <p:sldId id="356" r:id="rId41"/>
    <p:sldId id="357" r:id="rId42"/>
    <p:sldId id="267" r:id="rId43"/>
    <p:sldId id="268" r:id="rId44"/>
    <p:sldId id="269" r:id="rId45"/>
    <p:sldId id="270" r:id="rId46"/>
    <p:sldId id="271" r:id="rId47"/>
    <p:sldId id="272" r:id="rId48"/>
    <p:sldId id="273" r:id="rId49"/>
    <p:sldId id="280" r:id="rId50"/>
    <p:sldId id="281" r:id="rId51"/>
    <p:sldId id="282" r:id="rId52"/>
    <p:sldId id="283" r:id="rId53"/>
    <p:sldId id="284" r:id="rId54"/>
    <p:sldId id="344" r:id="rId55"/>
    <p:sldId id="335" r:id="rId56"/>
    <p:sldId id="346" r:id="rId57"/>
    <p:sldId id="345" r:id="rId58"/>
    <p:sldId id="340" r:id="rId59"/>
    <p:sldId id="341" r:id="rId60"/>
    <p:sldId id="342" r:id="rId61"/>
    <p:sldId id="343"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98" r:id="rId76"/>
    <p:sldId id="299" r:id="rId77"/>
    <p:sldId id="300" r:id="rId78"/>
    <p:sldId id="301" r:id="rId79"/>
    <p:sldId id="353" r:id="rId80"/>
    <p:sldId id="354" r:id="rId81"/>
    <p:sldId id="355" r:id="rId82"/>
    <p:sldId id="302" r:id="rId83"/>
    <p:sldId id="303" r:id="rId84"/>
    <p:sldId id="304" r:id="rId85"/>
    <p:sldId id="305" r:id="rId86"/>
    <p:sldId id="306" r:id="rId87"/>
    <p:sldId id="307" r:id="rId88"/>
    <p:sldId id="308" r:id="rId89"/>
    <p:sldId id="309" r:id="rId90"/>
    <p:sldId id="310" r:id="rId91"/>
    <p:sldId id="311" r:id="rId92"/>
    <p:sldId id="312" r:id="rId93"/>
    <p:sldId id="313" r:id="rId94"/>
    <p:sldId id="314" r:id="rId95"/>
    <p:sldId id="315" r:id="rId96"/>
    <p:sldId id="316" r:id="rId97"/>
    <p:sldId id="317" r:id="rId98"/>
    <p:sldId id="318" r:id="rId99"/>
    <p:sldId id="319" r:id="rId100"/>
    <p:sldId id="320" r:id="rId101"/>
    <p:sldId id="321" r:id="rId102"/>
    <p:sldId id="322" r:id="rId103"/>
    <p:sldId id="323" r:id="rId104"/>
    <p:sldId id="324" r:id="rId105"/>
    <p:sldId id="325" r:id="rId106"/>
    <p:sldId id="358" r:id="rId107"/>
    <p:sldId id="359" r:id="rId108"/>
    <p:sldId id="336" r:id="rId109"/>
    <p:sldId id="337" r:id="rId110"/>
    <p:sldId id="338" r:id="rId111"/>
    <p:sldId id="339" r:id="rId112"/>
    <p:sldId id="351" r:id="rId113"/>
    <p:sldId id="360"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94606" autoAdjust="0"/>
  </p:normalViewPr>
  <p:slideViewPr>
    <p:cSldViewPr snapToGrid="0" snapToObjects="1">
      <p:cViewPr>
        <p:scale>
          <a:sx n="100" d="100"/>
          <a:sy n="100" d="100"/>
        </p:scale>
        <p:origin x="-288"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0AAA5-457F-A045-9E7A-E23AA3E9EA2C}" type="datetimeFigureOut">
              <a:rPr lang="en-US" smtClean="0"/>
              <a:t>22/9/16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DB0E5-2F87-9F4A-AEAB-C627AD0652FC}" type="slidenum">
              <a:rPr lang="en-US" smtClean="0"/>
              <a:t>‹#›</a:t>
            </a:fld>
            <a:endParaRPr lang="en-US"/>
          </a:p>
        </p:txBody>
      </p:sp>
    </p:spTree>
    <p:extLst>
      <p:ext uri="{BB962C8B-B14F-4D97-AF65-F5344CB8AC3E}">
        <p14:creationId xmlns:p14="http://schemas.microsoft.com/office/powerpoint/2010/main" val="247725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newswithviews.com/Horn/thomas153.ht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4" Type="http://schemas.openxmlformats.org/officeDocument/2006/relationships/hyperlink" Target="https://en.wikipedia.org/wiki/The_Washington_Times"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biologos.org/blog/the-noah-movi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96FC76-FC5F-A143-9CCE-2C87C2F72A68}" type="slidenum">
              <a:rPr lang="zh-CN" altLang="en-US" sz="1200">
                <a:solidFill>
                  <a:prstClr val="black"/>
                </a:solidFill>
              </a:rPr>
              <a:pPr/>
              <a:t>11</a:t>
            </a:fld>
            <a:endParaRPr lang="en-US" altLang="zh-CN"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a:t>
            </a:r>
            <a:r>
              <a:rPr lang="en-US" altLang="zh-CN" dirty="0" smtClean="0">
                <a:latin typeface="Arial" charset="0"/>
                <a:ea typeface="ＭＳ Ｐゴシック" charset="0"/>
                <a:cs typeface="Times New Roman" charset="0"/>
              </a:rPr>
              <a:t>1883</a:t>
            </a:r>
          </a:p>
          <a:p>
            <a:pPr eaLnBrk="1" hangingPunct="1"/>
            <a:r>
              <a:rPr lang="en-US" altLang="zh-CN" dirty="0" smtClean="0">
                <a:latin typeface="Arial" charset="0"/>
                <a:ea typeface="ＭＳ Ｐゴシック" charset="0"/>
                <a:cs typeface="Times New Roman" charset="0"/>
              </a:rPr>
              <a:t>Edited into modern English at points from </a:t>
            </a:r>
            <a:r>
              <a:rPr lang="en-US" altLang="zh-CN" dirty="0" err="1" smtClean="0">
                <a:latin typeface="Arial" charset="0"/>
                <a:ea typeface="ＭＳ Ｐゴシック" charset="0"/>
                <a:cs typeface="Times New Roman" charset="0"/>
              </a:rPr>
              <a:t>Charlesworth</a:t>
            </a:r>
            <a:r>
              <a:rPr lang="en-US" altLang="zh-CN" dirty="0" smtClean="0">
                <a:latin typeface="Arial" charset="0"/>
                <a:ea typeface="ＭＳ Ｐゴシック" charset="0"/>
                <a:cs typeface="Times New Roman" charset="0"/>
              </a:rPr>
              <a:t>, 1:15</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2C8946-6A38-2045-9B37-C30ECF2EC56D}" type="slidenum">
              <a:rPr lang="zh-CN" altLang="en-US" sz="1200">
                <a:solidFill>
                  <a:prstClr val="black"/>
                </a:solidFill>
              </a:rPr>
              <a:pPr/>
              <a:t>12</a:t>
            </a:fld>
            <a:endParaRPr lang="en-US" altLang="zh-CN"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a:t>
            </a:r>
            <a:r>
              <a:rPr lang="en-US" altLang="zh-CN" dirty="0" smtClean="0">
                <a:latin typeface="Arial" charset="0"/>
                <a:ea typeface="ＭＳ Ｐゴシック" charset="0"/>
                <a:cs typeface="Times New Roman" charset="0"/>
              </a:rPr>
              <a:t>1883</a:t>
            </a:r>
          </a:p>
          <a:p>
            <a:pPr eaLnBrk="1" hangingPunct="1"/>
            <a:r>
              <a:rPr lang="en-US" altLang="zh-CN" dirty="0" smtClean="0">
                <a:latin typeface="Arial" charset="0"/>
                <a:ea typeface="ＭＳ Ｐゴシック" charset="0"/>
                <a:cs typeface="Times New Roman" charset="0"/>
              </a:rPr>
              <a:t>Edited into modern English at points from </a:t>
            </a:r>
            <a:r>
              <a:rPr lang="en-US" altLang="zh-CN" dirty="0" err="1" smtClean="0">
                <a:latin typeface="Arial" charset="0"/>
                <a:ea typeface="ＭＳ Ｐゴシック" charset="0"/>
                <a:cs typeface="Times New Roman" charset="0"/>
              </a:rPr>
              <a:t>Charlesworth</a:t>
            </a:r>
            <a:r>
              <a:rPr lang="en-US" altLang="zh-CN" dirty="0" smtClean="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0A487-5BB2-354A-B223-A42DDA74E86E}" type="slidenum">
              <a:rPr lang="zh-CN" altLang="en-US" sz="1200">
                <a:solidFill>
                  <a:prstClr val="black"/>
                </a:solidFill>
              </a:rPr>
              <a:pPr/>
              <a:t>13</a:t>
            </a:fld>
            <a:endParaRPr lang="en-US" altLang="zh-CN"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a:t>
            </a:r>
            <a:r>
              <a:rPr lang="en-US" altLang="zh-CN" dirty="0" smtClean="0">
                <a:latin typeface="Arial" charset="0"/>
                <a:ea typeface="ＭＳ Ｐゴシック" charset="0"/>
                <a:cs typeface="Times New Roman" charset="0"/>
              </a:rPr>
              <a:t>1883</a:t>
            </a:r>
          </a:p>
          <a:p>
            <a:pPr eaLnBrk="1" hangingPunct="1"/>
            <a:r>
              <a:rPr lang="en-US" altLang="zh-CN" dirty="0" smtClean="0">
                <a:latin typeface="Arial" charset="0"/>
                <a:ea typeface="ＭＳ Ｐゴシック" charset="0"/>
                <a:cs typeface="Times New Roman" charset="0"/>
              </a:rPr>
              <a:t>Edited into modern English at points from </a:t>
            </a:r>
            <a:r>
              <a:rPr lang="en-US" altLang="zh-CN" dirty="0" err="1" smtClean="0">
                <a:latin typeface="Arial" charset="0"/>
                <a:ea typeface="ＭＳ Ｐゴシック" charset="0"/>
                <a:cs typeface="Times New Roman" charset="0"/>
              </a:rPr>
              <a:t>Charlesworth</a:t>
            </a:r>
            <a:r>
              <a:rPr lang="en-US" altLang="zh-CN" dirty="0" smtClean="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346D9-31A1-8043-BD09-39BD49C550A9}" type="slidenum">
              <a:rPr lang="zh-CN" altLang="en-US" sz="1200">
                <a:solidFill>
                  <a:prstClr val="black"/>
                </a:solidFill>
              </a:rPr>
              <a:pPr/>
              <a:t>14</a:t>
            </a:fld>
            <a:endParaRPr lang="en-US" altLang="zh-CN" sz="1200">
              <a:solidFill>
                <a:prstClr val="black"/>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a:t>
            </a:r>
            <a:r>
              <a:rPr lang="en-US" altLang="zh-CN" dirty="0" smtClean="0">
                <a:latin typeface="Arial" charset="0"/>
                <a:ea typeface="ＭＳ Ｐゴシック" charset="0"/>
                <a:cs typeface="Times New Roman" charset="0"/>
              </a:rPr>
              <a:t>1883</a:t>
            </a:r>
          </a:p>
          <a:p>
            <a:pPr eaLnBrk="1" hangingPunct="1"/>
            <a:r>
              <a:rPr lang="en-US" altLang="zh-CN" dirty="0" smtClean="0">
                <a:latin typeface="Arial" charset="0"/>
                <a:ea typeface="ＭＳ Ｐゴシック" charset="0"/>
                <a:cs typeface="Times New Roman" charset="0"/>
              </a:rPr>
              <a:t>Edited into modern English at points from </a:t>
            </a:r>
            <a:r>
              <a:rPr lang="en-US" altLang="zh-CN" dirty="0" err="1" smtClean="0">
                <a:latin typeface="Arial" charset="0"/>
                <a:ea typeface="ＭＳ Ｐゴシック" charset="0"/>
                <a:cs typeface="Times New Roman" charset="0"/>
              </a:rPr>
              <a:t>Charlesworth</a:t>
            </a:r>
            <a:r>
              <a:rPr lang="en-US" altLang="zh-CN" dirty="0" smtClean="0">
                <a:latin typeface="Arial" charset="0"/>
                <a:ea typeface="ＭＳ Ｐゴシック" charset="0"/>
                <a:cs typeface="Times New Roman" charset="0"/>
              </a:rPr>
              <a:t>, 1:15</a:t>
            </a:r>
          </a:p>
          <a:p>
            <a:pPr eaLnBrk="1" hangingPunct="1"/>
            <a:endParaRPr lang="en-US" altLang="zh-CN" dirty="0" smtClean="0">
              <a:latin typeface="Arial" charset="0"/>
              <a:ea typeface="ＭＳ Ｐゴシック" charset="0"/>
              <a:cs typeface="Times New Roman" charset="0"/>
            </a:endParaRP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r>
              <a:rPr lang="en-US" sz="1200" b="1" kern="1200" dirty="0" smtClean="0">
                <a:solidFill>
                  <a:schemeClr val="tx1"/>
                </a:solidFill>
                <a:effectLst/>
                <a:latin typeface="+mn-lt"/>
                <a:ea typeface="+mn-ea"/>
                <a:cs typeface="+mn-cs"/>
              </a:rPr>
              <a:t>Image from:</a:t>
            </a:r>
          </a:p>
          <a:p>
            <a:r>
              <a:rPr lang="en-US" sz="1200" b="1" kern="1200" dirty="0" smtClean="0">
                <a:solidFill>
                  <a:schemeClr val="tx1"/>
                </a:solidFill>
                <a:effectLst/>
                <a:latin typeface="+mn-lt"/>
                <a:ea typeface="+mn-ea"/>
                <a:cs typeface="+mn-cs"/>
              </a:rPr>
              <a:t>Forbidden Gates</a:t>
            </a:r>
            <a:endParaRPr lang="en-US" dirty="0" smtClean="0">
              <a:effectLst/>
            </a:endParaRPr>
          </a:p>
          <a:p>
            <a:r>
              <a:rPr lang="en-US" sz="1200" b="1" kern="1200" dirty="0" smtClean="0">
                <a:solidFill>
                  <a:schemeClr val="tx1"/>
                </a:solidFill>
                <a:effectLst/>
                <a:latin typeface="+mn-lt"/>
                <a:ea typeface="+mn-ea"/>
                <a:cs typeface="+mn-cs"/>
              </a:rPr>
              <a:t>Part 17 </a:t>
            </a:r>
            <a:endParaRPr lang="en-US" dirty="0" smtClean="0">
              <a:effectLst/>
            </a:endParaRPr>
          </a:p>
          <a:p>
            <a:r>
              <a:rPr lang="en-US" dirty="0" smtClean="0">
                <a:effectLst/>
              </a:rPr>
              <a:t>By Thomas R. Horn</a:t>
            </a:r>
          </a:p>
          <a:p>
            <a:r>
              <a:rPr lang="en-US" dirty="0" smtClean="0">
                <a:effectLst/>
              </a:rPr>
              <a:t>November 11, 2010</a:t>
            </a:r>
          </a:p>
          <a:p>
            <a:r>
              <a:rPr lang="en-US" dirty="0" err="1" smtClean="0">
                <a:effectLst/>
              </a:rPr>
              <a:t>NewsWithViews.com</a:t>
            </a:r>
            <a:endParaRPr lang="en-US" dirty="0" smtClean="0">
              <a:effectLst/>
            </a:endParaRPr>
          </a:p>
          <a:p>
            <a:r>
              <a:rPr lang="en-US" sz="1200" kern="1200" dirty="0" smtClean="0">
                <a:solidFill>
                  <a:schemeClr val="tx1"/>
                </a:solidFill>
                <a:effectLst/>
                <a:latin typeface="+mn-lt"/>
                <a:ea typeface="+mn-ea"/>
                <a:cs typeface="+mn-cs"/>
                <a:hlinkClick r:id="rId3"/>
              </a:rPr>
              <a:t>http://www.newswithviews.com/Horn/thomas153.htm</a:t>
            </a:r>
            <a:endParaRPr lang="en-US" dirty="0" smtClean="0">
              <a:effectLst/>
            </a:endParaRPr>
          </a:p>
          <a:p>
            <a:r>
              <a:rPr lang="en-US" sz="1200" b="1" kern="1200" dirty="0" smtClean="0">
                <a:solidFill>
                  <a:schemeClr val="tx1"/>
                </a:solidFill>
                <a:effectLst/>
                <a:latin typeface="+mn-lt"/>
                <a:ea typeface="+mn-ea"/>
                <a:cs typeface="+mn-cs"/>
              </a:rPr>
              <a:t>The Spirit Behind </a:t>
            </a:r>
            <a:r>
              <a:rPr lang="en-US" sz="1200" b="1" kern="1200" dirty="0" err="1" smtClean="0">
                <a:solidFill>
                  <a:schemeClr val="tx1"/>
                </a:solidFill>
                <a:effectLst/>
                <a:latin typeface="+mn-lt"/>
                <a:ea typeface="+mn-ea"/>
                <a:cs typeface="+mn-cs"/>
              </a:rPr>
              <a:t>Transhumanism</a:t>
            </a:r>
            <a:r>
              <a:rPr lang="en-US" sz="1200" b="1" kern="1200" dirty="0" smtClean="0">
                <a:solidFill>
                  <a:schemeClr val="tx1"/>
                </a:solidFill>
                <a:effectLst/>
                <a:latin typeface="+mn-lt"/>
                <a:ea typeface="+mn-ea"/>
                <a:cs typeface="+mn-cs"/>
              </a:rPr>
              <a:t> </a:t>
            </a:r>
            <a:endParaRPr lang="en-US" dirty="0" smtClean="0">
              <a:effectLst/>
            </a:endParaRPr>
          </a:p>
          <a:p>
            <a:r>
              <a:rPr lang="en-US" dirty="0" smtClean="0">
                <a:effectLst/>
              </a:rPr>
              <a:t>English theologian George Hawkins </a:t>
            </a:r>
            <a:r>
              <a:rPr lang="en-US" dirty="0" err="1" smtClean="0">
                <a:effectLst/>
              </a:rPr>
              <a:t>Pember</a:t>
            </a:r>
            <a:r>
              <a:rPr lang="en-US" dirty="0" smtClean="0">
                <a:effectLst/>
              </a:rPr>
              <a:t>, in his 1876 masterpiece, Earth</a:t>
            </a:r>
            <a:r>
              <a:rPr lang="fr-FR" dirty="0" smtClean="0">
                <a:effectLst/>
              </a:rPr>
              <a:t>'</a:t>
            </a:r>
            <a:r>
              <a:rPr lang="en-US" dirty="0" smtClean="0">
                <a:effectLst/>
              </a:rPr>
              <a:t>s Earliest Ages, analyzed the prophecy of Jesus Christ that says the end times would be a repeat of "the days of Noah." </a:t>
            </a:r>
            <a:r>
              <a:rPr lang="en-US" dirty="0" err="1" smtClean="0">
                <a:effectLst/>
              </a:rPr>
              <a:t>Pember</a:t>
            </a:r>
            <a:r>
              <a:rPr lang="en-US" dirty="0" smtClean="0">
                <a:effectLst/>
              </a:rPr>
              <a:t> outlined </a:t>
            </a:r>
          </a:p>
          <a:p>
            <a:r>
              <a:rPr lang="en-US" dirty="0" smtClean="0">
                <a:effectLst/>
              </a:rPr>
              <a:t>the seven great causes of the antediluvian destruction and documented their developmental beginnings in his lifetime. The seventh and most fearful sign, </a:t>
            </a:r>
            <a:r>
              <a:rPr lang="en-US" dirty="0" err="1" smtClean="0">
                <a:effectLst/>
              </a:rPr>
              <a:t>Pember</a:t>
            </a:r>
            <a:r>
              <a:rPr lang="en-US" dirty="0" smtClean="0">
                <a:effectLst/>
              </a:rPr>
              <a:t> wrote, would be the return of the spirits of Nephilim, "the appearance upon earth of beings from the Principality of the Air, and their unlawful intercourse with the human race." </a:t>
            </a:r>
          </a:p>
          <a:p>
            <a:r>
              <a:rPr lang="en-US" dirty="0" smtClean="0">
                <a:effectLst/>
              </a:rPr>
              <a:t>Jesus Himself, in answering His disciples concerning the signs of His coming and of the end of the world, said it would be "as the days of [Noah] were" (Matthew 24:37). The implication is, just as it was before the Flood when the spirits of Nephilim were powerful upon earth (Genesis 6:4), mankind would experience an end-times renaissance of the influence of these entities. From Scripture we are made to understand the purpose of this latter-day wave of supernaturalism includes deception (2 Timothy 3:13), and the effect upon mankind would be so successful that heresy and delusion would become firmly entrenched—even within institutionalized Christianity. In writing of this scenario, Paul prophesied to Timothy that "in the latter times, some shall depart from the faith, giving heed to seducing spirits, and doctrines of devils" (1 Timothy 4:1). </a:t>
            </a:r>
          </a:p>
          <a:p>
            <a:r>
              <a:rPr lang="en-US" dirty="0" smtClean="0">
                <a:effectLst/>
              </a:rPr>
              <a:t>Based on contemporary developments, the foretold increase in demonism and its influence within secular and religious society is rapidly unfolding this century—abruptly, dramatically, and suspiciously. In a recent edition of Prophecy in the News magazine, biblical scholar Gary </a:t>
            </a:r>
            <a:r>
              <a:rPr lang="en-US" dirty="0" err="1" smtClean="0">
                <a:effectLst/>
              </a:rPr>
              <a:t>Stearman</a:t>
            </a:r>
            <a:r>
              <a:rPr lang="en-US" dirty="0" smtClean="0">
                <a:effectLst/>
              </a:rPr>
              <a:t> agreed, stating in disturbing language how the manifestation of these powers are quickening now because the world is under conditions "in which the influence of God</a:t>
            </a:r>
            <a:r>
              <a:rPr lang="fr-FR" dirty="0" smtClean="0">
                <a:effectLst/>
              </a:rPr>
              <a:t>'</a:t>
            </a:r>
            <a:r>
              <a:rPr lang="en-US" dirty="0" smtClean="0">
                <a:effectLst/>
              </a:rPr>
              <a:t>s Holy Spirit is diminishing." This is apparent not only in metaphysics, but within science and technology, where genetic engineering and </a:t>
            </a:r>
            <a:r>
              <a:rPr lang="en-US" dirty="0" err="1" smtClean="0">
                <a:effectLst/>
              </a:rPr>
              <a:t>transhumanist</a:t>
            </a:r>
            <a:r>
              <a:rPr lang="en-US" dirty="0" smtClean="0">
                <a:effectLst/>
              </a:rPr>
              <a:t> aspirations seem literally hell-bent on repeating what the Watchers did in giving birth to the spirits of Nephilim as in the days of Noah. </a:t>
            </a:r>
          </a:p>
          <a:p>
            <a:r>
              <a:rPr lang="en-US" sz="1200" b="1" kern="1200" dirty="0" smtClean="0">
                <a:solidFill>
                  <a:schemeClr val="tx1"/>
                </a:solidFill>
                <a:effectLst/>
                <a:latin typeface="+mn-lt"/>
                <a:ea typeface="+mn-ea"/>
                <a:cs typeface="+mn-cs"/>
              </a:rPr>
              <a:t>The First Time Nephilim Appeared on Earth </a:t>
            </a:r>
            <a:endParaRPr lang="en-US" dirty="0" smtClean="0">
              <a:effectLst/>
            </a:endParaRPr>
          </a:p>
          <a:p>
            <a:r>
              <a:rPr lang="en-US" dirty="0" smtClean="0">
                <a:effectLst/>
              </a:rPr>
              <a:t>As far back as the beginning of time and within every major culture of the ancient world, the astonishingly consistent story is told of "gods" who descended from heaven and materialized in bodies of flesh. From Rome to Greece—and before that, to Egypt, Persia, Assyria, Babylonia, and Sumer—the earliest records of civilization tell of the era when powerful beings known to the Hebrews as "Watchers" and in the book of Genesis as the b</a:t>
            </a:r>
            <a:r>
              <a:rPr lang="fr-FR" dirty="0" smtClean="0">
                <a:effectLst/>
              </a:rPr>
              <a:t>'</a:t>
            </a:r>
            <a:r>
              <a:rPr lang="en-US" dirty="0" err="1" smtClean="0">
                <a:effectLst/>
              </a:rPr>
              <a:t>nai</a:t>
            </a:r>
            <a:r>
              <a:rPr lang="en-US" dirty="0" smtClean="0">
                <a:effectLst/>
              </a:rPr>
              <a:t> ha Elohim ("sons of God") mingled themselves with humans, giving birth to part-celestial, part-terrestrial hybrids known as "Nephilim." The Bible says this happened when men began to increase on earth and daughters were born to them. When the sons of God saw the women</a:t>
            </a:r>
            <a:r>
              <a:rPr lang="fr-FR" dirty="0" smtClean="0">
                <a:effectLst/>
              </a:rPr>
              <a:t>'</a:t>
            </a:r>
            <a:r>
              <a:rPr lang="en-US" dirty="0" smtClean="0">
                <a:effectLst/>
              </a:rPr>
              <a:t>s beauty, they took wives from among them to sire their unusual offspring. In Genesis 6:4, we read the following account: "There were giants [Nephilim] in the earth in those days; and also after that, when the sons of God came in unto the daughters of men, and they bare children to them, the same became mighty men which were of old, men of renown." </a:t>
            </a:r>
          </a:p>
          <a:p>
            <a:r>
              <a:rPr lang="en-US" dirty="0" smtClean="0">
                <a:effectLst/>
              </a:rPr>
              <a:t>When this Scripture is compared with other ancient texts, including Enoch, Jubilees, Baruch, Genesis </a:t>
            </a:r>
            <a:r>
              <a:rPr lang="en-US" dirty="0" err="1" smtClean="0">
                <a:effectLst/>
              </a:rPr>
              <a:t>Apocryphon</a:t>
            </a:r>
            <a:r>
              <a:rPr lang="en-US" dirty="0" smtClean="0">
                <a:effectLst/>
              </a:rPr>
              <a:t>, Philo, Josephus, </a:t>
            </a:r>
            <a:r>
              <a:rPr lang="en-US" dirty="0" err="1" smtClean="0">
                <a:effectLst/>
              </a:rPr>
              <a:t>Jasher</a:t>
            </a:r>
            <a:r>
              <a:rPr lang="en-US" dirty="0" smtClean="0">
                <a:effectLst/>
              </a:rPr>
              <a:t>, and others, it unfolds to some that the giants of the Old Testament such as Goliath were the part-human, part-animal, part-angelic offspring of a supernatural interruption into the divine order and natural development of the species. The apocryphal Book of Enoch gives a name to the angels involved in this cosmic conspiracy, calling them "Watchers." We read: </a:t>
            </a:r>
          </a:p>
          <a:p>
            <a:r>
              <a:rPr lang="en-US" dirty="0" smtClean="0">
                <a:effectLst/>
              </a:rPr>
              <a:t>And I Enoch was blessing the Lord of majesty and the King of the ages, and lo! the Watchers called me—Enoch the scribe—and said to me: "Enoch, thou scribe of righteousness, go, declare to the Watchers of the heaven who have left the high heaven, the holy eternal place, and have defiled themselves with women, and have done as the children of earth do, and have taken unto themselves wives: Ye have wrought great destruction on the earth: And ye shall have no peace nor forgiveness of sin: and inasmuch as they delight themselves in their children [the Nephilim], The murder of their beloved ones shall they see, and over the destruction of their children shall they lament, and shall make supplication unto eternity, but mercy and peace shall ye not attain." (1 Enoch 10:3–8) </a:t>
            </a:r>
          </a:p>
          <a:p>
            <a:r>
              <a:rPr lang="en-US" dirty="0" smtClean="0">
                <a:effectLst/>
              </a:rPr>
              <a:t>According to Enoch, two hundred of these powerful angels departed "high heaven" and used women (among other </a:t>
            </a:r>
            <a:r>
              <a:rPr lang="en-US" dirty="0" err="1" smtClean="0">
                <a:effectLst/>
              </a:rPr>
              <a:t>dna</a:t>
            </a:r>
            <a:r>
              <a:rPr lang="en-US" dirty="0" smtClean="0">
                <a:effectLst/>
              </a:rPr>
              <a:t> providers) to extend their progeny into mankind</a:t>
            </a:r>
            <a:r>
              <a:rPr lang="fr-FR" dirty="0" smtClean="0">
                <a:effectLst/>
              </a:rPr>
              <a:t>'</a:t>
            </a:r>
            <a:r>
              <a:rPr lang="en-US" dirty="0" smtClean="0">
                <a:effectLst/>
              </a:rPr>
              <a:t>s plane of existence. The Interlinear Hebrew Bible (</a:t>
            </a:r>
            <a:r>
              <a:rPr lang="en-US" dirty="0" err="1" smtClean="0">
                <a:effectLst/>
              </a:rPr>
              <a:t>ihn</a:t>
            </a:r>
            <a:r>
              <a:rPr lang="en-US" dirty="0" smtClean="0">
                <a:effectLst/>
              </a:rPr>
              <a:t>) offers an interesting interpretation of Genesis 6:2 in this regard. Where the King James Version of the Bible says, "The sons of God saw the daughters of men that they [were] fair," the </a:t>
            </a:r>
            <a:r>
              <a:rPr lang="en-US" dirty="0" err="1" smtClean="0">
                <a:effectLst/>
              </a:rPr>
              <a:t>ihn</a:t>
            </a:r>
            <a:r>
              <a:rPr lang="en-US" dirty="0" smtClean="0">
                <a:effectLst/>
              </a:rPr>
              <a:t> interprets this as, "The [b</a:t>
            </a:r>
            <a:r>
              <a:rPr lang="fr-FR" dirty="0" smtClean="0">
                <a:effectLst/>
              </a:rPr>
              <a:t>'</a:t>
            </a:r>
            <a:r>
              <a:rPr lang="en-US" dirty="0" err="1" smtClean="0">
                <a:effectLst/>
              </a:rPr>
              <a:t>nai</a:t>
            </a:r>
            <a:r>
              <a:rPr lang="en-US" dirty="0" smtClean="0">
                <a:effectLst/>
              </a:rPr>
              <a:t> ha Elohim] saw the daughters of Adam, that they were fit extensions" (emphasis added). The term "fit extensions" seems applicable when the whole of the ancient record is understood to mean that the Watchers wanted to leave their proper sphere of existence in order to enter earth</a:t>
            </a:r>
            <a:r>
              <a:rPr lang="fr-FR" dirty="0" smtClean="0">
                <a:effectLst/>
              </a:rPr>
              <a:t>'</a:t>
            </a:r>
            <a:r>
              <a:rPr lang="en-US" dirty="0" smtClean="0">
                <a:effectLst/>
              </a:rPr>
              <a:t>s three-dimensional reality. They viewed women—or at least their genetic material—as part of the formula for accomplishing this task. Departing the proper habitation that God had assigned them was grievous to the Lord and led to divine penalization. Jude described it this way: The "angels which kept not their first estate, but left their own habitation, He hath reserved in everlasting chains under darkness unto the judgment of the great day" (Jude 6). </a:t>
            </a:r>
          </a:p>
          <a:p>
            <a:r>
              <a:rPr lang="en-US" dirty="0" smtClean="0">
                <a:effectLst/>
              </a:rPr>
              <a:t>Besides apocryphal, </a:t>
            </a:r>
            <a:r>
              <a:rPr lang="en-US" dirty="0" err="1" smtClean="0">
                <a:effectLst/>
              </a:rPr>
              <a:t>pseudepigraphic</a:t>
            </a:r>
            <a:r>
              <a:rPr lang="en-US" dirty="0" smtClean="0">
                <a:effectLst/>
              </a:rPr>
              <a:t>, and Jewish traditions related to the legend of the Watchers and the "mighty men" born of their union with humans, mythologized accounts tell the stories of "gods" using humans and animals to produce heroes or demigods (half-gods). When the ancient Greek version of the Hebrew Old Testament (the LXX or Septuagint) was made, the word "Nephilim"—referring to the part-human offspring of the Watchers—was translated </a:t>
            </a:r>
            <a:r>
              <a:rPr lang="en-US" dirty="0" err="1" smtClean="0">
                <a:effectLst/>
              </a:rPr>
              <a:t>gegenes</a:t>
            </a:r>
            <a:r>
              <a:rPr lang="en-US" dirty="0" smtClean="0">
                <a:effectLst/>
              </a:rPr>
              <a:t>, a word implying "earth born." This same terminology was used to describe the Greek Titans and other legendary heroes of part-celestial and part-terrestrial origin, such as Hercules (born of Zeus and the mortal </a:t>
            </a:r>
            <a:r>
              <a:rPr lang="en-US" dirty="0" err="1" smtClean="0">
                <a:effectLst/>
              </a:rPr>
              <a:t>Alcmena</a:t>
            </a:r>
            <a:r>
              <a:rPr lang="en-US" dirty="0" smtClean="0">
                <a:effectLst/>
              </a:rPr>
              <a:t>), Achilles (the Trojan hero son of Thetis and Peleus), and Gilgamesh (the two-thirds god and one-third human child of </a:t>
            </a:r>
            <a:r>
              <a:rPr lang="en-US" dirty="0" err="1" smtClean="0">
                <a:effectLst/>
              </a:rPr>
              <a:t>Lugalbanda</a:t>
            </a:r>
            <a:r>
              <a:rPr lang="en-US" dirty="0" smtClean="0">
                <a:effectLst/>
              </a:rPr>
              <a:t> and </a:t>
            </a:r>
            <a:r>
              <a:rPr lang="en-US" dirty="0" err="1" smtClean="0">
                <a:effectLst/>
              </a:rPr>
              <a:t>Ninsun</a:t>
            </a:r>
            <a:r>
              <a:rPr lang="en-US" dirty="0" smtClean="0">
                <a:effectLst/>
              </a:rPr>
              <a:t>). These demigods were likewise accompanied in texts and idol representation by half-animal and half-human creatures like centaurs (the part-human, part-horse offspring of Apollo</a:t>
            </a:r>
            <a:r>
              <a:rPr lang="fr-FR" dirty="0" smtClean="0">
                <a:effectLst/>
              </a:rPr>
              <a:t>'</a:t>
            </a:r>
            <a:r>
              <a:rPr lang="en-US" dirty="0" smtClean="0">
                <a:effectLst/>
              </a:rPr>
              <a:t>s son, </a:t>
            </a:r>
            <a:r>
              <a:rPr lang="en-US" dirty="0" err="1" smtClean="0">
                <a:effectLst/>
              </a:rPr>
              <a:t>Centaurus</a:t>
            </a:r>
            <a:r>
              <a:rPr lang="en-US" dirty="0" smtClean="0">
                <a:effectLst/>
              </a:rPr>
              <a:t>), chimeras, furies, satyrs, gorgons, nymphs, </a:t>
            </a:r>
            <a:r>
              <a:rPr lang="en-US" dirty="0" err="1" smtClean="0">
                <a:effectLst/>
              </a:rPr>
              <a:t>Minotaurs</a:t>
            </a:r>
            <a:r>
              <a:rPr lang="en-US" dirty="0" smtClean="0">
                <a:effectLst/>
              </a:rPr>
              <a:t>, and other genetic aberrations. All of this seems to indicate that the Watchers not only modified human </a:t>
            </a:r>
            <a:r>
              <a:rPr lang="en-US" dirty="0" err="1" smtClean="0">
                <a:effectLst/>
              </a:rPr>
              <a:t>dna</a:t>
            </a:r>
            <a:r>
              <a:rPr lang="en-US" dirty="0" smtClean="0">
                <a:effectLst/>
              </a:rPr>
              <a:t> during the construction of Nephilim, but that of animals as well, a point the Book of Enoch supports, saying in the seventh chapter that the fallen angels "sinned" against animals as well as humans. </a:t>
            </a:r>
          </a:p>
          <a:p>
            <a:r>
              <a:rPr lang="en-US" dirty="0" smtClean="0">
                <a:effectLst/>
              </a:rPr>
              <a:t>Other books such as Jubilees add that this interspecies mingling eventually resulted in mutations among normal humans and animals whose "flesh" (genetic makeup) was "corrupted" by the activity, presumably through crossbreeding (see 5:1–5; 7:21–25). Even the Old Testament contains reference to the genetic mutations that developed among humans following this time frame, including "men" of unusual size, physical strength, six fingers, six toes, animal appetite for blood, and even lion-like features (2 Samuel 21:20, 23:20). But of all the ancient records, the most telling </a:t>
            </a:r>
            <a:r>
              <a:rPr lang="en-US" dirty="0" err="1" smtClean="0">
                <a:effectLst/>
              </a:rPr>
              <a:t>extrabiblical</a:t>
            </a:r>
            <a:r>
              <a:rPr lang="en-US" dirty="0" smtClean="0">
                <a:effectLst/>
              </a:rPr>
              <a:t> script is from the Book of </a:t>
            </a:r>
            <a:r>
              <a:rPr lang="en-US" dirty="0" err="1" smtClean="0">
                <a:effectLst/>
              </a:rPr>
              <a:t>Jasher</a:t>
            </a:r>
            <a:r>
              <a:rPr lang="en-US" dirty="0" smtClean="0">
                <a:effectLst/>
              </a:rPr>
              <a:t>, a mostly forgotten text referred to in the Bible in Joshua 10:13 and 2 Samuel 1:18. </a:t>
            </a:r>
            <a:r>
              <a:rPr lang="en-US" dirty="0" err="1" smtClean="0">
                <a:effectLst/>
              </a:rPr>
              <a:t>Jasher</a:t>
            </a:r>
            <a:r>
              <a:rPr lang="en-US" dirty="0" smtClean="0">
                <a:effectLst/>
              </a:rPr>
              <a:t> records the familiar story of the fall of the Watchers, then adds an exceptional detail that none of the other texts is as unequivocal about, something that can only be understood in modern language to mean advanced biotechnology, genetic engineering, or "transgenic modification" of species. After the Watchers had instructed humans "in the secrets of heaven," note what </a:t>
            </a:r>
            <a:r>
              <a:rPr lang="en-US" dirty="0" err="1" smtClean="0">
                <a:effectLst/>
              </a:rPr>
              <a:t>Jasher</a:t>
            </a:r>
            <a:r>
              <a:rPr lang="en-US" dirty="0" smtClean="0">
                <a:effectLst/>
              </a:rPr>
              <a:t> says occurred: "[Then] the sons of men [began teaching] the mixture of animals of one species with the other, in order therewith to provoke the Lord" (4:18). </a:t>
            </a:r>
          </a:p>
          <a:p>
            <a:r>
              <a:rPr lang="en-US" dirty="0" smtClean="0">
                <a:effectLst/>
              </a:rPr>
              <a:t>The phrase "the mixture of animals of one species with the other" does not mean Watchers had taught men hybridization, as this would not have "provoked the Lord." God made like animals of different breeds capable of reproducing. For example, horses can propagate with other mammals of the </a:t>
            </a:r>
            <a:r>
              <a:rPr lang="en-US" dirty="0" err="1" smtClean="0">
                <a:effectLst/>
              </a:rPr>
              <a:t>equidae</a:t>
            </a:r>
            <a:r>
              <a:rPr lang="en-US" dirty="0" smtClean="0">
                <a:effectLst/>
              </a:rPr>
              <a:t> classification (the taxonomic "horse family"), including donkeys and zebras. It would not have "provoked the Lord" for this type of animal breeding to have taken place, as God Himself made the animals able to do this. </a:t>
            </a:r>
          </a:p>
          <a:p>
            <a:r>
              <a:rPr lang="en-US" dirty="0" smtClean="0">
                <a:effectLst/>
              </a:rPr>
              <a:t>If, on the other hand, the Watchers were crossing species boundaries by mixing incompatible animals of one species with the other, such as pig </a:t>
            </a:r>
            <a:r>
              <a:rPr lang="en-US" dirty="0" err="1" smtClean="0">
                <a:effectLst/>
              </a:rPr>
              <a:t>dna</a:t>
            </a:r>
            <a:r>
              <a:rPr lang="en-US" dirty="0" smtClean="0">
                <a:effectLst/>
              </a:rPr>
              <a:t> with humans like science is doing today, this would have been a different matter and may cast light on the numerous ancient stories of mythical beings of variant-species manufacturing that fit perfectly within the records of what the Watchers were accomplishing. Understandably, this kind of chimera-making would have "provoked the Lord," and raises the serious question of why the Watchers would have risked eternal damnation by tinkering with God</a:t>
            </a:r>
            <a:r>
              <a:rPr lang="fr-FR" dirty="0" smtClean="0">
                <a:effectLst/>
              </a:rPr>
              <a:t>'</a:t>
            </a:r>
            <a:r>
              <a:rPr lang="en-US" dirty="0" smtClean="0">
                <a:effectLst/>
              </a:rPr>
              <a:t>s creation in this way. Yahweh had placed boundaries between the species and strictly ordered that "each kind" reproduce only after its "own kind." Was the motive of the Watchers to break these rules simply the desire to rebel, to assault God</a:t>
            </a:r>
            <a:r>
              <a:rPr lang="fr-FR" dirty="0" smtClean="0">
                <a:effectLst/>
              </a:rPr>
              <a:t>'</a:t>
            </a:r>
            <a:r>
              <a:rPr lang="en-US" dirty="0" smtClean="0">
                <a:effectLst/>
              </a:rPr>
              <a:t>s creative genius through biologically altering what He had made? Or was something of deeper significance behind the activity? We</a:t>
            </a:r>
            <a:r>
              <a:rPr lang="fr-FR" dirty="0" smtClean="0">
                <a:effectLst/>
              </a:rPr>
              <a:t>'</a:t>
            </a:r>
            <a:r>
              <a:rPr lang="en-US" dirty="0" err="1" smtClean="0">
                <a:effectLst/>
              </a:rPr>
              <a:t>ll</a:t>
            </a:r>
            <a:r>
              <a:rPr lang="en-US" dirty="0" smtClean="0">
                <a:effectLst/>
              </a:rPr>
              <a:t> talk about this in the next entry, but the following quotes provide a hint:</a:t>
            </a:r>
          </a:p>
          <a:p>
            <a:r>
              <a:rPr lang="en-US" dirty="0" smtClean="0">
                <a:effectLst/>
              </a:rPr>
              <a:t>It would be nice to be an </a:t>
            </a:r>
            <a:r>
              <a:rPr lang="en-US" dirty="0" err="1" smtClean="0">
                <a:effectLst/>
              </a:rPr>
              <a:t>artilect</a:t>
            </a:r>
            <a:r>
              <a:rPr lang="en-US" dirty="0" smtClean="0">
                <a:effectLst/>
              </a:rPr>
              <a:t>, a god, a supremely powerful omnipotent being. I could be such a creature [soon.] It</a:t>
            </a:r>
            <a:r>
              <a:rPr lang="fr-FR" dirty="0" smtClean="0">
                <a:effectLst/>
              </a:rPr>
              <a:t>'</a:t>
            </a:r>
            <a:r>
              <a:rPr lang="en-US" dirty="0" smtClean="0">
                <a:effectLst/>
              </a:rPr>
              <a:t>s possible. It</a:t>
            </a:r>
            <a:r>
              <a:rPr lang="fr-FR" dirty="0" smtClean="0">
                <a:effectLst/>
              </a:rPr>
              <a:t>'</a:t>
            </a:r>
            <a:r>
              <a:rPr lang="en-US" dirty="0" smtClean="0">
                <a:effectLst/>
              </a:rPr>
              <a:t>s not an unattainable dream.... All I can do here is attempt to convey some measure of the strength of "religious" feeling that I and other[s] will make public this century. —Prof. Hugo de </a:t>
            </a:r>
            <a:r>
              <a:rPr lang="en-US" dirty="0" err="1" smtClean="0">
                <a:effectLst/>
              </a:rPr>
              <a:t>Garis</a:t>
            </a:r>
            <a:r>
              <a:rPr lang="en-US" dirty="0" smtClean="0">
                <a:effectLst/>
              </a:rPr>
              <a:t>, artificial brain designer </a:t>
            </a:r>
          </a:p>
          <a:p>
            <a:r>
              <a:rPr lang="en-US" dirty="0" smtClean="0">
                <a:effectLst/>
              </a:rPr>
              <a:t>All of the boundaries are up for grabs. All of the boundaries that have defined us as human beings, boundaries between a human being and an animal and between a human being and a super human being or a god. —Prof. Leon R. </a:t>
            </a:r>
            <a:r>
              <a:rPr lang="en-US" dirty="0" err="1" smtClean="0">
                <a:effectLst/>
              </a:rPr>
              <a:t>Kass</a:t>
            </a:r>
            <a:r>
              <a:rPr lang="en-US" dirty="0" smtClean="0">
                <a:effectLst/>
              </a:rPr>
              <a:t>, former chairman, President</a:t>
            </a:r>
            <a:r>
              <a:rPr lang="fr-FR" dirty="0" smtClean="0">
                <a:effectLst/>
              </a:rPr>
              <a:t>'</a:t>
            </a:r>
            <a:r>
              <a:rPr lang="en-US" dirty="0" smtClean="0">
                <a:effectLst/>
              </a:rPr>
              <a:t>s Council on Bioethics </a:t>
            </a:r>
          </a:p>
          <a:p>
            <a:r>
              <a:rPr lang="en-US" dirty="0" smtClean="0">
                <a:effectLst/>
              </a:rPr>
              <a:t>A non-human race once lived upon earth. They came to be called the </a:t>
            </a:r>
            <a:r>
              <a:rPr lang="en-US" dirty="0" err="1" smtClean="0">
                <a:effectLst/>
              </a:rPr>
              <a:t>Rephaim</a:t>
            </a:r>
            <a:r>
              <a:rPr lang="en-US" dirty="0" smtClean="0">
                <a:effectLst/>
              </a:rPr>
              <a:t> [Nephilim]. They were genetic monsters, mutants whose end is darkness, just as was their society upon earth. Will JCVI</a:t>
            </a:r>
            <a:r>
              <a:rPr lang="fr-FR" dirty="0" smtClean="0">
                <a:effectLst/>
              </a:rPr>
              <a:t>'</a:t>
            </a:r>
            <a:r>
              <a:rPr lang="en-US" dirty="0" smtClean="0">
                <a:effectLst/>
              </a:rPr>
              <a:t>s [J. Craig Venter Institute, which created the entirely new life form nicknamed "</a:t>
            </a:r>
            <a:r>
              <a:rPr lang="en-US" dirty="0" err="1" smtClean="0">
                <a:effectLst/>
              </a:rPr>
              <a:t>Synthia</a:t>
            </a:r>
            <a:r>
              <a:rPr lang="en-US" dirty="0" smtClean="0">
                <a:effectLst/>
              </a:rPr>
              <a:t>"] work result in another such atrocity? —Gary </a:t>
            </a:r>
            <a:r>
              <a:rPr lang="en-US" dirty="0" err="1" smtClean="0">
                <a:effectLst/>
              </a:rPr>
              <a:t>Stearman</a:t>
            </a:r>
            <a:r>
              <a:rPr lang="en-US" dirty="0" smtClean="0">
                <a:effectLst/>
              </a:rPr>
              <a:t>, Bible scholar</a:t>
            </a:r>
          </a:p>
          <a:p>
            <a:r>
              <a:rPr lang="en-US" dirty="0" smtClean="0">
                <a:effectLst/>
              </a:rPr>
              <a:t>http://</a:t>
            </a:r>
            <a:r>
              <a:rPr lang="en-US" dirty="0" err="1" smtClean="0">
                <a:effectLst/>
              </a:rPr>
              <a:t>arcticcompass.blogspot.sg</a:t>
            </a:r>
            <a:r>
              <a:rPr lang="en-US" dirty="0" smtClean="0">
                <a:effectLst/>
              </a:rPr>
              <a:t>/2010/08/new-paradigm-integration-of-</a:t>
            </a:r>
            <a:r>
              <a:rPr lang="en-US" dirty="0" err="1" smtClean="0">
                <a:effectLst/>
              </a:rPr>
              <a:t>human.html</a:t>
            </a:r>
            <a:endParaRPr lang="en-US" dirty="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a:t>
            </a:r>
            <a:r>
              <a:rPr lang="en-US" altLang="zh-CN" dirty="0" smtClean="0">
                <a:latin typeface="Arial" charset="0"/>
                <a:ea typeface="ＭＳ Ｐゴシック" charset="0"/>
                <a:cs typeface="Times New Roman" charset="0"/>
              </a:rPr>
              <a:t>1883</a:t>
            </a:r>
          </a:p>
          <a:p>
            <a:pPr eaLnBrk="1" hangingPunct="1"/>
            <a:r>
              <a:rPr lang="en-US" altLang="zh-CN" dirty="0" smtClean="0">
                <a:latin typeface="Arial" charset="0"/>
                <a:ea typeface="ＭＳ Ｐゴシック" charset="0"/>
                <a:cs typeface="Times New Roman" charset="0"/>
              </a:rPr>
              <a:t>Edited into modern English at points from </a:t>
            </a:r>
            <a:r>
              <a:rPr lang="en-US" altLang="zh-CN" dirty="0" err="1" smtClean="0">
                <a:latin typeface="Arial" charset="0"/>
                <a:ea typeface="ＭＳ Ｐゴシック" charset="0"/>
                <a:cs typeface="Times New Roman" charset="0"/>
              </a:rPr>
              <a:t>Charlesworth</a:t>
            </a:r>
            <a:r>
              <a:rPr lang="en-US" altLang="zh-CN" dirty="0" smtClean="0">
                <a:latin typeface="Arial" charset="0"/>
                <a:ea typeface="ＭＳ Ｐゴシック" charset="0"/>
                <a:cs typeface="Times New Roman" charset="0"/>
              </a:rPr>
              <a:t>, 1:15</a:t>
            </a:r>
          </a:p>
          <a:p>
            <a:pPr eaLnBrk="1" hangingPunct="1"/>
            <a:endParaRPr lang="en-US" altLang="zh-CN" smtClean="0">
              <a:latin typeface="Arial" charset="0"/>
              <a:ea typeface="ＭＳ Ｐゴシック" charset="0"/>
              <a:cs typeface="Times New Roman" charset="0"/>
            </a:endParaRPr>
          </a:p>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hlinkClick r:id="rId3"/>
              </a:rPr>
              <a:t>"Russell Crowe hits </a:t>
            </a:r>
            <a:r>
              <a:rPr lang="fr-FR" dirty="0" smtClean="0">
                <a:hlinkClick r:id="rId3"/>
              </a:rPr>
              <a:t>'</a:t>
            </a:r>
            <a:r>
              <a:rPr lang="en-US" dirty="0" smtClean="0">
                <a:hlinkClick r:id="rId3"/>
              </a:rPr>
              <a:t>Noah</a:t>
            </a:r>
            <a:r>
              <a:rPr lang="fr-FR" dirty="0" smtClean="0">
                <a:hlinkClick r:id="rId3"/>
              </a:rPr>
              <a:t>'</a:t>
            </a:r>
            <a:r>
              <a:rPr lang="en-US" dirty="0" smtClean="0">
                <a:hlinkClick r:id="rId3"/>
              </a:rPr>
              <a:t> critics: </a:t>
            </a:r>
            <a:r>
              <a:rPr lang="fr-FR" dirty="0" smtClean="0">
                <a:hlinkClick r:id="rId3"/>
              </a:rPr>
              <a:t>'</a:t>
            </a:r>
            <a:r>
              <a:rPr lang="en-US" dirty="0" smtClean="0">
                <a:hlinkClick r:id="rId3"/>
              </a:rPr>
              <a:t>Bordering on absolute stupidity</a:t>
            </a:r>
            <a:r>
              <a:rPr lang="fr-FR" dirty="0" smtClean="0">
                <a:hlinkClick r:id="rId3"/>
              </a:rPr>
              <a:t>'</a:t>
            </a:r>
            <a:r>
              <a:rPr lang="en-US" dirty="0" smtClean="0">
                <a:hlinkClick r:id="rId3"/>
              </a:rPr>
              <a:t>"</a:t>
            </a:r>
            <a:r>
              <a:rPr lang="en-US" dirty="0" smtClean="0"/>
              <a:t>. </a:t>
            </a:r>
            <a:r>
              <a:rPr lang="en-US" dirty="0" smtClean="0">
                <a:hlinkClick r:id="rId4" tooltip="The Washington Times"/>
              </a:rPr>
              <a:t>The Washington Times</a:t>
            </a:r>
            <a:r>
              <a:rPr lang="en-US" dirty="0" smtClean="0"/>
              <a:t>. March 27, 2014. Retrieved March 27, 2014;</a:t>
            </a:r>
            <a:r>
              <a:rPr lang="en-US" baseline="0" dirty="0" smtClean="0"/>
              <a:t> cited at Wikipedia, "Noah (movie)."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23</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smtClean="0">
                <a:latin typeface="Arial" charset="0"/>
                <a:ea typeface="ＭＳ Ｐゴシック" charset="0"/>
                <a:cs typeface="Times New Roman" charset="0"/>
              </a:rPr>
              <a:t>http://</a:t>
            </a:r>
            <a:r>
              <a:rPr lang="en-US" altLang="zh-CN" dirty="0" err="1" smtClean="0">
                <a:latin typeface="Arial" charset="0"/>
                <a:ea typeface="ＭＳ Ｐゴシック" charset="0"/>
                <a:cs typeface="Times New Roman" charset="0"/>
              </a:rPr>
              <a:t>www.refiningtruth.com</a:t>
            </a:r>
            <a:r>
              <a:rPr lang="en-US" altLang="zh-CN" dirty="0" smtClean="0">
                <a:latin typeface="Arial" charset="0"/>
                <a:ea typeface="ＭＳ Ｐゴシック" charset="0"/>
                <a:cs typeface="Times New Roman" charset="0"/>
              </a:rPr>
              <a:t>/noah-genesis-6-facts/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24</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smtClean="0">
                <a:latin typeface="Arial" charset="0"/>
                <a:ea typeface="ＭＳ Ｐゴシック" charset="0"/>
                <a:cs typeface="Times New Roman" charset="0"/>
              </a:rPr>
              <a:t>http://</a:t>
            </a:r>
            <a:r>
              <a:rPr lang="en-US" altLang="zh-CN" dirty="0" err="1" smtClean="0">
                <a:latin typeface="Arial" charset="0"/>
                <a:ea typeface="ＭＳ Ｐゴシック" charset="0"/>
                <a:cs typeface="Times New Roman" charset="0"/>
              </a:rPr>
              <a:t>www.refiningtruth.com</a:t>
            </a:r>
            <a:r>
              <a:rPr lang="en-US" altLang="zh-CN" dirty="0" smtClean="0">
                <a:latin typeface="Arial" charset="0"/>
                <a:ea typeface="ＭＳ Ｐゴシック" charset="0"/>
                <a:cs typeface="Times New Roman" charset="0"/>
              </a:rPr>
              <a:t>/noah-genesis-6-facts/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smtClean="0">
                <a:latin typeface="Arial" charset="0"/>
                <a:ea typeface="ＭＳ Ｐゴシック" charset="0"/>
                <a:cs typeface="Times New Roman" charset="0"/>
              </a:rPr>
              <a:t>http://</a:t>
            </a:r>
            <a:r>
              <a:rPr lang="en-US" altLang="zh-CN" dirty="0" err="1" smtClean="0">
                <a:latin typeface="Arial" charset="0"/>
                <a:ea typeface="ＭＳ Ｐゴシック" charset="0"/>
                <a:cs typeface="Times New Roman" charset="0"/>
              </a:rPr>
              <a:t>www.refiningtruth.com</a:t>
            </a:r>
            <a:r>
              <a:rPr lang="en-US" altLang="zh-CN" dirty="0" smtClean="0">
                <a:latin typeface="Arial" charset="0"/>
                <a:ea typeface="ＭＳ Ｐゴシック" charset="0"/>
                <a:cs typeface="Times New Roman" charset="0"/>
              </a:rPr>
              <a:t>/noah-genesis-6-facts/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Stump, Jim (April 2, 2014). </a:t>
            </a:r>
            <a:r>
              <a:rPr lang="en-US" dirty="0" smtClean="0">
                <a:hlinkClick r:id="rId3"/>
              </a:rPr>
              <a:t>"The Noah Movie"</a:t>
            </a:r>
            <a:r>
              <a:rPr lang="en-US" dirty="0" smtClean="0"/>
              <a:t>. The </a:t>
            </a:r>
            <a:r>
              <a:rPr lang="en-US" dirty="0" err="1" smtClean="0"/>
              <a:t>Biologos</a:t>
            </a:r>
            <a:r>
              <a:rPr lang="en-US" dirty="0" smtClean="0"/>
              <a:t> Foundation. Retrieved April 2, 2014. "And we saw the importance of stories as explanations—my favorite part of the whole movie was when Noah retold the Genesis creation accounts to his sons, and we saw the evolutionary creation of the world up to some mysterious Adam and Eve figures."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C03AC-AE47-F64C-9270-E7DBB9AFC35D}" type="slidenum">
              <a:rPr lang="zh-CN" altLang="en-US" sz="1200">
                <a:solidFill>
                  <a:prstClr val="black"/>
                </a:solidFill>
              </a:rPr>
              <a:pPr/>
              <a:t>32</a:t>
            </a:fld>
            <a:endParaRPr lang="en-US" altLang="zh-CN" sz="1200">
              <a:solidFill>
                <a:prstClr val="black"/>
              </a:solidFill>
            </a:endParaRPr>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F3807-13A8-1842-AB1E-2ABDE332217D}" type="slidenum">
              <a:rPr lang="zh-CN" altLang="en-US" sz="1200">
                <a:solidFill>
                  <a:prstClr val="black"/>
                </a:solidFill>
              </a:rPr>
              <a:pPr/>
              <a:t>33</a:t>
            </a:fld>
            <a:endParaRPr lang="en-US" altLang="zh-CN" sz="1200">
              <a:solidFill>
                <a:prstClr val="black"/>
              </a:solidFill>
            </a:endParaRPr>
          </a:p>
        </p:txBody>
      </p:sp>
      <p:sp>
        <p:nvSpPr>
          <p:cNvPr id="164866" name="Rectangle 2"/>
          <p:cNvSpPr>
            <a:spLocks noGrp="1" noRot="1" noChangeAspect="1" noChangeArrowheads="1"/>
          </p:cNvSpPr>
          <p:nvPr>
            <p:ph type="sldImg"/>
          </p:nvPr>
        </p:nvSpPr>
        <p:spPr>
          <a:xfrm>
            <a:off x="1130300" y="674688"/>
            <a:ext cx="4597400" cy="3448050"/>
          </a:xfrm>
          <a:solidFill>
            <a:srgbClr val="FFFFFF"/>
          </a:solidFill>
          <a:ln/>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9F9A7B-2E06-B148-A2CC-9D8775A3BA46}" type="slidenum">
              <a:rPr lang="zh-CN" altLang="en-US" sz="1200">
                <a:solidFill>
                  <a:prstClr val="black"/>
                </a:solidFill>
              </a:rPr>
              <a:pPr/>
              <a:t>34</a:t>
            </a:fld>
            <a:endParaRPr lang="en-US" altLang="zh-CN"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D8301-81BE-C14E-818E-1D4852B948C9}" type="slidenum">
              <a:rPr lang="zh-CN" altLang="en-US" sz="1200">
                <a:solidFill>
                  <a:prstClr val="black"/>
                </a:solidFill>
              </a:rPr>
              <a:pPr/>
              <a:t>35</a:t>
            </a:fld>
            <a:endParaRPr lang="en-US" altLang="zh-CN" sz="1200">
              <a:solidFill>
                <a:prstClr val="black"/>
              </a:solidFill>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0D23AE-59C7-A241-BF81-A01ED21D7E86}" type="slidenum">
              <a:rPr lang="zh-CN" altLang="en-US" sz="1200">
                <a:solidFill>
                  <a:prstClr val="black"/>
                </a:solidFill>
              </a:rPr>
              <a:pPr/>
              <a:t>36</a:t>
            </a:fld>
            <a:endParaRPr lang="en-US" altLang="zh-CN" sz="1200">
              <a:solidFill>
                <a:prstClr val="black"/>
              </a:solidFill>
            </a:endParaRPr>
          </a:p>
        </p:txBody>
      </p:sp>
      <p:sp>
        <p:nvSpPr>
          <p:cNvPr id="171010" name="Rectangle 2"/>
          <p:cNvSpPr>
            <a:spLocks noGrp="1" noRot="1" noChangeAspect="1" noChangeArrowheads="1"/>
          </p:cNvSpPr>
          <p:nvPr>
            <p:ph type="sldImg"/>
          </p:nvPr>
        </p:nvSpPr>
        <p:spPr>
          <a:xfrm>
            <a:off x="1130300" y="674688"/>
            <a:ext cx="4597400" cy="3448050"/>
          </a:xfrm>
          <a:solidFill>
            <a:srgbClr val="FFFFFF"/>
          </a:solidFill>
          <a:ln/>
        </p:spPr>
      </p:sp>
      <p:sp>
        <p:nvSpPr>
          <p:cNvPr id="171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A198E5-60EA-1A4E-9F76-B7D45363AB96}" type="slidenum">
              <a:rPr lang="zh-CN" altLang="en-US" sz="1200">
                <a:solidFill>
                  <a:prstClr val="black"/>
                </a:solidFill>
              </a:rPr>
              <a:pPr/>
              <a:t>37</a:t>
            </a:fld>
            <a:endParaRPr lang="en-US" altLang="zh-CN" sz="1200">
              <a:solidFill>
                <a:prstClr val="black"/>
              </a:solidFill>
            </a:endParaRPr>
          </a:p>
        </p:txBody>
      </p:sp>
      <p:sp>
        <p:nvSpPr>
          <p:cNvPr id="1832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488776-D31D-1D42-A2A6-667CD60D0BEC}" type="slidenum">
              <a:rPr lang="zh-CN" altLang="en-US" sz="1200">
                <a:solidFill>
                  <a:prstClr val="black"/>
                </a:solidFill>
              </a:rPr>
              <a:pPr/>
              <a:t>38</a:t>
            </a:fld>
            <a:endParaRPr lang="en-US" altLang="zh-CN"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E481D2-BCCD-4343-93FB-398B26A43267}" type="slidenum">
              <a:rPr lang="zh-CN" altLang="en-US" sz="1200">
                <a:solidFill>
                  <a:prstClr val="black"/>
                </a:solidFill>
              </a:rPr>
              <a:pPr/>
              <a:t>39</a:t>
            </a:fld>
            <a:endParaRPr lang="en-US" altLang="zh-CN" sz="1200">
              <a:solidFill>
                <a:prstClr val="black"/>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CB373A-D9D4-BE45-B605-0D31518A4236}" type="slidenum">
              <a:rPr lang="zh-CN" altLang="en-US" sz="1200">
                <a:solidFill>
                  <a:prstClr val="black"/>
                </a:solidFill>
              </a:rPr>
              <a:pPr/>
              <a:t>40</a:t>
            </a:fld>
            <a:endParaRPr lang="en-US" altLang="zh-CN" sz="1200">
              <a:solidFill>
                <a:prstClr val="black"/>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a:solidFill>
                  <a:srgbClr val="0000CC"/>
                </a:solidFill>
                <a:latin typeface="Arial" charset="0"/>
                <a:ea typeface="ＭＳ Ｐゴシック" charset="0"/>
                <a:cs typeface="ＭＳ Ｐゴシック" charset="0"/>
              </a:rPr>
              <a:t>www.schambach.org/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56B7D1-0CFD-4B46-8809-7B48A3F3C0BB}" type="slidenum">
              <a:rPr lang="zh-CN" altLang="en-US" sz="1200">
                <a:solidFill>
                  <a:prstClr val="black"/>
                </a:solidFill>
              </a:rPr>
              <a:pPr/>
              <a:t>41</a:t>
            </a:fld>
            <a:endParaRPr lang="en-US" altLang="zh-CN" sz="1200">
              <a:solidFill>
                <a:prstClr val="black"/>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46</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47</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48</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49</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rPr>
              <a:pPr/>
              <a:t>50</a:t>
            </a:fld>
            <a:endParaRPr lang="en-US" altLang="zh-CN" sz="1200">
              <a:solidFill>
                <a:prstClr val="black"/>
              </a:solidFill>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rPr>
              <a:pPr/>
              <a:t>51</a:t>
            </a:fld>
            <a:endParaRPr lang="en-US" altLang="zh-CN"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rPr>
              <a:pPr/>
              <a:t>53</a:t>
            </a:fld>
            <a:endParaRPr lang="en-US" altLang="zh-CN"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rPr>
              <a:pPr/>
              <a:t>54</a:t>
            </a:fld>
            <a:endParaRPr lang="en-US" altLang="zh-CN" sz="1200">
              <a:solidFill>
                <a:prstClr val="black"/>
              </a:solidFill>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rPr>
              <a:pPr/>
              <a:t>55</a:t>
            </a:fld>
            <a:endParaRPr lang="en-US" altLang="zh-CN"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rPr>
              <a:pPr/>
              <a:t>56</a:t>
            </a:fld>
            <a:endParaRPr lang="en-US" altLang="zh-CN" sz="1200">
              <a:solidFill>
                <a:srgbClr val="000000"/>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rPr>
              <a:pPr/>
              <a:t>57</a:t>
            </a:fld>
            <a:endParaRPr lang="en-US" altLang="zh-CN" sz="1200">
              <a:solidFill>
                <a:prstClr val="black"/>
              </a:solidFill>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smtClean="0">
                <a:latin typeface="Times New Roman" charset="0"/>
                <a:ea typeface="ＭＳ Ｐゴシック" charset="0"/>
                <a:cs typeface="ＭＳ Ｐゴシック" charset="0"/>
              </a:rPr>
              <a:t>"World </a:t>
            </a:r>
            <a:r>
              <a:rPr lang="en-US" altLang="ja-JP" dirty="0">
                <a:latin typeface="Times New Roman" charset="0"/>
                <a:ea typeface="ＭＳ Ｐゴシック" charset="0"/>
                <a:cs typeface="ＭＳ Ｐゴシック" charset="0"/>
              </a:rPr>
              <a:t>of the </a:t>
            </a:r>
            <a:r>
              <a:rPr lang="en-US" altLang="ja-JP" dirty="0" smtClean="0">
                <a:latin typeface="Times New Roman" charset="0"/>
                <a:ea typeface="ＭＳ Ｐゴシック" charset="0"/>
                <a:cs typeface="ＭＳ Ｐゴシック" charset="0"/>
              </a:rPr>
              <a:t>Bible" </a:t>
            </a:r>
            <a:r>
              <a:rPr lang="en-US" altLang="ja-JP" dirty="0">
                <a:latin typeface="Times New Roman" charset="0"/>
                <a:ea typeface="ＭＳ Ｐゴシック" charset="0"/>
                <a:cs typeface="ＭＳ Ｐゴシック" charset="0"/>
              </a:rPr>
              <a:t>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a:t>
            </a:r>
            <a:r>
              <a:rPr lang="en-US" altLang="zh-CN" dirty="0" smtClean="0">
                <a:latin typeface="Times New Roman" charset="0"/>
                <a:ea typeface="ＭＳ Ｐゴシック" charset="0"/>
                <a:cs typeface="ＭＳ Ｐゴシック" charset="0"/>
              </a:rPr>
              <a:t>king</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rPr>
              <a:pPr/>
              <a:t>58</a:t>
            </a:fld>
            <a:endParaRPr lang="en-US" altLang="zh-CN" sz="1200">
              <a:solidFill>
                <a:prstClr val="black"/>
              </a:solidFill>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rPr>
              <a:pPr/>
              <a:t>59</a:t>
            </a:fld>
            <a:endParaRPr lang="en-US" altLang="zh-CN" sz="120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60</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5AFDEF-D97F-FF4A-A0E9-A7F55DCD6F61}" type="slidenum">
              <a:rPr lang="zh-CN" altLang="en-US" sz="1200">
                <a:solidFill>
                  <a:prstClr val="black"/>
                </a:solidFill>
              </a:rPr>
              <a:pPr/>
              <a:t>61</a:t>
            </a:fld>
            <a:endParaRPr lang="en-US" altLang="zh-CN" sz="1200">
              <a:solidFill>
                <a:prstClr val="black"/>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3835ED-C609-8E43-AFA7-34111C4BA670}" type="slidenum">
              <a:rPr lang="zh-CN" altLang="en-US" sz="1200">
                <a:solidFill>
                  <a:prstClr val="black"/>
                </a:solidFill>
              </a:rPr>
              <a:pPr/>
              <a:t>62</a:t>
            </a:fld>
            <a:endParaRPr lang="en-US" altLang="zh-CN" sz="1200">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rPr>
              <a:pPr/>
              <a:t>63</a:t>
            </a:fld>
            <a:endParaRPr lang="en-US" altLang="zh-CN" sz="1200">
              <a:solidFill>
                <a:prstClr val="black"/>
              </a:solidFill>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E07644-0265-A34C-A24A-E283BAEF460A}" type="slidenum">
              <a:rPr lang="zh-CN" altLang="en-US" sz="1200">
                <a:solidFill>
                  <a:prstClr val="black"/>
                </a:solidFill>
              </a:rPr>
              <a:pPr/>
              <a:t>64</a:t>
            </a:fld>
            <a:endParaRPr lang="en-US" altLang="zh-CN" sz="1200">
              <a:solidFill>
                <a:prstClr val="black"/>
              </a:solidFill>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65</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rPr>
              <a:pPr/>
              <a:t>66</a:t>
            </a:fld>
            <a:endParaRPr lang="en-US" altLang="zh-CN" sz="1200">
              <a:solidFill>
                <a:prstClr val="black"/>
              </a:solidFill>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rPr>
              <a:pPr/>
              <a:t>70</a:t>
            </a:fld>
            <a:endParaRPr lang="en-US" altLang="zh-CN" sz="1200">
              <a:solidFill>
                <a:prstClr val="black"/>
              </a:solidFill>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rPr>
              <a:pPr/>
              <a:t>71</a:t>
            </a:fld>
            <a:endParaRPr lang="en-US" altLang="zh-CN"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rPr>
              <a:pPr/>
              <a:t>72</a:t>
            </a:fld>
            <a:endParaRPr lang="en-US" altLang="zh-CN"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rPr>
              <a:pPr/>
              <a:t>73</a:t>
            </a:fld>
            <a:endParaRPr lang="en-US" altLang="zh-CN"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rPr>
              <a:pPr/>
              <a:t>74</a:t>
            </a:fld>
            <a:endParaRPr lang="en-US" altLang="zh-CN"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75</a:t>
            </a:fld>
            <a:endParaRPr lang="en-US" altLang="zh-CN"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rPr>
              <a:pPr/>
              <a:t>77</a:t>
            </a:fld>
            <a:endParaRPr lang="en-US" altLang="zh-CN"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rPr>
              <a:pPr/>
              <a:t>80</a:t>
            </a:fld>
            <a:endParaRPr lang="en-US" altLang="zh-CN"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rPr>
              <a:pPr/>
              <a:t>83</a:t>
            </a:fld>
            <a:endParaRPr lang="en-US" altLang="zh-CN"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84</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rPr>
              <a:pPr/>
              <a:t>85</a:t>
            </a:fld>
            <a:endParaRPr lang="en-US" altLang="zh-CN" sz="1200">
              <a:solidFill>
                <a:prstClr val="black"/>
              </a:solidFill>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rPr>
              <a:pPr/>
              <a:t>86</a:t>
            </a:fld>
            <a:endParaRPr lang="en-US" altLang="zh-CN" sz="1200">
              <a:solidFill>
                <a:prstClr val="black"/>
              </a:solidFill>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A30118-41D5-BA41-B452-FF7E639B71A7}" type="slidenum">
              <a:rPr lang="zh-CN" altLang="en-US" sz="1200">
                <a:solidFill>
                  <a:prstClr val="black"/>
                </a:solidFill>
              </a:rPr>
              <a:pPr/>
              <a:t>87</a:t>
            </a:fld>
            <a:endParaRPr lang="en-US" altLang="zh-CN" sz="1200">
              <a:solidFill>
                <a:prstClr val="black"/>
              </a:solidFill>
            </a:endParaRPr>
          </a:p>
        </p:txBody>
      </p:sp>
      <p:sp>
        <p:nvSpPr>
          <p:cNvPr id="258050" name="Rectangle 2"/>
          <p:cNvSpPr>
            <a:spLocks noGrp="1" noRot="1" noChangeAspect="1" noChangeArrowheads="1"/>
          </p:cNvSpPr>
          <p:nvPr>
            <p:ph type="sldImg"/>
          </p:nvPr>
        </p:nvSpPr>
        <p:spPr>
          <a:xfrm>
            <a:off x="1130300" y="674688"/>
            <a:ext cx="4597400" cy="3448050"/>
          </a:xfrm>
          <a:solidFill>
            <a:srgbClr val="FFFFFF"/>
          </a:solidFill>
          <a:ln/>
        </p:spPr>
      </p:sp>
      <p:sp>
        <p:nvSpPr>
          <p:cNvPr id="258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rPr>
              <a:pPr/>
              <a:t>88</a:t>
            </a:fld>
            <a:endParaRPr lang="en-US" altLang="zh-CN" sz="1200">
              <a:solidFill>
                <a:prstClr val="black"/>
              </a:solidFill>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rPr>
              <a:pPr/>
              <a:t>89</a:t>
            </a:fld>
            <a:endParaRPr lang="en-US" altLang="zh-CN" sz="1200">
              <a:solidFill>
                <a:prstClr val="black"/>
              </a:solidFill>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rPr>
              <a:pPr/>
              <a:t>90</a:t>
            </a:fld>
            <a:endParaRPr lang="en-US" altLang="zh-CN" sz="1200">
              <a:solidFill>
                <a:prstClr val="black"/>
              </a:solidFill>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rPr>
              <a:pPr eaLnBrk="1" hangingPunct="1"/>
              <a:t>91</a:t>
            </a:fld>
            <a:endParaRPr lang="en-US" altLang="zh-CN" sz="1200">
              <a:solidFill>
                <a:srgbClr val="000000"/>
              </a:solidFill>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rPr>
              <a:pPr/>
              <a:t>92</a:t>
            </a:fld>
            <a:endParaRPr lang="en-US" altLang="zh-CN" sz="1200">
              <a:solidFill>
                <a:prstClr val="black"/>
              </a:solidFill>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9CD06B-AFBA-654F-9E76-E7933440F5B0}" type="slidenum">
              <a:rPr lang="en-US" sz="1200">
                <a:solidFill>
                  <a:prstClr val="black"/>
                </a:solidFill>
              </a:rPr>
              <a:pPr eaLnBrk="1" hangingPunct="1"/>
              <a:t>94</a:t>
            </a:fld>
            <a:endParaRPr lang="en-US" sz="1200">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EEA36B-A4B4-9949-A3DF-837213E4E4C0}" type="slidenum">
              <a:rPr lang="en-US" sz="1200">
                <a:solidFill>
                  <a:prstClr val="black"/>
                </a:solidFill>
              </a:rPr>
              <a:pPr eaLnBrk="1" hangingPunct="1"/>
              <a:t>95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ea typeface="ＭＳ Ｐゴシック" charset="0"/>
                <a:cs typeface="ＭＳ Ｐゴシック" charset="0"/>
              </a:rPr>
              <a:t>Joel Baden, </a:t>
            </a:r>
            <a:r>
              <a:rPr lang="en-US" b="1" dirty="0" smtClean="0"/>
              <a:t>‘Noah’: The Bible vs. </a:t>
            </a:r>
            <a:r>
              <a:rPr lang="en-US" b="1" smtClean="0"/>
              <a:t>the Blockbuster</a:t>
            </a:r>
            <a:r>
              <a:rPr lang="en-US" smtClean="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at http://</a:t>
            </a:r>
            <a:r>
              <a:rPr lang="en-US" dirty="0" err="1" smtClean="0">
                <a:latin typeface="Times New Roman" charset="0"/>
                <a:ea typeface="ＭＳ Ｐゴシック" charset="0"/>
                <a:cs typeface="ＭＳ Ｐゴシック" charset="0"/>
              </a:rPr>
              <a:t>www.thedailybeast.com</a:t>
            </a:r>
            <a:r>
              <a:rPr lang="en-US" dirty="0" smtClean="0">
                <a:latin typeface="Times New Roman" charset="0"/>
                <a:ea typeface="ＭＳ Ｐゴシック" charset="0"/>
                <a:cs typeface="ＭＳ Ｐゴシック" charset="0"/>
              </a:rPr>
              <a:t>/articles/2014/03/30/what-</a:t>
            </a:r>
            <a:r>
              <a:rPr lang="en-US" dirty="0" err="1" smtClean="0">
                <a:latin typeface="Times New Roman" charset="0"/>
                <a:ea typeface="ＭＳ Ｐゴシック" charset="0"/>
                <a:cs typeface="ＭＳ Ｐゴシック" charset="0"/>
              </a:rPr>
              <a:t>noah</a:t>
            </a:r>
            <a:r>
              <a:rPr lang="en-US" dirty="0" smtClean="0">
                <a:latin typeface="Times New Roman" charset="0"/>
                <a:ea typeface="ＭＳ Ｐゴシック" charset="0"/>
                <a:cs typeface="ＭＳ Ｐゴシック" charset="0"/>
              </a:rPr>
              <a:t>-gets-</a:t>
            </a:r>
            <a:r>
              <a:rPr lang="en-US" dirty="0" err="1" smtClean="0">
                <a:latin typeface="Times New Roman" charset="0"/>
                <a:ea typeface="ＭＳ Ｐゴシック" charset="0"/>
                <a:cs typeface="ＭＳ Ｐゴシック" charset="0"/>
              </a:rPr>
              <a:t>right.html</a:t>
            </a:r>
            <a:r>
              <a:rPr lang="en-US" dirty="0" smtClean="0">
                <a:latin typeface="Times New Roman" charset="0"/>
                <a:ea typeface="ＭＳ Ｐゴシック" charset="0"/>
                <a:cs typeface="ＭＳ Ｐゴシック" charset="0"/>
              </a:rPr>
              <a:t> accessed 2 Jan 2015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96</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FFB89-878D-9E4E-9D4C-86D182784406}" type="slidenum">
              <a:rPr lang="en-GB" sz="1200">
                <a:solidFill>
                  <a:prstClr val="white"/>
                </a:solidFill>
              </a:rPr>
              <a:pPr/>
              <a:t>97</a:t>
            </a:fld>
            <a:endParaRPr lang="en-GB" sz="1200">
              <a:solidFill>
                <a:prstClr val="white"/>
              </a:solidFill>
            </a:endParaRPr>
          </a:p>
        </p:txBody>
      </p:sp>
      <p:sp>
        <p:nvSpPr>
          <p:cNvPr id="1283074" name="Rectangle 2"/>
          <p:cNvSpPr>
            <a:spLocks noGrp="1" noRot="1" noChangeAspect="1" noChangeArrowheads="1"/>
          </p:cNvSpPr>
          <p:nvPr>
            <p:ph type="sldImg"/>
          </p:nvPr>
        </p:nvSpPr>
        <p:spPr>
          <a:solidFill>
            <a:srgbClr val="FFFFFF"/>
          </a:solidFill>
          <a:ln/>
        </p:spPr>
      </p:sp>
      <p:sp>
        <p:nvSpPr>
          <p:cNvPr id="12830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120D9A-9B75-4942-8032-12A35D91ABE1}" type="slidenum">
              <a:rPr lang="en-US" sz="1200">
                <a:solidFill>
                  <a:srgbClr val="000000"/>
                </a:solidFill>
                <a:latin typeface="Arial" charset="0"/>
              </a:rPr>
              <a:pPr/>
              <a:t>98</a:t>
            </a:fld>
            <a:endParaRPr lang="en-US" sz="1200">
              <a:solidFill>
                <a:srgbClr val="000000"/>
              </a:solidFill>
              <a:latin typeface="Arial" charset="0"/>
            </a:endParaRPr>
          </a:p>
        </p:txBody>
      </p:sp>
      <p:sp>
        <p:nvSpPr>
          <p:cNvPr id="1289218" name="Rectangle 2"/>
          <p:cNvSpPr>
            <a:spLocks noGrp="1" noRot="1" noChangeAspect="1" noChangeArrowheads="1"/>
          </p:cNvSpPr>
          <p:nvPr>
            <p:ph type="sldImg"/>
          </p:nvPr>
        </p:nvSpPr>
        <p:spPr>
          <a:solidFill>
            <a:srgbClr val="FFFFFF"/>
          </a:solidFill>
          <a:ln/>
        </p:spPr>
      </p:sp>
      <p:sp>
        <p:nvSpPr>
          <p:cNvPr id="1289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99</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100</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426205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278821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F9A3787-8A58-434C-86E4-65C1711817B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075869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95A10D-7F5B-8548-88C5-A09C11A352C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35687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0583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141889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02980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06708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789427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05223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05778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25457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078422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42767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3157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37986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343980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38 h 385"/>
                <a:gd name="T2" fmla="*/ 5762 w 5762"/>
                <a:gd name="T3" fmla="*/ 322 h 385"/>
                <a:gd name="T4" fmla="*/ 5762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445C9CE4-9070-784F-93B1-82E1590F332B}" type="slidenum">
              <a:rPr lang="en-US"/>
              <a:pPr>
                <a:defRPr/>
              </a:pPr>
              <a:t>‹#›</a:t>
            </a:fld>
            <a:endParaRPr lang="en-US"/>
          </a:p>
        </p:txBody>
      </p:sp>
    </p:spTree>
    <p:extLst>
      <p:ext uri="{BB962C8B-B14F-4D97-AF65-F5344CB8AC3E}">
        <p14:creationId xmlns:p14="http://schemas.microsoft.com/office/powerpoint/2010/main" val="97243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53E545E-9AD5-104A-A51C-DAC9530F1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5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3F5E4D6-805E-FF49-AD55-D7F368491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862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263FB3C-F3D0-8940-BCE2-3C7AF21F30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379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69FCF84-F4FA-7E44-BECD-CB69E33F1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766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2C71E45-8FC1-3B43-A138-5184DC3B0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96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4791932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20E69162-B318-B344-9581-C9557B1578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875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3C8B0DB0-F376-D149-B8C1-2A01BE7AB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17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351ADD4-A714-224C-A94E-8CCD78277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1930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59E2831-95EC-AA42-8C99-DCE018C22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531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314230E-1C98-3447-A962-479B3558B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524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401022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939681"/>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131328"/>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69781"/>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06422"/>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94"/>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989771"/>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40957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93044"/>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378385"/>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165644"/>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511382"/>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055359"/>
      </p:ext>
    </p:extLst>
  </p:cSld>
  <p:clrMapOvr>
    <a:masterClrMapping/>
  </p:clrMapOvr>
  <p:transition xmlns:p14="http://schemas.microsoft.com/office/powerpoint/2010/mai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663517"/>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703923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9431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762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907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25345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688046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28637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8797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8312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19227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024779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6185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1437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02725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6108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727026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1810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8186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592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81812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9923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76353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10468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6153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25905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641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784988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79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9058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644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5163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3108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3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4394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7114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2383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30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2397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380655"/>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349126"/>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810026"/>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042323"/>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258839"/>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725828"/>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1350"/>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872652"/>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4690"/>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946186"/>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85797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54261"/>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190158"/>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0872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6057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3717100444"/>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71416903"/>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2809982119"/>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590889639"/>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110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4702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209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962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48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20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118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20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6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7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03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39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944355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189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3BFC00A-0557-C84B-9AB7-2D2A7CAADA3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9472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52784C2-0A46-354C-95A0-1BBB486719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28461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393971D-FB10-0C42-A4F9-889BAFB1DC8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84842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B68CA22-EF65-0244-92F1-C0918452ED9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10156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7570336-7ABE-C446-B801-29F925F6536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1087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1F089D-A472-394D-9D89-3C03643A5B0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82881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7658691-5E55-A24F-BEFE-87AAFB5DAD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56298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5431DC3-483B-564A-8444-C4A49A210EF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973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8BF821A-B292-0241-A0BE-F8F7E170E93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9824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1.xml"/><Relationship Id="rId13" Type="http://schemas.openxmlformats.org/officeDocument/2006/relationships/image" Target="../media/image2.jpe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3.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theme" Target="../theme/theme8.xml"/><Relationship Id="rId1" Type="http://schemas.openxmlformats.org/officeDocument/2006/relationships/slideLayout" Target="../slideLayouts/slideLayout74.xml"/><Relationship Id="rId2"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9.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09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0" fontAlgn="base" hangingPunct="0">
              <a:spcBef>
                <a:spcPct val="0"/>
              </a:spcBef>
              <a:spcAft>
                <a:spcPct val="0"/>
              </a:spcAft>
              <a:defRPr/>
            </a:pPr>
            <a:fld id="{1975C914-FC8E-A54C-88E7-B38D483A2AE9}"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770814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327796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503606"/>
      </p:ext>
    </p:extLst>
  </p:cSld>
  <p:clrMap bg1="dk2" tx1="lt1" bg2="dk1" tx2="lt2" accent1="accent1" accent2="accent2" accent3="accent3" accent4="accent4" accent5="accent5" accent6="accent6" hlink="hlink" folHlink="folHlink"/>
  <p:sldLayoutIdLst>
    <p:sldLayoutId id="2147483784"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2787 h 317"/>
                  <a:gd name="T4" fmla="*/ 624 w 624"/>
                  <a:gd name="T5" fmla="*/ 27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2800 h 272"/>
                  <a:gd name="T4" fmla="*/ 240 w 624"/>
                  <a:gd name="T5" fmla="*/ 2466 h 272"/>
                  <a:gd name="T6" fmla="*/ 624 w 624"/>
                  <a:gd name="T7" fmla="*/ 280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2733 h 317"/>
                  <a:gd name="T4" fmla="*/ 624 w 624"/>
                  <a:gd name="T5" fmla="*/ 273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338 h 385"/>
                <a:gd name="T2" fmla="*/ 575 w 5762"/>
                <a:gd name="T3" fmla="*/ 322 h 385"/>
                <a:gd name="T4" fmla="*/ 575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575 w 5761"/>
                <a:gd name="T3" fmla="*/ 0 h 189"/>
                <a:gd name="T4" fmla="*/ 575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defTabSz="914400" fontAlgn="base">
              <a:spcAft>
                <a:spcPct val="0"/>
              </a:spcAft>
              <a:defRPr/>
            </a:pPr>
            <a:fld id="{701BA2A8-EDED-B041-A593-3BD1B23F573F}"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343113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415660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6365031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129110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9809987"/>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949532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DD3F45FB-27C7-294F-AF72-5E98E3D9163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506188"/>
      </p:ext>
    </p:extLst>
  </p:cSld>
  <p:clrMap bg1="dk2" tx1="lt1" bg2="dk1" tx2="lt2" accent1="accent1" accent2="accent2" accent3="accent3" accent4="accent4" accent5="accent5" accent6="accent6" hlink="hlink" folHlink="folHlink"/>
  <p:sldLayoutIdLst>
    <p:sldLayoutId id="2147483738" r:id="rId1"/>
    <p:sldLayoutId id="214748373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2A1FBD8-4E50-504E-ABB7-367597404797}" type="slidenum">
              <a:rPr lang="zh-CN" altLang="en-US">
                <a:ea typeface="ＭＳ Ｐゴシック" charset="0"/>
                <a:cs typeface="ＭＳ Ｐゴシック" charset="0"/>
              </a:rPr>
              <a:pPr defTabSz="914400" fontAlgn="base">
                <a:spcBef>
                  <a:spcPct val="0"/>
                </a:spcBef>
                <a:spcAft>
                  <a:spcPct val="0"/>
                </a:spcAft>
                <a:defRPr/>
              </a:pPr>
              <a:t>‹#›</a:t>
            </a:fld>
            <a:endParaRPr lang="en-US" altLang="zh-CN">
              <a:ea typeface="ＭＳ Ｐゴシック" charset="0"/>
              <a:cs typeface="ＭＳ Ｐゴシック" charset="0"/>
            </a:endParaRPr>
          </a:p>
        </p:txBody>
      </p:sp>
    </p:spTree>
    <p:extLst>
      <p:ext uri="{BB962C8B-B14F-4D97-AF65-F5344CB8AC3E}">
        <p14:creationId xmlns:p14="http://schemas.microsoft.com/office/powerpoint/2010/main" val="3936129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049531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9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0.xml"/><Relationship Id="rId2" Type="http://schemas.openxmlformats.org/officeDocument/2006/relationships/notesSlide" Target="../notesSlides/notesSlide9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6.png"/><Relationship Id="rId1" Type="http://schemas.openxmlformats.org/officeDocument/2006/relationships/themeOverride" Target="../theme/themeOverride1.xml"/><Relationship Id="rId2"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7.png"/><Relationship Id="rId1" Type="http://schemas.openxmlformats.org/officeDocument/2006/relationships/themeOverride" Target="../theme/themeOverride2.xml"/><Relationship Id="rId2"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themeOverride" Target="../theme/themeOverride3.xml"/><Relationship Id="rId2"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1.png"/><Relationship Id="rId1" Type="http://schemas.openxmlformats.org/officeDocument/2006/relationships/themeOverride" Target="../theme/themeOverride4.xml"/><Relationship Id="rId2"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2.png"/><Relationship Id="rId1" Type="http://schemas.openxmlformats.org/officeDocument/2006/relationships/themeOverride" Target="../theme/themeOverride5.xml"/><Relationship Id="rId2"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9.png"/><Relationship Id="rId1" Type="http://schemas.openxmlformats.org/officeDocument/2006/relationships/themeOverride" Target="../theme/themeOverride6.xml"/><Relationship Id="rId2"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9.png"/><Relationship Id="rId1" Type="http://schemas.openxmlformats.org/officeDocument/2006/relationships/themeOverride" Target="../theme/themeOverride7.xml"/><Relationship Id="rId2"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0.png"/><Relationship Id="rId1" Type="http://schemas.openxmlformats.org/officeDocument/2006/relationships/themeOverride" Target="../theme/themeOverride8.xml"/><Relationship Id="rId2"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1.png"/><Relationship Id="rId1" Type="http://schemas.openxmlformats.org/officeDocument/2006/relationships/themeOverride" Target="../theme/themeOverride9.xml"/><Relationship Id="rId2"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2.png"/><Relationship Id="rId1" Type="http://schemas.openxmlformats.org/officeDocument/2006/relationships/themeOverride" Target="../theme/themeOverride10.xml"/><Relationship Id="rId2"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2.png"/><Relationship Id="rId1" Type="http://schemas.openxmlformats.org/officeDocument/2006/relationships/themeOverride" Target="../theme/themeOverride11.xml"/><Relationship Id="rId2"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2.png"/><Relationship Id="rId1" Type="http://schemas.openxmlformats.org/officeDocument/2006/relationships/themeOverride" Target="../theme/themeOverride12.xml"/><Relationship Id="rId2"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noahthemovie.com/" TargetMode="External"/><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5.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6.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20.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 Id="rId3"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55.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 Id="rId3" Type="http://schemas.openxmlformats.org/officeDocument/2006/relationships/image" Target="../media/image6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9.xml"/><Relationship Id="rId3"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1.xml"/><Relationship Id="rId3"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61.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3.xml"/><Relationship Id="rId3"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9.xml"/><Relationship Id="rId3" Type="http://schemas.openxmlformats.org/officeDocument/2006/relationships/image" Target="../media/image7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0.xml"/><Relationship Id="rId3"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1.xml"/><Relationship Id="rId3"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2.xml"/><Relationship Id="rId3" Type="http://schemas.openxmlformats.org/officeDocument/2006/relationships/image" Target="../media/image7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3.xml"/><Relationship Id="rId3"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8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5.xml"/><Relationship Id="rId3" Type="http://schemas.openxmlformats.org/officeDocument/2006/relationships/image" Target="../media/image8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6.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7.xml"/><Relationship Id="rId3" Type="http://schemas.openxmlformats.org/officeDocument/2006/relationships/image" Target="../media/image8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emf"/><Relationship Id="rId1" Type="http://schemas.openxmlformats.org/officeDocument/2006/relationships/slideLayout" Target="../slideLayouts/slideLayout73.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0.xml"/><Relationship Id="rId3" Type="http://schemas.openxmlformats.org/officeDocument/2006/relationships/image" Target="../media/image9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1.xml"/><Relationship Id="rId3" Type="http://schemas.openxmlformats.org/officeDocument/2006/relationships/image" Target="../media/image9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image" Target="../media/image9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5.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10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7.xml"/><Relationship Id="rId3" Type="http://schemas.openxmlformats.org/officeDocument/2006/relationships/image" Target="../media/image1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image" Target="../media/image103.gif"/><Relationship Id="rId1" Type="http://schemas.openxmlformats.org/officeDocument/2006/relationships/themeOverride" Target="../theme/themeOverride13.xml"/><Relationship Id="rId2"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9.xml"/><Relationship Id="rId3" Type="http://schemas.openxmlformats.org/officeDocument/2006/relationships/image" Target="../media/image104.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0.xml"/><Relationship Id="rId3" Type="http://schemas.openxmlformats.org/officeDocument/2006/relationships/image" Target="../media/image10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1.xml"/><Relationship Id="rId3" Type="http://schemas.openxmlformats.org/officeDocument/2006/relationships/image" Target="../media/image106.jpeg"/></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97.xml"/><Relationship Id="rId2" Type="http://schemas.openxmlformats.org/officeDocument/2006/relationships/notesSlide" Target="../notesSlides/notesSlide9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93.xml"/><Relationship Id="rId3" Type="http://schemas.openxmlformats.org/officeDocument/2006/relationships/image" Target="../media/image10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53927"/>
            <a:ext cx="9144216" cy="5137361"/>
          </a:xfrm>
          <a:prstGeom prst="rect">
            <a:avLst/>
          </a:prstGeom>
        </p:spPr>
      </p:pic>
      <p:sp>
        <p:nvSpPr>
          <p:cNvPr id="998401" name="Title 1"/>
          <p:cNvSpPr>
            <a:spLocks noGrp="1"/>
          </p:cNvSpPr>
          <p:nvPr>
            <p:ph type="title"/>
          </p:nvPr>
        </p:nvSpPr>
        <p:spPr>
          <a:xfrm>
            <a:off x="0" y="-1"/>
            <a:ext cx="9144217" cy="1353927"/>
          </a:xfrm>
        </p:spPr>
        <p:txBody>
          <a:bodyPr/>
          <a:lstStyle/>
          <a:p>
            <a:r>
              <a:rPr lang="en-US" sz="4800" b="1" dirty="0">
                <a:latin typeface="Arial" charset="0"/>
                <a:ea typeface="ＭＳ Ｐゴシック" charset="0"/>
              </a:rPr>
              <a:t>Noah: Blockbuster or Bible?</a:t>
            </a:r>
          </a:p>
        </p:txBody>
      </p:sp>
      <p:sp>
        <p:nvSpPr>
          <p:cNvPr id="7" name="Title 1"/>
          <p:cNvSpPr txBox="1">
            <a:spLocks/>
          </p:cNvSpPr>
          <p:nvPr/>
        </p:nvSpPr>
        <p:spPr bwMode="auto">
          <a:xfrm>
            <a:off x="4731098" y="5429032"/>
            <a:ext cx="4281478" cy="97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smtClean="0">
                <a:solidFill>
                  <a:srgbClr val="FFFFFF"/>
                </a:solidFill>
                <a:latin typeface="Arial" charset="0"/>
                <a:ea typeface="ＭＳ Ｐゴシック" charset="0"/>
              </a:rPr>
              <a:t>Genesis 6–9</a:t>
            </a:r>
            <a:endParaRPr lang="en-US" sz="4000" b="1" i="1" dirty="0">
              <a:solidFill>
                <a:srgbClr val="FFFFFF"/>
              </a:solidFill>
              <a:latin typeface="Arial" charset="0"/>
              <a:ea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8136877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82203"/>
            <a:ext cx="9144000" cy="637579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3558066" y="1593374"/>
            <a:ext cx="5471527" cy="5264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381000">
                    <a:schemeClr val="tx1"/>
                  </a:glow>
                </a:effectLst>
              </a:rPr>
              <a:t>"This </a:t>
            </a:r>
            <a:r>
              <a:rPr lang="en-US" sz="2400" b="1" dirty="0">
                <a:solidFill>
                  <a:srgbClr val="FFFFFF"/>
                </a:solidFill>
                <a:effectLst>
                  <a:glow rad="381000">
                    <a:schemeClr val="tx1"/>
                  </a:glow>
                </a:effectLst>
              </a:rPr>
              <a:t>is the film that will introduce most of the country to the Watchers: fallen angels who, according to </a:t>
            </a:r>
            <a:r>
              <a:rPr lang="en-US" sz="2400" b="1" dirty="0" err="1" smtClean="0">
                <a:solidFill>
                  <a:srgbClr val="FFFFFF"/>
                </a:solidFill>
                <a:effectLst>
                  <a:glow rad="381000">
                    <a:schemeClr val="tx1"/>
                  </a:glow>
                </a:effectLst>
              </a:rPr>
              <a:t>Aronofsky</a:t>
            </a:r>
            <a:r>
              <a:rPr lang="fr-FR" sz="2400" b="1" dirty="0" smtClean="0">
                <a:solidFill>
                  <a:srgbClr val="FFFFFF"/>
                </a:solidFill>
                <a:effectLst>
                  <a:glow rad="381000">
                    <a:schemeClr val="tx1"/>
                  </a:glow>
                </a:effectLst>
              </a:rPr>
              <a:t>'</a:t>
            </a:r>
            <a:r>
              <a:rPr lang="en-US" sz="2400" b="1" dirty="0" smtClean="0">
                <a:solidFill>
                  <a:srgbClr val="FFFFFF"/>
                </a:solidFill>
                <a:effectLst>
                  <a:glow rad="381000">
                    <a:schemeClr val="tx1"/>
                  </a:glow>
                </a:effectLst>
              </a:rPr>
              <a:t>s </a:t>
            </a:r>
            <a:r>
              <a:rPr lang="en-US" sz="2400" b="1" dirty="0">
                <a:solidFill>
                  <a:srgbClr val="FFFFFF"/>
                </a:solidFill>
                <a:effectLst>
                  <a:glow rad="381000">
                    <a:schemeClr val="tx1"/>
                  </a:glow>
                </a:effectLst>
              </a:rPr>
              <a:t>version, have been encrusted in stone and, with a little persuading, help Noah construct the ark (for giants with gobs of rock for hands, they are extraordinarily dexterous). The Watchers are a very ancient tradition, going back over two thousand years in Jewish and Christian interpretation. But they </a:t>
            </a:r>
            <a:r>
              <a:rPr lang="en-US" sz="2400" b="1" dirty="0" smtClean="0">
                <a:solidFill>
                  <a:srgbClr val="FFFFFF"/>
                </a:solidFill>
                <a:effectLst>
                  <a:glow rad="381000">
                    <a:schemeClr val="tx1"/>
                  </a:glow>
                </a:effectLst>
              </a:rPr>
              <a:t>don</a:t>
            </a:r>
            <a:r>
              <a:rPr lang="fr-FR" sz="2400" b="1" dirty="0" smtClean="0">
                <a:solidFill>
                  <a:srgbClr val="FFFFFF"/>
                </a:solidFill>
                <a:effectLst>
                  <a:glow rad="381000">
                    <a:schemeClr val="tx1"/>
                  </a:glow>
                </a:effectLst>
              </a:rPr>
              <a:t>'</a:t>
            </a:r>
            <a:r>
              <a:rPr lang="en-US" sz="2400" b="1" dirty="0" smtClean="0">
                <a:solidFill>
                  <a:srgbClr val="FFFFFF"/>
                </a:solidFill>
                <a:effectLst>
                  <a:glow rad="381000">
                    <a:schemeClr val="tx1"/>
                  </a:glow>
                </a:effectLst>
              </a:rPr>
              <a:t>t </a:t>
            </a:r>
            <a:r>
              <a:rPr lang="en-US" sz="2400" b="1" dirty="0">
                <a:solidFill>
                  <a:srgbClr val="FFFFFF"/>
                </a:solidFill>
                <a:effectLst>
                  <a:glow rad="381000">
                    <a:schemeClr val="tx1"/>
                  </a:glow>
                </a:effectLst>
              </a:rPr>
              <a:t>go as far back as Genesis</a:t>
            </a:r>
            <a:r>
              <a:rPr lang="en-US" sz="2400" b="1" dirty="0" smtClean="0">
                <a:solidFill>
                  <a:srgbClr val="FFFFFF"/>
                </a:solidFill>
                <a:effectLst>
                  <a:glow rad="381000">
                    <a:schemeClr val="tx1"/>
                  </a:glow>
                </a:effectLst>
              </a:rPr>
              <a:t>."</a:t>
            </a:r>
            <a:endParaRPr lang="en-US" sz="24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409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169116664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a:t>
            </a:r>
            <a:r>
              <a:rPr lang="en-US" sz="3200" b="1" dirty="0" smtClean="0">
                <a:solidFill>
                  <a:srgbClr val="FFFFFF"/>
                </a:solidFill>
                <a:latin typeface="Arial" charset="0"/>
                <a:ea typeface="ＭＳ Ｐゴシック" charset="0"/>
              </a:rPr>
              <a:t>T Survey 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8631053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altLang="zh-CN" b="1" dirty="0">
                <a:solidFill>
                  <a:srgbClr val="FFFFFF"/>
                </a:solidFill>
                <a:latin typeface="Verdana" charset="0"/>
                <a:ea typeface="ＭＳ Ｐゴシック" charset="0"/>
                <a:cs typeface="ＭＳ Ｐゴシック" charset="0"/>
              </a:rPr>
              <a:t>1 Enoch 6</a:t>
            </a:r>
          </a:p>
        </p:txBody>
      </p:sp>
      <p:sp>
        <p:nvSpPr>
          <p:cNvPr id="1015814" name="Text Box 6"/>
          <p:cNvSpPr txBox="1">
            <a:spLocks noChangeArrowheads="1"/>
          </p:cNvSpPr>
          <p:nvPr/>
        </p:nvSpPr>
        <p:spPr bwMode="auto">
          <a:xfrm>
            <a:off x="6221600" y="5430761"/>
            <a:ext cx="2922399" cy="1470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en-US" sz="2400" dirty="0"/>
              <a:t>*An Aramaic text reads </a:t>
            </a:r>
            <a:r>
              <a:rPr lang="en-US" sz="2400" dirty="0" smtClean="0"/>
              <a:t>"Watchers" </a:t>
            </a:r>
            <a:r>
              <a:rPr lang="en-US" sz="2400" dirty="0"/>
              <a:t>here (J.T. </a:t>
            </a:r>
            <a:r>
              <a:rPr lang="en-US" sz="2400" dirty="0" err="1"/>
              <a:t>Milik</a:t>
            </a:r>
            <a:r>
              <a:rPr lang="en-US" sz="2400" dirty="0"/>
              <a:t>, Aramaic Fragments of Qumran Cave 4 [Oxford: Clarendon Press, 1976], p. 167).</a:t>
            </a:r>
          </a:p>
        </p:txBody>
      </p:sp>
      <p:sp>
        <p:nvSpPr>
          <p:cNvPr id="1015815" name="Rectangle 7"/>
          <p:cNvSpPr>
            <a:spLocks noChangeArrowheads="1"/>
          </p:cNvSpPr>
          <p:nvPr/>
        </p:nvSpPr>
        <p:spPr bwMode="auto">
          <a:xfrm>
            <a:off x="76200" y="660405"/>
            <a:ext cx="6145400" cy="594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defRPr/>
            </a:pP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1</a:t>
            </a:r>
            <a:r>
              <a:rPr lang="en-US" sz="2800" b="1" dirty="0" smtClean="0">
                <a:solidFill>
                  <a:srgbClr val="FFFFFF"/>
                </a:solidFill>
                <a:effectLst>
                  <a:glow rad="254000">
                    <a:srgbClr val="000000"/>
                  </a:glow>
                </a:effectLst>
                <a:latin typeface="Arial" charset="0"/>
                <a:ea typeface="ＭＳ Ｐゴシック" charset="0"/>
                <a:cs typeface="Times New Roman" charset="0"/>
              </a:rPr>
              <a:t>It </a:t>
            </a:r>
            <a:r>
              <a:rPr lang="en-US" sz="2800" b="1" dirty="0">
                <a:solidFill>
                  <a:srgbClr val="FFFFFF"/>
                </a:solidFill>
                <a:effectLst>
                  <a:glow rad="254000">
                    <a:srgbClr val="000000"/>
                  </a:glow>
                </a:effectLst>
                <a:latin typeface="Arial" charset="0"/>
                <a:ea typeface="ＭＳ Ｐゴシック" charset="0"/>
                <a:cs typeface="Times New Roman" charset="0"/>
              </a:rPr>
              <a:t>happened after the sons of men had multiplied in those days, that daughters were born to them, elegant and beautiful.</a:t>
            </a: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defRPr/>
            </a:pPr>
            <a:r>
              <a:rPr lang="en-US" sz="2800" b="1" baseline="30000" dirty="0">
                <a:solidFill>
                  <a:srgbClr val="FFFFFF"/>
                </a:solidFill>
                <a:effectLst>
                  <a:glow rad="254000">
                    <a:srgbClr val="000000"/>
                  </a:glow>
                </a:effectLst>
                <a:latin typeface="Arial" charset="0"/>
                <a:ea typeface="ＭＳ Ｐゴシック" charset="0"/>
                <a:cs typeface="Times New Roman" charset="0"/>
              </a:rPr>
              <a:t>2</a:t>
            </a:r>
            <a:r>
              <a:rPr lang="en-US" sz="2800" b="1" dirty="0">
                <a:solidFill>
                  <a:srgbClr val="FFFFFF"/>
                </a:solidFill>
                <a:effectLst>
                  <a:glow rad="254000">
                    <a:srgbClr val="000000"/>
                  </a:glow>
                </a:effectLst>
                <a:latin typeface="Arial" charset="0"/>
                <a:ea typeface="ＭＳ Ｐゴシック" charset="0"/>
                <a:cs typeface="Times New Roman" charset="0"/>
              </a:rPr>
              <a:t>And when the angels,</a:t>
            </a:r>
            <a:r>
              <a:rPr lang="en-US" sz="2800" b="1" baseline="30000" dirty="0">
                <a:solidFill>
                  <a:srgbClr val="FFFFFF"/>
                </a:solidFill>
                <a:effectLst>
                  <a:glow rad="254000">
                    <a:srgbClr val="000000"/>
                  </a:glow>
                </a:effectLst>
                <a:latin typeface="Arial" charset="0"/>
                <a:ea typeface="ＭＳ Ｐゴシック" charset="0"/>
                <a:cs typeface="Times New Roman" charset="0"/>
              </a:rPr>
              <a:t>*</a:t>
            </a:r>
            <a:r>
              <a:rPr lang="en-US" sz="2800" b="1" dirty="0">
                <a:solidFill>
                  <a:srgbClr val="FFFFFF"/>
                </a:solidFill>
                <a:effectLst>
                  <a:glow rad="254000">
                    <a:srgbClr val="000000"/>
                  </a:glow>
                </a:effectLst>
                <a:latin typeface="Arial" charset="0"/>
                <a:ea typeface="ＭＳ Ｐゴシック" charset="0"/>
                <a:cs typeface="Times New Roman" charset="0"/>
              </a:rPr>
              <a:t> the sons of heaven, beheld them, they became </a:t>
            </a:r>
            <a:r>
              <a:rPr lang="en-US" sz="2800" b="1" dirty="0" err="1">
                <a:solidFill>
                  <a:srgbClr val="FFFFFF"/>
                </a:solidFill>
                <a:effectLst>
                  <a:glow rad="254000">
                    <a:srgbClr val="000000"/>
                  </a:glow>
                </a:effectLst>
                <a:latin typeface="Arial" charset="0"/>
                <a:ea typeface="ＭＳ Ｐゴシック" charset="0"/>
                <a:cs typeface="Times New Roman" charset="0"/>
              </a:rPr>
              <a:t>enamoured</a:t>
            </a:r>
            <a:r>
              <a:rPr lang="en-US" sz="2800" b="1" dirty="0">
                <a:solidFill>
                  <a:srgbClr val="FFFFFF"/>
                </a:solidFill>
                <a:effectLst>
                  <a:glow rad="254000">
                    <a:srgbClr val="000000"/>
                  </a:glow>
                </a:effectLst>
                <a:latin typeface="Arial" charset="0"/>
                <a:ea typeface="ＭＳ Ｐゴシック" charset="0"/>
                <a:cs typeface="Times New Roman" charset="0"/>
              </a:rPr>
              <a:t> of them, saying to each other, </a:t>
            </a:r>
            <a:r>
              <a:rPr lang="en-US" sz="2800" b="1" dirty="0" smtClean="0">
                <a:solidFill>
                  <a:srgbClr val="FFFFFF"/>
                </a:solidFill>
                <a:effectLst>
                  <a:glow rad="254000">
                    <a:srgbClr val="000000"/>
                  </a:glow>
                </a:effectLst>
                <a:latin typeface="Arial" charset="0"/>
                <a:ea typeface="ＭＳ Ｐゴシック" charset="0"/>
                <a:cs typeface="Times New Roman" charset="0"/>
              </a:rPr>
              <a:t>"Come</a:t>
            </a:r>
            <a:r>
              <a:rPr lang="en-US" sz="2800" b="1" dirty="0">
                <a:solidFill>
                  <a:srgbClr val="FFFFFF"/>
                </a:solidFill>
                <a:effectLst>
                  <a:glow rad="254000">
                    <a:srgbClr val="000000"/>
                  </a:glow>
                </a:effectLst>
                <a:latin typeface="Arial" charset="0"/>
                <a:ea typeface="ＭＳ Ｐゴシック" charset="0"/>
                <a:cs typeface="Times New Roman" charset="0"/>
              </a:rPr>
              <a:t>, let us select for ourselves wives from the progeny of men, and let us beget children</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Verdana" charset="0"/>
              <a:ea typeface="ＭＳ Ｐゴシック" charset="0"/>
              <a:cs typeface="ＭＳ Ｐゴシック"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defRPr/>
            </a:pPr>
            <a:r>
              <a:rPr lang="en-US" sz="2800" b="1" baseline="30000" dirty="0">
                <a:solidFill>
                  <a:srgbClr val="FFFFFF"/>
                </a:solidFill>
                <a:effectLst>
                  <a:glow rad="254000">
                    <a:srgbClr val="000000"/>
                  </a:glow>
                </a:effectLst>
                <a:latin typeface="Arial" charset="0"/>
                <a:ea typeface="ＭＳ Ｐゴシック" charset="0"/>
                <a:cs typeface="Times New Roman" charset="0"/>
              </a:rPr>
              <a:t>3</a:t>
            </a:r>
            <a:r>
              <a:rPr lang="en-US" sz="2800" b="1" dirty="0">
                <a:solidFill>
                  <a:srgbClr val="FFFFFF"/>
                </a:solidFill>
                <a:effectLst>
                  <a:glow rad="254000">
                    <a:srgbClr val="000000"/>
                  </a:glow>
                </a:effectLst>
                <a:latin typeface="Arial" charset="0"/>
                <a:ea typeface="ＭＳ Ｐゴシック" charset="0"/>
                <a:cs typeface="Times New Roman" charset="0"/>
              </a:rPr>
              <a:t>Then their leader </a:t>
            </a:r>
            <a:r>
              <a:rPr lang="en-US" sz="2800" b="1" dirty="0" err="1">
                <a:solidFill>
                  <a:srgbClr val="FFFFFF"/>
                </a:solidFill>
                <a:effectLst>
                  <a:glow rad="254000">
                    <a:srgbClr val="000000"/>
                  </a:glow>
                </a:effectLst>
                <a:latin typeface="Arial" charset="0"/>
                <a:ea typeface="ＭＳ Ｐゴシック" charset="0"/>
                <a:cs typeface="Times New Roman" charset="0"/>
              </a:rPr>
              <a:t>Samyaza</a:t>
            </a:r>
            <a:r>
              <a:rPr lang="en-US" sz="2800" b="1" dirty="0">
                <a:solidFill>
                  <a:srgbClr val="FFFFFF"/>
                </a:solidFill>
                <a:effectLst>
                  <a:glow rad="254000">
                    <a:srgbClr val="000000"/>
                  </a:glow>
                </a:effectLst>
                <a:latin typeface="Arial" charset="0"/>
                <a:ea typeface="ＭＳ Ｐゴシック" charset="0"/>
                <a:cs typeface="Times New Roman" charset="0"/>
              </a:rPr>
              <a:t> said to </a:t>
            </a:r>
            <a:r>
              <a:rPr lang="en-US" sz="2800" b="1" dirty="0" smtClean="0">
                <a:solidFill>
                  <a:srgbClr val="FFFFFF"/>
                </a:solidFill>
                <a:effectLst>
                  <a:glow rad="254000">
                    <a:srgbClr val="000000"/>
                  </a:glow>
                </a:effectLst>
                <a:latin typeface="Arial" charset="0"/>
                <a:ea typeface="ＭＳ Ｐゴシック" charset="0"/>
                <a:cs typeface="Times New Roman" charset="0"/>
              </a:rPr>
              <a:t>them, "I </a:t>
            </a:r>
            <a:r>
              <a:rPr lang="en-US" sz="2800" b="1" dirty="0">
                <a:solidFill>
                  <a:srgbClr val="FFFFFF"/>
                </a:solidFill>
                <a:effectLst>
                  <a:glow rad="254000">
                    <a:srgbClr val="000000"/>
                  </a:glow>
                </a:effectLst>
                <a:latin typeface="Arial" charset="0"/>
                <a:ea typeface="ＭＳ Ｐゴシック" charset="0"/>
                <a:cs typeface="Times New Roman" charset="0"/>
              </a:rPr>
              <a:t>fear that </a:t>
            </a:r>
            <a:r>
              <a:rPr lang="en-US" sz="2800" b="1" dirty="0" smtClean="0">
                <a:solidFill>
                  <a:srgbClr val="FFFFFF"/>
                </a:solidFill>
                <a:effectLst>
                  <a:glow rad="254000">
                    <a:srgbClr val="000000"/>
                  </a:glow>
                </a:effectLst>
                <a:latin typeface="Arial" charset="0"/>
                <a:ea typeface="ＭＳ Ｐゴシック" charset="0"/>
                <a:cs typeface="Times New Roman" charset="0"/>
              </a:rPr>
              <a:t>perhaps you will not consent that this deed should be done, and I alone will become</a:t>
            </a:r>
            <a:endParaRPr lang="en-US" sz="2800" b="1" dirty="0">
              <a:solidFill>
                <a:srgbClr val="FFFFFF"/>
              </a:solidFill>
              <a:effectLst>
                <a:glow rad="254000">
                  <a:srgbClr val="000000"/>
                </a:glow>
              </a:effectLst>
              <a:latin typeface="Verdana"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6221600" y="0"/>
            <a:ext cx="2922399" cy="5346095"/>
          </a:xfrm>
          <a:prstGeom prst="rect">
            <a:avLst/>
          </a:prstGeom>
        </p:spPr>
      </p:pic>
    </p:spTree>
    <p:extLst>
      <p:ext uri="{BB962C8B-B14F-4D97-AF65-F5344CB8AC3E}">
        <p14:creationId xmlns:p14="http://schemas.microsoft.com/office/powerpoint/2010/main" val="634173669"/>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32473" y="3337158"/>
            <a:ext cx="4676094" cy="3522657"/>
          </a:xfrm>
          <a:prstGeom prst="rect">
            <a:avLst/>
          </a:prstGeom>
        </p:spPr>
      </p:pic>
      <p:sp>
        <p:nvSpPr>
          <p:cNvPr id="1043458"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Enoch 6</a:t>
            </a:r>
          </a:p>
        </p:txBody>
      </p:sp>
      <p:sp>
        <p:nvSpPr>
          <p:cNvPr id="1043461" name="Rectangle 5"/>
          <p:cNvSpPr>
            <a:spLocks noChangeArrowheads="1"/>
          </p:cNvSpPr>
          <p:nvPr/>
        </p:nvSpPr>
        <p:spPr bwMode="auto">
          <a:xfrm>
            <a:off x="36285" y="769260"/>
            <a:ext cx="9144000" cy="3101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(responsible) for this great sin.</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4</a:t>
            </a:r>
            <a:r>
              <a:rPr lang="en-US" sz="2800" b="1" dirty="0" smtClean="0">
                <a:solidFill>
                  <a:srgbClr val="FFFFFF"/>
                </a:solidFill>
                <a:effectLst>
                  <a:glow rad="254000">
                    <a:srgbClr val="000000"/>
                  </a:glow>
                </a:effectLst>
                <a:latin typeface="Arial" charset="0"/>
                <a:ea typeface="ＭＳ Ｐゴシック" charset="0"/>
                <a:cs typeface="Times New Roman" charset="0"/>
              </a:rPr>
              <a:t>But </a:t>
            </a:r>
            <a:r>
              <a:rPr lang="en-US" sz="2800" b="1" dirty="0">
                <a:solidFill>
                  <a:srgbClr val="FFFFFF"/>
                </a:solidFill>
                <a:effectLst>
                  <a:glow rad="254000">
                    <a:srgbClr val="000000"/>
                  </a:glow>
                </a:effectLst>
                <a:latin typeface="Arial" charset="0"/>
                <a:ea typeface="ＭＳ Ｐゴシック" charset="0"/>
                <a:cs typeface="Times New Roman" charset="0"/>
              </a:rPr>
              <a:t>they </a:t>
            </a:r>
            <a:r>
              <a:rPr lang="en-US" sz="2800" b="1" dirty="0" smtClean="0">
                <a:solidFill>
                  <a:srgbClr val="FFFFFF"/>
                </a:solidFill>
                <a:effectLst>
                  <a:glow rad="254000">
                    <a:srgbClr val="000000"/>
                  </a:glow>
                </a:effectLst>
                <a:latin typeface="Arial" charset="0"/>
                <a:ea typeface="ＭＳ Ｐゴシック" charset="0"/>
                <a:cs typeface="Times New Roman" charset="0"/>
              </a:rPr>
              <a:t>responded to him, "Let us all swear an oath and bind everyone among us by a curse not to abandon this suggestion but to do the deed."  </a:t>
            </a:r>
            <a:r>
              <a:rPr lang="en-US" sz="2800" b="1" dirty="0">
                <a:solidFill>
                  <a:srgbClr val="FFFFFF"/>
                </a:solidFill>
                <a:effectLst>
                  <a:glow rad="254000">
                    <a:srgbClr val="000000"/>
                  </a:glow>
                </a:effectLst>
                <a:latin typeface="Arial" charset="0"/>
                <a:ea typeface="ＭＳ Ｐゴシック" charset="0"/>
                <a:cs typeface="Times New Roman" charset="0"/>
              </a:rPr>
              <a:t>Then they swore all </a:t>
            </a:r>
            <a:r>
              <a:rPr lang="en-US" sz="2800" b="1" dirty="0" smtClean="0">
                <a:solidFill>
                  <a:srgbClr val="FFFFFF"/>
                </a:solidFill>
                <a:effectLst>
                  <a:glow rad="254000">
                    <a:srgbClr val="000000"/>
                  </a:glow>
                </a:effectLst>
                <a:latin typeface="Arial" charset="0"/>
                <a:ea typeface="ＭＳ Ｐゴシック" charset="0"/>
                <a:cs typeface="Times New Roman" charset="0"/>
              </a:rPr>
              <a:t>together </a:t>
            </a:r>
            <a:r>
              <a:rPr lang="en-US" sz="2800" b="1" dirty="0">
                <a:solidFill>
                  <a:srgbClr val="FFFFFF"/>
                </a:solidFill>
                <a:effectLst>
                  <a:glow rad="254000">
                    <a:srgbClr val="000000"/>
                  </a:glow>
                </a:effectLst>
                <a:latin typeface="Arial" charset="0"/>
                <a:ea typeface="ＭＳ Ｐゴシック" charset="0"/>
                <a:cs typeface="Times New Roman" charset="0"/>
              </a:rPr>
              <a:t>and </a:t>
            </a:r>
            <a:r>
              <a:rPr lang="en-US" sz="2800" b="1" dirty="0" smtClean="0">
                <a:solidFill>
                  <a:srgbClr val="FFFFFF"/>
                </a:solidFill>
                <a:effectLst>
                  <a:glow rad="254000">
                    <a:srgbClr val="000000"/>
                  </a:glow>
                </a:effectLst>
                <a:latin typeface="Arial" charset="0"/>
                <a:ea typeface="ＭＳ Ｐゴシック" charset="0"/>
                <a:cs typeface="Times New Roman" charset="0"/>
              </a:rPr>
              <a:t>bound one another by (the curse). </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6" name="Rectangle 5"/>
          <p:cNvSpPr>
            <a:spLocks noChangeArrowheads="1"/>
          </p:cNvSpPr>
          <p:nvPr/>
        </p:nvSpPr>
        <p:spPr bwMode="auto">
          <a:xfrm>
            <a:off x="36285" y="3967240"/>
            <a:ext cx="4729239" cy="2745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5</a:t>
            </a:r>
            <a:r>
              <a:rPr lang="en-US" sz="2800" b="1" dirty="0" smtClean="0">
                <a:solidFill>
                  <a:srgbClr val="FFFFFF"/>
                </a:solidFill>
                <a:effectLst>
                  <a:glow rad="254000">
                    <a:srgbClr val="000000"/>
                  </a:glow>
                </a:effectLst>
                <a:latin typeface="Arial" charset="0"/>
                <a:ea typeface="ＭＳ Ｐゴシック" charset="0"/>
                <a:cs typeface="Times New Roman" charset="0"/>
              </a:rPr>
              <a:t>Their </a:t>
            </a:r>
            <a:r>
              <a:rPr lang="en-US" sz="2800" b="1" dirty="0">
                <a:solidFill>
                  <a:srgbClr val="FFFFFF"/>
                </a:solidFill>
                <a:effectLst>
                  <a:glow rad="254000">
                    <a:srgbClr val="000000"/>
                  </a:glow>
                </a:effectLst>
                <a:latin typeface="Arial" charset="0"/>
                <a:ea typeface="ＭＳ Ｐゴシック" charset="0"/>
                <a:cs typeface="Times New Roman" charset="0"/>
              </a:rPr>
              <a:t>whole number was two hundred, who descended upon </a:t>
            </a:r>
            <a:r>
              <a:rPr lang="en-US" sz="2800" b="1" dirty="0" err="1">
                <a:solidFill>
                  <a:srgbClr val="FFFFFF"/>
                </a:solidFill>
                <a:effectLst>
                  <a:glow rad="254000">
                    <a:srgbClr val="000000"/>
                  </a:glow>
                </a:effectLst>
                <a:latin typeface="Arial" charset="0"/>
                <a:ea typeface="ＭＳ Ｐゴシック" charset="0"/>
                <a:cs typeface="Times New Roman" charset="0"/>
              </a:rPr>
              <a:t>Ardis</a:t>
            </a:r>
            <a:r>
              <a:rPr lang="en-US" sz="2800" b="1" dirty="0">
                <a:solidFill>
                  <a:srgbClr val="FFFFFF"/>
                </a:solidFill>
                <a:effectLst>
                  <a:glow rad="254000">
                    <a:srgbClr val="000000"/>
                  </a:glow>
                </a:effectLst>
                <a:latin typeface="Arial" charset="0"/>
                <a:ea typeface="ＭＳ Ｐゴシック" charset="0"/>
                <a:cs typeface="Times New Roman" charset="0"/>
              </a:rPr>
              <a:t>, which is the top of mount </a:t>
            </a:r>
            <a:r>
              <a:rPr lang="en-US" sz="2800" b="1" dirty="0" err="1">
                <a:solidFill>
                  <a:srgbClr val="FFFFFF"/>
                </a:solidFill>
                <a:effectLst>
                  <a:glow rad="254000">
                    <a:srgbClr val="000000"/>
                  </a:glow>
                </a:effectLst>
                <a:latin typeface="Arial" charset="0"/>
                <a:ea typeface="ＭＳ Ｐゴシック" charset="0"/>
                <a:cs typeface="Times New Roman" charset="0"/>
              </a:rPr>
              <a:t>Armon</a:t>
            </a:r>
            <a:r>
              <a:rPr lang="en-US" sz="2800" b="1" dirty="0">
                <a:solidFill>
                  <a:srgbClr val="FFFFFF"/>
                </a:solidFill>
                <a:effectLst>
                  <a:glow rad="254000">
                    <a:srgbClr val="000000"/>
                  </a:glow>
                </a:effectLst>
                <a:latin typeface="Arial" charset="0"/>
                <a:ea typeface="ＭＳ Ｐゴシック" charset="0"/>
                <a:cs typeface="Times New Roman" charset="0"/>
              </a:rPr>
              <a:t>.</a:t>
            </a:r>
          </a:p>
        </p:txBody>
      </p:sp>
    </p:spTree>
    <p:extLst>
      <p:ext uri="{BB962C8B-B14F-4D97-AF65-F5344CB8AC3E}">
        <p14:creationId xmlns:p14="http://schemas.microsoft.com/office/powerpoint/2010/main" val="1235656774"/>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27531" y="2636772"/>
            <a:ext cx="3516469" cy="3420391"/>
          </a:xfrm>
          <a:prstGeom prst="rect">
            <a:avLst/>
          </a:prstGeom>
        </p:spPr>
      </p:pic>
      <p:sp>
        <p:nvSpPr>
          <p:cNvPr id="1045508" name="Text Box 4"/>
          <p:cNvSpPr txBox="1">
            <a:spLocks noChangeArrowheads="1"/>
          </p:cNvSpPr>
          <p:nvPr/>
        </p:nvSpPr>
        <p:spPr bwMode="auto">
          <a:xfrm>
            <a:off x="279405" y="6242210"/>
            <a:ext cx="8864595" cy="614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marL="180975" indent="-180975"/>
            <a:r>
              <a:rPr lang="zh-CN" altLang="en-US" dirty="0">
                <a:effectLst/>
              </a:rPr>
              <a:t>* </a:t>
            </a:r>
            <a:r>
              <a:rPr lang="en-US" altLang="zh-CN" dirty="0" smtClean="0">
                <a:effectLst/>
              </a:rPr>
              <a:t>Mt </a:t>
            </a:r>
            <a:r>
              <a:rPr lang="en-US" altLang="zh-CN" dirty="0" err="1">
                <a:effectLst/>
              </a:rPr>
              <a:t>Armon</a:t>
            </a:r>
            <a:r>
              <a:rPr lang="en-US" altLang="zh-CN" dirty="0">
                <a:effectLst/>
              </a:rPr>
              <a:t>, or Mt. Hermon, derives its name from the Hebrew word </a:t>
            </a:r>
            <a:r>
              <a:rPr lang="en-US" altLang="zh-CN" i="1" dirty="0" err="1">
                <a:effectLst/>
              </a:rPr>
              <a:t>herem</a:t>
            </a:r>
            <a:r>
              <a:rPr lang="en-US" altLang="zh-CN" dirty="0">
                <a:effectLst/>
              </a:rPr>
              <a:t>, </a:t>
            </a:r>
            <a:r>
              <a:rPr lang="en-US" altLang="zh-CN" dirty="0" smtClean="0">
                <a:effectLst/>
              </a:rPr>
              <a:t/>
            </a:r>
            <a:br>
              <a:rPr lang="en-US" altLang="zh-CN" dirty="0" smtClean="0">
                <a:effectLst/>
              </a:rPr>
            </a:br>
            <a:r>
              <a:rPr lang="en-US" altLang="zh-CN" dirty="0" smtClean="0">
                <a:effectLst/>
              </a:rPr>
              <a:t>a </a:t>
            </a:r>
            <a:r>
              <a:rPr lang="en-US" altLang="zh-CN" dirty="0">
                <a:effectLst/>
              </a:rPr>
              <a:t>curse (Charles, p. 63).</a:t>
            </a:r>
          </a:p>
        </p:txBody>
      </p:sp>
      <p:sp>
        <p:nvSpPr>
          <p:cNvPr id="1045510" name="Rectangle 6"/>
          <p:cNvSpPr>
            <a:spLocks noChangeArrowheads="1"/>
          </p:cNvSpPr>
          <p:nvPr/>
        </p:nvSpPr>
        <p:spPr bwMode="auto">
          <a:xfrm>
            <a:off x="76201" y="999065"/>
            <a:ext cx="4628848" cy="1891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6</a:t>
            </a:r>
            <a:r>
              <a:rPr lang="en-US" sz="2800" b="1" dirty="0" smtClean="0">
                <a:solidFill>
                  <a:srgbClr val="FFFFFF"/>
                </a:solidFill>
                <a:effectLst>
                  <a:glow rad="254000">
                    <a:srgbClr val="000000"/>
                  </a:glow>
                </a:effectLst>
                <a:latin typeface="Arial" charset="0"/>
                <a:ea typeface="ＭＳ Ｐゴシック" charset="0"/>
                <a:cs typeface="Times New Roman" charset="0"/>
              </a:rPr>
              <a:t>And they called the mount </a:t>
            </a:r>
            <a:r>
              <a:rPr lang="en-US" sz="2800" b="1" dirty="0" err="1">
                <a:solidFill>
                  <a:srgbClr val="FFFFFF"/>
                </a:solidFill>
                <a:effectLst>
                  <a:glow rad="254000">
                    <a:srgbClr val="000000"/>
                  </a:glow>
                </a:effectLst>
                <a:latin typeface="Arial" charset="0"/>
                <a:ea typeface="ＭＳ Ｐゴシック" charset="0"/>
                <a:cs typeface="Times New Roman" charset="0"/>
              </a:rPr>
              <a:t>Armon</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smtClean="0">
                <a:solidFill>
                  <a:srgbClr val="FFFFFF"/>
                </a:solidFill>
                <a:effectLst>
                  <a:glow rad="254000">
                    <a:srgbClr val="000000"/>
                  </a:glow>
                </a:effectLst>
                <a:latin typeface="Arial" charset="0"/>
                <a:ea typeface="ＭＳ Ｐゴシック" charset="0"/>
                <a:cs typeface="Times New Roman" charset="0"/>
              </a:rPr>
              <a:t>for they swore and bound one another by a curse.</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8" name="Rectangle 6"/>
          <p:cNvSpPr>
            <a:spLocks noChangeArrowheads="1"/>
          </p:cNvSpPr>
          <p:nvPr/>
        </p:nvSpPr>
        <p:spPr bwMode="auto">
          <a:xfrm>
            <a:off x="0" y="2890623"/>
            <a:ext cx="7898190" cy="3194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7</a:t>
            </a:r>
            <a:r>
              <a:rPr lang="en-US" sz="2800" b="1" dirty="0" smtClean="0">
                <a:solidFill>
                  <a:srgbClr val="FFFFFF"/>
                </a:solidFill>
                <a:effectLst>
                  <a:glow rad="254000">
                    <a:srgbClr val="000000"/>
                  </a:glow>
                </a:effectLst>
                <a:latin typeface="Arial" charset="0"/>
                <a:ea typeface="ＭＳ Ｐゴシック" charset="0"/>
                <a:cs typeface="Times New Roman" charset="0"/>
              </a:rPr>
              <a:t>These </a:t>
            </a:r>
            <a:r>
              <a:rPr lang="en-US" sz="2800" b="1" dirty="0">
                <a:solidFill>
                  <a:srgbClr val="FFFFFF"/>
                </a:solidFill>
                <a:effectLst>
                  <a:glow rad="254000">
                    <a:srgbClr val="000000"/>
                  </a:glow>
                </a:effectLst>
                <a:latin typeface="Arial" charset="0"/>
                <a:ea typeface="ＭＳ Ｐゴシック" charset="0"/>
                <a:cs typeface="Times New Roman" charset="0"/>
              </a:rPr>
              <a:t>are the names of their chiefs: </a:t>
            </a:r>
            <a:r>
              <a:rPr lang="en-US" sz="2800" b="1" dirty="0" err="1">
                <a:solidFill>
                  <a:srgbClr val="FFFFFF"/>
                </a:solidFill>
                <a:effectLst>
                  <a:glow rad="254000">
                    <a:srgbClr val="000000"/>
                  </a:glow>
                </a:effectLst>
                <a:latin typeface="Arial" charset="0"/>
                <a:ea typeface="ＭＳ Ｐゴシック" charset="0"/>
                <a:cs typeface="Times New Roman" charset="0"/>
              </a:rPr>
              <a:t>Samyaza</a:t>
            </a:r>
            <a:r>
              <a:rPr lang="en-US" sz="2800" b="1" dirty="0">
                <a:solidFill>
                  <a:srgbClr val="FFFFFF"/>
                </a:solidFill>
                <a:effectLst>
                  <a:glow rad="254000">
                    <a:srgbClr val="000000"/>
                  </a:glow>
                </a:effectLst>
                <a:latin typeface="Arial" charset="0"/>
                <a:ea typeface="ＭＳ Ｐゴシック" charset="0"/>
                <a:cs typeface="Times New Roman" charset="0"/>
              </a:rPr>
              <a:t>, who was their leader, </a:t>
            </a:r>
            <a:r>
              <a:rPr lang="en-US" sz="2800" b="1" dirty="0" err="1">
                <a:solidFill>
                  <a:srgbClr val="FFFFFF"/>
                </a:solidFill>
                <a:effectLst>
                  <a:glow rad="254000">
                    <a:srgbClr val="000000"/>
                  </a:glow>
                </a:effectLst>
                <a:latin typeface="Arial" charset="0"/>
                <a:ea typeface="ＭＳ Ｐゴシック" charset="0"/>
                <a:cs typeface="Times New Roman" charset="0"/>
              </a:rPr>
              <a:t>Urakabarameel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Akibeel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Tamiel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Ramuel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Danel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Azkeel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Saraknyal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Asael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Armers</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Batraal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Anane</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Zavebe</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Samsaveel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Ertael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Turel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Yomyael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err="1">
                <a:solidFill>
                  <a:srgbClr val="FFFFFF"/>
                </a:solidFill>
                <a:effectLst>
                  <a:glow rad="254000">
                    <a:srgbClr val="000000"/>
                  </a:glow>
                </a:effectLst>
                <a:latin typeface="Arial" charset="0"/>
                <a:ea typeface="ＭＳ Ｐゴシック" charset="0"/>
                <a:cs typeface="Times New Roman" charset="0"/>
              </a:rPr>
              <a:t>Arazyal</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8</a:t>
            </a:r>
            <a:r>
              <a:rPr lang="en-US" sz="2800" b="1" dirty="0" smtClean="0">
                <a:solidFill>
                  <a:srgbClr val="FFFFFF"/>
                </a:solidFill>
                <a:effectLst>
                  <a:glow rad="254000">
                    <a:srgbClr val="000000"/>
                  </a:glow>
                </a:effectLst>
                <a:latin typeface="Arial" charset="0"/>
                <a:ea typeface="ＭＳ Ｐゴシック" charset="0"/>
                <a:cs typeface="Times New Roman" charset="0"/>
              </a:rPr>
              <a:t>These </a:t>
            </a:r>
            <a:r>
              <a:rPr lang="en-US" sz="2800" b="1" dirty="0">
                <a:solidFill>
                  <a:srgbClr val="FFFFFF"/>
                </a:solidFill>
                <a:effectLst>
                  <a:glow rad="254000">
                    <a:srgbClr val="000000"/>
                  </a:glow>
                </a:effectLst>
                <a:latin typeface="Arial" charset="0"/>
                <a:ea typeface="ＭＳ Ｐゴシック" charset="0"/>
                <a:cs typeface="Times New Roman" charset="0"/>
              </a:rPr>
              <a:t>were the prefects of the two hundred angels, and the remainder were all with them.</a:t>
            </a:r>
          </a:p>
        </p:txBody>
      </p:sp>
      <p:pic>
        <p:nvPicPr>
          <p:cNvPr id="4" name="Picture 3"/>
          <p:cNvPicPr>
            <a:picLocks noChangeAspect="1"/>
          </p:cNvPicPr>
          <p:nvPr/>
        </p:nvPicPr>
        <p:blipFill>
          <a:blip r:embed="rId5"/>
          <a:stretch>
            <a:fillRect/>
          </a:stretch>
        </p:blipFill>
        <p:spPr>
          <a:xfrm>
            <a:off x="5092095" y="-121078"/>
            <a:ext cx="4085367" cy="3060081"/>
          </a:xfrm>
          <a:prstGeom prst="rect">
            <a:avLst/>
          </a:prstGeom>
        </p:spPr>
      </p:pic>
      <p:sp>
        <p:nvSpPr>
          <p:cNvPr id="1045506" name="Rectangle 2"/>
          <p:cNvSpPr>
            <a:spLocks noGrp="1" noChangeArrowheads="1"/>
          </p:cNvSpPr>
          <p:nvPr>
            <p:ph type="title"/>
          </p:nvPr>
        </p:nvSpPr>
        <p:spPr>
          <a:xfrm>
            <a:off x="193524" y="0"/>
            <a:ext cx="8264676"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r>
              <a:rPr lang="en-US" b="1" dirty="0">
                <a:solidFill>
                  <a:srgbClr val="FFFFFF"/>
                </a:solidFill>
                <a:latin typeface="Verdana" charset="0"/>
                <a:ea typeface="ＭＳ Ｐゴシック" charset="0"/>
                <a:cs typeface="ＭＳ Ｐゴシック" charset="0"/>
              </a:rPr>
              <a:t>1 Enoch 6</a:t>
            </a:r>
          </a:p>
        </p:txBody>
      </p:sp>
    </p:spTree>
    <p:extLst>
      <p:ext uri="{BB962C8B-B14F-4D97-AF65-F5344CB8AC3E}">
        <p14:creationId xmlns:p14="http://schemas.microsoft.com/office/powerpoint/2010/main" val="4005266424"/>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919235"/>
            <a:ext cx="9330612" cy="5938765"/>
          </a:xfrm>
          <a:prstGeom prst="rect">
            <a:avLst/>
          </a:prstGeom>
        </p:spPr>
      </p:pic>
      <p:sp>
        <p:nvSpPr>
          <p:cNvPr id="1047554" name="Rectangle 2"/>
          <p:cNvSpPr>
            <a:spLocks noGrp="1" noChangeArrowheads="1"/>
          </p:cNvSpPr>
          <p:nvPr>
            <p:ph type="title"/>
          </p:nvPr>
        </p:nvSpPr>
        <p:spPr>
          <a:xfrm>
            <a:off x="685800" y="0"/>
            <a:ext cx="7772400" cy="762000"/>
          </a:xfrm>
          <a:effectLst/>
        </p:spPr>
        <p:txBody>
          <a:bodyPr/>
          <a:lstStyle/>
          <a:p>
            <a:pPr eaLnBrk="1" hangingPunct="1">
              <a:defRPr/>
            </a:pPr>
            <a:r>
              <a:rPr lang="en-US" b="1" dirty="0">
                <a:solidFill>
                  <a:srgbClr val="FFFFFF"/>
                </a:solidFill>
                <a:latin typeface="Verdana" charset="0"/>
                <a:ea typeface="ＭＳ Ｐゴシック" charset="0"/>
                <a:cs typeface="ＭＳ Ｐゴシック" charset="0"/>
              </a:rPr>
              <a:t>1 Enoch 7</a:t>
            </a:r>
          </a:p>
        </p:txBody>
      </p:sp>
      <p:sp>
        <p:nvSpPr>
          <p:cNvPr id="1047556" name="Text Box 4"/>
          <p:cNvSpPr txBox="1">
            <a:spLocks noChangeArrowheads="1"/>
          </p:cNvSpPr>
          <p:nvPr/>
        </p:nvSpPr>
        <p:spPr bwMode="auto">
          <a:xfrm>
            <a:off x="267310" y="5597011"/>
            <a:ext cx="8876690" cy="1222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zh-CN" altLang="en-US" sz="2400" dirty="0"/>
              <a:t>* </a:t>
            </a:r>
            <a:r>
              <a:rPr lang="en-US" altLang="zh-CN" sz="2400" dirty="0"/>
              <a:t>The Greek texts vary considerably from the Ethiopic text here. One Greek manuscript adds to this section, </a:t>
            </a:r>
            <a:r>
              <a:rPr lang="en-US" altLang="zh-CN" sz="2400" dirty="0" smtClean="0"/>
              <a:t>"And </a:t>
            </a:r>
            <a:r>
              <a:rPr lang="en-US" altLang="zh-CN" sz="2400" dirty="0"/>
              <a:t>they [the women] bore to them [the Watchers] three races: First, the great giants. The giants brought forth [some say </a:t>
            </a:r>
            <a:r>
              <a:rPr lang="en-US" altLang="zh-CN" sz="2400" dirty="0" smtClean="0"/>
              <a:t>"slew"] </a:t>
            </a:r>
            <a:r>
              <a:rPr lang="en-US" altLang="zh-CN" sz="2400" dirty="0"/>
              <a:t>the </a:t>
            </a:r>
            <a:r>
              <a:rPr lang="en-US" altLang="zh-CN" sz="2400" dirty="0" err="1"/>
              <a:t>Naphelim</a:t>
            </a:r>
            <a:r>
              <a:rPr lang="en-US" altLang="zh-CN" sz="2400" dirty="0"/>
              <a:t>, and the </a:t>
            </a:r>
            <a:r>
              <a:rPr lang="en-US" altLang="zh-CN" sz="2400" dirty="0" err="1"/>
              <a:t>Naphelim</a:t>
            </a:r>
            <a:r>
              <a:rPr lang="en-US" altLang="zh-CN" sz="2400" dirty="0"/>
              <a:t> brought forth [or </a:t>
            </a:r>
            <a:r>
              <a:rPr lang="en-US" altLang="zh-CN" sz="2400" dirty="0" smtClean="0"/>
              <a:t>"slew"] </a:t>
            </a:r>
            <a:r>
              <a:rPr lang="en-US" altLang="zh-CN" sz="2400" dirty="0"/>
              <a:t>the </a:t>
            </a:r>
            <a:r>
              <a:rPr lang="en-US" altLang="zh-CN" sz="2400" dirty="0" err="1"/>
              <a:t>Elioud</a:t>
            </a:r>
            <a:r>
              <a:rPr lang="en-US" altLang="zh-CN" sz="2400" dirty="0"/>
              <a:t>. And they existed, increasing in power according to their greatness</a:t>
            </a:r>
            <a:r>
              <a:rPr lang="en-US" altLang="zh-CN" sz="2400" dirty="0" smtClean="0"/>
              <a:t>." </a:t>
            </a:r>
            <a:r>
              <a:rPr lang="en-US" altLang="zh-CN" sz="2400" dirty="0"/>
              <a:t>See the account in the Book of Jubilees.</a:t>
            </a:r>
          </a:p>
        </p:txBody>
      </p:sp>
      <p:sp>
        <p:nvSpPr>
          <p:cNvPr id="1047557" name="Rectangle 5"/>
          <p:cNvSpPr>
            <a:spLocks noChangeArrowheads="1"/>
          </p:cNvSpPr>
          <p:nvPr/>
        </p:nvSpPr>
        <p:spPr bwMode="auto">
          <a:xfrm>
            <a:off x="76200" y="769259"/>
            <a:ext cx="6235700"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1</a:t>
            </a:r>
            <a:r>
              <a:rPr lang="en-US" sz="2800" b="1" dirty="0" smtClean="0">
                <a:solidFill>
                  <a:srgbClr val="FFFFFF"/>
                </a:solidFill>
                <a:effectLst>
                  <a:glow rad="254000">
                    <a:srgbClr val="000000"/>
                  </a:glow>
                </a:effectLst>
                <a:latin typeface="Arial" charset="0"/>
                <a:ea typeface="ＭＳ Ｐゴシック" charset="0"/>
                <a:cs typeface="Times New Roman" charset="0"/>
              </a:rPr>
              <a:t>Then </a:t>
            </a:r>
            <a:r>
              <a:rPr lang="en-US" sz="2800" b="1" dirty="0">
                <a:solidFill>
                  <a:srgbClr val="FFFFFF"/>
                </a:solidFill>
                <a:effectLst>
                  <a:glow rad="254000">
                    <a:srgbClr val="000000"/>
                  </a:glow>
                </a:effectLst>
                <a:latin typeface="Arial" charset="0"/>
                <a:ea typeface="ＭＳ Ｐゴシック" charset="0"/>
                <a:cs typeface="Times New Roman" charset="0"/>
              </a:rPr>
              <a:t>they took wives, each choosing for himself; whom they began to approach, and with whom they cohabited; teaching them sorcery, incantations, and the dividing of roots and trees.</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2</a:t>
            </a:r>
            <a:r>
              <a:rPr lang="en-US" sz="2800" b="1" dirty="0" smtClean="0">
                <a:solidFill>
                  <a:srgbClr val="FFFFFF"/>
                </a:solidFill>
                <a:effectLst>
                  <a:glow rad="254000">
                    <a:srgbClr val="000000"/>
                  </a:glow>
                </a:effectLst>
                <a:latin typeface="Arial" charset="0"/>
                <a:ea typeface="ＭＳ Ｐゴシック" charset="0"/>
                <a:cs typeface="Times New Roman" charset="0"/>
              </a:rPr>
              <a:t>And </a:t>
            </a:r>
            <a:r>
              <a:rPr lang="en-US" sz="2800" b="1" dirty="0">
                <a:solidFill>
                  <a:srgbClr val="FFFFFF"/>
                </a:solidFill>
                <a:effectLst>
                  <a:glow rad="254000">
                    <a:srgbClr val="000000"/>
                  </a:glow>
                </a:effectLst>
                <a:latin typeface="Arial" charset="0"/>
                <a:ea typeface="ＭＳ Ｐゴシック" charset="0"/>
                <a:cs typeface="Times New Roman" charset="0"/>
              </a:rPr>
              <a:t>the women conceiving brought forth </a:t>
            </a:r>
            <a:r>
              <a:rPr lang="en-US" sz="2800" b="1" dirty="0" smtClean="0">
                <a:solidFill>
                  <a:srgbClr val="FFFFFF"/>
                </a:solidFill>
                <a:effectLst>
                  <a:glow rad="254000">
                    <a:srgbClr val="000000"/>
                  </a:glow>
                </a:effectLst>
                <a:latin typeface="Arial" charset="0"/>
                <a:ea typeface="ＭＳ Ｐゴシック" charset="0"/>
                <a:cs typeface="Times New Roman" charset="0"/>
              </a:rPr>
              <a:t>giants* whose heights were three </a:t>
            </a:r>
            <a:r>
              <a:rPr lang="en-US" sz="2800" b="1" dirty="0">
                <a:solidFill>
                  <a:srgbClr val="FFFFFF"/>
                </a:solidFill>
                <a:effectLst>
                  <a:glow rad="254000">
                    <a:srgbClr val="000000"/>
                  </a:glow>
                </a:effectLst>
                <a:latin typeface="Arial" charset="0"/>
                <a:ea typeface="ＭＳ Ｐゴシック" charset="0"/>
                <a:cs typeface="Times New Roman" charset="0"/>
              </a:rPr>
              <a:t>hundred cubits [137 meters]</a:t>
            </a:r>
          </a:p>
        </p:txBody>
      </p:sp>
    </p:spTree>
    <p:extLst>
      <p:ext uri="{BB962C8B-B14F-4D97-AF65-F5344CB8AC3E}">
        <p14:creationId xmlns:p14="http://schemas.microsoft.com/office/powerpoint/2010/main" val="49085248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Enoch </a:t>
            </a:r>
            <a:r>
              <a:rPr lang="en-US" b="1" dirty="0" smtClean="0">
                <a:solidFill>
                  <a:srgbClr val="FFFFFF"/>
                </a:solidFill>
                <a:latin typeface="Verdana" charset="0"/>
                <a:ea typeface="ＭＳ Ｐゴシック" charset="0"/>
                <a:cs typeface="ＭＳ Ｐゴシック" charset="0"/>
              </a:rPr>
              <a:t>7</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76200" y="753535"/>
            <a:ext cx="4328479"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3</a:t>
            </a:r>
            <a:r>
              <a:rPr lang="en-US" sz="2800" b="1" dirty="0" smtClean="0">
                <a:solidFill>
                  <a:srgbClr val="FFFFFF"/>
                </a:solidFill>
                <a:effectLst>
                  <a:glow rad="254000">
                    <a:srgbClr val="000000"/>
                  </a:glow>
                </a:effectLst>
                <a:latin typeface="Arial" charset="0"/>
                <a:ea typeface="ＭＳ Ｐゴシック" charset="0"/>
                <a:cs typeface="Times New Roman" charset="0"/>
              </a:rPr>
              <a:t>These (giants) consumed the produce of all the people </a:t>
            </a:r>
            <a:r>
              <a:rPr lang="en-US" sz="2800" b="1" dirty="0">
                <a:solidFill>
                  <a:srgbClr val="FFFFFF"/>
                </a:solidFill>
                <a:effectLst>
                  <a:glow rad="254000">
                    <a:srgbClr val="000000"/>
                  </a:glow>
                </a:effectLst>
                <a:latin typeface="Arial" charset="0"/>
                <a:ea typeface="ＭＳ Ｐゴシック" charset="0"/>
                <a:cs typeface="Times New Roman" charset="0"/>
              </a:rPr>
              <a:t>until </a:t>
            </a:r>
            <a:r>
              <a:rPr lang="en-US" sz="2800" b="1" dirty="0" smtClean="0">
                <a:solidFill>
                  <a:srgbClr val="FFFFFF"/>
                </a:solidFill>
                <a:effectLst>
                  <a:glow rad="254000">
                    <a:srgbClr val="000000"/>
                  </a:glow>
                </a:effectLst>
                <a:latin typeface="Arial" charset="0"/>
                <a:ea typeface="ＭＳ Ｐゴシック" charset="0"/>
                <a:cs typeface="Times New Roman" charset="0"/>
              </a:rPr>
              <a:t>the people detested feeding them.</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4</a:t>
            </a:r>
            <a:r>
              <a:rPr lang="en-US" sz="2800" b="1" dirty="0" smtClean="0">
                <a:solidFill>
                  <a:srgbClr val="FFFFFF"/>
                </a:solidFill>
                <a:effectLst>
                  <a:glow rad="254000">
                    <a:srgbClr val="000000"/>
                  </a:glow>
                </a:effectLst>
                <a:latin typeface="Arial" charset="0"/>
                <a:ea typeface="ＭＳ Ｐゴシック" charset="0"/>
                <a:cs typeface="Times New Roman" charset="0"/>
              </a:rPr>
              <a:t>So the giants </a:t>
            </a:r>
            <a:r>
              <a:rPr lang="en-US" sz="2800" b="1" dirty="0">
                <a:solidFill>
                  <a:srgbClr val="FFFFFF"/>
                </a:solidFill>
                <a:effectLst>
                  <a:glow rad="254000">
                    <a:srgbClr val="000000"/>
                  </a:glow>
                </a:effectLst>
                <a:latin typeface="Arial" charset="0"/>
                <a:ea typeface="ＭＳ Ｐゴシック" charset="0"/>
                <a:cs typeface="Times New Roman" charset="0"/>
              </a:rPr>
              <a:t>turned </a:t>
            </a:r>
            <a:r>
              <a:rPr lang="en-US" sz="2800" b="1" dirty="0" smtClean="0">
                <a:solidFill>
                  <a:srgbClr val="FFFFFF"/>
                </a:solidFill>
                <a:effectLst>
                  <a:glow rad="254000">
                    <a:srgbClr val="000000"/>
                  </a:glow>
                </a:effectLst>
                <a:latin typeface="Arial" charset="0"/>
                <a:ea typeface="ＭＳ Ｐゴシック" charset="0"/>
                <a:cs typeface="Times New Roman" charset="0"/>
              </a:rPr>
              <a:t>against (the people) </a:t>
            </a:r>
            <a:r>
              <a:rPr lang="en-US" sz="2800" b="1" dirty="0">
                <a:solidFill>
                  <a:srgbClr val="FFFFFF"/>
                </a:solidFill>
                <a:effectLst>
                  <a:glow rad="254000">
                    <a:srgbClr val="000000"/>
                  </a:glow>
                </a:effectLst>
                <a:latin typeface="Arial" charset="0"/>
                <a:ea typeface="ＭＳ Ｐゴシック" charset="0"/>
                <a:cs typeface="Times New Roman" charset="0"/>
              </a:rPr>
              <a:t>in order to </a:t>
            </a:r>
            <a:r>
              <a:rPr lang="en-US" sz="2800" b="1" dirty="0" smtClean="0">
                <a:solidFill>
                  <a:srgbClr val="FFFFFF"/>
                </a:solidFill>
                <a:effectLst>
                  <a:glow rad="254000">
                    <a:srgbClr val="000000"/>
                  </a:glow>
                </a:effectLst>
                <a:latin typeface="Arial" charset="0"/>
                <a:ea typeface="ＭＳ Ｐゴシック" charset="0"/>
                <a:cs typeface="Times New Roman" charset="0"/>
              </a:rPr>
              <a:t>eat them.</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4610620" y="827739"/>
            <a:ext cx="4534031" cy="6030261"/>
          </a:xfrm>
          <a:prstGeom prst="rect">
            <a:avLst/>
          </a:prstGeom>
        </p:spPr>
      </p:pic>
    </p:spTree>
    <p:extLst>
      <p:ext uri="{BB962C8B-B14F-4D97-AF65-F5344CB8AC3E}">
        <p14:creationId xmlns:p14="http://schemas.microsoft.com/office/powerpoint/2010/main" val="3180534450"/>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785331" y="0"/>
            <a:ext cx="7358669" cy="6858000"/>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Verdana" charset="0"/>
                <a:ea typeface="ＭＳ Ｐゴシック" charset="0"/>
                <a:cs typeface="ＭＳ Ｐゴシック" charset="0"/>
              </a:rPr>
              <a:t>1 Enoch </a:t>
            </a:r>
            <a:r>
              <a:rPr lang="en-US" b="1" dirty="0" smtClean="0">
                <a:solidFill>
                  <a:srgbClr val="FFFFFF"/>
                </a:solidFill>
                <a:latin typeface="Verdana" charset="0"/>
                <a:ea typeface="ＭＳ Ｐゴシック" charset="0"/>
                <a:cs typeface="ＭＳ Ｐゴシック" charset="0"/>
              </a:rPr>
              <a:t>7</a:t>
            </a:r>
            <a:endParaRPr lang="en-US" b="1" dirty="0">
              <a:solidFill>
                <a:srgbClr val="FFFFFF"/>
              </a:solidFill>
              <a:latin typeface="Verdana" charset="0"/>
              <a:ea typeface="ＭＳ Ｐゴシック" charset="0"/>
              <a:cs typeface="ＭＳ Ｐゴシック" charset="0"/>
            </a:endParaRPr>
          </a:p>
        </p:txBody>
      </p:sp>
      <p:sp>
        <p:nvSpPr>
          <p:cNvPr id="1049604" name="Text Box 4"/>
          <p:cNvSpPr txBox="1">
            <a:spLocks noChangeArrowheads="1"/>
          </p:cNvSpPr>
          <p:nvPr/>
        </p:nvSpPr>
        <p:spPr bwMode="auto">
          <a:xfrm>
            <a:off x="457200" y="6295115"/>
            <a:ext cx="8458200" cy="614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zh-CN" altLang="en-US" dirty="0"/>
              <a:t>* </a:t>
            </a:r>
            <a:r>
              <a:rPr lang="en-US" altLang="zh-CN" dirty="0"/>
              <a:t>Or, </a:t>
            </a:r>
            <a:r>
              <a:rPr lang="en-US" altLang="zh-CN" dirty="0" smtClean="0"/>
              <a:t>"one another</a:t>
            </a:r>
            <a:r>
              <a:rPr lang="fr-FR" altLang="ja-JP" dirty="0" smtClean="0"/>
              <a:t>'</a:t>
            </a:r>
            <a:r>
              <a:rPr lang="en-US" altLang="ja-JP" dirty="0" smtClean="0"/>
              <a:t>s </a:t>
            </a:r>
            <a:r>
              <a:rPr lang="en-US" altLang="ja-JP" dirty="0"/>
              <a:t>flesh</a:t>
            </a:r>
            <a:r>
              <a:rPr lang="en-US" altLang="ja-JP" dirty="0" smtClean="0"/>
              <a:t>." </a:t>
            </a:r>
            <a:r>
              <a:rPr lang="en-US" altLang="ja-JP" dirty="0"/>
              <a:t>R.H. Charles notes that this phrase may refer to the destruction of one class of giants by another (Charles</a:t>
            </a:r>
            <a:r>
              <a:rPr lang="en-US" altLang="ja-JP" dirty="0" smtClean="0"/>
              <a:t>, </a:t>
            </a:r>
            <a:r>
              <a:rPr lang="en-US" altLang="ja-JP" dirty="0"/>
              <a:t>65).</a:t>
            </a:r>
            <a:endParaRPr lang="en-US" altLang="zh-CN" dirty="0"/>
          </a:p>
        </p:txBody>
      </p:sp>
      <p:sp>
        <p:nvSpPr>
          <p:cNvPr id="1049605" name="Rectangle 5"/>
          <p:cNvSpPr>
            <a:spLocks noChangeArrowheads="1"/>
          </p:cNvSpPr>
          <p:nvPr/>
        </p:nvSpPr>
        <p:spPr bwMode="auto">
          <a:xfrm>
            <a:off x="76200" y="753535"/>
            <a:ext cx="4511531"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5</a:t>
            </a:r>
            <a:r>
              <a:rPr lang="en-US" sz="2800" b="1" dirty="0" smtClean="0">
                <a:solidFill>
                  <a:srgbClr val="FFFFFF"/>
                </a:solidFill>
                <a:effectLst>
                  <a:glow rad="254000">
                    <a:srgbClr val="000000"/>
                  </a:glow>
                </a:effectLst>
                <a:latin typeface="Arial" charset="0"/>
                <a:ea typeface="ＭＳ Ｐゴシック" charset="0"/>
                <a:cs typeface="Times New Roman" charset="0"/>
              </a:rPr>
              <a:t>And they began </a:t>
            </a:r>
            <a:r>
              <a:rPr lang="en-US" sz="2800" b="1" dirty="0">
                <a:solidFill>
                  <a:srgbClr val="FFFFFF"/>
                </a:solidFill>
                <a:effectLst>
                  <a:glow rad="254000">
                    <a:srgbClr val="000000"/>
                  </a:glow>
                </a:effectLst>
                <a:latin typeface="Arial" charset="0"/>
                <a:ea typeface="ＭＳ Ｐゴシック" charset="0"/>
                <a:cs typeface="Times New Roman" charset="0"/>
              </a:rPr>
              <a:t>to </a:t>
            </a:r>
            <a:r>
              <a:rPr lang="en-US" sz="2800" b="1" dirty="0" smtClean="0">
                <a:solidFill>
                  <a:srgbClr val="FFFFFF"/>
                </a:solidFill>
                <a:effectLst>
                  <a:glow rad="254000">
                    <a:srgbClr val="000000"/>
                  </a:glow>
                </a:effectLst>
                <a:latin typeface="Arial" charset="0"/>
                <a:ea typeface="ＭＳ Ｐゴシック" charset="0"/>
                <a:cs typeface="Times New Roman" charset="0"/>
              </a:rPr>
              <a:t>sin against birds</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smtClean="0">
                <a:solidFill>
                  <a:srgbClr val="FFFFFF"/>
                </a:solidFill>
                <a:effectLst>
                  <a:glow rad="254000">
                    <a:srgbClr val="000000"/>
                  </a:glow>
                </a:effectLst>
                <a:latin typeface="Arial" charset="0"/>
                <a:ea typeface="ＭＳ Ｐゴシック" charset="0"/>
                <a:cs typeface="Times New Roman" charset="0"/>
              </a:rPr>
              <a:t>wild beasts</a:t>
            </a:r>
            <a:r>
              <a:rPr lang="en-US" sz="2800" b="1" dirty="0">
                <a:solidFill>
                  <a:srgbClr val="FFFFFF"/>
                </a:solidFill>
                <a:effectLst>
                  <a:glow rad="254000">
                    <a:srgbClr val="000000"/>
                  </a:glow>
                </a:effectLst>
                <a:latin typeface="Arial" charset="0"/>
                <a:ea typeface="ＭＳ Ｐゴシック" charset="0"/>
                <a:cs typeface="Times New Roman" charset="0"/>
              </a:rPr>
              <a:t>, reptiles, and </a:t>
            </a:r>
            <a:r>
              <a:rPr lang="en-US" sz="2800" b="1" dirty="0" smtClean="0">
                <a:solidFill>
                  <a:srgbClr val="FFFFFF"/>
                </a:solidFill>
                <a:effectLst>
                  <a:glow rad="254000">
                    <a:srgbClr val="000000"/>
                  </a:glow>
                </a:effectLst>
                <a:latin typeface="Arial" charset="0"/>
                <a:ea typeface="ＭＳ Ｐゴシック" charset="0"/>
                <a:cs typeface="Times New Roman" charset="0"/>
              </a:rPr>
              <a:t>fish.  And their </a:t>
            </a:r>
            <a:r>
              <a:rPr lang="en-US" sz="2800" b="1" dirty="0">
                <a:solidFill>
                  <a:srgbClr val="FFFFFF"/>
                </a:solidFill>
                <a:effectLst>
                  <a:glow rad="254000">
                    <a:srgbClr val="000000"/>
                  </a:glow>
                </a:effectLst>
                <a:latin typeface="Arial" charset="0"/>
                <a:ea typeface="ＭＳ Ｐゴシック" charset="0"/>
                <a:cs typeface="Times New Roman" charset="0"/>
              </a:rPr>
              <a:t>flesh </a:t>
            </a:r>
            <a:r>
              <a:rPr lang="en-US" sz="2800" b="1" dirty="0" smtClean="0">
                <a:solidFill>
                  <a:srgbClr val="FFFFFF"/>
                </a:solidFill>
                <a:effectLst>
                  <a:glow rad="254000">
                    <a:srgbClr val="000000"/>
                  </a:glow>
                </a:effectLst>
                <a:latin typeface="Arial" charset="0"/>
                <a:ea typeface="ＭＳ Ｐゴシック" charset="0"/>
                <a:cs typeface="Times New Roman" charset="0"/>
              </a:rPr>
              <a:t>was devoured the one by the other</a:t>
            </a:r>
            <a:r>
              <a:rPr lang="en-US" sz="2800" b="1" dirty="0">
                <a:solidFill>
                  <a:srgbClr val="FFFFFF"/>
                </a:solidFill>
                <a:effectLst>
                  <a:glow rad="254000">
                    <a:srgbClr val="000000"/>
                  </a:glow>
                </a:effectLst>
                <a:latin typeface="Arial" charset="0"/>
                <a:ea typeface="ＭＳ Ｐゴシック" charset="0"/>
                <a:cs typeface="Times New Roman" charset="0"/>
              </a:rPr>
              <a:t>,* and </a:t>
            </a:r>
            <a:r>
              <a:rPr lang="en-US" sz="2800" b="1" dirty="0" smtClean="0">
                <a:solidFill>
                  <a:srgbClr val="FFFFFF"/>
                </a:solidFill>
                <a:effectLst>
                  <a:glow rad="254000">
                    <a:srgbClr val="000000"/>
                  </a:glow>
                </a:effectLst>
                <a:latin typeface="Arial" charset="0"/>
                <a:ea typeface="ＭＳ Ｐゴシック" charset="0"/>
                <a:cs typeface="Times New Roman" charset="0"/>
              </a:rPr>
              <a:t>they drank </a:t>
            </a:r>
            <a:r>
              <a:rPr lang="en-US" sz="2800" b="1" dirty="0">
                <a:solidFill>
                  <a:srgbClr val="FFFFFF"/>
                </a:solidFill>
                <a:effectLst>
                  <a:glow rad="254000">
                    <a:srgbClr val="000000"/>
                  </a:glow>
                </a:effectLst>
                <a:latin typeface="Arial" charset="0"/>
                <a:ea typeface="ＭＳ Ｐゴシック" charset="0"/>
                <a:cs typeface="Times New Roman" charset="0"/>
              </a:rPr>
              <a:t>blood. </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baseline="30000" dirty="0">
                <a:solidFill>
                  <a:srgbClr val="FFFFFF"/>
                </a:solidFill>
                <a:effectLst>
                  <a:glow rad="254000">
                    <a:srgbClr val="000000"/>
                  </a:glow>
                </a:effectLst>
                <a:latin typeface="Arial" charset="0"/>
                <a:ea typeface="ＭＳ Ｐゴシック" charset="0"/>
                <a:cs typeface="Times New Roman" charset="0"/>
              </a:rPr>
              <a:t>6</a:t>
            </a:r>
            <a:r>
              <a:rPr lang="en-US" sz="2800" b="1" dirty="0" smtClean="0">
                <a:solidFill>
                  <a:srgbClr val="FFFFFF"/>
                </a:solidFill>
                <a:effectLst>
                  <a:glow rad="254000">
                    <a:srgbClr val="000000"/>
                  </a:glow>
                </a:effectLst>
                <a:latin typeface="Arial" charset="0"/>
                <a:ea typeface="ＭＳ Ｐゴシック" charset="0"/>
                <a:cs typeface="Times New Roman" charset="0"/>
              </a:rPr>
              <a:t>And then </a:t>
            </a:r>
            <a:r>
              <a:rPr lang="en-US" sz="2800" b="1" dirty="0">
                <a:solidFill>
                  <a:srgbClr val="FFFFFF"/>
                </a:solidFill>
                <a:effectLst>
                  <a:glow rad="254000">
                    <a:srgbClr val="000000"/>
                  </a:glow>
                </a:effectLst>
                <a:latin typeface="Arial" charset="0"/>
                <a:ea typeface="ＭＳ Ｐゴシック" charset="0"/>
                <a:cs typeface="Times New Roman" charset="0"/>
              </a:rPr>
              <a:t>the earth </a:t>
            </a:r>
            <a:r>
              <a:rPr lang="en-US" sz="2800" b="1" dirty="0" smtClean="0">
                <a:solidFill>
                  <a:srgbClr val="FFFFFF"/>
                </a:solidFill>
                <a:effectLst>
                  <a:glow rad="254000">
                    <a:srgbClr val="000000"/>
                  </a:glow>
                </a:effectLst>
                <a:latin typeface="Arial" charset="0"/>
                <a:ea typeface="ＭＳ Ｐゴシック" charset="0"/>
                <a:cs typeface="Times New Roman" charset="0"/>
              </a:rPr>
              <a:t>brought an accusation against the oppressors.</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36784964"/>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4" grpId="0"/>
      <p:bldP spid="10496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0" y="4081746"/>
            <a:ext cx="9144000" cy="81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Violence</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34037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24438" y="1"/>
            <a:ext cx="9168439" cy="6503390"/>
          </a:xfrm>
          <a:prstGeom prst="rect">
            <a:avLst/>
          </a:prstGeom>
        </p:spPr>
      </p:pic>
      <p:sp>
        <p:nvSpPr>
          <p:cNvPr id="7" name="Rectangle 1026"/>
          <p:cNvSpPr txBox="1">
            <a:spLocks noChangeArrowheads="1"/>
          </p:cNvSpPr>
          <p:nvPr/>
        </p:nvSpPr>
        <p:spPr bwMode="auto">
          <a:xfrm>
            <a:off x="1" y="1964991"/>
            <a:ext cx="9144000" cy="81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Noah versus Tubal-Cain?</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0131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9994479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6529" y="0"/>
            <a:ext cx="4107471" cy="6858000"/>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What right does God have to judge?</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98080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47800"/>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smtClean="0">
                <a:effectLst>
                  <a:glow rad="152400">
                    <a:schemeClr val="tx1"/>
                  </a:glow>
                </a:effectLst>
              </a:rPr>
              <a:t>Atheist Producer </a:t>
            </a:r>
            <a:r>
              <a:rPr lang="en-US" sz="4000" b="1" kern="1200" dirty="0">
                <a:effectLst>
                  <a:glow rad="152400">
                    <a:schemeClr val="tx1"/>
                  </a:glow>
                </a:effectLst>
              </a:rPr>
              <a:t>Darren Aronofsky</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52400">
                    <a:srgbClr val="000000"/>
                  </a:glow>
                </a:effectLst>
              </a:rPr>
              <a:t>"least </a:t>
            </a:r>
            <a:r>
              <a:rPr lang="en-US" sz="4000" b="1" dirty="0">
                <a:solidFill>
                  <a:srgbClr val="FFFFFF"/>
                </a:solidFill>
                <a:effectLst>
                  <a:glow rad="152400">
                    <a:srgbClr val="000000"/>
                  </a:glow>
                </a:effectLst>
              </a:rPr>
              <a:t>biblical biblical film ever made</a:t>
            </a:r>
            <a:r>
              <a:rPr lang="en-US" sz="4000" b="1" dirty="0" smtClean="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extLst>
      <p:ext uri="{BB962C8B-B14F-4D97-AF65-F5344CB8AC3E}">
        <p14:creationId xmlns:p14="http://schemas.microsoft.com/office/powerpoint/2010/main" val="8981976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1879423"/>
            <a:ext cx="4970463" cy="2180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Noah was "the first environmentalist"</a:t>
            </a:r>
            <a:br>
              <a:rPr lang="en-US" sz="4000" b="1" dirty="0" smtClean="0">
                <a:solidFill>
                  <a:srgbClr val="FFFFFF"/>
                </a:solidFill>
                <a:effectLst>
                  <a:glow rad="381000">
                    <a:schemeClr val="tx1"/>
                  </a:glow>
                </a:effectLst>
              </a:rPr>
            </a:br>
            <a:r>
              <a:rPr lang="en-US" sz="4000" b="1" dirty="0" smtClean="0">
                <a:solidFill>
                  <a:srgbClr val="FFFFFF"/>
                </a:solidFill>
                <a:effectLst>
                  <a:glow rad="381000">
                    <a:schemeClr val="tx1"/>
                  </a:glow>
                </a:effectLst>
              </a:rPr>
              <a:t>—</a:t>
            </a:r>
            <a:r>
              <a:rPr lang="en-US" sz="4000" b="1" dirty="0">
                <a:effectLst>
                  <a:glow rad="152400">
                    <a:schemeClr val="tx1"/>
                  </a:glow>
                </a:effectLst>
              </a:rPr>
              <a:t>Aronofsky</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94950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52400">
                    <a:srgbClr val="000000"/>
                  </a:glow>
                </a:effectLst>
              </a:rPr>
              <a:t>Should Christians see it?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699784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3600" b="1" dirty="0" smtClean="0">
                <a:solidFill>
                  <a:srgbClr val="FFFFFF"/>
                </a:solidFill>
                <a:latin typeface="Arial"/>
                <a:ea typeface="ＭＳ Ｐゴシック" charset="0"/>
                <a:cs typeface="Arial"/>
              </a:rPr>
              <a:t>Praise of "Noah"</a:t>
            </a:r>
            <a:endParaRPr lang="en-US" sz="3600" b="1" dirty="0">
              <a:solidFill>
                <a:srgbClr val="FFFFFF"/>
              </a:solidFill>
              <a:latin typeface="Arial"/>
              <a:ea typeface="ＭＳ Ｐゴシック" charset="0"/>
              <a:cs typeface="Arial"/>
            </a:endParaRPr>
          </a:p>
        </p:txBody>
      </p:sp>
      <p:sp>
        <p:nvSpPr>
          <p:cNvPr id="1049605" name="Rectangle 5"/>
          <p:cNvSpPr>
            <a:spLocks noChangeArrowheads="1"/>
          </p:cNvSpPr>
          <p:nvPr/>
        </p:nvSpPr>
        <p:spPr bwMode="auto">
          <a:xfrm>
            <a:off x="2954478" y="885333"/>
            <a:ext cx="6189522" cy="5972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"The </a:t>
            </a:r>
            <a:r>
              <a:rPr lang="en-US" sz="2800" b="1" dirty="0" err="1">
                <a:solidFill>
                  <a:srgbClr val="FFFF00"/>
                </a:solidFill>
                <a:effectLst>
                  <a:glow rad="254000">
                    <a:srgbClr val="000000"/>
                  </a:glow>
                </a:effectLst>
                <a:latin typeface="Arial" charset="0"/>
                <a:ea typeface="ＭＳ Ｐゴシック" charset="0"/>
                <a:cs typeface="Times New Roman" charset="0"/>
              </a:rPr>
              <a:t>YouVersion</a:t>
            </a:r>
            <a:r>
              <a:rPr lang="en-US" sz="2800" b="1" dirty="0">
                <a:solidFill>
                  <a:srgbClr val="FFFF00"/>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Bible App team noted that during the three-day weekend of </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Noah</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release, the </a:t>
            </a:r>
            <a:r>
              <a:rPr lang="en-US" sz="2800" b="1" dirty="0">
                <a:solidFill>
                  <a:srgbClr val="FFFF00"/>
                </a:solidFill>
                <a:effectLst>
                  <a:glow rad="254000">
                    <a:srgbClr val="000000"/>
                  </a:glow>
                </a:effectLst>
                <a:latin typeface="Arial" charset="0"/>
                <a:ea typeface="ＭＳ Ｐゴシック" charset="0"/>
                <a:cs typeface="Times New Roman" charset="0"/>
              </a:rPr>
              <a:t>Biblical account of Noah was read or listened to 389,794 times</a:t>
            </a:r>
            <a:r>
              <a:rPr lang="en-US" sz="2800" b="1" dirty="0">
                <a:solidFill>
                  <a:srgbClr val="FFFFFF"/>
                </a:solidFill>
                <a:effectLst>
                  <a:glow rad="254000">
                    <a:srgbClr val="000000"/>
                  </a:glow>
                </a:effectLst>
                <a:latin typeface="Arial" charset="0"/>
                <a:ea typeface="ＭＳ Ｐゴシック" charset="0"/>
                <a:cs typeface="Times New Roman" charset="0"/>
              </a:rPr>
              <a:t>, or about 129,931 times per day</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"It </a:t>
            </a:r>
            <a:r>
              <a:rPr lang="en-US" sz="2800" b="1" dirty="0">
                <a:solidFill>
                  <a:srgbClr val="FFFFFF"/>
                </a:solidFill>
                <a:effectLst>
                  <a:glow rad="254000">
                    <a:srgbClr val="000000"/>
                  </a:glow>
                </a:effectLst>
                <a:latin typeface="Arial" charset="0"/>
                <a:ea typeface="ＭＳ Ｐゴシック" charset="0"/>
                <a:cs typeface="Times New Roman" charset="0"/>
              </a:rPr>
              <a:t>was the </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highest </a:t>
            </a:r>
            <a:r>
              <a:rPr lang="en-US" sz="2800" b="1" dirty="0">
                <a:solidFill>
                  <a:srgbClr val="FFFFFF"/>
                </a:solidFill>
                <a:effectLst>
                  <a:glow rad="254000">
                    <a:srgbClr val="000000"/>
                  </a:glow>
                </a:effectLst>
                <a:latin typeface="Arial" charset="0"/>
                <a:ea typeface="ＭＳ Ｐゴシック" charset="0"/>
                <a:cs typeface="Times New Roman" charset="0"/>
              </a:rPr>
              <a:t>number of people exploring that passage that </a:t>
            </a:r>
            <a:r>
              <a:rPr lang="en-US" sz="2800" b="1" dirty="0" smtClean="0">
                <a:solidFill>
                  <a:srgbClr val="FFFFFF"/>
                </a:solidFill>
                <a:effectLst>
                  <a:glow rad="254000">
                    <a:srgbClr val="000000"/>
                  </a:glow>
                </a:effectLst>
                <a:latin typeface="Arial" charset="0"/>
                <a:ea typeface="ＭＳ Ｐゴシック" charset="0"/>
                <a:cs typeface="Times New Roman" charset="0"/>
              </a:rPr>
              <a:t>they</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err="1" smtClean="0">
                <a:solidFill>
                  <a:srgbClr val="FFFFFF"/>
                </a:solidFill>
                <a:effectLst>
                  <a:glow rad="254000">
                    <a:srgbClr val="000000"/>
                  </a:glow>
                </a:effectLst>
                <a:latin typeface="Arial" charset="0"/>
                <a:ea typeface="ＭＳ Ｐゴシック" charset="0"/>
                <a:cs typeface="Times New Roman" charset="0"/>
              </a:rPr>
              <a:t>ve</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ever experienced</a:t>
            </a:r>
            <a:r>
              <a:rPr lang="en-US" sz="2800" b="1" dirty="0" smtClean="0">
                <a:solidFill>
                  <a:srgbClr val="FFFFFF"/>
                </a:solidFill>
                <a:effectLst>
                  <a:glow rad="254000">
                    <a:srgbClr val="000000"/>
                  </a:glow>
                </a:effectLst>
                <a:latin typeface="Arial" charset="0"/>
                <a:ea typeface="ＭＳ Ｐゴシック" charset="0"/>
                <a:cs typeface="Times New Roman" charset="0"/>
              </a:rPr>
              <a:t>,</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according to the </a:t>
            </a:r>
            <a:r>
              <a:rPr lang="en-US" sz="2800" b="1" i="1" dirty="0">
                <a:solidFill>
                  <a:srgbClr val="FFFFFF"/>
                </a:solidFill>
                <a:effectLst>
                  <a:glow rad="254000">
                    <a:srgbClr val="000000"/>
                  </a:glow>
                </a:effectLst>
                <a:latin typeface="Arial" charset="0"/>
                <a:ea typeface="ＭＳ Ｐゴシック" charset="0"/>
                <a:cs typeface="Times New Roman" charset="0"/>
              </a:rPr>
              <a:t>Charisma</a:t>
            </a:r>
            <a:r>
              <a:rPr lang="en-US" sz="2800" b="1" dirty="0">
                <a:solidFill>
                  <a:srgbClr val="FFFFFF"/>
                </a:solidFill>
                <a:effectLst>
                  <a:glow rad="254000">
                    <a:srgbClr val="000000"/>
                  </a:glow>
                </a:effectLst>
                <a:latin typeface="Arial" charset="0"/>
                <a:ea typeface="ＭＳ Ｐゴシック" charset="0"/>
                <a:cs typeface="Times New Roman" charset="0"/>
              </a:rPr>
              <a:t> </a:t>
            </a:r>
            <a:r>
              <a:rPr lang="en-US" sz="2800" b="1" dirty="0" smtClean="0">
                <a:solidFill>
                  <a:srgbClr val="FFFFFF"/>
                </a:solidFill>
                <a:effectLst>
                  <a:glow rad="254000">
                    <a:srgbClr val="000000"/>
                  </a:glow>
                </a:effectLst>
                <a:latin typeface="Arial" charset="0"/>
                <a:ea typeface="ＭＳ Ｐゴシック" charset="0"/>
                <a:cs typeface="Times New Roman" charset="0"/>
              </a:rPr>
              <a:t>News."</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7" name="Text Box 4"/>
          <p:cNvSpPr txBox="1">
            <a:spLocks noChangeArrowheads="1"/>
          </p:cNvSpPr>
          <p:nvPr/>
        </p:nvSpPr>
        <p:spPr bwMode="auto">
          <a:xfrm>
            <a:off x="227627" y="6470092"/>
            <a:ext cx="8687773"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14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altLang="zh-CN" dirty="0" smtClean="0"/>
              <a:t>Bill Hitchcock at http</a:t>
            </a:r>
            <a:r>
              <a:rPr lang="en-US" altLang="zh-CN" dirty="0"/>
              <a:t>://</a:t>
            </a:r>
            <a:r>
              <a:rPr lang="en-US" altLang="zh-CN" dirty="0" err="1"/>
              <a:t>www.refiningtruth.com</a:t>
            </a:r>
            <a:r>
              <a:rPr lang="en-US" altLang="zh-CN" dirty="0"/>
              <a:t>/noah-genesis-6-facts/</a:t>
            </a:r>
          </a:p>
        </p:txBody>
      </p:sp>
    </p:spTree>
    <p:extLst>
      <p:ext uri="{BB962C8B-B14F-4D97-AF65-F5344CB8AC3E}">
        <p14:creationId xmlns:p14="http://schemas.microsoft.com/office/powerpoint/2010/main" val="1402176827"/>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Praise of </a:t>
            </a:r>
            <a:r>
              <a:rPr lang="en-US" b="1" dirty="0" smtClean="0">
                <a:solidFill>
                  <a:srgbClr val="FFFFFF"/>
                </a:solidFill>
                <a:latin typeface="Arial"/>
                <a:ea typeface="ＭＳ Ｐゴシック" charset="0"/>
                <a:cs typeface="Arial"/>
              </a:rPr>
              <a:t>"Noah"</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"The </a:t>
            </a:r>
            <a:r>
              <a:rPr lang="en-US" sz="2800" b="1" dirty="0">
                <a:solidFill>
                  <a:srgbClr val="FFFF00"/>
                </a:solidFill>
                <a:effectLst>
                  <a:glow rad="254000">
                    <a:srgbClr val="000000"/>
                  </a:glow>
                </a:effectLst>
                <a:latin typeface="Arial" charset="0"/>
                <a:ea typeface="ＭＳ Ｐゴシック" charset="0"/>
                <a:cs typeface="Times New Roman" charset="0"/>
              </a:rPr>
              <a:t>American Bible Society</a:t>
            </a:r>
            <a:r>
              <a:rPr lang="en-US" sz="2800" b="1" dirty="0">
                <a:solidFill>
                  <a:srgbClr val="FFFFFF"/>
                </a:solidFill>
                <a:effectLst>
                  <a:glow rad="254000">
                    <a:srgbClr val="000000"/>
                  </a:glow>
                </a:effectLst>
                <a:latin typeface="Arial" charset="0"/>
                <a:ea typeface="ＭＳ Ｐゴシック" charset="0"/>
                <a:cs typeface="Times New Roman" charset="0"/>
              </a:rPr>
              <a:t> reportedly discovered that 87 percent of respondents to a poll on the subject said they were reading the account of Noah in Genesis because of the </a:t>
            </a:r>
            <a:r>
              <a:rPr lang="en-US" sz="2800" b="1" dirty="0" smtClean="0">
                <a:solidFill>
                  <a:srgbClr val="FFFFFF"/>
                </a:solidFill>
                <a:effectLst>
                  <a:glow rad="254000">
                    <a:srgbClr val="000000"/>
                  </a:glow>
                </a:effectLst>
                <a:latin typeface="Arial" charset="0"/>
                <a:ea typeface="ＭＳ Ｐゴシック" charset="0"/>
                <a:cs typeface="Times New Roman" charset="0"/>
              </a:rPr>
              <a:t>film."</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"In </a:t>
            </a:r>
            <a:r>
              <a:rPr lang="en-US" sz="2800" b="1" dirty="0">
                <a:solidFill>
                  <a:srgbClr val="FFFFFF"/>
                </a:solidFill>
                <a:effectLst>
                  <a:glow rad="254000">
                    <a:srgbClr val="000000"/>
                  </a:glow>
                </a:effectLst>
                <a:latin typeface="Arial" charset="0"/>
                <a:ea typeface="ＭＳ Ｐゴシック" charset="0"/>
                <a:cs typeface="Times New Roman" charset="0"/>
              </a:rPr>
              <a:t>the days after Noah hit theaters, people opening the Noah story in </a:t>
            </a:r>
            <a:r>
              <a:rPr lang="en-US" sz="2800" b="1" dirty="0">
                <a:solidFill>
                  <a:srgbClr val="FFFF00"/>
                </a:solidFill>
                <a:effectLst>
                  <a:glow rad="254000">
                    <a:srgbClr val="000000"/>
                  </a:glow>
                </a:effectLst>
                <a:latin typeface="Arial" charset="0"/>
                <a:ea typeface="ＭＳ Ｐゴシック" charset="0"/>
                <a:cs typeface="Times New Roman" charset="0"/>
              </a:rPr>
              <a:t>Genesis 6 increased about 300%</a:t>
            </a:r>
            <a:r>
              <a:rPr lang="en-US" sz="2800" b="1" dirty="0">
                <a:solidFill>
                  <a:srgbClr val="FFFFFF"/>
                </a:solidFill>
                <a:effectLst>
                  <a:glow rad="254000">
                    <a:srgbClr val="000000"/>
                  </a:glow>
                </a:effectLst>
                <a:latin typeface="Arial" charset="0"/>
                <a:ea typeface="ＭＳ Ｐゴシック" charset="0"/>
                <a:cs typeface="Times New Roman" charset="0"/>
              </a:rPr>
              <a:t> in US &amp; 245% globally on @</a:t>
            </a:r>
            <a:r>
              <a:rPr lang="en-US" sz="2800" b="1" dirty="0" err="1">
                <a:solidFill>
                  <a:srgbClr val="FFFFFF"/>
                </a:solidFill>
                <a:effectLst>
                  <a:glow rad="254000">
                    <a:srgbClr val="000000"/>
                  </a:glow>
                </a:effectLst>
                <a:latin typeface="Arial" charset="0"/>
                <a:ea typeface="ＭＳ Ｐゴシック" charset="0"/>
                <a:cs typeface="Times New Roman" charset="0"/>
              </a:rPr>
              <a:t>YouVersion</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reported </a:t>
            </a:r>
            <a:r>
              <a:rPr lang="en-US" sz="2800" b="1" dirty="0" err="1">
                <a:solidFill>
                  <a:srgbClr val="FFFFFF"/>
                </a:solidFill>
                <a:effectLst>
                  <a:glow rad="254000">
                    <a:srgbClr val="000000"/>
                  </a:glow>
                </a:effectLst>
                <a:latin typeface="Arial" charset="0"/>
                <a:ea typeface="ＭＳ Ｐゴシック" charset="0"/>
                <a:cs typeface="Times New Roman" charset="0"/>
              </a:rPr>
              <a:t>YouVersion</a:t>
            </a:r>
            <a:r>
              <a:rPr lang="en-US" sz="2800" b="1" dirty="0">
                <a:solidFill>
                  <a:srgbClr val="FFFFFF"/>
                </a:solidFill>
                <a:effectLst>
                  <a:glow rad="254000">
                    <a:srgbClr val="000000"/>
                  </a:glow>
                </a:effectLst>
                <a:latin typeface="Arial" charset="0"/>
                <a:ea typeface="ＭＳ Ｐゴシック" charset="0"/>
                <a:cs typeface="Times New Roman" charset="0"/>
              </a:rPr>
              <a:t> on Twitter on Tuesday.</a:t>
            </a: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 H/T Breaking Christian News; cited </a:t>
            </a:r>
            <a:r>
              <a:rPr lang="en-US" sz="1200" dirty="0" smtClean="0"/>
              <a:t>by </a:t>
            </a:r>
            <a:r>
              <a:rPr lang="en-US" altLang="zh-CN" sz="1200" dirty="0"/>
              <a:t>Bill Hitchcock at </a:t>
            </a:r>
            <a:r>
              <a:rPr lang="en-US" altLang="zh-CN" sz="1200" dirty="0" smtClean="0"/>
              <a:t>http</a:t>
            </a:r>
            <a:r>
              <a:rPr lang="en-US" altLang="zh-CN" sz="1200" dirty="0"/>
              <a:t>://</a:t>
            </a:r>
            <a:r>
              <a:rPr lang="en-US" altLang="zh-CN" sz="1200" dirty="0" err="1"/>
              <a:t>www.refiningtruth.com</a:t>
            </a:r>
            <a:r>
              <a:rPr lang="en-US" altLang="zh-CN" sz="1200" dirty="0"/>
              <a:t>/noah-genesis-6-facts/</a:t>
            </a:r>
          </a:p>
        </p:txBody>
      </p:sp>
    </p:spTree>
    <p:extLst>
      <p:ext uri="{BB962C8B-B14F-4D97-AF65-F5344CB8AC3E}">
        <p14:creationId xmlns:p14="http://schemas.microsoft.com/office/powerpoint/2010/main" val="3971272189"/>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Praise of </a:t>
            </a:r>
            <a:r>
              <a:rPr lang="en-US" b="1" dirty="0" smtClean="0">
                <a:solidFill>
                  <a:srgbClr val="FFFFFF"/>
                </a:solidFill>
                <a:latin typeface="Arial"/>
                <a:ea typeface="ＭＳ Ｐゴシック" charset="0"/>
                <a:cs typeface="Arial"/>
              </a:rPr>
              <a:t>"Noah"</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00"/>
                </a:solidFill>
                <a:effectLst>
                  <a:glow rad="254000">
                    <a:srgbClr val="000000"/>
                  </a:glow>
                </a:effectLst>
                <a:latin typeface="Arial" charset="0"/>
                <a:ea typeface="ＭＳ Ｐゴシック" charset="0"/>
                <a:cs typeface="Times New Roman" charset="0"/>
              </a:rPr>
              <a:t>Focus </a:t>
            </a:r>
            <a:r>
              <a:rPr lang="en-US" sz="2800" b="1" dirty="0">
                <a:solidFill>
                  <a:srgbClr val="FFFF00"/>
                </a:solidFill>
                <a:effectLst>
                  <a:glow rad="254000">
                    <a:srgbClr val="000000"/>
                  </a:glow>
                </a:effectLst>
                <a:latin typeface="Arial" charset="0"/>
                <a:ea typeface="ＭＳ Ｐゴシック" charset="0"/>
                <a:cs typeface="Times New Roman" charset="0"/>
              </a:rPr>
              <a:t>on the Family</a:t>
            </a:r>
            <a:r>
              <a:rPr lang="en-US" sz="2800" b="1" dirty="0">
                <a:solidFill>
                  <a:srgbClr val="FFFFFF"/>
                </a:solidFill>
                <a:effectLst>
                  <a:glow rad="254000">
                    <a:srgbClr val="000000"/>
                  </a:glow>
                </a:effectLst>
                <a:latin typeface="Arial" charset="0"/>
                <a:ea typeface="ＭＳ Ｐゴシック" charset="0"/>
                <a:cs typeface="Times New Roman" charset="0"/>
              </a:rPr>
              <a:t> president Jim Daly stated that: </a:t>
            </a:r>
            <a:r>
              <a:rPr lang="en-US"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a:solidFill>
                  <a:srgbClr val="FFFFFF"/>
                </a:solidFill>
                <a:effectLst>
                  <a:glow rad="254000">
                    <a:srgbClr val="000000"/>
                  </a:glow>
                </a:effectLst>
                <a:latin typeface="Arial" charset="0"/>
                <a:ea typeface="ＭＳ Ｐゴシック" charset="0"/>
                <a:cs typeface="Times New Roman" charset="0"/>
              </a:rPr>
              <a:t>Noah] is a creative interpretation of the scriptural account that allows us to </a:t>
            </a:r>
            <a:r>
              <a:rPr lang="en-US" sz="2800" b="1" dirty="0">
                <a:solidFill>
                  <a:srgbClr val="FFFF00"/>
                </a:solidFill>
                <a:effectLst>
                  <a:glow rad="254000">
                    <a:srgbClr val="000000"/>
                  </a:glow>
                </a:effectLst>
                <a:latin typeface="Arial" charset="0"/>
                <a:ea typeface="ＭＳ Ｐゴシック" charset="0"/>
                <a:cs typeface="Times New Roman" charset="0"/>
              </a:rPr>
              <a:t>imagine the deep struggles Noah may have wrestled with</a:t>
            </a:r>
            <a:r>
              <a:rPr lang="en-US" sz="2800" b="1" dirty="0">
                <a:solidFill>
                  <a:srgbClr val="FFFFFF"/>
                </a:solidFill>
                <a:effectLst>
                  <a:glow rad="254000">
                    <a:srgbClr val="000000"/>
                  </a:glow>
                </a:effectLst>
                <a:latin typeface="Arial" charset="0"/>
                <a:ea typeface="ＭＳ Ｐゴシック" charset="0"/>
                <a:cs typeface="Times New Roman" charset="0"/>
              </a:rPr>
              <a:t> as he answered </a:t>
            </a:r>
            <a:r>
              <a:rPr lang="en-US" sz="2800" b="1" dirty="0" smtClean="0">
                <a:solidFill>
                  <a:srgbClr val="FFFFFF"/>
                </a:solidFill>
                <a:effectLst>
                  <a:glow rad="254000">
                    <a:srgbClr val="000000"/>
                  </a:glow>
                </a:effectLst>
                <a:latin typeface="Arial" charset="0"/>
                <a:ea typeface="ＭＳ Ｐゴシック" charset="0"/>
                <a:cs typeface="Times New Roman" charset="0"/>
              </a:rPr>
              <a:t>God</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call on his life. This cinematic vision of </a:t>
            </a:r>
            <a:r>
              <a:rPr lang="en-US" sz="2800" b="1" dirty="0" smtClean="0">
                <a:solidFill>
                  <a:srgbClr val="FFFFFF"/>
                </a:solidFill>
                <a:effectLst>
                  <a:glow rad="254000">
                    <a:srgbClr val="000000"/>
                  </a:glow>
                </a:effectLst>
                <a:latin typeface="Arial" charset="0"/>
                <a:ea typeface="ＭＳ Ｐゴシック" charset="0"/>
                <a:cs typeface="Times New Roman" charset="0"/>
              </a:rPr>
              <a:t>Noah</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story </a:t>
            </a:r>
            <a:r>
              <a:rPr lang="en-US" sz="2800" b="1" dirty="0">
                <a:solidFill>
                  <a:srgbClr val="FFFF00"/>
                </a:solidFill>
                <a:effectLst>
                  <a:glow rad="254000">
                    <a:srgbClr val="000000"/>
                  </a:glow>
                </a:effectLst>
                <a:latin typeface="Arial" charset="0"/>
                <a:ea typeface="ＭＳ Ｐゴシック" charset="0"/>
                <a:cs typeface="Times New Roman" charset="0"/>
              </a:rPr>
              <a:t>gives Christians a great opportunity to engage our culture with the biblical Noah</a:t>
            </a:r>
            <a:r>
              <a:rPr lang="en-US" sz="2800" b="1" dirty="0">
                <a:solidFill>
                  <a:srgbClr val="FFFFFF"/>
                </a:solidFill>
                <a:effectLst>
                  <a:glow rad="254000">
                    <a:srgbClr val="000000"/>
                  </a:glow>
                </a:effectLst>
                <a:latin typeface="Arial" charset="0"/>
                <a:ea typeface="ＭＳ Ｐゴシック" charset="0"/>
                <a:cs typeface="Times New Roman" charset="0"/>
              </a:rPr>
              <a:t>, and to have conversations with friends and family about matters of eternal significance</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214748939"/>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Praise of </a:t>
            </a:r>
            <a:r>
              <a:rPr lang="en-US" b="1" dirty="0" smtClean="0">
                <a:solidFill>
                  <a:srgbClr val="FFFFFF"/>
                </a:solidFill>
                <a:latin typeface="Arial"/>
                <a:ea typeface="ＭＳ Ｐゴシック" charset="0"/>
                <a:cs typeface="Arial"/>
              </a:rPr>
              <a:t>"Noah"</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The </a:t>
            </a:r>
            <a:r>
              <a:rPr lang="en-US" sz="2800" b="1" dirty="0" err="1">
                <a:solidFill>
                  <a:srgbClr val="FFFF00"/>
                </a:solidFill>
                <a:effectLst>
                  <a:glow rad="254000">
                    <a:srgbClr val="000000"/>
                  </a:glow>
                </a:effectLst>
                <a:latin typeface="Arial" charset="0"/>
                <a:ea typeface="ＭＳ Ｐゴシック" charset="0"/>
                <a:cs typeface="Times New Roman" charset="0"/>
              </a:rPr>
              <a:t>Biologos</a:t>
            </a:r>
            <a:r>
              <a:rPr lang="en-US" sz="2800" b="1" dirty="0">
                <a:solidFill>
                  <a:srgbClr val="FFFF00"/>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Foundation stated that they </a:t>
            </a:r>
            <a:r>
              <a:rPr lang="en-US" sz="2800" b="1" dirty="0" smtClean="0">
                <a:solidFill>
                  <a:srgbClr val="FFFFFF"/>
                </a:solidFill>
                <a:effectLst>
                  <a:glow rad="254000">
                    <a:srgbClr val="000000"/>
                  </a:glow>
                </a:effectLst>
                <a:latin typeface="Arial" charset="0"/>
                <a:ea typeface="ＭＳ Ｐゴシック" charset="0"/>
                <a:cs typeface="Times New Roman" charset="0"/>
              </a:rPr>
              <a:t>"saw </a:t>
            </a:r>
            <a:r>
              <a:rPr lang="en-US" sz="2800" b="1" dirty="0">
                <a:solidFill>
                  <a:srgbClr val="FFFFFF"/>
                </a:solidFill>
                <a:effectLst>
                  <a:glow rad="254000">
                    <a:srgbClr val="000000"/>
                  </a:glow>
                </a:effectLst>
                <a:latin typeface="Arial" charset="0"/>
                <a:ea typeface="ＭＳ Ｐゴシック" charset="0"/>
                <a:cs typeface="Times New Roman" charset="0"/>
              </a:rPr>
              <a:t>the importance of stories as explanations—my favorite part of the whole movie was when Noah retold the Genesis creation accounts to his sons, and we saw the </a:t>
            </a:r>
            <a:r>
              <a:rPr lang="en-US" sz="2800" b="1" dirty="0">
                <a:solidFill>
                  <a:srgbClr val="FFFF00"/>
                </a:solidFill>
                <a:effectLst>
                  <a:glow rad="254000">
                    <a:srgbClr val="000000"/>
                  </a:glow>
                </a:effectLst>
                <a:latin typeface="Arial" charset="0"/>
                <a:ea typeface="ＭＳ Ｐゴシック" charset="0"/>
                <a:cs typeface="Times New Roman" charset="0"/>
              </a:rPr>
              <a:t>evolutionary creation of the world up to some mysterious Adam and Eve figures</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215900" y="885332"/>
            <a:ext cx="2540000" cy="3429000"/>
          </a:xfrm>
          <a:prstGeom prst="rect">
            <a:avLst/>
          </a:prstGeom>
        </p:spPr>
      </p:pic>
    </p:spTree>
    <p:extLst>
      <p:ext uri="{BB962C8B-B14F-4D97-AF65-F5344CB8AC3E}">
        <p14:creationId xmlns:p14="http://schemas.microsoft.com/office/powerpoint/2010/main" val="3140499281"/>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rgbClr val="FFFFFF"/>
                </a:solidFill>
                <a:latin typeface="Arial"/>
                <a:ea typeface="ＭＳ Ｐゴシック" charset="0"/>
                <a:cs typeface="Arial"/>
              </a:rPr>
              <a:t>Criticism of "Noah"</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Ken Ham (Answers in Genesis):</a:t>
            </a:r>
          </a:p>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"Except </a:t>
            </a:r>
            <a:r>
              <a:rPr lang="en-US" sz="2800" b="1" dirty="0">
                <a:solidFill>
                  <a:srgbClr val="FFFFFF"/>
                </a:solidFill>
                <a:effectLst>
                  <a:glow rad="254000">
                    <a:srgbClr val="000000"/>
                  </a:glow>
                </a:effectLst>
                <a:latin typeface="Arial" charset="0"/>
                <a:ea typeface="ＭＳ Ｐゴシック" charset="0"/>
                <a:cs typeface="Times New Roman" charset="0"/>
              </a:rPr>
              <a:t>for some of the names…hardly any remnant of the </a:t>
            </a:r>
            <a:r>
              <a:rPr lang="en-US" sz="2800" b="1" dirty="0" smtClean="0">
                <a:solidFill>
                  <a:srgbClr val="FFFFFF"/>
                </a:solidFill>
                <a:effectLst>
                  <a:glow rad="254000">
                    <a:srgbClr val="000000"/>
                  </a:glow>
                </a:effectLst>
                <a:latin typeface="Arial" charset="0"/>
                <a:ea typeface="ＭＳ Ｐゴシック" charset="0"/>
                <a:cs typeface="Times New Roman" charset="0"/>
              </a:rPr>
              <a:t>Bible</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account of the flood in Genesis 6–9 is recognizable in the movie. Yes, there is an ark in the film that is true to the massive biblical proportions, but it did not look seaworthy. There were many animals that came to Noah and went aboard the ark, but there were far too many creatures crammed inside, certainly many more than were needed</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3615127875"/>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rgbClr val="FFFFFF"/>
                </a:solidFill>
                <a:latin typeface="Arial"/>
                <a:ea typeface="ＭＳ Ｐゴシック" charset="0"/>
                <a:cs typeface="Arial"/>
              </a:rPr>
              <a:t>Criticism of "Noah"</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Ken Ham (Answers in Genesis):</a:t>
            </a:r>
          </a:p>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"Also</a:t>
            </a:r>
            <a:r>
              <a:rPr lang="en-US" sz="2800" b="1" dirty="0">
                <a:solidFill>
                  <a:srgbClr val="FFFFFF"/>
                </a:solidFill>
                <a:effectLst>
                  <a:glow rad="254000">
                    <a:srgbClr val="000000"/>
                  </a:glow>
                </a:effectLst>
                <a:latin typeface="Arial" charset="0"/>
                <a:ea typeface="ＭＳ Ｐゴシック" charset="0"/>
                <a:cs typeface="Times New Roman" charset="0"/>
              </a:rPr>
              <a:t>, while the extreme wickedness of man was depicted, the real sin displayed in the film was the </a:t>
            </a:r>
            <a:r>
              <a:rPr lang="en-US" sz="2800" b="1" dirty="0" smtClean="0">
                <a:solidFill>
                  <a:srgbClr val="FFFFFF"/>
                </a:solidFill>
                <a:effectLst>
                  <a:glow rad="254000">
                    <a:srgbClr val="000000"/>
                  </a:glow>
                </a:effectLst>
                <a:latin typeface="Arial" charset="0"/>
                <a:ea typeface="ＭＳ Ｐゴシック" charset="0"/>
                <a:cs typeface="Times New Roman" charset="0"/>
              </a:rPr>
              <a:t>people</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destruction of the earth. Lost within the </a:t>
            </a:r>
            <a:r>
              <a:rPr lang="en-US" sz="2800" b="1" dirty="0" smtClean="0">
                <a:solidFill>
                  <a:srgbClr val="FFFFFF"/>
                </a:solidFill>
                <a:effectLst>
                  <a:glow rad="254000">
                    <a:srgbClr val="000000"/>
                  </a:glow>
                </a:effectLst>
                <a:latin typeface="Arial" charset="0"/>
                <a:ea typeface="ＭＳ Ｐゴシック" charset="0"/>
                <a:cs typeface="Times New Roman" charset="0"/>
              </a:rPr>
              <a:t>film</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extreme environmentalist message is that the actual sins of the </a:t>
            </a:r>
            <a:r>
              <a:rPr lang="en-US" sz="2800" b="1" dirty="0" err="1">
                <a:solidFill>
                  <a:srgbClr val="FFFFFF"/>
                </a:solidFill>
                <a:effectLst>
                  <a:glow rad="254000">
                    <a:srgbClr val="000000"/>
                  </a:glow>
                </a:effectLst>
                <a:latin typeface="Arial" charset="0"/>
                <a:ea typeface="ＭＳ Ｐゴシック" charset="0"/>
                <a:cs typeface="Times New Roman" charset="0"/>
              </a:rPr>
              <a:t>preflood</a:t>
            </a:r>
            <a:r>
              <a:rPr lang="en-US" sz="2800" b="1" dirty="0">
                <a:solidFill>
                  <a:srgbClr val="FFFFFF"/>
                </a:solidFill>
                <a:effectLst>
                  <a:glow rad="254000">
                    <a:srgbClr val="000000"/>
                  </a:glow>
                </a:effectLst>
                <a:latin typeface="Arial" charset="0"/>
                <a:ea typeface="ＭＳ Ｐゴシック" charset="0"/>
                <a:cs typeface="Times New Roman" charset="0"/>
              </a:rPr>
              <a:t> people were rebellion against God and </a:t>
            </a:r>
            <a:r>
              <a:rPr lang="en-US" sz="2800" b="1" dirty="0" smtClean="0">
                <a:solidFill>
                  <a:srgbClr val="FFFFFF"/>
                </a:solidFill>
                <a:effectLst>
                  <a:glow rad="254000">
                    <a:srgbClr val="000000"/>
                  </a:glow>
                </a:effectLst>
                <a:latin typeface="Arial" charset="0"/>
                <a:ea typeface="ＭＳ Ｐゴシック" charset="0"/>
                <a:cs typeface="Times New Roman" charset="0"/>
              </a:rPr>
              <a:t>man</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s </a:t>
            </a:r>
            <a:r>
              <a:rPr lang="en-US" sz="2800" b="1" dirty="0">
                <a:solidFill>
                  <a:srgbClr val="FFFFFF"/>
                </a:solidFill>
                <a:effectLst>
                  <a:glow rad="254000">
                    <a:srgbClr val="000000"/>
                  </a:glow>
                </a:effectLst>
                <a:latin typeface="Arial" charset="0"/>
                <a:ea typeface="ＭＳ Ｐゴシック" charset="0"/>
                <a:cs typeface="Times New Roman" charset="0"/>
              </a:rPr>
              <a:t>inhumanity to man</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982960281"/>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rgbClr val="FFFFFF"/>
                </a:solidFill>
                <a:latin typeface="Arial"/>
                <a:ea typeface="ＭＳ Ｐゴシック" charset="0"/>
                <a:cs typeface="Arial"/>
              </a:rPr>
              <a:t>Criticism of "Noah"</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a:solidFill>
                  <a:srgbClr val="FFFFFF"/>
                </a:solidFill>
                <a:effectLst>
                  <a:glow rad="254000">
                    <a:srgbClr val="000000"/>
                  </a:glow>
                </a:effectLst>
                <a:latin typeface="Arial" charset="0"/>
                <a:ea typeface="ＭＳ Ｐゴシック" charset="0"/>
                <a:cs typeface="Times New Roman" charset="0"/>
              </a:rPr>
              <a:t>Ken Ham (Answers in Genesis):</a:t>
            </a:r>
          </a:p>
          <a:p>
            <a:pPr defTabSz="914400" fontAlgn="base">
              <a:lnSpc>
                <a:spcPct val="90000"/>
              </a:lnSpc>
              <a:spcBef>
                <a:spcPct val="20000"/>
              </a:spcBef>
              <a:spcAft>
                <a:spcPct val="0"/>
              </a:spcAft>
              <a:buClr>
                <a:srgbClr val="FFFF66"/>
              </a:buClr>
            </a:pPr>
            <a:r>
              <a:rPr lang="en-US" sz="2800" b="1" dirty="0" smtClean="0">
                <a:solidFill>
                  <a:srgbClr val="FFFFFF"/>
                </a:solidFill>
                <a:effectLst>
                  <a:glow rad="254000">
                    <a:srgbClr val="000000"/>
                  </a:glow>
                </a:effectLst>
                <a:latin typeface="Arial" charset="0"/>
                <a:ea typeface="ＭＳ Ｐゴシック" charset="0"/>
                <a:cs typeface="Times New Roman" charset="0"/>
              </a:rPr>
              <a:t>"Ultimately</a:t>
            </a:r>
            <a:r>
              <a:rPr lang="en-US" sz="2800" b="1" dirty="0">
                <a:solidFill>
                  <a:srgbClr val="FFFFFF"/>
                </a:solidFill>
                <a:effectLst>
                  <a:glow rad="254000">
                    <a:srgbClr val="000000"/>
                  </a:glow>
                </a:effectLst>
                <a:latin typeface="Arial" charset="0"/>
                <a:ea typeface="ＭＳ Ｐゴシック" charset="0"/>
                <a:cs typeface="Times New Roman" charset="0"/>
              </a:rPr>
              <a:t>, there is barely a hint of biblical fidelity in this film. It is an unbiblical, pagan film from its start. It opens, </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In </a:t>
            </a:r>
            <a:r>
              <a:rPr lang="en-US" sz="2800" b="1" dirty="0">
                <a:solidFill>
                  <a:srgbClr val="FFFFFF"/>
                </a:solidFill>
                <a:effectLst>
                  <a:glow rad="254000">
                    <a:srgbClr val="000000"/>
                  </a:glow>
                </a:effectLst>
                <a:latin typeface="Arial" charset="0"/>
                <a:ea typeface="ＭＳ Ｐゴシック" charset="0"/>
                <a:cs typeface="Times New Roman" charset="0"/>
              </a:rPr>
              <a:t>the beginning there was nothing</a:t>
            </a:r>
            <a:r>
              <a:rPr lang="en-US" sz="2800" b="1" dirty="0" smtClean="0">
                <a:solidFill>
                  <a:srgbClr val="FFFFFF"/>
                </a:solidFill>
                <a:effectLst>
                  <a:glow rad="254000">
                    <a:srgbClr val="000000"/>
                  </a:glow>
                </a:effectLst>
                <a:latin typeface="Arial" charset="0"/>
                <a:ea typeface="ＭＳ Ｐゴシック" charset="0"/>
                <a:cs typeface="Times New Roman" charset="0"/>
              </a:rPr>
              <a:t>.</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The Bible opens, </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In </a:t>
            </a:r>
            <a:r>
              <a:rPr lang="en-US" sz="2800" b="1" dirty="0">
                <a:solidFill>
                  <a:srgbClr val="FFFFFF"/>
                </a:solidFill>
                <a:effectLst>
                  <a:glow rad="254000">
                    <a:srgbClr val="000000"/>
                  </a:glow>
                </a:effectLst>
                <a:latin typeface="Arial" charset="0"/>
                <a:ea typeface="ＭＳ Ｐゴシック" charset="0"/>
                <a:cs typeface="Times New Roman" charset="0"/>
              </a:rPr>
              <a:t>the beginning God</a:t>
            </a:r>
            <a:r>
              <a:rPr lang="en-US" sz="2800" b="1" dirty="0" smtClean="0">
                <a:solidFill>
                  <a:srgbClr val="FFFFFF"/>
                </a:solidFill>
                <a:effectLst>
                  <a:glow rad="254000">
                    <a:srgbClr val="000000"/>
                  </a:glow>
                </a:effectLst>
                <a:latin typeface="Arial" charset="0"/>
                <a:ea typeface="ＭＳ Ｐゴシック" charset="0"/>
                <a:cs typeface="Times New Roman" charset="0"/>
              </a:rPr>
              <a:t>.</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dirty="0">
                <a:solidFill>
                  <a:srgbClr val="FFFFFF"/>
                </a:solidFill>
                <a:effectLst>
                  <a:glow rad="254000">
                    <a:srgbClr val="000000"/>
                  </a:glow>
                </a:effectLst>
                <a:latin typeface="Arial" charset="0"/>
                <a:ea typeface="ＭＳ Ｐゴシック" charset="0"/>
                <a:cs typeface="Times New Roman" charset="0"/>
              </a:rPr>
              <a:t>That difference helps sum up the problem I have with the film. The Bible is about the true God of creation; the movie does not present the true God of the Bible</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4141867392"/>
      </p:ext>
    </p:extLst>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8788" y="0"/>
            <a:ext cx="10022788" cy="3709963"/>
          </a:xfrm>
          <a:prstGeom prst="rect">
            <a:avLst/>
          </a:prstGeom>
        </p:spPr>
      </p:pic>
      <p:pic>
        <p:nvPicPr>
          <p:cNvPr id="5" name="Picture 4"/>
          <p:cNvPicPr>
            <a:picLocks noChangeAspect="1"/>
          </p:cNvPicPr>
          <p:nvPr/>
        </p:nvPicPr>
        <p:blipFill>
          <a:blip r:embed="rId4"/>
          <a:stretch>
            <a:fillRect/>
          </a:stretch>
        </p:blipFill>
        <p:spPr>
          <a:xfrm>
            <a:off x="5775688" y="2298700"/>
            <a:ext cx="3266711" cy="4457700"/>
          </a:xfrm>
          <a:prstGeom prst="rect">
            <a:avLst/>
          </a:prstGeom>
        </p:spPr>
      </p:pic>
    </p:spTree>
    <p:extLst>
      <p:ext uri="{BB962C8B-B14F-4D97-AF65-F5344CB8AC3E}">
        <p14:creationId xmlns:p14="http://schemas.microsoft.com/office/powerpoint/2010/main" val="38257840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Ray Comfort</a:t>
            </a:r>
            <a:r>
              <a:rPr lang="fr-FR"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s "Noah"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hlinkClick r:id="rId4"/>
              </a:rPr>
              <a:t>http://</a:t>
            </a:r>
            <a:r>
              <a:rPr lang="en-US" sz="4000" b="1" dirty="0" err="1">
                <a:solidFill>
                  <a:srgbClr val="FFFF00"/>
                </a:solidFill>
                <a:hlinkClick r:id="rId4"/>
              </a:rPr>
              <a:t>www.noahthemovie.com</a:t>
            </a:r>
            <a:r>
              <a:rPr lang="en-US" sz="4000" b="1" dirty="0">
                <a:solidFill>
                  <a:srgbClr val="FFFF00"/>
                </a:solidFill>
                <a:hlinkClick r:id="rId4"/>
              </a:rPr>
              <a:t>/</a:t>
            </a:r>
            <a:endParaRPr lang="en-US" sz="4000" b="1" dirty="0">
              <a:solidFill>
                <a:srgbClr val="FFFF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5231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Does God have the right to judge the world?</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Why?</a:t>
            </a:r>
          </a:p>
        </p:txBody>
      </p:sp>
    </p:spTree>
    <p:extLst>
      <p:ext uri="{BB962C8B-B14F-4D97-AF65-F5344CB8AC3E}">
        <p14:creationId xmlns:p14="http://schemas.microsoft.com/office/powerpoint/2010/main" val="3801213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79917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2"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a:t>
            </a:r>
            <a:r>
              <a:rPr lang="en-US" sz="2800" b="1" dirty="0" smtClean="0">
                <a:solidFill>
                  <a:srgbClr val="FFFFFF"/>
                </a:solidFill>
                <a:latin typeface="Arial"/>
                <a:ea typeface="ＭＳ Ｐゴシック" pitchFamily="-112" charset="-128"/>
                <a:cs typeface="Arial"/>
              </a:rPr>
              <a:t>1–11</a:t>
            </a:r>
            <a:endParaRPr lang="en-US" sz="2800" b="1" dirty="0">
              <a:solidFill>
                <a:srgbClr val="FFFFFF"/>
              </a:solidFill>
              <a:latin typeface="Arial"/>
              <a:ea typeface="ＭＳ Ｐゴシック" pitchFamily="-112" charset="-128"/>
              <a:cs typeface="Arial"/>
            </a:endParaRPr>
          </a:p>
        </p:txBody>
      </p:sp>
      <p:sp>
        <p:nvSpPr>
          <p:cNvPr id="1799173" name="Text Box 5"/>
          <p:cNvSpPr txBox="1">
            <a:spLocks noChangeArrowheads="1"/>
          </p:cNvSpPr>
          <p:nvPr/>
        </p:nvSpPr>
        <p:spPr bwMode="auto">
          <a:xfrm rot="18010445">
            <a:off x="-69056" y="3128169"/>
            <a:ext cx="35671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600" b="1" dirty="0" smtClean="0">
                <a:solidFill>
                  <a:srgbClr val="FFFFFF"/>
                </a:solidFill>
                <a:latin typeface="Arial"/>
                <a:cs typeface="Arial"/>
              </a:rPr>
              <a:t> </a:t>
            </a:r>
            <a:r>
              <a:rPr lang="en-US" altLang="zh-CN" sz="3600" b="1" dirty="0" smtClean="0">
                <a:solidFill>
                  <a:srgbClr val="FFFFFF"/>
                </a:solidFill>
                <a:latin typeface="Arial"/>
                <a:cs typeface="Arial"/>
              </a:rPr>
              <a:t>Creation  </a:t>
            </a:r>
            <a:r>
              <a:rPr lang="en-US" altLang="zh-CN" sz="2800" b="1" dirty="0" smtClean="0">
                <a:solidFill>
                  <a:srgbClr val="FFFFFF"/>
                </a:solidFill>
                <a:latin typeface="Arial"/>
                <a:cs typeface="Arial"/>
              </a:rPr>
              <a:t>1–2</a:t>
            </a:r>
          </a:p>
        </p:txBody>
      </p:sp>
      <p:sp>
        <p:nvSpPr>
          <p:cNvPr id="1799174" name="Text Box 6"/>
          <p:cNvSpPr txBox="1">
            <a:spLocks noChangeArrowheads="1"/>
          </p:cNvSpPr>
          <p:nvPr/>
        </p:nvSpPr>
        <p:spPr bwMode="auto">
          <a:xfrm rot="17960977">
            <a:off x="1066007" y="3759994"/>
            <a:ext cx="18907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Fall </a:t>
            </a:r>
            <a:r>
              <a:rPr lang="en-US" sz="2800" b="1" dirty="0" smtClean="0">
                <a:solidFill>
                  <a:srgbClr val="FFFFFF"/>
                </a:solidFill>
                <a:latin typeface="Arial"/>
                <a:ea typeface="ＭＳ Ｐゴシック" pitchFamily="-112" charset="-128"/>
                <a:cs typeface="Arial"/>
              </a:rPr>
              <a:t>3–5</a:t>
            </a:r>
            <a:endParaRPr lang="en-US" sz="2800" b="1" dirty="0">
              <a:solidFill>
                <a:srgbClr val="FFFFFF"/>
              </a:solidFill>
              <a:latin typeface="Arial"/>
              <a:ea typeface="ＭＳ Ｐゴシック" pitchFamily="-112" charset="-128"/>
              <a:cs typeface="Arial"/>
            </a:endParaRPr>
          </a:p>
        </p:txBody>
      </p:sp>
      <p:sp>
        <p:nvSpPr>
          <p:cNvPr id="1799175" name="Text Box 7"/>
          <p:cNvSpPr txBox="1">
            <a:spLocks noChangeArrowheads="1"/>
          </p:cNvSpPr>
          <p:nvPr/>
        </p:nvSpPr>
        <p:spPr bwMode="auto">
          <a:xfrm rot="18005512">
            <a:off x="1483519" y="3404394"/>
            <a:ext cx="2732088"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Flood </a:t>
            </a:r>
            <a:r>
              <a:rPr lang="en-US" sz="2800" b="1" dirty="0" smtClean="0">
                <a:solidFill>
                  <a:srgbClr val="FFFFFF"/>
                </a:solidFill>
                <a:latin typeface="Arial"/>
                <a:ea typeface="ＭＳ Ｐゴシック" pitchFamily="-112" charset="-128"/>
                <a:cs typeface="Arial"/>
              </a:rPr>
              <a:t>6–9</a:t>
            </a:r>
            <a:endParaRPr lang="en-US" sz="2800" b="1" dirty="0">
              <a:solidFill>
                <a:srgbClr val="FFFFFF"/>
              </a:solidFill>
              <a:latin typeface="Arial"/>
              <a:ea typeface="ＭＳ Ｐゴシック" pitchFamily="-112" charset="-128"/>
              <a:cs typeface="Arial"/>
            </a:endParaRPr>
          </a:p>
        </p:txBody>
      </p:sp>
      <p:sp>
        <p:nvSpPr>
          <p:cNvPr id="1799176" name="Line 8"/>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7" name="Line 9"/>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8" name="Line 10"/>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9" name="Line 11"/>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0" name="Line 12"/>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1" name="Line 13"/>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2" name="Line 14"/>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nvGrpSpPr>
          <p:cNvPr id="161806" name="Group 15"/>
          <p:cNvGrpSpPr>
            <a:grpSpLocks/>
          </p:cNvGrpSpPr>
          <p:nvPr/>
        </p:nvGrpSpPr>
        <p:grpSpPr bwMode="auto">
          <a:xfrm>
            <a:off x="2514600" y="533400"/>
            <a:ext cx="6019800" cy="938213"/>
            <a:chOff x="1584" y="336"/>
            <a:chExt cx="3792" cy="591"/>
          </a:xfrm>
        </p:grpSpPr>
        <p:sp>
          <p:nvSpPr>
            <p:cNvPr id="1799184" name="Rectangle 16"/>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5" name="Line 17"/>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7" name="Group 18"/>
          <p:cNvGrpSpPr>
            <a:grpSpLocks/>
          </p:cNvGrpSpPr>
          <p:nvPr/>
        </p:nvGrpSpPr>
        <p:grpSpPr bwMode="auto">
          <a:xfrm>
            <a:off x="533400" y="4953000"/>
            <a:ext cx="6019800" cy="685800"/>
            <a:chOff x="336" y="3120"/>
            <a:chExt cx="3792" cy="432"/>
          </a:xfrm>
        </p:grpSpPr>
        <p:sp>
          <p:nvSpPr>
            <p:cNvPr id="1799187" name="Rectangle 1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8" name="Line 2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8" name="Group 21"/>
          <p:cNvGrpSpPr>
            <a:grpSpLocks/>
          </p:cNvGrpSpPr>
          <p:nvPr/>
        </p:nvGrpSpPr>
        <p:grpSpPr bwMode="auto">
          <a:xfrm>
            <a:off x="533400" y="5638800"/>
            <a:ext cx="6019800" cy="685800"/>
            <a:chOff x="336" y="3120"/>
            <a:chExt cx="3792" cy="432"/>
          </a:xfrm>
        </p:grpSpPr>
        <p:sp>
          <p:nvSpPr>
            <p:cNvPr id="1799190" name="Rectangle 22"/>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1" name="Line 23"/>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sp>
        <p:nvSpPr>
          <p:cNvPr id="1799192" name="Text Box 24"/>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1799193" name="Line 25"/>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4" name="Line 26"/>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5" name="Line 27"/>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6" name="Line 28"/>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7" name="Text Box 29"/>
          <p:cNvSpPr txBox="1">
            <a:spLocks noChangeArrowheads="1"/>
          </p:cNvSpPr>
          <p:nvPr/>
        </p:nvSpPr>
        <p:spPr bwMode="auto">
          <a:xfrm>
            <a:off x="2676525" y="438150"/>
            <a:ext cx="2505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Primeval History</a:t>
            </a:r>
          </a:p>
        </p:txBody>
      </p:sp>
      <p:sp>
        <p:nvSpPr>
          <p:cNvPr id="161815" name="Text Box 30"/>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1799199" name="Rectangle 31"/>
          <p:cNvSpPr>
            <a:spLocks noGrp="1" noChangeArrowheads="1"/>
          </p:cNvSpPr>
          <p:nvPr>
            <p:ph type="title" idx="4294967295"/>
          </p:nvPr>
        </p:nvSpPr>
        <p:spPr>
          <a:xfrm>
            <a:off x="6516688" y="4114800"/>
            <a:ext cx="2627312" cy="2743200"/>
          </a:xfrm>
          <a:effectLst>
            <a:outerShdw blurRad="63500" dist="35921" dir="2700000" algn="ctr" rotWithShape="0">
              <a:schemeClr val="tx2">
                <a:alpha val="74998"/>
              </a:schemeClr>
            </a:outerShdw>
          </a:effectLst>
        </p:spPr>
        <p:txBody>
          <a:bodyPr/>
          <a:lstStyle/>
          <a:p>
            <a:pPr eaLnBrk="1" hangingPunct="1">
              <a:defRPr/>
            </a:pPr>
            <a:r>
              <a:rPr lang="en-US" sz="4000" dirty="0">
                <a:solidFill>
                  <a:schemeClr val="bg1"/>
                </a:solidFill>
                <a:ea typeface="ＭＳ Ｐゴシック" pitchFamily="-112" charset="-128"/>
                <a:cs typeface="Arial"/>
              </a:rPr>
              <a:t>Chart of Gen. </a:t>
            </a:r>
            <a:r>
              <a:rPr lang="en-US" sz="4000" dirty="0" smtClean="0">
                <a:solidFill>
                  <a:schemeClr val="bg1"/>
                </a:solidFill>
                <a:ea typeface="ＭＳ Ｐゴシック" pitchFamily="-112" charset="-128"/>
                <a:cs typeface="Arial"/>
              </a:rPr>
              <a:t>6–9</a:t>
            </a:r>
            <a:endParaRPr lang="en-US" sz="4000"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7860131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99175"/>
                                        </p:tgtEl>
                                        <p:attrNameLst>
                                          <p:attrName>style.visibility</p:attrName>
                                        </p:attrNameLst>
                                      </p:cBhvr>
                                      <p:to>
                                        <p:strVal val="visible"/>
                                      </p:to>
                                    </p:set>
                                    <p:animEffect transition="in" filter="dissolve">
                                      <p:cBhvr>
                                        <p:cTn id="7" dur="500"/>
                                        <p:tgtEl>
                                          <p:spTgt spid="179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917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564" y="3410856"/>
            <a:ext cx="3460435" cy="3447143"/>
          </a:xfrm>
          <a:prstGeom prst="rect">
            <a:avLst/>
          </a:prstGeom>
        </p:spPr>
      </p:pic>
      <p:sp>
        <p:nvSpPr>
          <p:cNvPr id="435208" name="Rectangle 8"/>
          <p:cNvSpPr>
            <a:spLocks noChangeArrowheads="1"/>
          </p:cNvSpPr>
          <p:nvPr/>
        </p:nvSpPr>
        <p:spPr bwMode="auto">
          <a:xfrm>
            <a:off x="112485" y="2133600"/>
            <a:ext cx="9067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altLang="zh-CN" sz="3200" b="1" dirty="0">
                <a:solidFill>
                  <a:srgbClr val="FFFFFF"/>
                </a:solidFill>
                <a:latin typeface="Arial"/>
                <a:ea typeface="ＭＳ Ｐゴシック" charset="0"/>
                <a:cs typeface="Arial"/>
              </a:rPr>
              <a:t>Who were these who impregnated women? </a:t>
            </a:r>
          </a:p>
          <a:p>
            <a:pPr marL="342900" indent="-342900" defTabSz="914400" fontAlgn="base">
              <a:lnSpc>
                <a:spcPct val="90000"/>
              </a:lnSpc>
              <a:spcBef>
                <a:spcPct val="20000"/>
              </a:spcBef>
              <a:spcAft>
                <a:spcPct val="0"/>
              </a:spcAft>
              <a:buFontTx/>
              <a:buChar char="•"/>
            </a:pPr>
            <a:r>
              <a:rPr lang="en-US" altLang="zh-CN" sz="3200" b="1" dirty="0">
                <a:solidFill>
                  <a:srgbClr val="FFFFFF"/>
                </a:solidFill>
                <a:latin typeface="Arial"/>
                <a:ea typeface="ＭＳ Ｐゴシック" charset="0"/>
                <a:cs typeface="Arial"/>
              </a:rPr>
              <a:t>Demons (Angels)?</a:t>
            </a:r>
          </a:p>
          <a:p>
            <a:pPr marL="342900" indent="-342900" defTabSz="914400" fontAlgn="base">
              <a:lnSpc>
                <a:spcPct val="90000"/>
              </a:lnSpc>
              <a:spcBef>
                <a:spcPct val="20000"/>
              </a:spcBef>
              <a:spcAft>
                <a:spcPct val="0"/>
              </a:spcAft>
              <a:buFontTx/>
              <a:buChar char="•"/>
            </a:pPr>
            <a:r>
              <a:rPr lang="en-US" altLang="zh-CN" sz="3200" b="1" dirty="0">
                <a:solidFill>
                  <a:srgbClr val="FFFFFF"/>
                </a:solidFill>
                <a:latin typeface="Arial"/>
                <a:ea typeface="ＭＳ Ｐゴシック" charset="0"/>
                <a:cs typeface="Arial"/>
              </a:rPr>
              <a:t>Rulers?</a:t>
            </a:r>
          </a:p>
          <a:p>
            <a:pPr marL="342900" indent="-342900" defTabSz="914400" fontAlgn="base">
              <a:lnSpc>
                <a:spcPct val="90000"/>
              </a:lnSpc>
              <a:spcBef>
                <a:spcPct val="20000"/>
              </a:spcBef>
              <a:spcAft>
                <a:spcPct val="0"/>
              </a:spcAft>
              <a:buFontTx/>
              <a:buChar char="•"/>
            </a:pPr>
            <a:r>
              <a:rPr lang="en-US" altLang="zh-CN" sz="3200" b="1" dirty="0">
                <a:solidFill>
                  <a:srgbClr val="FFFFFF"/>
                </a:solidFill>
                <a:latin typeface="Arial"/>
                <a:ea typeface="ＭＳ Ｐゴシック" charset="0"/>
                <a:cs typeface="Arial"/>
              </a:rPr>
              <a:t>Demon-possessed rulers?</a:t>
            </a:r>
          </a:p>
          <a:p>
            <a:pPr marL="342900" indent="-342900" defTabSz="914400" fontAlgn="base">
              <a:lnSpc>
                <a:spcPct val="90000"/>
              </a:lnSpc>
              <a:spcBef>
                <a:spcPct val="20000"/>
              </a:spcBef>
              <a:spcAft>
                <a:spcPct val="0"/>
              </a:spcAft>
              <a:buFontTx/>
              <a:buChar char="•"/>
            </a:pPr>
            <a:r>
              <a:rPr lang="en-US" altLang="zh-CN" sz="3200" b="1" dirty="0" err="1">
                <a:solidFill>
                  <a:srgbClr val="FFFFFF"/>
                </a:solidFill>
                <a:latin typeface="Arial"/>
                <a:ea typeface="ＭＳ Ｐゴシック" charset="0"/>
                <a:cs typeface="Arial"/>
              </a:rPr>
              <a:t>Sethites</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en-US" altLang="zh-CN" sz="3200" b="1" dirty="0" err="1">
                <a:solidFill>
                  <a:srgbClr val="FFFFFF"/>
                </a:solidFill>
                <a:latin typeface="Arial"/>
                <a:ea typeface="ＭＳ Ｐゴシック" charset="0"/>
                <a:cs typeface="Arial"/>
              </a:rPr>
              <a:t>Cainites</a:t>
            </a:r>
            <a:r>
              <a:rPr lang="en-US" altLang="zh-CN" sz="3200" b="1" dirty="0">
                <a:solidFill>
                  <a:srgbClr val="FFFFFF"/>
                </a:solidFill>
                <a:latin typeface="Arial"/>
                <a:ea typeface="ＭＳ Ｐゴシック" charset="0"/>
                <a:cs typeface="Arial"/>
              </a:rPr>
              <a:t>?</a:t>
            </a:r>
          </a:p>
          <a:p>
            <a:pPr marL="342900" indent="-342900" defTabSz="914400" fontAlgn="base">
              <a:lnSpc>
                <a:spcPct val="90000"/>
              </a:lnSpc>
              <a:spcBef>
                <a:spcPct val="20000"/>
              </a:spcBef>
              <a:spcAft>
                <a:spcPct val="0"/>
              </a:spcAft>
              <a:buFontTx/>
              <a:buChar char="•"/>
            </a:pPr>
            <a:r>
              <a:rPr lang="en-US" altLang="zh-CN" sz="3200" b="1" dirty="0">
                <a:solidFill>
                  <a:srgbClr val="FFFFFF"/>
                </a:solidFill>
                <a:latin typeface="Arial"/>
                <a:ea typeface="ＭＳ Ｐゴシック" charset="0"/>
                <a:cs typeface="Arial"/>
              </a:rPr>
              <a:t>Lesser deities?</a:t>
            </a:r>
          </a:p>
          <a:p>
            <a:pPr marL="342900" indent="-342900" defTabSz="914400" fontAlgn="base">
              <a:lnSpc>
                <a:spcPct val="90000"/>
              </a:lnSpc>
              <a:spcBef>
                <a:spcPct val="20000"/>
              </a:spcBef>
              <a:spcAft>
                <a:spcPct val="0"/>
              </a:spcAft>
              <a:buFontTx/>
              <a:buChar char="•"/>
            </a:pPr>
            <a:r>
              <a:rPr lang="en-US" altLang="zh-CN" sz="3200" b="1" dirty="0">
                <a:solidFill>
                  <a:srgbClr val="FFFFFF"/>
                </a:solidFill>
                <a:latin typeface="Arial"/>
                <a:ea typeface="ＭＳ Ｐゴシック" charset="0"/>
                <a:cs typeface="Arial"/>
              </a:rPr>
              <a:t>Godly men?</a:t>
            </a:r>
          </a:p>
        </p:txBody>
      </p:sp>
      <p:sp>
        <p:nvSpPr>
          <p:cNvPr id="163841" name="Rectangle 2"/>
          <p:cNvSpPr>
            <a:spLocks noGrp="1" noChangeArrowheads="1"/>
          </p:cNvSpPr>
          <p:nvPr>
            <p:ph type="title"/>
          </p:nvPr>
        </p:nvSpPr>
        <p:spPr>
          <a:xfrm>
            <a:off x="76200" y="609600"/>
            <a:ext cx="8991600" cy="1371600"/>
          </a:xfrm>
          <a:solidFill>
            <a:srgbClr val="800000"/>
          </a:solidFill>
        </p:spPr>
        <p:txBody>
          <a:bodyPr/>
          <a:lstStyle/>
          <a:p>
            <a:pPr eaLnBrk="1" hangingPunct="1"/>
            <a:r>
              <a:rPr lang="en-US" altLang="zh-CN" sz="3600" b="1" dirty="0">
                <a:solidFill>
                  <a:schemeClr val="bg1"/>
                </a:solidFill>
                <a:latin typeface="Arial" charset="0"/>
                <a:ea typeface="ＭＳ Ｐゴシック" charset="0"/>
              </a:rPr>
              <a:t>The </a:t>
            </a:r>
            <a:r>
              <a:rPr lang="en-US" altLang="ja-JP" sz="3600" b="1" dirty="0" smtClean="0">
                <a:solidFill>
                  <a:schemeClr val="bg1"/>
                </a:solidFill>
                <a:latin typeface="Arial" charset="0"/>
                <a:ea typeface="ＭＳ Ｐゴシック" charset="0"/>
              </a:rPr>
              <a:t>"Sons </a:t>
            </a:r>
            <a:r>
              <a:rPr lang="en-US" altLang="ja-JP" sz="3600" b="1" dirty="0">
                <a:solidFill>
                  <a:schemeClr val="bg1"/>
                </a:solidFill>
                <a:latin typeface="Arial" charset="0"/>
                <a:ea typeface="ＭＳ Ｐゴシック" charset="0"/>
              </a:rPr>
              <a:t>of </a:t>
            </a:r>
            <a:r>
              <a:rPr lang="en-US" altLang="ja-JP" sz="3600" b="1" dirty="0" smtClean="0">
                <a:solidFill>
                  <a:schemeClr val="bg1"/>
                </a:solidFill>
                <a:latin typeface="Arial" charset="0"/>
                <a:ea typeface="ＭＳ Ｐゴシック" charset="0"/>
              </a:rPr>
              <a:t>God" </a:t>
            </a:r>
            <a:r>
              <a:rPr lang="en-US" altLang="ja-JP" sz="3600" b="1" dirty="0">
                <a:solidFill>
                  <a:schemeClr val="bg1"/>
                </a:solidFill>
                <a:latin typeface="Arial" charset="0"/>
                <a:ea typeface="ＭＳ Ｐゴシック" charset="0"/>
              </a:rPr>
              <a:t>Immorality &amp; Giants Led to the Flood (Gen. 6:1-4)</a:t>
            </a:r>
            <a:endParaRPr lang="en-US" altLang="zh-CN" sz="3600" b="1" dirty="0">
              <a:solidFill>
                <a:schemeClr val="bg1"/>
              </a:solidFill>
              <a:latin typeface="Arial" charset="0"/>
              <a:ea typeface="ＭＳ Ｐゴシック" charset="0"/>
            </a:endParaRPr>
          </a:p>
        </p:txBody>
      </p:sp>
      <p:sp>
        <p:nvSpPr>
          <p:cNvPr id="163842" name="Text Box 4"/>
          <p:cNvSpPr txBox="1">
            <a:spLocks noChangeArrowheads="1"/>
          </p:cNvSpPr>
          <p:nvPr/>
        </p:nvSpPr>
        <p:spPr bwMode="auto">
          <a:xfrm>
            <a:off x="850265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latin typeface="Times New Roman" charset="0"/>
              </a:rPr>
              <a:t>83</a:t>
            </a:r>
            <a:endParaRPr lang="en-US" altLang="zh-CN">
              <a:solidFill>
                <a:srgbClr val="000000"/>
              </a:solidFill>
              <a:latin typeface="Times New Roman" charset="0"/>
            </a:endParaRPr>
          </a:p>
        </p:txBody>
      </p:sp>
      <p:pic>
        <p:nvPicPr>
          <p:cNvPr id="16384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0131" y="2798840"/>
            <a:ext cx="2007224" cy="13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01226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52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520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52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520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520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52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ctrTitle"/>
          </p:nvPr>
        </p:nvSpPr>
        <p:spPr>
          <a:xfrm>
            <a:off x="685800" y="152400"/>
            <a:ext cx="7772400" cy="914400"/>
          </a:xfrm>
          <a:gradFill rotWithShape="0">
            <a:gsLst>
              <a:gs pos="0">
                <a:srgbClr val="850A1A"/>
              </a:gs>
              <a:gs pos="50000">
                <a:schemeClr val="accent2"/>
              </a:gs>
              <a:gs pos="100000">
                <a:srgbClr val="850A1A"/>
              </a:gs>
            </a:gsLst>
            <a:lin ang="5400000" scaled="1"/>
          </a:gradFill>
        </p:spPr>
        <p:txBody>
          <a:bodyPr/>
          <a:lstStyle/>
          <a:p>
            <a:pPr eaLnBrk="1" hangingPunct="1">
              <a:defRPr/>
            </a:pPr>
            <a:r>
              <a:rPr lang="en-US">
                <a:solidFill>
                  <a:schemeClr val="bg1"/>
                </a:solidFill>
                <a:latin typeface="Arial" charset="0"/>
                <a:ea typeface="ＭＳ Ｐゴシック" charset="0"/>
              </a:rPr>
              <a:t>Questions on Genesis 6:1-4</a:t>
            </a:r>
            <a:endParaRPr lang="en-US">
              <a:latin typeface="Arial" charset="0"/>
              <a:ea typeface="ＭＳ Ｐゴシック" charset="0"/>
            </a:endParaRPr>
          </a:p>
        </p:txBody>
      </p:sp>
      <p:sp>
        <p:nvSpPr>
          <p:cNvPr id="1001476" name="Rectangle 4"/>
          <p:cNvSpPr>
            <a:spLocks noChangeArrowheads="1"/>
          </p:cNvSpPr>
          <p:nvPr/>
        </p:nvSpPr>
        <p:spPr bwMode="auto">
          <a:xfrm>
            <a:off x="457200" y="1117605"/>
            <a:ext cx="6183086" cy="362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23863" indent="-423863" defTabSz="914400" fontAlgn="base">
              <a:spcBef>
                <a:spcPct val="20000"/>
              </a:spcBef>
              <a:spcAft>
                <a:spcPct val="0"/>
              </a:spcAft>
              <a:buFont typeface="Arial" charset="0"/>
              <a:buAutoNum type="arabicPeriod"/>
            </a:pPr>
            <a:r>
              <a:rPr lang="en-US" altLang="zh-CN" sz="2400" b="1" dirty="0">
                <a:solidFill>
                  <a:srgbClr val="FFFFFF"/>
                </a:solidFill>
                <a:latin typeface="Arial"/>
                <a:ea typeface="ＭＳ Ｐゴシック" charset="0"/>
                <a:cs typeface="Arial"/>
              </a:rPr>
              <a:t>Who were </a:t>
            </a:r>
            <a:r>
              <a:rPr lang="en-US" altLang="ja-JP" sz="2400" b="1" dirty="0" smtClean="0">
                <a:solidFill>
                  <a:srgbClr val="FFFFFF"/>
                </a:solidFill>
                <a:latin typeface="Arial"/>
                <a:ea typeface="ＭＳ Ｐゴシック" charset="0"/>
                <a:cs typeface="Arial"/>
              </a:rPr>
              <a:t>"the </a:t>
            </a:r>
            <a:r>
              <a:rPr lang="en-US" altLang="ja-JP" sz="2400" b="1" dirty="0">
                <a:solidFill>
                  <a:srgbClr val="FFFFFF"/>
                </a:solidFill>
                <a:latin typeface="Arial"/>
                <a:ea typeface="ＭＳ Ｐゴシック" charset="0"/>
                <a:cs typeface="Arial"/>
              </a:rPr>
              <a:t>sons of </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6</a:t>
            </a:r>
            <a:r>
              <a:rPr lang="en-US" altLang="ja-JP" sz="2400" b="1" dirty="0" smtClean="0">
                <a:solidFill>
                  <a:srgbClr val="FFFFFF"/>
                </a:solidFill>
                <a:latin typeface="Arial"/>
                <a:ea typeface="ＭＳ Ｐゴシック" charset="0"/>
                <a:cs typeface="Arial"/>
              </a:rPr>
              <a:t>:2</a:t>
            </a:r>
            <a:r>
              <a:rPr lang="en-US" altLang="ja-JP" sz="2400" b="1" dirty="0">
                <a:solidFill>
                  <a:srgbClr val="FFFFFF"/>
                </a:solidFill>
                <a:latin typeface="Arial"/>
                <a:ea typeface="ＭＳ Ｐゴシック" charset="0"/>
                <a:cs typeface="Arial"/>
              </a:rPr>
              <a:t>)?</a:t>
            </a:r>
          </a:p>
          <a:p>
            <a:pPr marL="423863" indent="-423863" defTabSz="914400" fontAlgn="base">
              <a:spcBef>
                <a:spcPct val="20000"/>
              </a:spcBef>
              <a:spcAft>
                <a:spcPct val="0"/>
              </a:spcAft>
              <a:buFont typeface="Arial" charset="0"/>
              <a:buAutoNum type="arabicPeriod"/>
            </a:pPr>
            <a:r>
              <a:rPr lang="en-US" altLang="zh-CN" sz="2400" b="1" dirty="0">
                <a:solidFill>
                  <a:srgbClr val="FFFFFF"/>
                </a:solidFill>
                <a:latin typeface="Arial"/>
                <a:ea typeface="ＭＳ Ｐゴシック" charset="0"/>
                <a:cs typeface="Arial"/>
              </a:rPr>
              <a:t>Who were </a:t>
            </a:r>
            <a:r>
              <a:rPr lang="en-US" altLang="ja-JP" sz="2400" b="1" dirty="0" smtClean="0">
                <a:solidFill>
                  <a:srgbClr val="FFFFFF"/>
                </a:solidFill>
                <a:latin typeface="Arial"/>
                <a:ea typeface="ＭＳ Ｐゴシック" charset="0"/>
                <a:cs typeface="Arial"/>
              </a:rPr>
              <a:t>"the </a:t>
            </a:r>
            <a:r>
              <a:rPr lang="en-US" altLang="ja-JP" sz="2400" b="1" dirty="0">
                <a:solidFill>
                  <a:srgbClr val="FFFFFF"/>
                </a:solidFill>
                <a:latin typeface="Arial"/>
                <a:ea typeface="ＭＳ Ｐゴシック" charset="0"/>
                <a:cs typeface="Arial"/>
              </a:rPr>
              <a:t>daughters of </a:t>
            </a:r>
            <a:r>
              <a:rPr lang="en-US" altLang="ja-JP" sz="2400" b="1" dirty="0" smtClean="0">
                <a:solidFill>
                  <a:srgbClr val="FFFFFF"/>
                </a:solidFill>
                <a:latin typeface="Arial"/>
                <a:ea typeface="ＭＳ Ｐゴシック" charset="0"/>
                <a:cs typeface="Arial"/>
              </a:rPr>
              <a:t>men" </a:t>
            </a:r>
            <a:br>
              <a:rPr lang="en-US" altLang="ja-JP" sz="2400" b="1" dirty="0" smtClean="0">
                <a:solidFill>
                  <a:srgbClr val="FFFFFF"/>
                </a:solidFill>
                <a:latin typeface="Arial"/>
                <a:ea typeface="ＭＳ Ｐゴシック" charset="0"/>
                <a:cs typeface="Arial"/>
              </a:rPr>
            </a:br>
            <a:r>
              <a:rPr lang="en-US" altLang="ja-JP" sz="2400" b="1" dirty="0" smtClean="0">
                <a:solidFill>
                  <a:srgbClr val="FFFFFF"/>
                </a:solidFill>
                <a:latin typeface="Arial"/>
                <a:ea typeface="ＭＳ Ｐゴシック" charset="0"/>
                <a:cs typeface="Arial"/>
              </a:rPr>
              <a:t>(6:2</a:t>
            </a:r>
            <a:r>
              <a:rPr lang="en-US" altLang="ja-JP" sz="2400" b="1" dirty="0">
                <a:solidFill>
                  <a:srgbClr val="FFFFFF"/>
                </a:solidFill>
                <a:latin typeface="Arial"/>
                <a:ea typeface="ＭＳ Ｐゴシック" charset="0"/>
                <a:cs typeface="Arial"/>
              </a:rPr>
              <a:t>)?</a:t>
            </a:r>
          </a:p>
          <a:p>
            <a:pPr marL="423863" indent="-423863" defTabSz="914400" fontAlgn="base">
              <a:spcBef>
                <a:spcPct val="20000"/>
              </a:spcBef>
              <a:spcAft>
                <a:spcPct val="0"/>
              </a:spcAft>
              <a:buFont typeface="Arial" charset="0"/>
              <a:buAutoNum type="arabicPeriod"/>
            </a:pPr>
            <a:r>
              <a:rPr lang="en-US" altLang="zh-CN" sz="2400" b="1" dirty="0">
                <a:solidFill>
                  <a:srgbClr val="FFFFFF"/>
                </a:solidFill>
                <a:latin typeface="Arial"/>
                <a:ea typeface="ＭＳ Ｐゴシック" charset="0"/>
                <a:cs typeface="Arial"/>
              </a:rPr>
              <a:t>Did </a:t>
            </a:r>
            <a:r>
              <a:rPr lang="en-US" altLang="zh-CN" sz="2400" b="1" dirty="0" smtClean="0">
                <a:solidFill>
                  <a:srgbClr val="FFFFFF"/>
                </a:solidFill>
                <a:latin typeface="Arial"/>
                <a:ea typeface="ＭＳ Ｐゴシック" charset="0"/>
                <a:cs typeface="Arial"/>
              </a:rPr>
              <a:t>man</a:t>
            </a:r>
            <a:r>
              <a:rPr lang="fr-FR" altLang="ja-JP" sz="2400" b="1" dirty="0" smtClean="0">
                <a:solidFill>
                  <a:srgbClr val="FFFFFF"/>
                </a:solidFill>
                <a:latin typeface="Arial"/>
                <a:ea typeface="ＭＳ Ｐゴシック" charset="0"/>
                <a:cs typeface="Arial"/>
              </a:rPr>
              <a:t>'</a:t>
            </a:r>
            <a:r>
              <a:rPr lang="en-US" altLang="ja-JP" sz="2400" b="1" dirty="0" smtClean="0">
                <a:solidFill>
                  <a:srgbClr val="FFFFFF"/>
                </a:solidFill>
                <a:latin typeface="Arial"/>
                <a:ea typeface="ＭＳ Ｐゴシック" charset="0"/>
                <a:cs typeface="Arial"/>
              </a:rPr>
              <a:t>s </a:t>
            </a:r>
            <a:r>
              <a:rPr lang="en-US" altLang="ja-JP" sz="2400" b="1" dirty="0">
                <a:solidFill>
                  <a:srgbClr val="FFFFFF"/>
                </a:solidFill>
                <a:latin typeface="Arial"/>
                <a:ea typeface="ＭＳ Ｐゴシック" charset="0"/>
                <a:cs typeface="Arial"/>
              </a:rPr>
              <a:t>120-year limit (v. 3) indicate </a:t>
            </a:r>
            <a:r>
              <a:rPr lang="en-US" altLang="ja-JP" sz="2400" b="1" dirty="0" smtClean="0">
                <a:solidFill>
                  <a:srgbClr val="FFFFFF"/>
                </a:solidFill>
                <a:latin typeface="Arial"/>
                <a:ea typeface="ＭＳ Ｐゴシック" charset="0"/>
                <a:cs typeface="Arial"/>
              </a:rPr>
              <a:t>"grace years" </a:t>
            </a:r>
            <a:r>
              <a:rPr lang="en-US" altLang="ja-JP" sz="2400" b="1" dirty="0">
                <a:solidFill>
                  <a:srgbClr val="FFFFFF"/>
                </a:solidFill>
                <a:latin typeface="Arial"/>
                <a:ea typeface="ＭＳ Ｐゴシック" charset="0"/>
                <a:cs typeface="Arial"/>
              </a:rPr>
              <a:t>until the Flood or individual longevity?</a:t>
            </a:r>
          </a:p>
          <a:p>
            <a:pPr marL="423863" indent="-423863" defTabSz="914400" fontAlgn="base">
              <a:spcBef>
                <a:spcPct val="20000"/>
              </a:spcBef>
              <a:spcAft>
                <a:spcPct val="0"/>
              </a:spcAft>
              <a:buFont typeface="Arial" charset="0"/>
              <a:buAutoNum type="arabicPeriod"/>
            </a:pPr>
            <a:r>
              <a:rPr lang="en-US" altLang="zh-CN" sz="2400" b="1" dirty="0">
                <a:solidFill>
                  <a:srgbClr val="FFFFFF"/>
                </a:solidFill>
                <a:latin typeface="Arial"/>
                <a:ea typeface="ＭＳ Ｐゴシック" charset="0"/>
                <a:cs typeface="Arial"/>
              </a:rPr>
              <a:t>Were Nephilim giants born of the </a:t>
            </a:r>
            <a:r>
              <a:rPr lang="en-US" altLang="ja-JP" sz="2400" b="1" dirty="0" smtClean="0">
                <a:solidFill>
                  <a:srgbClr val="FFFFFF"/>
                </a:solidFill>
                <a:latin typeface="Arial"/>
                <a:ea typeface="ＭＳ Ｐゴシック" charset="0"/>
                <a:cs typeface="Arial"/>
              </a:rPr>
              <a:t>"sons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and </a:t>
            </a:r>
            <a:r>
              <a:rPr lang="en-US" altLang="ja-JP" sz="2400" b="1" dirty="0" smtClean="0">
                <a:solidFill>
                  <a:srgbClr val="FFFFFF"/>
                </a:solidFill>
                <a:latin typeface="Arial"/>
                <a:ea typeface="ＭＳ Ｐゴシック" charset="0"/>
                <a:cs typeface="Arial"/>
              </a:rPr>
              <a:t>"daughters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men" </a:t>
            </a:r>
            <a:r>
              <a:rPr lang="en-US" altLang="ja-JP" sz="2400" b="1" dirty="0">
                <a:solidFill>
                  <a:srgbClr val="FFFFFF"/>
                </a:solidFill>
                <a:latin typeface="Arial"/>
                <a:ea typeface="ＭＳ Ｐゴシック" charset="0"/>
                <a:cs typeface="Arial"/>
              </a:rPr>
              <a:t>(v. 4)</a:t>
            </a:r>
            <a:r>
              <a:rPr lang="en-US" altLang="ja-JP" sz="2400" b="1" dirty="0" smtClean="0">
                <a:solidFill>
                  <a:srgbClr val="FFFFFF"/>
                </a:solidFill>
                <a:latin typeface="Arial"/>
                <a:ea typeface="ＭＳ Ｐゴシック" charset="0"/>
                <a:cs typeface="Arial"/>
              </a:rPr>
              <a:t>?</a:t>
            </a:r>
            <a:endParaRPr lang="en-US" altLang="zh-CN" sz="2400" b="1" dirty="0">
              <a:solidFill>
                <a:srgbClr val="FFFFFF"/>
              </a:solidFill>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6640286" y="1250648"/>
            <a:ext cx="2387600" cy="3101748"/>
          </a:xfrm>
          <a:prstGeom prst="rect">
            <a:avLst/>
          </a:prstGeom>
        </p:spPr>
      </p:pic>
      <p:sp>
        <p:nvSpPr>
          <p:cNvPr id="5" name="Rectangle 4"/>
          <p:cNvSpPr>
            <a:spLocks noChangeArrowheads="1"/>
          </p:cNvSpPr>
          <p:nvPr/>
        </p:nvSpPr>
        <p:spPr bwMode="auto">
          <a:xfrm>
            <a:off x="457200" y="4753425"/>
            <a:ext cx="8570686"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23863" indent="-423863" defTabSz="914400" fontAlgn="base">
              <a:spcBef>
                <a:spcPct val="20000"/>
              </a:spcBef>
              <a:spcAft>
                <a:spcPct val="0"/>
              </a:spcAft>
              <a:buFont typeface="+mj-lt"/>
              <a:buAutoNum type="arabicPeriod" startAt="5"/>
            </a:pPr>
            <a:r>
              <a:rPr lang="en-US" altLang="zh-CN" sz="2400" b="1" dirty="0" smtClean="0">
                <a:solidFill>
                  <a:srgbClr val="FFFFFF"/>
                </a:solidFill>
                <a:latin typeface="Arial"/>
                <a:ea typeface="ＭＳ Ｐゴシック" charset="0"/>
                <a:cs typeface="Arial"/>
              </a:rPr>
              <a:t>Does </a:t>
            </a:r>
            <a:r>
              <a:rPr lang="en-US" altLang="zh-CN" sz="2400" b="1" dirty="0">
                <a:solidFill>
                  <a:srgbClr val="FFFFFF"/>
                </a:solidFill>
                <a:latin typeface="Arial"/>
                <a:ea typeface="ＭＳ Ｐゴシック" charset="0"/>
                <a:cs typeface="Arial"/>
              </a:rPr>
              <a:t>the Nephilim </a:t>
            </a:r>
            <a:r>
              <a:rPr lang="en-US" altLang="ja-JP" sz="2400" b="1" dirty="0" smtClean="0">
                <a:solidFill>
                  <a:srgbClr val="FFFFFF"/>
                </a:solidFill>
                <a:latin typeface="Arial"/>
                <a:ea typeface="ＭＳ Ｐゴシック" charset="0"/>
                <a:cs typeface="Arial"/>
              </a:rPr>
              <a:t>"on </a:t>
            </a:r>
            <a:r>
              <a:rPr lang="en-US" altLang="ja-JP" sz="2400" b="1" dirty="0">
                <a:solidFill>
                  <a:srgbClr val="FFFFFF"/>
                </a:solidFill>
                <a:latin typeface="Arial"/>
                <a:ea typeface="ＭＳ Ｐゴシック" charset="0"/>
                <a:cs typeface="Arial"/>
              </a:rPr>
              <a:t>the earth in those </a:t>
            </a:r>
            <a:r>
              <a:rPr lang="en-US" altLang="ja-JP" sz="2400" b="1" dirty="0" smtClean="0">
                <a:solidFill>
                  <a:srgbClr val="FFFFFF"/>
                </a:solidFill>
                <a:latin typeface="Arial"/>
                <a:ea typeface="ＭＳ Ｐゴシック" charset="0"/>
                <a:cs typeface="Arial"/>
              </a:rPr>
              <a:t>days</a:t>
            </a:r>
            <a:r>
              <a:rPr lang="en-US" altLang="ja-JP" sz="2400" b="1" dirty="0">
                <a:solidFill>
                  <a:srgbClr val="FFFFFF"/>
                </a:solidFill>
                <a:latin typeface="Arial"/>
                <a:ea typeface="ＭＳ Ｐゴシック" charset="0"/>
                <a:cs typeface="Arial"/>
              </a:rPr>
              <a:t>—</a:t>
            </a:r>
            <a:r>
              <a:rPr lang="en-US" altLang="ja-JP" sz="2400" b="1" dirty="0" smtClean="0">
                <a:solidFill>
                  <a:srgbClr val="FFFFFF"/>
                </a:solidFill>
                <a:latin typeface="Arial"/>
                <a:ea typeface="ＭＳ Ｐゴシック" charset="0"/>
                <a:cs typeface="Arial"/>
              </a:rPr>
              <a:t>and </a:t>
            </a:r>
            <a:r>
              <a:rPr lang="en-US" altLang="ja-JP" sz="2400" b="1" dirty="0">
                <a:solidFill>
                  <a:srgbClr val="FFFFFF"/>
                </a:solidFill>
                <a:latin typeface="Arial"/>
                <a:ea typeface="ＭＳ Ｐゴシック" charset="0"/>
                <a:cs typeface="Arial"/>
              </a:rPr>
              <a:t>also afterward</a:t>
            </a:r>
            <a:r>
              <a:rPr lang="en-US" altLang="ja-JP" sz="2400" b="1" dirty="0" smtClean="0">
                <a:solidFill>
                  <a:srgbClr val="FFFFFF"/>
                </a:solidFill>
                <a:latin typeface="Arial"/>
                <a:ea typeface="ＭＳ Ｐゴシック" charset="0"/>
                <a:cs typeface="Arial"/>
              </a:rPr>
              <a:t>…" </a:t>
            </a:r>
            <a:r>
              <a:rPr lang="en-US" altLang="ja-JP" sz="2400" b="1" dirty="0">
                <a:solidFill>
                  <a:srgbClr val="FFFFFF"/>
                </a:solidFill>
                <a:latin typeface="Arial"/>
                <a:ea typeface="ＭＳ Ｐゴシック" charset="0"/>
                <a:cs typeface="Arial"/>
              </a:rPr>
              <a:t>show they </a:t>
            </a:r>
            <a:r>
              <a:rPr lang="en-US" altLang="ja-JP" sz="2400" b="1" dirty="0" err="1" smtClean="0">
                <a:solidFill>
                  <a:srgbClr val="FFFFFF"/>
                </a:solidFill>
                <a:latin typeface="Arial"/>
                <a:ea typeface="ＭＳ Ｐゴシック" charset="0"/>
                <a:cs typeface="Arial"/>
              </a:rPr>
              <a:t>couldn</a:t>
            </a:r>
            <a:r>
              <a:rPr lang="fr-FR" altLang="ja-JP" sz="2400" b="1" dirty="0" smtClean="0">
                <a:solidFill>
                  <a:srgbClr val="FFFFFF"/>
                </a:solidFill>
                <a:latin typeface="Arial"/>
                <a:ea typeface="ＭＳ Ｐゴシック" charset="0"/>
                <a:cs typeface="Arial"/>
              </a:rPr>
              <a:t>'</a:t>
            </a:r>
            <a:r>
              <a:rPr lang="en-US" altLang="ja-JP" sz="2400" b="1" dirty="0" smtClean="0">
                <a:solidFill>
                  <a:srgbClr val="FFFFFF"/>
                </a:solidFill>
                <a:latin typeface="Arial"/>
                <a:ea typeface="ＭＳ Ｐゴシック" charset="0"/>
                <a:cs typeface="Arial"/>
              </a:rPr>
              <a:t>t </a:t>
            </a:r>
            <a:r>
              <a:rPr lang="en-US" altLang="ja-JP" sz="2400" b="1" dirty="0">
                <a:solidFill>
                  <a:srgbClr val="FFFFFF"/>
                </a:solidFill>
                <a:latin typeface="Arial"/>
                <a:ea typeface="ＭＳ Ｐゴシック" charset="0"/>
                <a:cs typeface="Arial"/>
              </a:rPr>
              <a:t>have been offspring of the </a:t>
            </a:r>
            <a:r>
              <a:rPr lang="en-US" altLang="ja-JP" sz="2400" b="1" dirty="0" smtClean="0">
                <a:solidFill>
                  <a:srgbClr val="FFFFFF"/>
                </a:solidFill>
                <a:latin typeface="Arial"/>
                <a:ea typeface="ＭＳ Ｐゴシック" charset="0"/>
                <a:cs typeface="Arial"/>
              </a:rPr>
              <a:t>"sons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God"? </a:t>
            </a:r>
            <a:endParaRPr lang="en-US" altLang="ja-JP" sz="2400" b="1" dirty="0">
              <a:solidFill>
                <a:srgbClr val="FFFFFF"/>
              </a:solidFill>
              <a:latin typeface="Arial"/>
              <a:ea typeface="ＭＳ Ｐゴシック" charset="0"/>
              <a:cs typeface="Arial"/>
            </a:endParaRPr>
          </a:p>
          <a:p>
            <a:pPr marL="423863" indent="-423863" defTabSz="914400" fontAlgn="base">
              <a:spcBef>
                <a:spcPct val="20000"/>
              </a:spcBef>
              <a:spcAft>
                <a:spcPct val="0"/>
              </a:spcAft>
              <a:buFont typeface="+mj-lt"/>
              <a:buAutoNum type="arabicPeriod" startAt="5"/>
            </a:pPr>
            <a:r>
              <a:rPr lang="en-US" altLang="zh-CN" sz="2400" b="1" dirty="0">
                <a:solidFill>
                  <a:srgbClr val="FFFFFF"/>
                </a:solidFill>
                <a:latin typeface="Arial"/>
                <a:ea typeface="ＭＳ Ｐゴシック" charset="0"/>
                <a:cs typeface="Arial"/>
              </a:rPr>
              <a:t>How could the Nephilim be in Canaan </a:t>
            </a:r>
            <a:r>
              <a:rPr lang="en-US" altLang="zh-CN" sz="2400" b="1" dirty="0" smtClean="0">
                <a:solidFill>
                  <a:srgbClr val="FFFFFF"/>
                </a:solidFill>
                <a:latin typeface="Arial"/>
                <a:ea typeface="ＭＳ Ｐゴシック" charset="0"/>
                <a:cs typeface="Arial"/>
              </a:rPr>
              <a:t>in 1400 BC if </a:t>
            </a:r>
            <a:r>
              <a:rPr lang="en-US" altLang="zh-CN" sz="2400" b="1" dirty="0">
                <a:solidFill>
                  <a:srgbClr val="FFFFFF"/>
                </a:solidFill>
                <a:latin typeface="Arial"/>
                <a:ea typeface="ＭＳ Ｐゴシック" charset="0"/>
                <a:cs typeface="Arial"/>
              </a:rPr>
              <a:t>they were destroyed in the Flood (Deut. 13:33)?</a:t>
            </a:r>
          </a:p>
        </p:txBody>
      </p:sp>
    </p:spTree>
    <p:extLst>
      <p:ext uri="{BB962C8B-B14F-4D97-AF65-F5344CB8AC3E}">
        <p14:creationId xmlns:p14="http://schemas.microsoft.com/office/powerpoint/2010/main" val="354303314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01476">
                                            <p:txEl>
                                              <p:pRg st="0" end="0"/>
                                            </p:txEl>
                                          </p:spTgt>
                                        </p:tgtEl>
                                        <p:attrNameLst>
                                          <p:attrName>style.visibility</p:attrName>
                                        </p:attrNameLst>
                                      </p:cBhvr>
                                      <p:to>
                                        <p:strVal val="visible"/>
                                      </p:to>
                                    </p:set>
                                    <p:animScale>
                                      <p:cBhvr>
                                        <p:cTn id="7" dur="1000" decel="50000" fill="hold">
                                          <p:stCondLst>
                                            <p:cond delay="0"/>
                                          </p:stCondLst>
                                        </p:cTn>
                                        <p:tgtEl>
                                          <p:spTgt spid="100147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1476">
                                            <p:txEl>
                                              <p:pRg st="0" end="0"/>
                                            </p:txEl>
                                          </p:spTgt>
                                        </p:tgtEl>
                                        <p:attrNameLst>
                                          <p:attrName>ppt_x</p:attrName>
                                          <p:attrName>ppt_y</p:attrName>
                                        </p:attrNameLst>
                                      </p:cBhvr>
                                    </p:animMotion>
                                    <p:animEffect transition="in" filter="fade">
                                      <p:cBhvr>
                                        <p:cTn id="9" dur="1000"/>
                                        <p:tgtEl>
                                          <p:spTgt spid="10014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01476">
                                            <p:txEl>
                                              <p:pRg st="1" end="1"/>
                                            </p:txEl>
                                          </p:spTgt>
                                        </p:tgtEl>
                                        <p:attrNameLst>
                                          <p:attrName>style.visibility</p:attrName>
                                        </p:attrNameLst>
                                      </p:cBhvr>
                                      <p:to>
                                        <p:strVal val="visible"/>
                                      </p:to>
                                    </p:set>
                                    <p:animScale>
                                      <p:cBhvr>
                                        <p:cTn id="14" dur="1000" decel="50000" fill="hold">
                                          <p:stCondLst>
                                            <p:cond delay="0"/>
                                          </p:stCondLst>
                                        </p:cTn>
                                        <p:tgtEl>
                                          <p:spTgt spid="100147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01476">
                                            <p:txEl>
                                              <p:pRg st="1" end="1"/>
                                            </p:txEl>
                                          </p:spTgt>
                                        </p:tgtEl>
                                        <p:attrNameLst>
                                          <p:attrName>ppt_x</p:attrName>
                                          <p:attrName>ppt_y</p:attrName>
                                        </p:attrNameLst>
                                      </p:cBhvr>
                                    </p:animMotion>
                                    <p:animEffect transition="in" filter="fade">
                                      <p:cBhvr>
                                        <p:cTn id="16" dur="1000"/>
                                        <p:tgtEl>
                                          <p:spTgt spid="100147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01476">
                                            <p:txEl>
                                              <p:pRg st="2" end="2"/>
                                            </p:txEl>
                                          </p:spTgt>
                                        </p:tgtEl>
                                        <p:attrNameLst>
                                          <p:attrName>style.visibility</p:attrName>
                                        </p:attrNameLst>
                                      </p:cBhvr>
                                      <p:to>
                                        <p:strVal val="visible"/>
                                      </p:to>
                                    </p:set>
                                    <p:animScale>
                                      <p:cBhvr>
                                        <p:cTn id="21" dur="1000" decel="50000" fill="hold">
                                          <p:stCondLst>
                                            <p:cond delay="0"/>
                                          </p:stCondLst>
                                        </p:cTn>
                                        <p:tgtEl>
                                          <p:spTgt spid="100147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01476">
                                            <p:txEl>
                                              <p:pRg st="2" end="2"/>
                                            </p:txEl>
                                          </p:spTgt>
                                        </p:tgtEl>
                                        <p:attrNameLst>
                                          <p:attrName>ppt_x</p:attrName>
                                          <p:attrName>ppt_y</p:attrName>
                                        </p:attrNameLst>
                                      </p:cBhvr>
                                    </p:animMotion>
                                    <p:animEffect transition="in" filter="fade">
                                      <p:cBhvr>
                                        <p:cTn id="23" dur="1000"/>
                                        <p:tgtEl>
                                          <p:spTgt spid="100147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01476">
                                            <p:txEl>
                                              <p:pRg st="3" end="3"/>
                                            </p:txEl>
                                          </p:spTgt>
                                        </p:tgtEl>
                                        <p:attrNameLst>
                                          <p:attrName>style.visibility</p:attrName>
                                        </p:attrNameLst>
                                      </p:cBhvr>
                                      <p:to>
                                        <p:strVal val="visible"/>
                                      </p:to>
                                    </p:set>
                                    <p:animScale>
                                      <p:cBhvr>
                                        <p:cTn id="28" dur="1000" decel="50000" fill="hold">
                                          <p:stCondLst>
                                            <p:cond delay="0"/>
                                          </p:stCondLst>
                                        </p:cTn>
                                        <p:tgtEl>
                                          <p:spTgt spid="100147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01476">
                                            <p:txEl>
                                              <p:pRg st="3" end="3"/>
                                            </p:txEl>
                                          </p:spTgt>
                                        </p:tgtEl>
                                        <p:attrNameLst>
                                          <p:attrName>ppt_x</p:attrName>
                                          <p:attrName>ppt_y</p:attrName>
                                        </p:attrNameLst>
                                      </p:cBhvr>
                                    </p:animMotion>
                                    <p:animEffect transition="in" filter="fade">
                                      <p:cBhvr>
                                        <p:cTn id="30" dur="1000"/>
                                        <p:tgtEl>
                                          <p:spTgt spid="100147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Scale>
                                      <p:cBhvr>
                                        <p:cTn id="35"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
                                            <p:txEl>
                                              <p:pRg st="0" end="0"/>
                                            </p:txEl>
                                          </p:spTgt>
                                        </p:tgtEl>
                                        <p:attrNameLst>
                                          <p:attrName>ppt_x</p:attrName>
                                          <p:attrName>ppt_y</p:attrName>
                                        </p:attrNameLst>
                                      </p:cBhvr>
                                    </p:animMotion>
                                    <p:animEffect transition="in" filter="fade">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Scale>
                                      <p:cBhvr>
                                        <p:cTn id="42"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1" end="1"/>
                                            </p:txEl>
                                          </p:spTgt>
                                        </p:tgtEl>
                                        <p:attrNameLst>
                                          <p:attrName>ppt_x</p:attrName>
                                          <p:attrName>ppt_y</p:attrName>
                                        </p:attrNameLst>
                                      </p:cBhvr>
                                    </p:animMotion>
                                    <p:animEffect transition="in" filter="fade">
                                      <p:cBhvr>
                                        <p:cTn id="4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76"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en-US" altLang="zh-CN" dirty="0">
                <a:solidFill>
                  <a:schemeClr val="bg1"/>
                </a:solidFill>
                <a:latin typeface="Arial" charset="0"/>
                <a:ea typeface="ＭＳ Ｐゴシック" charset="0"/>
              </a:rPr>
              <a:t>Were the </a:t>
            </a:r>
            <a:r>
              <a:rPr lang="en-US" altLang="ja-JP" dirty="0" smtClean="0">
                <a:solidFill>
                  <a:schemeClr val="bg1"/>
                </a:solidFill>
                <a:latin typeface="Arial" charset="0"/>
                <a:ea typeface="ＭＳ Ｐゴシック" charset="0"/>
              </a:rPr>
              <a:t>"Sons </a:t>
            </a:r>
            <a:r>
              <a:rPr lang="en-US" altLang="ja-JP" dirty="0">
                <a:solidFill>
                  <a:schemeClr val="bg1"/>
                </a:solidFill>
                <a:latin typeface="Arial" charset="0"/>
                <a:ea typeface="ＭＳ Ｐゴシック" charset="0"/>
              </a:rPr>
              <a:t>of </a:t>
            </a:r>
            <a:r>
              <a:rPr lang="en-US" altLang="ja-JP" dirty="0" smtClean="0">
                <a:solidFill>
                  <a:schemeClr val="bg1"/>
                </a:solidFill>
                <a:latin typeface="Arial" charset="0"/>
                <a:ea typeface="ＭＳ Ｐゴシック" charset="0"/>
              </a:rPr>
              <a:t>God" </a:t>
            </a:r>
            <a:r>
              <a:rPr lang="en-US" altLang="ja-JP" dirty="0">
                <a:solidFill>
                  <a:schemeClr val="bg1"/>
                </a:solidFill>
                <a:latin typeface="Arial" charset="0"/>
                <a:ea typeface="ＭＳ Ｐゴシック" charset="0"/>
              </a:rPr>
              <a:t>Angels?</a:t>
            </a:r>
            <a:endParaRPr lang="en-US" altLang="zh-CN" dirty="0">
              <a:solidFill>
                <a:schemeClr val="bg1"/>
              </a:solidFill>
              <a:latin typeface="Arial" charset="0"/>
              <a:ea typeface="ＭＳ Ｐゴシック" charset="0"/>
            </a:endParaRPr>
          </a:p>
        </p:txBody>
      </p:sp>
      <p:sp>
        <p:nvSpPr>
          <p:cNvPr id="167938" name="Text Box 4"/>
          <p:cNvSpPr txBox="1">
            <a:spLocks noChangeArrowheads="1"/>
          </p:cNvSpPr>
          <p:nvPr/>
        </p:nvSpPr>
        <p:spPr bwMode="auto">
          <a:xfrm>
            <a:off x="850265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latin typeface="Times New Roman" charset="0"/>
              </a:rPr>
              <a:t>83</a:t>
            </a:r>
            <a:endParaRPr lang="en-US" altLang="zh-CN">
              <a:solidFill>
                <a:srgbClr val="000000"/>
              </a:solidFill>
              <a:latin typeface="Times New Roman"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9"/>
          <p:cNvSpPr>
            <a:spLocks noChangeArrowheads="1"/>
          </p:cNvSpPr>
          <p:nvPr/>
        </p:nvSpPr>
        <p:spPr bwMode="auto">
          <a:xfrm>
            <a:off x="228600" y="6096000"/>
            <a:ext cx="472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3200">
                <a:solidFill>
                  <a:srgbClr val="FFFFFF"/>
                </a:solidFill>
                <a:latin typeface="Times New Roman" charset="0"/>
                <a:ea typeface="ＭＳ Ｐゴシック" charset="0"/>
                <a:cs typeface="ＭＳ Ｐゴシック" charset="0"/>
              </a:rPr>
              <a:t>www.alienresistance.com</a:t>
            </a:r>
          </a:p>
        </p:txBody>
      </p:sp>
    </p:spTree>
    <p:extLst>
      <p:ext uri="{BB962C8B-B14F-4D97-AF65-F5344CB8AC3E}">
        <p14:creationId xmlns:p14="http://schemas.microsoft.com/office/powerpoint/2010/main" val="324969453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1905000" y="609600"/>
            <a:ext cx="6858000" cy="1143000"/>
          </a:xfrm>
        </p:spPr>
        <p:txBody>
          <a:bodyPr/>
          <a:lstStyle/>
          <a:p>
            <a:pPr eaLnBrk="1" hangingPunct="1"/>
            <a:r>
              <a:rPr lang="en-US" altLang="zh-CN">
                <a:solidFill>
                  <a:schemeClr val="bg1"/>
                </a:solidFill>
                <a:latin typeface="Arial" charset="0"/>
                <a:ea typeface="ＭＳ Ｐゴシック" charset="0"/>
              </a:rPr>
              <a:t>Support for the Angel View</a:t>
            </a:r>
          </a:p>
        </p:txBody>
      </p:sp>
      <p:sp>
        <p:nvSpPr>
          <p:cNvPr id="169986" name="Text Box 4"/>
          <p:cNvSpPr txBox="1">
            <a:spLocks noChangeArrowheads="1"/>
          </p:cNvSpPr>
          <p:nvPr/>
        </p:nvSpPr>
        <p:spPr bwMode="auto">
          <a:xfrm>
            <a:off x="8559800" y="-1588"/>
            <a:ext cx="52705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FFFF"/>
                </a:solidFill>
                <a:cs typeface="Arial" charset="0"/>
              </a:rPr>
              <a:t>83</a:t>
            </a:r>
            <a:endParaRPr lang="en-US" altLang="zh-CN">
              <a:solidFill>
                <a:srgbClr val="000000"/>
              </a:solidFill>
              <a:cs typeface="Arial" charset="0"/>
            </a:endParaRPr>
          </a:p>
        </p:txBody>
      </p:sp>
      <p:pic>
        <p:nvPicPr>
          <p:cNvPr id="16998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68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555" name="Rectangle 11"/>
          <p:cNvSpPr>
            <a:spLocks noChangeArrowheads="1"/>
          </p:cNvSpPr>
          <p:nvPr/>
        </p:nvSpPr>
        <p:spPr bwMode="auto">
          <a:xfrm>
            <a:off x="228600" y="2286000"/>
            <a:ext cx="464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altLang="zh-CN" sz="2800" b="1">
                <a:solidFill>
                  <a:srgbClr val="FFFFFF"/>
                </a:solidFill>
                <a:latin typeface="Arial" charset="0"/>
                <a:ea typeface="ＭＳ Ｐゴシック" charset="0"/>
                <a:cs typeface="Arial" charset="0"/>
              </a:rPr>
              <a:t>Phrase refers only to angels elsewhere (Job 1:6; 2:1; 38:7; cf. Ps. 29:1)</a:t>
            </a:r>
          </a:p>
          <a:p>
            <a:pPr marL="342900" indent="-342900" defTabSz="914400" fontAlgn="base">
              <a:spcBef>
                <a:spcPct val="20000"/>
              </a:spcBef>
              <a:spcAft>
                <a:spcPct val="0"/>
              </a:spcAft>
              <a:buFontTx/>
              <a:buChar char="•"/>
            </a:pPr>
            <a:r>
              <a:rPr lang="en-US" altLang="zh-CN" sz="2800" b="1">
                <a:solidFill>
                  <a:srgbClr val="FFFFFF"/>
                </a:solidFill>
                <a:latin typeface="Arial" charset="0"/>
                <a:ea typeface="ＭＳ Ｐゴシック" charset="0"/>
                <a:cs typeface="Arial" charset="0"/>
              </a:rPr>
              <a:t>Explains God and men contrast &amp; overstepping natural bounds</a:t>
            </a:r>
          </a:p>
        </p:txBody>
      </p:sp>
      <p:sp>
        <p:nvSpPr>
          <p:cNvPr id="1004556" name="Rectangle 12"/>
          <p:cNvSpPr>
            <a:spLocks noChangeArrowheads="1"/>
          </p:cNvSpPr>
          <p:nvPr/>
        </p:nvSpPr>
        <p:spPr bwMode="auto">
          <a:xfrm>
            <a:off x="5029200" y="22860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altLang="zh-CN" sz="2800" b="1" dirty="0">
                <a:solidFill>
                  <a:srgbClr val="FFFFFF"/>
                </a:solidFill>
                <a:latin typeface="Arial" charset="0"/>
                <a:ea typeface="ＭＳ Ｐゴシック" charset="0"/>
                <a:cs typeface="Arial" charset="0"/>
              </a:rPr>
              <a:t>Oldest view </a:t>
            </a:r>
            <a:r>
              <a:rPr lang="en-US" altLang="zh-CN" sz="2800" b="1" dirty="0" smtClean="0">
                <a:solidFill>
                  <a:srgbClr val="FFFFFF"/>
                </a:solidFill>
                <a:latin typeface="Arial" charset="0"/>
                <a:ea typeface="ＭＳ Ｐゴシック" charset="0"/>
                <a:cs typeface="Arial" charset="0"/>
              </a:rPr>
              <a:t/>
            </a:r>
            <a:br>
              <a:rPr lang="en-US" altLang="zh-CN" sz="2800" b="1" dirty="0" smtClean="0">
                <a:solidFill>
                  <a:srgbClr val="FFFFFF"/>
                </a:solidFill>
                <a:latin typeface="Arial" charset="0"/>
                <a:ea typeface="ＭＳ Ｐゴシック" charset="0"/>
                <a:cs typeface="Arial" charset="0"/>
              </a:rPr>
            </a:br>
            <a:r>
              <a:rPr lang="en-US" altLang="zh-CN" sz="2800" b="1" dirty="0" smtClean="0">
                <a:solidFill>
                  <a:srgbClr val="FFFFFF"/>
                </a:solidFill>
                <a:latin typeface="Arial" charset="0"/>
                <a:ea typeface="ＭＳ Ｐゴシック" charset="0"/>
                <a:cs typeface="Arial" charset="0"/>
              </a:rPr>
              <a:t>(</a:t>
            </a:r>
            <a:r>
              <a:rPr lang="en-US" altLang="zh-CN" sz="2800" b="1" dirty="0">
                <a:solidFill>
                  <a:srgbClr val="FFFFFF"/>
                </a:solidFill>
                <a:latin typeface="Arial" charset="0"/>
                <a:ea typeface="ＭＳ Ｐゴシック" charset="0"/>
                <a:cs typeface="Arial" charset="0"/>
              </a:rPr>
              <a:t>1 Enoch, etc.)</a:t>
            </a:r>
          </a:p>
          <a:p>
            <a:pPr marL="342900" indent="-342900" defTabSz="914400" fontAlgn="base">
              <a:spcBef>
                <a:spcPct val="20000"/>
              </a:spcBef>
              <a:spcAft>
                <a:spcPct val="0"/>
              </a:spcAft>
              <a:buFontTx/>
              <a:buChar char="•"/>
            </a:pPr>
            <a:r>
              <a:rPr lang="en-US" altLang="zh-CN" sz="2800" b="1" dirty="0">
                <a:solidFill>
                  <a:srgbClr val="FFFFFF"/>
                </a:solidFill>
                <a:latin typeface="Arial" charset="0"/>
                <a:ea typeface="ＭＳ Ｐゴシック" charset="0"/>
                <a:cs typeface="Arial" charset="0"/>
              </a:rPr>
              <a:t>NT support </a:t>
            </a:r>
            <a:r>
              <a:rPr lang="en-US" altLang="zh-CN" sz="2800" b="1" dirty="0" smtClean="0">
                <a:solidFill>
                  <a:srgbClr val="FFFFFF"/>
                </a:solidFill>
                <a:latin typeface="Arial" charset="0"/>
                <a:ea typeface="ＭＳ Ｐゴシック" charset="0"/>
                <a:cs typeface="Arial" charset="0"/>
              </a:rPr>
              <a:t/>
            </a:r>
            <a:br>
              <a:rPr lang="en-US" altLang="zh-CN" sz="2800" b="1" dirty="0" smtClean="0">
                <a:solidFill>
                  <a:srgbClr val="FFFFFF"/>
                </a:solidFill>
                <a:latin typeface="Arial" charset="0"/>
                <a:ea typeface="ＭＳ Ｐゴシック" charset="0"/>
                <a:cs typeface="Arial" charset="0"/>
              </a:rPr>
            </a:br>
            <a:r>
              <a:rPr lang="en-US" altLang="zh-CN" sz="2800" b="1" dirty="0" smtClean="0">
                <a:solidFill>
                  <a:srgbClr val="FFFFFF"/>
                </a:solidFill>
                <a:latin typeface="Arial" charset="0"/>
                <a:ea typeface="ＭＳ Ｐゴシック" charset="0"/>
                <a:cs typeface="Arial" charset="0"/>
              </a:rPr>
              <a:t>(</a:t>
            </a:r>
            <a:r>
              <a:rPr lang="en-US" altLang="zh-CN" sz="2800" b="1" dirty="0">
                <a:solidFill>
                  <a:srgbClr val="FFFFFF"/>
                </a:solidFill>
                <a:latin typeface="Arial" charset="0"/>
                <a:ea typeface="ＭＳ Ｐゴシック" charset="0"/>
                <a:cs typeface="Arial" charset="0"/>
              </a:rPr>
              <a:t>2 Pet. 2:4; Jude 6-7)</a:t>
            </a:r>
          </a:p>
          <a:p>
            <a:pPr marL="342900" indent="-342900" defTabSz="914400" fontAlgn="base">
              <a:spcBef>
                <a:spcPct val="20000"/>
              </a:spcBef>
              <a:spcAft>
                <a:spcPct val="0"/>
              </a:spcAft>
              <a:buFontTx/>
              <a:buChar char="•"/>
            </a:pPr>
            <a:r>
              <a:rPr lang="en-US" altLang="zh-CN" sz="2800" b="1" dirty="0">
                <a:solidFill>
                  <a:srgbClr val="FFFFFF"/>
                </a:solidFill>
                <a:latin typeface="Arial" charset="0"/>
                <a:ea typeface="ＭＳ Ｐゴシック" charset="0"/>
                <a:cs typeface="Arial" charset="0"/>
              </a:rPr>
              <a:t>Explains power of Nephilim offspring</a:t>
            </a:r>
          </a:p>
        </p:txBody>
      </p:sp>
    </p:spTree>
    <p:extLst>
      <p:ext uri="{BB962C8B-B14F-4D97-AF65-F5344CB8AC3E}">
        <p14:creationId xmlns:p14="http://schemas.microsoft.com/office/powerpoint/2010/main" val="83015629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4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4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455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455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45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5" grpId="0" build="p"/>
      <p:bldP spid="100455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3072190" y="609600"/>
            <a:ext cx="5690810" cy="1809448"/>
          </a:xfrm>
        </p:spPr>
        <p:txBody>
          <a:bodyPr/>
          <a:lstStyle/>
          <a:p>
            <a:pPr eaLnBrk="1" hangingPunct="1"/>
            <a:r>
              <a:rPr lang="en-US" altLang="zh-CN" sz="4800" b="1" dirty="0">
                <a:solidFill>
                  <a:schemeClr val="bg1"/>
                </a:solidFill>
                <a:latin typeface="Arial" charset="0"/>
                <a:ea typeface="ＭＳ Ｐゴシック" charset="0"/>
              </a:rPr>
              <a:t>Critiquing the Angel View</a:t>
            </a:r>
          </a:p>
        </p:txBody>
      </p:sp>
      <p:sp>
        <p:nvSpPr>
          <p:cNvPr id="182274" name="Text Box 3"/>
          <p:cNvSpPr txBox="1">
            <a:spLocks noChangeArrowheads="1"/>
          </p:cNvSpPr>
          <p:nvPr/>
        </p:nvSpPr>
        <p:spPr bwMode="auto">
          <a:xfrm>
            <a:off x="8483622" y="150168"/>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FFFF"/>
                </a:solidFill>
                <a:latin typeface="Arial"/>
                <a:cs typeface="Arial"/>
              </a:rPr>
              <a:t>83</a:t>
            </a:r>
            <a:endParaRPr lang="en-US" altLang="zh-CN" dirty="0">
              <a:solidFill>
                <a:srgbClr val="000000"/>
              </a:solidFill>
              <a:latin typeface="Arial"/>
              <a:cs typeface="Arial"/>
            </a:endParaRPr>
          </a:p>
        </p:txBody>
      </p:sp>
      <p:sp>
        <p:nvSpPr>
          <p:cNvPr id="1009672" name="Rectangle 8"/>
          <p:cNvSpPr>
            <a:spLocks noChangeArrowheads="1"/>
          </p:cNvSpPr>
          <p:nvPr/>
        </p:nvSpPr>
        <p:spPr bwMode="auto">
          <a:xfrm>
            <a:off x="304800" y="2612565"/>
            <a:ext cx="464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can denote human judges (Ps. 82:1, 6-7)</a:t>
            </a:r>
          </a:p>
          <a:p>
            <a:pPr marL="342900" indent="-342900" defTabSz="914400" fontAlgn="base">
              <a:lnSpc>
                <a:spcPct val="90000"/>
              </a:lnSpc>
              <a:spcBef>
                <a:spcPct val="20000"/>
              </a:spcBef>
              <a:spcAft>
                <a:spcPct val="0"/>
              </a:spcAft>
            </a:pPr>
            <a:r>
              <a:rPr lang="en-US" altLang="zh-CN" sz="2400" b="1" dirty="0">
                <a:solidFill>
                  <a:srgbClr val="FFFFFF"/>
                </a:solidFill>
                <a:latin typeface="Arial"/>
                <a:ea typeface="ＭＳ Ｐゴシック" charset="0"/>
                <a:cs typeface="Arial"/>
              </a:rPr>
              <a:t>	—</a:t>
            </a:r>
            <a:r>
              <a:rPr lang="en-US" altLang="zh-CN" sz="2400" b="1" dirty="0" smtClean="0">
                <a:solidFill>
                  <a:srgbClr val="FFFFFF"/>
                </a:solidFill>
                <a:latin typeface="Arial"/>
                <a:ea typeface="ＭＳ Ｐゴシック" charset="0"/>
                <a:cs typeface="Arial"/>
              </a:rPr>
              <a:t>but </a:t>
            </a:r>
            <a:r>
              <a:rPr lang="en-US" altLang="zh-CN" sz="2400" b="1" dirty="0">
                <a:solidFill>
                  <a:srgbClr val="FFFFFF"/>
                </a:solidFill>
                <a:latin typeface="Arial"/>
                <a:ea typeface="ＭＳ Ｐゴシック" charset="0"/>
                <a:cs typeface="Arial"/>
              </a:rPr>
              <a:t>not </a:t>
            </a:r>
            <a:r>
              <a:rPr lang="en-US" altLang="ja-JP" sz="2400" b="1" dirty="0" smtClean="0">
                <a:solidFill>
                  <a:srgbClr val="FFFFFF"/>
                </a:solidFill>
                <a:latin typeface="Arial"/>
                <a:ea typeface="ＭＳ Ｐゴシック" charset="0"/>
                <a:cs typeface="Arial"/>
              </a:rPr>
              <a:t>"sons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God"</a:t>
            </a:r>
          </a:p>
          <a:p>
            <a:pPr marL="342900" indent="-342900" defTabSz="914400" fontAlgn="base">
              <a:lnSpc>
                <a:spcPct val="90000"/>
              </a:lnSpc>
              <a:spcBef>
                <a:spcPct val="20000"/>
              </a:spcBef>
              <a:spcAft>
                <a:spcPct val="0"/>
              </a:spcAft>
            </a:pPr>
            <a:endParaRPr lang="en-US" altLang="ja-JP"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buFontTx/>
              <a:buChar char="•"/>
            </a:pPr>
            <a:r>
              <a:rPr lang="en-US" altLang="ja-JP" sz="2400" b="1" dirty="0" smtClean="0">
                <a:solidFill>
                  <a:srgbClr val="FFFFFF"/>
                </a:solidFill>
                <a:latin typeface="Arial"/>
                <a:ea typeface="ＭＳ Ｐゴシック" charset="0"/>
                <a:cs typeface="Arial"/>
              </a:rPr>
              <a:t>"At </a:t>
            </a:r>
            <a:r>
              <a:rPr lang="en-US" altLang="ja-JP" sz="2400" b="1" dirty="0">
                <a:solidFill>
                  <a:srgbClr val="FFFFFF"/>
                </a:solidFill>
                <a:latin typeface="Arial"/>
                <a:ea typeface="ＭＳ Ｐゴシック" charset="0"/>
                <a:cs typeface="Arial"/>
              </a:rPr>
              <a:t>the resurrection people will neither marry nor be given in marriage; they will be like the angels in </a:t>
            </a:r>
            <a:r>
              <a:rPr lang="en-US" altLang="ja-JP" sz="2400" b="1" dirty="0" smtClean="0">
                <a:solidFill>
                  <a:srgbClr val="FFFFFF"/>
                </a:solidFill>
                <a:latin typeface="Arial"/>
                <a:ea typeface="ＭＳ Ｐゴシック" charset="0"/>
                <a:cs typeface="Arial"/>
              </a:rPr>
              <a:t>heaven" </a:t>
            </a:r>
            <a:r>
              <a:rPr lang="en-US" altLang="ja-JP" sz="2400" b="1" dirty="0">
                <a:solidFill>
                  <a:srgbClr val="FFFFFF"/>
                </a:solidFill>
                <a:latin typeface="Arial"/>
                <a:ea typeface="ＭＳ Ｐゴシック" charset="0"/>
                <a:cs typeface="Arial"/>
              </a:rPr>
              <a:t>(Matt. 22:30)</a:t>
            </a:r>
          </a:p>
          <a:p>
            <a:pPr marL="342900" indent="-342900" defTabSz="914400" fontAlgn="base">
              <a:lnSpc>
                <a:spcPct val="90000"/>
              </a:lnSpc>
              <a:spcBef>
                <a:spcPct val="20000"/>
              </a:spcBef>
              <a:spcAft>
                <a:spcPct val="0"/>
              </a:spcAft>
            </a:pPr>
            <a:r>
              <a:rPr lang="en-US" altLang="zh-CN" sz="2400" b="1" dirty="0">
                <a:solidFill>
                  <a:srgbClr val="FFFFFF"/>
                </a:solidFill>
                <a:latin typeface="Arial"/>
                <a:ea typeface="ＭＳ Ｐゴシック" charset="0"/>
                <a:cs typeface="Arial"/>
              </a:rPr>
              <a:t>	—</a:t>
            </a:r>
            <a:r>
              <a:rPr lang="en-US" altLang="zh-CN" sz="2400" b="1" dirty="0" smtClean="0">
                <a:solidFill>
                  <a:srgbClr val="FFFFFF"/>
                </a:solidFill>
                <a:latin typeface="Arial"/>
                <a:ea typeface="ＭＳ Ｐゴシック" charset="0"/>
                <a:cs typeface="Arial"/>
              </a:rPr>
              <a:t>but </a:t>
            </a:r>
            <a:r>
              <a:rPr lang="en-US" altLang="zh-CN" sz="2400" b="1" dirty="0">
                <a:solidFill>
                  <a:srgbClr val="FFFFFF"/>
                </a:solidFill>
                <a:latin typeface="Arial"/>
                <a:ea typeface="ＭＳ Ｐゴシック" charset="0"/>
                <a:cs typeface="Arial"/>
              </a:rPr>
              <a:t>does future celibacy imply past celibacy?</a:t>
            </a:r>
          </a:p>
        </p:txBody>
      </p:sp>
      <p:sp>
        <p:nvSpPr>
          <p:cNvPr id="1009673" name="Rectangle 9"/>
          <p:cNvSpPr>
            <a:spLocks noChangeArrowheads="1"/>
          </p:cNvSpPr>
          <p:nvPr/>
        </p:nvSpPr>
        <p:spPr bwMode="auto">
          <a:xfrm>
            <a:off x="4876800" y="2612565"/>
            <a:ext cx="403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Punishing humans for the sin of angels seems unfair</a:t>
            </a:r>
          </a:p>
          <a:p>
            <a:pPr marL="342900" indent="-342900" defTabSz="914400" fontAlgn="base">
              <a:spcBef>
                <a:spcPct val="20000"/>
              </a:spcBef>
              <a:spcAft>
                <a:spcPct val="0"/>
              </a:spcAft>
            </a:pPr>
            <a:r>
              <a:rPr lang="en-US" altLang="zh-CN" sz="2400" b="1" dirty="0">
                <a:solidFill>
                  <a:srgbClr val="FFFFFF"/>
                </a:solidFill>
                <a:latin typeface="Arial"/>
                <a:ea typeface="ＭＳ Ｐゴシック" charset="0"/>
                <a:cs typeface="Arial"/>
              </a:rPr>
              <a:t>	—</a:t>
            </a:r>
            <a:r>
              <a:rPr lang="en-US" altLang="zh-CN" sz="2400" b="1" dirty="0" smtClean="0">
                <a:solidFill>
                  <a:srgbClr val="FFFFFF"/>
                </a:solidFill>
                <a:latin typeface="Arial"/>
                <a:ea typeface="ＭＳ Ｐゴシック" charset="0"/>
                <a:cs typeface="Arial"/>
              </a:rPr>
              <a:t>but </a:t>
            </a:r>
            <a:r>
              <a:rPr lang="en-US" altLang="zh-CN" sz="2400" b="1" dirty="0">
                <a:solidFill>
                  <a:srgbClr val="FFFFFF"/>
                </a:solidFill>
                <a:latin typeface="Arial"/>
                <a:ea typeface="ＭＳ Ｐゴシック" charset="0"/>
                <a:cs typeface="Arial"/>
              </a:rPr>
              <a:t>Jude 6 says some angels are </a:t>
            </a:r>
            <a:r>
              <a:rPr lang="en-US" altLang="zh-CN" sz="2400" b="1" dirty="0" smtClean="0">
                <a:solidFill>
                  <a:srgbClr val="FFFFFF"/>
                </a:solidFill>
                <a:latin typeface="Arial"/>
                <a:ea typeface="ＭＳ Ｐゴシック" charset="0"/>
                <a:cs typeface="Arial"/>
              </a:rPr>
              <a:t>bound</a:t>
            </a:r>
          </a:p>
          <a:p>
            <a:pPr marL="342900" indent="-342900" defTabSz="914400" fontAlgn="base">
              <a:spcBef>
                <a:spcPct val="20000"/>
              </a:spcBef>
              <a:spcAft>
                <a:spcPct val="0"/>
              </a:spcAft>
            </a:pP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NT support debatable</a:t>
            </a:r>
          </a:p>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Mythological tone</a:t>
            </a:r>
          </a:p>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Angels not in context</a:t>
            </a:r>
          </a:p>
        </p:txBody>
      </p:sp>
      <p:pic>
        <p:nvPicPr>
          <p:cNvPr id="3" name="Picture 2"/>
          <p:cNvPicPr>
            <a:picLocks noChangeAspect="1"/>
          </p:cNvPicPr>
          <p:nvPr/>
        </p:nvPicPr>
        <p:blipFill>
          <a:blip r:embed="rId3"/>
          <a:stretch>
            <a:fillRect/>
          </a:stretch>
        </p:blipFill>
        <p:spPr>
          <a:xfrm>
            <a:off x="0" y="0"/>
            <a:ext cx="2769810" cy="2571257"/>
          </a:xfrm>
          <a:prstGeom prst="rect">
            <a:avLst/>
          </a:prstGeom>
        </p:spPr>
      </p:pic>
    </p:spTree>
    <p:extLst>
      <p:ext uri="{BB962C8B-B14F-4D97-AF65-F5344CB8AC3E}">
        <p14:creationId xmlns:p14="http://schemas.microsoft.com/office/powerpoint/2010/main" val="41654313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96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96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967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967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967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967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967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9673">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96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72" grpId="0" build="p"/>
      <p:bldP spid="100967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685800" y="304800"/>
            <a:ext cx="7772400" cy="838200"/>
          </a:xfrm>
          <a:gradFill rotWithShape="0">
            <a:gsLst>
              <a:gs pos="0">
                <a:schemeClr val="accent2"/>
              </a:gs>
              <a:gs pos="100000">
                <a:schemeClr val="accent2">
                  <a:gamma/>
                  <a:shade val="46275"/>
                  <a:invGamma/>
                </a:schemeClr>
              </a:gs>
            </a:gsLst>
            <a:path path="shape">
              <a:fillToRect l="50000" t="50000" r="50000" b="50000"/>
            </a:path>
          </a:gradFill>
        </p:spPr>
        <p:txBody>
          <a:bodyPr/>
          <a:lstStyle/>
          <a:p>
            <a:pPr eaLnBrk="1" hangingPunct="1">
              <a:defRPr/>
            </a:pPr>
            <a:r>
              <a:rPr lang="en-US" sz="4800" b="1">
                <a:solidFill>
                  <a:schemeClr val="bg1"/>
                </a:solidFill>
                <a:effectLst>
                  <a:outerShdw blurRad="38100" dist="38100" dir="2700000" algn="tl">
                    <a:srgbClr val="000000"/>
                  </a:outerShdw>
                </a:effectLst>
                <a:latin typeface="Arial" charset="0"/>
                <a:ea typeface="ＭＳ Ｐゴシック" charset="0"/>
              </a:rPr>
              <a:t>Godly Line of Seth View</a:t>
            </a:r>
            <a:endParaRPr lang="en-US">
              <a:solidFill>
                <a:schemeClr val="bg1"/>
              </a:solidFill>
              <a:effectLst>
                <a:outerShdw blurRad="38100" dist="38100" dir="2700000" algn="tl">
                  <a:srgbClr val="000000"/>
                </a:outerShdw>
              </a:effectLst>
              <a:latin typeface="Arial" charset="0"/>
              <a:ea typeface="ＭＳ Ｐゴシック" charset="0"/>
            </a:endParaRPr>
          </a:p>
        </p:txBody>
      </p:sp>
      <p:sp>
        <p:nvSpPr>
          <p:cNvPr id="1011717"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Key Points</a:t>
            </a:r>
          </a:p>
        </p:txBody>
      </p:sp>
      <p:sp>
        <p:nvSpPr>
          <p:cNvPr id="1011718" name="WordArt 6"/>
          <p:cNvSpPr>
            <a:spLocks noChangeArrowheads="1" noChangeShapeType="1" noTextEdit="1"/>
          </p:cNvSpPr>
          <p:nvPr/>
        </p:nvSpPr>
        <p:spPr bwMode="auto">
          <a:xfrm>
            <a:off x="4648200" y="1371600"/>
            <a:ext cx="1752600" cy="642938"/>
          </a:xfrm>
          <a:prstGeom prst="rect">
            <a:avLst/>
          </a:prstGeom>
        </p:spPr>
        <p:txBody>
          <a:bodyPr wrap="none" numCol="1"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But . . .</a:t>
            </a:r>
          </a:p>
        </p:txBody>
      </p:sp>
      <p:sp>
        <p:nvSpPr>
          <p:cNvPr id="1011720" name="Rectangle 8"/>
          <p:cNvSpPr>
            <a:spLocks noChangeArrowheads="1"/>
          </p:cNvSpPr>
          <p:nvPr/>
        </p:nvSpPr>
        <p:spPr bwMode="auto">
          <a:xfrm>
            <a:off x="304800" y="2057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en-US" altLang="zh-CN" sz="2400" b="1" i="1" dirty="0">
                <a:solidFill>
                  <a:srgbClr val="FFFFFF"/>
                </a:solidFill>
                <a:latin typeface="Arial"/>
                <a:ea typeface="ＭＳ Ｐゴシック" charset="0"/>
                <a:cs typeface="Arial"/>
              </a:rPr>
              <a:t>Elohim</a:t>
            </a:r>
            <a:r>
              <a:rPr lang="en-US" altLang="zh-CN" sz="2400" b="1" dirty="0">
                <a:solidFill>
                  <a:srgbClr val="FFFFFF"/>
                </a:solidFill>
                <a:latin typeface="Arial"/>
                <a:ea typeface="ＭＳ Ｐゴシック" charset="0"/>
                <a:cs typeface="Arial"/>
              </a:rPr>
              <a:t> </a:t>
            </a:r>
            <a:r>
              <a:rPr lang="en-US" altLang="zh-CN" sz="2400" b="1" dirty="0" smtClean="0">
                <a:solidFill>
                  <a:srgbClr val="FFFFFF"/>
                </a:solidFill>
                <a:latin typeface="Arial"/>
                <a:ea typeface="ＭＳ Ｐゴシック" charset="0"/>
                <a:cs typeface="Arial"/>
              </a:rPr>
              <a:t>(</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does at times refer to men</a:t>
            </a:r>
          </a:p>
          <a:p>
            <a:pPr marL="342900" indent="-342900" defTabSz="914400" fontAlgn="base">
              <a:lnSpc>
                <a:spcPct val="90000"/>
              </a:lnSpc>
              <a:spcBef>
                <a:spcPct val="20000"/>
              </a:spcBef>
              <a:spcAft>
                <a:spcPct val="0"/>
              </a:spcAft>
              <a:buFontTx/>
              <a:buChar char="•"/>
            </a:pPr>
            <a:r>
              <a:rPr lang="en-US" altLang="zh-CN" sz="2400" b="1" dirty="0">
                <a:solidFill>
                  <a:srgbClr val="FFFFFF"/>
                </a:solidFill>
                <a:latin typeface="Arial"/>
                <a:ea typeface="ＭＳ Ｐゴシック" charset="0"/>
                <a:cs typeface="Arial"/>
              </a:rPr>
              <a:t>Worldly </a:t>
            </a:r>
            <a:r>
              <a:rPr lang="en-US" altLang="zh-CN" sz="2400" b="1" dirty="0" err="1">
                <a:solidFill>
                  <a:srgbClr val="FFFFFF"/>
                </a:solidFill>
                <a:latin typeface="Arial"/>
                <a:ea typeface="ＭＳ Ｐゴシック" charset="0"/>
                <a:cs typeface="Arial"/>
              </a:rPr>
              <a:t>Cainites</a:t>
            </a:r>
            <a:r>
              <a:rPr lang="en-US" altLang="zh-CN" sz="2400" b="1" dirty="0">
                <a:solidFill>
                  <a:srgbClr val="FFFFFF"/>
                </a:solidFill>
                <a:latin typeface="Arial"/>
                <a:ea typeface="ＭＳ Ｐゴシック" charset="0"/>
                <a:cs typeface="Arial"/>
              </a:rPr>
              <a:t> contrast with Godly </a:t>
            </a:r>
            <a:r>
              <a:rPr lang="en-US" altLang="zh-CN" sz="2400" b="1" dirty="0" err="1">
                <a:solidFill>
                  <a:srgbClr val="FFFFFF"/>
                </a:solidFill>
                <a:latin typeface="Arial"/>
                <a:ea typeface="ＭＳ Ｐゴシック" charset="0"/>
                <a:cs typeface="Arial"/>
              </a:rPr>
              <a:t>Sethites</a:t>
            </a:r>
            <a:r>
              <a:rPr lang="en-US" altLang="zh-CN" sz="2400" b="1" dirty="0">
                <a:solidFill>
                  <a:srgbClr val="FFFFFF"/>
                </a:solidFill>
                <a:latin typeface="Arial"/>
                <a:ea typeface="ＭＳ Ｐゴシック" charset="0"/>
                <a:cs typeface="Arial"/>
              </a:rPr>
              <a:t> in Gen. 4</a:t>
            </a:r>
          </a:p>
          <a:p>
            <a:pPr marL="342900" indent="-342900" defTabSz="914400" fontAlgn="base">
              <a:lnSpc>
                <a:spcPct val="90000"/>
              </a:lnSpc>
              <a:spcBef>
                <a:spcPct val="20000"/>
              </a:spcBef>
              <a:spcAft>
                <a:spcPct val="0"/>
              </a:spcAft>
              <a:buFontTx/>
              <a:buChar char="•"/>
            </a:pPr>
            <a:r>
              <a:rPr lang="en-US" altLang="zh-CN" sz="2400" b="1" dirty="0">
                <a:solidFill>
                  <a:srgbClr val="FFFFFF"/>
                </a:solidFill>
                <a:latin typeface="Arial"/>
                <a:ea typeface="ＭＳ Ｐゴシック" charset="0"/>
                <a:cs typeface="Arial"/>
              </a:rPr>
              <a:t>The line of blessing was to be kept pure</a:t>
            </a:r>
          </a:p>
          <a:p>
            <a:pPr marL="342900" indent="-342900" defTabSz="914400" fontAlgn="base">
              <a:lnSpc>
                <a:spcPct val="90000"/>
              </a:lnSpc>
              <a:spcBef>
                <a:spcPct val="20000"/>
              </a:spcBef>
              <a:spcAft>
                <a:spcPct val="0"/>
              </a:spcAft>
              <a:buFontTx/>
              <a:buChar char="•"/>
            </a:pPr>
            <a:r>
              <a:rPr lang="en-US" altLang="zh-CN" sz="2400" b="1" dirty="0">
                <a:solidFill>
                  <a:srgbClr val="FFFFFF"/>
                </a:solidFill>
                <a:latin typeface="Arial"/>
                <a:ea typeface="ＭＳ Ｐゴシック" charset="0"/>
                <a:cs typeface="Arial"/>
              </a:rPr>
              <a:t>Luther &amp; Calvin supported this view</a:t>
            </a:r>
          </a:p>
        </p:txBody>
      </p:sp>
      <p:sp>
        <p:nvSpPr>
          <p:cNvPr id="1011721" name="Rectangle 9"/>
          <p:cNvSpPr>
            <a:spLocks noChangeArrowheads="1"/>
          </p:cNvSpPr>
          <p:nvPr/>
        </p:nvSpPr>
        <p:spPr bwMode="auto">
          <a:xfrm>
            <a:off x="4572000" y="2057400"/>
            <a:ext cx="3886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This is not the normal usage</a:t>
            </a:r>
          </a:p>
          <a:p>
            <a:pPr marL="342900" indent="-342900" defTabSz="914400" fontAlgn="base">
              <a:lnSpc>
                <a:spcPct val="90000"/>
              </a:lnSpc>
              <a:spcBef>
                <a:spcPct val="20000"/>
              </a:spcBef>
              <a:spcAft>
                <a:spcPct val="0"/>
              </a:spcAft>
              <a:buFont typeface="Wingdings" charset="0"/>
              <a:buChar char="Ø"/>
            </a:pPr>
            <a:r>
              <a:rPr lang="en-US" altLang="ja-JP" sz="2400" b="1" dirty="0" smtClean="0">
                <a:solidFill>
                  <a:srgbClr val="FFFFFF"/>
                </a:solidFill>
                <a:latin typeface="Arial"/>
                <a:ea typeface="ＭＳ Ｐゴシック" charset="0"/>
                <a:cs typeface="Arial"/>
              </a:rPr>
              <a:t>"Daughters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men" </a:t>
            </a:r>
            <a:r>
              <a:rPr lang="en-US" altLang="ja-JP" sz="2400" b="1" dirty="0">
                <a:solidFill>
                  <a:srgbClr val="FFFFFF"/>
                </a:solidFill>
                <a:latin typeface="Arial"/>
                <a:ea typeface="ＭＳ Ｐゴシック" charset="0"/>
                <a:cs typeface="Arial"/>
              </a:rPr>
              <a:t>is general and without an evil sense</a:t>
            </a:r>
          </a:p>
          <a:p>
            <a:pPr marL="342900" indent="-342900" defTabSz="914400" fontAlgn="base">
              <a:lnSpc>
                <a:spcPct val="90000"/>
              </a:lnSpc>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No evidence shows these lines separate</a:t>
            </a:r>
          </a:p>
          <a:p>
            <a:pPr marL="342900" indent="-342900" defTabSz="914400" fontAlgn="base">
              <a:lnSpc>
                <a:spcPct val="90000"/>
              </a:lnSpc>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Their support is late and irrelevant</a:t>
            </a:r>
          </a:p>
          <a:p>
            <a:pPr marL="342900" indent="-342900" defTabSz="914400" fontAlgn="base">
              <a:lnSpc>
                <a:spcPct val="90000"/>
              </a:lnSpc>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Men in v. 1 must align with men in v. 2</a:t>
            </a:r>
          </a:p>
        </p:txBody>
      </p:sp>
    </p:spTree>
    <p:extLst>
      <p:ext uri="{BB962C8B-B14F-4D97-AF65-F5344CB8AC3E}">
        <p14:creationId xmlns:p14="http://schemas.microsoft.com/office/powerpoint/2010/main" val="178402072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1717"/>
                                        </p:tgtEl>
                                        <p:attrNameLst>
                                          <p:attrName>style.visibility</p:attrName>
                                        </p:attrNameLst>
                                      </p:cBhvr>
                                      <p:to>
                                        <p:strVal val="visible"/>
                                      </p:to>
                                    </p:set>
                                    <p:animEffect transition="in" filter="circle(in)">
                                      <p:cBhvr>
                                        <p:cTn id="7" dur="2000"/>
                                        <p:tgtEl>
                                          <p:spTgt spid="1011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11720">
                                            <p:txEl>
                                              <p:pRg st="0" end="0"/>
                                            </p:txEl>
                                          </p:spTgt>
                                        </p:tgtEl>
                                        <p:attrNameLst>
                                          <p:attrName>style.visibility</p:attrName>
                                        </p:attrNameLst>
                                      </p:cBhvr>
                                      <p:to>
                                        <p:strVal val="visible"/>
                                      </p:to>
                                    </p:set>
                                    <p:anim calcmode="lin" valueType="num">
                                      <p:cBhvr additive="base">
                                        <p:cTn id="12" dur="500" fill="hold"/>
                                        <p:tgtEl>
                                          <p:spTgt spid="10117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117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1720">
                                            <p:txEl>
                                              <p:pRg st="1" end="1"/>
                                            </p:txEl>
                                          </p:spTgt>
                                        </p:tgtEl>
                                        <p:attrNameLst>
                                          <p:attrName>style.visibility</p:attrName>
                                        </p:attrNameLst>
                                      </p:cBhvr>
                                      <p:to>
                                        <p:strVal val="visible"/>
                                      </p:to>
                                    </p:set>
                                    <p:anim calcmode="lin" valueType="num">
                                      <p:cBhvr additive="base">
                                        <p:cTn id="18" dur="500" fill="hold"/>
                                        <p:tgtEl>
                                          <p:spTgt spid="101172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17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11720">
                                            <p:txEl>
                                              <p:pRg st="2" end="2"/>
                                            </p:txEl>
                                          </p:spTgt>
                                        </p:tgtEl>
                                        <p:attrNameLst>
                                          <p:attrName>style.visibility</p:attrName>
                                        </p:attrNameLst>
                                      </p:cBhvr>
                                      <p:to>
                                        <p:strVal val="visible"/>
                                      </p:to>
                                    </p:set>
                                    <p:anim calcmode="lin" valueType="num">
                                      <p:cBhvr additive="base">
                                        <p:cTn id="24" dur="500" fill="hold"/>
                                        <p:tgtEl>
                                          <p:spTgt spid="101172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117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11720">
                                            <p:txEl>
                                              <p:pRg st="3" end="3"/>
                                            </p:txEl>
                                          </p:spTgt>
                                        </p:tgtEl>
                                        <p:attrNameLst>
                                          <p:attrName>style.visibility</p:attrName>
                                        </p:attrNameLst>
                                      </p:cBhvr>
                                      <p:to>
                                        <p:strVal val="visible"/>
                                      </p:to>
                                    </p:set>
                                    <p:anim calcmode="lin" valueType="num">
                                      <p:cBhvr additive="base">
                                        <p:cTn id="30" dur="500" fill="hold"/>
                                        <p:tgtEl>
                                          <p:spTgt spid="101172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117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11718"/>
                                        </p:tgtEl>
                                        <p:attrNameLst>
                                          <p:attrName>style.visibility</p:attrName>
                                        </p:attrNameLst>
                                      </p:cBhvr>
                                      <p:to>
                                        <p:strVal val="visible"/>
                                      </p:to>
                                    </p:set>
                                    <p:animEffect transition="in" filter="circle(in)">
                                      <p:cBhvr>
                                        <p:cTn id="36" dur="2000"/>
                                        <p:tgtEl>
                                          <p:spTgt spid="10117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1721">
                                            <p:txEl>
                                              <p:pRg st="0" end="0"/>
                                            </p:txEl>
                                          </p:spTgt>
                                        </p:tgtEl>
                                        <p:attrNameLst>
                                          <p:attrName>style.visibility</p:attrName>
                                        </p:attrNameLst>
                                      </p:cBhvr>
                                      <p:to>
                                        <p:strVal val="visible"/>
                                      </p:to>
                                    </p:set>
                                    <p:anim calcmode="lin" valueType="num">
                                      <p:cBhvr additive="base">
                                        <p:cTn id="41" dur="500" fill="hold"/>
                                        <p:tgtEl>
                                          <p:spTgt spid="10117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17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11721">
                                            <p:txEl>
                                              <p:pRg st="1" end="1"/>
                                            </p:txEl>
                                          </p:spTgt>
                                        </p:tgtEl>
                                        <p:attrNameLst>
                                          <p:attrName>style.visibility</p:attrName>
                                        </p:attrNameLst>
                                      </p:cBhvr>
                                      <p:to>
                                        <p:strVal val="visible"/>
                                      </p:to>
                                    </p:set>
                                    <p:anim calcmode="lin" valueType="num">
                                      <p:cBhvr additive="base">
                                        <p:cTn id="47" dur="500" fill="hold"/>
                                        <p:tgtEl>
                                          <p:spTgt spid="101172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117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11721">
                                            <p:txEl>
                                              <p:pRg st="2" end="2"/>
                                            </p:txEl>
                                          </p:spTgt>
                                        </p:tgtEl>
                                        <p:attrNameLst>
                                          <p:attrName>style.visibility</p:attrName>
                                        </p:attrNameLst>
                                      </p:cBhvr>
                                      <p:to>
                                        <p:strVal val="visible"/>
                                      </p:to>
                                    </p:set>
                                    <p:anim calcmode="lin" valueType="num">
                                      <p:cBhvr additive="base">
                                        <p:cTn id="53" dur="500" fill="hold"/>
                                        <p:tgtEl>
                                          <p:spTgt spid="101172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117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11721">
                                            <p:txEl>
                                              <p:pRg st="3" end="3"/>
                                            </p:txEl>
                                          </p:spTgt>
                                        </p:tgtEl>
                                        <p:attrNameLst>
                                          <p:attrName>style.visibility</p:attrName>
                                        </p:attrNameLst>
                                      </p:cBhvr>
                                      <p:to>
                                        <p:strVal val="visible"/>
                                      </p:to>
                                    </p:set>
                                    <p:anim calcmode="lin" valueType="num">
                                      <p:cBhvr additive="base">
                                        <p:cTn id="59" dur="500" fill="hold"/>
                                        <p:tgtEl>
                                          <p:spTgt spid="101172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117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11721">
                                            <p:txEl>
                                              <p:pRg st="4" end="4"/>
                                            </p:txEl>
                                          </p:spTgt>
                                        </p:tgtEl>
                                        <p:attrNameLst>
                                          <p:attrName>style.visibility</p:attrName>
                                        </p:attrNameLst>
                                      </p:cBhvr>
                                      <p:to>
                                        <p:strVal val="visible"/>
                                      </p:to>
                                    </p:set>
                                    <p:anim calcmode="lin" valueType="num">
                                      <p:cBhvr additive="base">
                                        <p:cTn id="65" dur="500" fill="hold"/>
                                        <p:tgtEl>
                                          <p:spTgt spid="1011721">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1172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animBg="1"/>
      <p:bldP spid="1011718" grpId="0" animBg="1"/>
      <p:bldP spid="1011720" grpId="0" build="p"/>
      <p:bldP spid="101172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685800" y="304800"/>
            <a:ext cx="7772400" cy="838200"/>
          </a:xfrm>
          <a:gradFill rotWithShape="0">
            <a:gsLst>
              <a:gs pos="0">
                <a:srgbClr val="FFB038"/>
              </a:gs>
              <a:gs pos="100000">
                <a:srgbClr val="FFB038">
                  <a:gamma/>
                  <a:shade val="46275"/>
                  <a:invGamma/>
                </a:srgbClr>
              </a:gs>
            </a:gsLst>
            <a:path path="shape">
              <a:fillToRect l="50000" t="50000" r="50000" b="50000"/>
            </a:path>
          </a:gradFill>
        </p:spPr>
        <p:txBody>
          <a:bodyPr/>
          <a:lstStyle/>
          <a:p>
            <a:pPr eaLnBrk="1" hangingPunct="1">
              <a:defRPr/>
            </a:pPr>
            <a:r>
              <a:rPr lang="en-US" sz="4800" b="1" dirty="0">
                <a:solidFill>
                  <a:schemeClr val="bg1"/>
                </a:solidFill>
                <a:effectLst>
                  <a:outerShdw blurRad="38100" dist="38100" dir="2700000" algn="tl">
                    <a:srgbClr val="000000"/>
                  </a:outerShdw>
                </a:effectLst>
                <a:latin typeface="Arial" charset="0"/>
                <a:ea typeface="ＭＳ Ｐゴシック" charset="0"/>
              </a:rPr>
              <a:t>The Dynasty-Ruler View</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1013765"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Support</a:t>
            </a:r>
          </a:p>
        </p:txBody>
      </p:sp>
      <p:sp>
        <p:nvSpPr>
          <p:cNvPr id="1013766" name="WordArt 6"/>
          <p:cNvSpPr>
            <a:spLocks noChangeArrowheads="1" noChangeShapeType="1" noTextEdit="1"/>
          </p:cNvSpPr>
          <p:nvPr/>
        </p:nvSpPr>
        <p:spPr bwMode="auto">
          <a:xfrm>
            <a:off x="4648200" y="1371600"/>
            <a:ext cx="1752600" cy="642938"/>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Problems</a:t>
            </a:r>
          </a:p>
        </p:txBody>
      </p:sp>
      <p:sp>
        <p:nvSpPr>
          <p:cNvPr id="1013767" name="Rectangle 7"/>
          <p:cNvSpPr>
            <a:spLocks noChangeArrowheads="1"/>
          </p:cNvSpPr>
          <p:nvPr/>
        </p:nvSpPr>
        <p:spPr bwMode="auto">
          <a:xfrm>
            <a:off x="381000" y="2362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altLang="zh-CN" sz="2400" b="1" i="1" dirty="0">
                <a:solidFill>
                  <a:srgbClr val="FFFFFF"/>
                </a:solidFill>
                <a:latin typeface="Arial"/>
                <a:ea typeface="ＭＳ Ｐゴシック" charset="0"/>
                <a:cs typeface="Arial"/>
              </a:rPr>
              <a:t>Elohim</a:t>
            </a:r>
            <a:r>
              <a:rPr lang="en-US" altLang="zh-CN" sz="2400" b="1" dirty="0">
                <a:solidFill>
                  <a:srgbClr val="FFFFFF"/>
                </a:solidFill>
                <a:latin typeface="Arial"/>
                <a:ea typeface="ＭＳ Ｐゴシック" charset="0"/>
                <a:cs typeface="Arial"/>
              </a:rPr>
              <a:t> </a:t>
            </a:r>
            <a:r>
              <a:rPr lang="en-US" altLang="zh-CN" sz="2400" b="1" dirty="0" smtClean="0">
                <a:solidFill>
                  <a:srgbClr val="FFFFFF"/>
                </a:solidFill>
                <a:latin typeface="Arial"/>
                <a:ea typeface="ＭＳ Ｐゴシック" charset="0"/>
                <a:cs typeface="Arial"/>
              </a:rPr>
              <a:t>(</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at times denotes judges (Exod. 21:6; 22:8-9, 28; Ps. 82:1, 6-7)</a:t>
            </a:r>
          </a:p>
          <a:p>
            <a:pPr marL="342900" indent="-342900" defTabSz="914400" fontAlgn="base">
              <a:spcBef>
                <a:spcPct val="20000"/>
              </a:spcBef>
              <a:spcAft>
                <a:spcPct val="0"/>
              </a:spcAft>
              <a:buFontTx/>
              <a:buChar char="•"/>
            </a:pPr>
            <a:r>
              <a:rPr lang="en-US" altLang="zh-CN" sz="2400" b="1" dirty="0">
                <a:solidFill>
                  <a:srgbClr val="FFFFFF"/>
                </a:solidFill>
                <a:latin typeface="Arial"/>
                <a:ea typeface="ＭＳ Ｐゴシック" charset="0"/>
                <a:cs typeface="Arial"/>
              </a:rPr>
              <a:t>God-king relationship noted as </a:t>
            </a:r>
            <a:r>
              <a:rPr lang="en-US" altLang="ja-JP" sz="2400" b="1" dirty="0" smtClean="0">
                <a:solidFill>
                  <a:srgbClr val="FFFFFF"/>
                </a:solidFill>
                <a:latin typeface="Arial"/>
                <a:ea typeface="ＭＳ Ｐゴシック" charset="0"/>
                <a:cs typeface="Arial"/>
              </a:rPr>
              <a:t>"father" </a:t>
            </a:r>
            <a:r>
              <a:rPr lang="en-US" altLang="ja-JP" sz="2400" b="1" dirty="0">
                <a:solidFill>
                  <a:srgbClr val="FFFFFF"/>
                </a:solidFill>
                <a:latin typeface="Arial"/>
                <a:ea typeface="ＭＳ Ｐゴシック" charset="0"/>
                <a:cs typeface="Arial"/>
              </a:rPr>
              <a:t>to </a:t>
            </a:r>
            <a:r>
              <a:rPr lang="en-US" altLang="ja-JP" sz="2400" b="1" dirty="0" smtClean="0">
                <a:solidFill>
                  <a:srgbClr val="FFFFFF"/>
                </a:solidFill>
                <a:latin typeface="Arial"/>
                <a:ea typeface="ＭＳ Ｐゴシック" charset="0"/>
                <a:cs typeface="Arial"/>
              </a:rPr>
              <a:t>"son" </a:t>
            </a:r>
            <a:r>
              <a:rPr lang="en-US" altLang="ja-JP" sz="2400" b="1" dirty="0">
                <a:solidFill>
                  <a:srgbClr val="FFFFFF"/>
                </a:solidFill>
                <a:latin typeface="Arial"/>
                <a:ea typeface="ＭＳ Ｐゴシック" charset="0"/>
                <a:cs typeface="Arial"/>
              </a:rPr>
              <a:t>(2 Sam. 7:14)</a:t>
            </a:r>
            <a:endParaRPr lang="en-US" altLang="zh-CN" sz="2400" b="1" dirty="0">
              <a:solidFill>
                <a:srgbClr val="FFFFFF"/>
              </a:solidFill>
              <a:latin typeface="Arial"/>
              <a:ea typeface="ＭＳ Ｐゴシック" charset="0"/>
              <a:cs typeface="Arial"/>
            </a:endParaRPr>
          </a:p>
        </p:txBody>
      </p:sp>
      <p:sp>
        <p:nvSpPr>
          <p:cNvPr id="1013768" name="Rectangle 8"/>
          <p:cNvSpPr>
            <a:spLocks noChangeArrowheads="1"/>
          </p:cNvSpPr>
          <p:nvPr/>
        </p:nvSpPr>
        <p:spPr bwMode="auto">
          <a:xfrm>
            <a:off x="4648200" y="2362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True, but judges are not in the context so </a:t>
            </a:r>
            <a:r>
              <a:rPr lang="en-US" altLang="ja-JP" sz="2400" b="1" dirty="0" smtClean="0">
                <a:solidFill>
                  <a:srgbClr val="FFFFFF"/>
                </a:solidFill>
                <a:latin typeface="Arial"/>
                <a:ea typeface="ＭＳ Ｐゴシック" charset="0"/>
                <a:cs typeface="Arial"/>
              </a:rPr>
              <a:t>"sons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as angels is better</a:t>
            </a:r>
          </a:p>
          <a:p>
            <a:pPr marL="342900" indent="-342900" defTabSz="914400" fontAlgn="base">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True, but </a:t>
            </a:r>
            <a:r>
              <a:rPr lang="en-US" altLang="zh-CN" sz="2400" b="1" dirty="0" smtClean="0">
                <a:solidFill>
                  <a:srgbClr val="FFFFFF"/>
                </a:solidFill>
                <a:latin typeface="Arial"/>
                <a:ea typeface="ＭＳ Ｐゴシック" charset="0"/>
                <a:cs typeface="Arial"/>
              </a:rPr>
              <a:t>Gen. </a:t>
            </a:r>
            <a:r>
              <a:rPr lang="en-US" altLang="zh-CN" sz="2400" b="1" dirty="0">
                <a:solidFill>
                  <a:srgbClr val="FFFFFF"/>
                </a:solidFill>
                <a:latin typeface="Arial"/>
                <a:ea typeface="ＭＳ Ｐゴシック" charset="0"/>
                <a:cs typeface="Arial"/>
              </a:rPr>
              <a:t>6 says nothing about kings</a:t>
            </a:r>
          </a:p>
          <a:p>
            <a:pPr marL="342900" indent="-342900" defTabSz="914400" fontAlgn="base">
              <a:spcBef>
                <a:spcPct val="20000"/>
              </a:spcBef>
              <a:spcAft>
                <a:spcPct val="0"/>
              </a:spcAft>
              <a:buFont typeface="Wingdings" charset="0"/>
              <a:buChar char="Ø"/>
            </a:pPr>
            <a:r>
              <a:rPr lang="en-US" altLang="zh-CN" sz="2400" b="1" dirty="0">
                <a:solidFill>
                  <a:srgbClr val="FFFFFF"/>
                </a:solidFill>
                <a:latin typeface="Arial"/>
                <a:ea typeface="ＭＳ Ｐゴシック" charset="0"/>
                <a:cs typeface="Arial"/>
              </a:rPr>
              <a:t>A group of kings is never called </a:t>
            </a:r>
            <a:r>
              <a:rPr lang="en-US" altLang="ja-JP" sz="2400" b="1" dirty="0" smtClean="0">
                <a:solidFill>
                  <a:srgbClr val="FFFFFF"/>
                </a:solidFill>
                <a:latin typeface="Arial"/>
                <a:ea typeface="ＭＳ Ｐゴシック" charset="0"/>
                <a:cs typeface="Arial"/>
              </a:rPr>
              <a:t>"sons </a:t>
            </a:r>
            <a:r>
              <a:rPr lang="en-US" altLang="ja-JP" sz="2400" b="1" dirty="0">
                <a:solidFill>
                  <a:srgbClr val="FFFFFF"/>
                </a:solidFill>
                <a:latin typeface="Arial"/>
                <a:ea typeface="ＭＳ Ｐゴシック" charset="0"/>
                <a:cs typeface="Arial"/>
              </a:rPr>
              <a:t>of </a:t>
            </a:r>
            <a:r>
              <a:rPr lang="en-US" altLang="ja-JP" sz="2400" b="1" dirty="0" smtClean="0">
                <a:solidFill>
                  <a:srgbClr val="FFFFFF"/>
                </a:solidFill>
                <a:latin typeface="Arial"/>
                <a:ea typeface="ＭＳ Ｐゴシック" charset="0"/>
                <a:cs typeface="Arial"/>
              </a:rPr>
              <a:t>God" </a:t>
            </a:r>
            <a:r>
              <a:rPr lang="en-US" altLang="ja-JP" sz="2400" b="1" dirty="0">
                <a:solidFill>
                  <a:srgbClr val="FFFFFF"/>
                </a:solidFill>
                <a:latin typeface="Arial"/>
                <a:ea typeface="ＭＳ Ｐゴシック" charset="0"/>
                <a:cs typeface="Arial"/>
              </a:rPr>
              <a:t>in OT or ANE</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408453774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3765"/>
                                        </p:tgtEl>
                                        <p:attrNameLst>
                                          <p:attrName>style.visibility</p:attrName>
                                        </p:attrNameLst>
                                      </p:cBhvr>
                                      <p:to>
                                        <p:strVal val="visible"/>
                                      </p:to>
                                    </p:set>
                                    <p:animEffect transition="in" filter="circle(in)">
                                      <p:cBhvr>
                                        <p:cTn id="7" dur="2000"/>
                                        <p:tgtEl>
                                          <p:spTgt spid="1013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13766"/>
                                        </p:tgtEl>
                                        <p:attrNameLst>
                                          <p:attrName>style.visibility</p:attrName>
                                        </p:attrNameLst>
                                      </p:cBhvr>
                                      <p:to>
                                        <p:strVal val="visible"/>
                                      </p:to>
                                    </p:set>
                                    <p:animEffect transition="in" filter="circle(in)">
                                      <p:cBhvr>
                                        <p:cTn id="12" dur="2000"/>
                                        <p:tgtEl>
                                          <p:spTgt spid="10137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13767">
                                            <p:txEl>
                                              <p:pRg st="0" end="0"/>
                                            </p:txEl>
                                          </p:spTgt>
                                        </p:tgtEl>
                                        <p:attrNameLst>
                                          <p:attrName>style.visibility</p:attrName>
                                        </p:attrNameLst>
                                      </p:cBhvr>
                                      <p:to>
                                        <p:strVal val="visible"/>
                                      </p:to>
                                    </p:set>
                                    <p:anim calcmode="lin" valueType="num">
                                      <p:cBhvr additive="base">
                                        <p:cTn id="17" dur="500" fill="hold"/>
                                        <p:tgtEl>
                                          <p:spTgt spid="101376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137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13767">
                                            <p:txEl>
                                              <p:pRg st="1" end="1"/>
                                            </p:txEl>
                                          </p:spTgt>
                                        </p:tgtEl>
                                        <p:attrNameLst>
                                          <p:attrName>style.visibility</p:attrName>
                                        </p:attrNameLst>
                                      </p:cBhvr>
                                      <p:to>
                                        <p:strVal val="visible"/>
                                      </p:to>
                                    </p:set>
                                    <p:anim calcmode="lin" valueType="num">
                                      <p:cBhvr additive="base">
                                        <p:cTn id="23" dur="500" fill="hold"/>
                                        <p:tgtEl>
                                          <p:spTgt spid="101376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37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3768">
                                            <p:txEl>
                                              <p:pRg st="0" end="0"/>
                                            </p:txEl>
                                          </p:spTgt>
                                        </p:tgtEl>
                                        <p:attrNameLst>
                                          <p:attrName>style.visibility</p:attrName>
                                        </p:attrNameLst>
                                      </p:cBhvr>
                                      <p:to>
                                        <p:strVal val="visible"/>
                                      </p:to>
                                    </p:set>
                                    <p:anim calcmode="lin" valueType="num">
                                      <p:cBhvr additive="base">
                                        <p:cTn id="29" dur="500" fill="hold"/>
                                        <p:tgtEl>
                                          <p:spTgt spid="101376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37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13768">
                                            <p:txEl>
                                              <p:pRg st="1" end="1"/>
                                            </p:txEl>
                                          </p:spTgt>
                                        </p:tgtEl>
                                        <p:attrNameLst>
                                          <p:attrName>style.visibility</p:attrName>
                                        </p:attrNameLst>
                                      </p:cBhvr>
                                      <p:to>
                                        <p:strVal val="visible"/>
                                      </p:to>
                                    </p:set>
                                    <p:anim calcmode="lin" valueType="num">
                                      <p:cBhvr additive="base">
                                        <p:cTn id="35" dur="500" fill="hold"/>
                                        <p:tgtEl>
                                          <p:spTgt spid="101376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137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3768">
                                            <p:txEl>
                                              <p:pRg st="2" end="2"/>
                                            </p:txEl>
                                          </p:spTgt>
                                        </p:tgtEl>
                                        <p:attrNameLst>
                                          <p:attrName>style.visibility</p:attrName>
                                        </p:attrNameLst>
                                      </p:cBhvr>
                                      <p:to>
                                        <p:strVal val="visible"/>
                                      </p:to>
                                    </p:set>
                                    <p:anim calcmode="lin" valueType="num">
                                      <p:cBhvr additive="base">
                                        <p:cTn id="41" dur="500" fill="hold"/>
                                        <p:tgtEl>
                                          <p:spTgt spid="101376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37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animBg="1"/>
      <p:bldP spid="1013766" grpId="0" animBg="1"/>
      <p:bldP spid="1013767" grpId="0" build="p"/>
      <p:bldP spid="101376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52400">
                    <a:srgbClr val="000000"/>
                  </a:glow>
                </a:effectLst>
              </a:rPr>
              <a:t>The earth must be destroyed due to man not taking care of the environment!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944079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2503" name="AutoShape 7"/>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002498" name="Rectangle 2"/>
          <p:cNvSpPr>
            <a:spLocks noGrp="1" noChangeArrowheads="1"/>
          </p:cNvSpPr>
          <p:nvPr>
            <p:ph type="title"/>
          </p:nvPr>
        </p:nvSpPr>
        <p:spPr>
          <a:xfrm>
            <a:off x="533400" y="3200400"/>
            <a:ext cx="2667000" cy="1371600"/>
          </a:xfrm>
          <a:noFill/>
        </p:spPr>
        <p:txBody>
          <a:bodyPr/>
          <a:lstStyle/>
          <a:p>
            <a:pPr eaLnBrk="1" hangingPunct="1"/>
            <a:r>
              <a:rPr lang="en-US" altLang="zh-CN" sz="2800" b="1" dirty="0">
                <a:solidFill>
                  <a:schemeClr val="tx1"/>
                </a:solidFill>
                <a:latin typeface="Arial" charset="0"/>
                <a:ea typeface="ＭＳ Ｐゴシック" charset="0"/>
              </a:rPr>
              <a:t>God Despises Human Pride</a:t>
            </a:r>
            <a:endParaRPr lang="en-US" altLang="zh-CN" sz="3200" dirty="0">
              <a:solidFill>
                <a:schemeClr val="tx1"/>
              </a:solidFill>
              <a:latin typeface="Arial" charset="0"/>
              <a:ea typeface="ＭＳ Ｐゴシック" charset="0"/>
            </a:endParaRPr>
          </a:p>
        </p:txBody>
      </p:sp>
    </p:spTree>
    <p:extLst>
      <p:ext uri="{BB962C8B-B14F-4D97-AF65-F5344CB8AC3E}">
        <p14:creationId xmlns:p14="http://schemas.microsoft.com/office/powerpoint/2010/main" val="79012770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50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02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3" grpId="0" animBg="1"/>
      <p:bldP spid="10024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76200" y="5943600"/>
            <a:ext cx="8915400" cy="914400"/>
          </a:xfrm>
          <a:solidFill>
            <a:srgbClr val="000A0D"/>
          </a:solidFill>
        </p:spPr>
        <p:txBody>
          <a:bodyPr/>
          <a:lstStyle/>
          <a:p>
            <a:pPr eaLnBrk="1" hangingPunct="1">
              <a:defRPr/>
            </a:pPr>
            <a:r>
              <a:rPr lang="en-US" sz="3200" b="1" dirty="0">
                <a:solidFill>
                  <a:schemeClr val="tx1"/>
                </a:solidFill>
                <a:effectLst>
                  <a:outerShdw blurRad="38100" dist="38100" dir="2700000" algn="tl">
                    <a:srgbClr val="010199"/>
                  </a:outerShdw>
                </a:effectLst>
                <a:latin typeface="Arial" charset="0"/>
                <a:ea typeface="ＭＳ Ｐゴシック" charset="0"/>
                <a:cs typeface="ＭＳ Ｐゴシック" charset="0"/>
              </a:rPr>
              <a:t>Little Deities View Has Pagan Notions</a:t>
            </a:r>
          </a:p>
        </p:txBody>
      </p:sp>
      <p:sp>
        <p:nvSpPr>
          <p:cNvPr id="198662" name="Rectangle 6"/>
          <p:cNvSpPr>
            <a:spLocks noChangeArrowheads="1"/>
          </p:cNvSpPr>
          <p:nvPr/>
        </p:nvSpPr>
        <p:spPr bwMode="auto">
          <a:xfrm>
            <a:off x="228600" y="23813"/>
            <a:ext cx="4114800" cy="1093787"/>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en-US" sz="4400">
                <a:solidFill>
                  <a:srgbClr val="FFFFFF"/>
                </a:solidFill>
                <a:effectLst>
                  <a:outerShdw blurRad="38100" dist="38100" dir="2700000" algn="tl">
                    <a:srgbClr val="010199"/>
                  </a:outerShdw>
                </a:effectLst>
                <a:latin typeface="Arial" charset="0"/>
                <a:ea typeface="ＭＳ Ｐゴシック" charset="0"/>
                <a:cs typeface="ＭＳ Ｐゴシック" charset="0"/>
              </a:rPr>
              <a:t>Atrahasis Epic</a:t>
            </a:r>
          </a:p>
        </p:txBody>
      </p:sp>
      <p:sp>
        <p:nvSpPr>
          <p:cNvPr id="198663" name="Rectangle 7"/>
          <p:cNvSpPr>
            <a:spLocks noChangeArrowheads="1"/>
          </p:cNvSpPr>
          <p:nvPr/>
        </p:nvSpPr>
        <p:spPr bwMode="auto">
          <a:xfrm>
            <a:off x="4267200" y="76200"/>
            <a:ext cx="2971800" cy="990600"/>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en-US" sz="4400">
                <a:solidFill>
                  <a:srgbClr val="000000"/>
                </a:solidFill>
                <a:effectLst>
                  <a:outerShdw blurRad="38100" dist="38100" dir="2700000" algn="tl">
                    <a:srgbClr val="FFFFFF"/>
                  </a:outerShdw>
                </a:effectLst>
                <a:latin typeface="Arial" charset="0"/>
                <a:ea typeface="ＭＳ Ｐゴシック" charset="0"/>
                <a:cs typeface="ＭＳ Ｐゴシック" charset="0"/>
              </a:rPr>
              <a:t>Genesis</a:t>
            </a:r>
            <a:endParaRPr lang="en-US" sz="4400">
              <a:solidFill>
                <a:srgbClr val="B2B2B2"/>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4" name="Rectangle 8"/>
          <p:cNvSpPr>
            <a:spLocks noChangeArrowheads="1"/>
          </p:cNvSpPr>
          <p:nvPr/>
        </p:nvSpPr>
        <p:spPr bwMode="auto">
          <a:xfrm>
            <a:off x="76200" y="914400"/>
            <a:ext cx="4351338" cy="4724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Anu, the high god</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Man too noisy for gods</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Atrahasis built boat</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Pitch used</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Animals caught</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Rained 7 days</a:t>
            </a:r>
          </a:p>
          <a:p>
            <a:pPr defTabSz="914400" fontAlgn="base">
              <a:spcBef>
                <a:spcPct val="20000"/>
              </a:spcBef>
              <a:spcAft>
                <a:spcPct val="0"/>
              </a:spcAft>
              <a:buClr>
                <a:srgbClr val="FFFFCC"/>
              </a:buClr>
              <a:buSzPct val="75000"/>
              <a:buFont typeface="Wingdings" charset="0"/>
              <a:buChar char="l"/>
              <a:defRPr/>
            </a:pPr>
            <a:r>
              <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rPr>
              <a:t>Regretted Flood</a:t>
            </a:r>
          </a:p>
          <a:p>
            <a:pPr defTabSz="914400" fontAlgn="base">
              <a:spcBef>
                <a:spcPct val="20000"/>
              </a:spcBef>
              <a:spcAft>
                <a:spcPct val="0"/>
              </a:spcAft>
              <a:buClr>
                <a:srgbClr val="FFFFCC"/>
              </a:buClr>
              <a:buSzPct val="75000"/>
              <a:buFont typeface="Wingdings" charset="0"/>
              <a:buNone/>
              <a:defRPr/>
            </a:pPr>
            <a:endParaRPr lang="en-US" sz="2800" b="1">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r" defTabSz="914400" fontAlgn="base">
              <a:spcBef>
                <a:spcPct val="20000"/>
              </a:spcBef>
              <a:spcAft>
                <a:spcPct val="0"/>
              </a:spcAft>
              <a:buClr>
                <a:srgbClr val="FFFFCC"/>
              </a:buClr>
              <a:buSzPct val="75000"/>
              <a:buFont typeface="Wingdings" charset="0"/>
              <a:buNone/>
              <a:defRPr/>
            </a:pPr>
            <a:r>
              <a:rPr lang="en-US" sz="2400" b="1">
                <a:solidFill>
                  <a:srgbClr val="FFFFFF"/>
                </a:solidFill>
                <a:effectLst>
                  <a:outerShdw blurRad="38100" dist="38100" dir="2700000" algn="tl">
                    <a:srgbClr val="010199"/>
                  </a:outerShdw>
                </a:effectLst>
                <a:latin typeface="Arial" charset="0"/>
                <a:ea typeface="ＭＳ Ｐゴシック" charset="0"/>
                <a:cs typeface="ＭＳ Ｐゴシック" charset="0"/>
              </a:rPr>
              <a:t>(Arnold/Beyer, 21-31)</a:t>
            </a:r>
            <a:endParaRPr lang="en-US" sz="2800" b="1">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5" name="Rectangle 9"/>
          <p:cNvSpPr>
            <a:spLocks noChangeArrowheads="1"/>
          </p:cNvSpPr>
          <p:nvPr/>
        </p:nvSpPr>
        <p:spPr bwMode="auto">
          <a:xfrm>
            <a:off x="4484688" y="914400"/>
            <a:ext cx="4506912" cy="45720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Yahweh, the only God</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Man too sinful</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Noah built boat</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Pitch used</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God brought animals</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Rained 40 days</a:t>
            </a:r>
          </a:p>
          <a:p>
            <a:pPr marL="342900" indent="-342900" defTabSz="914400" fontAlgn="base">
              <a:spcBef>
                <a:spcPct val="20000"/>
              </a:spcBef>
              <a:spcAft>
                <a:spcPct val="0"/>
              </a:spcAft>
              <a:buClr>
                <a:srgbClr val="010199"/>
              </a:buClr>
              <a:buSzPct val="75000"/>
              <a:buFont typeface="Wingdings" charset="0"/>
              <a:buChar char="l"/>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Rainbow promise</a:t>
            </a:r>
          </a:p>
          <a:p>
            <a:pPr marL="342900" indent="-342900" defTabSz="914400" fontAlgn="base">
              <a:spcBef>
                <a:spcPct val="20000"/>
              </a:spcBef>
              <a:spcAft>
                <a:spcPct val="0"/>
              </a:spcAft>
              <a:buClr>
                <a:srgbClr val="010199"/>
              </a:buClr>
              <a:buSzPct val="75000"/>
              <a:buFont typeface="Wingdings" charset="0"/>
              <a:buChar char="l"/>
              <a:defRPr/>
            </a:pP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marL="342900" indent="-342900" algn="r" defTabSz="914400" fontAlgn="base">
              <a:spcBef>
                <a:spcPct val="20000"/>
              </a:spcBef>
              <a:spcAft>
                <a:spcPct val="0"/>
              </a:spcAft>
              <a:buClr>
                <a:srgbClr val="010199"/>
              </a:buClr>
              <a:buSzPct val="75000"/>
              <a:buFont typeface="Wingdings" charset="0"/>
              <a:buNone/>
              <a:defRPr/>
            </a:pP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(Genesis </a:t>
            </a:r>
            <a:r>
              <a:rPr lang="en-US" sz="2400" b="1"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6–9</a:t>
            </a:r>
            <a:r>
              <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endPar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07430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1879423"/>
            <a:ext cx="4970463" cy="2180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Noah was "the first environmentalist"</a:t>
            </a:r>
            <a:br>
              <a:rPr lang="en-US" sz="4000" b="1" dirty="0" smtClean="0">
                <a:solidFill>
                  <a:srgbClr val="FFFFFF"/>
                </a:solidFill>
                <a:effectLst>
                  <a:glow rad="381000">
                    <a:schemeClr val="tx1"/>
                  </a:glow>
                </a:effectLst>
              </a:rPr>
            </a:br>
            <a:r>
              <a:rPr lang="en-US" sz="4000" b="1" dirty="0" smtClean="0">
                <a:solidFill>
                  <a:srgbClr val="FFFFFF"/>
                </a:solidFill>
                <a:effectLst>
                  <a:glow rad="381000">
                    <a:schemeClr val="tx1"/>
                  </a:glow>
                </a:effectLst>
              </a:rPr>
              <a:t>—</a:t>
            </a:r>
            <a:r>
              <a:rPr lang="en-US" sz="4000" b="1" dirty="0">
                <a:effectLst>
                  <a:glow rad="152400">
                    <a:schemeClr val="tx1"/>
                  </a:glow>
                </a:effectLst>
              </a:rPr>
              <a:t>Aronofsky</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82133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95914"/>
            <a:ext cx="9151139" cy="5462086"/>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Christians &amp; the Environment</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7138" y="2918351"/>
            <a:ext cx="4260253" cy="1178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381000">
                    <a:schemeClr val="tx1"/>
                  </a:glow>
                </a:effectLst>
              </a:rPr>
              <a:t>God angry at </a:t>
            </a:r>
            <a:r>
              <a:rPr lang="en-US" sz="3200" b="1" dirty="0">
                <a:solidFill>
                  <a:srgbClr val="FFFFFF"/>
                </a:solidFill>
                <a:effectLst>
                  <a:glow rad="381000">
                    <a:schemeClr val="tx1"/>
                  </a:glow>
                </a:effectLst>
              </a:rPr>
              <a:t>e</a:t>
            </a:r>
            <a:r>
              <a:rPr lang="en-US" sz="3200" b="1" dirty="0" smtClean="0">
                <a:solidFill>
                  <a:srgbClr val="FFFFFF"/>
                </a:solidFill>
                <a:effectLst>
                  <a:glow rad="381000">
                    <a:schemeClr val="tx1"/>
                  </a:glow>
                </a:effectLst>
              </a:rPr>
              <a:t>nvironmental sins</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890885" y="2918351"/>
            <a:ext cx="4260253" cy="1178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381000">
                    <a:schemeClr val="tx1"/>
                  </a:glow>
                </a:effectLst>
              </a:rPr>
              <a:t>Murder, adultery, idolatry</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1" y="4119607"/>
            <a:ext cx="4260253" cy="1178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381000">
                    <a:schemeClr val="tx1"/>
                  </a:glow>
                </a:effectLst>
              </a:rPr>
              <a:t>A flawed savior</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1" name="Rectangle 1026"/>
          <p:cNvSpPr txBox="1">
            <a:spLocks noChangeArrowheads="1"/>
          </p:cNvSpPr>
          <p:nvPr/>
        </p:nvSpPr>
        <p:spPr bwMode="auto">
          <a:xfrm>
            <a:off x="4883746" y="4119607"/>
            <a:ext cx="4260253" cy="80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381000">
                    <a:schemeClr val="tx1"/>
                  </a:glow>
                </a:effectLst>
              </a:rPr>
              <a:t>Models our Savior</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968" y="1395914"/>
            <a:ext cx="2794232" cy="897204"/>
          </a:xfrm>
          <a:prstGeom prst="rect">
            <a:avLst/>
          </a:prstGeom>
        </p:spPr>
      </p:pic>
      <p:grpSp>
        <p:nvGrpSpPr>
          <p:cNvPr id="4" name="Group 3"/>
          <p:cNvGrpSpPr/>
          <p:nvPr/>
        </p:nvGrpSpPr>
        <p:grpSpPr>
          <a:xfrm>
            <a:off x="4660900" y="1275479"/>
            <a:ext cx="3632200" cy="1642872"/>
            <a:chOff x="4660900" y="1275479"/>
            <a:chExt cx="3632200" cy="1642872"/>
          </a:xfrm>
        </p:grpSpPr>
        <p:pic>
          <p:nvPicPr>
            <p:cNvPr id="3" name="Picture 2"/>
            <p:cNvPicPr>
              <a:picLocks noChangeAspect="1"/>
            </p:cNvPicPr>
            <p:nvPr/>
          </p:nvPicPr>
          <p:blipFill>
            <a:blip r:embed="rId5"/>
            <a:stretch>
              <a:fillRect/>
            </a:stretch>
          </p:blipFill>
          <p:spPr>
            <a:xfrm>
              <a:off x="6159500" y="1275479"/>
              <a:ext cx="2133600" cy="1642872"/>
            </a:xfrm>
            <a:prstGeom prst="rect">
              <a:avLst/>
            </a:prstGeom>
          </p:spPr>
        </p:pic>
        <p:sp>
          <p:nvSpPr>
            <p:cNvPr id="13" name="Rectangle 1026"/>
            <p:cNvSpPr txBox="1">
              <a:spLocks noChangeArrowheads="1"/>
            </p:cNvSpPr>
            <p:nvPr/>
          </p:nvSpPr>
          <p:spPr bwMode="auto">
            <a:xfrm>
              <a:off x="4660900" y="1395914"/>
              <a:ext cx="2146300" cy="1380142"/>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381000">
                      <a:schemeClr val="tx1"/>
                    </a:glow>
                  </a:effectLst>
                  <a:latin typeface="Apple Chancery"/>
                  <a:cs typeface="Apple Chancery"/>
                </a:rPr>
                <a:t>Biblical Noah</a:t>
              </a:r>
              <a:endParaRPr lang="en-US" sz="3600" b="1" dirty="0">
                <a:solidFill>
                  <a:srgbClr val="FFFFFF"/>
                </a:solidFill>
                <a:effectLst>
                  <a:glow rad="381000">
                    <a:schemeClr val="tx1"/>
                  </a:glow>
                </a:effectLst>
                <a:latin typeface="Apple Chancery"/>
                <a:ea typeface="ＭＳ Ｐゴシック" charset="0"/>
                <a:cs typeface="Apple Chancery"/>
              </a:endParaRPr>
            </a:p>
          </p:txBody>
        </p:sp>
      </p:grpSp>
    </p:spTree>
    <p:extLst>
      <p:ext uri="{BB962C8B-B14F-4D97-AF65-F5344CB8AC3E}">
        <p14:creationId xmlns:p14="http://schemas.microsoft.com/office/powerpoint/2010/main" val="282501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609"/>
            <a:ext cx="9178808" cy="6091391"/>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381000">
                    <a:schemeClr val="tx1"/>
                  </a:glow>
                </a:effectLst>
              </a:rPr>
              <a:t>Is global warming due to </a:t>
            </a:r>
            <a:r>
              <a:rPr lang="en-US" b="1" dirty="0" smtClean="0">
                <a:solidFill>
                  <a:srgbClr val="FFFFFF"/>
                </a:solidFill>
                <a:effectLst>
                  <a:glow rad="381000">
                    <a:schemeClr val="tx1"/>
                  </a:glow>
                </a:effectLst>
              </a:rPr>
              <a:t>man?</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1018330"/>
            <a:ext cx="4970463" cy="913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381000">
                    <a:schemeClr val="tx1"/>
                  </a:glow>
                </a:effectLst>
              </a:rPr>
              <a:t>No.</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90777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09 at 2.50.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2871"/>
            <a:ext cx="9144000" cy="6060351"/>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381000">
                    <a:schemeClr val="tx1"/>
                  </a:glow>
                </a:effectLst>
              </a:rPr>
              <a:t>Is global warming due to </a:t>
            </a:r>
            <a:r>
              <a:rPr lang="en-US" b="1" dirty="0" smtClean="0">
                <a:solidFill>
                  <a:srgbClr val="FFFFFF"/>
                </a:solidFill>
                <a:effectLst>
                  <a:glow rad="381000">
                    <a:schemeClr val="tx1"/>
                  </a:glow>
                </a:effectLst>
              </a:rPr>
              <a:t>man?</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1018330"/>
            <a:ext cx="4970463" cy="913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381000">
                    <a:schemeClr val="tx1"/>
                  </a:glow>
                </a:effectLst>
              </a:rPr>
              <a:t>No.</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3820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en-US" sz="3600" b="1" dirty="0" smtClean="0">
                <a:solidFill>
                  <a:srgbClr val="FFFFFF"/>
                </a:solidFill>
                <a:effectLst>
                  <a:outerShdw blurRad="38100" dist="38100" dir="2700000" algn="tl">
                    <a:srgbClr val="000000"/>
                  </a:outerShdw>
                </a:effectLst>
                <a:latin typeface="Arial" charset="0"/>
                <a:cs typeface="Arial" charset="0"/>
              </a:rPr>
              <a:t>God</a:t>
            </a:r>
            <a:r>
              <a:rPr lang="fr-FR" altLang="ja-JP" sz="3600" b="1" dirty="0" smtClean="0">
                <a:solidFill>
                  <a:srgbClr val="FFFFFF"/>
                </a:solidFill>
                <a:effectLst>
                  <a:outerShdw blurRad="38100" dist="38100" dir="2700000" algn="tl">
                    <a:srgbClr val="000000"/>
                  </a:outerShdw>
                </a:effectLst>
                <a:latin typeface="Arial" charset="0"/>
                <a:cs typeface="Arial" charset="0"/>
              </a:rPr>
              <a:t>'</a:t>
            </a:r>
            <a:r>
              <a:rPr lang="en-US" altLang="ja-JP" sz="3600" b="1" dirty="0" smtClean="0">
                <a:solidFill>
                  <a:srgbClr val="FFFFFF"/>
                </a:solidFill>
                <a:effectLst>
                  <a:outerShdw blurRad="38100" dist="38100" dir="2700000" algn="tl">
                    <a:srgbClr val="000000"/>
                  </a:outerShdw>
                </a:effectLst>
                <a:latin typeface="Arial" charset="0"/>
                <a:cs typeface="Arial" charset="0"/>
              </a:rPr>
              <a:t>s Creation…Day 6</a:t>
            </a:r>
            <a:endParaRPr lang="en-US" sz="3600" b="1" dirty="0" smtClean="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outerShdw blurRad="38100" dist="38100" dir="2700000" algn="tl">
                    <a:srgbClr val="000000"/>
                  </a:outerShdw>
                </a:effectLst>
                <a:latin typeface="Arial" charset="0"/>
                <a:cs typeface="Arial" charset="0"/>
              </a:rPr>
              <a:t>"Then God said, </a:t>
            </a:r>
            <a:r>
              <a:rPr lang="fr-FR" sz="3600" b="1" dirty="0" smtClean="0">
                <a:solidFill>
                  <a:srgbClr val="FFFFFF"/>
                </a:solidFill>
                <a:effectLst>
                  <a:outerShdw blurRad="38100" dist="38100" dir="2700000" algn="tl">
                    <a:srgbClr val="000000"/>
                  </a:outerShdw>
                </a:effectLst>
                <a:latin typeface="Arial" charset="0"/>
                <a:cs typeface="Arial" charset="0"/>
              </a:rPr>
              <a:t>'</a:t>
            </a:r>
            <a:r>
              <a:rPr lang="en-US" altLang="ja-JP" sz="3600" b="1" dirty="0" smtClean="0">
                <a:solidFill>
                  <a:srgbClr val="FFFFFF"/>
                </a:solidFill>
                <a:effectLst>
                  <a:outerShdw blurRad="38100" dist="38100" dir="2700000" algn="tl">
                    <a:srgbClr val="000000"/>
                  </a:outerShdw>
                </a:effectLst>
                <a:latin typeface="Arial" charset="0"/>
                <a:cs typeface="Arial" charset="0"/>
              </a:rPr>
              <a:t>Let the earth bring forth living creatures after their kind: cattle and creeping things and beasts of the earth after their kind</a:t>
            </a:r>
            <a:r>
              <a:rPr lang="fr-FR" altLang="ja-JP" sz="3600" b="1" dirty="0" smtClean="0">
                <a:solidFill>
                  <a:srgbClr val="FFFFFF"/>
                </a:solidFill>
                <a:effectLst>
                  <a:outerShdw blurRad="38100" dist="38100" dir="2700000" algn="tl">
                    <a:srgbClr val="000000"/>
                  </a:outerShdw>
                </a:effectLst>
                <a:latin typeface="Arial" charset="0"/>
                <a:cs typeface="Arial" charset="0"/>
              </a:rPr>
              <a:t>'</a:t>
            </a:r>
            <a:r>
              <a:rPr lang="en-US" altLang="ja-JP" sz="3600" b="1" dirty="0" smtClean="0">
                <a:solidFill>
                  <a:srgbClr val="FFFFFF"/>
                </a:solidFill>
                <a:effectLst>
                  <a:outerShdw blurRad="38100" dist="38100" dir="2700000" algn="tl">
                    <a:srgbClr val="000000"/>
                  </a:outerShdw>
                </a:effectLst>
                <a:latin typeface="Arial" charset="0"/>
                <a:cs typeface="Arial" charset="0"/>
              </a:rPr>
              <a:t>; and it was so.  God made the beasts of the earth after their kind, and the cattle after their kind, and everything that creeps on the ground after its kind; and God saw that it was good" (Gen. 1:24-25).</a:t>
            </a:r>
            <a:endParaRPr lang="en-US" sz="3600" b="1" dirty="0" smtClean="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1166424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sz="3600" b="1" dirty="0" smtClean="0">
                <a:solidFill>
                  <a:srgbClr val="FFFFFF"/>
                </a:solidFill>
                <a:effectLst>
                  <a:glow rad="215900">
                    <a:srgbClr val="000000"/>
                  </a:glow>
                </a:effectLst>
                <a:latin typeface="Arial" charset="0"/>
                <a:cs typeface="Arial" charset="0"/>
              </a:rPr>
              <a:t>God</a:t>
            </a:r>
            <a:r>
              <a:rPr lang="fr-FR" altLang="ja-JP" sz="3600" b="1" dirty="0" smtClean="0">
                <a:solidFill>
                  <a:srgbClr val="FFFFFF"/>
                </a:solidFill>
                <a:effectLst>
                  <a:glow rad="215900">
                    <a:srgbClr val="000000"/>
                  </a:glow>
                </a:effectLst>
                <a:latin typeface="Arial" charset="0"/>
                <a:cs typeface="Arial" charset="0"/>
              </a:rPr>
              <a:t>'</a:t>
            </a:r>
            <a:r>
              <a:rPr lang="en-US" altLang="ja-JP" sz="3600" b="1" dirty="0" smtClean="0">
                <a:solidFill>
                  <a:srgbClr val="FFFFFF"/>
                </a:solidFill>
                <a:effectLst>
                  <a:glow rad="215900">
                    <a:srgbClr val="000000"/>
                  </a:glow>
                </a:effectLst>
                <a:latin typeface="Arial" charset="0"/>
                <a:cs typeface="Arial" charset="0"/>
              </a:rPr>
              <a:t>s </a:t>
            </a:r>
            <a:r>
              <a:rPr lang="en-US" altLang="ja-JP" sz="3600" b="1" dirty="0">
                <a:solidFill>
                  <a:srgbClr val="FFFFFF"/>
                </a:solidFill>
                <a:effectLst>
                  <a:glow rad="215900">
                    <a:srgbClr val="000000"/>
                  </a:glow>
                </a:effectLst>
                <a:latin typeface="Arial" charset="0"/>
                <a:cs typeface="Arial" charset="0"/>
              </a:rPr>
              <a:t>Creation…Day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pPr>
            <a:r>
              <a:rPr lang="en-US" sz="3600" b="1" dirty="0" smtClean="0">
                <a:solidFill>
                  <a:srgbClr val="FFFFFF"/>
                </a:solidFill>
                <a:effectLst>
                  <a:glow rad="215900">
                    <a:srgbClr val="000000"/>
                  </a:glow>
                </a:effectLst>
                <a:latin typeface="Arial" charset="0"/>
                <a:cs typeface="Arial" charset="0"/>
              </a:rPr>
              <a:t>"Then </a:t>
            </a:r>
            <a:r>
              <a:rPr lang="en-US" sz="3600" b="1" dirty="0">
                <a:solidFill>
                  <a:srgbClr val="FFFFFF"/>
                </a:solidFill>
                <a:effectLst>
                  <a:glow rad="215900">
                    <a:srgbClr val="000000"/>
                  </a:glow>
                </a:effectLst>
                <a:latin typeface="Arial" charset="0"/>
                <a:cs typeface="Arial" charset="0"/>
              </a:rPr>
              <a:t>God said, </a:t>
            </a:r>
            <a:r>
              <a:rPr lang="fr-FR" sz="3600" b="1" dirty="0" smtClean="0">
                <a:solidFill>
                  <a:srgbClr val="FFFFFF"/>
                </a:solidFill>
                <a:effectLst>
                  <a:glow rad="215900">
                    <a:srgbClr val="000000"/>
                  </a:glow>
                </a:effectLst>
                <a:latin typeface="Arial" charset="0"/>
                <a:cs typeface="Arial" charset="0"/>
              </a:rPr>
              <a:t>'</a:t>
            </a:r>
            <a:r>
              <a:rPr lang="en-US" altLang="ja-JP" sz="3600" b="1" dirty="0" smtClean="0">
                <a:solidFill>
                  <a:srgbClr val="FFFFFF"/>
                </a:solidFill>
                <a:effectLst>
                  <a:glow rad="215900">
                    <a:srgbClr val="000000"/>
                  </a:glow>
                </a:effectLst>
                <a:latin typeface="Arial" charset="0"/>
                <a:cs typeface="Arial" charset="0"/>
              </a:rPr>
              <a:t>Let </a:t>
            </a:r>
            <a:r>
              <a:rPr lang="en-US" altLang="ja-JP" sz="3600" b="1" dirty="0">
                <a:solidFill>
                  <a:srgbClr val="FFFFFF"/>
                </a:solidFill>
                <a:effectLst>
                  <a:glow rad="215900">
                    <a:srgbClr val="000000"/>
                  </a:glow>
                </a:effectLst>
                <a:latin typeface="Arial" charset="0"/>
                <a:cs typeface="Arial" charset="0"/>
              </a:rPr>
              <a:t>Us make man </a:t>
            </a:r>
            <a:r>
              <a:rPr lang="en-US" altLang="ja-JP" sz="3600" b="1" dirty="0">
                <a:solidFill>
                  <a:srgbClr val="FFFF00"/>
                </a:solidFill>
                <a:effectLst>
                  <a:glow rad="215900">
                    <a:srgbClr val="000000"/>
                  </a:glow>
                </a:effectLst>
                <a:latin typeface="Arial" charset="0"/>
                <a:cs typeface="Arial" charset="0"/>
              </a:rPr>
              <a:t>in Our image</a:t>
            </a:r>
            <a:r>
              <a:rPr lang="en-US" altLang="ja-JP" sz="3600" b="1" dirty="0">
                <a:solidFill>
                  <a:srgbClr val="FFFFFF"/>
                </a:solidFill>
                <a:effectLst>
                  <a:glow rad="215900">
                    <a:srgbClr val="000000"/>
                  </a:glow>
                </a:effectLst>
                <a:latin typeface="Arial" charset="0"/>
                <a:cs typeface="Arial" charset="0"/>
              </a:rPr>
              <a:t>, according to Our likeness; and </a:t>
            </a:r>
            <a:r>
              <a:rPr lang="en-US" altLang="ja-JP" sz="3600" b="1" dirty="0">
                <a:solidFill>
                  <a:srgbClr val="FFFF00"/>
                </a:solidFill>
                <a:effectLst>
                  <a:glow rad="215900">
                    <a:srgbClr val="000000"/>
                  </a:glow>
                </a:effectLst>
                <a:latin typeface="Arial" charset="0"/>
                <a:cs typeface="Arial" charset="0"/>
              </a:rPr>
              <a:t>let them rule</a:t>
            </a:r>
            <a:r>
              <a:rPr lang="en-US" altLang="ja-JP" sz="3600" b="1" dirty="0">
                <a:solidFill>
                  <a:srgbClr val="FFFFFF"/>
                </a:solidFill>
                <a:effectLst>
                  <a:glow rad="215900">
                    <a:srgbClr val="000000"/>
                  </a:glow>
                </a:effectLst>
                <a:latin typeface="Arial" charset="0"/>
                <a:cs typeface="Arial" charset="0"/>
              </a:rPr>
              <a:t> over the fish of the sea and over the birds of the sky and over the cattle and over all the earth, and over every creeping thing that creeps on the </a:t>
            </a:r>
            <a:r>
              <a:rPr lang="en-US" altLang="ja-JP" sz="3600" b="1" dirty="0" smtClean="0">
                <a:solidFill>
                  <a:srgbClr val="FFFFFF"/>
                </a:solidFill>
                <a:effectLst>
                  <a:glow rad="215900">
                    <a:srgbClr val="000000"/>
                  </a:glow>
                </a:effectLst>
                <a:latin typeface="Arial" charset="0"/>
                <a:cs typeface="Arial" charset="0"/>
              </a:rPr>
              <a:t>earth</a:t>
            </a:r>
            <a:r>
              <a:rPr lang="fr-FR" altLang="ja-JP" sz="3600" b="1" dirty="0" smtClean="0">
                <a:solidFill>
                  <a:srgbClr val="FFFFFF"/>
                </a:solidFill>
                <a:effectLst>
                  <a:glow rad="215900">
                    <a:srgbClr val="000000"/>
                  </a:glow>
                </a:effectLst>
                <a:latin typeface="Arial" charset="0"/>
                <a:cs typeface="Arial" charset="0"/>
              </a:rPr>
              <a:t>'</a:t>
            </a:r>
            <a:r>
              <a:rPr lang="en-US" altLang="ja-JP" sz="3600" b="1" dirty="0" smtClean="0">
                <a:solidFill>
                  <a:srgbClr val="FFFFFF"/>
                </a:solidFill>
                <a:effectLst>
                  <a:glow rad="215900">
                    <a:srgbClr val="000000"/>
                  </a:glow>
                </a:effectLst>
                <a:latin typeface="Arial" charset="0"/>
                <a:cs typeface="Arial" charset="0"/>
              </a:rPr>
              <a:t>" (Gen. 1:26</a:t>
            </a:r>
            <a:r>
              <a:rPr lang="en-US" altLang="ja-JP" sz="3600" b="1" dirty="0">
                <a:solidFill>
                  <a:srgbClr val="FFFFFF"/>
                </a:solidFill>
                <a:effectLst>
                  <a:glow rad="215900">
                    <a:srgbClr val="000000"/>
                  </a:glow>
                </a:effectLst>
                <a:latin typeface="Arial" charset="0"/>
                <a:cs typeface="Arial" charset="0"/>
              </a:rPr>
              <a:t>).</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9704439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en-US" sz="3600" b="1" dirty="0" smtClean="0">
                <a:solidFill>
                  <a:srgbClr val="FFFFFF"/>
                </a:solidFill>
                <a:effectLst>
                  <a:glow rad="152400">
                    <a:srgbClr val="000000"/>
                  </a:glow>
                </a:effectLst>
                <a:latin typeface="Arial" charset="0"/>
                <a:cs typeface="Arial" charset="0"/>
              </a:rPr>
              <a:t>God</a:t>
            </a:r>
            <a:r>
              <a:rPr lang="fr-FR" altLang="ja-JP" sz="3600" b="1" dirty="0" smtClean="0">
                <a:solidFill>
                  <a:srgbClr val="FFFFFF"/>
                </a:solidFill>
                <a:effectLst>
                  <a:glow rad="152400">
                    <a:srgbClr val="000000"/>
                  </a:glow>
                </a:effectLst>
                <a:latin typeface="Arial" charset="0"/>
                <a:cs typeface="Arial" charset="0"/>
              </a:rPr>
              <a:t>'</a:t>
            </a:r>
            <a:r>
              <a:rPr lang="en-US" altLang="ja-JP" sz="3600" b="1" dirty="0" smtClean="0">
                <a:solidFill>
                  <a:srgbClr val="FFFFFF"/>
                </a:solidFill>
                <a:effectLst>
                  <a:glow rad="152400">
                    <a:srgbClr val="000000"/>
                  </a:glow>
                </a:effectLst>
                <a:latin typeface="Arial" charset="0"/>
                <a:cs typeface="Arial" charset="0"/>
              </a:rPr>
              <a:t>s Creation…Day 6</a:t>
            </a:r>
            <a:endParaRPr lang="en-US" sz="3600" b="1" dirty="0" smtClean="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smtClean="0">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glow rad="152400">
                    <a:srgbClr val="000000"/>
                  </a:glow>
                </a:effectLst>
                <a:latin typeface="Arial" charset="0"/>
                <a:cs typeface="Arial" charset="0"/>
              </a:rPr>
              <a:t>male and female he created them" (Gen. 1:27).</a:t>
            </a:r>
          </a:p>
        </p:txBody>
      </p:sp>
    </p:spTree>
    <p:extLst>
      <p:ext uri="{BB962C8B-B14F-4D97-AF65-F5344CB8AC3E}">
        <p14:creationId xmlns:p14="http://schemas.microsoft.com/office/powerpoint/2010/main" val="3332685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effectLst>
                  <a:glow rad="165100">
                    <a:srgbClr val="000000"/>
                  </a:glow>
                </a:effectLst>
                <a:latin typeface="Arial"/>
                <a:cs typeface="Arial"/>
              </a:rPr>
              <a:t>448</a:t>
            </a:r>
            <a:endParaRPr lang="en-US" b="1" dirty="0" smtClean="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1200329"/>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600" b="1" dirty="0" smtClean="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600" b="1" dirty="0" smtClean="0">
                <a:solidFill>
                  <a:srgbClr val="FFFF00"/>
                </a:solidFill>
                <a:effectLst>
                  <a:glow rad="165100">
                    <a:srgbClr val="000000"/>
                  </a:glow>
                  <a:outerShdw blurRad="38100" dist="38100" dir="2700000" algn="tl">
                    <a:srgbClr val="000000"/>
                  </a:outerShdw>
                </a:effectLst>
                <a:latin typeface="Arial" charset="0"/>
                <a:cs typeface="Arial" charset="0"/>
              </a:rPr>
            </a:br>
            <a:r>
              <a:rPr lang="en-US" sz="3600" b="1" dirty="0" smtClean="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fr-FR" sz="3600" b="1" dirty="0" smtClean="0">
                <a:solidFill>
                  <a:srgbClr val="FFFF00"/>
                </a:solidFill>
                <a:effectLst>
                  <a:glow rad="165100">
                    <a:srgbClr val="000000"/>
                  </a:glow>
                  <a:outerShdw blurRad="38100" dist="38100" dir="2700000" algn="tl">
                    <a:srgbClr val="000000"/>
                  </a:outerShdw>
                </a:effectLst>
                <a:latin typeface="Arial" charset="0"/>
                <a:cs typeface="Arial" charset="0"/>
              </a:rPr>
              <a:t>'</a:t>
            </a:r>
            <a:r>
              <a:rPr lang="en-US" altLang="ja-JP" sz="3600" b="1" dirty="0" smtClean="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600" b="1" dirty="0" smtClean="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600" b="1" dirty="0" smtClean="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fr-FR" sz="3600" b="1" dirty="0" smtClean="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smtClean="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600" b="1" dirty="0" smtClean="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045013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52400">
                    <a:srgbClr val="000000"/>
                  </a:glow>
                </a:effectLst>
              </a:rPr>
              <a:t>Snake infestation</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28940698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en-US" altLang="zh-CN">
                <a:solidFill>
                  <a:schemeClr val="bg1"/>
                </a:solidFill>
                <a:latin typeface="Arial" charset="0"/>
                <a:ea typeface="ＭＳ Ｐゴシック" charset="0"/>
                <a:cs typeface="Arial" charset="0"/>
              </a:rPr>
              <a:t>Need for a new start…</a:t>
            </a: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65</a:t>
            </a: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80000"/>
              </a:lnSpc>
              <a:spcBef>
                <a:spcPct val="20000"/>
              </a:spcBef>
              <a:spcAft>
                <a:spcPct val="0"/>
              </a:spcAft>
            </a:pPr>
            <a:r>
              <a:rPr lang="en-US" altLang="zh-CN" sz="2800" dirty="0">
                <a:solidFill>
                  <a:srgbClr val="FFFFFF"/>
                </a:solidFill>
                <a:latin typeface="Arial" charset="0"/>
                <a:ea typeface="ＭＳ Ｐゴシック" charset="0"/>
                <a:cs typeface="Arial" charset="0"/>
              </a:rPr>
              <a:t>God saw how corrupt the earth had become, for all the people on earth had corrupted their ways. </a:t>
            </a:r>
            <a:r>
              <a:rPr lang="en-US" altLang="zh-CN" sz="2000" baseline="52000" dirty="0">
                <a:solidFill>
                  <a:srgbClr val="FFFFFF"/>
                </a:solidFill>
                <a:latin typeface="Arial" charset="0"/>
                <a:ea typeface="ＭＳ Ｐゴシック" charset="0"/>
                <a:cs typeface="Arial" charset="0"/>
              </a:rPr>
              <a:t>13</a:t>
            </a:r>
            <a:r>
              <a:rPr lang="en-US" altLang="zh-CN" sz="2800" dirty="0">
                <a:solidFill>
                  <a:srgbClr val="FFFFFF"/>
                </a:solidFill>
                <a:latin typeface="Arial" charset="0"/>
                <a:ea typeface="ＭＳ Ｐゴシック" charset="0"/>
                <a:cs typeface="Arial" charset="0"/>
              </a:rPr>
              <a:t>So God said to Noah, </a:t>
            </a:r>
            <a:r>
              <a:rPr lang="en-US" altLang="ja-JP" sz="2800" dirty="0" smtClean="0">
                <a:solidFill>
                  <a:srgbClr val="FFFFFF"/>
                </a:solidFill>
                <a:latin typeface="Arial" charset="0"/>
                <a:ea typeface="ＭＳ Ｐゴシック" charset="0"/>
                <a:cs typeface="Arial" charset="0"/>
              </a:rPr>
              <a:t>"I </a:t>
            </a:r>
            <a:r>
              <a:rPr lang="en-US" altLang="ja-JP" sz="2800" dirty="0">
                <a:solidFill>
                  <a:srgbClr val="FFFFFF"/>
                </a:solidFill>
                <a:latin typeface="Arial" charset="0"/>
                <a:ea typeface="ＭＳ Ｐゴシック" charset="0"/>
                <a:cs typeface="Arial" charset="0"/>
              </a:rPr>
              <a:t>am going to put an end to all people, for the earth is filled with violence because of them. I am surely going to destroy both them and the </a:t>
            </a:r>
            <a:r>
              <a:rPr lang="en-US" altLang="ja-JP" sz="2800" dirty="0" smtClean="0">
                <a:solidFill>
                  <a:srgbClr val="FFFFFF"/>
                </a:solidFill>
                <a:latin typeface="Arial" charset="0"/>
                <a:ea typeface="ＭＳ Ｐゴシック" charset="0"/>
                <a:cs typeface="Arial" charset="0"/>
              </a:rPr>
              <a:t>earth" </a:t>
            </a:r>
            <a:r>
              <a:rPr lang="en-US" altLang="ja-JP" sz="2800" dirty="0">
                <a:solidFill>
                  <a:srgbClr val="FFFFFF"/>
                </a:solidFill>
                <a:latin typeface="Arial" charset="0"/>
                <a:ea typeface="ＭＳ Ｐゴシック" charset="0"/>
                <a:cs typeface="Arial" charset="0"/>
              </a:rPr>
              <a:t>(Gen. 6:12-13).</a:t>
            </a:r>
            <a:endParaRPr lang="en-US" altLang="zh-CN" sz="28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37064909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a:extLst/>
        </p:spPr>
        <p:txBody>
          <a:bodyPr anchor="b"/>
          <a:lstStyle/>
          <a:p>
            <a:pPr algn="r">
              <a:defRPr/>
            </a:pPr>
            <a:r>
              <a:rPr lang="en-US"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endPar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324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smtClean="0">
                <a:solidFill>
                  <a:srgbClr val="FFFF00"/>
                </a:solidFill>
                <a:latin typeface="Arial" charset="0"/>
                <a:ea typeface="ＭＳ Ｐゴシック" charset="0"/>
              </a:rPr>
              <a:t>"By </a:t>
            </a:r>
            <a:r>
              <a:rPr lang="en-US" b="1" dirty="0">
                <a:solidFill>
                  <a:srgbClr val="FFFF00"/>
                </a:solidFill>
                <a:latin typeface="Arial" charset="0"/>
                <a:ea typeface="ＭＳ Ｐゴシック" charset="0"/>
              </a:rPr>
              <a:t>Faith</a:t>
            </a:r>
            <a:r>
              <a:rPr lang="en-US" b="1" dirty="0" smtClean="0">
                <a:solidFill>
                  <a:srgbClr val="FFFF00"/>
                </a:solidFill>
                <a:latin typeface="Arial" charset="0"/>
                <a:ea typeface="ＭＳ Ｐゴシック" charset="0"/>
              </a:rPr>
              <a:t>…" </a:t>
            </a:r>
            <a:r>
              <a:rPr lang="en-US" b="1" dirty="0">
                <a:solidFill>
                  <a:srgbClr val="FFFF00"/>
                </a:solidFill>
                <a:latin typeface="Arial" charset="0"/>
                <a:ea typeface="ＭＳ Ｐゴシック" charset="0"/>
              </a:rPr>
              <a:t>(Hebrews 11)</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defRPr/>
            </a:pPr>
            <a:r>
              <a:rPr lang="en-US" sz="2400" dirty="0" smtClean="0">
                <a:effectLst>
                  <a:glow rad="127000">
                    <a:srgbClr val="000000">
                      <a:alpha val="96000"/>
                    </a:srgbClr>
                  </a:glow>
                </a:effectLst>
                <a:latin typeface="Arial"/>
              </a:rPr>
              <a:t>"It </a:t>
            </a:r>
            <a:r>
              <a:rPr lang="en-US" sz="2400" dirty="0">
                <a:effectLst>
                  <a:glow rad="127000">
                    <a:srgbClr val="000000">
                      <a:alpha val="96000"/>
                    </a:srgbClr>
                  </a:glow>
                </a:effectLst>
                <a:latin typeface="Arial"/>
              </a:rPr>
              <a:t>was </a:t>
            </a:r>
            <a:r>
              <a:rPr lang="en-US" sz="2400" dirty="0">
                <a:solidFill>
                  <a:srgbClr val="FFFF00"/>
                </a:solidFill>
                <a:effectLst>
                  <a:glow rad="127000">
                    <a:srgbClr val="000000">
                      <a:alpha val="96000"/>
                    </a:srgbClr>
                  </a:glow>
                </a:effectLst>
                <a:latin typeface="Arial"/>
              </a:rPr>
              <a:t>by faith </a:t>
            </a:r>
            <a:r>
              <a:rPr lang="en-US" sz="24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2400" dirty="0">
                <a:solidFill>
                  <a:srgbClr val="FFFF00"/>
                </a:solidFill>
                <a:effectLst>
                  <a:glow rad="127000">
                    <a:srgbClr val="000000">
                      <a:alpha val="96000"/>
                    </a:srgbClr>
                  </a:glow>
                </a:effectLst>
                <a:latin typeface="Arial"/>
              </a:rPr>
              <a:t>faith</a:t>
            </a:r>
            <a:r>
              <a:rPr lang="en-US" sz="2400" dirty="0">
                <a:effectLst>
                  <a:glow rad="127000">
                    <a:srgbClr val="000000">
                      <a:alpha val="96000"/>
                    </a:srgbClr>
                  </a:glow>
                </a:effectLst>
                <a:latin typeface="Arial"/>
              </a:rPr>
              <a:t> Noah condemned the rest of the world, and he received the righteousness that comes </a:t>
            </a:r>
            <a:r>
              <a:rPr lang="en-US" sz="2400" dirty="0">
                <a:solidFill>
                  <a:srgbClr val="FFFF00"/>
                </a:solidFill>
                <a:effectLst>
                  <a:glow rad="127000">
                    <a:srgbClr val="000000">
                      <a:alpha val="96000"/>
                    </a:srgbClr>
                  </a:glow>
                </a:effectLst>
                <a:latin typeface="Arial"/>
              </a:rPr>
              <a:t>by </a:t>
            </a:r>
            <a:r>
              <a:rPr lang="en-US" sz="2400" dirty="0" smtClean="0">
                <a:solidFill>
                  <a:srgbClr val="FFFF00"/>
                </a:solidFill>
                <a:effectLst>
                  <a:glow rad="127000">
                    <a:srgbClr val="000000">
                      <a:alpha val="96000"/>
                    </a:srgbClr>
                  </a:glow>
                </a:effectLst>
                <a:latin typeface="Arial"/>
              </a:rPr>
              <a:t>faith</a:t>
            </a:r>
            <a:r>
              <a:rPr lang="en-US" sz="2400" dirty="0" smtClean="0">
                <a:effectLst>
                  <a:glow rad="127000">
                    <a:srgbClr val="000000">
                      <a:alpha val="96000"/>
                    </a:srgbClr>
                  </a:glow>
                </a:effectLst>
                <a:latin typeface="Arial"/>
              </a:rPr>
              <a:t>" </a:t>
            </a:r>
            <a:r>
              <a:rPr lang="en-US" sz="2400" dirty="0">
                <a:effectLst>
                  <a:glow rad="127000">
                    <a:srgbClr val="000000">
                      <a:alpha val="96000"/>
                    </a:srgbClr>
                  </a:glow>
                </a:effectLst>
                <a:latin typeface="Arial"/>
              </a:rPr>
              <a:t>(Heb. 11</a:t>
            </a:r>
            <a:r>
              <a:rPr lang="en-US" sz="2400" dirty="0" smtClean="0">
                <a:effectLst>
                  <a:glow rad="127000">
                    <a:srgbClr val="000000">
                      <a:alpha val="96000"/>
                    </a:srgbClr>
                  </a:glow>
                </a:effectLst>
                <a:latin typeface="Arial"/>
              </a:rPr>
              <a:t>:5 </a:t>
            </a:r>
            <a:r>
              <a:rPr lang="en-US" sz="2400" dirty="0">
                <a:effectLst>
                  <a:glow rad="127000">
                    <a:srgbClr val="000000">
                      <a:alpha val="96000"/>
                    </a:srgbClr>
                  </a:glow>
                </a:effectLst>
                <a:latin typeface="Arial"/>
              </a:rPr>
              <a:t>NLT)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57120494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a:extLst/>
        </p:spPr>
        <p:txBody>
          <a:bodyPr anchor="b"/>
          <a:lstStyle/>
          <a:p>
            <a:pPr algn="r">
              <a:defRPr/>
            </a:pPr>
            <a:r>
              <a:rPr lang="en-US"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endPar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78873203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65</a:t>
            </a:r>
          </a:p>
        </p:txBody>
      </p:sp>
    </p:spTree>
    <p:extLst>
      <p:ext uri="{BB962C8B-B14F-4D97-AF65-F5344CB8AC3E}">
        <p14:creationId xmlns:p14="http://schemas.microsoft.com/office/powerpoint/2010/main" val="149972810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a:extLst/>
        </p:spPr>
        <p:txBody>
          <a:bodyPr anchor="b"/>
          <a:lstStyle/>
          <a:p>
            <a:pPr algn="r">
              <a:defRPr/>
            </a:pPr>
            <a:r>
              <a:rPr lang="en-US"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endPar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04176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a:extLst/>
        </p:spPr>
        <p:txBody>
          <a:bodyPr anchor="b"/>
          <a:lstStyle/>
          <a:p>
            <a:pPr algn="r">
              <a:defRPr/>
            </a:pPr>
            <a:r>
              <a:rPr lang="en-US"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endPar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77519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6" name="Rectangle 6"/>
              <p:cNvSpPr>
                <a:spLocks noChangeArrowheads="1"/>
              </p:cNvSpPr>
              <p:nvPr/>
            </p:nvSpPr>
            <p:spPr bwMode="auto">
              <a:xfrm rot="2700000">
                <a:off x="3194" y="2032"/>
                <a:ext cx="1480" cy="792"/>
              </a:xfrm>
              <a:prstGeom prst="rect">
                <a:avLst/>
              </a:prstGeom>
              <a:noFill/>
              <a:ln w="12700">
                <a:noFill/>
                <a:miter lim="800000"/>
                <a:headEnd/>
                <a:tailEnd/>
              </a:ln>
              <a:effectLst/>
            </p:spPr>
            <p:txBody>
              <a:bodyPr wrap="none" lIns="90488" tIns="44450" rIns="90488" bIns="44450">
                <a:spAutoFit/>
              </a:bodyPr>
              <a:lstStyle/>
              <a:p>
                <a:pPr algn="ctr" defTabSz="914400" eaLnBrk="0" fontAlgn="base" hangingPunct="0">
                  <a:lnSpc>
                    <a:spcPct val="120000"/>
                  </a:lnSpc>
                  <a:spcBef>
                    <a:spcPct val="0"/>
                  </a:spcBef>
                  <a:spcAft>
                    <a:spcPct val="0"/>
                  </a:spcAft>
                  <a:defRPr/>
                </a:pPr>
                <a:r>
                  <a:rPr lang="en-US" sz="3200">
                    <a:solidFill>
                      <a:srgbClr val="FFFFFF"/>
                    </a:solidFill>
                    <a:effectLst>
                      <a:outerShdw blurRad="38100" dist="38100" dir="2700000" algn="tl">
                        <a:srgbClr val="000000"/>
                      </a:outerShdw>
                    </a:effectLst>
                    <a:latin typeface="Arial Black" charset="0"/>
                    <a:ea typeface="ＭＳ Ｐゴシック" charset="0"/>
                    <a:cs typeface="ＭＳ Ｐゴシック" charset="0"/>
                  </a:rPr>
                  <a:t>18 Inches</a:t>
                </a:r>
              </a:p>
              <a:p>
                <a:pPr algn="ctr" defTabSz="914400" eaLnBrk="0" fontAlgn="base" hangingPunct="0">
                  <a:lnSpc>
                    <a:spcPct val="120000"/>
                  </a:lnSpc>
                  <a:spcBef>
                    <a:spcPct val="0"/>
                  </a:spcBef>
                  <a:spcAft>
                    <a:spcPct val="0"/>
                  </a:spcAft>
                  <a:defRPr/>
                </a:pPr>
                <a:r>
                  <a:rPr lang="en-US" sz="3200">
                    <a:solidFill>
                      <a:srgbClr val="FFFFFF"/>
                    </a:solidFill>
                    <a:effectLst>
                      <a:outerShdw blurRad="38100" dist="38100" dir="2700000" algn="tl">
                        <a:srgbClr val="000000"/>
                      </a:outerShdw>
                    </a:effectLst>
                    <a:latin typeface="Arial Black" charset="0"/>
                    <a:ea typeface="ＭＳ Ｐゴシック" charset="0"/>
                    <a:cs typeface="ＭＳ Ｐゴシック" charset="0"/>
                  </a:rPr>
                  <a:t> = 1 Cubit</a:t>
                </a: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3600" b="1">
                    <a:solidFill>
                      <a:srgbClr val="FAFD00"/>
                    </a:solidFill>
                    <a:effectLst>
                      <a:outerShdw blurRad="38100" dist="38100" dir="2700000" algn="tl">
                        <a:srgbClr val="000000"/>
                      </a:outerShdw>
                    </a:effectLst>
                    <a:latin typeface="Arial" charset="0"/>
                    <a:ea typeface="ＭＳ Ｐゴシック" charset="0"/>
                    <a:cs typeface="ＭＳ Ｐゴシック" charset="0"/>
                  </a:rPr>
                  <a:t>  </a:t>
                </a:r>
                <a:r>
                  <a:rPr lang="en-US" altLang="zh-CN" sz="3600" b="1">
                    <a:solidFill>
                      <a:srgbClr val="FAFD00"/>
                    </a:solidFill>
                    <a:effectLst>
                      <a:outerShdw blurRad="38100" dist="38100" dir="2700000" algn="tl">
                        <a:srgbClr val="000000"/>
                      </a:outerShdw>
                    </a:effectLst>
                    <a:latin typeface="Arial" charset="0"/>
                    <a:ea typeface="ＭＳ Ｐゴシック" charset="0"/>
                    <a:cs typeface="ＭＳ Ｐゴシック" charset="0"/>
                  </a:rPr>
                  <a:t>Length Measurement</a:t>
                </a:r>
              </a:p>
            </p:txBody>
          </p:sp>
          <p:sp>
            <p:nvSpPr>
              <p:cNvPr id="1413129" name="Rectangle 9"/>
              <p:cNvSpPr>
                <a:spLocks noChangeArrowheads="1"/>
              </p:cNvSpPr>
              <p:nvPr/>
            </p:nvSpPr>
            <p:spPr bwMode="auto">
              <a:xfrm>
                <a:off x="588" y="623"/>
                <a:ext cx="800"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lnSpc>
                    <a:spcPct val="90000"/>
                  </a:lnSpc>
                  <a:spcBef>
                    <a:spcPct val="0"/>
                  </a:spcBef>
                  <a:spcAft>
                    <a:spcPct val="0"/>
                  </a:spcAft>
                  <a:defRPr/>
                </a:pPr>
                <a: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B</a:t>
                </a:r>
                <a:b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br>
                <a: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I</a:t>
                </a:r>
                <a:b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br>
                <a: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B</a:t>
                </a:r>
                <a:b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br>
                <a: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L</a:t>
                </a:r>
                <a:b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br>
                <a:r>
                  <a:rPr lang="en-US" sz="3600" b="1">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E</a:t>
                </a: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37" name="Rectangle 17"/>
              <p:cNvSpPr>
                <a:spLocks noChangeArrowheads="1"/>
              </p:cNvSpPr>
              <p:nvPr/>
            </p:nvSpPr>
            <p:spPr bwMode="auto">
              <a:xfrm>
                <a:off x="1087" y="2447"/>
                <a:ext cx="740" cy="363"/>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Span</a:t>
                </a:r>
              </a:p>
            </p:txBody>
          </p:sp>
          <p:sp>
            <p:nvSpPr>
              <p:cNvPr id="1413138" name="Rectangle 18"/>
              <p:cNvSpPr>
                <a:spLocks noChangeArrowheads="1"/>
              </p:cNvSpPr>
              <p:nvPr/>
            </p:nvSpPr>
            <p:spPr bwMode="auto">
              <a:xfrm>
                <a:off x="772" y="3103"/>
                <a:ext cx="1693" cy="363"/>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Handbreadth</a:t>
                </a:r>
              </a:p>
            </p:txBody>
          </p:sp>
          <p:sp>
            <p:nvSpPr>
              <p:cNvPr id="1413139" name="Rectangle 19"/>
              <p:cNvSpPr>
                <a:spLocks noChangeArrowheads="1"/>
              </p:cNvSpPr>
              <p:nvPr/>
            </p:nvSpPr>
            <p:spPr bwMode="auto">
              <a:xfrm>
                <a:off x="812" y="1793"/>
                <a:ext cx="896" cy="363"/>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Finger</a:t>
                </a: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algn="ctr" defTabSz="914400" eaLnBrk="0" fontAlgn="base" hangingPunct="0">
              <a:spcBef>
                <a:spcPct val="50000"/>
              </a:spcBef>
              <a:spcAft>
                <a:spcPct val="0"/>
              </a:spcAft>
            </a:pPr>
            <a:r>
              <a:rPr lang="en-US" altLang="zh-CN" sz="2000" dirty="0">
                <a:solidFill>
                  <a:srgbClr val="FFFFFF"/>
                </a:solidFill>
                <a:latin typeface="Arial Narrow" charset="0"/>
                <a:ea typeface="ＭＳ Ｐゴシック" charset="0"/>
                <a:cs typeface="ＭＳ Ｐゴシック" charset="0"/>
              </a:rPr>
              <a:t>This is a sample page from </a:t>
            </a:r>
            <a:r>
              <a:rPr lang="en-US" altLang="ja-JP" sz="2000" b="1" i="1" dirty="0" smtClean="0">
                <a:solidFill>
                  <a:srgbClr val="FFFFFF"/>
                </a:solidFill>
                <a:latin typeface="Arial Narrow" charset="0"/>
                <a:ea typeface="ＭＳ Ｐゴシック" charset="0"/>
                <a:cs typeface="ＭＳ Ｐゴシック" charset="0"/>
              </a:rPr>
              <a:t>"The </a:t>
            </a:r>
            <a:r>
              <a:rPr lang="en-US" altLang="ja-JP" sz="2000" b="1" i="1" dirty="0">
                <a:solidFill>
                  <a:srgbClr val="FFFFFF"/>
                </a:solidFill>
                <a:latin typeface="Arial Narrow" charset="0"/>
                <a:ea typeface="ＭＳ Ｐゴシック" charset="0"/>
                <a:cs typeface="ＭＳ Ｐゴシック" charset="0"/>
              </a:rPr>
              <a:t>World of the </a:t>
            </a:r>
            <a:r>
              <a:rPr lang="en-US" altLang="ja-JP" sz="2000" b="1" i="1" dirty="0" smtClean="0">
                <a:solidFill>
                  <a:srgbClr val="FFFFFF"/>
                </a:solidFill>
                <a:latin typeface="Arial Narrow" charset="0"/>
                <a:ea typeface="ＭＳ Ｐゴシック" charset="0"/>
                <a:cs typeface="ＭＳ Ｐゴシック" charset="0"/>
              </a:rPr>
              <a:t>Bible" </a:t>
            </a:r>
            <a:r>
              <a:rPr lang="en-US" altLang="ja-JP" sz="2000" dirty="0">
                <a:solidFill>
                  <a:srgbClr val="FFFFFF"/>
                </a:solidFill>
                <a:latin typeface="Arial Narrow" charset="0"/>
                <a:ea typeface="ＭＳ Ｐゴシック" charset="0"/>
                <a:cs typeface="ＭＳ Ｐゴシック" charset="0"/>
              </a:rPr>
              <a:t>a PowerPoint Sunday School Series from </a:t>
            </a:r>
            <a:r>
              <a:rPr lang="en-US" altLang="ja-JP" sz="2000" dirty="0" err="1">
                <a:solidFill>
                  <a:srgbClr val="FFFFFF"/>
                </a:solidFill>
                <a:latin typeface="Arial Narrow" charset="0"/>
                <a:ea typeface="ＭＳ Ｐゴシック" charset="0"/>
                <a:cs typeface="ＭＳ Ｐゴシック" charset="0"/>
              </a:rPr>
              <a:t>eBibleteacher.com</a:t>
            </a:r>
            <a:endParaRPr lang="en-US" altLang="zh-CN" sz="2000" dirty="0">
              <a:solidFill>
                <a:srgbClr val="FFFFFF"/>
              </a:solidFill>
              <a:latin typeface="Arial Narrow" charset="0"/>
              <a:ea typeface="ＭＳ Ｐゴシック" charset="0"/>
              <a:cs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2105835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en-US" altLang="zh-CN" dirty="0" smtClean="0">
                <a:solidFill>
                  <a:srgbClr val="FFFF00"/>
                </a:solidFill>
                <a:ea typeface="ＭＳ Ｐゴシック" charset="0"/>
                <a:cs typeface="Arial"/>
              </a:rPr>
              <a:t>Noah</a:t>
            </a:r>
            <a:r>
              <a:rPr lang="fr-FR" altLang="zh-CN" dirty="0" smtClean="0">
                <a:solidFill>
                  <a:srgbClr val="FFFF00"/>
                </a:solidFill>
                <a:ea typeface="ＭＳ Ｐゴシック" charset="0"/>
                <a:cs typeface="Arial"/>
              </a:rPr>
              <a:t>'</a:t>
            </a:r>
            <a:r>
              <a:rPr lang="en-US" altLang="zh-CN" dirty="0" smtClean="0">
                <a:solidFill>
                  <a:srgbClr val="FFFF00"/>
                </a:solidFill>
                <a:ea typeface="ＭＳ Ｐゴシック" charset="0"/>
                <a:cs typeface="Arial"/>
              </a:rPr>
              <a:t>s </a:t>
            </a:r>
            <a:r>
              <a:rPr lang="en-US" altLang="zh-CN" dirty="0">
                <a:solidFill>
                  <a:srgbClr val="FFFF00"/>
                </a:solidFill>
                <a:ea typeface="ＭＳ Ｐゴシック" charset="0"/>
                <a:cs typeface="Arial"/>
              </a:rPr>
              <a:t>Ark Size</a:t>
            </a: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cs typeface="Arial" charset="0"/>
                <a:hlinkClick r:id="" action="ppaction://noaction"/>
              </a:rPr>
              <a:t>INDEX</a:t>
            </a:r>
            <a:endParaRPr lang="en-US" altLang="zh-CN" sz="1800">
              <a:solidFill>
                <a:srgbClr val="FFFFFF"/>
              </a:solidFill>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3600" b="1" dirty="0">
                <a:solidFill>
                  <a:srgbClr val="FFFFFF"/>
                </a:solidFill>
                <a:effectLst>
                  <a:outerShdw blurRad="38100" dist="38100" dir="2700000" algn="tl">
                    <a:srgbClr val="000000"/>
                  </a:outerShdw>
                </a:effectLst>
                <a:latin typeface="Arial"/>
                <a:ea typeface="宋体" charset="0"/>
                <a:cs typeface="Arial"/>
              </a:rPr>
              <a:t> </a:t>
            </a:r>
            <a:r>
              <a:rPr lang="en-US" altLang="zh-CN" sz="3600" b="1" dirty="0">
                <a:solidFill>
                  <a:srgbClr val="FFFFFF"/>
                </a:solidFill>
                <a:effectLst>
                  <a:outerShdw blurRad="38100" dist="38100" dir="2700000" algn="tl">
                    <a:srgbClr val="000000"/>
                  </a:outerShdw>
                </a:effectLst>
                <a:latin typeface="Arial"/>
                <a:ea typeface="ＭＳ Ｐゴシック" charset="0"/>
                <a:cs typeface="Arial"/>
              </a:rPr>
              <a:t>The ark was 300 cubits long (450 feet), 50 cubits wide (75 feet) and 30 cubits tall (45 feet)   Gen 6:15</a:t>
            </a:r>
          </a:p>
        </p:txBody>
      </p:sp>
    </p:spTree>
    <p:extLst>
      <p:ext uri="{BB962C8B-B14F-4D97-AF65-F5344CB8AC3E}">
        <p14:creationId xmlns:p14="http://schemas.microsoft.com/office/powerpoint/2010/main" val="13030609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endPar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9495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549401"/>
            <a:ext cx="8970963" cy="166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52400">
                    <a:srgbClr val="000000"/>
                  </a:glow>
                </a:effectLst>
              </a:rPr>
              <a:t>Who closed the door seven days before the Flood?</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18644408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smtClean="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endPar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9774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3"/>
          <p:cNvSpPr>
            <a:spLocks noGrp="1" noChangeArrowheads="1"/>
          </p:cNvSpPr>
          <p:nvPr>
            <p:ph type="title"/>
          </p:nvPr>
        </p:nvSpPr>
        <p:spPr>
          <a:xfrm>
            <a:off x="76200" y="381000"/>
            <a:ext cx="4572000" cy="1066800"/>
          </a:xfrm>
        </p:spPr>
        <p:txBody>
          <a:bodyPr/>
          <a:lstStyle/>
          <a:p>
            <a:pPr eaLnBrk="1" hangingPunct="1"/>
            <a:r>
              <a:rPr lang="en-US" altLang="zh-CN" b="1">
                <a:solidFill>
                  <a:schemeClr val="tx1"/>
                </a:solidFill>
                <a:latin typeface="Times New Roman" charset="0"/>
                <a:ea typeface="ＭＳ Ｐゴシック" charset="0"/>
              </a:rPr>
              <a:t>Flood Chronology</a:t>
            </a:r>
          </a:p>
        </p:txBody>
      </p:sp>
    </p:spTree>
    <p:extLst>
      <p:ext uri="{BB962C8B-B14F-4D97-AF65-F5344CB8AC3E}">
        <p14:creationId xmlns:p14="http://schemas.microsoft.com/office/powerpoint/2010/main" val="355588952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3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3"/>
          <p:cNvSpPr>
            <a:spLocks noGrp="1" noChangeArrowheads="1"/>
          </p:cNvSpPr>
          <p:nvPr>
            <p:ph type="title"/>
          </p:nvPr>
        </p:nvSpPr>
        <p:spPr>
          <a:xfrm>
            <a:off x="76200" y="381000"/>
            <a:ext cx="4572000" cy="1066800"/>
          </a:xfrm>
        </p:spPr>
        <p:txBody>
          <a:bodyPr/>
          <a:lstStyle/>
          <a:p>
            <a:pPr eaLnBrk="1" hangingPunct="1"/>
            <a:r>
              <a:rPr lang="en-US" altLang="zh-CN" b="1">
                <a:solidFill>
                  <a:schemeClr val="tx1"/>
                </a:solidFill>
                <a:latin typeface="Times New Roman" charset="0"/>
                <a:ea typeface="ＭＳ Ｐゴシック" charset="0"/>
              </a:rPr>
              <a:t>Flood Chronology</a:t>
            </a:r>
          </a:p>
        </p:txBody>
      </p:sp>
    </p:spTree>
    <p:extLst>
      <p:ext uri="{BB962C8B-B14F-4D97-AF65-F5344CB8AC3E}">
        <p14:creationId xmlns:p14="http://schemas.microsoft.com/office/powerpoint/2010/main" val="243120866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zh-CN" altLang="en-US" sz="2800" b="1" dirty="0">
                <a:solidFill>
                  <a:srgbClr val="FFFFFF"/>
                </a:solidFill>
                <a:effectLst>
                  <a:outerShdw blurRad="38100" dist="38100" dir="2700000" algn="tl">
                    <a:srgbClr val="000000"/>
                  </a:outerShdw>
                </a:effectLst>
                <a:latin typeface="Arial"/>
                <a:ea typeface="宋体" charset="0"/>
                <a:cs typeface="Arial"/>
              </a:rPr>
              <a:t> </a:t>
            </a:r>
            <a:r>
              <a:rPr lang="en-GB" sz="2800" b="1" dirty="0">
                <a:solidFill>
                  <a:srgbClr val="FFFFFF"/>
                </a:solidFill>
                <a:effectLst>
                  <a:outerShdw blurRad="38100" dist="38100" dir="2700000" algn="tl">
                    <a:srgbClr val="000000"/>
                  </a:outerShdw>
                </a:effectLst>
                <a:latin typeface="Arial"/>
                <a:ea typeface="ＭＳ Ｐゴシック" charset="0"/>
                <a:cs typeface="Arial"/>
              </a:rPr>
              <a:t>7 days of waiting for flood (7:4)</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7 days of waiting for flood (7:10)</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40 days of flood (7:17a)</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150 days of water triumphing (7:24)</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God remembered Noah (8:1)</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150 days of water waning (8:3)</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40 days of waiting (8:6)</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7 days of waiting (8:10)</a:t>
            </a: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7 days of waiting (8:12)</a:t>
            </a:r>
            <a:endParaRPr lang="en-US" altLang="zh-CN" sz="28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en-US" altLang="zh-CN">
                <a:solidFill>
                  <a:srgbClr val="FFFF00"/>
                </a:solidFill>
                <a:ea typeface="ＭＳ Ｐゴシック" charset="0"/>
                <a:cs typeface="Arial"/>
              </a:rPr>
              <a:t>Flood Chiasm</a:t>
            </a:r>
          </a:p>
        </p:txBody>
      </p:sp>
      <p:sp>
        <p:nvSpPr>
          <p:cNvPr id="1657878" name="Text Box 22"/>
          <p:cNvSpPr txBox="1">
            <a:spLocks noChangeArrowheads="1"/>
          </p:cNvSpPr>
          <p:nvPr/>
        </p:nvSpPr>
        <p:spPr bwMode="auto">
          <a:xfrm>
            <a:off x="1835150" y="6096000"/>
            <a:ext cx="7340600" cy="708025"/>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en-GB" sz="2000" b="1" dirty="0" smtClean="0">
                <a:solidFill>
                  <a:srgbClr val="FFFFFF"/>
                </a:solidFill>
                <a:effectLst>
                  <a:outerShdw blurRad="38100" dist="38100" dir="2700000" algn="tl">
                    <a:srgbClr val="000000"/>
                  </a:outerShdw>
                </a:effectLst>
                <a:latin typeface="Arial"/>
                <a:cs typeface="Arial"/>
              </a:rPr>
              <a:t>– Gordon Wenham, </a:t>
            </a:r>
            <a:r>
              <a:rPr lang="en-GB" sz="2000" b="1" i="1" dirty="0" smtClean="0">
                <a:solidFill>
                  <a:srgbClr val="FFFFFF"/>
                </a:solidFill>
                <a:effectLst>
                  <a:outerShdw blurRad="38100" dist="38100" dir="2700000" algn="tl">
                    <a:srgbClr val="000000"/>
                  </a:outerShdw>
                </a:effectLst>
                <a:latin typeface="Arial"/>
                <a:cs typeface="Arial"/>
              </a:rPr>
              <a:t>Genesis 1–15,</a:t>
            </a:r>
            <a:r>
              <a:rPr lang="en-GB" sz="2000" b="1" dirty="0" smtClean="0">
                <a:solidFill>
                  <a:srgbClr val="FFFFFF"/>
                </a:solidFill>
                <a:effectLst>
                  <a:outerShdw blurRad="38100" dist="38100" dir="2700000" algn="tl">
                    <a:srgbClr val="000000"/>
                  </a:outerShdw>
                </a:effectLst>
                <a:latin typeface="Arial"/>
                <a:cs typeface="Arial"/>
              </a:rPr>
              <a:t> Word Biblical Commentary (Dallas: Word Books, 1994)</a:t>
            </a:r>
            <a:endParaRPr lang="en-US" sz="2000" b="1" dirty="0" smtClean="0">
              <a:solidFill>
                <a:srgbClr val="FFFFFF"/>
              </a:solidFill>
              <a:effectLst>
                <a:outerShdw blurRad="38100" dist="38100" dir="2700000" algn="tl">
                  <a:srgbClr val="000000"/>
                </a:outerShdw>
              </a:effectLst>
              <a:latin typeface="Arial"/>
              <a:cs typeface="Arial"/>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400">
              <a:solidFill>
                <a:srgbClr val="FFB038"/>
              </a:solidFill>
              <a:latin typeface="Arial"/>
              <a:ea typeface="ＭＳ Ｐゴシック" pitchFamily="-112" charset="-128"/>
              <a:cs typeface="Arial"/>
            </a:endParaRPr>
          </a:p>
        </p:txBody>
      </p:sp>
    </p:spTree>
    <p:extLst>
      <p:ext uri="{BB962C8B-B14F-4D97-AF65-F5344CB8AC3E}">
        <p14:creationId xmlns:p14="http://schemas.microsoft.com/office/powerpoint/2010/main" val="2565800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9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65468">
            <a:off x="76200" y="228600"/>
            <a:ext cx="69342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Text Box 3"/>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latin typeface="Times New Roman" charset="0"/>
              </a:rPr>
              <a:t>90</a:t>
            </a:r>
          </a:p>
        </p:txBody>
      </p:sp>
      <p:sp>
        <p:nvSpPr>
          <p:cNvPr id="431108" name="Rectangle 4"/>
          <p:cNvSpPr>
            <a:spLocks noGrp="1" noChangeArrowheads="1"/>
          </p:cNvSpPr>
          <p:nvPr>
            <p:ph type="title"/>
          </p:nvPr>
        </p:nvSpPr>
        <p:spPr>
          <a:xfrm>
            <a:off x="4800600" y="3810000"/>
            <a:ext cx="4114800" cy="1371600"/>
          </a:xfrm>
          <a:solidFill>
            <a:srgbClr val="0033CC"/>
          </a:solidFill>
        </p:spPr>
        <p:txBody>
          <a:bodyPr/>
          <a:lstStyle/>
          <a:p>
            <a:pPr eaLnBrk="1" hangingPunct="1"/>
            <a:r>
              <a:rPr lang="en-US" altLang="zh-CN" sz="2800" b="1">
                <a:solidFill>
                  <a:srgbClr val="FFFFFF"/>
                </a:solidFill>
                <a:ea typeface="ＭＳ Ｐゴシック" charset="0"/>
                <a:cs typeface="Arial"/>
              </a:rPr>
              <a:t>The Flood explains why life spans shortened</a:t>
            </a:r>
          </a:p>
        </p:txBody>
      </p:sp>
      <p:sp>
        <p:nvSpPr>
          <p:cNvPr id="431109" name="Rectangle 5" descr="Water droplets"/>
          <p:cNvSpPr>
            <a:spLocks noChangeArrowheads="1"/>
          </p:cNvSpPr>
          <p:nvPr/>
        </p:nvSpPr>
        <p:spPr bwMode="auto">
          <a:xfrm rot="-294075">
            <a:off x="-304800" y="3429000"/>
            <a:ext cx="9601200" cy="381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092270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9"/>
                                        </p:tgtEl>
                                        <p:attrNameLst>
                                          <p:attrName>style.visibility</p:attrName>
                                        </p:attrNameLst>
                                      </p:cBhvr>
                                      <p:to>
                                        <p:strVal val="visible"/>
                                      </p:to>
                                    </p:set>
                                    <p:animEffect transition="in" filter="fade">
                                      <p:cBhvr>
                                        <p:cTn id="7" dur="500"/>
                                        <p:tgtEl>
                                          <p:spTgt spid="431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1108"/>
                                        </p:tgtEl>
                                        <p:attrNameLst>
                                          <p:attrName>style.visibility</p:attrName>
                                        </p:attrNameLst>
                                      </p:cBhvr>
                                      <p:to>
                                        <p:strVal val="visible"/>
                                      </p:to>
                                    </p:set>
                                    <p:animEffect transition="in" filter="fade">
                                      <p:cBhvr>
                                        <p:cTn id="12"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P spid="43110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defTabSz="914400" eaLnBrk="0" fontAlgn="base" hangingPunct="0">
              <a:spcBef>
                <a:spcPct val="0"/>
              </a:spcBef>
              <a:spcAft>
                <a:spcPct val="0"/>
              </a:spcAft>
            </a:pPr>
            <a:r>
              <a:rPr lang="en-US" altLang="zh-CN" sz="2000" b="1" dirty="0">
                <a:solidFill>
                  <a:srgbClr val="000000"/>
                </a:solidFill>
                <a:latin typeface="Arial" charset="0"/>
                <a:ea typeface="ＭＳ Ｐゴシック" charset="0"/>
                <a:cs typeface="ＭＳ Ｐゴシック" charset="0"/>
              </a:rPr>
              <a:t>I JUST TURNED 969 YEARS OLD AND PEOPLE KEEP TELLING ME HOW OLD I AM.  I TELL THEM </a:t>
            </a:r>
            <a:r>
              <a:rPr lang="en-US" altLang="zh-CN" sz="2000" b="1" dirty="0" smtClean="0">
                <a:solidFill>
                  <a:srgbClr val="000000"/>
                </a:solidFill>
                <a:latin typeface="Arial" charset="0"/>
                <a:ea typeface="ＭＳ Ｐゴシック" charset="0"/>
                <a:cs typeface="ＭＳ Ｐゴシック" charset="0"/>
              </a:rPr>
              <a:t>I</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M </a:t>
            </a:r>
            <a:r>
              <a:rPr lang="en-US" altLang="zh-CN" sz="2000" b="1" dirty="0">
                <a:solidFill>
                  <a:srgbClr val="000000"/>
                </a:solidFill>
                <a:latin typeface="Arial" charset="0"/>
                <a:ea typeface="ＭＳ Ｐゴシック" charset="0"/>
                <a:cs typeface="ＭＳ Ｐゴシック" charset="0"/>
              </a:rPr>
              <a:t>NOT OLD!  THE </a:t>
            </a:r>
            <a:br>
              <a:rPr lang="en-US" altLang="zh-CN" sz="2000" b="1" dirty="0">
                <a:solidFill>
                  <a:srgbClr val="000000"/>
                </a:solidFill>
                <a:latin typeface="Arial" charset="0"/>
                <a:ea typeface="ＭＳ Ｐゴシック" charset="0"/>
                <a:cs typeface="ＭＳ Ｐゴシック" charset="0"/>
              </a:rPr>
            </a:br>
            <a:r>
              <a:rPr lang="en-US" altLang="zh-CN" sz="2000" b="1" dirty="0">
                <a:solidFill>
                  <a:srgbClr val="000000"/>
                </a:solidFill>
                <a:latin typeface="Arial" charset="0"/>
                <a:ea typeface="ＭＳ Ｐゴシック" charset="0"/>
                <a:cs typeface="ＭＳ Ｐゴシック" charset="0"/>
              </a:rPr>
              <a:t>EARTH IS OLD!  </a:t>
            </a:r>
            <a:r>
              <a:rPr lang="en-US" altLang="zh-CN" sz="2000" b="1" dirty="0" smtClean="0">
                <a:solidFill>
                  <a:srgbClr val="000000"/>
                </a:solidFill>
                <a:latin typeface="Arial" charset="0"/>
                <a:ea typeface="ＭＳ Ｐゴシック" charset="0"/>
                <a:cs typeface="ＭＳ Ｐゴシック" charset="0"/>
              </a:rPr>
              <a:t>IT</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S </a:t>
            </a:r>
            <a:r>
              <a:rPr lang="en-US" altLang="zh-CN" sz="2000" b="1" dirty="0">
                <a:solidFill>
                  <a:srgbClr val="000000"/>
                </a:solidFill>
                <a:latin typeface="Arial" charset="0"/>
                <a:ea typeface="ＭＳ Ｐゴシック" charset="0"/>
                <a:cs typeface="ＭＳ Ｐゴシック" charset="0"/>
              </a:rPr>
              <a:t>ALMOST 700 YEARS OLDER THAN </a:t>
            </a:r>
            <a:br>
              <a:rPr lang="en-US" altLang="zh-CN" sz="2000" b="1" dirty="0">
                <a:solidFill>
                  <a:srgbClr val="000000"/>
                </a:solidFill>
                <a:latin typeface="Arial" charset="0"/>
                <a:ea typeface="ＭＳ Ｐゴシック" charset="0"/>
                <a:cs typeface="ＭＳ Ｐゴシック" charset="0"/>
              </a:rPr>
            </a:br>
            <a:r>
              <a:rPr lang="en-US" altLang="zh-CN" sz="2000" b="1" dirty="0">
                <a:solidFill>
                  <a:srgbClr val="000000"/>
                </a:solidFill>
                <a:latin typeface="Arial" charset="0"/>
                <a:ea typeface="ＭＳ Ｐゴシック" charset="0"/>
                <a:cs typeface="ＭＳ Ｐゴシック" charset="0"/>
              </a:rPr>
              <a:t>I AM!</a:t>
            </a:r>
            <a:endParaRPr lang="zh-CN" altLang="en-US" sz="2000" b="1"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en-US" altLang="zh-CN" sz="2400" b="1" dirty="0" smtClean="0">
                <a:solidFill>
                  <a:srgbClr val="000000"/>
                </a:solidFill>
                <a:latin typeface="Arial" charset="0"/>
                <a:ea typeface="ＭＳ Ｐゴシック" charset="0"/>
              </a:rPr>
              <a:t>Methuselah believed in an "Old Earth."</a:t>
            </a:r>
            <a:endParaRPr lang="en-US" altLang="zh-CN" sz="2400" b="1" dirty="0">
              <a:solidFill>
                <a:srgbClr val="000000"/>
              </a:solidFill>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60310478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en-US" altLang="zh-CN" sz="3600">
                <a:latin typeface="Arial" charset="0"/>
                <a:ea typeface="ＭＳ Ｐゴシック" charset="0"/>
              </a:rPr>
              <a:t>Genesis 6:19 NIV</a:t>
            </a: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3200" b="1" dirty="0">
                <a:solidFill>
                  <a:srgbClr val="FFFFFF"/>
                </a:solidFill>
                <a:latin typeface="Arial" charset="0"/>
                <a:ea typeface="ＭＳ Ｐゴシック" charset="0"/>
                <a:cs typeface="Arial" charset="0"/>
              </a:rPr>
              <a:t>You are to bring into the ark two of all living creatures, male and female, to keep them alive with you.</a:t>
            </a:r>
          </a:p>
        </p:txBody>
      </p:sp>
    </p:spTree>
    <p:extLst>
      <p:ext uri="{BB962C8B-B14F-4D97-AF65-F5344CB8AC3E}">
        <p14:creationId xmlns:p14="http://schemas.microsoft.com/office/powerpoint/2010/main" val="311808799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rgbClr val="FFFFFF"/>
                </a:solidFill>
                <a:latin typeface="Arial"/>
                <a:ea typeface="ＭＳ Ｐゴシック" charset="0"/>
                <a:cs typeface="Arial"/>
              </a:rPr>
              <a:t>Noah</a:t>
            </a:r>
            <a:r>
              <a:rPr lang="fr-FR" b="1" dirty="0" smtClean="0">
                <a:solidFill>
                  <a:srgbClr val="FFFFFF"/>
                </a:solidFill>
                <a:latin typeface="Arial"/>
                <a:ea typeface="ＭＳ Ｐゴシック" charset="0"/>
                <a:cs typeface="Arial"/>
              </a:rPr>
              <a:t>'</a:t>
            </a:r>
            <a:r>
              <a:rPr lang="en-US" b="1" dirty="0" smtClean="0">
                <a:solidFill>
                  <a:srgbClr val="FFFFFF"/>
                </a:solidFill>
                <a:latin typeface="Arial"/>
                <a:ea typeface="ＭＳ Ｐゴシック" charset="0"/>
                <a:cs typeface="Arial"/>
              </a:rPr>
              <a:t>s Character</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"And </a:t>
            </a:r>
            <a:r>
              <a:rPr lang="en-US" sz="2800" b="1" dirty="0">
                <a:solidFill>
                  <a:srgbClr val="FFFFFF"/>
                </a:solidFill>
                <a:effectLst>
                  <a:glow rad="254000">
                    <a:srgbClr val="000000"/>
                  </a:glow>
                </a:effectLst>
                <a:latin typeface="Arial" charset="0"/>
                <a:ea typeface="ＭＳ Ｐゴシック" charset="0"/>
                <a:cs typeface="Times New Roman" charset="0"/>
              </a:rPr>
              <a:t>the L</a:t>
            </a:r>
            <a:r>
              <a:rPr lang="en-US" sz="2400" b="1" dirty="0">
                <a:solidFill>
                  <a:srgbClr val="FFFFFF"/>
                </a:solidFill>
                <a:effectLst>
                  <a:glow rad="254000">
                    <a:srgbClr val="000000"/>
                  </a:glow>
                </a:effectLst>
                <a:latin typeface="Arial" charset="0"/>
                <a:ea typeface="ＭＳ Ｐゴシック" charset="0"/>
                <a:cs typeface="Times New Roman" charset="0"/>
              </a:rPr>
              <a:t>ORD</a:t>
            </a:r>
            <a:r>
              <a:rPr lang="en-US" sz="2800" b="1" dirty="0">
                <a:solidFill>
                  <a:srgbClr val="FFFFFF"/>
                </a:solidFill>
                <a:effectLst>
                  <a:glow rad="254000">
                    <a:srgbClr val="000000"/>
                  </a:glow>
                </a:effectLst>
                <a:latin typeface="Arial" charset="0"/>
                <a:ea typeface="ＭＳ Ｐゴシック" charset="0"/>
                <a:cs typeface="Times New Roman" charset="0"/>
              </a:rPr>
              <a:t> said, </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I </a:t>
            </a:r>
            <a:r>
              <a:rPr lang="en-US" sz="2800" b="1" dirty="0">
                <a:solidFill>
                  <a:srgbClr val="FFFFFF"/>
                </a:solidFill>
                <a:effectLst>
                  <a:glow rad="254000">
                    <a:srgbClr val="000000"/>
                  </a:glow>
                </a:effectLst>
                <a:latin typeface="Arial" charset="0"/>
                <a:ea typeface="ＭＳ Ｐゴシック" charset="0"/>
                <a:cs typeface="Times New Roman" charset="0"/>
              </a:rPr>
              <a:t>will wipe this human race I have created from the face of the earth. Yes, and I will destroy every living thing—all the people, the large animals, the small animals that scurry along the ground, and even the birds of the sky. I am sorry I ever made them</a:t>
            </a:r>
            <a:r>
              <a:rPr lang="en-US" sz="2800" b="1" dirty="0" smtClean="0">
                <a:solidFill>
                  <a:srgbClr val="FFFFFF"/>
                </a:solidFill>
                <a:effectLst>
                  <a:glow rad="254000">
                    <a:srgbClr val="000000"/>
                  </a:glow>
                </a:effectLst>
                <a:latin typeface="Arial" charset="0"/>
                <a:ea typeface="ＭＳ Ｐゴシック" charset="0"/>
                <a:cs typeface="Times New Roman" charset="0"/>
              </a:rPr>
              <a:t>.  </a:t>
            </a: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8</a:t>
            </a:r>
            <a:r>
              <a:rPr lang="en-US" sz="2800" b="1" dirty="0" smtClean="0">
                <a:solidFill>
                  <a:srgbClr val="FFFFFF"/>
                </a:solidFill>
                <a:effectLst>
                  <a:glow rad="254000">
                    <a:srgbClr val="000000"/>
                  </a:glow>
                </a:effectLst>
                <a:latin typeface="Arial" charset="0"/>
                <a:ea typeface="ＭＳ Ｐゴシック" charset="0"/>
                <a:cs typeface="Times New Roman" charset="0"/>
              </a:rPr>
              <a:t>But </a:t>
            </a:r>
            <a:r>
              <a:rPr lang="en-US" sz="2800" b="1" dirty="0">
                <a:solidFill>
                  <a:srgbClr val="FFFFFF"/>
                </a:solidFill>
                <a:effectLst>
                  <a:glow rad="254000">
                    <a:srgbClr val="000000"/>
                  </a:glow>
                </a:effectLst>
                <a:latin typeface="Arial" charset="0"/>
                <a:ea typeface="ＭＳ Ｐゴシック" charset="0"/>
                <a:cs typeface="Times New Roman" charset="0"/>
              </a:rPr>
              <a:t>Noah found favor with the </a:t>
            </a:r>
            <a:r>
              <a:rPr lang="en-US" sz="2800" b="1" dirty="0" smtClean="0">
                <a:solidFill>
                  <a:srgbClr val="FFFFFF"/>
                </a:solidFill>
                <a:effectLst>
                  <a:glow rad="254000">
                    <a:srgbClr val="000000"/>
                  </a:glow>
                </a:effectLst>
                <a:latin typeface="Arial" charset="0"/>
                <a:ea typeface="ＭＳ Ｐゴシック" charset="0"/>
                <a:cs typeface="Times New Roman" charset="0"/>
              </a:rPr>
              <a:t>L</a:t>
            </a:r>
            <a:r>
              <a:rPr lang="en-US" sz="2400" b="1" dirty="0" smtClean="0">
                <a:solidFill>
                  <a:srgbClr val="FFFFFF"/>
                </a:solidFill>
                <a:effectLst>
                  <a:glow rad="254000">
                    <a:srgbClr val="000000"/>
                  </a:glow>
                </a:effectLst>
                <a:latin typeface="Arial" charset="0"/>
                <a:ea typeface="ＭＳ Ｐゴシック" charset="0"/>
                <a:cs typeface="Times New Roman" charset="0"/>
              </a:rPr>
              <a:t>ORD</a:t>
            </a:r>
            <a:r>
              <a:rPr lang="en-US" sz="2800" b="1" dirty="0" smtClean="0">
                <a:solidFill>
                  <a:srgbClr val="FFFFFF"/>
                </a:solidFill>
                <a:effectLst>
                  <a:glow rad="254000">
                    <a:srgbClr val="000000"/>
                  </a:glow>
                </a:effectLst>
                <a:latin typeface="Arial" charset="0"/>
                <a:ea typeface="ＭＳ Ｐゴシック" charset="0"/>
                <a:cs typeface="Times New Roman" charset="0"/>
              </a:rPr>
              <a:t>" (6:7-8 </a:t>
            </a:r>
            <a:r>
              <a:rPr lang="en-US" sz="2400" b="1" dirty="0" smtClean="0">
                <a:solidFill>
                  <a:srgbClr val="FFFFFF"/>
                </a:solidFill>
                <a:effectLst>
                  <a:glow rad="254000">
                    <a:srgbClr val="000000"/>
                  </a:glow>
                </a:effectLst>
                <a:latin typeface="Arial" charset="0"/>
                <a:ea typeface="ＭＳ Ｐゴシック" charset="0"/>
                <a:cs typeface="Times New Roman" charset="0"/>
              </a:rPr>
              <a:t>NLT</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153630517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rgbClr val="FFFFFF"/>
                </a:solidFill>
                <a:latin typeface="Arial"/>
                <a:ea typeface="ＭＳ Ｐゴシック" charset="0"/>
                <a:cs typeface="Arial"/>
              </a:rPr>
              <a:t>Noah </a:t>
            </a:r>
            <a:r>
              <a:rPr lang="en-US" b="1" dirty="0" err="1" smtClean="0">
                <a:ea typeface="ＭＳ Ｐゴシック" charset="0"/>
                <a:cs typeface="Arial"/>
              </a:rPr>
              <a:t>W</a:t>
            </a:r>
            <a:r>
              <a:rPr lang="en-US" b="1" dirty="0" err="1" smtClean="0">
                <a:solidFill>
                  <a:srgbClr val="FFFFFF"/>
                </a:solidFill>
                <a:latin typeface="Arial"/>
                <a:ea typeface="ＭＳ Ｐゴシック" charset="0"/>
                <a:cs typeface="Arial"/>
              </a:rPr>
              <a:t>asn</a:t>
            </a:r>
            <a:r>
              <a:rPr lang="fr-FR" b="1" dirty="0" smtClean="0">
                <a:solidFill>
                  <a:srgbClr val="FFFFFF"/>
                </a:solidFill>
                <a:latin typeface="Arial"/>
                <a:ea typeface="ＭＳ Ｐゴシック" charset="0"/>
                <a:cs typeface="Arial"/>
              </a:rPr>
              <a:t>'</a:t>
            </a:r>
            <a:r>
              <a:rPr lang="en-US" b="1" dirty="0" smtClean="0">
                <a:solidFill>
                  <a:srgbClr val="FFFFFF"/>
                </a:solidFill>
                <a:latin typeface="Arial"/>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"Ham</a:t>
            </a:r>
            <a:r>
              <a:rPr lang="en-US" sz="2800" b="1" dirty="0">
                <a:solidFill>
                  <a:srgbClr val="FFFFFF"/>
                </a:solidFill>
                <a:effectLst>
                  <a:glow rad="254000">
                    <a:srgbClr val="000000"/>
                  </a:glow>
                </a:effectLst>
                <a:latin typeface="Arial" charset="0"/>
                <a:ea typeface="ＭＳ Ｐゴシック" charset="0"/>
                <a:cs typeface="Times New Roman" charset="0"/>
              </a:rPr>
              <a:t>, the father of Canaan, saw that his father was naked and went outside and told his brothers.  </a:t>
            </a: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23</a:t>
            </a:r>
            <a:r>
              <a:rPr lang="en-US" sz="2800" b="1" dirty="0" smtClean="0">
                <a:solidFill>
                  <a:srgbClr val="FFFFFF"/>
                </a:solidFill>
                <a:effectLst>
                  <a:glow rad="254000">
                    <a:srgbClr val="000000"/>
                  </a:glow>
                </a:effectLst>
                <a:latin typeface="Arial" charset="0"/>
                <a:ea typeface="ＭＳ Ｐゴシック" charset="0"/>
                <a:cs typeface="Times New Roman" charset="0"/>
              </a:rPr>
              <a:t>Then </a:t>
            </a:r>
            <a:r>
              <a:rPr lang="en-US" sz="2800" b="1" dirty="0">
                <a:solidFill>
                  <a:srgbClr val="FFFFFF"/>
                </a:solidFill>
                <a:effectLst>
                  <a:glow rad="254000">
                    <a:srgbClr val="000000"/>
                  </a:glow>
                </a:effectLst>
                <a:latin typeface="Arial" charset="0"/>
                <a:ea typeface="ＭＳ Ｐゴシック" charset="0"/>
                <a:cs typeface="Times New Roman" charset="0"/>
              </a:rPr>
              <a:t>Shem and Japheth took a robe, held it over their shoulders, and backed into the tent to cover their father. As they did this, they looked the other way so they would not see him </a:t>
            </a:r>
            <a:r>
              <a:rPr lang="en-US" sz="2800" b="1" dirty="0" smtClean="0">
                <a:solidFill>
                  <a:srgbClr val="FFFFFF"/>
                </a:solidFill>
                <a:effectLst>
                  <a:glow rad="254000">
                    <a:srgbClr val="000000"/>
                  </a:glow>
                </a:effectLst>
                <a:latin typeface="Arial" charset="0"/>
                <a:ea typeface="ＭＳ Ｐゴシック" charset="0"/>
                <a:cs typeface="Times New Roman" charset="0"/>
              </a:rPr>
              <a:t>naked" (9:22-23 </a:t>
            </a:r>
            <a:r>
              <a:rPr lang="en-US" sz="2400" b="1" dirty="0" smtClean="0">
                <a:solidFill>
                  <a:srgbClr val="FFFFFF"/>
                </a:solidFill>
                <a:effectLst>
                  <a:glow rad="254000">
                    <a:srgbClr val="000000"/>
                  </a:glow>
                </a:effectLst>
                <a:latin typeface="Arial" charset="0"/>
                <a:ea typeface="ＭＳ Ｐゴシック" charset="0"/>
                <a:cs typeface="Times New Roman" charset="0"/>
              </a:rPr>
              <a:t>NLT</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8021367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ea typeface="ＭＳ Ｐゴシック" charset="0"/>
                <a:cs typeface="Arial"/>
              </a:rPr>
              <a:t>Noah </a:t>
            </a:r>
            <a:r>
              <a:rPr lang="en-US" b="1" dirty="0" err="1" smtClean="0">
                <a:ea typeface="ＭＳ Ｐゴシック" charset="0"/>
                <a:cs typeface="Arial"/>
              </a:rPr>
              <a:t>Wasn</a:t>
            </a:r>
            <a:r>
              <a:rPr lang="fr-FR" b="1" dirty="0" smtClean="0">
                <a:ea typeface="ＭＳ Ｐゴシック" charset="0"/>
                <a:cs typeface="Arial"/>
              </a:rPr>
              <a:t>'</a:t>
            </a:r>
            <a:r>
              <a:rPr lang="en-US" b="1" dirty="0" smtClean="0">
                <a:ea typeface="ＭＳ Ｐゴシック" charset="0"/>
                <a:cs typeface="Arial"/>
              </a:rPr>
              <a:t>t </a:t>
            </a:r>
            <a:r>
              <a:rPr lang="en-US" b="1" dirty="0">
                <a:ea typeface="ＭＳ Ｐゴシック" charset="0"/>
                <a:cs typeface="Arial"/>
              </a:rPr>
              <a:t>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en-US" sz="2800" b="1" dirty="0" smtClean="0">
                <a:solidFill>
                  <a:srgbClr val="FFFFFF"/>
                </a:solidFill>
                <a:effectLst>
                  <a:glow rad="254000">
                    <a:srgbClr val="000000"/>
                  </a:glow>
                </a:effectLst>
                <a:latin typeface="Arial" charset="0"/>
                <a:ea typeface="ＭＳ Ｐゴシック" charset="0"/>
                <a:cs typeface="Times New Roman" charset="0"/>
              </a:rPr>
              <a:t>"When </a:t>
            </a:r>
            <a:r>
              <a:rPr lang="en-US" sz="2800" b="1" dirty="0">
                <a:solidFill>
                  <a:srgbClr val="FFFFFF"/>
                </a:solidFill>
                <a:effectLst>
                  <a:glow rad="254000">
                    <a:srgbClr val="000000"/>
                  </a:glow>
                </a:effectLst>
                <a:latin typeface="Arial" charset="0"/>
                <a:ea typeface="ＭＳ Ｐゴシック" charset="0"/>
                <a:cs typeface="Times New Roman" charset="0"/>
              </a:rPr>
              <a:t>Noah woke up from his stupor, he learned what Ham, his youngest son, had done.  </a:t>
            </a:r>
            <a:r>
              <a:rPr lang="en-US" sz="2800" b="1" baseline="30000" dirty="0" smtClean="0">
                <a:solidFill>
                  <a:srgbClr val="FFFFFF"/>
                </a:solidFill>
                <a:effectLst>
                  <a:glow rad="254000">
                    <a:srgbClr val="000000"/>
                  </a:glow>
                </a:effectLst>
                <a:latin typeface="Arial" charset="0"/>
                <a:ea typeface="ＭＳ Ｐゴシック" charset="0"/>
                <a:cs typeface="Times New Roman" charset="0"/>
              </a:rPr>
              <a:t>25</a:t>
            </a:r>
            <a:r>
              <a:rPr lang="en-US" sz="2800" b="1" dirty="0" smtClean="0">
                <a:solidFill>
                  <a:srgbClr val="FFFFFF"/>
                </a:solidFill>
                <a:effectLst>
                  <a:glow rad="254000">
                    <a:srgbClr val="000000"/>
                  </a:glow>
                </a:effectLst>
                <a:latin typeface="Arial" charset="0"/>
                <a:ea typeface="ＭＳ Ｐゴシック" charset="0"/>
                <a:cs typeface="Times New Roman" charset="0"/>
              </a:rPr>
              <a:t>Then </a:t>
            </a:r>
            <a:r>
              <a:rPr lang="en-US" sz="2800" b="1" dirty="0">
                <a:solidFill>
                  <a:srgbClr val="FFFFFF"/>
                </a:solidFill>
                <a:effectLst>
                  <a:glow rad="254000">
                    <a:srgbClr val="000000"/>
                  </a:glow>
                </a:effectLst>
                <a:latin typeface="Arial" charset="0"/>
                <a:ea typeface="ＭＳ Ｐゴシック" charset="0"/>
                <a:cs typeface="Times New Roman" charset="0"/>
              </a:rPr>
              <a:t>he cursed Canaan, the son of Ham: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May </a:t>
            </a:r>
            <a:r>
              <a:rPr lang="en-US" sz="2800" b="1" dirty="0">
                <a:solidFill>
                  <a:srgbClr val="FFFFFF"/>
                </a:solidFill>
                <a:effectLst>
                  <a:glow rad="254000">
                    <a:srgbClr val="000000"/>
                  </a:glow>
                </a:effectLst>
                <a:latin typeface="Arial" charset="0"/>
                <a:ea typeface="ＭＳ Ｐゴシック" charset="0"/>
                <a:cs typeface="Times New Roman" charset="0"/>
              </a:rPr>
              <a:t>Canaan be cursed</a:t>
            </a:r>
            <a:r>
              <a:rPr lang="en-US" sz="2800" b="1" dirty="0" smtClean="0">
                <a:solidFill>
                  <a:srgbClr val="FFFFFF"/>
                </a:solidFill>
                <a:effectLst>
                  <a:glow rad="254000">
                    <a:srgbClr val="000000"/>
                  </a:glow>
                </a:effectLst>
                <a:latin typeface="Arial" charset="0"/>
                <a:ea typeface="ＭＳ Ｐゴシック" charset="0"/>
                <a:cs typeface="Times New Roman" charset="0"/>
              </a:rPr>
              <a:t>!</a:t>
            </a:r>
            <a:br>
              <a:rPr lang="en-US" sz="2800" b="1" dirty="0" smtClean="0">
                <a:solidFill>
                  <a:srgbClr val="FFFFFF"/>
                </a:solidFill>
                <a:effectLst>
                  <a:glow rad="254000">
                    <a:srgbClr val="000000"/>
                  </a:glow>
                </a:effectLst>
                <a:latin typeface="Arial" charset="0"/>
                <a:ea typeface="ＭＳ Ｐゴシック" charset="0"/>
                <a:cs typeface="Times New Roman" charset="0"/>
              </a:rPr>
            </a:br>
            <a:r>
              <a:rPr lang="en-US" sz="2800" b="1" dirty="0" smtClean="0">
                <a:solidFill>
                  <a:srgbClr val="FFFFFF"/>
                </a:solidFill>
                <a:effectLst>
                  <a:glow rad="254000">
                    <a:srgbClr val="000000"/>
                  </a:glow>
                </a:effectLst>
                <a:latin typeface="Arial" charset="0"/>
                <a:ea typeface="ＭＳ Ｐゴシック" charset="0"/>
                <a:cs typeface="Times New Roman" charset="0"/>
              </a:rPr>
              <a:t>May </a:t>
            </a:r>
            <a:r>
              <a:rPr lang="en-US" sz="2800" b="1" dirty="0">
                <a:solidFill>
                  <a:srgbClr val="FFFFFF"/>
                </a:solidFill>
                <a:effectLst>
                  <a:glow rad="254000">
                    <a:srgbClr val="000000"/>
                  </a:glow>
                </a:effectLst>
                <a:latin typeface="Arial" charset="0"/>
                <a:ea typeface="ＭＳ Ｐゴシック" charset="0"/>
                <a:cs typeface="Times New Roman" charset="0"/>
              </a:rPr>
              <a:t>he be the lowest of servants to his </a:t>
            </a:r>
            <a:r>
              <a:rPr lang="en-US" sz="2800" b="1" dirty="0" smtClean="0">
                <a:solidFill>
                  <a:srgbClr val="FFFFFF"/>
                </a:solidFill>
                <a:effectLst>
                  <a:glow rad="254000">
                    <a:srgbClr val="000000"/>
                  </a:glow>
                </a:effectLst>
                <a:latin typeface="Arial" charset="0"/>
                <a:ea typeface="ＭＳ Ｐゴシック" charset="0"/>
                <a:cs typeface="Times New Roman" charset="0"/>
              </a:rPr>
              <a:t>relatives</a:t>
            </a:r>
            <a:r>
              <a:rPr lang="fr-FR" sz="2800" b="1" dirty="0" smtClean="0">
                <a:solidFill>
                  <a:srgbClr val="FFFFFF"/>
                </a:solidFill>
                <a:effectLst>
                  <a:glow rad="254000">
                    <a:srgbClr val="000000"/>
                  </a:glow>
                </a:effectLst>
                <a:latin typeface="Arial" charset="0"/>
                <a:ea typeface="ＭＳ Ｐゴシック" charset="0"/>
                <a:cs typeface="Times New Roman" charset="0"/>
              </a:rPr>
              <a:t>'</a:t>
            </a:r>
            <a:r>
              <a:rPr lang="en-US" sz="2800" b="1" dirty="0" smtClean="0">
                <a:solidFill>
                  <a:srgbClr val="FFFFFF"/>
                </a:solidFill>
                <a:effectLst>
                  <a:glow rad="254000">
                    <a:srgbClr val="000000"/>
                  </a:glow>
                </a:effectLst>
                <a:latin typeface="Arial" charset="0"/>
                <a:ea typeface="ＭＳ Ｐゴシック" charset="0"/>
                <a:cs typeface="Times New Roman" charset="0"/>
              </a:rPr>
              <a:t>" (9:24-25 </a:t>
            </a:r>
            <a:r>
              <a:rPr lang="en-US" sz="2400" b="1" dirty="0" smtClean="0">
                <a:solidFill>
                  <a:srgbClr val="FFFFFF"/>
                </a:solidFill>
                <a:effectLst>
                  <a:glow rad="254000">
                    <a:srgbClr val="000000"/>
                  </a:glow>
                </a:effectLst>
                <a:latin typeface="Arial" charset="0"/>
                <a:ea typeface="ＭＳ Ｐゴシック" charset="0"/>
                <a:cs typeface="Times New Roman" charset="0"/>
              </a:rPr>
              <a:t>NLT</a:t>
            </a:r>
            <a:r>
              <a:rPr lang="en-US" sz="2800" b="1" dirty="0" smtClean="0">
                <a:solidFill>
                  <a:srgbClr val="FFFFFF"/>
                </a:solidFill>
                <a:effectLst>
                  <a:glow rad="254000">
                    <a:srgbClr val="000000"/>
                  </a:glow>
                </a:effectLst>
                <a:latin typeface="Arial" charset="0"/>
                <a:ea typeface="ＭＳ Ｐゴシック" charset="0"/>
                <a:cs typeface="Times New Roman" charset="0"/>
              </a:rPr>
              <a:t>).</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28021367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99" y="850900"/>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52400">
                    <a:srgbClr val="000000"/>
                  </a:glow>
                </a:effectLst>
              </a:rPr>
              <a:t>Where</a:t>
            </a:r>
            <a:r>
              <a:rPr lang="fr-FR" sz="4000" b="1" dirty="0" smtClean="0">
                <a:solidFill>
                  <a:srgbClr val="FFFFFF"/>
                </a:solidFill>
                <a:effectLst>
                  <a:glow rad="152400">
                    <a:srgbClr val="000000"/>
                  </a:glow>
                </a:effectLst>
              </a:rPr>
              <a:t>'</a:t>
            </a:r>
            <a:r>
              <a:rPr lang="en-US" sz="4000" b="1" dirty="0" smtClean="0">
                <a:solidFill>
                  <a:srgbClr val="FFFFFF"/>
                </a:solidFill>
                <a:effectLst>
                  <a:glow rad="152400">
                    <a:srgbClr val="000000"/>
                  </a:glow>
                </a:effectLst>
              </a:rPr>
              <a:t>s Ham, Shem &amp; Japheth?</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316990812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i="1" dirty="0">
                <a:solidFill>
                  <a:srgbClr val="FFFFFF"/>
                </a:solidFill>
                <a:latin typeface="Arial"/>
                <a:ea typeface="ＭＳ Ｐゴシック" pitchFamily="-112" charset="-128"/>
                <a:cs typeface="Arial"/>
              </a:rPr>
              <a:t>Genesis </a:t>
            </a:r>
            <a:r>
              <a:rPr lang="en-US" sz="3200" b="1" i="1" dirty="0" smtClean="0">
                <a:solidFill>
                  <a:srgbClr val="FFFFFF"/>
                </a:solidFill>
                <a:latin typeface="Arial"/>
                <a:ea typeface="ＭＳ Ｐゴシック" pitchFamily="-112" charset="-128"/>
                <a:cs typeface="Arial"/>
              </a:rPr>
              <a:t>7–8</a:t>
            </a:r>
            <a:endParaRPr lang="en-US" sz="3200" b="1" i="1" dirty="0">
              <a:solidFill>
                <a:srgbClr val="FFFFFF"/>
              </a:solidFill>
              <a:latin typeface="Arial"/>
              <a:ea typeface="ＭＳ Ｐゴシック" pitchFamily="-112" charset="-128"/>
              <a:cs typeface="Arial"/>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en-US" altLang="zh-CN" sz="4000" b="1">
                <a:latin typeface="Arial" charset="0"/>
                <a:ea typeface="ＭＳ Ｐゴシック" charset="0"/>
              </a:rPr>
              <a:t>Does it really matter if there really was a universal Flood?</a:t>
            </a: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402619447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altLang="ja-JP" b="1" dirty="0" smtClean="0">
                <a:solidFill>
                  <a:srgbClr val="FFFFFF"/>
                </a:solidFill>
              </a:rPr>
              <a:t>"The Genesis Flood may well have extended beyond Mesopotamia. Most of the place names recorded in Genesis 2–8 are associated with locations within Mesopotamia, but some are not. The notable exceptions are the </a:t>
            </a:r>
            <a:r>
              <a:rPr lang="en-US" altLang="ja-JP" b="1" dirty="0" err="1" smtClean="0">
                <a:solidFill>
                  <a:srgbClr val="FFFFFF"/>
                </a:solidFill>
              </a:rPr>
              <a:t>Pishon</a:t>
            </a:r>
            <a:r>
              <a:rPr lang="en-US" altLang="ja-JP" b="1" dirty="0" smtClean="0">
                <a:solidFill>
                  <a:srgbClr val="FFFFFF"/>
                </a:solidFill>
              </a:rPr>
              <a:t> and </a:t>
            </a:r>
            <a:r>
              <a:rPr lang="en-US" altLang="ja-JP" b="1" dirty="0" err="1" smtClean="0">
                <a:solidFill>
                  <a:srgbClr val="FFFFFF"/>
                </a:solidFill>
              </a:rPr>
              <a:t>Gihon</a:t>
            </a:r>
            <a:r>
              <a:rPr lang="en-US" altLang="ja-JP" b="1" dirty="0" smtClean="0">
                <a:solidFill>
                  <a:srgbClr val="FFFFFF"/>
                </a:solidFill>
              </a:rPr>
              <a:t> rivers, which flowed from the southern part of the Arabian Peninsula. It seems possible that the Genesis Flood inundated not only </a:t>
            </a:r>
            <a:r>
              <a:rPr lang="en-US" altLang="ja-JP" b="1" dirty="0" smtClean="0">
                <a:solidFill>
                  <a:srgbClr val="FFFF00"/>
                </a:solidFill>
              </a:rPr>
              <a:t>all of Mesopotamia </a:t>
            </a:r>
            <a:r>
              <a:rPr lang="en-US" altLang="ja-JP" b="1" dirty="0" smtClean="0">
                <a:solidFill>
                  <a:srgbClr val="FFFFFF"/>
                </a:solidFill>
              </a:rPr>
              <a:t>but also the </a:t>
            </a:r>
            <a:r>
              <a:rPr lang="en-US" altLang="ja-JP" b="1" dirty="0" smtClean="0">
                <a:solidFill>
                  <a:srgbClr val="FFFF00"/>
                </a:solidFill>
              </a:rPr>
              <a:t>entire Persian Gulf region </a:t>
            </a:r>
            <a:r>
              <a:rPr lang="en-US" altLang="ja-JP" b="1" dirty="0" smtClean="0">
                <a:solidFill>
                  <a:srgbClr val="FFFFFF"/>
                </a:solidFill>
              </a:rPr>
              <a:t>and much of </a:t>
            </a:r>
            <a:r>
              <a:rPr lang="en-US" altLang="ja-JP" b="1" dirty="0" smtClean="0">
                <a:solidFill>
                  <a:srgbClr val="FFFF00"/>
                </a:solidFill>
              </a:rPr>
              <a:t>southern Arabia </a:t>
            </a:r>
            <a:r>
              <a:rPr lang="en-US" altLang="ja-JP" b="1" dirty="0" smtClean="0">
                <a:solidFill>
                  <a:srgbClr val="FFFFFF"/>
                </a:solidFill>
              </a:rPr>
              <a:t>as well."</a:t>
            </a:r>
            <a:endParaRPr lang="en-US" b="1" dirty="0" smtClean="0">
              <a:solidFill>
                <a:srgbClr val="B2B2B2"/>
              </a:solidFill>
              <a:effectLst>
                <a:outerShdw blurRad="38100" dist="38100" dir="2700000" algn="tl">
                  <a:srgbClr val="FFFFFF"/>
                </a:outerShdw>
              </a:effectLst>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22733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77i</a:t>
            </a:r>
          </a:p>
        </p:txBody>
      </p:sp>
    </p:spTree>
    <p:extLst>
      <p:ext uri="{BB962C8B-B14F-4D97-AF65-F5344CB8AC3E}">
        <p14:creationId xmlns:p14="http://schemas.microsoft.com/office/powerpoint/2010/main" val="151308867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smtClean="0">
                <a:solidFill>
                  <a:srgbClr val="FFFFFF"/>
                </a:solidFill>
              </a:rPr>
              <a:t>Why does Ross advocate a limited flood?</a:t>
            </a:r>
            <a:endParaRPr lang="en-US" sz="2800" b="1" smtClean="0">
              <a:solidFill>
                <a:srgbClr val="B2B2B2"/>
              </a:solidFill>
              <a:effectLst>
                <a:outerShdw blurRad="38100" dist="38100" dir="2700000" algn="tl">
                  <a:srgbClr val="FFFFFF"/>
                </a:outerShdw>
              </a:effectLst>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indent="-514350" defTabSz="914400" eaLnBrk="0" fontAlgn="base" hangingPunct="0">
              <a:spcBef>
                <a:spcPct val="0"/>
              </a:spcBef>
              <a:spcAft>
                <a:spcPct val="0"/>
              </a:spcAft>
              <a:buFont typeface="+mj-lt"/>
              <a:buAutoNum type="arabicPeriod"/>
              <a:defRPr/>
            </a:pPr>
            <a:r>
              <a:rPr lang="en-US" sz="2800" dirty="0">
                <a:solidFill>
                  <a:srgbClr val="FFFFFF"/>
                </a:solidFill>
                <a:latin typeface="Arial" charset="0"/>
                <a:ea typeface="ＭＳ Ｐゴシック" charset="0"/>
                <a:cs typeface="ＭＳ Ｐゴシック" charset="0"/>
              </a:rPr>
              <a:t>Presupposition of old earth</a:t>
            </a:r>
          </a:p>
          <a:p>
            <a:pPr marL="514350" indent="-514350" defTabSz="914400" eaLnBrk="0" fontAlgn="base" hangingPunct="0">
              <a:spcBef>
                <a:spcPct val="0"/>
              </a:spcBef>
              <a:spcAft>
                <a:spcPct val="0"/>
              </a:spcAft>
              <a:buFont typeface="+mj-lt"/>
              <a:buAutoNum type="arabicPeriod"/>
              <a:defRPr/>
            </a:pPr>
            <a:r>
              <a:rPr lang="en-US" sz="2800" kern="0" dirty="0">
                <a:solidFill>
                  <a:srgbClr val="FFFFFF"/>
                </a:solidFill>
                <a:latin typeface="Arial"/>
                <a:ea typeface="ＭＳ Ｐゴシック" pitchFamily="-112" charset="-128"/>
                <a:cs typeface="ＭＳ Ｐゴシック" pitchFamily="-112" charset="-128"/>
              </a:rPr>
              <a:t>Meaning of </a:t>
            </a:r>
            <a:r>
              <a:rPr lang="en-US" sz="2800" kern="0" dirty="0" smtClean="0">
                <a:solidFill>
                  <a:srgbClr val="FFFFFF"/>
                </a:solidFill>
                <a:latin typeface="Arial"/>
                <a:ea typeface="ＭＳ Ｐゴシック" pitchFamily="-112" charset="-128"/>
                <a:cs typeface="ＭＳ Ｐゴシック" pitchFamily="-112" charset="-128"/>
              </a:rPr>
              <a:t>"world" </a:t>
            </a:r>
            <a:r>
              <a:rPr lang="en-US" sz="2800" kern="0" dirty="0">
                <a:solidFill>
                  <a:srgbClr val="FFFFFF"/>
                </a:solidFill>
                <a:latin typeface="Arial"/>
                <a:ea typeface="ＭＳ Ｐゴシック" pitchFamily="-112" charset="-128"/>
                <a:cs typeface="ＭＳ Ｐゴシック" pitchFamily="-112" charset="-128"/>
              </a:rPr>
              <a:t>in other OT passages</a:t>
            </a: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77i</a:t>
            </a:r>
          </a:p>
        </p:txBody>
      </p:sp>
    </p:spTree>
    <p:extLst>
      <p:ext uri="{BB962C8B-B14F-4D97-AF65-F5344CB8AC3E}">
        <p14:creationId xmlns:p14="http://schemas.microsoft.com/office/powerpoint/2010/main" val="198947340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590800" y="1371600"/>
            <a:ext cx="65532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en-US" sz="2800" b="1" i="1" smtClean="0">
                <a:solidFill>
                  <a:srgbClr val="FFFFFF"/>
                </a:solidFill>
              </a:rPr>
              <a:t>If the Flood was local, </a:t>
            </a:r>
            <a:r>
              <a:rPr lang="en-US" sz="2800" b="1" i="1" smtClean="0">
                <a:solidFill>
                  <a:srgbClr val="FFFF00"/>
                </a:solidFill>
              </a:rPr>
              <a:t>why did Noah have to build an ark</a:t>
            </a:r>
            <a:r>
              <a:rPr lang="en-US" sz="2800" b="1" i="1" smtClean="0">
                <a:solidFill>
                  <a:srgbClr val="FFFFFF"/>
                </a:solidFill>
              </a:rPr>
              <a:t>? He could have walked to the other side of the mountains and missed it.</a:t>
            </a:r>
          </a:p>
          <a:p>
            <a:pPr defTabSz="914400" eaLnBrk="0" fontAlgn="base" hangingPunct="0">
              <a:spcBef>
                <a:spcPct val="0"/>
              </a:spcBef>
              <a:spcAft>
                <a:spcPct val="0"/>
              </a:spcAft>
              <a:buFont typeface="Arial" charset="0"/>
              <a:buChar char="•"/>
              <a:defRPr/>
            </a:pPr>
            <a:endParaRPr lang="en-US" sz="2800" b="1" i="1" smtClean="0">
              <a:solidFill>
                <a:srgbClr val="FFFFFF"/>
              </a:solidFill>
            </a:endParaRPr>
          </a:p>
          <a:p>
            <a:pPr defTabSz="914400" eaLnBrk="0" fontAlgn="base" hangingPunct="0">
              <a:spcBef>
                <a:spcPct val="0"/>
              </a:spcBef>
              <a:spcAft>
                <a:spcPct val="0"/>
              </a:spcAft>
              <a:buFont typeface="Arial" charset="0"/>
              <a:buChar char="•"/>
              <a:defRPr/>
            </a:pPr>
            <a:r>
              <a:rPr lang="en-US" sz="2800" b="1" i="1" smtClean="0">
                <a:solidFill>
                  <a:srgbClr val="FFFFFF"/>
                </a:solidFill>
              </a:rPr>
              <a:t>If the Flood was local, </a:t>
            </a:r>
            <a:r>
              <a:rPr lang="en-US" sz="2800" b="1" i="1" smtClean="0">
                <a:solidFill>
                  <a:srgbClr val="FFFF00"/>
                </a:solidFill>
              </a:rPr>
              <a:t>why did God send the animals to the ark </a:t>
            </a:r>
            <a:r>
              <a:rPr lang="en-US" sz="2800" b="1" i="1" smtClean="0">
                <a:solidFill>
                  <a:srgbClr val="FFFFFF"/>
                </a:solidFill>
              </a:rPr>
              <a:t>so they could escape death? There would have been other animals to reproduce that kind if these particular ones had died.</a:t>
            </a:r>
            <a:endParaRPr lang="en-US" sz="2800" smtClean="0">
              <a:solidFill>
                <a:srgbClr val="B2B2B2"/>
              </a:solidFill>
              <a:effectLst>
                <a:outerShdw blurRad="38100" dist="38100" dir="2700000" algn="tl">
                  <a:srgbClr val="FFFFFF"/>
                </a:outerShdw>
              </a:effectLst>
            </a:endParaRPr>
          </a:p>
          <a:p>
            <a:pPr defTabSz="914400" eaLnBrk="0" fontAlgn="base" hangingPunct="0">
              <a:spcBef>
                <a:spcPct val="0"/>
              </a:spcBef>
              <a:spcAft>
                <a:spcPct val="0"/>
              </a:spcAft>
              <a:buFont typeface="Arial" charset="0"/>
              <a:buChar char="•"/>
              <a:defRPr/>
            </a:pPr>
            <a:endParaRPr lang="en-US" sz="2800" smtClean="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1800" b="1" dirty="0" smtClean="0">
                <a:solidFill>
                  <a:srgbClr val="FFFF00"/>
                </a:solidFill>
              </a:rPr>
              <a:t>Ken Ham </a:t>
            </a:r>
            <a:r>
              <a:rPr lang="en-US" sz="1800" b="1" dirty="0" smtClean="0">
                <a:solidFill>
                  <a:srgbClr val="FFFFFF"/>
                </a:solidFill>
              </a:rPr>
              <a:t>&amp; Terry </a:t>
            </a:r>
            <a:r>
              <a:rPr lang="en-US" sz="1800" b="1" dirty="0" err="1" smtClean="0">
                <a:solidFill>
                  <a:srgbClr val="FFFFFF"/>
                </a:solidFill>
              </a:rPr>
              <a:t>Mortenson</a:t>
            </a:r>
            <a:r>
              <a:rPr lang="en-US" sz="1800" b="1" dirty="0" smtClean="0">
                <a:solidFill>
                  <a:srgbClr val="FFFFFF"/>
                </a:solidFill>
              </a:rPr>
              <a:t>, </a:t>
            </a:r>
            <a:r>
              <a:rPr lang="en-US" altLang="ja-JP" sz="1800" b="1" dirty="0" smtClean="0">
                <a:solidFill>
                  <a:srgbClr val="FFFFFF"/>
                </a:solidFill>
              </a:rPr>
              <a:t>"What</a:t>
            </a:r>
            <a:r>
              <a:rPr lang="fr-FR" altLang="ja-JP" sz="1800" b="1" dirty="0" smtClean="0">
                <a:solidFill>
                  <a:srgbClr val="FFFFFF"/>
                </a:solidFill>
              </a:rPr>
              <a:t>'</a:t>
            </a:r>
            <a:r>
              <a:rPr lang="en-US" altLang="ja-JP" sz="1800" b="1" dirty="0" smtClean="0">
                <a:solidFill>
                  <a:srgbClr val="FFFFFF"/>
                </a:solidFill>
              </a:rPr>
              <a:t>s Wrong with Progressive Creationism?" </a:t>
            </a:r>
            <a:br>
              <a:rPr lang="en-US" altLang="ja-JP" sz="1800" b="1" dirty="0" smtClean="0">
                <a:solidFill>
                  <a:srgbClr val="FFFFFF"/>
                </a:solidFill>
              </a:rPr>
            </a:br>
            <a:r>
              <a:rPr lang="en-US" altLang="ja-JP" sz="1800" b="1" dirty="0" smtClean="0">
                <a:solidFill>
                  <a:srgbClr val="FFFFFF"/>
                </a:solidFill>
              </a:rPr>
              <a:t>in </a:t>
            </a:r>
            <a:r>
              <a:rPr lang="en-US" altLang="ja-JP" sz="1800" b="1" i="1" dirty="0" smtClean="0">
                <a:solidFill>
                  <a:srgbClr val="FFFFFF"/>
                </a:solidFill>
              </a:rPr>
              <a:t>The New Answers Book 2 </a:t>
            </a:r>
            <a:r>
              <a:rPr lang="en-US" altLang="ja-JP" sz="1800" b="1" dirty="0" smtClean="0">
                <a:solidFill>
                  <a:srgbClr val="FFFFFF"/>
                </a:solidFill>
              </a:rPr>
              <a:t>[http://</a:t>
            </a:r>
            <a:r>
              <a:rPr lang="en-US" altLang="ja-JP" sz="1800" b="1" dirty="0" err="1" smtClean="0">
                <a:solidFill>
                  <a:srgbClr val="FFFFFF"/>
                </a:solidFill>
              </a:rPr>
              <a:t>www.answersingenesis.org</a:t>
            </a:r>
            <a:r>
              <a:rPr lang="en-US" altLang="ja-JP" sz="1800" b="1" dirty="0" smtClean="0">
                <a:solidFill>
                  <a:srgbClr val="FFFFFF"/>
                </a:solidFill>
              </a:rPr>
              <a:t>/articles/nab2/</a:t>
            </a:r>
            <a:r>
              <a:rPr lang="en-US" altLang="ja-JP" sz="1800" b="1" dirty="0" err="1" smtClean="0">
                <a:solidFill>
                  <a:srgbClr val="FFFFFF"/>
                </a:solidFill>
              </a:rPr>
              <a:t>whats</a:t>
            </a:r>
            <a:r>
              <a:rPr lang="en-US" altLang="ja-JP" sz="1800" b="1" dirty="0" smtClean="0">
                <a:solidFill>
                  <a:srgbClr val="FFFFFF"/>
                </a:solidFill>
              </a:rPr>
              <a:t>-wrong-with-progressive-creation]</a:t>
            </a:r>
            <a:endParaRPr lang="en-US" sz="1800" b="1" dirty="0" smtClean="0">
              <a:solidFill>
                <a:srgbClr val="B2B2B2"/>
              </a:solidFill>
              <a:effectLst>
                <a:outerShdw blurRad="38100" dist="38100" dir="2700000" algn="tl">
                  <a:srgbClr val="FFFFFF"/>
                </a:outerShdw>
              </a:effectLst>
            </a:endParaRPr>
          </a:p>
        </p:txBody>
      </p:sp>
      <p:sp>
        <p:nvSpPr>
          <p:cNvPr id="231429"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201858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en-US" sz="2800" b="1" i="1" smtClean="0">
                <a:solidFill>
                  <a:srgbClr val="FFFFFF"/>
                </a:solidFill>
              </a:rPr>
              <a:t>If the Flood was local, </a:t>
            </a:r>
            <a:r>
              <a:rPr lang="en-US" sz="2800" b="1" i="1" smtClean="0">
                <a:solidFill>
                  <a:srgbClr val="FFFF00"/>
                </a:solidFill>
              </a:rPr>
              <a:t>why was the ark big </a:t>
            </a:r>
            <a:r>
              <a:rPr lang="en-US" sz="2800" b="1" i="1" smtClean="0">
                <a:solidFill>
                  <a:srgbClr val="FFFFFF"/>
                </a:solidFill>
              </a:rPr>
              <a:t>enough to hold all the different kinds of vertebrate land animals? If only Mesopotamian animals were aboard, the ark could have been much smaller.  </a:t>
            </a:r>
          </a:p>
          <a:p>
            <a:pPr defTabSz="914400" eaLnBrk="0" fontAlgn="base" hangingPunct="0">
              <a:spcBef>
                <a:spcPct val="0"/>
              </a:spcBef>
              <a:spcAft>
                <a:spcPct val="0"/>
              </a:spcAft>
              <a:buFont typeface="Arial" charset="0"/>
              <a:buChar char="•"/>
              <a:defRPr/>
            </a:pPr>
            <a:endParaRPr lang="en-US" sz="2800" b="1" i="1" smtClean="0">
              <a:solidFill>
                <a:srgbClr val="FFFFFF"/>
              </a:solidFill>
            </a:endParaRPr>
          </a:p>
          <a:p>
            <a:pPr defTabSz="914400" eaLnBrk="0" fontAlgn="base" hangingPunct="0">
              <a:spcBef>
                <a:spcPct val="0"/>
              </a:spcBef>
              <a:spcAft>
                <a:spcPct val="0"/>
              </a:spcAft>
              <a:buFont typeface="Arial" charset="0"/>
              <a:buChar char="•"/>
              <a:defRPr/>
            </a:pPr>
            <a:r>
              <a:rPr lang="en-US" sz="2800" b="1" i="1" smtClean="0">
                <a:solidFill>
                  <a:srgbClr val="FFFFFF"/>
                </a:solidFill>
              </a:rPr>
              <a:t>If the Flood was local, why would </a:t>
            </a:r>
            <a:r>
              <a:rPr lang="en-US" sz="2800" b="1" i="1" smtClean="0">
                <a:solidFill>
                  <a:srgbClr val="FFFF00"/>
                </a:solidFill>
              </a:rPr>
              <a:t>birds </a:t>
            </a:r>
            <a:r>
              <a:rPr lang="en-US" sz="2800" b="1" i="1" smtClean="0">
                <a:solidFill>
                  <a:srgbClr val="FFFFFF"/>
                </a:solidFill>
              </a:rPr>
              <a:t>have been sent on board? These could simply have winged across to a nearby mountain range.</a:t>
            </a:r>
            <a:endParaRPr lang="en-US" sz="2800" smtClean="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1800" b="1" dirty="0" smtClean="0">
                <a:solidFill>
                  <a:srgbClr val="FFFFFF"/>
                </a:solidFill>
              </a:rPr>
              <a:t>Ken Ham &amp; </a:t>
            </a:r>
            <a:r>
              <a:rPr lang="en-US" sz="1800" b="1" dirty="0" smtClean="0">
                <a:solidFill>
                  <a:srgbClr val="FFFF00"/>
                </a:solidFill>
              </a:rPr>
              <a:t>Terry </a:t>
            </a:r>
            <a:r>
              <a:rPr lang="en-US" sz="1800" b="1" dirty="0" err="1" smtClean="0">
                <a:solidFill>
                  <a:srgbClr val="FFFF00"/>
                </a:solidFill>
              </a:rPr>
              <a:t>Mortenson</a:t>
            </a:r>
            <a:r>
              <a:rPr lang="en-US" sz="1800" b="1" dirty="0" smtClean="0">
                <a:solidFill>
                  <a:srgbClr val="FFFFFF"/>
                </a:solidFill>
              </a:rPr>
              <a:t>, </a:t>
            </a:r>
            <a:r>
              <a:rPr lang="en-US" altLang="ja-JP" sz="1800" b="1" dirty="0" smtClean="0">
                <a:solidFill>
                  <a:srgbClr val="FFFFFF"/>
                </a:solidFill>
              </a:rPr>
              <a:t>"What</a:t>
            </a:r>
            <a:r>
              <a:rPr lang="fr-FR" altLang="ja-JP" sz="1800" b="1" dirty="0" smtClean="0">
                <a:solidFill>
                  <a:srgbClr val="FFFFFF"/>
                </a:solidFill>
              </a:rPr>
              <a:t>'</a:t>
            </a:r>
            <a:r>
              <a:rPr lang="en-US" altLang="ja-JP" sz="1800" b="1" dirty="0" smtClean="0">
                <a:solidFill>
                  <a:srgbClr val="FFFFFF"/>
                </a:solidFill>
              </a:rPr>
              <a:t>s Wrong with Progressive Creationism?" </a:t>
            </a:r>
            <a:br>
              <a:rPr lang="en-US" altLang="ja-JP" sz="1800" b="1" dirty="0" smtClean="0">
                <a:solidFill>
                  <a:srgbClr val="FFFFFF"/>
                </a:solidFill>
              </a:rPr>
            </a:br>
            <a:r>
              <a:rPr lang="en-US" altLang="ja-JP" sz="1800" b="1" dirty="0" smtClean="0">
                <a:solidFill>
                  <a:srgbClr val="FFFFFF"/>
                </a:solidFill>
              </a:rPr>
              <a:t>in </a:t>
            </a:r>
            <a:r>
              <a:rPr lang="en-US" altLang="ja-JP" sz="1800" b="1" i="1" dirty="0" smtClean="0">
                <a:solidFill>
                  <a:srgbClr val="FFFFFF"/>
                </a:solidFill>
              </a:rPr>
              <a:t>The New Answers Book 2 </a:t>
            </a:r>
            <a:r>
              <a:rPr lang="en-US" altLang="ja-JP" sz="1800" b="1" dirty="0" smtClean="0">
                <a:solidFill>
                  <a:srgbClr val="FFFFFF"/>
                </a:solidFill>
              </a:rPr>
              <a:t>[http://</a:t>
            </a:r>
            <a:r>
              <a:rPr lang="en-US" altLang="ja-JP" sz="1800" b="1" dirty="0" err="1" smtClean="0">
                <a:solidFill>
                  <a:srgbClr val="FFFFFF"/>
                </a:solidFill>
              </a:rPr>
              <a:t>www.answersingenesis.org</a:t>
            </a:r>
            <a:r>
              <a:rPr lang="en-US" altLang="ja-JP" sz="1800" b="1" dirty="0" smtClean="0">
                <a:solidFill>
                  <a:srgbClr val="FFFFFF"/>
                </a:solidFill>
              </a:rPr>
              <a:t>/articles/nab2/</a:t>
            </a:r>
            <a:r>
              <a:rPr lang="en-US" altLang="ja-JP" sz="1800" b="1" dirty="0" err="1" smtClean="0">
                <a:solidFill>
                  <a:srgbClr val="FFFFFF"/>
                </a:solidFill>
              </a:rPr>
              <a:t>whats</a:t>
            </a:r>
            <a:r>
              <a:rPr lang="en-US" altLang="ja-JP" sz="1800" b="1" dirty="0" smtClean="0">
                <a:solidFill>
                  <a:srgbClr val="FFFFFF"/>
                </a:solidFill>
              </a:rPr>
              <a:t>-wrong-with-progressive-creation]</a:t>
            </a:r>
            <a:endParaRPr lang="en-US" sz="1800" b="1" dirty="0" smtClean="0">
              <a:solidFill>
                <a:srgbClr val="B2B2B2"/>
              </a:solidFill>
              <a:effectLst>
                <a:outerShdw blurRad="38100" dist="38100" dir="2700000" algn="tl">
                  <a:srgbClr val="FFFFFF"/>
                </a:outerShdw>
              </a:effectLst>
            </a:endParaRPr>
          </a:p>
        </p:txBody>
      </p:sp>
      <p:sp>
        <p:nvSpPr>
          <p:cNvPr id="233477"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865938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1800" b="1" dirty="0" smtClean="0">
                <a:solidFill>
                  <a:srgbClr val="FFFFFF"/>
                </a:solidFill>
              </a:rPr>
              <a:t>Ken Ham &amp; Terry </a:t>
            </a:r>
            <a:r>
              <a:rPr lang="en-US" sz="1800" b="1" dirty="0" err="1" smtClean="0">
                <a:solidFill>
                  <a:srgbClr val="FFFFFF"/>
                </a:solidFill>
              </a:rPr>
              <a:t>Mortenson</a:t>
            </a:r>
            <a:r>
              <a:rPr lang="en-US" sz="1800" b="1" dirty="0" smtClean="0">
                <a:solidFill>
                  <a:srgbClr val="FFFFFF"/>
                </a:solidFill>
              </a:rPr>
              <a:t>, </a:t>
            </a:r>
            <a:r>
              <a:rPr lang="en-US" altLang="ja-JP" sz="1800" b="1" dirty="0" smtClean="0">
                <a:solidFill>
                  <a:srgbClr val="FFFFFF"/>
                </a:solidFill>
              </a:rPr>
              <a:t>"What</a:t>
            </a:r>
            <a:r>
              <a:rPr lang="fr-FR" altLang="ja-JP" sz="1800" b="1" dirty="0" smtClean="0">
                <a:solidFill>
                  <a:srgbClr val="FFFFFF"/>
                </a:solidFill>
              </a:rPr>
              <a:t>'</a:t>
            </a:r>
            <a:r>
              <a:rPr lang="en-US" altLang="ja-JP" sz="1800" b="1" dirty="0" smtClean="0">
                <a:solidFill>
                  <a:srgbClr val="FFFFFF"/>
                </a:solidFill>
              </a:rPr>
              <a:t>s Wrong with Progressive Creationism?" </a:t>
            </a:r>
            <a:br>
              <a:rPr lang="en-US" altLang="ja-JP" sz="1800" b="1" dirty="0" smtClean="0">
                <a:solidFill>
                  <a:srgbClr val="FFFFFF"/>
                </a:solidFill>
              </a:rPr>
            </a:br>
            <a:r>
              <a:rPr lang="en-US" altLang="ja-JP" sz="1800" b="1" dirty="0" smtClean="0">
                <a:solidFill>
                  <a:srgbClr val="FFFFFF"/>
                </a:solidFill>
              </a:rPr>
              <a:t>in </a:t>
            </a:r>
            <a:r>
              <a:rPr lang="en-US" altLang="ja-JP" sz="1800" b="1" i="1" dirty="0" smtClean="0">
                <a:solidFill>
                  <a:srgbClr val="FFFFFF"/>
                </a:solidFill>
              </a:rPr>
              <a:t>The New Answers Book 2 </a:t>
            </a:r>
            <a:r>
              <a:rPr lang="en-US" altLang="ja-JP" sz="1800" b="1" dirty="0" smtClean="0">
                <a:solidFill>
                  <a:srgbClr val="FFFFFF"/>
                </a:solidFill>
              </a:rPr>
              <a:t>[http://</a:t>
            </a:r>
            <a:r>
              <a:rPr lang="en-US" altLang="ja-JP" sz="1800" b="1" dirty="0" err="1" smtClean="0">
                <a:solidFill>
                  <a:srgbClr val="FFFFFF"/>
                </a:solidFill>
              </a:rPr>
              <a:t>www.answersingenesis.org</a:t>
            </a:r>
            <a:r>
              <a:rPr lang="en-US" altLang="ja-JP" sz="1800" b="1" dirty="0" smtClean="0">
                <a:solidFill>
                  <a:srgbClr val="FFFFFF"/>
                </a:solidFill>
              </a:rPr>
              <a:t>/articles/nab2/</a:t>
            </a:r>
            <a:r>
              <a:rPr lang="en-US" altLang="ja-JP" sz="1800" b="1" dirty="0" err="1" smtClean="0">
                <a:solidFill>
                  <a:srgbClr val="FFFFFF"/>
                </a:solidFill>
              </a:rPr>
              <a:t>whats</a:t>
            </a:r>
            <a:r>
              <a:rPr lang="en-US" altLang="ja-JP" sz="1800" b="1" dirty="0" smtClean="0">
                <a:solidFill>
                  <a:srgbClr val="FFFFFF"/>
                </a:solidFill>
              </a:rPr>
              <a:t>-wrong-with-progressive-creation]</a:t>
            </a:r>
            <a:endParaRPr lang="en-US" sz="1800" b="1" dirty="0" smtClean="0">
              <a:solidFill>
                <a:srgbClr val="B2B2B2"/>
              </a:solidFill>
              <a:effectLst>
                <a:outerShdw blurRad="38100" dist="38100" dir="2700000" algn="tl">
                  <a:srgbClr val="FFFFFF"/>
                </a:outerShdw>
              </a:effectLst>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64641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en-US" sz="2800" b="1" i="1" dirty="0" smtClean="0">
                <a:solidFill>
                  <a:srgbClr val="FFFFFF"/>
                </a:solidFill>
              </a:rPr>
              <a:t>If the Flood was local, how could the waters rise to 15 cubits </a:t>
            </a:r>
            <a:r>
              <a:rPr lang="en-US" sz="2800" b="1" i="1" dirty="0" smtClean="0">
                <a:solidFill>
                  <a:srgbClr val="FFFF00"/>
                </a:solidFill>
              </a:rPr>
              <a:t>(8 meters) above the mountains</a:t>
            </a:r>
            <a:r>
              <a:rPr lang="en-US" sz="2800" b="1" i="1" dirty="0" smtClean="0">
                <a:solidFill>
                  <a:srgbClr val="FFFFFF"/>
                </a:solidFill>
              </a:rPr>
              <a:t> (Genesis 7:20)?  Water seeks its own level.  It </a:t>
            </a:r>
            <a:r>
              <a:rPr lang="en-US" sz="2800" b="1" i="1" dirty="0" err="1" smtClean="0">
                <a:solidFill>
                  <a:srgbClr val="FFFFFF"/>
                </a:solidFill>
              </a:rPr>
              <a:t>couldn</a:t>
            </a:r>
            <a:r>
              <a:rPr lang="fr-FR" sz="2800" b="1" i="1" dirty="0" smtClean="0">
                <a:solidFill>
                  <a:srgbClr val="FFFFFF"/>
                </a:solidFill>
              </a:rPr>
              <a:t>'</a:t>
            </a:r>
            <a:r>
              <a:rPr lang="en-US" sz="2800" b="1" i="1" dirty="0" smtClean="0">
                <a:solidFill>
                  <a:srgbClr val="FFFFFF"/>
                </a:solidFill>
              </a:rPr>
              <a:t>t</a:t>
            </a:r>
            <a:r>
              <a:rPr lang="en-US" altLang="ja-JP" sz="2800" b="1" i="1" dirty="0" smtClean="0">
                <a:solidFill>
                  <a:srgbClr val="FFFFFF"/>
                </a:solidFill>
              </a:rPr>
              <a:t> rise to cover the local mountains while leaving the rest of the world untouched.</a:t>
            </a:r>
            <a:endParaRPr lang="en-US" altLang="ja-JP" sz="2800" dirty="0" smtClean="0">
              <a:solidFill>
                <a:srgbClr val="B2B2B2"/>
              </a:solidFill>
              <a:effectLst>
                <a:outerShdw blurRad="38100" dist="38100" dir="2700000" algn="tl">
                  <a:srgbClr val="FFFFFF"/>
                </a:outerShdw>
              </a:effectLst>
            </a:endParaRPr>
          </a:p>
          <a:p>
            <a:pPr defTabSz="914400" eaLnBrk="0" fontAlgn="base" hangingPunct="0">
              <a:spcBef>
                <a:spcPct val="0"/>
              </a:spcBef>
              <a:spcAft>
                <a:spcPct val="0"/>
              </a:spcAft>
              <a:buFont typeface="Arial" charset="0"/>
              <a:buChar char="•"/>
              <a:defRPr/>
            </a:pPr>
            <a:endParaRPr lang="en-US" sz="2800" dirty="0" smtClean="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6507424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How high was the water?</a:t>
            </a: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smtClean="0">
                <a:solidFill>
                  <a:srgbClr val="FFFFFF"/>
                </a:solidFill>
                <a:effectLst>
                  <a:glow rad="177800">
                    <a:srgbClr val="ADCAFF">
                      <a:lumMod val="25000"/>
                      <a:alpha val="95000"/>
                    </a:srgbClr>
                  </a:glow>
                </a:effectLst>
              </a:rPr>
              <a:t>18 </a:t>
            </a:r>
            <a:r>
              <a:rPr lang="en-US" sz="2800" b="1" dirty="0" smtClean="0">
                <a:solidFill>
                  <a:srgbClr val="FFFFFF"/>
                </a:solidFill>
                <a:effectLst>
                  <a:glow rad="177800">
                    <a:srgbClr val="ADCAFF">
                      <a:lumMod val="25000"/>
                      <a:alpha val="95000"/>
                    </a:srgbClr>
                  </a:glow>
                </a:effectLst>
              </a:rPr>
              <a:t>The waters rose and increased greatly on the earth, and the ark floated on the surface of the water. </a:t>
            </a:r>
            <a:r>
              <a:rPr lang="en-US" sz="2800" b="1" baseline="30000" dirty="0" smtClean="0">
                <a:solidFill>
                  <a:srgbClr val="FFFFFF"/>
                </a:solidFill>
                <a:effectLst>
                  <a:glow rad="177800">
                    <a:srgbClr val="ADCAFF">
                      <a:lumMod val="25000"/>
                      <a:alpha val="95000"/>
                    </a:srgbClr>
                  </a:glow>
                </a:effectLst>
              </a:rPr>
              <a:t>19 </a:t>
            </a:r>
            <a:r>
              <a:rPr lang="en-US" sz="2800" b="1" dirty="0" smtClean="0">
                <a:solidFill>
                  <a:srgbClr val="FFFFFF"/>
                </a:solidFill>
                <a:effectLst>
                  <a:glow rad="177800">
                    <a:srgbClr val="ADCAFF">
                      <a:lumMod val="25000"/>
                      <a:alpha val="95000"/>
                    </a:srgbClr>
                  </a:glow>
                </a:effectLst>
              </a:rPr>
              <a:t>They rose greatly on the earth, and all the high mountains under the entire heavens were covered. </a:t>
            </a:r>
            <a:r>
              <a:rPr lang="en-US" sz="2800" b="1" baseline="30000" dirty="0" smtClean="0">
                <a:solidFill>
                  <a:srgbClr val="FFFFFF"/>
                </a:solidFill>
                <a:effectLst>
                  <a:glow rad="177800">
                    <a:srgbClr val="ADCAFF">
                      <a:lumMod val="25000"/>
                      <a:alpha val="95000"/>
                    </a:srgbClr>
                  </a:glow>
                </a:effectLst>
              </a:rPr>
              <a:t>20 </a:t>
            </a:r>
            <a:r>
              <a:rPr lang="en-US" sz="2800" b="1" dirty="0" smtClean="0">
                <a:solidFill>
                  <a:srgbClr val="FFFFFF"/>
                </a:solidFill>
                <a:effectLst>
                  <a:glow rad="177800">
                    <a:srgbClr val="ADCAFF">
                      <a:lumMod val="25000"/>
                      <a:alpha val="95000"/>
                    </a:srgbClr>
                  </a:glow>
                </a:effectLst>
              </a:rPr>
              <a:t>The waters rose and covered the mountains to a depth of more than twenty feet (Gen. 7:18-20).</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4250467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buFont typeface="Arial" charset="0"/>
              <a:buChar char="•"/>
              <a:defRPr/>
            </a:pPr>
            <a:r>
              <a:rPr lang="en-US" sz="2800" b="1" i="1" dirty="0" smtClean="0">
                <a:solidFill>
                  <a:srgbClr val="FFFFFF"/>
                </a:solidFill>
              </a:rPr>
              <a:t>If the Flood was local, </a:t>
            </a:r>
            <a:r>
              <a:rPr lang="en-US" sz="2800" b="1" i="1" dirty="0" smtClean="0">
                <a:solidFill>
                  <a:srgbClr val="FFFF00"/>
                </a:solidFill>
              </a:rPr>
              <a:t>people who did not happen to be living in the vicinity would not be affected by it</a:t>
            </a:r>
            <a:r>
              <a:rPr lang="en-US" sz="2800" b="1" i="1" dirty="0" smtClean="0">
                <a:solidFill>
                  <a:srgbClr val="FFFFFF"/>
                </a:solidFill>
              </a:rPr>
              <a:t>. They would have escaped God</a:t>
            </a:r>
            <a:r>
              <a:rPr lang="fr-FR" altLang="ja-JP" sz="2800" b="1" i="1" dirty="0" smtClean="0">
                <a:solidFill>
                  <a:srgbClr val="FFFFFF"/>
                </a:solidFill>
              </a:rPr>
              <a:t>'</a:t>
            </a:r>
            <a:r>
              <a:rPr lang="en-US" altLang="ja-JP" sz="2800" b="1" i="1" dirty="0" smtClean="0">
                <a:solidFill>
                  <a:srgbClr val="FFFFFF"/>
                </a:solidFill>
              </a:rPr>
              <a:t>s judgment on sin. If this had happened, what did Christ mean when He likened the coming judgment of all men to the judgment of "all" men in the days of Noah (Matthew 24:37–39)? A partial judgment in Noah</a:t>
            </a:r>
            <a:r>
              <a:rPr lang="fr-FR" altLang="ja-JP" sz="2800" b="1" i="1" dirty="0" smtClean="0">
                <a:solidFill>
                  <a:srgbClr val="FFFFFF"/>
                </a:solidFill>
              </a:rPr>
              <a:t>'</a:t>
            </a:r>
            <a:r>
              <a:rPr lang="en-US" altLang="ja-JP" sz="2800" b="1" i="1" dirty="0" smtClean="0">
                <a:solidFill>
                  <a:srgbClr val="FFFFFF"/>
                </a:solidFill>
              </a:rPr>
              <a:t>s day means a partial judgment to come.</a:t>
            </a:r>
            <a:endParaRPr lang="en-US" altLang="ja-JP" sz="2800" dirty="0" smtClean="0">
              <a:solidFill>
                <a:srgbClr val="B2B2B2"/>
              </a:solidFill>
              <a:effectLst>
                <a:outerShdw blurRad="38100" dist="38100" dir="2700000" algn="tl">
                  <a:srgbClr val="FFFFFF"/>
                </a:outerShdw>
              </a:effectLst>
            </a:endParaRPr>
          </a:p>
          <a:p>
            <a:pPr defTabSz="914400" eaLnBrk="0" fontAlgn="base" hangingPunct="0">
              <a:spcBef>
                <a:spcPct val="0"/>
              </a:spcBef>
              <a:spcAft>
                <a:spcPct val="0"/>
              </a:spcAft>
              <a:buFont typeface="Arial" charset="0"/>
              <a:buChar char="•"/>
              <a:defRPr/>
            </a:pPr>
            <a:endParaRPr lang="en-US" sz="2800" dirty="0" smtClean="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1800" b="1" dirty="0" smtClean="0">
                <a:solidFill>
                  <a:srgbClr val="FFFFFF"/>
                </a:solidFill>
              </a:rPr>
              <a:t>Ken Ham &amp; Terry </a:t>
            </a:r>
            <a:r>
              <a:rPr lang="en-US" sz="1800" b="1" dirty="0" err="1" smtClean="0">
                <a:solidFill>
                  <a:srgbClr val="FFFFFF"/>
                </a:solidFill>
              </a:rPr>
              <a:t>Mortenson</a:t>
            </a:r>
            <a:r>
              <a:rPr lang="en-US" sz="1800" b="1" dirty="0" smtClean="0">
                <a:solidFill>
                  <a:srgbClr val="FFFFFF"/>
                </a:solidFill>
              </a:rPr>
              <a:t>, </a:t>
            </a:r>
            <a:r>
              <a:rPr lang="en-US" altLang="ja-JP" sz="1800" b="1" dirty="0" smtClean="0">
                <a:solidFill>
                  <a:srgbClr val="FFFFFF"/>
                </a:solidFill>
              </a:rPr>
              <a:t>"What</a:t>
            </a:r>
            <a:r>
              <a:rPr lang="fr-FR" altLang="ja-JP" sz="1800" b="1" dirty="0" smtClean="0">
                <a:solidFill>
                  <a:srgbClr val="FFFFFF"/>
                </a:solidFill>
              </a:rPr>
              <a:t>'</a:t>
            </a:r>
            <a:r>
              <a:rPr lang="en-US" altLang="ja-JP" sz="1800" b="1" dirty="0" smtClean="0">
                <a:solidFill>
                  <a:srgbClr val="FFFFFF"/>
                </a:solidFill>
              </a:rPr>
              <a:t>s Wrong with Progressive Creationism?" </a:t>
            </a:r>
            <a:br>
              <a:rPr lang="en-US" altLang="ja-JP" sz="1800" b="1" dirty="0" smtClean="0">
                <a:solidFill>
                  <a:srgbClr val="FFFFFF"/>
                </a:solidFill>
              </a:rPr>
            </a:br>
            <a:r>
              <a:rPr lang="en-US" altLang="ja-JP" sz="1800" b="1" dirty="0" smtClean="0">
                <a:solidFill>
                  <a:srgbClr val="FFFFFF"/>
                </a:solidFill>
              </a:rPr>
              <a:t>in </a:t>
            </a:r>
            <a:r>
              <a:rPr lang="en-US" altLang="ja-JP" sz="1800" b="1" i="1" dirty="0" smtClean="0">
                <a:solidFill>
                  <a:srgbClr val="FFFFFF"/>
                </a:solidFill>
              </a:rPr>
              <a:t>The New Answers Book 2 </a:t>
            </a:r>
            <a:r>
              <a:rPr lang="en-US" altLang="ja-JP" sz="1800" b="1" dirty="0" smtClean="0">
                <a:solidFill>
                  <a:srgbClr val="FFFFFF"/>
                </a:solidFill>
              </a:rPr>
              <a:t>[http://</a:t>
            </a:r>
            <a:r>
              <a:rPr lang="en-US" altLang="ja-JP" sz="1800" b="1" dirty="0" err="1" smtClean="0">
                <a:solidFill>
                  <a:srgbClr val="FFFFFF"/>
                </a:solidFill>
              </a:rPr>
              <a:t>www.answersingenesis.org</a:t>
            </a:r>
            <a:r>
              <a:rPr lang="en-US" altLang="ja-JP" sz="1800" b="1" dirty="0" smtClean="0">
                <a:solidFill>
                  <a:srgbClr val="FFFFFF"/>
                </a:solidFill>
              </a:rPr>
              <a:t>/articles/nab2/</a:t>
            </a:r>
            <a:r>
              <a:rPr lang="en-US" altLang="ja-JP" sz="1800" b="1" dirty="0" err="1" smtClean="0">
                <a:solidFill>
                  <a:srgbClr val="FFFFFF"/>
                </a:solidFill>
              </a:rPr>
              <a:t>whats</a:t>
            </a:r>
            <a:r>
              <a:rPr lang="en-US" altLang="ja-JP" sz="1800" b="1" dirty="0" smtClean="0">
                <a:solidFill>
                  <a:srgbClr val="FFFFFF"/>
                </a:solidFill>
              </a:rPr>
              <a:t>-wrong-with-progressive-creation]</a:t>
            </a:r>
            <a:endParaRPr lang="en-US" sz="1800" b="1" dirty="0" smtClean="0">
              <a:solidFill>
                <a:srgbClr val="B2B2B2"/>
              </a:solidFill>
              <a:effectLst>
                <a:outerShdw blurRad="38100" dist="38100" dir="2700000" algn="tl">
                  <a:srgbClr val="FFFFFF"/>
                </a:outerShdw>
              </a:effectLst>
            </a:endParaRPr>
          </a:p>
        </p:txBody>
      </p:sp>
      <p:sp>
        <p:nvSpPr>
          <p:cNvPr id="238596"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28210163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1" name="AutoShape 5"/>
          <p:cNvSpPr>
            <a:spLocks noChangeArrowheads="1"/>
          </p:cNvSpPr>
          <p:nvPr/>
        </p:nvSpPr>
        <p:spPr bwMode="auto">
          <a:xfrm>
            <a:off x="-3781425" y="3860800"/>
            <a:ext cx="3781425"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altLang="zh-CN" sz="2000" b="1" dirty="0">
                <a:solidFill>
                  <a:srgbClr val="000000"/>
                </a:solidFill>
                <a:latin typeface="Arial" charset="0"/>
                <a:ea typeface="ＭＳ Ｐゴシック" charset="0"/>
                <a:cs typeface="ＭＳ Ｐゴシック" charset="0"/>
              </a:rPr>
              <a:t>MY CHRISTIAN COLLEGE PROFESSOR SAID THAT </a:t>
            </a:r>
            <a:r>
              <a:rPr lang="en-US" altLang="zh-CN" sz="2000" b="1" dirty="0" smtClean="0">
                <a:solidFill>
                  <a:srgbClr val="000000"/>
                </a:solidFill>
                <a:latin typeface="Arial" charset="0"/>
                <a:ea typeface="ＭＳ Ｐゴシック" charset="0"/>
                <a:cs typeface="ＭＳ Ｐゴシック" charset="0"/>
              </a:rPr>
              <a:t>NOAH</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S </a:t>
            </a:r>
            <a:r>
              <a:rPr lang="en-US" altLang="zh-CN" sz="2000" b="1" dirty="0">
                <a:solidFill>
                  <a:srgbClr val="000000"/>
                </a:solidFill>
                <a:latin typeface="Arial" charset="0"/>
                <a:ea typeface="ＭＳ Ｐゴシック" charset="0"/>
                <a:cs typeface="ＭＳ Ｐゴシック" charset="0"/>
              </a:rPr>
              <a:t>FLOOD </a:t>
            </a:r>
            <a:r>
              <a:rPr lang="en-US" altLang="zh-CN" sz="2000" b="1" dirty="0" smtClean="0">
                <a:solidFill>
                  <a:srgbClr val="000000"/>
                </a:solidFill>
                <a:latin typeface="Arial" charset="0"/>
                <a:ea typeface="ＭＳ Ｐゴシック" charset="0"/>
                <a:cs typeface="ＭＳ Ｐゴシック" charset="0"/>
              </a:rPr>
              <a:t>DIDN</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T </a:t>
            </a:r>
            <a:r>
              <a:rPr lang="en-US" altLang="zh-CN" sz="2000" b="1" dirty="0">
                <a:solidFill>
                  <a:srgbClr val="000000"/>
                </a:solidFill>
                <a:latin typeface="Arial" charset="0"/>
                <a:ea typeface="ＭＳ Ｐゴシック" charset="0"/>
                <a:cs typeface="ＭＳ Ｐゴシック" charset="0"/>
              </a:rPr>
              <a:t>COVER THE ENTIRE EARTH.</a:t>
            </a:r>
            <a:endParaRPr lang="zh-CN" altLang="en-US" sz="2000" b="1" dirty="0">
              <a:solidFill>
                <a:srgbClr val="000000"/>
              </a:solidFill>
              <a:latin typeface="Arial" charset="0"/>
              <a:ea typeface="ＭＳ Ｐゴシック" charset="0"/>
              <a:cs typeface="ＭＳ Ｐゴシック" charset="0"/>
            </a:endParaRPr>
          </a:p>
        </p:txBody>
      </p:sp>
      <p:sp>
        <p:nvSpPr>
          <p:cNvPr id="495622" name="Text Box 6"/>
          <p:cNvSpPr txBox="1">
            <a:spLocks noChangeArrowheads="1"/>
          </p:cNvSpPr>
          <p:nvPr/>
        </p:nvSpPr>
        <p:spPr bwMode="auto">
          <a:xfrm>
            <a:off x="9180513" y="1628775"/>
            <a:ext cx="2087562" cy="12969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50000"/>
              </a:spcBef>
              <a:spcAft>
                <a:spcPct val="0"/>
              </a:spcAft>
              <a:defRPr/>
            </a:pPr>
            <a:r>
              <a:rPr lang="en-US" altLang="zh-CN" sz="2000" b="1" dirty="0">
                <a:solidFill>
                  <a:srgbClr val="000000"/>
                </a:solidFill>
                <a:latin typeface="Arial" charset="0"/>
                <a:ea typeface="ＭＳ Ｐゴシック" charset="0"/>
                <a:cs typeface="ＭＳ Ｐゴシック" charset="0"/>
              </a:rPr>
              <a:t>HE TOLD YOU IT WAS JUST A </a:t>
            </a:r>
            <a:r>
              <a:rPr lang="en-US" altLang="zh-CN" sz="2000" b="1" dirty="0" smtClean="0">
                <a:solidFill>
                  <a:srgbClr val="000000"/>
                </a:solidFill>
                <a:latin typeface="Arial" charset="0"/>
                <a:ea typeface="ＭＳ Ｐゴシック" charset="0"/>
                <a:cs typeface="ＭＳ Ｐゴシック" charset="0"/>
              </a:rPr>
              <a:t>"LOCALIZED" </a:t>
            </a:r>
            <a:r>
              <a:rPr lang="en-US" altLang="zh-CN" sz="2000" b="1" dirty="0">
                <a:solidFill>
                  <a:srgbClr val="000000"/>
                </a:solidFill>
                <a:latin typeface="Arial" charset="0"/>
                <a:ea typeface="ＭＳ Ｐゴシック" charset="0"/>
                <a:cs typeface="ＭＳ Ｐゴシック" charset="0"/>
              </a:rPr>
              <a:t>FLOOD?</a:t>
            </a:r>
            <a:endParaRPr lang="zh-CN" altLang="en-US" sz="2000" b="1" dirty="0">
              <a:solidFill>
                <a:srgbClr val="000000"/>
              </a:solidFill>
              <a:latin typeface="Arial" charset="0"/>
              <a:ea typeface="ＭＳ Ｐゴシック" charset="0"/>
              <a:cs typeface="ＭＳ Ｐゴシック" charset="0"/>
            </a:endParaRPr>
          </a:p>
        </p:txBody>
      </p:sp>
      <p:sp>
        <p:nvSpPr>
          <p:cNvPr id="495623" name="Text Box 7"/>
          <p:cNvSpPr txBox="1">
            <a:spLocks noChangeArrowheads="1"/>
          </p:cNvSpPr>
          <p:nvPr/>
        </p:nvSpPr>
        <p:spPr bwMode="auto">
          <a:xfrm>
            <a:off x="10188575" y="2997200"/>
            <a:ext cx="1439863" cy="100806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50000"/>
              </a:spcBef>
              <a:spcAft>
                <a:spcPct val="0"/>
              </a:spcAft>
              <a:defRPr/>
            </a:pPr>
            <a:r>
              <a:rPr lang="en-US" altLang="zh-CN" sz="2000" b="1" dirty="0" smtClean="0">
                <a:solidFill>
                  <a:srgbClr val="000000"/>
                </a:solidFill>
                <a:latin typeface="Arial" charset="0"/>
                <a:ea typeface="ＭＳ Ｐゴシック" charset="0"/>
                <a:cs typeface="ＭＳ Ｐゴシック" charset="0"/>
              </a:rPr>
              <a:t>THAT</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S </a:t>
            </a:r>
            <a:r>
              <a:rPr lang="en-US" altLang="zh-CN" sz="2000" b="1" dirty="0">
                <a:solidFill>
                  <a:srgbClr val="000000"/>
                </a:solidFill>
                <a:latin typeface="Arial" charset="0"/>
                <a:ea typeface="ＭＳ Ｐゴシック" charset="0"/>
                <a:cs typeface="ＭＳ Ｐゴシック" charset="0"/>
              </a:rPr>
              <a:t>WHAT HE SAID!</a:t>
            </a:r>
            <a:endParaRPr lang="zh-CN" altLang="en-US" sz="2000" b="1" dirty="0">
              <a:solidFill>
                <a:srgbClr val="000000"/>
              </a:solidFill>
              <a:latin typeface="Arial" charset="0"/>
              <a:ea typeface="ＭＳ Ｐゴシック" charset="0"/>
              <a:cs typeface="ＭＳ Ｐゴシック" charset="0"/>
            </a:endParaRPr>
          </a:p>
        </p:txBody>
      </p:sp>
      <p:sp>
        <p:nvSpPr>
          <p:cNvPr id="495620" name="AutoShape 4"/>
          <p:cNvSpPr>
            <a:spLocks noChangeArrowheads="1"/>
          </p:cNvSpPr>
          <p:nvPr/>
        </p:nvSpPr>
        <p:spPr bwMode="auto">
          <a:xfrm>
            <a:off x="-5221288" y="1341438"/>
            <a:ext cx="5113338" cy="230346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altLang="zh-CN" sz="2000" b="1" dirty="0">
                <a:solidFill>
                  <a:srgbClr val="000000"/>
                </a:solidFill>
                <a:latin typeface="Arial" charset="0"/>
                <a:ea typeface="ＭＳ Ｐゴシック" charset="0"/>
                <a:cs typeface="ＭＳ Ｐゴシック" charset="0"/>
              </a:rPr>
              <a:t>LOOK AT THAT BEAUTIFUL RAINBOW!  </a:t>
            </a:r>
            <a:r>
              <a:rPr lang="en-US" altLang="zh-CN" sz="2000" b="1" dirty="0" smtClean="0">
                <a:solidFill>
                  <a:srgbClr val="000000"/>
                </a:solidFill>
                <a:latin typeface="Arial" charset="0"/>
                <a:ea typeface="ＭＳ Ｐゴシック" charset="0"/>
                <a:cs typeface="ＭＳ Ｐゴシック" charset="0"/>
              </a:rPr>
              <a:t>IT</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S </a:t>
            </a:r>
            <a:r>
              <a:rPr lang="en-US" altLang="zh-CN" sz="2000" b="1" dirty="0">
                <a:solidFill>
                  <a:srgbClr val="000000"/>
                </a:solidFill>
                <a:latin typeface="Arial" charset="0"/>
                <a:ea typeface="ＭＳ Ｐゴシック" charset="0"/>
                <a:cs typeface="ＭＳ Ｐゴシック" charset="0"/>
              </a:rPr>
              <a:t>A PROMISE FROM GOD THAT </a:t>
            </a:r>
            <a:r>
              <a:rPr lang="en-US" altLang="zh-CN" sz="2000" b="1" dirty="0" smtClean="0">
                <a:solidFill>
                  <a:srgbClr val="000000"/>
                </a:solidFill>
                <a:latin typeface="Arial" charset="0"/>
                <a:ea typeface="ＭＳ Ｐゴシック" charset="0"/>
                <a:cs typeface="ＭＳ Ｐゴシック" charset="0"/>
              </a:rPr>
              <a:t>HE</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LL </a:t>
            </a:r>
            <a:r>
              <a:rPr lang="en-US" altLang="zh-CN" sz="2000" b="1" u="sng" dirty="0">
                <a:solidFill>
                  <a:srgbClr val="000000"/>
                </a:solidFill>
                <a:latin typeface="Arial" charset="0"/>
                <a:ea typeface="ＭＳ Ｐゴシック" charset="0"/>
                <a:cs typeface="ＭＳ Ｐゴシック" charset="0"/>
              </a:rPr>
              <a:t>NEVER</a:t>
            </a:r>
            <a:r>
              <a:rPr lang="en-US" altLang="zh-CN" sz="2000" b="1" dirty="0">
                <a:solidFill>
                  <a:srgbClr val="000000"/>
                </a:solidFill>
                <a:latin typeface="Arial" charset="0"/>
                <a:ea typeface="ＭＳ Ｐゴシック" charset="0"/>
                <a:cs typeface="ＭＳ Ｐゴシック" charset="0"/>
              </a:rPr>
              <a:t>* AGAIN FLOOD THE ENTIRE EARTH AS HE DID IN </a:t>
            </a:r>
            <a:r>
              <a:rPr lang="en-US" altLang="zh-CN" sz="2000" b="1" dirty="0" smtClean="0">
                <a:solidFill>
                  <a:srgbClr val="000000"/>
                </a:solidFill>
                <a:latin typeface="Arial" charset="0"/>
                <a:ea typeface="ＭＳ Ｐゴシック" charset="0"/>
                <a:cs typeface="ＭＳ Ｐゴシック" charset="0"/>
              </a:rPr>
              <a:t>NOAH</a:t>
            </a:r>
            <a:r>
              <a:rPr lang="fr-FR" altLang="zh-CN" sz="2000" b="1" dirty="0" smtClean="0">
                <a:solidFill>
                  <a:srgbClr val="000000"/>
                </a:solidFill>
                <a:latin typeface="Arial" charset="0"/>
                <a:ea typeface="ＭＳ Ｐゴシック" charset="0"/>
                <a:cs typeface="ＭＳ Ｐゴシック" charset="0"/>
              </a:rPr>
              <a:t>'</a:t>
            </a:r>
            <a:r>
              <a:rPr lang="en-US" altLang="zh-CN" sz="2000" b="1" dirty="0" smtClean="0">
                <a:solidFill>
                  <a:srgbClr val="000000"/>
                </a:solidFill>
                <a:latin typeface="Arial" charset="0"/>
                <a:ea typeface="ＭＳ Ｐゴシック" charset="0"/>
                <a:cs typeface="ＭＳ Ｐゴシック" charset="0"/>
              </a:rPr>
              <a:t>S </a:t>
            </a:r>
            <a:r>
              <a:rPr lang="en-US" altLang="zh-CN" sz="2000" b="1" dirty="0">
                <a:solidFill>
                  <a:srgbClr val="000000"/>
                </a:solidFill>
                <a:latin typeface="Arial" charset="0"/>
                <a:ea typeface="ＭＳ Ｐゴシック" charset="0"/>
                <a:cs typeface="ＭＳ Ｐゴシック" charset="0"/>
              </a:rPr>
              <a:t>DAY!</a:t>
            </a:r>
            <a:endParaRPr lang="zh-CN" altLang="en-US" sz="2000" b="1" dirty="0">
              <a:solidFill>
                <a:srgbClr val="000000"/>
              </a:solidFill>
              <a:latin typeface="Arial" charset="0"/>
              <a:ea typeface="ＭＳ Ｐゴシック" charset="0"/>
              <a:cs typeface="ＭＳ Ｐゴシック" charset="0"/>
            </a:endParaRPr>
          </a:p>
        </p:txBody>
      </p:sp>
      <p:sp>
        <p:nvSpPr>
          <p:cNvPr id="240647"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384367052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5003800" y="18891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en-US" altLang="zh-CN" sz="2800" b="1" dirty="0">
                <a:solidFill>
                  <a:srgbClr val="000000"/>
                </a:solidFill>
                <a:latin typeface="Arial" charset="0"/>
                <a:ea typeface="ＭＳ Ｐゴシック" charset="0"/>
                <a:cs typeface="ＭＳ Ｐゴシック" charset="0"/>
              </a:rPr>
              <a:t>SO HE BELIEVES THAT GOD PROMISED TO NEVER AGAIN SEND A </a:t>
            </a:r>
            <a:r>
              <a:rPr lang="en-US" altLang="zh-CN" sz="2800" b="1" dirty="0" smtClean="0">
                <a:solidFill>
                  <a:srgbClr val="000000"/>
                </a:solidFill>
                <a:latin typeface="Arial" charset="0"/>
                <a:ea typeface="ＭＳ Ｐゴシック" charset="0"/>
                <a:cs typeface="ＭＳ Ｐゴシック" charset="0"/>
              </a:rPr>
              <a:t>"LOCALIZED" </a:t>
            </a:r>
            <a:r>
              <a:rPr lang="en-US" altLang="zh-CN" sz="2800" b="1" dirty="0">
                <a:solidFill>
                  <a:srgbClr val="000000"/>
                </a:solidFill>
                <a:latin typeface="Arial" charset="0"/>
                <a:ea typeface="ＭＳ Ｐゴシック" charset="0"/>
                <a:cs typeface="ＭＳ Ｐゴシック" charset="0"/>
              </a:rPr>
              <a:t>FLOOD?</a:t>
            </a:r>
            <a:endParaRPr lang="zh-CN" altLang="en-US" sz="28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452337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52400">
                    <a:srgbClr val="000000"/>
                  </a:glow>
                </a:effectLst>
              </a:rPr>
              <a:t>Methuselah is deemed to be a "witch doctor"!</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04913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idx="4294967295"/>
          </p:nvPr>
        </p:nvSpPr>
        <p:spPr>
          <a:xfrm>
            <a:off x="5181600" y="642938"/>
            <a:ext cx="3962400" cy="1139825"/>
          </a:xfrm>
          <a:solidFill>
            <a:srgbClr val="00266B"/>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A local flood?</a:t>
            </a:r>
          </a:p>
        </p:txBody>
      </p:sp>
      <p:sp>
        <p:nvSpPr>
          <p:cNvPr id="3" name="Title 1"/>
          <p:cNvSpPr txBox="1">
            <a:spLocks/>
          </p:cNvSpPr>
          <p:nvPr/>
        </p:nvSpPr>
        <p:spPr bwMode="auto">
          <a:xfrm>
            <a:off x="5257800" y="1301750"/>
            <a:ext cx="3581400" cy="4648200"/>
          </a:xfrm>
          <a:prstGeom prst="rect">
            <a:avLst/>
          </a:prstGeom>
          <a:noFill/>
          <a:ln w="9525">
            <a:noFill/>
            <a:miter lim="800000"/>
            <a:headEnd/>
            <a:tailEnd/>
          </a:ln>
        </p:spPr>
        <p:txBody>
          <a:bodyPr anchor="ctr" anchorCtr="1"/>
          <a:lstStyle/>
          <a:p>
            <a:pPr marL="355600" indent="-355600" defTabSz="914400" eaLnBrk="0" fontAlgn="base" hangingPunct="0">
              <a:spcBef>
                <a:spcPct val="0"/>
              </a:spcBef>
              <a:spcAft>
                <a:spcPct val="0"/>
              </a:spcAft>
              <a:buFont typeface="Arial" charset="0"/>
              <a:buChar char="•"/>
              <a:defRPr/>
            </a:pPr>
            <a:r>
              <a:rPr lang="en-US" sz="2800" b="1" i="1" dirty="0">
                <a:solidFill>
                  <a:srgbClr val="FFFFFF"/>
                </a:solidFill>
                <a:latin typeface="Arial" charset="0"/>
                <a:ea typeface="ＭＳ Ｐゴシック" charset="0"/>
                <a:cs typeface="ＭＳ Ｐゴシック" charset="0"/>
              </a:rPr>
              <a:t>If the Flood was local, </a:t>
            </a:r>
            <a:r>
              <a:rPr lang="en-US" sz="2800" b="1" i="1" dirty="0">
                <a:solidFill>
                  <a:srgbClr val="FFFF00"/>
                </a:solidFill>
                <a:latin typeface="Arial" charset="0"/>
                <a:ea typeface="ＭＳ Ｐゴシック" charset="0"/>
                <a:cs typeface="ＭＳ Ｐゴシック" charset="0"/>
              </a:rPr>
              <a:t>God HAS repeatedly broken His promise </a:t>
            </a:r>
            <a:r>
              <a:rPr lang="en-US" sz="2800" b="1" i="1" dirty="0">
                <a:solidFill>
                  <a:srgbClr val="FFFFFF"/>
                </a:solidFill>
                <a:latin typeface="Arial" charset="0"/>
                <a:ea typeface="ＭＳ Ｐゴシック" charset="0"/>
                <a:cs typeface="ＭＳ Ｐゴシック" charset="0"/>
              </a:rPr>
              <a:t>never to send such a flood again!</a:t>
            </a:r>
          </a:p>
        </p:txBody>
      </p:sp>
      <p:pic>
        <p:nvPicPr>
          <p:cNvPr id="244739" name="Picture 5" descr="Gen 6 local flood cartoon oh20030829_191_sc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581400" y="0"/>
            <a:ext cx="1676400" cy="37338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0" y="3048000"/>
            <a:ext cx="5334000" cy="38100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103254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grpId="0"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dirty="0">
                <a:solidFill>
                  <a:srgbClr val="D6E049"/>
                </a:solidFill>
                <a:cs typeface="Arial" charset="0"/>
              </a:rPr>
              <a:t>The transformation of </a:t>
            </a:r>
            <a:r>
              <a:rPr lang="en-US" altLang="zh-CN" dirty="0" smtClean="0">
                <a:solidFill>
                  <a:srgbClr val="D6E049"/>
                </a:solidFill>
                <a:cs typeface="Arial" charset="0"/>
              </a:rPr>
              <a:t>Adam</a:t>
            </a:r>
            <a:r>
              <a:rPr lang="fr-FR" altLang="ja-JP" dirty="0" smtClean="0">
                <a:solidFill>
                  <a:srgbClr val="D6E049"/>
                </a:solidFill>
                <a:cs typeface="Arial" charset="0"/>
              </a:rPr>
              <a:t>'</a:t>
            </a:r>
            <a:r>
              <a:rPr lang="en-US" altLang="ja-JP" dirty="0" smtClean="0">
                <a:solidFill>
                  <a:srgbClr val="D6E049"/>
                </a:solidFill>
                <a:cs typeface="Arial" charset="0"/>
              </a:rPr>
              <a:t>s </a:t>
            </a:r>
            <a:r>
              <a:rPr lang="en-US" altLang="ja-JP" dirty="0">
                <a:solidFill>
                  <a:srgbClr val="D6E049"/>
                </a:solidFill>
                <a:cs typeface="Arial" charset="0"/>
              </a:rPr>
              <a:t>world into </a:t>
            </a:r>
            <a:r>
              <a:rPr lang="en-US" altLang="ja-JP" dirty="0" smtClean="0">
                <a:solidFill>
                  <a:srgbClr val="D6E049"/>
                </a:solidFill>
                <a:cs typeface="Arial" charset="0"/>
              </a:rPr>
              <a:t>today</a:t>
            </a:r>
            <a:r>
              <a:rPr lang="fr-FR" altLang="ja-JP" dirty="0" smtClean="0">
                <a:solidFill>
                  <a:srgbClr val="D6E049"/>
                </a:solidFill>
                <a:cs typeface="Arial" charset="0"/>
              </a:rPr>
              <a:t>'</a:t>
            </a:r>
            <a:r>
              <a:rPr lang="en-US" altLang="ja-JP" dirty="0" smtClean="0">
                <a:solidFill>
                  <a:srgbClr val="D6E049"/>
                </a:solidFill>
                <a:cs typeface="Arial" charset="0"/>
              </a:rPr>
              <a:t>s </a:t>
            </a:r>
            <a:r>
              <a:rPr lang="en-US" altLang="ja-JP" dirty="0">
                <a:solidFill>
                  <a:srgbClr val="D6E049"/>
                </a:solidFill>
                <a:cs typeface="Arial" charset="0"/>
              </a:rPr>
              <a:t>world</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250764141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sz="1600" dirty="0">
                <a:solidFill>
                  <a:srgbClr val="D6E049"/>
                </a:solidFill>
                <a:cs typeface="Arial" charset="0"/>
              </a:rPr>
              <a:t>The transformation of </a:t>
            </a:r>
            <a:r>
              <a:rPr lang="en-US" altLang="zh-CN" sz="1600" dirty="0" smtClean="0">
                <a:solidFill>
                  <a:srgbClr val="D6E049"/>
                </a:solidFill>
                <a:cs typeface="Arial" charset="0"/>
              </a:rPr>
              <a:t>Adam</a:t>
            </a:r>
            <a:r>
              <a:rPr lang="fr-FR" altLang="ja-JP" sz="1600" dirty="0" smtClean="0">
                <a:solidFill>
                  <a:srgbClr val="D6E049"/>
                </a:solidFill>
                <a:cs typeface="Arial" charset="0"/>
              </a:rPr>
              <a:t>'</a:t>
            </a:r>
            <a:r>
              <a:rPr lang="en-US" altLang="ja-JP" sz="1600" dirty="0" smtClean="0">
                <a:solidFill>
                  <a:srgbClr val="D6E049"/>
                </a:solidFill>
                <a:cs typeface="Arial" charset="0"/>
              </a:rPr>
              <a:t>s </a:t>
            </a:r>
            <a:r>
              <a:rPr lang="en-US" altLang="ja-JP" sz="1600" dirty="0">
                <a:solidFill>
                  <a:srgbClr val="D6E049"/>
                </a:solidFill>
                <a:cs typeface="Arial" charset="0"/>
              </a:rPr>
              <a:t>world into </a:t>
            </a:r>
            <a:r>
              <a:rPr lang="en-US" altLang="ja-JP" sz="1600" dirty="0" smtClean="0">
                <a:solidFill>
                  <a:srgbClr val="D6E049"/>
                </a:solidFill>
                <a:cs typeface="Arial" charset="0"/>
              </a:rPr>
              <a:t>today</a:t>
            </a:r>
            <a:r>
              <a:rPr lang="fr-FR" altLang="ja-JP" sz="1600" dirty="0" smtClean="0">
                <a:solidFill>
                  <a:srgbClr val="D6E049"/>
                </a:solidFill>
                <a:cs typeface="Arial" charset="0"/>
              </a:rPr>
              <a:t>'</a:t>
            </a:r>
            <a:r>
              <a:rPr lang="en-US" altLang="ja-JP" sz="1600" dirty="0" smtClean="0">
                <a:solidFill>
                  <a:srgbClr val="D6E049"/>
                </a:solidFill>
                <a:cs typeface="Arial" charset="0"/>
              </a:rPr>
              <a:t>s </a:t>
            </a:r>
            <a:r>
              <a:rPr lang="en-US" altLang="ja-JP" sz="1600" dirty="0">
                <a:solidFill>
                  <a:srgbClr val="D6E049"/>
                </a:solidFill>
                <a:cs typeface="Arial" charset="0"/>
              </a:rPr>
              <a:t>world</a:t>
            </a:r>
            <a:endParaRPr lang="en-US" altLang="zh-CN" sz="1600" dirty="0">
              <a:solidFill>
                <a:srgbClr val="D6E049"/>
              </a:solidFill>
              <a:cs typeface="Arial" charset="0"/>
            </a:endParaRPr>
          </a:p>
        </p:txBody>
      </p:sp>
    </p:spTree>
    <p:extLst>
      <p:ext uri="{BB962C8B-B14F-4D97-AF65-F5344CB8AC3E}">
        <p14:creationId xmlns:p14="http://schemas.microsoft.com/office/powerpoint/2010/main" val="119535117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en-US" u="sng" dirty="0">
                <a:solidFill>
                  <a:schemeClr val="tx1"/>
                </a:solidFill>
                <a:effectLst/>
                <a:ea typeface="+mj-ea"/>
                <a:cs typeface="+mj-cs"/>
              </a:rPr>
              <a:t>Flood Significance</a:t>
            </a: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2654300"/>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0"/>
              </a:spcBef>
              <a:spcAft>
                <a:spcPct val="0"/>
              </a:spcAft>
              <a:defRPr/>
            </a:pPr>
            <a:r>
              <a:rPr lang="en-US" sz="2800" baseline="30000">
                <a:solidFill>
                  <a:srgbClr val="FFFFFF"/>
                </a:solidFill>
                <a:latin typeface="Arial"/>
                <a:ea typeface="ＭＳ Ｐゴシック" charset="0"/>
                <a:cs typeface="Arial"/>
              </a:rPr>
              <a:t>NLT </a:t>
            </a:r>
            <a:r>
              <a:rPr lang="en-US" sz="2800">
                <a:solidFill>
                  <a:srgbClr val="FFFFFF"/>
                </a:solidFill>
                <a:latin typeface="Arial"/>
                <a:ea typeface="ＭＳ Ｐゴシック" charset="0"/>
                <a:cs typeface="Arial"/>
              </a:rPr>
              <a:t>1 Peter 3:20 those who disobeyed God long ago when God waited patiently while Noah was building his boat. Only eight people were saved from drowning in that terrible flood. </a:t>
            </a:r>
            <a:r>
              <a:rPr lang="en-US" sz="2800" baseline="30000">
                <a:solidFill>
                  <a:srgbClr val="FFFFFF"/>
                </a:solidFill>
                <a:latin typeface="Arial"/>
                <a:ea typeface="ＭＳ Ｐゴシック" charset="0"/>
                <a:cs typeface="Arial"/>
              </a:rPr>
              <a:t>21</a:t>
            </a:r>
            <a:r>
              <a:rPr lang="en-US" sz="2800">
                <a:solidFill>
                  <a:srgbClr val="FFFFFF"/>
                </a:solidFill>
                <a:latin typeface="Arial"/>
                <a:ea typeface="ＭＳ Ｐゴシック" charset="0"/>
                <a:cs typeface="Arial"/>
              </a:rPr>
              <a:t>And this is a picture of baptism. . .</a:t>
            </a: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defTabSz="914400" eaLnBrk="1" hangingPunct="1">
              <a:buClr>
                <a:srgbClr val="FFFFCC"/>
              </a:buClr>
              <a:defRPr/>
            </a:pPr>
            <a:r>
              <a:rPr lang="en-US" sz="3600" b="1" dirty="0" smtClean="0">
                <a:solidFill>
                  <a:srgbClr val="FFFFFF"/>
                </a:solidFill>
                <a:latin typeface="Arial" charset="0"/>
                <a:ea typeface="ＭＳ Ｐゴシック" charset="0"/>
                <a:cs typeface="ＭＳ Ｐゴシック" charset="0"/>
              </a:rPr>
              <a:t>God</a:t>
            </a:r>
            <a:r>
              <a:rPr lang="fr-FR" altLang="ja-JP" sz="3600" b="1" dirty="0" smtClean="0">
                <a:solidFill>
                  <a:srgbClr val="FFFFFF"/>
                </a:solidFill>
                <a:latin typeface="Arial" charset="0"/>
                <a:ea typeface="ＭＳ Ｐゴシック" charset="0"/>
                <a:cs typeface="ＭＳ Ｐゴシック" charset="0"/>
              </a:rPr>
              <a:t>'</a:t>
            </a:r>
            <a:r>
              <a:rPr lang="en-US" altLang="ja-JP" sz="3600" b="1" dirty="0" smtClean="0">
                <a:solidFill>
                  <a:srgbClr val="FFFFFF"/>
                </a:solidFill>
                <a:latin typeface="Arial" charset="0"/>
                <a:ea typeface="ＭＳ Ｐゴシック" charset="0"/>
                <a:cs typeface="ＭＳ Ｐゴシック" charset="0"/>
              </a:rPr>
              <a:t>s righteous judgment</a:t>
            </a:r>
          </a:p>
          <a:p>
            <a:pPr defTabSz="914400" eaLnBrk="1" hangingPunct="1">
              <a:buClr>
                <a:srgbClr val="FFFFCC"/>
              </a:buClr>
              <a:defRPr/>
            </a:pPr>
            <a:r>
              <a:rPr lang="en-US" sz="3600" b="1" dirty="0" smtClean="0">
                <a:solidFill>
                  <a:srgbClr val="FFFFFF"/>
                </a:solidFill>
                <a:latin typeface="Arial" charset="0"/>
                <a:ea typeface="ＭＳ Ｐゴシック" charset="0"/>
                <a:cs typeface="ＭＳ Ｐゴシック" charset="0"/>
              </a:rPr>
              <a:t>God</a:t>
            </a:r>
            <a:r>
              <a:rPr lang="fr-FR" altLang="ja-JP" sz="3600" b="1" dirty="0" smtClean="0">
                <a:solidFill>
                  <a:srgbClr val="FFFFFF"/>
                </a:solidFill>
                <a:latin typeface="Arial" charset="0"/>
                <a:ea typeface="ＭＳ Ｐゴシック" charset="0"/>
                <a:cs typeface="ＭＳ Ｐゴシック" charset="0"/>
              </a:rPr>
              <a:t>'</a:t>
            </a:r>
            <a:r>
              <a:rPr lang="en-US" altLang="ja-JP" sz="3600" b="1" dirty="0" smtClean="0">
                <a:solidFill>
                  <a:srgbClr val="FFFFFF"/>
                </a:solidFill>
                <a:latin typeface="Arial" charset="0"/>
                <a:ea typeface="ＭＳ Ｐゴシック" charset="0"/>
                <a:cs typeface="ＭＳ Ｐゴシック" charset="0"/>
              </a:rPr>
              <a:t>s gracious redemption</a:t>
            </a:r>
          </a:p>
          <a:p>
            <a:pPr defTabSz="914400" eaLnBrk="1" hangingPunct="1">
              <a:buClr>
                <a:srgbClr val="FFFFCC"/>
              </a:buClr>
              <a:defRPr/>
            </a:pPr>
            <a:r>
              <a:rPr lang="en-US" sz="3600" b="1" dirty="0" smtClean="0">
                <a:solidFill>
                  <a:srgbClr val="FFFFFF"/>
                </a:solidFill>
                <a:latin typeface="Arial" charset="0"/>
                <a:ea typeface="ＭＳ Ｐゴシック" charset="0"/>
                <a:cs typeface="ＭＳ Ｐゴシック" charset="0"/>
              </a:rPr>
              <a:t>Water baptism (1 Pet. 3:20-21)</a:t>
            </a:r>
            <a:endParaRPr lang="en-US" sz="36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797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China</a:t>
              </a: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Babylonia</a:t>
              </a: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Mexico</a:t>
              </a:r>
            </a:p>
          </p:txBody>
        </p:sp>
      </p:grpSp>
      <p:sp>
        <p:nvSpPr>
          <p:cNvPr id="250885"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Flood Legends</a:t>
            </a: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731"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Hawaii</a:t>
              </a: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83c</a:t>
            </a: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sz="2000" b="1" u="sng">
                <a:solidFill>
                  <a:srgbClr val="FFFFFF"/>
                </a:solidFill>
                <a:cs typeface="Arial" charset="0"/>
              </a:rPr>
              <a:t>Common Elements:</a:t>
            </a:r>
          </a:p>
          <a:p>
            <a:pPr defTabSz="914400" fontAlgn="base">
              <a:spcBef>
                <a:spcPct val="50000"/>
              </a:spcBef>
              <a:spcAft>
                <a:spcPct val="0"/>
              </a:spcAft>
              <a:buFontTx/>
              <a:buChar char="•"/>
            </a:pPr>
            <a:r>
              <a:rPr lang="en-US" altLang="zh-CN" sz="2000" b="1">
                <a:solidFill>
                  <a:srgbClr val="FFFFFF"/>
                </a:solidFill>
                <a:cs typeface="Arial" charset="0"/>
              </a:rPr>
              <a:t>universal flood</a:t>
            </a:r>
          </a:p>
          <a:p>
            <a:pPr defTabSz="914400" fontAlgn="base">
              <a:spcBef>
                <a:spcPct val="50000"/>
              </a:spcBef>
              <a:spcAft>
                <a:spcPct val="0"/>
              </a:spcAft>
              <a:buFontTx/>
              <a:buChar char="•"/>
            </a:pPr>
            <a:r>
              <a:rPr lang="en-US" altLang="zh-CN" sz="2000" b="1">
                <a:solidFill>
                  <a:srgbClr val="FFFFFF"/>
                </a:solidFill>
                <a:cs typeface="Arial" charset="0"/>
              </a:rPr>
              <a:t>boat saved</a:t>
            </a:r>
          </a:p>
          <a:p>
            <a:pPr defTabSz="914400" fontAlgn="base">
              <a:spcBef>
                <a:spcPct val="50000"/>
              </a:spcBef>
              <a:spcAft>
                <a:spcPct val="0"/>
              </a:spcAft>
              <a:buFontTx/>
              <a:buChar char="•"/>
            </a:pPr>
            <a:r>
              <a:rPr lang="en-US" altLang="zh-CN" sz="2000" b="1">
                <a:solidFill>
                  <a:srgbClr val="FFFFFF"/>
                </a:solidFill>
                <a:cs typeface="Arial" charset="0"/>
              </a:rPr>
              <a:t>family passengers</a:t>
            </a:r>
          </a:p>
          <a:p>
            <a:pPr defTabSz="914400" fontAlgn="base">
              <a:spcBef>
                <a:spcPct val="50000"/>
              </a:spcBef>
              <a:spcAft>
                <a:spcPct val="0"/>
              </a:spcAft>
              <a:buFontTx/>
              <a:buChar char="•"/>
            </a:pPr>
            <a:endParaRPr lang="zh-CN" altLang="en-US" sz="2000" b="1">
              <a:solidFill>
                <a:srgbClr val="FFFFFF"/>
              </a:solidFill>
              <a:cs typeface="Arial" charset="0"/>
            </a:endParaRPr>
          </a:p>
        </p:txBody>
      </p:sp>
    </p:spTree>
    <p:extLst>
      <p:ext uri="{BB962C8B-B14F-4D97-AF65-F5344CB8AC3E}">
        <p14:creationId xmlns:p14="http://schemas.microsoft.com/office/powerpoint/2010/main" val="141050127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2 Peter 3:3-4 (NIV)</a:t>
            </a:r>
          </a:p>
        </p:txBody>
      </p:sp>
      <p:sp>
        <p:nvSpPr>
          <p:cNvPr id="1809413" name="Text Box 5"/>
          <p:cNvSpPr txBox="1">
            <a:spLocks noChangeArrowheads="1"/>
          </p:cNvSpPr>
          <p:nvPr/>
        </p:nvSpPr>
        <p:spPr bwMode="auto">
          <a:xfrm>
            <a:off x="533400" y="228600"/>
            <a:ext cx="8359775"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altLang="ja-JP" sz="3600" b="1" i="1" dirty="0" smtClean="0">
                <a:solidFill>
                  <a:srgbClr val="FFFFFF"/>
                </a:solidFill>
                <a:cs typeface="Arial" charset="0"/>
              </a:rPr>
              <a:t>"First of all, you must understand that in the last days </a:t>
            </a:r>
            <a:r>
              <a:rPr lang="en-US" altLang="ja-JP" sz="3600" b="1" i="1" dirty="0" smtClean="0">
                <a:solidFill>
                  <a:srgbClr val="FFFF00"/>
                </a:solidFill>
                <a:cs typeface="Arial" charset="0"/>
              </a:rPr>
              <a:t>scoffers will come</a:t>
            </a:r>
            <a:r>
              <a:rPr lang="en-US" altLang="ja-JP" sz="3600" b="1" i="1" dirty="0" smtClean="0">
                <a:solidFill>
                  <a:srgbClr val="FFFFFF"/>
                </a:solidFill>
                <a:cs typeface="Arial" charset="0"/>
              </a:rPr>
              <a:t>, scoffing and following their own evil desires. </a:t>
            </a:r>
            <a:r>
              <a:rPr lang="en-US" altLang="ja-JP" sz="3600" b="1" i="1" baseline="30000" dirty="0" smtClean="0">
                <a:solidFill>
                  <a:srgbClr val="FFFFFF"/>
                </a:solidFill>
                <a:cs typeface="Arial" charset="0"/>
              </a:rPr>
              <a:t> </a:t>
            </a:r>
            <a:r>
              <a:rPr lang="en-US" altLang="ja-JP" sz="3600" b="1" i="1" dirty="0" smtClean="0">
                <a:solidFill>
                  <a:srgbClr val="FFFFFF"/>
                </a:solidFill>
                <a:cs typeface="Arial" charset="0"/>
              </a:rPr>
              <a:t>They will say, </a:t>
            </a:r>
            <a:r>
              <a:rPr lang="fr-FR" altLang="ja-JP" sz="3600" b="1" i="1" dirty="0" smtClean="0">
                <a:solidFill>
                  <a:srgbClr val="FFFFFF"/>
                </a:solidFill>
                <a:cs typeface="Arial" charset="0"/>
              </a:rPr>
              <a:t>'</a:t>
            </a:r>
            <a:r>
              <a:rPr lang="en-US" altLang="ja-JP" sz="3600" b="1" i="1" dirty="0" smtClean="0">
                <a:solidFill>
                  <a:srgbClr val="FFFFFF"/>
                </a:solidFill>
                <a:cs typeface="Arial" charset="0"/>
              </a:rPr>
              <a:t>Where is this "coming" he promised? Ever since our fathers died, </a:t>
            </a:r>
            <a:r>
              <a:rPr lang="en-US" altLang="ja-JP" sz="3600" b="1" i="1" dirty="0" smtClean="0">
                <a:solidFill>
                  <a:srgbClr val="FFFF00"/>
                </a:solidFill>
                <a:cs typeface="Arial" charset="0"/>
              </a:rPr>
              <a:t>everything goes on as it has since the beginning of creation</a:t>
            </a:r>
            <a:r>
              <a:rPr lang="en-US" altLang="ja-JP" sz="3600" b="1" i="1" dirty="0" smtClean="0">
                <a:solidFill>
                  <a:srgbClr val="FFFFFF"/>
                </a:solidFill>
                <a:cs typeface="Arial" charset="0"/>
              </a:rPr>
              <a:t>.</a:t>
            </a:r>
            <a:r>
              <a:rPr lang="fr-FR" altLang="ja-JP" sz="3600" b="1" i="1" dirty="0" smtClean="0">
                <a:solidFill>
                  <a:srgbClr val="FFFFFF"/>
                </a:solidFill>
                <a:cs typeface="Arial" charset="0"/>
              </a:rPr>
              <a:t>'</a:t>
            </a:r>
            <a:endParaRPr lang="en-US" sz="3600" b="1" i="1" dirty="0" smtClean="0">
              <a:solidFill>
                <a:srgbClr val="FFFFFF"/>
              </a:solidFill>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en-US" altLang="zh-CN" sz="4000">
                <a:solidFill>
                  <a:schemeClr val="bg1"/>
                </a:solidFill>
                <a:latin typeface="Arial" charset="0"/>
                <a:ea typeface="ＭＳ Ｐゴシック" charset="0"/>
              </a:rPr>
              <a:t>Scoffers Believe in Uniformitarianism</a:t>
            </a:r>
          </a:p>
        </p:txBody>
      </p:sp>
    </p:spTree>
    <p:extLst>
      <p:ext uri="{BB962C8B-B14F-4D97-AF65-F5344CB8AC3E}">
        <p14:creationId xmlns:p14="http://schemas.microsoft.com/office/powerpoint/2010/main" val="17304410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2 Peter 3:5-7 (NIV)</a:t>
            </a:r>
          </a:p>
        </p:txBody>
      </p:sp>
      <p:sp>
        <p:nvSpPr>
          <p:cNvPr id="1811461" name="Text Box 5"/>
          <p:cNvSpPr txBox="1">
            <a:spLocks noChangeArrowheads="1"/>
          </p:cNvSpPr>
          <p:nvPr/>
        </p:nvSpPr>
        <p:spPr bwMode="auto">
          <a:xfrm>
            <a:off x="323850" y="-26988"/>
            <a:ext cx="8532813" cy="56324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altLang="ja-JP" sz="3600" b="1" i="1" dirty="0" smtClean="0">
                <a:solidFill>
                  <a:srgbClr val="FFFFFF"/>
                </a:solidFill>
                <a:cs typeface="Arial" charset="0"/>
              </a:rPr>
              <a:t>"But they deliberately forget that long ago by God</a:t>
            </a:r>
            <a:r>
              <a:rPr lang="fr-FR" altLang="ja-JP" sz="3600" b="1" i="1" dirty="0" smtClean="0">
                <a:solidFill>
                  <a:srgbClr val="FFFFFF"/>
                </a:solidFill>
                <a:cs typeface="Arial" charset="0"/>
              </a:rPr>
              <a:t>'</a:t>
            </a:r>
            <a:r>
              <a:rPr lang="en-US" altLang="ja-JP" sz="3600" b="1" i="1" dirty="0" smtClean="0">
                <a:solidFill>
                  <a:srgbClr val="FFFFFF"/>
                </a:solidFill>
                <a:cs typeface="Arial" charset="0"/>
              </a:rPr>
              <a:t>s word the heavens existed and </a:t>
            </a:r>
            <a:r>
              <a:rPr lang="en-US" altLang="ja-JP" sz="3600" b="1" i="1" dirty="0" smtClean="0">
                <a:solidFill>
                  <a:srgbClr val="FFFF00"/>
                </a:solidFill>
                <a:cs typeface="Arial" charset="0"/>
              </a:rPr>
              <a:t>the earth was formed out of water </a:t>
            </a:r>
            <a:r>
              <a:rPr lang="en-US" altLang="ja-JP" sz="3600" b="1" i="1" dirty="0" smtClean="0">
                <a:solidFill>
                  <a:srgbClr val="FFFFFF"/>
                </a:solidFill>
                <a:cs typeface="Arial" charset="0"/>
              </a:rPr>
              <a:t>and by water. </a:t>
            </a:r>
            <a:r>
              <a:rPr lang="en-US" altLang="ja-JP" sz="3600" b="1" i="1" baseline="30000" dirty="0" smtClean="0">
                <a:solidFill>
                  <a:srgbClr val="FFFFFF"/>
                </a:solidFill>
                <a:cs typeface="Arial" charset="0"/>
              </a:rPr>
              <a:t> </a:t>
            </a:r>
            <a:r>
              <a:rPr lang="en-US" altLang="ja-JP" sz="3600" b="1" i="1" dirty="0" smtClean="0">
                <a:solidFill>
                  <a:srgbClr val="FFFFFF"/>
                </a:solidFill>
                <a:cs typeface="Arial" charset="0"/>
              </a:rPr>
              <a:t>By these waters also </a:t>
            </a:r>
            <a:r>
              <a:rPr lang="en-US" altLang="ja-JP" sz="3600" b="1" i="1" dirty="0" smtClean="0">
                <a:solidFill>
                  <a:srgbClr val="FFFF00"/>
                </a:solidFill>
                <a:cs typeface="Arial" charset="0"/>
              </a:rPr>
              <a:t>the world of that time was deluged</a:t>
            </a:r>
            <a:r>
              <a:rPr lang="en-US" altLang="ja-JP" sz="3600" b="1" i="1" dirty="0" smtClean="0">
                <a:solidFill>
                  <a:srgbClr val="FFFFFF"/>
                </a:solidFill>
                <a:cs typeface="Arial" charset="0"/>
              </a:rPr>
              <a:t> and destroyed. </a:t>
            </a:r>
            <a:r>
              <a:rPr lang="en-US" altLang="ja-JP" sz="3600" b="1" i="1" baseline="30000" dirty="0" smtClean="0">
                <a:solidFill>
                  <a:srgbClr val="FFFFFF"/>
                </a:solidFill>
                <a:cs typeface="Arial" charset="0"/>
              </a:rPr>
              <a:t> </a:t>
            </a:r>
            <a:r>
              <a:rPr lang="en-US" altLang="ja-JP" sz="3600" b="1" i="1" dirty="0" smtClean="0">
                <a:solidFill>
                  <a:srgbClr val="FFFFFF"/>
                </a:solidFill>
                <a:cs typeface="Arial" charset="0"/>
              </a:rPr>
              <a:t>By the same word the present heavens and earth are reserved for fire, being kept for the day of judgment and destruction of ungodly men."</a:t>
            </a:r>
            <a:endParaRPr lang="en-US" sz="3600" b="1" i="1" dirty="0" smtClean="0">
              <a:solidFill>
                <a:srgbClr val="FFFFFF"/>
              </a:solidFill>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en-US" altLang="zh-CN" sz="4000">
                <a:solidFill>
                  <a:schemeClr val="bg1"/>
                </a:solidFill>
                <a:latin typeface="Arial" charset="0"/>
                <a:ea typeface="ＭＳ Ｐゴシック" charset="0"/>
              </a:rPr>
              <a:t>Scoffers Doubt the Flood</a:t>
            </a:r>
            <a:endParaRPr lang="en-US" altLang="zh-CN" sz="4000">
              <a:latin typeface="Arial" charset="0"/>
              <a:ea typeface="ＭＳ Ｐゴシック" charset="0"/>
            </a:endParaRPr>
          </a:p>
        </p:txBody>
      </p:sp>
    </p:spTree>
    <p:extLst>
      <p:ext uri="{BB962C8B-B14F-4D97-AF65-F5344CB8AC3E}">
        <p14:creationId xmlns:p14="http://schemas.microsoft.com/office/powerpoint/2010/main" val="30245521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0" y="609600"/>
            <a:ext cx="2819400" cy="4724400"/>
          </a:xfrm>
        </p:spPr>
        <p:txBody>
          <a:bodyPr/>
          <a:lstStyle/>
          <a:p>
            <a:pPr eaLnBrk="1" hangingPunct="1"/>
            <a:r>
              <a:rPr lang="en-US" altLang="zh-CN" dirty="0">
                <a:solidFill>
                  <a:srgbClr val="FFFF00"/>
                </a:solidFill>
                <a:latin typeface="Arial" charset="0"/>
                <a:ea typeface="ＭＳ Ｐゴシック" charset="0"/>
              </a:rPr>
              <a:t>Why </a:t>
            </a:r>
            <a:r>
              <a:rPr lang="en-US" altLang="zh-CN" i="1" dirty="0">
                <a:solidFill>
                  <a:srgbClr val="FFFF00"/>
                </a:solidFill>
                <a:latin typeface="Arial" charset="0"/>
                <a:ea typeface="ＭＳ Ｐゴシック" charset="0"/>
              </a:rPr>
              <a:t>Not</a:t>
            </a:r>
            <a:r>
              <a:rPr lang="en-US" altLang="zh-CN" dirty="0">
                <a:solidFill>
                  <a:srgbClr val="FFFF00"/>
                </a:solidFill>
                <a:latin typeface="Arial" charset="0"/>
                <a:ea typeface="ＭＳ Ｐゴシック" charset="0"/>
              </a:rPr>
              <a:t> </a:t>
            </a:r>
            <a:r>
              <a:rPr lang="en-US" altLang="zh-CN" dirty="0">
                <a:latin typeface="Arial" charset="0"/>
                <a:ea typeface="ＭＳ Ｐゴシック" charset="0"/>
              </a:rPr>
              <a:t>Dinosaurs on </a:t>
            </a:r>
            <a:r>
              <a:rPr lang="en-US" altLang="zh-CN" dirty="0" smtClean="0">
                <a:latin typeface="Arial" charset="0"/>
                <a:ea typeface="ＭＳ Ｐゴシック" charset="0"/>
              </a:rPr>
              <a:t>Noah</a:t>
            </a:r>
            <a:r>
              <a:rPr lang="fr-FR" altLang="ja-JP" dirty="0" smtClean="0">
                <a:latin typeface="Arial" charset="0"/>
                <a:ea typeface="ＭＳ Ｐゴシック" charset="0"/>
              </a:rPr>
              <a:t>'</a:t>
            </a:r>
            <a:r>
              <a:rPr lang="en-US" altLang="ja-JP" dirty="0" smtClean="0">
                <a:latin typeface="Arial" charset="0"/>
                <a:ea typeface="ＭＳ Ｐゴシック" charset="0"/>
              </a:rPr>
              <a:t>s </a:t>
            </a:r>
            <a:r>
              <a:rPr lang="en-US" altLang="ja-JP" dirty="0">
                <a:latin typeface="Arial" charset="0"/>
                <a:ea typeface="ＭＳ Ｐゴシック" charset="0"/>
              </a:rPr>
              <a:t>Ark?</a:t>
            </a:r>
            <a:endParaRPr lang="en-US" altLang="zh-CN" dirty="0">
              <a:latin typeface="Arial" charset="0"/>
              <a:ea typeface="ＭＳ Ｐゴシック" charset="0"/>
            </a:endParaRPr>
          </a:p>
        </p:txBody>
      </p:sp>
      <p:pic>
        <p:nvPicPr>
          <p:cNvPr id="2570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27680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dissolve">
                                      <p:cBhvr>
                                        <p:cTn id="7" dur="500"/>
                                        <p:tgtEl>
                                          <p:spTgt spid="443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algn="l" eaLnBrk="1" hangingPunct="1"/>
            <a:r>
              <a:rPr lang="en-US" altLang="zh-CN" sz="4000">
                <a:solidFill>
                  <a:schemeClr val="bg1"/>
                </a:solidFill>
                <a:latin typeface="Arial" charset="0"/>
                <a:ea typeface="ＭＳ Ｐゴシック" charset="0"/>
              </a:rPr>
              <a:t>Dinosaurs Lived Recently</a:t>
            </a: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54013" indent="-354013"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Behemoth--giant vegetarian </a:t>
            </a:r>
            <a:br>
              <a:rPr lang="en-US" altLang="zh-CN" sz="2800" dirty="0">
                <a:solidFill>
                  <a:srgbClr val="FFFFFF"/>
                </a:solidFill>
                <a:latin typeface="Arial" charset="0"/>
                <a:ea typeface="ＭＳ Ｐゴシック" charset="0"/>
                <a:cs typeface="Arial" charset="0"/>
              </a:rPr>
            </a:br>
            <a:r>
              <a:rPr lang="en-US" altLang="zh-CN" sz="2800" dirty="0">
                <a:solidFill>
                  <a:srgbClr val="FFFFFF"/>
                </a:solidFill>
                <a:latin typeface="Arial" charset="0"/>
                <a:ea typeface="ＭＳ Ｐゴシック" charset="0"/>
                <a:cs typeface="Arial" charset="0"/>
              </a:rPr>
              <a:t>(Job 40:15-24)</a:t>
            </a:r>
          </a:p>
          <a:p>
            <a:pPr marL="354013" indent="-354013"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Leviathan--ferocious meat eater (Job 41)</a:t>
            </a:r>
          </a:p>
          <a:p>
            <a:pPr marL="354013" indent="-354013"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British King </a:t>
            </a:r>
            <a:r>
              <a:rPr lang="en-US" altLang="zh-CN" sz="2800" dirty="0" err="1">
                <a:solidFill>
                  <a:srgbClr val="FFFFFF"/>
                </a:solidFill>
                <a:latin typeface="Arial" charset="0"/>
                <a:ea typeface="ＭＳ Ｐゴシック" charset="0"/>
                <a:cs typeface="Arial" charset="0"/>
              </a:rPr>
              <a:t>Morvidus</a:t>
            </a:r>
            <a:r>
              <a:rPr lang="en-US" altLang="zh-CN" sz="2800" dirty="0">
                <a:solidFill>
                  <a:srgbClr val="FFFFFF"/>
                </a:solidFill>
                <a:latin typeface="Arial" charset="0"/>
                <a:ea typeface="ＭＳ Ｐゴシック" charset="0"/>
                <a:cs typeface="Arial" charset="0"/>
              </a:rPr>
              <a:t> was killed by a monster by being </a:t>
            </a:r>
            <a:r>
              <a:rPr lang="en-US" altLang="ja-JP" sz="2800" dirty="0" smtClean="0">
                <a:solidFill>
                  <a:srgbClr val="FFFFFF"/>
                </a:solidFill>
                <a:latin typeface="Arial" charset="0"/>
                <a:ea typeface="ＭＳ Ｐゴシック" charset="0"/>
                <a:cs typeface="Arial" charset="0"/>
              </a:rPr>
              <a:t>"gulped </a:t>
            </a:r>
            <a:r>
              <a:rPr lang="en-US" altLang="ja-JP" sz="2800" dirty="0">
                <a:solidFill>
                  <a:srgbClr val="FFFFFF"/>
                </a:solidFill>
                <a:latin typeface="Arial" charset="0"/>
                <a:ea typeface="ＭＳ Ｐゴシック" charset="0"/>
                <a:cs typeface="Arial" charset="0"/>
              </a:rPr>
              <a:t>down… as a big fish swallows a little </a:t>
            </a:r>
            <a:r>
              <a:rPr lang="en-US" altLang="ja-JP" sz="2800" dirty="0" smtClean="0">
                <a:solidFill>
                  <a:srgbClr val="FFFFFF"/>
                </a:solidFill>
                <a:latin typeface="Arial" charset="0"/>
                <a:ea typeface="ＭＳ Ｐゴシック" charset="0"/>
                <a:cs typeface="Arial" charset="0"/>
              </a:rPr>
              <a:t>one" </a:t>
            </a:r>
            <a:r>
              <a:rPr lang="en-US" altLang="ja-JP" sz="2800" dirty="0">
                <a:solidFill>
                  <a:srgbClr val="FFFFFF"/>
                </a:solidFill>
                <a:latin typeface="Arial" charset="0"/>
                <a:ea typeface="ＭＳ Ｐゴシック" charset="0"/>
                <a:cs typeface="Arial" charset="0"/>
              </a:rPr>
              <a:t>(336 </a:t>
            </a:r>
            <a:r>
              <a:rPr lang="en-US" altLang="ja-JP" sz="2000" dirty="0">
                <a:solidFill>
                  <a:srgbClr val="FFFFFF"/>
                </a:solidFill>
                <a:latin typeface="Arial" charset="0"/>
                <a:ea typeface="ＭＳ Ｐゴシック" charset="0"/>
                <a:cs typeface="Arial" charset="0"/>
              </a:rPr>
              <a:t>BC</a:t>
            </a:r>
            <a:r>
              <a:rPr lang="en-US" altLang="ja-JP" sz="2800" dirty="0">
                <a:solidFill>
                  <a:srgbClr val="FFFFFF"/>
                </a:solidFill>
                <a:latin typeface="Arial" charset="0"/>
                <a:ea typeface="ＭＳ Ｐゴシック" charset="0"/>
                <a:cs typeface="Arial" charset="0"/>
              </a:rPr>
              <a:t>)</a:t>
            </a:r>
          </a:p>
          <a:p>
            <a:pPr marL="354013" indent="-354013"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A monster was killed in 1693 in </a:t>
            </a:r>
            <a:r>
              <a:rPr lang="en-US" altLang="zh-CN" sz="2800" dirty="0" err="1">
                <a:solidFill>
                  <a:srgbClr val="FFFFFF"/>
                </a:solidFill>
                <a:latin typeface="Arial" charset="0"/>
                <a:ea typeface="ＭＳ Ｐゴシック" charset="0"/>
                <a:cs typeface="Arial" charset="0"/>
              </a:rPr>
              <a:t>Bedd-yr-Afanc</a:t>
            </a:r>
            <a:r>
              <a:rPr lang="en-US" altLang="zh-CN" sz="2800" dirty="0">
                <a:solidFill>
                  <a:srgbClr val="FFFFFF"/>
                </a:solidFill>
                <a:latin typeface="Arial" charset="0"/>
                <a:ea typeface="ＭＳ Ｐゴシック" charset="0"/>
                <a:cs typeface="Arial" charset="0"/>
              </a:rPr>
              <a:t>, England</a:t>
            </a:r>
          </a:p>
          <a:p>
            <a:pPr marL="354013" indent="-354013"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Monsters have been reported in nearly 200 places in England alone</a:t>
            </a:r>
          </a:p>
        </p:txBody>
      </p:sp>
    </p:spTree>
    <p:extLst>
      <p:ext uri="{BB962C8B-B14F-4D97-AF65-F5344CB8AC3E}">
        <p14:creationId xmlns:p14="http://schemas.microsoft.com/office/powerpoint/2010/main" val="76361522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p>
            <a:pPr algn="ctr" defTabSz="914400" fontAlgn="base">
              <a:spcBef>
                <a:spcPct val="0"/>
              </a:spcBef>
              <a:spcAft>
                <a:spcPct val="0"/>
              </a:spcAft>
              <a:defRPr/>
            </a:pPr>
            <a:r>
              <a:rPr lang="en-US" sz="1400">
                <a:solidFill>
                  <a:srgbClr val="FFFFFF"/>
                </a:solidFill>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Danish poem extols Beowulf (</a:t>
            </a:r>
            <a:r>
              <a:rPr lang="en-US" altLang="zh-CN" sz="2400" dirty="0">
                <a:solidFill>
                  <a:srgbClr val="FFFFFF"/>
                </a:solidFill>
                <a:latin typeface="Arial" charset="0"/>
                <a:ea typeface="ＭＳ Ｐゴシック" charset="0"/>
                <a:cs typeface="Arial" charset="0"/>
              </a:rPr>
              <a:t>AD</a:t>
            </a:r>
            <a:r>
              <a:rPr lang="en-US" altLang="zh-CN" sz="2800" dirty="0">
                <a:solidFill>
                  <a:srgbClr val="FFFFFF"/>
                </a:solidFill>
                <a:latin typeface="Arial" charset="0"/>
                <a:ea typeface="ＭＳ Ｐゴシック" charset="0"/>
                <a:cs typeface="Arial" charset="0"/>
              </a:rPr>
              <a:t> 495-583)--later king for 50 years</a:t>
            </a:r>
          </a:p>
          <a:p>
            <a:pPr marL="342900" indent="-342900"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The monster Grendel </a:t>
            </a:r>
            <a:r>
              <a:rPr lang="en-US" altLang="zh-CN" sz="2800" dirty="0" smtClean="0">
                <a:solidFill>
                  <a:srgbClr val="FFFFFF"/>
                </a:solidFill>
                <a:latin typeface="Arial" charset="0"/>
                <a:ea typeface="ＭＳ Ｐゴシック" charset="0"/>
                <a:cs typeface="Arial" charset="0"/>
              </a:rPr>
              <a:t>(</a:t>
            </a:r>
            <a:r>
              <a:rPr lang="en-US" altLang="ja-JP" sz="2800" dirty="0" smtClean="0">
                <a:solidFill>
                  <a:srgbClr val="FFFFFF"/>
                </a:solidFill>
                <a:latin typeface="Arial" charset="0"/>
                <a:ea typeface="ＭＳ Ｐゴシック" charset="0"/>
                <a:cs typeface="Arial" charset="0"/>
              </a:rPr>
              <a:t>"grinder</a:t>
            </a:r>
            <a:r>
              <a:rPr lang="en-US" altLang="ja-JP" sz="2800" dirty="0">
                <a:solidFill>
                  <a:srgbClr val="FFFFFF"/>
                </a:solidFill>
                <a:latin typeface="Arial" charset="0"/>
                <a:ea typeface="ＭＳ Ｐゴシック" charset="0"/>
                <a:cs typeface="Arial" charset="0"/>
              </a:rPr>
              <a:t>, </a:t>
            </a:r>
            <a:r>
              <a:rPr lang="en-US" altLang="ja-JP" sz="2800" dirty="0" smtClean="0">
                <a:solidFill>
                  <a:srgbClr val="FFFFFF"/>
                </a:solidFill>
                <a:latin typeface="Arial" charset="0"/>
                <a:ea typeface="ＭＳ Ｐゴシック" charset="0"/>
                <a:cs typeface="Arial" charset="0"/>
              </a:rPr>
              <a:t>destroyer") </a:t>
            </a:r>
            <a:r>
              <a:rPr lang="en-US" altLang="ja-JP" sz="2800" dirty="0">
                <a:solidFill>
                  <a:srgbClr val="FFFFFF"/>
                </a:solidFill>
                <a:latin typeface="Arial" charset="0"/>
                <a:ea typeface="ＭＳ Ｐゴシック" charset="0"/>
                <a:cs typeface="Arial" charset="0"/>
              </a:rPr>
              <a:t>preyed on Danes 12 years (</a:t>
            </a:r>
            <a:r>
              <a:rPr lang="en-US" altLang="ja-JP" sz="2400" dirty="0">
                <a:solidFill>
                  <a:srgbClr val="FFFFFF"/>
                </a:solidFill>
                <a:latin typeface="Arial" charset="0"/>
                <a:ea typeface="ＭＳ Ｐゴシック" charset="0"/>
                <a:cs typeface="Arial" charset="0"/>
              </a:rPr>
              <a:t>AD</a:t>
            </a:r>
            <a:r>
              <a:rPr lang="en-US" altLang="ja-JP" sz="2800" dirty="0">
                <a:solidFill>
                  <a:srgbClr val="FFFFFF"/>
                </a:solidFill>
                <a:latin typeface="Arial" charset="0"/>
                <a:ea typeface="ＭＳ Ｐゴシック" charset="0"/>
                <a:cs typeface="Arial" charset="0"/>
              </a:rPr>
              <a:t> 503-515)</a:t>
            </a:r>
          </a:p>
          <a:p>
            <a:pPr marL="342900" indent="-342900"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This hero cleared monstrous animals from the sea lanes between Denmark and Sweden</a:t>
            </a:r>
          </a:p>
          <a:p>
            <a:pPr marL="342900" indent="-342900" defTabSz="914400" fontAlgn="base">
              <a:lnSpc>
                <a:spcPct val="90000"/>
              </a:lnSpc>
              <a:spcBef>
                <a:spcPct val="20000"/>
              </a:spcBef>
              <a:spcAft>
                <a:spcPct val="0"/>
              </a:spcAft>
              <a:buFontTx/>
              <a:buChar char="•"/>
            </a:pPr>
            <a:r>
              <a:rPr lang="en-US" altLang="zh-CN" sz="2800" dirty="0">
                <a:solidFill>
                  <a:srgbClr val="FFFFFF"/>
                </a:solidFill>
                <a:latin typeface="Arial" charset="0"/>
                <a:ea typeface="ＭＳ Ｐゴシック" charset="0"/>
                <a:cs typeface="Arial" charset="0"/>
              </a:rPr>
              <a:t>He then pulled out </a:t>
            </a:r>
            <a:r>
              <a:rPr lang="en-US" altLang="zh-CN" sz="2800" dirty="0" smtClean="0">
                <a:solidFill>
                  <a:srgbClr val="FFFFFF"/>
                </a:solidFill>
                <a:latin typeface="Arial" charset="0"/>
                <a:ea typeface="ＭＳ Ｐゴシック" charset="0"/>
                <a:cs typeface="Arial" charset="0"/>
              </a:rPr>
              <a:t>Grendel</a:t>
            </a:r>
            <a:r>
              <a:rPr lang="fr-FR" altLang="ja-JP" sz="2800" dirty="0" smtClean="0">
                <a:solidFill>
                  <a:srgbClr val="FFFFFF"/>
                </a:solidFill>
                <a:latin typeface="Arial" charset="0"/>
                <a:ea typeface="ＭＳ Ｐゴシック" charset="0"/>
                <a:cs typeface="Arial" charset="0"/>
              </a:rPr>
              <a:t>'</a:t>
            </a:r>
            <a:r>
              <a:rPr lang="en-US" altLang="ja-JP" sz="2800" dirty="0" smtClean="0">
                <a:solidFill>
                  <a:srgbClr val="FFFFFF"/>
                </a:solidFill>
                <a:latin typeface="Arial" charset="0"/>
                <a:ea typeface="ＭＳ Ｐゴシック" charset="0"/>
                <a:cs typeface="Arial" charset="0"/>
              </a:rPr>
              <a:t>s </a:t>
            </a:r>
            <a:r>
              <a:rPr lang="en-US" altLang="ja-JP" sz="2800" dirty="0">
                <a:solidFill>
                  <a:srgbClr val="FFFFFF"/>
                </a:solidFill>
                <a:latin typeface="Arial" charset="0"/>
                <a:ea typeface="ＭＳ Ｐゴシック" charset="0"/>
                <a:cs typeface="Arial" charset="0"/>
              </a:rPr>
              <a:t>small arm, who retreated to his cave and bled to death</a:t>
            </a:r>
            <a:endParaRPr lang="en-US" altLang="zh-CN" sz="2800" dirty="0">
              <a:solidFill>
                <a:srgbClr val="FFFFFF"/>
              </a:solidFill>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a:extLst/>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en-US"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Beowulf</a:t>
            </a:r>
            <a:r>
              <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 &amp; the Creatures of Denmark</a:t>
            </a:r>
          </a:p>
        </p:txBody>
      </p:sp>
    </p:spTree>
    <p:extLst>
      <p:ext uri="{BB962C8B-B14F-4D97-AF65-F5344CB8AC3E}">
        <p14:creationId xmlns:p14="http://schemas.microsoft.com/office/powerpoint/2010/main" val="125066050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par>
                          <p:cTn id="29" fill="hold" nodeType="afterGroup">
                            <p:stCondLst>
                              <p:cond delay="2000"/>
                            </p:stCondLst>
                            <p:childTnLst>
                              <p:par>
                                <p:cTn id="30" presetID="20" presetClass="entr" presetSubtype="0" fill="hold" grpId="0" nodeType="afterEffect">
                                  <p:stCondLst>
                                    <p:cond delay="0"/>
                                  </p:stCondLst>
                                  <p:childTnLst>
                                    <p:set>
                                      <p:cBhvr>
                                        <p:cTn id="31" dur="1" fill="hold">
                                          <p:stCondLst>
                                            <p:cond delay="0"/>
                                          </p:stCondLst>
                                        </p:cTn>
                                        <p:tgtEl>
                                          <p:spTgt spid="447494"/>
                                        </p:tgtEl>
                                        <p:attrNameLst>
                                          <p:attrName>style.visibility</p:attrName>
                                        </p:attrNameLst>
                                      </p:cBhvr>
                                      <p:to>
                                        <p:strVal val="visible"/>
                                      </p:to>
                                    </p:set>
                                    <p:animEffect transition="in" filter="wedge">
                                      <p:cBhvr>
                                        <p:cTn id="32" dur="2000"/>
                                        <p:tgtEl>
                                          <p:spTgt spid="4474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1397000" y="2438400"/>
            <a:ext cx="7747000" cy="4419600"/>
          </a:xfrm>
          <a:prstGeom prst="rect">
            <a:avLst/>
          </a:prstGeom>
        </p:spPr>
      </p:pic>
      <p:sp>
        <p:nvSpPr>
          <p:cNvPr id="7" name="Rectangle 1026"/>
          <p:cNvSpPr txBox="1">
            <a:spLocks noChangeArrowheads="1"/>
          </p:cNvSpPr>
          <p:nvPr/>
        </p:nvSpPr>
        <p:spPr bwMode="auto">
          <a:xfrm>
            <a:off x="4173537" y="6026772"/>
            <a:ext cx="4970463" cy="693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The crude ark</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nvGrpSpPr>
          <p:cNvPr id="3" name="Group 2"/>
          <p:cNvGrpSpPr/>
          <p:nvPr/>
        </p:nvGrpSpPr>
        <p:grpSpPr>
          <a:xfrm>
            <a:off x="0" y="0"/>
            <a:ext cx="6839813" cy="3989891"/>
            <a:chOff x="0" y="0"/>
            <a:chExt cx="6839813" cy="3989891"/>
          </a:xfrm>
        </p:grpSpPr>
        <p:pic>
          <p:nvPicPr>
            <p:cNvPr id="6" name="Picture 5"/>
            <p:cNvPicPr>
              <a:picLocks noChangeAspect="1"/>
            </p:cNvPicPr>
            <p:nvPr/>
          </p:nvPicPr>
          <p:blipFill>
            <a:blip r:embed="rId5"/>
            <a:stretch>
              <a:fillRect/>
            </a:stretch>
          </p:blipFill>
          <p:spPr>
            <a:xfrm>
              <a:off x="0" y="0"/>
              <a:ext cx="6839813" cy="3989891"/>
            </a:xfrm>
            <a:prstGeom prst="rect">
              <a:avLst/>
            </a:prstGeom>
          </p:spPr>
        </p:pic>
        <p:sp>
          <p:nvSpPr>
            <p:cNvPr id="8" name="Rectangle 1026"/>
            <p:cNvSpPr txBox="1">
              <a:spLocks noChangeArrowheads="1"/>
            </p:cNvSpPr>
            <p:nvPr/>
          </p:nvSpPr>
          <p:spPr bwMode="auto">
            <a:xfrm>
              <a:off x="1" y="3139193"/>
              <a:ext cx="6074036" cy="693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381000">
                      <a:schemeClr val="tx1"/>
                    </a:glow>
                  </a:effectLst>
                </a:rPr>
                <a:t>A more realistic ark</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4087016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en-US" altLang="zh-CN" sz="3200" dirty="0">
                <a:solidFill>
                  <a:schemeClr val="bg1"/>
                </a:solidFill>
                <a:latin typeface="Arial" charset="0"/>
                <a:ea typeface="ＭＳ Ｐゴシック" charset="0"/>
              </a:rPr>
              <a:t>Japanese </a:t>
            </a:r>
            <a:r>
              <a:rPr lang="en-US" altLang="zh-CN" sz="3200" dirty="0" smtClean="0">
                <a:solidFill>
                  <a:schemeClr val="bg1"/>
                </a:solidFill>
                <a:latin typeface="Arial" charset="0"/>
                <a:ea typeface="ＭＳ Ｐゴシック" charset="0"/>
              </a:rPr>
              <a:t>Fisherman</a:t>
            </a:r>
            <a:r>
              <a:rPr lang="fr-FR" altLang="ja-JP" sz="3200" dirty="0" smtClean="0">
                <a:solidFill>
                  <a:schemeClr val="bg1"/>
                </a:solidFill>
                <a:latin typeface="Arial" charset="0"/>
                <a:ea typeface="ＭＳ Ｐゴシック" charset="0"/>
              </a:rPr>
              <a:t>'</a:t>
            </a:r>
            <a:r>
              <a:rPr lang="en-US" altLang="ja-JP" sz="3200" dirty="0" smtClean="0">
                <a:solidFill>
                  <a:schemeClr val="bg1"/>
                </a:solidFill>
                <a:latin typeface="Arial" charset="0"/>
                <a:ea typeface="ＭＳ Ｐゴシック" charset="0"/>
              </a:rPr>
              <a:t>s </a:t>
            </a:r>
            <a:r>
              <a:rPr lang="en-US" altLang="ja-JP" sz="3200" dirty="0">
                <a:solidFill>
                  <a:schemeClr val="bg1"/>
                </a:solidFill>
                <a:latin typeface="Arial" charset="0"/>
                <a:ea typeface="ＭＳ Ｐゴシック" charset="0"/>
              </a:rPr>
              <a:t>Dead Monster</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Text Box 6"/>
          <p:cNvSpPr txBox="1">
            <a:spLocks noChangeArrowheads="1"/>
          </p:cNvSpPr>
          <p:nvPr/>
        </p:nvSpPr>
        <p:spPr bwMode="auto">
          <a:xfrm>
            <a:off x="288925" y="6437313"/>
            <a:ext cx="8610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100">
                <a:solidFill>
                  <a:srgbClr val="FFFFFF"/>
                </a:solidFill>
                <a:cs typeface="Arial" charset="0"/>
              </a:rPr>
              <a:t>Duane T. Gish, </a:t>
            </a:r>
            <a:r>
              <a:rPr lang="en-US" altLang="zh-CN" sz="1100" i="1">
                <a:solidFill>
                  <a:srgbClr val="FFFFFF"/>
                </a:solidFill>
                <a:cs typeface="Arial" charset="0"/>
              </a:rPr>
              <a:t>Dinosaurs by Design</a:t>
            </a:r>
            <a:r>
              <a:rPr lang="en-US" altLang="zh-CN" sz="1100">
                <a:solidFill>
                  <a:srgbClr val="FFFFFF"/>
                </a:solidFill>
                <a:cs typeface="Arial" charset="0"/>
              </a:rPr>
              <a:t> (4730 Barnes Road, Colorado Springs, CO: Master Books and Creation-Life Publishers, 1992), 86</a:t>
            </a: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2000" dirty="0">
                <a:solidFill>
                  <a:srgbClr val="000000"/>
                </a:solidFill>
                <a:cs typeface="Arial" charset="0"/>
              </a:rPr>
              <a:t>Enlarge and read this!</a:t>
            </a:r>
          </a:p>
        </p:txBody>
      </p:sp>
      <p:sp>
        <p:nvSpPr>
          <p:cNvPr id="449544" name="Rectangle 8"/>
          <p:cNvSpPr>
            <a:spLocks noChangeArrowheads="1"/>
          </p:cNvSpPr>
          <p:nvPr/>
        </p:nvSpPr>
        <p:spPr bwMode="auto">
          <a:xfrm>
            <a:off x="0" y="1219200"/>
            <a:ext cx="6248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Two tons &amp; ten meters long</a:t>
            </a:r>
          </a:p>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Caught at 330 meters deep ocean near Christchurch</a:t>
            </a:r>
          </a:p>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Plesiosaurus: huge, small-headed reptiles with long neck and four fins</a:t>
            </a:r>
          </a:p>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Photographed and sketched by marine biologist Michihiko Yano</a:t>
            </a:r>
          </a:p>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Captain threw it back into sea for fear of contaminating his fish.</a:t>
            </a:r>
          </a:p>
          <a:p>
            <a:pPr marL="342900" indent="-342900" defTabSz="914400" fontAlgn="base">
              <a:lnSpc>
                <a:spcPct val="90000"/>
              </a:lnSpc>
              <a:spcBef>
                <a:spcPct val="20000"/>
              </a:spcBef>
              <a:spcAft>
                <a:spcPct val="0"/>
              </a:spcAft>
              <a:buFontTx/>
              <a:buChar char="•"/>
            </a:pPr>
            <a:r>
              <a:rPr lang="en-US" altLang="zh-CN" sz="2800">
                <a:solidFill>
                  <a:srgbClr val="FFFFFF"/>
                </a:solidFill>
                <a:latin typeface="Arial" charset="0"/>
                <a:ea typeface="ＭＳ Ｐゴシック" charset="0"/>
                <a:cs typeface="Arial" charset="0"/>
              </a:rPr>
              <a:t>Soon after BBC reported it to be a shark (30 July 1977)!</a:t>
            </a: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400">
                <a:solidFill>
                  <a:srgbClr val="FFFFFF"/>
                </a:solidFill>
                <a:latin typeface="Arial" charset="0"/>
                <a:ea typeface="ＭＳ Ｐゴシック" charset="0"/>
                <a:cs typeface="Arial" charset="0"/>
              </a:rPr>
              <a:t>(</a:t>
            </a:r>
            <a:r>
              <a:rPr lang="en-US" altLang="zh-CN" sz="2400" i="1">
                <a:solidFill>
                  <a:srgbClr val="FFFFFF"/>
                </a:solidFill>
                <a:latin typeface="Arial" charset="0"/>
                <a:ea typeface="ＭＳ Ｐゴシック" charset="0"/>
                <a:cs typeface="Arial" charset="0"/>
              </a:rPr>
              <a:t>The Times </a:t>
            </a:r>
            <a:r>
              <a:rPr lang="en-US" altLang="zh-CN" sz="2400">
                <a:solidFill>
                  <a:srgbClr val="FFFFFF"/>
                </a:solidFill>
                <a:latin typeface="Arial" charset="0"/>
                <a:ea typeface="ＭＳ Ｐゴシック" charset="0"/>
                <a:cs typeface="Arial" charset="0"/>
              </a:rPr>
              <a:t>21 July 1977)</a:t>
            </a:r>
          </a:p>
        </p:txBody>
      </p:sp>
    </p:spTree>
    <p:extLst>
      <p:ext uri="{BB962C8B-B14F-4D97-AF65-F5344CB8AC3E}">
        <p14:creationId xmlns:p14="http://schemas.microsoft.com/office/powerpoint/2010/main" val="83170974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en-US" altLang="zh-CN" dirty="0">
                <a:solidFill>
                  <a:schemeClr val="bg1"/>
                </a:solidFill>
                <a:latin typeface="Arial" charset="0"/>
                <a:ea typeface="ＭＳ Ｐゴシック" charset="0"/>
              </a:rPr>
              <a:t>Is </a:t>
            </a:r>
            <a:r>
              <a:rPr lang="en-US" altLang="zh-CN" i="1" dirty="0">
                <a:solidFill>
                  <a:schemeClr val="bg1"/>
                </a:solidFill>
                <a:latin typeface="Arial" charset="0"/>
                <a:ea typeface="ＭＳ Ｐゴシック" charset="0"/>
              </a:rPr>
              <a:t>This</a:t>
            </a:r>
            <a:r>
              <a:rPr lang="en-US" altLang="zh-CN" dirty="0">
                <a:solidFill>
                  <a:schemeClr val="bg1"/>
                </a:solidFill>
                <a:latin typeface="Arial" charset="0"/>
                <a:ea typeface="ＭＳ Ｐゴシック" charset="0"/>
              </a:rPr>
              <a:t> a Shark?!</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en-US" altLang="zh-CN" sz="2000" b="1">
                <a:solidFill>
                  <a:schemeClr val="bg1"/>
                </a:solidFill>
                <a:latin typeface="Times New Roman" charset="0"/>
              </a:rPr>
              <a:t>Bill Cooper, </a:t>
            </a:r>
            <a:r>
              <a:rPr lang="en-US" altLang="zh-CN" sz="2000" b="1" i="1">
                <a:solidFill>
                  <a:schemeClr val="bg1"/>
                </a:solidFill>
                <a:latin typeface="Times New Roman" charset="0"/>
              </a:rPr>
              <a:t>After the Flood</a:t>
            </a:r>
            <a:r>
              <a:rPr lang="en-US" altLang="zh-CN" sz="2000" b="1">
                <a:solidFill>
                  <a:schemeClr val="bg1"/>
                </a:solidFill>
                <a:latin typeface="Times New Roman" charset="0"/>
              </a:rPr>
              <a:t>, 140</a:t>
            </a: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66742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defTabSz="914400" eaLnBrk="0" fontAlgn="base" hangingPunct="0">
              <a:lnSpc>
                <a:spcPct val="80000"/>
              </a:lnSpc>
              <a:spcBef>
                <a:spcPct val="20000"/>
              </a:spcBef>
              <a:spcAft>
                <a:spcPct val="0"/>
              </a:spcAft>
              <a:buClr>
                <a:srgbClr val="C0FEF9"/>
              </a:buClr>
              <a:buSzPct val="75000"/>
              <a:buFont typeface="Wingdings" charset="0"/>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rPr>
              <a:t>A view from space of snow-covered Mt. Ararat and Little Ararat--inactive volcanoes located in eastern Turkey.  Mount Ararat rises over 3 miles above sea level.   This mountain is the traditional resting place of </a:t>
            </a:r>
            <a:r>
              <a:rPr lang="en-US" altLang="zh-CN"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Noah</a:t>
            </a:r>
            <a:r>
              <a:rPr lang="fr-FR" altLang="ja-JP"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s </a:t>
            </a:r>
            <a:r>
              <a:rPr lang="en-US" altLang="ja-JP" sz="3200" b="1" dirty="0">
                <a:solidFill>
                  <a:srgbClr val="FFFFFF"/>
                </a:solidFill>
                <a:effectLst>
                  <a:outerShdw blurRad="38100" dist="38100" dir="2700000" algn="tl">
                    <a:srgbClr val="000000"/>
                  </a:outerShdw>
                </a:effectLst>
                <a:latin typeface="Arial" charset="0"/>
                <a:ea typeface="ＭＳ Ｐゴシック" charset="0"/>
                <a:cs typeface="Arial" charset="0"/>
              </a:rPr>
              <a:t>ark.</a:t>
            </a:r>
            <a:endPar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25273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2400">
                <a:solidFill>
                  <a:srgbClr val="FFFFFF"/>
                </a:solidFill>
                <a:latin typeface="Times New Roman" charset="0"/>
                <a:ea typeface="ＭＳ Ｐゴシック" charset="0"/>
                <a:cs typeface="ＭＳ Ｐゴシック" charset="0"/>
              </a:rPr>
              <a:t>NASA Photo</a:t>
            </a:r>
          </a:p>
        </p:txBody>
      </p:sp>
      <p:sp>
        <p:nvSpPr>
          <p:cNvPr id="1411077" name="Rectangle 5"/>
          <p:cNvSpPr>
            <a:spLocks noChangeArrowheads="1"/>
          </p:cNvSpPr>
          <p:nvPr/>
        </p:nvSpPr>
        <p:spPr bwMode="auto">
          <a:xfrm>
            <a:off x="809625" y="989013"/>
            <a:ext cx="2314575" cy="638175"/>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Mt. Ararat</a:t>
            </a: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smtClean="0">
                <a:solidFill>
                  <a:srgbClr val="000000"/>
                </a:solidFill>
                <a:effectLst/>
                <a:latin typeface="Arial Narrow" charset="0"/>
                <a:ea typeface="ＭＳ Ｐゴシック" charset="0"/>
              </a:rPr>
              <a:t>Noah</a:t>
            </a:r>
            <a:r>
              <a:rPr lang="fr-FR" altLang="ja-JP" sz="100" b="0" u="none" dirty="0" smtClean="0">
                <a:solidFill>
                  <a:srgbClr val="000000"/>
                </a:solidFill>
                <a:effectLst/>
                <a:latin typeface="Arial Narrow" charset="0"/>
                <a:ea typeface="ＭＳ Ｐゴシック" charset="0"/>
              </a:rPr>
              <a:t>'</a:t>
            </a:r>
            <a:r>
              <a:rPr lang="en-US" altLang="ja-JP" sz="100" b="0" u="none" dirty="0" smtClean="0">
                <a:solidFill>
                  <a:srgbClr val="000000"/>
                </a:solidFill>
                <a:effectLst/>
                <a:latin typeface="Arial Narrow" charset="0"/>
                <a:ea typeface="ＭＳ Ｐゴシック" charset="0"/>
              </a:rPr>
              <a:t>s </a:t>
            </a:r>
            <a:r>
              <a:rPr lang="en-US" altLang="ja-JP" sz="100" b="0" u="none" dirty="0">
                <a:solidFill>
                  <a:srgbClr val="000000"/>
                </a:solidFill>
                <a:effectLst/>
                <a:latin typeface="Arial Narrow" charset="0"/>
                <a:ea typeface="ＭＳ Ｐゴシック" charset="0"/>
              </a:rPr>
              <a:t>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33568058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en-US" altLang="zh-CN">
                <a:solidFill>
                  <a:schemeClr val="tx1"/>
                </a:solidFill>
                <a:latin typeface="Arial" charset="0"/>
                <a:ea typeface="ＭＳ Ｐゴシック" charset="0"/>
              </a:rPr>
              <a:t>Worship &amp; the Rainbow</a:t>
            </a:r>
          </a:p>
        </p:txBody>
      </p:sp>
    </p:spTree>
    <p:extLst>
      <p:ext uri="{BB962C8B-B14F-4D97-AF65-F5344CB8AC3E}">
        <p14:creationId xmlns:p14="http://schemas.microsoft.com/office/powerpoint/2010/main" val="262034082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1295400" y="228600"/>
            <a:ext cx="6946899" cy="533400"/>
          </a:xfrm>
          <a:solidFill>
            <a:schemeClr val="bg1"/>
          </a:solidFill>
        </p:spPr>
        <p:txBody>
          <a:bodyPr/>
          <a:lstStyle/>
          <a:p>
            <a:pPr algn="ctr" eaLnBrk="1" hangingPunct="1"/>
            <a:r>
              <a:rPr lang="en-US" sz="3200" b="1" dirty="0" smtClean="0">
                <a:solidFill>
                  <a:srgbClr val="FFFFFF"/>
                </a:solidFill>
                <a:latin typeface="Arial" charset="0"/>
                <a:ea typeface="ＭＳ Ｐゴシック" charset="0"/>
                <a:cs typeface="ＭＳ Ｐゴシック" charset="0"/>
              </a:rPr>
              <a:t>To see "Noah" or not to see?</a:t>
            </a:r>
            <a:endParaRPr lang="en-US" sz="3200" b="1" dirty="0">
              <a:solidFill>
                <a:srgbClr val="FFFFFF"/>
              </a:solidFill>
              <a:latin typeface="Arial" charset="0"/>
              <a:ea typeface="ＭＳ Ｐゴシック" charset="0"/>
              <a:cs typeface="ＭＳ Ｐゴシック" charset="0"/>
            </a:endParaRPr>
          </a:p>
        </p:txBody>
      </p:sp>
      <p:sp>
        <p:nvSpPr>
          <p:cNvPr id="10301" name="Text Box 61"/>
          <p:cNvSpPr txBox="1">
            <a:spLocks noChangeArrowheads="1"/>
          </p:cNvSpPr>
          <p:nvPr/>
        </p:nvSpPr>
        <p:spPr bwMode="auto">
          <a:xfrm>
            <a:off x="304800" y="1841500"/>
            <a:ext cx="8534400" cy="3970318"/>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dirty="0" smtClean="0">
                <a:solidFill>
                  <a:srgbClr val="FFFFFF"/>
                </a:solidFill>
                <a:latin typeface="Arial" charset="0"/>
                <a:ea typeface="宋体" charset="0"/>
                <a:cs typeface="宋体" charset="0"/>
              </a:rPr>
              <a:t>Key Verse</a:t>
            </a:r>
            <a:endParaRPr lang="en-US" altLang="zh-CN" sz="2800" b="1" dirty="0" smtClean="0">
              <a:solidFill>
                <a:srgbClr val="FFFFFF"/>
              </a:solidFill>
              <a:latin typeface="Arial" charset="0"/>
              <a:ea typeface="宋体" charset="0"/>
              <a:cs typeface="宋体" charset="0"/>
            </a:endParaRPr>
          </a:p>
          <a:p>
            <a:pPr algn="ctr" defTabSz="914400" eaLnBrk="1" fontAlgn="base" hangingPunct="1">
              <a:spcBef>
                <a:spcPct val="0"/>
              </a:spcBef>
              <a:spcAft>
                <a:spcPct val="0"/>
              </a:spcAft>
            </a:pPr>
            <a:r>
              <a:rPr lang="en-US" altLang="zh-CN" sz="2800" b="1" dirty="0" smtClean="0">
                <a:solidFill>
                  <a:srgbClr val="FFFFFF"/>
                </a:solidFill>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  Anyone who welcomes him shares in his wicked work</a:t>
            </a:r>
            <a:r>
              <a:rPr lang="en-US" altLang="zh-CN" sz="2800" b="1" smtClean="0">
                <a:solidFill>
                  <a:srgbClr val="FFFFFF"/>
                </a:solidFill>
                <a:latin typeface="Arial" charset="0"/>
                <a:ea typeface="宋体" charset="0"/>
                <a:cs typeface="宋体" charset="0"/>
              </a:rPr>
              <a:t>” </a:t>
            </a:r>
            <a:br>
              <a:rPr lang="en-US" altLang="zh-CN" sz="2800" b="1" smtClean="0">
                <a:solidFill>
                  <a:srgbClr val="FFFFFF"/>
                </a:solidFill>
                <a:latin typeface="Arial" charset="0"/>
                <a:ea typeface="宋体" charset="0"/>
                <a:cs typeface="宋体" charset="0"/>
              </a:rPr>
            </a:br>
            <a:r>
              <a:rPr lang="en-US" altLang="zh-CN" sz="2800" b="1" smtClean="0">
                <a:solidFill>
                  <a:srgbClr val="FFFFFF"/>
                </a:solidFill>
                <a:latin typeface="Arial" charset="0"/>
                <a:ea typeface="宋体" charset="0"/>
                <a:cs typeface="宋体" charset="0"/>
              </a:rPr>
              <a:t>(</a:t>
            </a:r>
            <a:r>
              <a:rPr lang="en-US" altLang="zh-CN" sz="2800" b="1" dirty="0" smtClean="0">
                <a:solidFill>
                  <a:srgbClr val="FFFFFF"/>
                </a:solidFill>
                <a:latin typeface="Arial" charset="0"/>
                <a:ea typeface="宋体" charset="0"/>
                <a:cs typeface="宋体" charset="0"/>
              </a:rPr>
              <a:t>2 John 9-11). </a:t>
            </a:r>
          </a:p>
        </p:txBody>
      </p:sp>
      <p:pic>
        <p:nvPicPr>
          <p:cNvPr id="62468" name="Picture 62" descr="j03363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3600" y="11557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69960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1616" y="2482552"/>
            <a:ext cx="8188896"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(radio, TV, etc.)</a:t>
            </a:r>
          </a:p>
          <a:p>
            <a:pPr eaLnBrk="1" hangingPunct="1"/>
            <a:r>
              <a:rPr lang="en-US" b="1" dirty="0">
                <a:latin typeface="Arial" charset="0"/>
                <a:ea typeface="ＭＳ Ｐゴシック" charset="0"/>
                <a:cs typeface="Arial" charset="0"/>
              </a:rPr>
              <a:t>Buying heretical </a:t>
            </a:r>
            <a:r>
              <a:rPr lang="en-US" b="1" dirty="0" smtClean="0">
                <a:latin typeface="Arial" charset="0"/>
                <a:ea typeface="ＭＳ Ｐゴシック" charset="0"/>
                <a:cs typeface="Arial" charset="0"/>
              </a:rPr>
              <a:t>books</a:t>
            </a:r>
          </a:p>
          <a:p>
            <a:pPr eaLnBrk="1" hangingPunct="1"/>
            <a:r>
              <a:rPr lang="en-US" b="1" dirty="0" smtClean="0">
                <a:latin typeface="Arial" charset="0"/>
                <a:ea typeface="ＭＳ Ｐゴシック" charset="0"/>
                <a:cs typeface="Arial" charset="0"/>
              </a:rPr>
              <a:t>Attending movies that violate Scripture</a:t>
            </a:r>
            <a:endParaRPr lang="en-US" b="1" dirty="0">
              <a:latin typeface="Arial" charset="0"/>
              <a:ea typeface="ＭＳ Ｐゴシック" charset="0"/>
              <a:cs typeface="Arial" charset="0"/>
            </a:endParaRP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000000"/>
                </a:solidFill>
                <a:latin typeface="Arial" charset="0"/>
              </a:rPr>
              <a:t>297</a:t>
            </a:r>
          </a:p>
        </p:txBody>
      </p:sp>
    </p:spTree>
    <p:extLst>
      <p:ext uri="{BB962C8B-B14F-4D97-AF65-F5344CB8AC3E}">
        <p14:creationId xmlns:p14="http://schemas.microsoft.com/office/powerpoint/2010/main" val="3548685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3" name="Rectangle 3"/>
          <p:cNvSpPr>
            <a:spLocks noGrp="1" noChangeArrowheads="1"/>
          </p:cNvSpPr>
          <p:nvPr>
            <p:ph type="ctrTitle"/>
          </p:nvPr>
        </p:nvSpPr>
        <p:spPr>
          <a:xfrm>
            <a:off x="6372225" y="287338"/>
            <a:ext cx="2771775" cy="6310312"/>
          </a:xfrm>
        </p:spPr>
        <p:txBody>
          <a:bodyPr/>
          <a:lstStyle/>
          <a:p>
            <a:r>
              <a:rPr lang="en-US" sz="3200" b="1" dirty="0" smtClean="0">
                <a:effectLst>
                  <a:glow rad="165100">
                    <a:schemeClr val="tx1"/>
                  </a:glow>
                </a:effectLst>
                <a:latin typeface="Arial" charset="0"/>
                <a:ea typeface="ＭＳ Ｐゴシック" charset="0"/>
              </a:rPr>
              <a:t>"Then </a:t>
            </a:r>
            <a:r>
              <a:rPr lang="en-US" sz="3200" b="1" dirty="0">
                <a:effectLst>
                  <a:glow rad="165100">
                    <a:schemeClr val="tx1"/>
                  </a:glow>
                </a:effectLst>
                <a:latin typeface="Arial" charset="0"/>
                <a:ea typeface="ＭＳ Ｐゴシック" charset="0"/>
              </a:rPr>
              <a:t>I saw a new heaven and a new earth, for the old heaven and the old earth had </a:t>
            </a:r>
            <a:r>
              <a:rPr lang="en-US" sz="3200" b="1" dirty="0" smtClean="0">
                <a:effectLst>
                  <a:glow rad="165100">
                    <a:schemeClr val="tx1"/>
                  </a:glow>
                </a:effectLst>
                <a:latin typeface="Arial" charset="0"/>
                <a:ea typeface="ＭＳ Ｐゴシック" charset="0"/>
              </a:rPr>
              <a:t>disappeared" </a:t>
            </a:r>
            <a:r>
              <a:rPr lang="en-US" sz="3200" b="1" dirty="0">
                <a:effectLst>
                  <a:glow rad="165100">
                    <a:schemeClr val="tx1"/>
                  </a:glow>
                </a:effectLst>
                <a:latin typeface="Arial" charset="0"/>
                <a:ea typeface="ＭＳ Ｐゴシック" charset="0"/>
              </a:rPr>
              <a:t>(21:1a </a:t>
            </a:r>
            <a:r>
              <a:rPr lang="en-US" sz="2400" b="1" dirty="0">
                <a:effectLst>
                  <a:glow rad="165100">
                    <a:schemeClr val="tx1"/>
                  </a:glow>
                </a:effectLst>
                <a:latin typeface="Arial" charset="0"/>
                <a:ea typeface="ＭＳ Ｐゴシック" charset="0"/>
              </a:rPr>
              <a:t>NLT</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52118014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20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282051"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33375"/>
            <a:ext cx="587692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2052" name="Rectangle 2"/>
          <p:cNvSpPr>
            <a:spLocks noGrp="1" noChangeArrowheads="1"/>
          </p:cNvSpPr>
          <p:nvPr>
            <p:ph type="title"/>
          </p:nvPr>
        </p:nvSpPr>
        <p:spPr>
          <a:xfrm>
            <a:off x="6011863" y="609600"/>
            <a:ext cx="3132137" cy="5638800"/>
          </a:xfrm>
        </p:spPr>
        <p:txBody>
          <a:bodyPr/>
          <a:lstStyle/>
          <a:p>
            <a:r>
              <a:rPr lang="en-US" sz="5400" b="1" dirty="0" smtClean="0">
                <a:latin typeface="Creampuff" charset="0"/>
                <a:ea typeface="ＭＳ Ｐゴシック" charset="0"/>
                <a:cs typeface="ＭＳ Ｐゴシック" charset="0"/>
              </a:rPr>
              <a:t>A </a:t>
            </a:r>
            <a:r>
              <a:rPr lang="en-US" sz="5400" b="1" i="1" dirty="0" smtClean="0">
                <a:latin typeface="Creampuff" charset="0"/>
                <a:ea typeface="ＭＳ Ｐゴシック" charset="0"/>
                <a:cs typeface="ＭＳ Ｐゴシック" charset="0"/>
              </a:rPr>
              <a:t>Literal</a:t>
            </a:r>
            <a:r>
              <a:rPr lang="en-US" sz="5400" b="1" dirty="0" smtClean="0">
                <a:latin typeface="Creampuff" charset="0"/>
                <a:ea typeface="ＭＳ Ｐゴシック" charset="0"/>
                <a:cs typeface="ＭＳ Ｐゴシック" charset="0"/>
              </a:rPr>
              <a:t> New </a:t>
            </a:r>
            <a:r>
              <a:rPr lang="en-US" sz="5400" b="1" dirty="0">
                <a:latin typeface="Creampuff" charset="0"/>
                <a:ea typeface="ＭＳ Ｐゴシック" charset="0"/>
                <a:cs typeface="ＭＳ Ｐゴシック" charset="0"/>
              </a:rPr>
              <a:t>Heaven &amp; New </a:t>
            </a:r>
            <a:r>
              <a:rPr lang="en-US" sz="5400" b="1" dirty="0" smtClean="0">
                <a:latin typeface="Creampuff" charset="0"/>
                <a:ea typeface="ＭＳ Ｐゴシック" charset="0"/>
                <a:cs typeface="ＭＳ Ｐゴシック" charset="0"/>
              </a:rPr>
              <a:t>Earth!</a:t>
            </a:r>
            <a:endParaRPr lang="en-US" sz="4000" b="1" dirty="0">
              <a:latin typeface="Gadget" charset="0"/>
              <a:ea typeface="ＭＳ Ｐゴシック" charset="0"/>
              <a:cs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447</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63965016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8194"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156"/>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bwMode="auto">
          <a:xfrm>
            <a:off x="4454833" y="0"/>
            <a:ext cx="46282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smtClean="0">
                <a:solidFill>
                  <a:srgbClr val="FFFFFF"/>
                </a:solidFill>
                <a:effectLst>
                  <a:outerShdw blurRad="38100" dist="38100" dir="2700000" algn="tl">
                    <a:srgbClr val="000000"/>
                  </a:outerShdw>
                </a:effectLst>
                <a:latin typeface="Arial"/>
                <a:ea typeface="新細明體" charset="0"/>
                <a:cs typeface="Arial"/>
              </a:rPr>
              <a:t>The Consummation of All Things</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3600" b="1" u="sng" dirty="0" smtClean="0">
                <a:solidFill>
                  <a:srgbClr val="FFFFFF"/>
                </a:solidFill>
                <a:latin typeface="Arial"/>
                <a:cs typeface="Arial"/>
              </a:rPr>
              <a:t>Genesis 1–3</a:t>
            </a:r>
            <a:endParaRPr lang="en-US" sz="2800" b="1" i="1" u="sng" dirty="0" smtClean="0">
              <a:solidFill>
                <a:srgbClr val="FFFFFF"/>
              </a:solidFill>
              <a:latin typeface="Arial"/>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3600" b="1" u="sng" dirty="0" smtClean="0">
                <a:solidFill>
                  <a:srgbClr val="FFFFFF"/>
                </a:solidFill>
                <a:latin typeface="Arial"/>
                <a:cs typeface="Arial"/>
              </a:rPr>
              <a:t>Revelation 20–22</a:t>
            </a:r>
            <a:endParaRPr lang="en-US" sz="2800" b="1" i="1" u="sng" dirty="0" smtClean="0">
              <a:solidFill>
                <a:srgbClr val="FFFFFF"/>
              </a:solidFill>
              <a:latin typeface="Arial"/>
              <a:cs typeface="Arial"/>
            </a:endParaRPr>
          </a:p>
        </p:txBody>
      </p:sp>
      <p:sp>
        <p:nvSpPr>
          <p:cNvPr id="3090" name="Text Box 18"/>
          <p:cNvSpPr txBox="1">
            <a:spLocks noChangeArrowheads="1"/>
          </p:cNvSpPr>
          <p:nvPr/>
        </p:nvSpPr>
        <p:spPr bwMode="auto">
          <a:xfrm>
            <a:off x="317500" y="1552575"/>
            <a:ext cx="4038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defTabSz="914400" fontAlgn="base">
              <a:spcBef>
                <a:spcPct val="0"/>
              </a:spcBef>
              <a:spcAft>
                <a:spcPct val="0"/>
              </a:spcAft>
              <a:defRPr/>
            </a:pPr>
            <a:r>
              <a:rPr lang="en-US" sz="3600" b="1" dirty="0" smtClean="0">
                <a:solidFill>
                  <a:srgbClr val="FFFFFF"/>
                </a:solidFill>
                <a:latin typeface="Arial"/>
                <a:cs typeface="Arial"/>
              </a:rPr>
              <a:t>"In </a:t>
            </a:r>
            <a:r>
              <a:rPr lang="en-US" sz="3600" b="1" dirty="0">
                <a:solidFill>
                  <a:srgbClr val="FFFFFF"/>
                </a:solidFill>
                <a:latin typeface="Arial"/>
                <a:cs typeface="Arial"/>
              </a:rPr>
              <a:t>the beginning God created the </a:t>
            </a:r>
            <a:r>
              <a:rPr lang="en-US" sz="3600" b="1" dirty="0">
                <a:solidFill>
                  <a:srgbClr val="FFFF00"/>
                </a:solidFill>
                <a:latin typeface="Arial"/>
                <a:cs typeface="Arial"/>
              </a:rPr>
              <a:t>heavens and the </a:t>
            </a:r>
            <a:r>
              <a:rPr lang="en-US" sz="3600" b="1" dirty="0" smtClean="0">
                <a:solidFill>
                  <a:srgbClr val="FFFF00"/>
                </a:solidFill>
                <a:latin typeface="Arial"/>
                <a:cs typeface="Arial"/>
              </a:rPr>
              <a:t>earth</a:t>
            </a:r>
            <a:r>
              <a:rPr lang="en-US" sz="3600" b="1" dirty="0" smtClean="0">
                <a:solidFill>
                  <a:srgbClr val="FFFFFF"/>
                </a:solidFill>
                <a:latin typeface="Arial"/>
                <a:cs typeface="Arial"/>
              </a:rPr>
              <a:t>" </a:t>
            </a:r>
            <a:r>
              <a:rPr lang="en-US" sz="3600" b="1" dirty="0">
                <a:solidFill>
                  <a:srgbClr val="FFFFFF"/>
                </a:solidFill>
                <a:latin typeface="Arial"/>
                <a:cs typeface="Arial"/>
              </a:rPr>
              <a:t>(1:1) </a:t>
            </a:r>
            <a:endParaRPr lang="en-US" sz="2800" b="1" i="1" dirty="0">
              <a:solidFill>
                <a:srgbClr val="FFFFFF"/>
              </a:solidFill>
              <a:latin typeface="Arial"/>
              <a:cs typeface="Arial"/>
            </a:endParaRPr>
          </a:p>
        </p:txBody>
      </p:sp>
      <p:sp>
        <p:nvSpPr>
          <p:cNvPr id="3091" name="Text Box 19"/>
          <p:cNvSpPr txBox="1">
            <a:spLocks noChangeArrowheads="1"/>
          </p:cNvSpPr>
          <p:nvPr/>
        </p:nvSpPr>
        <p:spPr bwMode="auto">
          <a:xfrm>
            <a:off x="4572000" y="15525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defTabSz="914400" fontAlgn="base">
              <a:spcBef>
                <a:spcPct val="0"/>
              </a:spcBef>
              <a:spcAft>
                <a:spcPct val="0"/>
              </a:spcAft>
              <a:defRPr/>
            </a:pPr>
            <a:r>
              <a:rPr lang="en-US" sz="3600" b="1" dirty="0" smtClean="0">
                <a:solidFill>
                  <a:srgbClr val="FFFFFF"/>
                </a:solidFill>
                <a:latin typeface="Arial"/>
                <a:cs typeface="Arial"/>
              </a:rPr>
              <a:t>"Then </a:t>
            </a:r>
            <a:r>
              <a:rPr lang="en-US" sz="3600" b="1" dirty="0">
                <a:solidFill>
                  <a:srgbClr val="FFFFFF"/>
                </a:solidFill>
                <a:latin typeface="Arial"/>
                <a:cs typeface="Arial"/>
              </a:rPr>
              <a:t>I saw a </a:t>
            </a:r>
            <a:r>
              <a:rPr lang="en-US" sz="3600" b="1" dirty="0">
                <a:solidFill>
                  <a:srgbClr val="FFFF00"/>
                </a:solidFill>
                <a:latin typeface="Arial"/>
                <a:cs typeface="Arial"/>
              </a:rPr>
              <a:t>new heaven and a new </a:t>
            </a:r>
            <a:r>
              <a:rPr lang="en-US" sz="3600" b="1" dirty="0" smtClean="0">
                <a:solidFill>
                  <a:srgbClr val="FFFF00"/>
                </a:solidFill>
                <a:latin typeface="Arial"/>
                <a:cs typeface="Arial"/>
              </a:rPr>
              <a:t>earth</a:t>
            </a:r>
            <a:r>
              <a:rPr lang="en-US" sz="3600" b="1" dirty="0" smtClean="0">
                <a:solidFill>
                  <a:srgbClr val="FFFFFF"/>
                </a:solidFill>
                <a:latin typeface="Arial"/>
                <a:cs typeface="Arial"/>
              </a:rPr>
              <a:t>" </a:t>
            </a:r>
            <a:r>
              <a:rPr lang="en-US" sz="3600" b="1" dirty="0">
                <a:solidFill>
                  <a:srgbClr val="FFFFFF"/>
                </a:solidFill>
                <a:latin typeface="Arial"/>
                <a:cs typeface="Arial"/>
              </a:rPr>
              <a:t>(21:1) </a:t>
            </a:r>
            <a:endParaRPr lang="en-US" sz="2800" b="1" i="1" dirty="0" smtClean="0">
              <a:solidFill>
                <a:srgbClr val="FFFFFF"/>
              </a:solidFill>
              <a:latin typeface="Arial"/>
              <a:cs typeface="Arial"/>
            </a:endParaRPr>
          </a:p>
        </p:txBody>
      </p:sp>
      <p:sp>
        <p:nvSpPr>
          <p:cNvPr id="11"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6046215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en-US" sz="3200" b="1" dirty="0" smtClean="0">
                <a:solidFill>
                  <a:srgbClr val="FFFFFF"/>
                </a:solidFill>
                <a:effectLst>
                  <a:glow rad="215900">
                    <a:schemeClr val="tx1"/>
                  </a:glow>
                </a:effectLst>
                <a:ea typeface="ＭＳ Ｐゴシック" charset="0"/>
                <a:cs typeface="Arial"/>
              </a:rPr>
              <a:t>"</a:t>
            </a:r>
            <a:r>
              <a:rPr lang="fr-FR" sz="3200" b="1" dirty="0" smtClean="0">
                <a:solidFill>
                  <a:srgbClr val="FFFFFF"/>
                </a:solidFill>
                <a:effectLst>
                  <a:glow rad="215900">
                    <a:schemeClr val="tx1"/>
                  </a:glow>
                </a:effectLst>
                <a:ea typeface="ＭＳ Ｐゴシック" charset="0"/>
                <a:cs typeface="Arial"/>
              </a:rPr>
              <a:t>'</a:t>
            </a:r>
            <a:r>
              <a:rPr lang="en-US" sz="3200" b="1" dirty="0" smtClean="0">
                <a:solidFill>
                  <a:srgbClr val="FFFFFF"/>
                </a:solidFill>
                <a:effectLst>
                  <a:glow rad="215900">
                    <a:schemeClr val="tx1"/>
                  </a:glow>
                </a:effectLst>
                <a:ea typeface="ＭＳ Ｐゴシック" charset="0"/>
                <a:cs typeface="Arial"/>
              </a:rPr>
              <a:t>Yes</a:t>
            </a:r>
            <a:r>
              <a:rPr lang="en-US" sz="3200" b="1" dirty="0">
                <a:solidFill>
                  <a:srgbClr val="FFFFFF"/>
                </a:solidFill>
                <a:effectLst>
                  <a:glow rad="215900">
                    <a:schemeClr val="tx1"/>
                  </a:glow>
                </a:effectLst>
                <a:ea typeface="ＭＳ Ｐゴシック" charset="0"/>
                <a:cs typeface="Arial"/>
              </a:rPr>
              <a:t>!  I am coming soon</a:t>
            </a:r>
            <a:r>
              <a:rPr lang="en-US" sz="3200" b="1" dirty="0" smtClean="0">
                <a:solidFill>
                  <a:srgbClr val="FFFFFF"/>
                </a:solidFill>
                <a:effectLst>
                  <a:glow rad="215900">
                    <a:schemeClr val="tx1"/>
                  </a:glow>
                </a:effectLst>
                <a:ea typeface="ＭＳ Ｐゴシック" charset="0"/>
                <a:cs typeface="Arial"/>
              </a:rPr>
              <a:t>!</a:t>
            </a:r>
            <a:r>
              <a:rPr lang="fr-FR" sz="3200" b="1" dirty="0" smtClean="0">
                <a:solidFill>
                  <a:srgbClr val="FFFFFF"/>
                </a:solidFill>
                <a:effectLst>
                  <a:glow rad="215900">
                    <a:schemeClr val="tx1"/>
                  </a:glow>
                </a:effectLst>
                <a:ea typeface="ＭＳ Ｐゴシック" charset="0"/>
                <a:cs typeface="Arial"/>
              </a:rPr>
              <a:t>'</a:t>
            </a:r>
            <a:r>
              <a:rPr lang="en-US" sz="3200" b="1" dirty="0">
                <a:solidFill>
                  <a:srgbClr val="FFFFFF"/>
                </a:solidFill>
                <a:effectLst>
                  <a:glow rad="215900">
                    <a:schemeClr val="tx1"/>
                  </a:glow>
                </a:effectLst>
                <a:ea typeface="ＭＳ Ｐゴシック" charset="0"/>
                <a:cs typeface="Arial"/>
              </a:rPr>
              <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Amen!  </a:t>
            </a:r>
            <a:r>
              <a:rPr lang="en-US" sz="3200" b="1" dirty="0" smtClean="0">
                <a:solidFill>
                  <a:srgbClr val="FFFFFF"/>
                </a:solidFill>
                <a:effectLst>
                  <a:glow rad="215900">
                    <a:schemeClr val="tx1"/>
                  </a:glow>
                </a:effectLst>
                <a:ea typeface="ＭＳ Ｐゴシック" charset="0"/>
                <a:cs typeface="Arial"/>
              </a:rPr>
              <a:t>Come, </a:t>
            </a:r>
            <a:r>
              <a:rPr lang="en-US" sz="3200" b="1" dirty="0">
                <a:solidFill>
                  <a:srgbClr val="FFFFFF"/>
                </a:solidFill>
                <a:effectLst>
                  <a:glow rad="215900">
                    <a:schemeClr val="tx1"/>
                  </a:glow>
                </a:effectLst>
                <a:ea typeface="ＭＳ Ｐゴシック" charset="0"/>
                <a:cs typeface="Arial"/>
              </a:rPr>
              <a:t>Lord Jesus!</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The grace of the Lord Jesus </a:t>
            </a:r>
            <a:r>
              <a:rPr lang="en-US" sz="3200" b="1" dirty="0" smtClean="0">
                <a:solidFill>
                  <a:srgbClr val="FFFFFF"/>
                </a:solidFill>
                <a:effectLst>
                  <a:glow rad="215900">
                    <a:schemeClr val="tx1"/>
                  </a:glow>
                </a:effectLst>
                <a:ea typeface="ＭＳ Ｐゴシック" charset="0"/>
                <a:cs typeface="Arial"/>
              </a:rPr>
              <a:t/>
            </a:r>
            <a:br>
              <a:rPr lang="en-US" sz="3200" b="1" dirty="0" smtClean="0">
                <a:solidFill>
                  <a:srgbClr val="FFFFFF"/>
                </a:solidFill>
                <a:effectLst>
                  <a:glow rad="215900">
                    <a:schemeClr val="tx1"/>
                  </a:glow>
                </a:effectLst>
                <a:ea typeface="ＭＳ Ｐゴシック" charset="0"/>
                <a:cs typeface="Arial"/>
              </a:rPr>
            </a:br>
            <a:r>
              <a:rPr lang="en-US" sz="3200" b="1" dirty="0" smtClean="0">
                <a:solidFill>
                  <a:srgbClr val="FFFFFF"/>
                </a:solidFill>
                <a:effectLst>
                  <a:glow rad="215900">
                    <a:schemeClr val="tx1"/>
                  </a:glow>
                </a:effectLst>
                <a:ea typeface="ＭＳ Ｐゴシック" charset="0"/>
                <a:cs typeface="Arial"/>
              </a:rPr>
              <a:t>be </a:t>
            </a:r>
            <a:r>
              <a:rPr lang="en-US" sz="3200" b="1" dirty="0">
                <a:solidFill>
                  <a:srgbClr val="FFFFFF"/>
                </a:solidFill>
                <a:effectLst>
                  <a:glow rad="215900">
                    <a:schemeClr val="tx1"/>
                  </a:glow>
                </a:effectLst>
                <a:ea typeface="ＭＳ Ｐゴシック" charset="0"/>
                <a:cs typeface="Arial"/>
              </a:rPr>
              <a:t>with </a:t>
            </a:r>
            <a:r>
              <a:rPr lang="en-US" sz="3200" b="1" dirty="0" smtClean="0">
                <a:solidFill>
                  <a:srgbClr val="FFFFFF"/>
                </a:solidFill>
                <a:effectLst>
                  <a:glow rad="215900">
                    <a:schemeClr val="tx1"/>
                  </a:glow>
                </a:effectLst>
                <a:ea typeface="ＭＳ Ｐゴシック" charset="0"/>
                <a:cs typeface="Arial"/>
              </a:rPr>
              <a:t>God</a:t>
            </a:r>
            <a:r>
              <a:rPr lang="fr-FR" sz="3200" b="1" dirty="0" smtClean="0">
                <a:solidFill>
                  <a:srgbClr val="FFFFFF"/>
                </a:solidFill>
                <a:effectLst>
                  <a:glow rad="215900">
                    <a:schemeClr val="tx1"/>
                  </a:glow>
                </a:effectLst>
                <a:ea typeface="ＭＳ Ｐゴシック" charset="0"/>
                <a:cs typeface="Arial"/>
              </a:rPr>
              <a:t>'</a:t>
            </a:r>
            <a:r>
              <a:rPr lang="en-US" sz="3200" b="1" dirty="0" smtClean="0">
                <a:solidFill>
                  <a:srgbClr val="FFFFFF"/>
                </a:solidFill>
                <a:effectLst>
                  <a:glow rad="215900">
                    <a:schemeClr val="tx1"/>
                  </a:glow>
                </a:effectLst>
                <a:ea typeface="ＭＳ Ｐゴシック" charset="0"/>
                <a:cs typeface="Arial"/>
              </a:rPr>
              <a:t>s </a:t>
            </a:r>
            <a:r>
              <a:rPr lang="en-US" sz="3200" b="1" dirty="0">
                <a:solidFill>
                  <a:srgbClr val="FFFFFF"/>
                </a:solidFill>
                <a:effectLst>
                  <a:glow rad="215900">
                    <a:schemeClr val="tx1"/>
                  </a:glow>
                </a:effectLst>
                <a:ea typeface="ＭＳ Ｐゴシック" charset="0"/>
                <a:cs typeface="Arial"/>
              </a:rPr>
              <a:t>people.  </a:t>
            </a:r>
            <a:r>
              <a:rPr lang="en-US" sz="3200" b="1" dirty="0" smtClean="0">
                <a:solidFill>
                  <a:srgbClr val="FFFFFF"/>
                </a:solidFill>
                <a:effectLst>
                  <a:glow rad="215900">
                    <a:schemeClr val="tx1"/>
                  </a:glow>
                </a:effectLst>
                <a:ea typeface="ＭＳ Ｐゴシック" charset="0"/>
                <a:cs typeface="Arial"/>
              </a:rPr>
              <a:t>Amen" </a:t>
            </a:r>
            <a:br>
              <a:rPr lang="en-US" sz="3200" b="1" dirty="0" smtClean="0">
                <a:solidFill>
                  <a:srgbClr val="FFFFFF"/>
                </a:solidFill>
                <a:effectLst>
                  <a:glow rad="215900">
                    <a:schemeClr val="tx1"/>
                  </a:glow>
                </a:effectLst>
                <a:ea typeface="ＭＳ Ｐゴシック" charset="0"/>
                <a:cs typeface="Arial"/>
              </a:rPr>
            </a:br>
            <a:r>
              <a:rPr lang="en-US" sz="3200" b="1" dirty="0" smtClean="0">
                <a:solidFill>
                  <a:srgbClr val="FFFFFF"/>
                </a:solidFill>
                <a:effectLst>
                  <a:glow rad="215900">
                    <a:schemeClr val="tx1"/>
                  </a:glow>
                </a:effectLst>
                <a:ea typeface="ＭＳ Ｐゴシック" charset="0"/>
                <a:cs typeface="Arial"/>
              </a:rPr>
              <a:t>(22:20-21 </a:t>
            </a:r>
            <a:r>
              <a:rPr lang="en-US" sz="2800" b="1" dirty="0" smtClean="0">
                <a:solidFill>
                  <a:srgbClr val="FFFFFF"/>
                </a:solidFill>
                <a:effectLst>
                  <a:glow rad="215900">
                    <a:schemeClr val="tx1"/>
                  </a:glow>
                </a:effectLst>
                <a:ea typeface="ＭＳ Ｐゴシック" charset="0"/>
                <a:cs typeface="Arial"/>
              </a:rPr>
              <a:t>NIV</a:t>
            </a:r>
            <a:r>
              <a:rPr lang="en-US" sz="3200" b="1" dirty="0" smtClean="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987966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4.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5.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6.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1469</TotalTime>
  <Words>7450</Words>
  <Application>Microsoft Macintosh PowerPoint</Application>
  <PresentationFormat>On-screen Show (4:3)</PresentationFormat>
  <Paragraphs>547</Paragraphs>
  <Slides>101</Slides>
  <Notes>95</Notes>
  <HiddenSlides>0</HiddenSlides>
  <MMClips>0</MMClips>
  <ScaleCrop>false</ScaleCrop>
  <HeadingPairs>
    <vt:vector size="4" baseType="variant">
      <vt:variant>
        <vt:lpstr>Theme</vt:lpstr>
      </vt:variant>
      <vt:variant>
        <vt:i4>13</vt:i4>
      </vt:variant>
      <vt:variant>
        <vt:lpstr>Slide Titles</vt:lpstr>
      </vt:variant>
      <vt:variant>
        <vt:i4>101</vt:i4>
      </vt:variant>
    </vt:vector>
  </HeadingPairs>
  <TitlesOfParts>
    <vt:vector size="114" baseType="lpstr">
      <vt:lpstr>10_Blank Presentation</vt:lpstr>
      <vt:lpstr>Default Design</vt:lpstr>
      <vt:lpstr>Columns</vt:lpstr>
      <vt:lpstr>Orbit</vt:lpstr>
      <vt:lpstr>azures</vt:lpstr>
      <vt:lpstr>1_Default Design</vt:lpstr>
      <vt:lpstr>1_Orbit</vt:lpstr>
      <vt:lpstr>14_Default Design</vt:lpstr>
      <vt:lpstr>46_Blank Presentation</vt:lpstr>
      <vt:lpstr>14_Blank Presentation</vt:lpstr>
      <vt:lpstr>預設簡報設計</vt:lpstr>
      <vt:lpstr>1_Compass</vt:lpstr>
      <vt:lpstr>Dad`s Tie</vt:lpstr>
      <vt:lpstr>Noah: Blockbuster or Bible?</vt:lpstr>
      <vt:lpstr>What right does God have to judge?</vt:lpstr>
      <vt:lpstr>Noah</vt:lpstr>
      <vt:lpstr>Noah</vt:lpstr>
      <vt:lpstr>Noah</vt:lpstr>
      <vt:lpstr>Noah</vt:lpstr>
      <vt:lpstr>Noah</vt:lpstr>
      <vt:lpstr>Noah</vt:lpstr>
      <vt:lpstr>Noah</vt:lpstr>
      <vt:lpstr>Noah</vt:lpstr>
      <vt:lpstr>1 Enoch 6</vt:lpstr>
      <vt:lpstr>1 Enoch 6</vt:lpstr>
      <vt:lpstr>1 Enoch 6</vt:lpstr>
      <vt:lpstr>1 Enoch 7</vt:lpstr>
      <vt:lpstr>1 Enoch 7</vt:lpstr>
      <vt:lpstr>1 Enoch 7</vt:lpstr>
      <vt:lpstr>Noah</vt:lpstr>
      <vt:lpstr>Noah</vt:lpstr>
      <vt:lpstr>Noah</vt:lpstr>
      <vt:lpstr>Atheist Producer Darren Aronofsky</vt:lpstr>
      <vt:lpstr>Noah</vt:lpstr>
      <vt:lpstr>Noah</vt:lpstr>
      <vt:lpstr>Praise of "Noah"</vt:lpstr>
      <vt:lpstr>Praise of "Noah"</vt:lpstr>
      <vt:lpstr>Praise of "Noah"</vt:lpstr>
      <vt:lpstr>Praise of "Noah"</vt:lpstr>
      <vt:lpstr>Criticism of "Noah"</vt:lpstr>
      <vt:lpstr>Criticism of "Noah"</vt:lpstr>
      <vt:lpstr>Criticism of "Noah"</vt:lpstr>
      <vt:lpstr>Ray Comfort's "Noah"</vt:lpstr>
      <vt:lpstr>Does God have the right to judge the world?</vt:lpstr>
      <vt:lpstr>Chart of Gen. 6–9</vt:lpstr>
      <vt:lpstr>The "Sons of God" Immorality &amp; Giants Led to the Flood (Gen. 6:1-4)</vt:lpstr>
      <vt:lpstr>Questions on Genesis 6:1-4</vt:lpstr>
      <vt:lpstr>Were the "Sons of God" Angels?</vt:lpstr>
      <vt:lpstr>Support for the Angel View</vt:lpstr>
      <vt:lpstr>Critiquing the Angel View</vt:lpstr>
      <vt:lpstr>Godly Line of Seth View</vt:lpstr>
      <vt:lpstr>The Dynasty-Ruler View</vt:lpstr>
      <vt:lpstr>God Despises Human Pride</vt:lpstr>
      <vt:lpstr>Little Deities View Has Pagan Notions</vt:lpstr>
      <vt:lpstr>Noah</vt:lpstr>
      <vt:lpstr>Christians &amp; the Environment</vt:lpstr>
      <vt:lpstr>Is global warming due to man?</vt:lpstr>
      <vt:lpstr>Is global warming due to man?</vt:lpstr>
      <vt:lpstr>Animals</vt:lpstr>
      <vt:lpstr>Man</vt:lpstr>
      <vt:lpstr>Woman</vt:lpstr>
      <vt:lpstr>Mandate</vt:lpstr>
      <vt:lpstr>Need for a new start…</vt:lpstr>
      <vt:lpstr>Noah &amp; His Son</vt:lpstr>
      <vt:lpstr>"By Faith…" (Hebrews 11)</vt:lpstr>
      <vt:lpstr>Noah &amp; His Son</vt:lpstr>
      <vt:lpstr>Building the Ark</vt:lpstr>
      <vt:lpstr>Food in the Ark</vt:lpstr>
      <vt:lpstr>Noah &amp; His Study</vt:lpstr>
      <vt:lpstr>Cubit Diagram Sample</vt:lpstr>
      <vt:lpstr>Noah's Ark Size</vt:lpstr>
      <vt:lpstr>The Ark</vt:lpstr>
      <vt:lpstr>The Ark</vt:lpstr>
      <vt:lpstr>Flood Chronology</vt:lpstr>
      <vt:lpstr>Flood Chronology</vt:lpstr>
      <vt:lpstr>Flood Chiasm</vt:lpstr>
      <vt:lpstr>The Flood explains why life spans shortened</vt:lpstr>
      <vt:lpstr>Methuselah</vt:lpstr>
      <vt:lpstr>Genesis 6:19 NIV</vt:lpstr>
      <vt:lpstr>Noah's Character</vt:lpstr>
      <vt:lpstr>Noah Wasn't Perfect</vt:lpstr>
      <vt:lpstr>Noah Wasn't Perfect</vt:lpstr>
      <vt:lpstr>Does it really matter if there really was a universal Flood?</vt:lpstr>
      <vt:lpstr>Dr. Hugh Ross: A Mid-East Flood Advocate</vt:lpstr>
      <vt:lpstr>Dr. Hugh Ross: A Mid-East Flood Advocate</vt:lpstr>
      <vt:lpstr>But why not a local flood?</vt:lpstr>
      <vt:lpstr>But why not a local flood?</vt:lpstr>
      <vt:lpstr>But why not a local flood?</vt:lpstr>
      <vt:lpstr>How high was the water?</vt:lpstr>
      <vt:lpstr>But why not a local flood?</vt:lpstr>
      <vt:lpstr>CW-Local Flood 1 01129</vt:lpstr>
      <vt:lpstr>CW-Local Flood 2 01130</vt:lpstr>
      <vt:lpstr>A local flood?</vt:lpstr>
      <vt:lpstr>Rodinia––The World That Perished</vt:lpstr>
      <vt:lpstr>THE WORLD THAT PERISHED</vt:lpstr>
      <vt:lpstr>Flood Significance</vt:lpstr>
      <vt:lpstr>Flood Legends</vt:lpstr>
      <vt:lpstr>Scoffers Believe in Uniformitarianism</vt:lpstr>
      <vt:lpstr>Scoffers Doubt the Flood</vt:lpstr>
      <vt:lpstr>Why Not Dinosaurs on Noah's Ark?</vt:lpstr>
      <vt:lpstr>Dinosaurs Lived Recently</vt:lpstr>
      <vt:lpstr>Beowulf &amp; the Creatures of Denmark</vt:lpstr>
      <vt:lpstr>Japanese Fisherman's Dead Monster</vt:lpstr>
      <vt:lpstr>Is This a Shark?!</vt:lpstr>
      <vt:lpstr>Noah's Ark Mt. Ararat</vt:lpstr>
      <vt:lpstr>Worship &amp; the Rainbow</vt:lpstr>
      <vt:lpstr>To see "Noah" or not to see?</vt:lpstr>
      <vt:lpstr>How do Christians aid heresy?</vt:lpstr>
      <vt:lpstr>"Then I saw a new heaven and a new earth, for the old heaven and the old earth had disappeared" (21:1a NLT).</vt:lpstr>
      <vt:lpstr>A Literal New Heaven &amp; New Earth!</vt:lpstr>
      <vt:lpstr>The Consummation of All Things</vt:lpstr>
      <vt:lpstr>"'Yes!  I am coming soon!' Amen!  Come, Lord Jesus! The grace of the Lord Jesus  be with God's people.  Amen"  (22:20-21 NIV).</vt:lpstr>
      <vt:lpstr>Black</vt:lpstr>
      <vt:lpstr>OT Survey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Noah</dc:title>
  <dc:creator>Rick Griffith</dc:creator>
  <cp:lastModifiedBy>Rick Griffith</cp:lastModifiedBy>
  <cp:revision>51</cp:revision>
  <dcterms:created xsi:type="dcterms:W3CDTF">2014-05-04T01:23:56Z</dcterms:created>
  <dcterms:modified xsi:type="dcterms:W3CDTF">2016-09-22T06:40:21Z</dcterms:modified>
</cp:coreProperties>
</file>