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Override1.xml" ContentType="application/vnd.openxmlformats-officedocument.themeOverrid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5.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6.xml" ContentType="application/vnd.openxmlformats-officedocument.themeOverride+xml"/>
  <Override PartName="/ppt/notesSlides/notesSlide44.xml" ContentType="application/vnd.openxmlformats-officedocument.presentationml.notesSlide+xml"/>
  <Override PartName="/ppt/theme/themeOverride7.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8.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9.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0.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11.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2.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4" r:id="rId2"/>
    <p:sldMasterId id="2147483779" r:id="rId3"/>
    <p:sldMasterId id="2147483818" r:id="rId4"/>
    <p:sldMasterId id="2147483878" r:id="rId5"/>
    <p:sldMasterId id="2147483890" r:id="rId6"/>
    <p:sldMasterId id="2147483960" r:id="rId7"/>
    <p:sldMasterId id="2147483984" r:id="rId8"/>
    <p:sldMasterId id="2147483998" r:id="rId9"/>
    <p:sldMasterId id="2147484036" r:id="rId10"/>
    <p:sldMasterId id="2147484087" r:id="rId11"/>
    <p:sldMasterId id="2147484099" r:id="rId12"/>
    <p:sldMasterId id="2147484111" r:id="rId13"/>
    <p:sldMasterId id="2147484124" r:id="rId14"/>
    <p:sldMasterId id="2147484126" r:id="rId15"/>
    <p:sldMasterId id="2147484138" r:id="rId16"/>
    <p:sldMasterId id="2147484150" r:id="rId17"/>
  </p:sldMasterIdLst>
  <p:notesMasterIdLst>
    <p:notesMasterId r:id="rId138"/>
  </p:notesMasterIdLst>
  <p:sldIdLst>
    <p:sldId id="504" r:id="rId18"/>
    <p:sldId id="4676" r:id="rId19"/>
    <p:sldId id="4677" r:id="rId20"/>
    <p:sldId id="4687" r:id="rId21"/>
    <p:sldId id="4680" r:id="rId22"/>
    <p:sldId id="4679" r:id="rId23"/>
    <p:sldId id="4046" r:id="rId24"/>
    <p:sldId id="4047" r:id="rId25"/>
    <p:sldId id="4048" r:id="rId26"/>
    <p:sldId id="4049" r:id="rId27"/>
    <p:sldId id="4050" r:id="rId28"/>
    <p:sldId id="4051" r:id="rId29"/>
    <p:sldId id="4052" r:id="rId30"/>
    <p:sldId id="4053" r:id="rId31"/>
    <p:sldId id="4054" r:id="rId32"/>
    <p:sldId id="4055" r:id="rId33"/>
    <p:sldId id="4056" r:id="rId34"/>
    <p:sldId id="4057" r:id="rId35"/>
    <p:sldId id="4058" r:id="rId36"/>
    <p:sldId id="672" r:id="rId37"/>
    <p:sldId id="505" r:id="rId38"/>
    <p:sldId id="524" r:id="rId39"/>
    <p:sldId id="539" r:id="rId40"/>
    <p:sldId id="507" r:id="rId41"/>
    <p:sldId id="538" r:id="rId42"/>
    <p:sldId id="653" r:id="rId43"/>
    <p:sldId id="652" r:id="rId44"/>
    <p:sldId id="651" r:id="rId45"/>
    <p:sldId id="650" r:id="rId46"/>
    <p:sldId id="649" r:id="rId47"/>
    <p:sldId id="374" r:id="rId48"/>
    <p:sldId id="375" r:id="rId49"/>
    <p:sldId id="508" r:id="rId50"/>
    <p:sldId id="376" r:id="rId51"/>
    <p:sldId id="488" r:id="rId52"/>
    <p:sldId id="509" r:id="rId53"/>
    <p:sldId id="379" r:id="rId54"/>
    <p:sldId id="378" r:id="rId55"/>
    <p:sldId id="592" r:id="rId56"/>
    <p:sldId id="593" r:id="rId57"/>
    <p:sldId id="594" r:id="rId58"/>
    <p:sldId id="595" r:id="rId59"/>
    <p:sldId id="596" r:id="rId60"/>
    <p:sldId id="597" r:id="rId61"/>
    <p:sldId id="598" r:id="rId62"/>
    <p:sldId id="599" r:id="rId63"/>
    <p:sldId id="589" r:id="rId64"/>
    <p:sldId id="590" r:id="rId65"/>
    <p:sldId id="591" r:id="rId66"/>
    <p:sldId id="383" r:id="rId67"/>
    <p:sldId id="384" r:id="rId68"/>
    <p:sldId id="514" r:id="rId69"/>
    <p:sldId id="385" r:id="rId70"/>
    <p:sldId id="557" r:id="rId71"/>
    <p:sldId id="497" r:id="rId72"/>
    <p:sldId id="558" r:id="rId73"/>
    <p:sldId id="468" r:id="rId74"/>
    <p:sldId id="506" r:id="rId75"/>
    <p:sldId id="470" r:id="rId76"/>
    <p:sldId id="471" r:id="rId77"/>
    <p:sldId id="472" r:id="rId78"/>
    <p:sldId id="473" r:id="rId79"/>
    <p:sldId id="515" r:id="rId80"/>
    <p:sldId id="474" r:id="rId81"/>
    <p:sldId id="475" r:id="rId82"/>
    <p:sldId id="476" r:id="rId83"/>
    <p:sldId id="477" r:id="rId84"/>
    <p:sldId id="478" r:id="rId85"/>
    <p:sldId id="479" r:id="rId86"/>
    <p:sldId id="480" r:id="rId87"/>
    <p:sldId id="481" r:id="rId88"/>
    <p:sldId id="482" r:id="rId89"/>
    <p:sldId id="483" r:id="rId90"/>
    <p:sldId id="484" r:id="rId91"/>
    <p:sldId id="485" r:id="rId92"/>
    <p:sldId id="486" r:id="rId93"/>
    <p:sldId id="516" r:id="rId94"/>
    <p:sldId id="464" r:id="rId95"/>
    <p:sldId id="386" r:id="rId96"/>
    <p:sldId id="517" r:id="rId97"/>
    <p:sldId id="387" r:id="rId98"/>
    <p:sldId id="388" r:id="rId99"/>
    <p:sldId id="389" r:id="rId100"/>
    <p:sldId id="518" r:id="rId101"/>
    <p:sldId id="390" r:id="rId102"/>
    <p:sldId id="391" r:id="rId103"/>
    <p:sldId id="392" r:id="rId104"/>
    <p:sldId id="393" r:id="rId105"/>
    <p:sldId id="394" r:id="rId106"/>
    <p:sldId id="395" r:id="rId107"/>
    <p:sldId id="567" r:id="rId108"/>
    <p:sldId id="572" r:id="rId109"/>
    <p:sldId id="570" r:id="rId110"/>
    <p:sldId id="603" r:id="rId111"/>
    <p:sldId id="604" r:id="rId112"/>
    <p:sldId id="605" r:id="rId113"/>
    <p:sldId id="4041" r:id="rId114"/>
    <p:sldId id="4688" r:id="rId115"/>
    <p:sldId id="648" r:id="rId116"/>
    <p:sldId id="655" r:id="rId117"/>
    <p:sldId id="431" r:id="rId118"/>
    <p:sldId id="618" r:id="rId119"/>
    <p:sldId id="779" r:id="rId120"/>
    <p:sldId id="780" r:id="rId121"/>
    <p:sldId id="409" r:id="rId122"/>
    <p:sldId id="410" r:id="rId123"/>
    <p:sldId id="411" r:id="rId124"/>
    <p:sldId id="412" r:id="rId125"/>
    <p:sldId id="413" r:id="rId126"/>
    <p:sldId id="414" r:id="rId127"/>
    <p:sldId id="415" r:id="rId128"/>
    <p:sldId id="416" r:id="rId129"/>
    <p:sldId id="417" r:id="rId130"/>
    <p:sldId id="418" r:id="rId131"/>
    <p:sldId id="419" r:id="rId132"/>
    <p:sldId id="420" r:id="rId133"/>
    <p:sldId id="421" r:id="rId134"/>
    <p:sldId id="422" r:id="rId135"/>
    <p:sldId id="423" r:id="rId136"/>
    <p:sldId id="499" r:id="rId1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96639E16-D3F5-AE44-A477-1FD3F1540792}">
          <p14:sldIdLst>
            <p14:sldId id="504"/>
            <p14:sldId id="4676"/>
            <p14:sldId id="4677"/>
            <p14:sldId id="4687"/>
            <p14:sldId id="4680"/>
            <p14:sldId id="4679"/>
            <p14:sldId id="4046"/>
            <p14:sldId id="4047"/>
            <p14:sldId id="4048"/>
            <p14:sldId id="4049"/>
            <p14:sldId id="4050"/>
            <p14:sldId id="4051"/>
            <p14:sldId id="4052"/>
            <p14:sldId id="4053"/>
            <p14:sldId id="4054"/>
            <p14:sldId id="4055"/>
            <p14:sldId id="4056"/>
            <p14:sldId id="4057"/>
            <p14:sldId id="4058"/>
            <p14:sldId id="672"/>
          </p14:sldIdLst>
        </p14:section>
        <p14:section name="Chapters" id="{660558BB-5C33-1A43-BDDA-55176F405D74}">
          <p14:sldIdLst>
            <p14:sldId id="505"/>
            <p14:sldId id="524"/>
            <p14:sldId id="539"/>
            <p14:sldId id="507"/>
            <p14:sldId id="538"/>
            <p14:sldId id="653"/>
            <p14:sldId id="652"/>
            <p14:sldId id="651"/>
            <p14:sldId id="650"/>
            <p14:sldId id="649"/>
            <p14:sldId id="374"/>
            <p14:sldId id="375"/>
            <p14:sldId id="508"/>
            <p14:sldId id="376"/>
            <p14:sldId id="488"/>
            <p14:sldId id="509"/>
            <p14:sldId id="379"/>
            <p14:sldId id="378"/>
            <p14:sldId id="592"/>
            <p14:sldId id="593"/>
            <p14:sldId id="594"/>
            <p14:sldId id="595"/>
            <p14:sldId id="596"/>
            <p14:sldId id="597"/>
            <p14:sldId id="598"/>
            <p14:sldId id="599"/>
            <p14:sldId id="589"/>
            <p14:sldId id="590"/>
            <p14:sldId id="591"/>
            <p14:sldId id="383"/>
            <p14:sldId id="384"/>
            <p14:sldId id="514"/>
            <p14:sldId id="385"/>
            <p14:sldId id="557"/>
            <p14:sldId id="497"/>
            <p14:sldId id="558"/>
            <p14:sldId id="468"/>
            <p14:sldId id="506"/>
            <p14:sldId id="470"/>
            <p14:sldId id="471"/>
            <p14:sldId id="472"/>
            <p14:sldId id="473"/>
            <p14:sldId id="515"/>
            <p14:sldId id="474"/>
            <p14:sldId id="475"/>
            <p14:sldId id="476"/>
            <p14:sldId id="477"/>
            <p14:sldId id="478"/>
            <p14:sldId id="479"/>
            <p14:sldId id="480"/>
            <p14:sldId id="481"/>
            <p14:sldId id="482"/>
            <p14:sldId id="483"/>
            <p14:sldId id="484"/>
            <p14:sldId id="485"/>
            <p14:sldId id="486"/>
            <p14:sldId id="516"/>
            <p14:sldId id="464"/>
            <p14:sldId id="386"/>
            <p14:sldId id="517"/>
            <p14:sldId id="387"/>
            <p14:sldId id="388"/>
            <p14:sldId id="389"/>
            <p14:sldId id="518"/>
            <p14:sldId id="390"/>
            <p14:sldId id="391"/>
            <p14:sldId id="392"/>
            <p14:sldId id="393"/>
            <p14:sldId id="394"/>
            <p14:sldId id="395"/>
            <p14:sldId id="567"/>
            <p14:sldId id="572"/>
            <p14:sldId id="570"/>
            <p14:sldId id="603"/>
            <p14:sldId id="604"/>
            <p14:sldId id="605"/>
            <p14:sldId id="4041"/>
            <p14:sldId id="4688"/>
          </p14:sldIdLst>
        </p14:section>
        <p14:section name="Conclusion" id="{4C0C718D-CF76-814B-A29B-947FC44F9A56}">
          <p14:sldIdLst>
            <p14:sldId id="648"/>
            <p14:sldId id="655"/>
            <p14:sldId id="431"/>
            <p14:sldId id="618"/>
            <p14:sldId id="779"/>
            <p14:sldId id="780"/>
          </p14:sldIdLst>
        </p14:section>
        <p14:section name="Supplements" id="{753CC174-D37C-F545-9FB1-C57A6BFBA8D4}">
          <p14:sldIdLst>
            <p14:sldId id="409"/>
            <p14:sldId id="410"/>
            <p14:sldId id="411"/>
            <p14:sldId id="412"/>
            <p14:sldId id="413"/>
            <p14:sldId id="414"/>
            <p14:sldId id="415"/>
            <p14:sldId id="416"/>
            <p14:sldId id="417"/>
            <p14:sldId id="418"/>
            <p14:sldId id="419"/>
            <p14:sldId id="420"/>
            <p14:sldId id="421"/>
            <p14:sldId id="422"/>
            <p14:sldId id="423"/>
            <p14:sldId id="4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8D7"/>
    <a:srgbClr val="F1B3FF"/>
    <a:srgbClr val="E779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22" autoAdjust="0"/>
    <p:restoredTop sz="80331" autoAdjust="0"/>
  </p:normalViewPr>
  <p:slideViewPr>
    <p:cSldViewPr snapToGrid="0" snapToObjects="1">
      <p:cViewPr varScale="1">
        <p:scale>
          <a:sx n="84" d="100"/>
          <a:sy n="84" d="100"/>
        </p:scale>
        <p:origin x="184" y="100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notesMaster" Target="notesMasters/notesMaster1.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presProps" Target="presProps.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FCDB6-388E-F54B-8595-C0AF5FE60B16}" type="datetimeFigureOut">
              <a:rPr lang="en-US" smtClean="0"/>
              <a:t>9/30/24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637BF-769E-6949-A740-9BC28E17C188}" type="slidenum">
              <a:rPr lang="en-US" smtClean="0"/>
              <a:t>‹#›</a:t>
            </a:fld>
            <a:endParaRPr lang="en-US"/>
          </a:p>
        </p:txBody>
      </p:sp>
    </p:spTree>
    <p:extLst>
      <p:ext uri="{BB962C8B-B14F-4D97-AF65-F5344CB8AC3E}">
        <p14:creationId xmlns:p14="http://schemas.microsoft.com/office/powerpoint/2010/main" val="346577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keyword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people to rule with him and he does the same for us.</a:t>
            </a:r>
            <a:r>
              <a:rPr lang="en-US" dirty="0">
                <a:effectLst/>
              </a:rPr>
              <a:t> </a:t>
            </a:r>
          </a:p>
          <a:p>
            <a:r>
              <a:rPr lang="en-US" dirty="0">
                <a:effectLst/>
              </a:rPr>
              <a:t>___________</a:t>
            </a:r>
          </a:p>
          <a:p>
            <a:r>
              <a:rPr lang="en-US" dirty="0">
                <a:effectLst/>
              </a:rPr>
              <a:t>Common-49</a:t>
            </a:r>
          </a:p>
          <a:p>
            <a:r>
              <a:rPr lang="en-US" dirty="0">
                <a:effectLst/>
              </a:rPr>
              <a:t>OS-01-Gen1-3-slide 2</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Genesis depicts how “in the beginning God created the heaven and the earth and man,” though this actually only summarizes Genesis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1102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CEF1D4-CC0A-9C48-805D-666FDD630E42}" type="slidenum">
              <a:rPr lang="zh-CN" altLang="en-US" sz="1200">
                <a:solidFill>
                  <a:prstClr val="black"/>
                </a:solidFill>
              </a:rPr>
              <a:pPr/>
              <a:t>117</a:t>
            </a:fld>
            <a:endParaRPr lang="en-US" altLang="zh-CN" sz="1200">
              <a:solidFill>
                <a:prstClr val="black"/>
              </a:solidFill>
            </a:endParaRPr>
          </a:p>
        </p:txBody>
      </p:sp>
      <p:sp>
        <p:nvSpPr>
          <p:cNvPr id="444418" name="Rectangle 2"/>
          <p:cNvSpPr>
            <a:spLocks noGrp="1" noRot="1" noChangeAspect="1" noChangeArrowheads="1"/>
          </p:cNvSpPr>
          <p:nvPr>
            <p:ph type="sldImg"/>
          </p:nvPr>
        </p:nvSpPr>
        <p:spPr>
          <a:xfrm>
            <a:off x="1152525" y="692150"/>
            <a:ext cx="4554538" cy="3416300"/>
          </a:xfrm>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97D54B-2313-9843-A188-AA75710FA149}" type="slidenum">
              <a:rPr lang="zh-CN" altLang="en-US" sz="1200">
                <a:solidFill>
                  <a:prstClr val="black"/>
                </a:solidFill>
              </a:rPr>
              <a:pPr/>
              <a:t>118</a:t>
            </a:fld>
            <a:endParaRPr lang="en-US" altLang="zh-CN" sz="1200">
              <a:solidFill>
                <a:prstClr val="black"/>
              </a:solidFill>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119</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natural outworking of God choosing us for salvation and fulfilling his promise to bless us is to respond in faithfulness to him—to be reliable, dependable, and devoted to him.</a:t>
            </a:r>
          </a:p>
        </p:txBody>
      </p:sp>
    </p:spTree>
    <p:extLst>
      <p:ext uri="{BB962C8B-B14F-4D97-AF65-F5344CB8AC3E}">
        <p14:creationId xmlns:p14="http://schemas.microsoft.com/office/powerpoint/2010/main" val="20854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305978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that being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 guarantees incredible benefits.</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Make your life one that faithfully applies your election by God and his commitment to benefit you though Abraham.</a:t>
            </a:r>
          </a:p>
        </p:txBody>
      </p:sp>
    </p:spTree>
    <p:extLst>
      <p:ext uri="{BB962C8B-B14F-4D97-AF65-F5344CB8AC3E}">
        <p14:creationId xmlns:p14="http://schemas.microsoft.com/office/powerpoint/2010/main" val="1283506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52F87B-9DA1-DD40-A197-C3A82381AD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Abram’s seeking to secure God's promise of children through a carnal plan that complicates his life is recorded to encourage Israel not to try to accomplish God's will through plans contrary to His will (Gen 16).</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Though a man of great faith, Abraham did not have a perfect faith. He wavered and followed Sarah’s advice to bear Ishmael from the slave woman, Hagar. Only 14 years later did he trust God to bring forth Isaac.</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shows Israel’s beginnings as a chosen people with the promise of land, many descendants from Abraham in a nation, and blessings that impact all nations.</a:t>
            </a:r>
          </a:p>
          <a:p>
            <a:r>
              <a:rPr lang="en-US" dirty="0">
                <a:effectLst/>
              </a:rPr>
              <a:t>___________</a:t>
            </a:r>
          </a:p>
          <a:p>
            <a:r>
              <a:rPr lang="en-US" dirty="0">
                <a:effectLst/>
              </a:rPr>
              <a:t>Common-50</a:t>
            </a:r>
          </a:p>
          <a:p>
            <a:r>
              <a:rPr lang="en-US" dirty="0">
                <a:effectLst/>
              </a:rPr>
              <a:t>OS-01-Gen1-3-slide 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48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82446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a:solidFill>
                  <a:prstClr val="black"/>
                </a:solidFill>
                <a:latin typeface="Arial" charset="0"/>
              </a:rPr>
              <a:pPr/>
              <a:t>26</a:t>
            </a:fld>
            <a:endParaRPr lang="en-US" sz="1200">
              <a:solidFill>
                <a:prstClr val="black"/>
              </a:solidFill>
              <a:latin typeface="Arial"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a:solidFill>
                  <a:prstClr val="black"/>
                </a:solidFill>
                <a:latin typeface="Arial" charset="0"/>
              </a:rPr>
              <a:pPr/>
              <a:t>27</a:t>
            </a:fld>
            <a:endParaRPr lang="en-US" sz="1200">
              <a:solidFill>
                <a:prstClr val="black"/>
              </a:solidFill>
              <a:latin typeface="Arial"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a:solidFill>
                  <a:prstClr val="black"/>
                </a:solidFill>
                <a:latin typeface="Arial" charset="0"/>
              </a:rPr>
              <a:pPr/>
              <a:t>28</a:t>
            </a:fld>
            <a:endParaRPr lang="en-US" sz="1200">
              <a:solidFill>
                <a:prstClr val="black"/>
              </a:solidFill>
              <a:latin typeface="Arial"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a:solidFill>
                  <a:prstClr val="black"/>
                </a:solidFill>
                <a:latin typeface="Arial" charset="0"/>
              </a:rPr>
              <a:pPr/>
              <a:t>29</a:t>
            </a:fld>
            <a:endParaRPr lang="en-US" sz="1200">
              <a:solidFill>
                <a:prstClr val="black"/>
              </a:solidFill>
              <a:latin typeface="Arial"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a:solidFill>
                  <a:prstClr val="black"/>
                </a:solidFill>
                <a:latin typeface="Arial" charset="0"/>
              </a:rPr>
              <a:pPr/>
              <a:t>30</a:t>
            </a:fld>
            <a:endParaRPr lang="en-US" sz="1200">
              <a:solidFill>
                <a:prstClr val="black"/>
              </a:solidFill>
              <a:latin typeface="Arial"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4D3F33-D9E1-2E4F-9057-30E3761AB28A}" type="slidenum">
              <a:rPr lang="zh-CN" altLang="en-US" sz="1200">
                <a:solidFill>
                  <a:prstClr val="black"/>
                </a:solidFill>
              </a:rPr>
              <a:pPr/>
              <a:t>31</a:t>
            </a:fld>
            <a:endParaRPr lang="en-US" altLang="zh-CN" sz="1200">
              <a:solidFill>
                <a:prstClr val="black"/>
              </a:solidFill>
            </a:endParaRPr>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08AF72-EAE3-6E4A-8C0C-D12EAC4945E4}" type="slidenum">
              <a:rPr lang="zh-CN" altLang="en-US" sz="1200">
                <a:solidFill>
                  <a:prstClr val="black"/>
                </a:solidFill>
              </a:rPr>
              <a:pPr/>
              <a:t>32</a:t>
            </a:fld>
            <a:endParaRPr lang="en-US" altLang="zh-CN" sz="1200">
              <a:solidFill>
                <a:prstClr val="black"/>
              </a:solidFill>
            </a:endParaRPr>
          </a:p>
        </p:txBody>
      </p:sp>
      <p:sp>
        <p:nvSpPr>
          <p:cNvPr id="350210" name="Rectangle 2"/>
          <p:cNvSpPr>
            <a:spLocks noGrp="1" noRot="1" noChangeAspect="1" noChangeArrowheads="1"/>
          </p:cNvSpPr>
          <p:nvPr>
            <p:ph type="sldImg"/>
          </p:nvPr>
        </p:nvSpPr>
        <p:spPr>
          <a:xfrm>
            <a:off x="1130300" y="674688"/>
            <a:ext cx="4597400" cy="3448050"/>
          </a:xfrm>
          <a:solidFill>
            <a:srgbClr val="FFFFFF"/>
          </a:solidFill>
          <a:ln/>
        </p:spPr>
      </p:sp>
      <p:sp>
        <p:nvSpPr>
          <p:cNvPr id="3502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9BEAF-C745-E649-8762-A588FBD0D49A}" type="slidenum">
              <a:rPr lang="zh-CN" altLang="en-US" sz="1200">
                <a:solidFill>
                  <a:prstClr val="black"/>
                </a:solidFill>
              </a:rPr>
              <a:pPr/>
              <a:t>34</a:t>
            </a:fld>
            <a:endParaRPr lang="en-US" altLang="zh-CN" sz="1200">
              <a:solidFill>
                <a:prstClr val="black"/>
              </a:solidFill>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promised to bless the entire world through Abraham. There is a corollary curse for those who curse Abraham's line through Jacob.</a:t>
            </a:r>
          </a:p>
          <a:p>
            <a:r>
              <a:rPr lang="en-US" dirty="0">
                <a:effectLst/>
              </a:rPr>
              <a:t>___________</a:t>
            </a:r>
          </a:p>
          <a:p>
            <a:r>
              <a:rPr lang="en-US" dirty="0">
                <a:effectLst/>
              </a:rPr>
              <a:t>Common-51</a:t>
            </a:r>
          </a:p>
          <a:p>
            <a:r>
              <a:rPr lang="en-US" dirty="0">
                <a:effectLst/>
              </a:rPr>
              <a:t>OS-01-Gen1-3-slide 4</a:t>
            </a:r>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35</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2C8D89-E4A3-C34F-A3F2-32D4C5BE52AC}" type="slidenum">
              <a:rPr lang="zh-CN" altLang="en-US" sz="1200">
                <a:solidFill>
                  <a:prstClr val="black"/>
                </a:solidFill>
              </a:rPr>
              <a:pPr/>
              <a:t>37</a:t>
            </a:fld>
            <a:endParaRPr lang="en-US" altLang="zh-CN" sz="1200">
              <a:solidFill>
                <a:prstClr val="black"/>
              </a:solidFill>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A4DA94-5671-7B45-AD1C-98ADD676FC6A}" type="slidenum">
              <a:rPr lang="zh-CN" altLang="en-US" sz="1200">
                <a:solidFill>
                  <a:prstClr val="black"/>
                </a:solidFill>
              </a:rPr>
              <a:pPr/>
              <a:t>38</a:t>
            </a:fld>
            <a:endParaRPr lang="en-US" altLang="zh-CN" sz="1200">
              <a:solidFill>
                <a:prstClr val="black"/>
              </a:solidFill>
            </a:endParaRPr>
          </a:p>
        </p:txBody>
      </p:sp>
      <p:sp>
        <p:nvSpPr>
          <p:cNvPr id="356354" name="Rectangle 2"/>
          <p:cNvSpPr>
            <a:spLocks noGrp="1" noRot="1" noChangeAspect="1" noChangeArrowheads="1"/>
          </p:cNvSpPr>
          <p:nvPr>
            <p:ph type="sldImg"/>
          </p:nvPr>
        </p:nvSpPr>
        <p:spPr>
          <a:xfrm>
            <a:off x="1130300" y="674688"/>
            <a:ext cx="4597400" cy="3448050"/>
          </a:xfrm>
          <a:solidFill>
            <a:srgbClr val="FFFFFF"/>
          </a:solidFill>
          <a:ln/>
        </p:spPr>
      </p:sp>
      <p:sp>
        <p:nvSpPr>
          <p:cNvPr id="3563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445CA2-EFBA-B64C-8FE5-4A2656CD12B2}" type="slidenum">
              <a:rPr lang="zh-CN" altLang="en-US" sz="1200">
                <a:solidFill>
                  <a:prstClr val="black"/>
                </a:solidFill>
              </a:rPr>
              <a:pPr/>
              <a:t>40</a:t>
            </a:fld>
            <a:endParaRPr lang="en-US" altLang="zh-CN" sz="1200">
              <a:solidFill>
                <a:prstClr val="black"/>
              </a:solidFill>
            </a:endParaRPr>
          </a:p>
        </p:txBody>
      </p:sp>
      <p:sp>
        <p:nvSpPr>
          <p:cNvPr id="354306" name="Rectangle 2"/>
          <p:cNvSpPr>
            <a:spLocks noGrp="1" noRot="1" noChangeAspect="1" noChangeArrowheads="1"/>
          </p:cNvSpPr>
          <p:nvPr>
            <p:ph type="sldImg"/>
          </p:nvPr>
        </p:nvSpPr>
        <p:spPr>
          <a:xfrm>
            <a:off x="1130300" y="674688"/>
            <a:ext cx="4597400" cy="3448050"/>
          </a:xfrm>
          <a:solidFill>
            <a:srgbClr val="FFFFFF"/>
          </a:solidFill>
          <a:ln/>
        </p:spPr>
      </p:sp>
      <p:sp>
        <p:nvSpPr>
          <p:cNvPr id="354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C258F96-171D-A24C-8864-C826AB69C227}" type="slidenum">
              <a:rPr lang="en-US" sz="1200">
                <a:solidFill>
                  <a:srgbClr val="000000"/>
                </a:solidFill>
              </a:rPr>
              <a:pPr/>
              <a:t>41</a:t>
            </a:fld>
            <a:endParaRPr lang="en-US" sz="120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Abraham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44</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9CB824-7C13-3241-A39D-4A79928500D8}" type="slidenum">
              <a:rPr lang="zh-CN" altLang="en-US" sz="1200">
                <a:solidFill>
                  <a:prstClr val="black"/>
                </a:solidFill>
              </a:rPr>
              <a:pPr/>
              <a:t>47</a:t>
            </a:fld>
            <a:endParaRPr lang="en-US" altLang="zh-CN" sz="1200">
              <a:solidFill>
                <a:prstClr val="black"/>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3624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Common-173</a:t>
            </a:r>
          </a:p>
          <a:p>
            <a:r>
              <a:rPr lang="en-US" dirty="0">
                <a:latin typeface="Times New Roman" charset="0"/>
                <a:ea typeface="ＭＳ Ｐゴシック" charset="0"/>
                <a:cs typeface="ＭＳ Ｐゴシック" charset="0"/>
              </a:rPr>
              <a:t>OS-01-Gen21-36-slide 47</a:t>
            </a:r>
          </a:p>
          <a:p>
            <a:r>
              <a:rPr lang="en-US" dirty="0">
                <a:latin typeface="Times New Roman" charset="0"/>
                <a:ea typeface="ＭＳ Ｐゴシック" charset="0"/>
                <a:cs typeface="ＭＳ Ｐゴシック" charset="0"/>
              </a:rPr>
              <a:t>OS-39-Malachi-41</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71B28D-2FFF-B34D-8C06-E339CC408982}" type="slidenum">
              <a:rPr lang="zh-CN" altLang="en-US" sz="1200">
                <a:solidFill>
                  <a:prstClr val="black"/>
                </a:solidFill>
              </a:rPr>
              <a:pPr/>
              <a:t>48</a:t>
            </a:fld>
            <a:endParaRPr lang="en-US" altLang="zh-CN" sz="1200">
              <a:solidFill>
                <a:prstClr val="black"/>
              </a:solidFill>
            </a:endParaRPr>
          </a:p>
        </p:txBody>
      </p:sp>
      <p:sp>
        <p:nvSpPr>
          <p:cNvPr id="364546" name="Rectangle 2"/>
          <p:cNvSpPr>
            <a:spLocks noGrp="1" noRot="1" noChangeAspect="1" noChangeArrowheads="1"/>
          </p:cNvSpPr>
          <p:nvPr>
            <p:ph type="sldImg"/>
          </p:nvPr>
        </p:nvSpPr>
        <p:spPr>
          <a:xfrm>
            <a:off x="1130300" y="674688"/>
            <a:ext cx="4597400" cy="3448050"/>
          </a:xfrm>
          <a:solidFill>
            <a:srgbClr val="FFFFFF"/>
          </a:solidFill>
          <a:ln/>
        </p:spPr>
      </p:sp>
      <p:sp>
        <p:nvSpPr>
          <p:cNvPr id="3645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line of blessing started with Adam and ended with Joseph due to the LORD choosing their descendants to reign and God’s unilateral promise to eventually benefit all peoples through Abraham, which was unique to Israel.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584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04851-B347-9B41-A310-A106901C7A16}" type="slidenum">
              <a:rPr lang="zh-CN" altLang="en-US" sz="1200">
                <a:solidFill>
                  <a:prstClr val="black"/>
                </a:solidFill>
              </a:rPr>
              <a:pPr/>
              <a:t>50</a:t>
            </a:fld>
            <a:endParaRPr lang="en-US" altLang="zh-CN" sz="1200">
              <a:solidFill>
                <a:prstClr val="black"/>
              </a:solidFill>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3665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E2F644-EF7D-6E49-BAB5-A313F2CB2F20}" type="slidenum">
              <a:rPr lang="zh-CN" altLang="en-US" sz="1200">
                <a:solidFill>
                  <a:prstClr val="black"/>
                </a:solidFill>
              </a:rPr>
              <a:pPr/>
              <a:t>51</a:t>
            </a:fld>
            <a:endParaRPr lang="en-US" altLang="zh-CN" sz="1200">
              <a:solidFill>
                <a:prstClr val="black"/>
              </a:solidFill>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368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66425F-32BF-E242-AF60-C0365A9FE5AF}" type="slidenum">
              <a:rPr lang="zh-CN" altLang="en-US" sz="1200">
                <a:solidFill>
                  <a:prstClr val="black"/>
                </a:solidFill>
              </a:rPr>
              <a:pPr/>
              <a:t>53</a:t>
            </a:fld>
            <a:endParaRPr lang="en-US" altLang="zh-CN" sz="1200">
              <a:solidFill>
                <a:prstClr val="black"/>
              </a:solidFill>
            </a:endParaRPr>
          </a:p>
        </p:txBody>
      </p:sp>
      <p:sp>
        <p:nvSpPr>
          <p:cNvPr id="370690" name="Rectangle 2"/>
          <p:cNvSpPr>
            <a:spLocks noGrp="1" noRot="1" noChangeAspect="1" noChangeArrowheads="1"/>
          </p:cNvSpPr>
          <p:nvPr>
            <p:ph type="sldImg"/>
          </p:nvPr>
        </p:nvSpPr>
        <p:spPr>
          <a:xfrm>
            <a:off x="1130300" y="674688"/>
            <a:ext cx="4597400" cy="3448050"/>
          </a:xfrm>
          <a:solidFill>
            <a:srgbClr val="FFFFFF"/>
          </a:solidFill>
          <a:ln/>
        </p:spPr>
      </p:sp>
      <p:sp>
        <p:nvSpPr>
          <p:cNvPr id="3706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popular American TV series</a:t>
            </a:r>
            <a:r>
              <a:rPr lang="en-US" baseline="0" dirty="0"/>
              <a:t> focuses on the antics of four desperate women.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16AA8-CABB-41AF-858F-2BC5E9FBD7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55</a:t>
            </a:fld>
            <a:endParaRPr lang="en-US">
              <a:solidFill>
                <a:prstClr val="black"/>
              </a:solidFill>
              <a:latin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were four of them too!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A16AA8-CABB-41AF-858F-2BC5E9FBD7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57</a:t>
            </a:fld>
            <a:endParaRPr lang="en-US">
              <a:solidFill>
                <a:prstClr val="black"/>
              </a:solidFill>
              <a:latin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58</a:t>
            </a:fld>
            <a:endParaRPr lang="en-US">
              <a:solidFill>
                <a:prstClr val="black"/>
              </a:solidFill>
              <a:latin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59</a:t>
            </a:fld>
            <a:endParaRPr lang="en-US">
              <a:solidFill>
                <a:prstClr val="black"/>
              </a:solidFill>
              <a:latin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60</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made humans to reign (1–2) but the devil stole this right (3), so God chose a line of blessing (4–11) leading to Abraham’s descendants to result in a ruler to benefits all peoples (12–50).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002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61</a:t>
            </a:fld>
            <a:endParaRPr lang="en-US">
              <a:solidFill>
                <a:prstClr val="black"/>
              </a:solidFill>
              <a:latin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62</a:t>
            </a:fld>
            <a:endParaRPr lang="en-US">
              <a:solidFill>
                <a:prstClr val="black"/>
              </a:solidFill>
              <a:latin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64</a:t>
            </a:fld>
            <a:endParaRPr lang="en-US">
              <a:solidFill>
                <a:prstClr val="black"/>
              </a:solidFill>
              <a:latin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65</a:t>
            </a:fld>
            <a:endParaRPr lang="en-US">
              <a:solidFill>
                <a:prstClr val="black"/>
              </a:solidFill>
              <a:latin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66</a:t>
            </a:fld>
            <a:endParaRPr lang="en-US">
              <a:solidFill>
                <a:prstClr val="black"/>
              </a:solidFill>
              <a:latin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67</a:t>
            </a:fld>
            <a:endParaRPr lang="en-US">
              <a:solidFill>
                <a:prstClr val="black"/>
              </a:solidFill>
              <a:latin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68</a:t>
            </a:fld>
            <a:endParaRPr lang="en-US">
              <a:solidFill>
                <a:prstClr val="black"/>
              </a:solidFill>
              <a:latin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69</a:t>
            </a:fld>
            <a:endParaRPr lang="en-US">
              <a:solidFill>
                <a:prstClr val="black"/>
              </a:solidFill>
              <a:latin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70</a:t>
            </a:fld>
            <a:endParaRPr lang="en-US">
              <a:solidFill>
                <a:prstClr val="black"/>
              </a:solidFill>
              <a:latin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71</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humanity focused from Seth to Abraham (1–11) so that through Abraham the focus will broaden to bless all people once again through Israel (12–50).</a:t>
            </a:r>
          </a:p>
          <a:p>
            <a:r>
              <a:rPr lang="en-US" dirty="0">
                <a:effectLst/>
              </a:rPr>
              <a:t>___________</a:t>
            </a:r>
          </a:p>
          <a:p>
            <a:r>
              <a:rPr lang="en-US" dirty="0">
                <a:effectLst/>
              </a:rPr>
              <a:t>Common-53</a:t>
            </a:r>
          </a:p>
          <a:p>
            <a:r>
              <a:rPr lang="en-US">
                <a:effectLst/>
              </a:rPr>
              <a:t>OS-01-Gen1-3-slide 7</a:t>
            </a:r>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56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72</a:t>
            </a:fld>
            <a:endParaRPr lang="en-US">
              <a:solidFill>
                <a:prstClr val="black"/>
              </a:solidFill>
              <a:latin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73</a:t>
            </a:fld>
            <a:endParaRPr lang="en-US">
              <a:solidFill>
                <a:prstClr val="black"/>
              </a:solidFill>
              <a:latin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74</a:t>
            </a:fld>
            <a:endParaRPr lang="en-US">
              <a:solidFill>
                <a:prstClr val="black"/>
              </a:solidFill>
              <a:latin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75</a:t>
            </a:fld>
            <a:endParaRPr lang="en-US">
              <a:solidFill>
                <a:prstClr val="black"/>
              </a:solidFill>
              <a:latin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76</a:t>
            </a:fld>
            <a:endParaRPr lang="en-US">
              <a:solidFill>
                <a:prstClr val="black"/>
              </a:solidFill>
              <a:latin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78</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E39D88-626B-6141-AD7C-52B5A1B9DEB8}" type="slidenum">
              <a:rPr lang="zh-CN" altLang="en-US" sz="1200">
                <a:solidFill>
                  <a:prstClr val="black"/>
                </a:solidFill>
              </a:rPr>
              <a:pPr/>
              <a:t>79</a:t>
            </a:fld>
            <a:endParaRPr lang="en-US" altLang="zh-CN" sz="1200">
              <a:solidFill>
                <a:prstClr val="black"/>
              </a:solidFill>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372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E86B5D-2708-5F43-AC06-35319F90DFAA}" type="slidenum">
              <a:rPr lang="zh-CN" altLang="en-US" sz="1200">
                <a:solidFill>
                  <a:prstClr val="black"/>
                </a:solidFill>
              </a:rPr>
              <a:pPr/>
              <a:t>81</a:t>
            </a:fld>
            <a:endParaRPr lang="en-US" altLang="zh-CN" sz="1200">
              <a:solidFill>
                <a:prstClr val="black"/>
              </a:solidFill>
            </a:endParaRPr>
          </a:p>
        </p:txBody>
      </p:sp>
      <p:sp>
        <p:nvSpPr>
          <p:cNvPr id="374786" name="Rectangle 2"/>
          <p:cNvSpPr>
            <a:spLocks noGrp="1" noRot="1" noChangeAspect="1" noChangeArrowheads="1"/>
          </p:cNvSpPr>
          <p:nvPr>
            <p:ph type="sldImg"/>
          </p:nvPr>
        </p:nvSpPr>
        <p:spPr>
          <a:xfrm>
            <a:off x="1130300" y="674688"/>
            <a:ext cx="4597400" cy="3448050"/>
          </a:xfrm>
          <a:solidFill>
            <a:srgbClr val="FFFFFF"/>
          </a:solidFill>
          <a:ln/>
        </p:spPr>
      </p:sp>
      <p:sp>
        <p:nvSpPr>
          <p:cNvPr id="374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E0193A-8C85-7944-89AF-D3D4E07086AC}" type="slidenum">
              <a:rPr lang="zh-CN" altLang="en-US" sz="1200">
                <a:solidFill>
                  <a:prstClr val="black"/>
                </a:solidFill>
              </a:rPr>
              <a:pPr/>
              <a:t>82</a:t>
            </a:fld>
            <a:endParaRPr lang="en-US" altLang="zh-CN" sz="1200">
              <a:solidFill>
                <a:prstClr val="black"/>
              </a:solidFill>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3768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ED1628-6615-FF4A-9AC6-2A09EEA00474}" type="slidenum">
              <a:rPr lang="zh-CN" altLang="en-US" sz="1200">
                <a:solidFill>
                  <a:prstClr val="black"/>
                </a:solidFill>
              </a:rPr>
              <a:pPr/>
              <a:t>83</a:t>
            </a:fld>
            <a:endParaRPr lang="en-US" altLang="zh-CN" sz="1200">
              <a:solidFill>
                <a:prstClr val="black"/>
              </a:solidFill>
            </a:endParaRPr>
          </a:p>
        </p:txBody>
      </p:sp>
      <p:sp>
        <p:nvSpPr>
          <p:cNvPr id="378882" name="Rectangle 2"/>
          <p:cNvSpPr>
            <a:spLocks noGrp="1" noRot="1" noChangeAspect="1" noChangeArrowheads="1"/>
          </p:cNvSpPr>
          <p:nvPr>
            <p:ph type="sldImg"/>
          </p:nvPr>
        </p:nvSpPr>
        <p:spPr>
          <a:xfrm>
            <a:off x="1130300" y="674688"/>
            <a:ext cx="4597400" cy="3448050"/>
          </a:xfrm>
          <a:solidFill>
            <a:srgbClr val="FFFFFF"/>
          </a:solidFill>
          <a:ln/>
        </p:spPr>
      </p:sp>
      <p:sp>
        <p:nvSpPr>
          <p:cNvPr id="3788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need of salvation until Adam and Eve sinned (3:1-7), but God covered them with animal skins by the death of an animal (3:21) that typified the Saviour over the devil (3:15), who is also pictured in Joseph’s redemption of Jacob’s family by bringing them to Egypt (45:7).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107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0607CC-59F0-704D-8C2B-9ACEBE141B6F}" type="slidenum">
              <a:rPr lang="zh-CN" altLang="en-US" sz="1200">
                <a:solidFill>
                  <a:prstClr val="black"/>
                </a:solidFill>
              </a:rPr>
              <a:pPr/>
              <a:t>85</a:t>
            </a:fld>
            <a:endParaRPr lang="en-US" altLang="zh-CN" sz="1200">
              <a:solidFill>
                <a:prstClr val="black"/>
              </a:solidFill>
            </a:endParaRPr>
          </a:p>
        </p:txBody>
      </p:sp>
      <p:sp>
        <p:nvSpPr>
          <p:cNvPr id="380930" name="Rectangle 2"/>
          <p:cNvSpPr>
            <a:spLocks noGrp="1" noRot="1" noChangeAspect="1" noChangeArrowheads="1"/>
          </p:cNvSpPr>
          <p:nvPr>
            <p:ph type="sldImg"/>
          </p:nvPr>
        </p:nvSpPr>
        <p:spPr>
          <a:xfrm>
            <a:off x="1130300" y="674688"/>
            <a:ext cx="4597400" cy="3448050"/>
          </a:xfrm>
          <a:solidFill>
            <a:srgbClr val="FFFFFF"/>
          </a:solidFill>
          <a:ln/>
        </p:spPr>
      </p:sp>
      <p:sp>
        <p:nvSpPr>
          <p:cNvPr id="380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CC3ED7-9724-564D-BB77-E42BF7BA2495}" type="slidenum">
              <a:rPr lang="zh-CN" altLang="en-US" sz="1200">
                <a:solidFill>
                  <a:prstClr val="black"/>
                </a:solidFill>
              </a:rPr>
              <a:pPr/>
              <a:t>86</a:t>
            </a:fld>
            <a:endParaRPr lang="en-US" altLang="zh-CN" sz="1200">
              <a:solidFill>
                <a:prstClr val="black"/>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3829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E3AECE-D3AB-3749-B0E6-AABE39C89B76}" type="slidenum">
              <a:rPr lang="zh-CN" altLang="en-US" sz="1200">
                <a:solidFill>
                  <a:prstClr val="black"/>
                </a:solidFill>
              </a:rPr>
              <a:pPr/>
              <a:t>87</a:t>
            </a:fld>
            <a:endParaRPr lang="en-US" altLang="zh-CN" sz="1200">
              <a:solidFill>
                <a:prstClr val="black"/>
              </a:solidFill>
            </a:endParaRPr>
          </a:p>
        </p:txBody>
      </p:sp>
      <p:sp>
        <p:nvSpPr>
          <p:cNvPr id="385026" name="Rectangle 2"/>
          <p:cNvSpPr>
            <a:spLocks noGrp="1" noRot="1" noChangeAspect="1" noChangeArrowheads="1"/>
          </p:cNvSpPr>
          <p:nvPr>
            <p:ph type="sldImg"/>
          </p:nvPr>
        </p:nvSpPr>
        <p:spPr>
          <a:xfrm>
            <a:off x="1130300" y="674688"/>
            <a:ext cx="4597400" cy="3448050"/>
          </a:xfrm>
          <a:solidFill>
            <a:srgbClr val="FFFFFF"/>
          </a:solidFill>
          <a:ln/>
        </p:spPr>
      </p:sp>
      <p:sp>
        <p:nvSpPr>
          <p:cNvPr id="385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0E8B9-DFBA-D540-8BFC-81A3697B3E1E}" type="slidenum">
              <a:rPr lang="zh-CN" altLang="en-US" sz="1200">
                <a:solidFill>
                  <a:prstClr val="black"/>
                </a:solidFill>
              </a:rPr>
              <a:pPr/>
              <a:t>88</a:t>
            </a:fld>
            <a:endParaRPr lang="en-US" altLang="zh-CN" sz="1200">
              <a:solidFill>
                <a:prstClr val="black"/>
              </a:solidFill>
            </a:endParaRPr>
          </a:p>
        </p:txBody>
      </p:sp>
      <p:sp>
        <p:nvSpPr>
          <p:cNvPr id="387074" name="Rectangle 2"/>
          <p:cNvSpPr>
            <a:spLocks noGrp="1" noRot="1" noChangeAspect="1" noChangeArrowheads="1"/>
          </p:cNvSpPr>
          <p:nvPr>
            <p:ph type="sldImg"/>
          </p:nvPr>
        </p:nvSpPr>
        <p:spPr>
          <a:xfrm>
            <a:off x="1130300" y="674688"/>
            <a:ext cx="4597400" cy="3448050"/>
          </a:xfrm>
          <a:solidFill>
            <a:srgbClr val="FFFFFF"/>
          </a:solidFill>
          <a:ln/>
        </p:spPr>
      </p:sp>
      <p:sp>
        <p:nvSpPr>
          <p:cNvPr id="387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3E575F-FCFB-6140-B242-1587AD32043A}" type="slidenum">
              <a:rPr lang="zh-CN" altLang="en-US" sz="1200">
                <a:solidFill>
                  <a:prstClr val="black"/>
                </a:solidFill>
              </a:rPr>
              <a:pPr/>
              <a:t>89</a:t>
            </a:fld>
            <a:endParaRPr lang="en-US" altLang="zh-CN" sz="1200">
              <a:solidFill>
                <a:prstClr val="black"/>
              </a:solidFill>
            </a:endParaRPr>
          </a:p>
        </p:txBody>
      </p:sp>
      <p:sp>
        <p:nvSpPr>
          <p:cNvPr id="389122" name="Rectangle 2"/>
          <p:cNvSpPr>
            <a:spLocks noGrp="1" noRot="1" noChangeAspect="1" noChangeArrowheads="1"/>
          </p:cNvSpPr>
          <p:nvPr>
            <p:ph type="sldImg"/>
          </p:nvPr>
        </p:nvSpPr>
        <p:spPr>
          <a:xfrm>
            <a:off x="1130300" y="674688"/>
            <a:ext cx="4597400" cy="3448050"/>
          </a:xfrm>
          <a:solidFill>
            <a:srgbClr val="FFFFFF"/>
          </a:solidFill>
          <a:ln/>
        </p:spPr>
      </p:sp>
      <p:sp>
        <p:nvSpPr>
          <p:cNvPr id="3891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5DD411-E4B3-694E-AC3B-EA826FD46656}" type="slidenum">
              <a:rPr lang="zh-CN" altLang="en-US" sz="1200">
                <a:solidFill>
                  <a:prstClr val="black"/>
                </a:solidFill>
              </a:rPr>
              <a:pPr/>
              <a:t>90</a:t>
            </a:fld>
            <a:endParaRPr lang="en-US" altLang="zh-CN" sz="1200">
              <a:solidFill>
                <a:prstClr val="black"/>
              </a:solidFill>
            </a:endParaRPr>
          </a:p>
        </p:txBody>
      </p:sp>
      <p:sp>
        <p:nvSpPr>
          <p:cNvPr id="391170" name="Rectangle 2"/>
          <p:cNvSpPr>
            <a:spLocks noGrp="1" noRot="1" noChangeAspect="1" noChangeArrowheads="1"/>
          </p:cNvSpPr>
          <p:nvPr>
            <p:ph type="sldImg"/>
          </p:nvPr>
        </p:nvSpPr>
        <p:spPr>
          <a:xfrm>
            <a:off x="1130300" y="674688"/>
            <a:ext cx="4597400" cy="3448050"/>
          </a:xfrm>
          <a:solidFill>
            <a:srgbClr val="FFFFFF"/>
          </a:solidFill>
          <a:ln/>
        </p:spPr>
      </p:sp>
      <p:sp>
        <p:nvSpPr>
          <p:cNvPr id="3911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Jacob returns to Canaan and the promised seed is endangered in the land but protected by the hand of God to remind Israel that God keeps His promises (Gen 33–35)</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1463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Jacob’s sons avert marrying the women at Shechem but threaten the promise to Abraham’s descendants by tempting the people of the land to wipe them out for slaughtering the men of Shechem.</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typically don’t talk about rape and murder in church—but the Bible gives a very real view of these flawed people through whom God worked—just like us!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a:solidFill>
                  <a:prstClr val="black"/>
                </a:solidFill>
              </a:rPr>
              <a:pPr/>
              <a:t>95</a:t>
            </a:fld>
            <a:endParaRPr lang="en-US" altLang="zh-CN" sz="1200">
              <a:solidFill>
                <a:prstClr val="black"/>
              </a:solidFill>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is intimated in the “Us” who created man (1:26) and pictured in the victor over the serpent (3:15), who will be the descendant of Abraham to bless all the world by offering salvation (12:1-3) as the prophesied King from Judah’s line (49:10).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0226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047BF-1C83-774C-AE98-ACFA47ADD2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God blessed both Jacob and Esau to become fathers of the respective nations of Israel and Edom.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Common-174</a:t>
            </a:r>
          </a:p>
          <a:p>
            <a:pPr eaLnBrk="1" hangingPunct="1"/>
            <a:r>
              <a:rPr lang="en-US" dirty="0">
                <a:latin typeface="Times New Roman" charset="0"/>
                <a:cs typeface="Geneva" charset="0"/>
              </a:rPr>
              <a:t>OS-01-Gen21-36-slide 97</a:t>
            </a:r>
          </a:p>
          <a:p>
            <a:pPr eaLnBrk="1" hangingPunct="1"/>
            <a:r>
              <a:rPr lang="en-US">
                <a:latin typeface="Times New Roman" charset="0"/>
                <a:cs typeface="Geneva" charset="0"/>
              </a:rPr>
              <a:t>OS-31-Obadiah-75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994E53-89D6-874A-A899-BB335078F619}" type="slidenum">
              <a:rPr lang="zh-CN" altLang="en-US" sz="1200">
                <a:solidFill>
                  <a:prstClr val="black"/>
                </a:solidFill>
              </a:rPr>
              <a:pPr/>
              <a:t>99</a:t>
            </a:fld>
            <a:endParaRPr lang="en-US" altLang="zh-CN" sz="1200">
              <a:solidFill>
                <a:prstClr val="black"/>
              </a:solidFill>
            </a:endParaRPr>
          </a:p>
        </p:txBody>
      </p:sp>
      <p:sp>
        <p:nvSpPr>
          <p:cNvPr id="417794" name="Rectangle 2"/>
          <p:cNvSpPr>
            <a:spLocks noGrp="1" noRot="1" noChangeAspect="1" noChangeArrowheads="1"/>
          </p:cNvSpPr>
          <p:nvPr>
            <p:ph type="sldImg"/>
          </p:nvPr>
        </p:nvSpPr>
        <p:spPr>
          <a:xfrm>
            <a:off x="1130300" y="674688"/>
            <a:ext cx="4597400" cy="3448050"/>
          </a:xfrm>
          <a:solidFill>
            <a:srgbClr val="FFFFFF"/>
          </a:solidFill>
          <a:ln/>
        </p:spPr>
      </p:sp>
      <p:sp>
        <p:nvSpPr>
          <p:cNvPr id="4177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Election is seen in the last section of Genesis too—Joseph makes his brothers swear to return his bones to Canaan when the family returns home as a sign of his faith in the promise of God, then he dies (50:22-26).</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100</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103</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8293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47583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6B868-1E9F-3E4C-B5B3-CD63C56ABADE}" type="slidenum">
              <a:rPr lang="zh-CN" altLang="en-US" sz="1200">
                <a:solidFill>
                  <a:prstClr val="black"/>
                </a:solidFill>
              </a:rPr>
              <a:pPr/>
              <a:t>105</a:t>
            </a:fld>
            <a:endParaRPr lang="en-US" altLang="zh-CN" sz="1200">
              <a:solidFill>
                <a:prstClr val="black"/>
              </a:solidFill>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A01933-BED0-6A48-AFE5-BA23E325293C}" type="slidenum">
              <a:rPr lang="zh-CN" altLang="en-US" sz="1200">
                <a:solidFill>
                  <a:prstClr val="black"/>
                </a:solidFill>
              </a:rPr>
              <a:pPr/>
              <a:t>106</a:t>
            </a:fld>
            <a:endParaRPr lang="en-US" altLang="zh-CN" sz="1200">
              <a:solidFill>
                <a:prstClr val="black"/>
              </a:solidFill>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r>
              <a:rPr lang="en-US" dirty="0">
                <a:effectLst/>
                <a:latin typeface="Times New Roman" charset="0"/>
                <a:ea typeface="ＭＳ Ｐゴシック" charset="0"/>
              </a:rPr>
              <a:t> This chart combines both the Hebrew division into 11 </a:t>
            </a:r>
            <a:r>
              <a:rPr lang="en-US" i="1" dirty="0" err="1">
                <a:effectLst/>
                <a:latin typeface="Times New Roman" charset="0"/>
                <a:ea typeface="ＭＳ Ｐゴシック" charset="0"/>
              </a:rPr>
              <a:t>toledot</a:t>
            </a:r>
            <a:r>
              <a:rPr lang="en-US" i="0" dirty="0">
                <a:effectLst/>
                <a:latin typeface="Times New Roman" charset="0"/>
                <a:ea typeface="ＭＳ Ｐゴシック" charset="0"/>
              </a:rPr>
              <a:t> (generations) with the more simple two-fold division around chapter 12.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6E9418-3A76-A444-B684-CE864F95E48E}" type="slidenum">
              <a:rPr lang="zh-CN" altLang="en-US" sz="1200">
                <a:solidFill>
                  <a:prstClr val="black"/>
                </a:solidFill>
              </a:rPr>
              <a:pPr/>
              <a:t>107</a:t>
            </a:fld>
            <a:endParaRPr lang="en-US" altLang="zh-CN" sz="1200">
              <a:solidFill>
                <a:prstClr val="black"/>
              </a:solidFill>
            </a:endParaRPr>
          </a:p>
        </p:txBody>
      </p:sp>
      <p:sp>
        <p:nvSpPr>
          <p:cNvPr id="423938" name="Rectangle 2"/>
          <p:cNvSpPr>
            <a:spLocks noGrp="1" noRot="1" noChangeAspect="1" noChangeArrowheads="1"/>
          </p:cNvSpPr>
          <p:nvPr>
            <p:ph type="sldImg"/>
          </p:nvPr>
        </p:nvSpPr>
        <p:spPr>
          <a:xfrm>
            <a:off x="1130300" y="674688"/>
            <a:ext cx="4597400" cy="3448050"/>
          </a:xfrm>
          <a:solidFill>
            <a:srgbClr val="FFFFFF"/>
          </a:solidFill>
          <a:ln/>
        </p:spPr>
      </p:sp>
      <p:sp>
        <p:nvSpPr>
          <p:cNvPr id="423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9880CF-EF71-7A44-A028-BCA832148907}" type="slidenum">
              <a:rPr lang="zh-CN" altLang="en-US" sz="1200">
                <a:solidFill>
                  <a:prstClr val="black"/>
                </a:solidFill>
              </a:rPr>
              <a:pPr/>
              <a:t>108</a:t>
            </a:fld>
            <a:endParaRPr lang="en-US" altLang="zh-CN" sz="1200">
              <a:solidFill>
                <a:prstClr val="black"/>
              </a:solidFill>
            </a:endParaRPr>
          </a:p>
        </p:txBody>
      </p:sp>
      <p:sp>
        <p:nvSpPr>
          <p:cNvPr id="425986" name="Rectangle 2"/>
          <p:cNvSpPr>
            <a:spLocks noGrp="1" noRot="1" noChangeAspect="1" noChangeArrowheads="1"/>
          </p:cNvSpPr>
          <p:nvPr>
            <p:ph type="sldImg"/>
          </p:nvPr>
        </p:nvSpPr>
        <p:spPr>
          <a:xfrm>
            <a:off x="1130300" y="674688"/>
            <a:ext cx="4597400" cy="3448050"/>
          </a:xfrm>
          <a:solidFill>
            <a:srgbClr val="FFFFFF"/>
          </a:solidFill>
          <a:ln/>
        </p:spPr>
      </p:sp>
      <p:sp>
        <p:nvSpPr>
          <p:cNvPr id="425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8FC051-C950-1F4B-B418-0EB3065F97DD}" type="slidenum">
              <a:rPr lang="zh-CN" altLang="en-US" sz="1200">
                <a:solidFill>
                  <a:prstClr val="black"/>
                </a:solidFill>
              </a:rPr>
              <a:pPr/>
              <a:t>109</a:t>
            </a:fld>
            <a:endParaRPr lang="en-US" altLang="zh-CN" sz="1200">
              <a:solidFill>
                <a:prstClr val="black"/>
              </a:solidFill>
            </a:endParaRPr>
          </a:p>
        </p:txBody>
      </p:sp>
      <p:sp>
        <p:nvSpPr>
          <p:cNvPr id="428034" name="Rectangle 2"/>
          <p:cNvSpPr>
            <a:spLocks noGrp="1" noRot="1" noChangeAspect="1" noChangeArrowheads="1"/>
          </p:cNvSpPr>
          <p:nvPr>
            <p:ph type="sldImg"/>
          </p:nvPr>
        </p:nvSpPr>
        <p:spPr>
          <a:xfrm>
            <a:off x="1130300" y="674688"/>
            <a:ext cx="4597400" cy="3448050"/>
          </a:xfrm>
          <a:solidFill>
            <a:srgbClr val="FFFFFF"/>
          </a:solidFill>
          <a:ln/>
        </p:spPr>
      </p:sp>
      <p:sp>
        <p:nvSpPr>
          <p:cNvPr id="4280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7F730-265E-D741-A5E5-B5D4D3C8CD91}" type="slidenum">
              <a:rPr lang="zh-CN" altLang="en-US" sz="1200">
                <a:solidFill>
                  <a:prstClr val="black"/>
                </a:solidFill>
              </a:rPr>
              <a:pPr/>
              <a:t>110</a:t>
            </a:fld>
            <a:endParaRPr lang="en-US" altLang="zh-CN" sz="1200">
              <a:solidFill>
                <a:prstClr val="black"/>
              </a:solidFill>
            </a:endParaRPr>
          </a:p>
        </p:txBody>
      </p:sp>
      <p:sp>
        <p:nvSpPr>
          <p:cNvPr id="430082" name="Rectangle 2"/>
          <p:cNvSpPr>
            <a:spLocks noGrp="1" noRot="1" noChangeAspect="1" noChangeArrowheads="1"/>
          </p:cNvSpPr>
          <p:nvPr>
            <p:ph type="sldImg"/>
          </p:nvPr>
        </p:nvSpPr>
        <p:spPr>
          <a:xfrm>
            <a:off x="1130300" y="674688"/>
            <a:ext cx="4597400" cy="3448050"/>
          </a:xfrm>
          <a:solidFill>
            <a:srgbClr val="FFFFFF"/>
          </a:solidFill>
          <a:ln/>
        </p:spPr>
      </p:sp>
      <p:sp>
        <p:nvSpPr>
          <p:cNvPr id="430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A2C0E9-C421-AF4F-8D36-F5EDE8D967E5}" type="slidenum">
              <a:rPr lang="zh-CN" altLang="en-US" sz="1200">
                <a:solidFill>
                  <a:prstClr val="black"/>
                </a:solidFill>
              </a:rPr>
              <a:pPr/>
              <a:t>111</a:t>
            </a:fld>
            <a:endParaRPr lang="en-US" altLang="zh-CN" sz="1200">
              <a:solidFill>
                <a:prstClr val="black"/>
              </a:solidFill>
            </a:endParaRPr>
          </a:p>
        </p:txBody>
      </p:sp>
      <p:sp>
        <p:nvSpPr>
          <p:cNvPr id="432130" name="Rectangle 2"/>
          <p:cNvSpPr>
            <a:spLocks noGrp="1" noRot="1" noChangeAspect="1" noChangeArrowheads="1"/>
          </p:cNvSpPr>
          <p:nvPr>
            <p:ph type="sldImg"/>
          </p:nvPr>
        </p:nvSpPr>
        <p:spPr>
          <a:xfrm>
            <a:off x="1130300" y="674688"/>
            <a:ext cx="4597400" cy="3448050"/>
          </a:xfrm>
          <a:solidFill>
            <a:srgbClr val="FFFFFF"/>
          </a:solidFill>
          <a:ln/>
        </p:spPr>
      </p:sp>
      <p:sp>
        <p:nvSpPr>
          <p:cNvPr id="4321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956D7C-3641-C947-9F27-4F581B2092FB}" type="slidenum">
              <a:rPr lang="zh-CN" altLang="en-US" sz="1200">
                <a:solidFill>
                  <a:prstClr val="black"/>
                </a:solidFill>
              </a:rPr>
              <a:pPr/>
              <a:t>112</a:t>
            </a:fld>
            <a:endParaRPr lang="en-US" altLang="zh-CN" sz="1200">
              <a:solidFill>
                <a:prstClr val="black"/>
              </a:solidFill>
            </a:endParaRPr>
          </a:p>
        </p:txBody>
      </p:sp>
      <p:sp>
        <p:nvSpPr>
          <p:cNvPr id="434178" name="Rectangle 2"/>
          <p:cNvSpPr>
            <a:spLocks noGrp="1" noRot="1" noChangeAspect="1" noChangeArrowheads="1"/>
          </p:cNvSpPr>
          <p:nvPr>
            <p:ph type="sldImg"/>
          </p:nvPr>
        </p:nvSpPr>
        <p:spPr>
          <a:xfrm>
            <a:off x="1130300" y="674688"/>
            <a:ext cx="4597400" cy="3448050"/>
          </a:xfrm>
          <a:solidFill>
            <a:srgbClr val="FFFFFF"/>
          </a:solidFill>
          <a:ln/>
        </p:spPr>
      </p:sp>
      <p:sp>
        <p:nvSpPr>
          <p:cNvPr id="4341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270FA-05F6-1E41-A0A8-DF502CD83EDE}" type="slidenum">
              <a:rPr lang="zh-CN" altLang="en-US" sz="1200">
                <a:solidFill>
                  <a:prstClr val="black"/>
                </a:solidFill>
              </a:rPr>
              <a:pPr/>
              <a:t>113</a:t>
            </a:fld>
            <a:endParaRPr lang="en-US" altLang="zh-CN" sz="1200">
              <a:solidFill>
                <a:prstClr val="black"/>
              </a:solidFill>
            </a:endParaRPr>
          </a:p>
        </p:txBody>
      </p:sp>
      <p:sp>
        <p:nvSpPr>
          <p:cNvPr id="436226" name="Rectangle 2"/>
          <p:cNvSpPr>
            <a:spLocks noGrp="1" noRot="1" noChangeAspect="1" noChangeArrowheads="1"/>
          </p:cNvSpPr>
          <p:nvPr>
            <p:ph type="sldImg"/>
          </p:nvPr>
        </p:nvSpPr>
        <p:spPr>
          <a:xfrm>
            <a:off x="1130300" y="674688"/>
            <a:ext cx="4597400" cy="3448050"/>
          </a:xfrm>
          <a:solidFill>
            <a:srgbClr val="FFFFFF"/>
          </a:solidFill>
          <a:ln/>
        </p:spPr>
      </p:sp>
      <p:sp>
        <p:nvSpPr>
          <p:cNvPr id="4362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074B9-666A-4748-A48E-C7A8E46B9B9B}" type="slidenum">
              <a:rPr lang="zh-CN" altLang="en-US" sz="1200">
                <a:solidFill>
                  <a:prstClr val="black"/>
                </a:solidFill>
              </a:rPr>
              <a:pPr/>
              <a:t>114</a:t>
            </a:fld>
            <a:endParaRPr lang="en-US" altLang="zh-CN" sz="1200">
              <a:solidFill>
                <a:prstClr val="black"/>
              </a:solidFill>
            </a:endParaRPr>
          </a:p>
        </p:txBody>
      </p:sp>
      <p:sp>
        <p:nvSpPr>
          <p:cNvPr id="438274" name="Rectangle 2"/>
          <p:cNvSpPr>
            <a:spLocks noGrp="1" noRot="1" noChangeAspect="1" noChangeArrowheads="1"/>
          </p:cNvSpPr>
          <p:nvPr>
            <p:ph type="sldImg"/>
          </p:nvPr>
        </p:nvSpPr>
        <p:spPr>
          <a:xfrm>
            <a:off x="1130300" y="674688"/>
            <a:ext cx="4597400" cy="3448050"/>
          </a:xfrm>
          <a:solidFill>
            <a:srgbClr val="FFFFFF"/>
          </a:solidFill>
          <a:ln/>
        </p:spPr>
      </p:sp>
      <p:sp>
        <p:nvSpPr>
          <p:cNvPr id="438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F2A239-AE27-2B4A-AD2B-99AC61FD65CA}" type="slidenum">
              <a:rPr lang="zh-CN" altLang="en-US" sz="1200">
                <a:solidFill>
                  <a:prstClr val="black"/>
                </a:solidFill>
              </a:rPr>
              <a:pPr/>
              <a:t>115</a:t>
            </a:fld>
            <a:endParaRPr lang="en-US" altLang="zh-CN" sz="1200">
              <a:solidFill>
                <a:prstClr val="black"/>
              </a:solidFill>
            </a:endParaRPr>
          </a:p>
        </p:txBody>
      </p:sp>
      <p:sp>
        <p:nvSpPr>
          <p:cNvPr id="440322" name="Rectangle 2"/>
          <p:cNvSpPr>
            <a:spLocks noGrp="1" noRot="1" noChangeAspect="1" noChangeArrowheads="1"/>
          </p:cNvSpPr>
          <p:nvPr>
            <p:ph type="sldImg"/>
          </p:nvPr>
        </p:nvSpPr>
        <p:spPr>
          <a:xfrm>
            <a:off x="1152525" y="692150"/>
            <a:ext cx="4554538" cy="3416300"/>
          </a:xfrm>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97279F-9FF0-8A44-90A2-21677EB2C47C}" type="slidenum">
              <a:rPr lang="zh-CN" altLang="en-US" sz="1200">
                <a:solidFill>
                  <a:prstClr val="black"/>
                </a:solidFill>
              </a:rPr>
              <a:pPr/>
              <a:t>116</a:t>
            </a:fld>
            <a:endParaRPr lang="en-US" altLang="zh-CN" sz="1200">
              <a:solidFill>
                <a:prstClr val="black"/>
              </a:solidFill>
            </a:endParaRPr>
          </a:p>
        </p:txBody>
      </p:sp>
      <p:sp>
        <p:nvSpPr>
          <p:cNvPr id="442370" name="Rectangle 2"/>
          <p:cNvSpPr>
            <a:spLocks noGrp="1" noRot="1" noChangeAspect="1" noChangeArrowheads="1"/>
          </p:cNvSpPr>
          <p:nvPr>
            <p:ph type="sldImg"/>
          </p:nvPr>
        </p:nvSpPr>
        <p:spPr>
          <a:xfrm>
            <a:off x="1152525" y="692150"/>
            <a:ext cx="4554538" cy="3416300"/>
          </a:xfrm>
          <a:solidFill>
            <a:srgbClr val="FFFFFF"/>
          </a:solidFill>
          <a:ln/>
        </p:spPr>
      </p:sp>
      <p:sp>
        <p:nvSpPr>
          <p:cNvPr id="442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F9D7A56-2CDC-1C46-A975-5B9EC68E9892}" type="slidenum">
              <a:rPr lang="en-US"/>
              <a:pPr>
                <a:defRPr/>
              </a:pPr>
              <a:t>‹#›</a:t>
            </a:fld>
            <a:endParaRPr lang="en-US"/>
          </a:p>
        </p:txBody>
      </p:sp>
    </p:spTree>
    <p:extLst>
      <p:ext uri="{BB962C8B-B14F-4D97-AF65-F5344CB8AC3E}">
        <p14:creationId xmlns:p14="http://schemas.microsoft.com/office/powerpoint/2010/main" val="34562989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5504AE9-6201-5543-9BFF-E305FFF13C7D}" type="slidenum">
              <a:rPr lang="en-US"/>
              <a:pPr>
                <a:defRPr/>
              </a:pPr>
              <a:t>‹#›</a:t>
            </a:fld>
            <a:endParaRPr lang="en-US"/>
          </a:p>
        </p:txBody>
      </p:sp>
    </p:spTree>
    <p:extLst>
      <p:ext uri="{BB962C8B-B14F-4D97-AF65-F5344CB8AC3E}">
        <p14:creationId xmlns:p14="http://schemas.microsoft.com/office/powerpoint/2010/main" val="19614078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645C40CD-07A9-0744-8689-D517C3E5E81C}" type="slidenum">
              <a:rPr lang="en-US"/>
              <a:pPr>
                <a:defRPr/>
              </a:pPr>
              <a:t>‹#›</a:t>
            </a:fld>
            <a:endParaRPr lang="en-US"/>
          </a:p>
        </p:txBody>
      </p:sp>
    </p:spTree>
    <p:extLst>
      <p:ext uri="{BB962C8B-B14F-4D97-AF65-F5344CB8AC3E}">
        <p14:creationId xmlns:p14="http://schemas.microsoft.com/office/powerpoint/2010/main" val="8928023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CB04A05-695A-B84A-A154-2A3E936F1B75}" type="slidenum">
              <a:rPr lang="en-US"/>
              <a:pPr>
                <a:defRPr/>
              </a:pPr>
              <a:t>‹#›</a:t>
            </a:fld>
            <a:endParaRPr lang="en-US"/>
          </a:p>
        </p:txBody>
      </p:sp>
    </p:spTree>
    <p:extLst>
      <p:ext uri="{BB962C8B-B14F-4D97-AF65-F5344CB8AC3E}">
        <p14:creationId xmlns:p14="http://schemas.microsoft.com/office/powerpoint/2010/main" val="15388595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CE02E6-1F20-864E-82A7-0AED5A006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01216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05B5F-1C15-B546-A5D3-C391031CC4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98397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3F932-ED5D-294F-A851-6BB682B60C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79792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684DD2-2611-4349-BEE3-DE0A360A6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55258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EBD74F-D634-DF46-A800-20DF4506B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55012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27815F-48F3-894E-AD12-5F92CC9C77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59261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E27830-FD48-7E4A-BA9A-F38C8E7B6F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901863"/>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8BD48E-BE69-924B-A981-3682DCEA3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623283"/>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273D1-CFE5-CD48-A553-23F1DFFA74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56382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830C9-9D17-CE49-8904-A9B3ED3DB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81017"/>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25FC9-9B08-1947-88C1-2C9BE6B43A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581713"/>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4467051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77940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369874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8068947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46002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6886779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982393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8668525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249436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410237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018970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372209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180092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11282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9/30/24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5815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18115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9/30/24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237851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9/30/24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031735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9/30/24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204269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9/30/24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765712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9/30/24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74685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415527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9/30/24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29543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17512653"/>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618620"/>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4842697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0809"/>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282268"/>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558713"/>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638303537"/>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822783"/>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2591574"/>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587829"/>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21132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949049"/>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733714817"/>
      </p:ext>
    </p:extLst>
  </p:cSld>
  <p:clrMapOvr>
    <a:masterClrMapping/>
  </p:clrMapOvr>
  <p:transition spd="med">
    <p:cu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9/30/24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129598657"/>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9432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30/09/2024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174610688"/>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30/09/2024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882221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30/09/2024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299682080"/>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30/09/2024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474178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30/09/2024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3942542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30/09/2024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5851885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30/09/2024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5949788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30/09/2024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40844430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30/09/2024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43751127"/>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30/09/2024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099202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111085"/>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30/09/2024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023586048"/>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pPr>
                <a:defRPr/>
              </a:pPr>
              <a:t>‹#›</a:t>
            </a:fld>
            <a:endParaRPr lang="en-US"/>
          </a:p>
        </p:txBody>
      </p:sp>
    </p:spTree>
    <p:extLst>
      <p:ext uri="{BB962C8B-B14F-4D97-AF65-F5344CB8AC3E}">
        <p14:creationId xmlns:p14="http://schemas.microsoft.com/office/powerpoint/2010/main" val="38763256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pPr>
                <a:defRPr/>
              </a:pPr>
              <a:t>‹#›</a:t>
            </a:fld>
            <a:endParaRPr lang="en-US"/>
          </a:p>
        </p:txBody>
      </p:sp>
    </p:spTree>
    <p:extLst>
      <p:ext uri="{BB962C8B-B14F-4D97-AF65-F5344CB8AC3E}">
        <p14:creationId xmlns:p14="http://schemas.microsoft.com/office/powerpoint/2010/main" val="34725168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pPr>
                <a:defRPr/>
              </a:pPr>
              <a:t>‹#›</a:t>
            </a:fld>
            <a:endParaRPr lang="en-US"/>
          </a:p>
        </p:txBody>
      </p:sp>
    </p:spTree>
    <p:extLst>
      <p:ext uri="{BB962C8B-B14F-4D97-AF65-F5344CB8AC3E}">
        <p14:creationId xmlns:p14="http://schemas.microsoft.com/office/powerpoint/2010/main" val="1894818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pPr>
                <a:defRPr/>
              </a:pPr>
              <a:t>‹#›</a:t>
            </a:fld>
            <a:endParaRPr lang="en-US"/>
          </a:p>
        </p:txBody>
      </p:sp>
    </p:spTree>
    <p:extLst>
      <p:ext uri="{BB962C8B-B14F-4D97-AF65-F5344CB8AC3E}">
        <p14:creationId xmlns:p14="http://schemas.microsoft.com/office/powerpoint/2010/main" val="40563116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pPr>
                <a:defRPr/>
              </a:pPr>
              <a:t>‹#›</a:t>
            </a:fld>
            <a:endParaRPr lang="en-US"/>
          </a:p>
        </p:txBody>
      </p:sp>
    </p:spTree>
    <p:extLst>
      <p:ext uri="{BB962C8B-B14F-4D97-AF65-F5344CB8AC3E}">
        <p14:creationId xmlns:p14="http://schemas.microsoft.com/office/powerpoint/2010/main" val="32705248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pPr>
                <a:defRPr/>
              </a:pPr>
              <a:t>‹#›</a:t>
            </a:fld>
            <a:endParaRPr lang="en-US"/>
          </a:p>
        </p:txBody>
      </p:sp>
    </p:spTree>
    <p:extLst>
      <p:ext uri="{BB962C8B-B14F-4D97-AF65-F5344CB8AC3E}">
        <p14:creationId xmlns:p14="http://schemas.microsoft.com/office/powerpoint/2010/main" val="30365903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pPr>
                <a:defRPr/>
              </a:pPr>
              <a:t>‹#›</a:t>
            </a:fld>
            <a:endParaRPr lang="en-US"/>
          </a:p>
        </p:txBody>
      </p:sp>
    </p:spTree>
    <p:extLst>
      <p:ext uri="{BB962C8B-B14F-4D97-AF65-F5344CB8AC3E}">
        <p14:creationId xmlns:p14="http://schemas.microsoft.com/office/powerpoint/2010/main" val="15370876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pPr>
                <a:defRPr/>
              </a:pPr>
              <a:t>‹#›</a:t>
            </a:fld>
            <a:endParaRPr lang="en-US"/>
          </a:p>
        </p:txBody>
      </p:sp>
    </p:spTree>
    <p:extLst>
      <p:ext uri="{BB962C8B-B14F-4D97-AF65-F5344CB8AC3E}">
        <p14:creationId xmlns:p14="http://schemas.microsoft.com/office/powerpoint/2010/main" val="7654498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pPr>
                <a:defRPr/>
              </a:pPr>
              <a:t>‹#›</a:t>
            </a:fld>
            <a:endParaRPr lang="en-US"/>
          </a:p>
        </p:txBody>
      </p:sp>
    </p:spTree>
    <p:extLst>
      <p:ext uri="{BB962C8B-B14F-4D97-AF65-F5344CB8AC3E}">
        <p14:creationId xmlns:p14="http://schemas.microsoft.com/office/powerpoint/2010/main" val="197025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737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pPr>
                <a:defRPr/>
              </a:pPr>
              <a:t>‹#›</a:t>
            </a:fld>
            <a:endParaRPr lang="en-US"/>
          </a:p>
        </p:txBody>
      </p:sp>
    </p:spTree>
    <p:extLst>
      <p:ext uri="{BB962C8B-B14F-4D97-AF65-F5344CB8AC3E}">
        <p14:creationId xmlns:p14="http://schemas.microsoft.com/office/powerpoint/2010/main" val="2884838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pPr>
                <a:defRPr/>
              </a:pPr>
              <a:t>‹#›</a:t>
            </a:fld>
            <a:endParaRPr lang="en-US"/>
          </a:p>
        </p:txBody>
      </p:sp>
    </p:spTree>
    <p:extLst>
      <p:ext uri="{BB962C8B-B14F-4D97-AF65-F5344CB8AC3E}">
        <p14:creationId xmlns:p14="http://schemas.microsoft.com/office/powerpoint/2010/main" val="10697056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808807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372206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474821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696859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2882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918869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5825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47281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61151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947920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543802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81792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527138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30807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60991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23775"/>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33663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36248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300068"/>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1335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3376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4821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6745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3868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297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5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05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553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7036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887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138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307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0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BE9168-6225-4F47-8DC4-232B106D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629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26DE2C-4D05-E645-83B7-5580CE49B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137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32FC6E-D3AC-2442-A934-11AA17D517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164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22025-0548-D642-9C87-285A65D43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618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9ED8E94-E787-1842-8F33-0ED58E937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518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8B03B1-0D40-BD40-8B34-F4B3A67BFB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8696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5A3F36-39E2-ED43-8B76-C5906AC264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704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8D3DA-9902-9443-AA78-E89005211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318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D0DC17-94C7-DA44-A297-16DD340BD9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0032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A517F8-E542-154C-8FCE-3B5DDDD72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2381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AB7BC7-EDDE-6D4A-A637-55ACFF330B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664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8672523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8382919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35595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08626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157521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6010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1145454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4371512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9238097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5905429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77354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98046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8504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49048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144471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561746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238302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58624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93824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23380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845650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9/30/24</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092072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58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989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2309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7182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5814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05886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39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78835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789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74230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079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10121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76062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5700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63479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897457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84224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0751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55527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896145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2686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199038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5557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44787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286E70CF-409E-3548-B2BC-E2E6F4A43E90}" type="slidenum">
              <a:rPr lang="en-US"/>
              <a:pPr>
                <a:defRPr/>
              </a:pPr>
              <a:t>‹#›</a:t>
            </a:fld>
            <a:endParaRPr lang="en-US"/>
          </a:p>
        </p:txBody>
      </p:sp>
    </p:spTree>
    <p:extLst>
      <p:ext uri="{BB962C8B-B14F-4D97-AF65-F5344CB8AC3E}">
        <p14:creationId xmlns:p14="http://schemas.microsoft.com/office/powerpoint/2010/main" val="181133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E39AD503-C79B-E94B-93DA-B72D7682928B}" type="slidenum">
              <a:rPr lang="en-US"/>
              <a:pPr>
                <a:defRPr/>
              </a:pPr>
              <a:t>‹#›</a:t>
            </a:fld>
            <a:endParaRPr lang="en-US"/>
          </a:p>
        </p:txBody>
      </p:sp>
    </p:spTree>
    <p:extLst>
      <p:ext uri="{BB962C8B-B14F-4D97-AF65-F5344CB8AC3E}">
        <p14:creationId xmlns:p14="http://schemas.microsoft.com/office/powerpoint/2010/main" val="41708739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AA86538-B579-0944-8B43-31467F539417}" type="slidenum">
              <a:rPr lang="en-US"/>
              <a:pPr>
                <a:defRPr/>
              </a:pPr>
              <a:t>‹#›</a:t>
            </a:fld>
            <a:endParaRPr lang="en-US"/>
          </a:p>
        </p:txBody>
      </p:sp>
    </p:spTree>
    <p:extLst>
      <p:ext uri="{BB962C8B-B14F-4D97-AF65-F5344CB8AC3E}">
        <p14:creationId xmlns:p14="http://schemas.microsoft.com/office/powerpoint/2010/main" val="26120796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7CE0754B-F050-D140-BF92-8B86154E8C40}" type="slidenum">
              <a:rPr lang="en-US"/>
              <a:pPr>
                <a:defRPr/>
              </a:pPr>
              <a:t>‹#›</a:t>
            </a:fld>
            <a:endParaRPr lang="en-US"/>
          </a:p>
        </p:txBody>
      </p:sp>
    </p:spTree>
    <p:extLst>
      <p:ext uri="{BB962C8B-B14F-4D97-AF65-F5344CB8AC3E}">
        <p14:creationId xmlns:p14="http://schemas.microsoft.com/office/powerpoint/2010/main" val="6022387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E14B22B-2DF5-CC42-953B-6202A6E2E1DA}" type="slidenum">
              <a:rPr lang="en-US"/>
              <a:pPr>
                <a:defRPr/>
              </a:pPr>
              <a:t>‹#›</a:t>
            </a:fld>
            <a:endParaRPr lang="en-US"/>
          </a:p>
        </p:txBody>
      </p:sp>
    </p:spTree>
    <p:extLst>
      <p:ext uri="{BB962C8B-B14F-4D97-AF65-F5344CB8AC3E}">
        <p14:creationId xmlns:p14="http://schemas.microsoft.com/office/powerpoint/2010/main" val="26030744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57F522A-8C54-AC4E-BC5C-3A9CD7D6AA62}" type="slidenum">
              <a:rPr lang="en-US"/>
              <a:pPr>
                <a:defRPr/>
              </a:pPr>
              <a:t>‹#›</a:t>
            </a:fld>
            <a:endParaRPr lang="en-US"/>
          </a:p>
        </p:txBody>
      </p:sp>
    </p:spTree>
    <p:extLst>
      <p:ext uri="{BB962C8B-B14F-4D97-AF65-F5344CB8AC3E}">
        <p14:creationId xmlns:p14="http://schemas.microsoft.com/office/powerpoint/2010/main" val="2019422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21A8C01-4625-A14A-9C27-29221CC2997F}" type="slidenum">
              <a:rPr lang="en-US"/>
              <a:pPr>
                <a:defRPr/>
              </a:pPr>
              <a:t>‹#›</a:t>
            </a:fld>
            <a:endParaRPr lang="en-US"/>
          </a:p>
        </p:txBody>
      </p:sp>
    </p:spTree>
    <p:extLst>
      <p:ext uri="{BB962C8B-B14F-4D97-AF65-F5344CB8AC3E}">
        <p14:creationId xmlns:p14="http://schemas.microsoft.com/office/powerpoint/2010/main" val="35320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3.jpe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defTabSz="914400">
              <a:spcAft>
                <a:spcPct val="0"/>
              </a:spcAft>
              <a:defRPr/>
            </a:pPr>
            <a:fld id="{4F311251-281E-CE4C-B91F-64E877F720AB}" type="slidenum">
              <a:rPr lang="en-US">
                <a:solidFill>
                  <a:srgbClr val="000000"/>
                </a:solidFill>
                <a:ea typeface="ＭＳ Ｐゴシック" charset="0"/>
                <a:cs typeface="ＭＳ Ｐゴシック" charset="0"/>
              </a:rPr>
              <a:pPr defTabSz="914400">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56286495"/>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9/30/24</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79482751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9/30/24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757383960"/>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06196266"/>
      </p:ext>
    </p:extLst>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9/30/24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60490759"/>
      </p:ext>
    </p:extLst>
  </p:cSld>
  <p:clrMap bg1="lt1" tx1="dk1" bg2="lt2" tx2="dk2" accent1="accent1" accent2="accent2" accent3="accent3" accent4="accent4" accent5="accent5" accent6="accent6" hlink="hlink" folHlink="folHlink"/>
  <p:sldLayoutIdLst>
    <p:sldLayoutId id="214748412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30/09/2024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2000360066"/>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pPr>
                <a:defRPr/>
              </a:pPr>
              <a:t>‹#›</a:t>
            </a:fld>
            <a:endParaRPr lang="en-US"/>
          </a:p>
        </p:txBody>
      </p:sp>
    </p:spTree>
    <p:extLst>
      <p:ext uri="{BB962C8B-B14F-4D97-AF65-F5344CB8AC3E}">
        <p14:creationId xmlns:p14="http://schemas.microsoft.com/office/powerpoint/2010/main" val="102915523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61441878"/>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28271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786886"/>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Osaka" pitchFamily="-112" charset="-128"/>
                <a:cs typeface="Osaka" pitchFamily="-112" charset="-128"/>
              </a:defRPr>
            </a:lvl1pPr>
          </a:lstStyle>
          <a:p>
            <a:pPr defTabSz="914400" eaLnBrk="0" fontAlgn="base" hangingPunct="0">
              <a:spcBef>
                <a:spcPct val="0"/>
              </a:spcBef>
              <a:spcAft>
                <a:spcPct val="0"/>
              </a:spcAft>
              <a:defRPr/>
            </a:pPr>
            <a:endParaRPr lang="en-US">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Osaka" pitchFamily="-112" charset="-128"/>
                <a:cs typeface="Osaka" pitchFamily="-112" charset="-128"/>
              </a:defRPr>
            </a:lvl1pPr>
          </a:lstStyle>
          <a:p>
            <a:pPr defTabSz="914400" eaLnBrk="0" fontAlgn="base" hangingPunct="0">
              <a:spcBef>
                <a:spcPct val="0"/>
              </a:spcBef>
              <a:spcAft>
                <a:spcPct val="0"/>
              </a:spcAft>
              <a:defRPr/>
            </a:pPr>
            <a:endParaRPr lang="en-US">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defTabSz="914400" eaLnBrk="0" fontAlgn="base" hangingPunct="0">
              <a:spcBef>
                <a:spcPct val="0"/>
              </a:spcBef>
              <a:spcAft>
                <a:spcPct val="0"/>
              </a:spcAft>
              <a:defRPr/>
            </a:pPr>
            <a:fld id="{05D32462-4687-2046-B61B-D52A7E0AFB42}" type="slidenum">
              <a:rPr lang="en-US">
                <a:solidFill>
                  <a:srgbClr val="000000"/>
                </a:solidFill>
                <a:latin typeface="Arial" charset="0"/>
              </a:rPr>
              <a:pPr defTabSz="914400" eaLnBrk="0" fontAlgn="base" hangingPunct="0">
                <a:spcBef>
                  <a:spcPct val="0"/>
                </a:spcBef>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415670094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00739515"/>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6671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958627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7654780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solidFill>
                  <a:srgbClr val="FFFFFF"/>
                </a:solidFill>
                <a:latin typeface="Times" charset="0"/>
              </a:defRPr>
            </a:lvl1pPr>
          </a:lstStyle>
          <a:p>
            <a:pPr defTabSz="914400" eaLnBrk="0" fontAlgn="base" hangingPunct="0">
              <a:spcAft>
                <a:spcPct val="0"/>
              </a:spcAft>
              <a:defRPr/>
            </a:pPr>
            <a:fld id="{6FF00AAE-65D8-7E41-84DA-C5F77D92117F}"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grpSp>
        <p:nvGrpSpPr>
          <p:cNvPr id="7475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476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314880326"/>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49.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80.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4.xml"/><Relationship Id="rId1" Type="http://schemas.openxmlformats.org/officeDocument/2006/relationships/slideLayout" Target="../slideLayouts/slideLayout80.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5.xml"/><Relationship Id="rId1" Type="http://schemas.openxmlformats.org/officeDocument/2006/relationships/slideLayout" Target="../slideLayouts/slideLayout8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57.xml"/><Relationship Id="rId4" Type="http://schemas.openxmlformats.org/officeDocument/2006/relationships/image" Target="../media/image81.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5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9.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0.xml"/><Relationship Id="rId1" Type="http://schemas.openxmlformats.org/officeDocument/2006/relationships/slideLayout" Target="../slideLayouts/slideLayout16.xml"/><Relationship Id="rId4" Type="http://schemas.openxmlformats.org/officeDocument/2006/relationships/image" Target="../media/image85.jpeg"/></Relationships>
</file>

<file path=ppt/slides/_rels/slide1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3.xml"/><Relationship Id="rId1" Type="http://schemas.openxmlformats.org/officeDocument/2006/relationships/slideLayout" Target="../slideLayouts/slideLayout57.xml"/><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0.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0.xml"/><Relationship Id="rId1" Type="http://schemas.openxmlformats.org/officeDocument/2006/relationships/themeOverride" Target="../theme/themeOverride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3.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hemeOverride" Target="../theme/themeOverride5.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46.png"/><Relationship Id="rId2" Type="http://schemas.openxmlformats.org/officeDocument/2006/relationships/slideLayout" Target="../slideLayouts/slideLayout59.xml"/><Relationship Id="rId1" Type="http://schemas.openxmlformats.org/officeDocument/2006/relationships/themeOverride" Target="../theme/themeOverride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8.xml"/><Relationship Id="rId1" Type="http://schemas.openxmlformats.org/officeDocument/2006/relationships/themeOverride" Target="../theme/themeOverride7.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59.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61.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hemeOverride" Target="../theme/themeOverride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6.xml"/><Relationship Id="rId5" Type="http://schemas.microsoft.com/office/2007/relationships/hdphoto" Target="../media/hdphoto1.wdp"/><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6.xml"/><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9.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10.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4.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6.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2.jpeg"/><Relationship Id="rId7"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1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4.xml"/><Relationship Id="rId1" Type="http://schemas.openxmlformats.org/officeDocument/2006/relationships/themeOverride" Target="../theme/themeOverride11.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80.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80.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0.xml"/><Relationship Id="rId1" Type="http://schemas.openxmlformats.org/officeDocument/2006/relationships/slideLayout" Target="../slideLayouts/slideLayout162.xml"/><Relationship Id="rId6" Type="http://schemas.openxmlformats.org/officeDocument/2006/relationships/image" Target="../media/image76.jpeg"/><Relationship Id="rId5" Type="http://schemas.openxmlformats.org/officeDocument/2006/relationships/slide" Target="slide109.xml"/><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72.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29282" y="-11134"/>
            <a:ext cx="4949190" cy="6858000"/>
          </a:xfrm>
          <a:prstGeom prst="rect">
            <a:avLst/>
          </a:prstGeom>
        </p:spPr>
      </p:pic>
      <p:pic>
        <p:nvPicPr>
          <p:cNvPr id="4" name="Picture 3"/>
          <p:cNvPicPr>
            <a:picLocks noChangeAspect="1"/>
          </p:cNvPicPr>
          <p:nvPr/>
        </p:nvPicPr>
        <p:blipFill>
          <a:blip r:embed="rId3"/>
          <a:stretch>
            <a:fillRect/>
          </a:stretch>
        </p:blipFill>
        <p:spPr>
          <a:xfrm>
            <a:off x="0" y="11134"/>
            <a:ext cx="4664936" cy="4222199"/>
          </a:xfrm>
          <a:prstGeom prst="rect">
            <a:avLst/>
          </a:prstGeom>
        </p:spPr>
      </p:pic>
      <p:sp>
        <p:nvSpPr>
          <p:cNvPr id="2" name="Title 1"/>
          <p:cNvSpPr>
            <a:spLocks noGrp="1"/>
          </p:cNvSpPr>
          <p:nvPr>
            <p:ph type="title"/>
          </p:nvPr>
        </p:nvSpPr>
        <p:spPr>
          <a:xfrm>
            <a:off x="94605" y="4306600"/>
            <a:ext cx="9049395" cy="1121891"/>
          </a:xfrm>
        </p:spPr>
        <p:txBody>
          <a:bodyPr/>
          <a:lstStyle/>
          <a:p>
            <a:pPr algn="r"/>
            <a:r>
              <a:rPr lang="en-US" sz="8000" b="1" dirty="0">
                <a:effectLst>
                  <a:glow rad="177800">
                    <a:schemeClr val="bg2"/>
                  </a:glow>
                </a:effectLst>
              </a:rPr>
              <a:t>Genesis 21–36</a:t>
            </a:r>
          </a:p>
        </p:txBody>
      </p:sp>
      <p:sp>
        <p:nvSpPr>
          <p:cNvPr id="6" name="Rectangle 5">
            <a:extLst>
              <a:ext uri="{FF2B5EF4-FFF2-40B4-BE49-F238E27FC236}">
                <a16:creationId xmlns:a16="http://schemas.microsoft.com/office/drawing/2014/main" id="{F5A5B8A5-B263-9F40-B939-0BA3A79BE69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8727144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en-US" altLang="zh-CN" sz="4000" b="1" dirty="0">
                <a:solidFill>
                  <a:schemeClr val="bg1"/>
                </a:solidFill>
                <a:latin typeface="Arial" charset="0"/>
                <a:ea typeface="ＭＳ Ｐゴシック" charset="0"/>
                <a:cs typeface="Arial" charset="0"/>
              </a:rPr>
              <a:t>Genesis</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en-US" sz="1800" b="1" kern="1200" dirty="0">
                          <a:solidFill>
                            <a:schemeClr val="bg1"/>
                          </a:solidFill>
                          <a:effectLst/>
                          <a:latin typeface="Arial" panose="020B0604020202020204" pitchFamily="34" charset="0"/>
                          <a:cs typeface="Arial" panose="020B0604020202020204" pitchFamily="34" charset="0"/>
                        </a:rPr>
                        <a:t>Origin in Election and Promise</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Creation</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1600" b="1" dirty="0">
                          <a:solidFill>
                            <a:schemeClr val="bg1"/>
                          </a:solidFill>
                          <a:effectLst/>
                          <a:latin typeface="Arial" panose="020B0604020202020204" pitchFamily="34" charset="0"/>
                          <a:cs typeface="Arial" panose="020B0604020202020204" pitchFamily="34" charset="0"/>
                        </a:rPr>
                        <a:t>Fall</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Flood</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Babel</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Abraham</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Isaac</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Jacob</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Joseph</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Primeval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Patriarchal Characters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1:1–11:26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11:27–50:26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God’s Election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God’s Promise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Adam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Abraham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4/5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Mesopotamia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dirty="0">
                          <a:solidFill>
                            <a:schemeClr val="bg1"/>
                          </a:solidFill>
                          <a:latin typeface="Arial" panose="020B0604020202020204" pitchFamily="34" charset="0"/>
                          <a:cs typeface="Arial" panose="020B0604020202020204" pitchFamily="34" charset="0"/>
                        </a:rPr>
                        <a:t>Canaan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a:solidFill>
                            <a:schemeClr val="bg1"/>
                          </a:solidFill>
                          <a:latin typeface="Arial" panose="020B0604020202020204" pitchFamily="34" charset="0"/>
                          <a:cs typeface="Arial" panose="020B0604020202020204" pitchFamily="34" charset="0"/>
                        </a:rPr>
                        <a:t>Egypt</a:t>
                      </a:r>
                      <a:endParaRPr lang="en-US" sz="16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2083 Years</a:t>
                      </a:r>
                    </a:p>
                    <a:p>
                      <a:pPr algn="ctr"/>
                      <a:r>
                        <a:rPr lang="en-US" sz="1600" b="1" kern="1200" dirty="0">
                          <a:solidFill>
                            <a:schemeClr val="bg1"/>
                          </a:solidFill>
                          <a:effectLst/>
                          <a:latin typeface="Arial" panose="020B0604020202020204" pitchFamily="34" charset="0"/>
                          <a:cs typeface="Arial" panose="020B0604020202020204" pitchFamily="34" charset="0"/>
                        </a:rPr>
                        <a:t>(4143-2060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215 Years </a:t>
                      </a:r>
                    </a:p>
                    <a:p>
                      <a:pPr algn="ctr"/>
                      <a:r>
                        <a:rPr lang="en-US" sz="1600" b="1" kern="1200" dirty="0">
                          <a:solidFill>
                            <a:schemeClr val="bg1"/>
                          </a:solidFill>
                          <a:effectLst/>
                          <a:latin typeface="Arial" panose="020B0604020202020204" pitchFamily="34" charset="0"/>
                          <a:cs typeface="Arial" panose="020B0604020202020204" pitchFamily="34" charset="0"/>
                        </a:rPr>
                        <a:t>(2060-1845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71 Years </a:t>
                      </a:r>
                    </a:p>
                    <a:p>
                      <a:pPr algn="ctr"/>
                      <a:r>
                        <a:rPr lang="en-US" sz="1600" b="1" kern="1200" dirty="0">
                          <a:solidFill>
                            <a:schemeClr val="bg1"/>
                          </a:solidFill>
                          <a:effectLst/>
                          <a:latin typeface="Arial" panose="020B0604020202020204" pitchFamily="34" charset="0"/>
                          <a:cs typeface="Arial" panose="020B0604020202020204" pitchFamily="34" charset="0"/>
                        </a:rPr>
                        <a:t>(1845-1774 BC)</a:t>
                      </a:r>
                      <a:r>
                        <a:rPr lang="en-US" sz="1600" b="1"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The </a:t>
                      </a:r>
                      <a:r>
                        <a:rPr lang="en-US" sz="1400" b="1" i="1" dirty="0">
                          <a:solidFill>
                            <a:schemeClr val="bg1"/>
                          </a:solidFill>
                          <a:effectLst/>
                          <a:latin typeface="Arial" panose="020B0604020202020204" pitchFamily="34" charset="0"/>
                          <a:cs typeface="Arial" panose="020B0604020202020204" pitchFamily="34" charset="0"/>
                        </a:rPr>
                        <a:t>tôledôt</a:t>
                      </a:r>
                      <a:r>
                        <a:rPr lang="en-US" sz="1400" b="1" dirty="0">
                          <a:solidFill>
                            <a:schemeClr val="bg1"/>
                          </a:solidFill>
                          <a:effectLst/>
                          <a:latin typeface="Arial" panose="020B0604020202020204" pitchFamily="34" charset="0"/>
                          <a:cs typeface="Arial" panose="020B0604020202020204" pitchFamily="34" charset="0"/>
                        </a:rPr>
                        <a:t> of…</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Heavens &amp; Earth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Terah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Creation</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Post-Creation</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Abraham &amp; 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Joseph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2:4–4:26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5:1–6:8</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6:9–9:29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10:1–11:9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11:10-26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11:27–25:11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25:19–35:29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36:1–37:1</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37:2–50:26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Covers 2369 Years of History</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Written During Wilderness Wanderings (c. 1405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735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en-US" sz="4800" b="1" dirty="0">
                <a:effectLst>
                  <a:outerShdw blurRad="38100" dist="38100" dir="2700000" algn="tl">
                    <a:srgbClr val="000000">
                      <a:alpha val="43137"/>
                    </a:srgbClr>
                  </a:outerShdw>
                </a:effectLst>
              </a:rPr>
              <a:t>God promised believers like us blessings of the Abrahamic Covenant.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377952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Genesis</a:t>
            </a: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Live out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choice</a:t>
            </a:r>
            <a:r>
              <a:rPr lang="en-US" sz="5400" b="1" dirty="0">
                <a:effectLst>
                  <a:glow rad="127000">
                    <a:schemeClr val="tx1"/>
                  </a:glow>
                </a:effectLst>
                <a:latin typeface="Arial" charset="0"/>
                <a:ea typeface="ＭＳ Ｐゴシック" charset="0"/>
                <a:cs typeface="ＭＳ Ｐゴシック" charset="0"/>
              </a:rPr>
              <a:t> of you and </a:t>
            </a:r>
            <a:r>
              <a:rPr lang="en-US" sz="5400" b="1" dirty="0">
                <a:solidFill>
                  <a:srgbClr val="FFFF00"/>
                </a:solidFill>
                <a:effectLst>
                  <a:glow rad="127000">
                    <a:schemeClr val="tx1"/>
                  </a:glow>
                </a:effectLst>
                <a:latin typeface="Arial" charset="0"/>
                <a:ea typeface="ＭＳ Ｐゴシック" charset="0"/>
                <a:cs typeface="ＭＳ Ｐゴシック" charset="0"/>
              </a:rPr>
              <a:t>promises</a:t>
            </a:r>
            <a:r>
              <a:rPr lang="en-US" sz="5400" b="1" dirty="0">
                <a:effectLst>
                  <a:glow rad="127000">
                    <a:schemeClr val="tx1"/>
                  </a:glow>
                </a:effectLst>
                <a:latin typeface="Arial" charset="0"/>
                <a:ea typeface="ＭＳ Ｐゴシック" charset="0"/>
                <a:cs typeface="ＭＳ Ｐゴシック" charset="0"/>
              </a:rPr>
              <a:t> for blessing</a:t>
            </a:r>
          </a:p>
        </p:txBody>
      </p:sp>
    </p:spTree>
    <p:extLst>
      <p:ext uri="{BB962C8B-B14F-4D97-AF65-F5344CB8AC3E}">
        <p14:creationId xmlns:p14="http://schemas.microsoft.com/office/powerpoint/2010/main" val="29715526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should you respond to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election and promise? </a:t>
            </a:r>
          </a:p>
        </p:txBody>
      </p:sp>
    </p:spTree>
    <p:extLst>
      <p:ext uri="{BB962C8B-B14F-4D97-AF65-F5344CB8AC3E}">
        <p14:creationId xmlns:p14="http://schemas.microsoft.com/office/powerpoint/2010/main" val="50356925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209215798"/>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40213232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18837"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8"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18839"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418847"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Chart of Entire Book</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443641997"/>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28867" name="Text Box 3"/>
          <p:cNvSpPr txBox="1">
            <a:spLocks noChangeArrowheads="1"/>
          </p:cNvSpPr>
          <p:nvPr/>
        </p:nvSpPr>
        <p:spPr bwMode="auto">
          <a:xfrm>
            <a:off x="762000" y="2195513"/>
            <a:ext cx="3733800" cy="39703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latin typeface="Arial"/>
                <a:ea typeface="Arial" pitchFamily="-112" charset="0"/>
                <a:cs typeface="Arial"/>
              </a:rPr>
              <a:t>Theology: Cosmogony: Anthropology:  Sociology:  Hamartiology: Ethnology:  Soteriology:</a:t>
            </a:r>
          </a:p>
        </p:txBody>
      </p:sp>
      <p:sp>
        <p:nvSpPr>
          <p:cNvPr id="1828868" name="Text Box 4"/>
          <p:cNvSpPr txBox="1">
            <a:spLocks noChangeArrowheads="1"/>
          </p:cNvSpPr>
          <p:nvPr/>
        </p:nvSpPr>
        <p:spPr bwMode="auto">
          <a:xfrm>
            <a:off x="4724400" y="21336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God</a:t>
            </a:r>
          </a:p>
        </p:txBody>
      </p:sp>
      <p:sp>
        <p:nvSpPr>
          <p:cNvPr id="1828869" name="Text Box 5"/>
          <p:cNvSpPr txBox="1">
            <a:spLocks noChangeArrowheads="1"/>
          </p:cNvSpPr>
          <p:nvPr/>
        </p:nvSpPr>
        <p:spPr bwMode="auto">
          <a:xfrm>
            <a:off x="4724400" y="269557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The universe</a:t>
            </a:r>
          </a:p>
        </p:txBody>
      </p:sp>
      <p:sp>
        <p:nvSpPr>
          <p:cNvPr id="1828870" name="Text Box 6"/>
          <p:cNvSpPr txBox="1">
            <a:spLocks noChangeArrowheads="1"/>
          </p:cNvSpPr>
          <p:nvPr/>
        </p:nvSpPr>
        <p:spPr bwMode="auto">
          <a:xfrm>
            <a:off x="4724400" y="3259138"/>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Humanity</a:t>
            </a:r>
          </a:p>
        </p:txBody>
      </p:sp>
      <p:sp>
        <p:nvSpPr>
          <p:cNvPr id="1828871" name="Text Box 7"/>
          <p:cNvSpPr txBox="1">
            <a:spLocks noChangeArrowheads="1"/>
          </p:cNvSpPr>
          <p:nvPr/>
        </p:nvSpPr>
        <p:spPr bwMode="auto">
          <a:xfrm>
            <a:off x="4724400" y="38227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Society</a:t>
            </a:r>
          </a:p>
        </p:txBody>
      </p:sp>
      <p:sp>
        <p:nvSpPr>
          <p:cNvPr id="1828872" name="Text Box 8"/>
          <p:cNvSpPr txBox="1">
            <a:spLocks noChangeArrowheads="1"/>
          </p:cNvSpPr>
          <p:nvPr/>
        </p:nvSpPr>
        <p:spPr bwMode="auto">
          <a:xfrm>
            <a:off x="4724400" y="4386263"/>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Sin</a:t>
            </a:r>
          </a:p>
        </p:txBody>
      </p:sp>
      <p:sp>
        <p:nvSpPr>
          <p:cNvPr id="1828873" name="Text Box 9"/>
          <p:cNvSpPr txBox="1">
            <a:spLocks noChangeArrowheads="1"/>
          </p:cNvSpPr>
          <p:nvPr/>
        </p:nvSpPr>
        <p:spPr bwMode="auto">
          <a:xfrm>
            <a:off x="4724400" y="494982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Races</a:t>
            </a:r>
          </a:p>
        </p:txBody>
      </p:sp>
      <p:sp>
        <p:nvSpPr>
          <p:cNvPr id="1828874" name="Text Box 10"/>
          <p:cNvSpPr txBox="1">
            <a:spLocks noChangeArrowheads="1"/>
          </p:cNvSpPr>
          <p:nvPr/>
        </p:nvSpPr>
        <p:spPr bwMode="auto">
          <a:xfrm>
            <a:off x="4724400" y="55118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a:solidFill>
                  <a:srgbClr val="FFFFFF"/>
                </a:solidFill>
                <a:latin typeface="Arial"/>
                <a:ea typeface="Arial" pitchFamily="-112" charset="0"/>
                <a:cs typeface="Arial"/>
              </a:rPr>
              <a:t>Salvation</a:t>
            </a:r>
          </a:p>
        </p:txBody>
      </p:sp>
      <p:sp>
        <p:nvSpPr>
          <p:cNvPr id="1828875" name="Text Box 11"/>
          <p:cNvSpPr txBox="1">
            <a:spLocks noChangeArrowheads="1"/>
          </p:cNvSpPr>
          <p:nvPr/>
        </p:nvSpPr>
        <p:spPr bwMode="auto">
          <a:xfrm>
            <a:off x="4724400" y="155733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u="sng" dirty="0">
                <a:solidFill>
                  <a:srgbClr val="FFFFFF"/>
                </a:solidFill>
                <a:latin typeface="Arial"/>
                <a:ea typeface="Arial" pitchFamily="-112" charset="0"/>
                <a:cs typeface="Arial"/>
              </a:rPr>
              <a:t>The study of . . .</a:t>
            </a:r>
          </a:p>
        </p:txBody>
      </p:sp>
      <p:sp>
        <p:nvSpPr>
          <p:cNvPr id="1828876" name="Rectangle 12"/>
          <p:cNvSpPr>
            <a:spLocks noGrp="1" noChangeArrowheads="1"/>
          </p:cNvSpPr>
          <p:nvPr>
            <p:ph type="title" idx="4294967295"/>
          </p:nvPr>
        </p:nvSpPr>
        <p:spPr>
          <a:xfrm>
            <a:off x="609600" y="457200"/>
            <a:ext cx="7772400"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a:solidFill>
                  <a:schemeClr val="bg1"/>
                </a:solidFill>
                <a:ea typeface="ＭＳ Ｐゴシック" pitchFamily="-112" charset="-128"/>
                <a:cs typeface="Arial"/>
              </a:rPr>
              <a:t>Theology in Genesis</a:t>
            </a:r>
          </a:p>
        </p:txBody>
      </p:sp>
    </p:spTree>
    <p:extLst>
      <p:ext uri="{BB962C8B-B14F-4D97-AF65-F5344CB8AC3E}">
        <p14:creationId xmlns:p14="http://schemas.microsoft.com/office/powerpoint/2010/main" val="28296141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28867"/>
                                        </p:tgtEl>
                                        <p:attrNameLst>
                                          <p:attrName>style.visibility</p:attrName>
                                        </p:attrNameLst>
                                      </p:cBhvr>
                                      <p:to>
                                        <p:strVal val="visible"/>
                                      </p:to>
                                    </p:set>
                                    <p:animEffect transition="in" filter="dissolve">
                                      <p:cBhvr>
                                        <p:cTn id="7" dur="500"/>
                                        <p:tgtEl>
                                          <p:spTgt spid="1828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8875"/>
                                        </p:tgtEl>
                                        <p:attrNameLst>
                                          <p:attrName>style.visibility</p:attrName>
                                        </p:attrNameLst>
                                      </p:cBhvr>
                                      <p:to>
                                        <p:strVal val="visible"/>
                                      </p:to>
                                    </p:set>
                                    <p:animEffect transition="in" filter="dissolve">
                                      <p:cBhvr>
                                        <p:cTn id="12" dur="500"/>
                                        <p:tgtEl>
                                          <p:spTgt spid="1828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8868"/>
                                        </p:tgtEl>
                                        <p:attrNameLst>
                                          <p:attrName>style.visibility</p:attrName>
                                        </p:attrNameLst>
                                      </p:cBhvr>
                                      <p:to>
                                        <p:strVal val="visible"/>
                                      </p:to>
                                    </p:set>
                                    <p:animEffect transition="in" filter="dissolve">
                                      <p:cBhvr>
                                        <p:cTn id="17" dur="500"/>
                                        <p:tgtEl>
                                          <p:spTgt spid="1828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8869"/>
                                        </p:tgtEl>
                                        <p:attrNameLst>
                                          <p:attrName>style.visibility</p:attrName>
                                        </p:attrNameLst>
                                      </p:cBhvr>
                                      <p:to>
                                        <p:strVal val="visible"/>
                                      </p:to>
                                    </p:set>
                                    <p:animEffect transition="in" filter="dissolve">
                                      <p:cBhvr>
                                        <p:cTn id="22" dur="500"/>
                                        <p:tgtEl>
                                          <p:spTgt spid="18288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8870"/>
                                        </p:tgtEl>
                                        <p:attrNameLst>
                                          <p:attrName>style.visibility</p:attrName>
                                        </p:attrNameLst>
                                      </p:cBhvr>
                                      <p:to>
                                        <p:strVal val="visible"/>
                                      </p:to>
                                    </p:set>
                                    <p:animEffect transition="in" filter="dissolve">
                                      <p:cBhvr>
                                        <p:cTn id="27" dur="500"/>
                                        <p:tgtEl>
                                          <p:spTgt spid="18288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8871"/>
                                        </p:tgtEl>
                                        <p:attrNameLst>
                                          <p:attrName>style.visibility</p:attrName>
                                        </p:attrNameLst>
                                      </p:cBhvr>
                                      <p:to>
                                        <p:strVal val="visible"/>
                                      </p:to>
                                    </p:set>
                                    <p:animEffect transition="in" filter="dissolve">
                                      <p:cBhvr>
                                        <p:cTn id="32" dur="500"/>
                                        <p:tgtEl>
                                          <p:spTgt spid="1828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28872"/>
                                        </p:tgtEl>
                                        <p:attrNameLst>
                                          <p:attrName>style.visibility</p:attrName>
                                        </p:attrNameLst>
                                      </p:cBhvr>
                                      <p:to>
                                        <p:strVal val="visible"/>
                                      </p:to>
                                    </p:set>
                                    <p:animEffect transition="in" filter="dissolve">
                                      <p:cBhvr>
                                        <p:cTn id="37" dur="500"/>
                                        <p:tgtEl>
                                          <p:spTgt spid="18288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8873"/>
                                        </p:tgtEl>
                                        <p:attrNameLst>
                                          <p:attrName>style.visibility</p:attrName>
                                        </p:attrNameLst>
                                      </p:cBhvr>
                                      <p:to>
                                        <p:strVal val="visible"/>
                                      </p:to>
                                    </p:set>
                                    <p:animEffect transition="in" filter="dissolve">
                                      <p:cBhvr>
                                        <p:cTn id="42" dur="500"/>
                                        <p:tgtEl>
                                          <p:spTgt spid="18288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28874"/>
                                        </p:tgtEl>
                                        <p:attrNameLst>
                                          <p:attrName>style.visibility</p:attrName>
                                        </p:attrNameLst>
                                      </p:cBhvr>
                                      <p:to>
                                        <p:strVal val="visible"/>
                                      </p:to>
                                    </p:set>
                                    <p:animEffect transition="in" filter="dissolve">
                                      <p:cBhvr>
                                        <p:cTn id="47" dur="500"/>
                                        <p:tgtEl>
                                          <p:spTgt spid="182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7" grpId="0" autoUpdateAnimBg="0"/>
      <p:bldP spid="1828868" grpId="0" autoUpdateAnimBg="0"/>
      <p:bldP spid="1828869" grpId="0" autoUpdateAnimBg="0"/>
      <p:bldP spid="1828870" grpId="0" autoUpdateAnimBg="0"/>
      <p:bldP spid="1828871" grpId="0" autoUpdateAnimBg="0"/>
      <p:bldP spid="1828872" grpId="0" autoUpdateAnimBg="0"/>
      <p:bldP spid="1828873" grpId="0" autoUpdateAnimBg="0"/>
      <p:bldP spid="1828874" grpId="0" autoUpdateAnimBg="0"/>
      <p:bldP spid="1828875"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0915" name="Text Box 3"/>
          <p:cNvSpPr txBox="1">
            <a:spLocks noChangeArrowheads="1"/>
          </p:cNvSpPr>
          <p:nvPr/>
        </p:nvSpPr>
        <p:spPr bwMode="auto">
          <a:xfrm>
            <a:off x="762000" y="-914400"/>
            <a:ext cx="73914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Genesis </a:t>
            </a:r>
          </a:p>
        </p:txBody>
      </p:sp>
      <p:sp>
        <p:nvSpPr>
          <p:cNvPr id="1830916" name="Text Box 4"/>
          <p:cNvSpPr txBox="1">
            <a:spLocks noChangeArrowheads="1"/>
          </p:cNvSpPr>
          <p:nvPr/>
        </p:nvSpPr>
        <p:spPr bwMode="auto">
          <a:xfrm>
            <a:off x="2914650" y="1752600"/>
            <a:ext cx="3314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pitchFamily="-112" charset="-128"/>
                <a:cs typeface="Arial"/>
              </a:rPr>
              <a:t>Beginnings</a:t>
            </a:r>
          </a:p>
        </p:txBody>
      </p:sp>
      <p:sp>
        <p:nvSpPr>
          <p:cNvPr id="1830917" name="Text Box 5"/>
          <p:cNvSpPr txBox="1">
            <a:spLocks noChangeArrowheads="1"/>
          </p:cNvSpPr>
          <p:nvPr/>
        </p:nvSpPr>
        <p:spPr bwMode="auto">
          <a:xfrm>
            <a:off x="762000" y="2590800"/>
            <a:ext cx="8131175"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Where did we come from?  </a:t>
            </a:r>
          </a:p>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Why is there evil in the world?  </a:t>
            </a:r>
          </a:p>
          <a:p>
            <a:pPr marL="509588" indent="-509588" defTabSz="914400" fontAlgn="base">
              <a:spcBef>
                <a:spcPct val="50000"/>
              </a:spcBef>
              <a:spcAft>
                <a:spcPct val="0"/>
              </a:spcAft>
              <a:buFontTx/>
              <a:buChar char="•"/>
              <a:defRPr/>
            </a:pPr>
            <a:r>
              <a:rPr lang="en-US" sz="3600" b="1" dirty="0">
                <a:solidFill>
                  <a:srgbClr val="FFFFFF"/>
                </a:solidFill>
                <a:latin typeface="Arial"/>
                <a:ea typeface="Arial" pitchFamily="-112" charset="0"/>
                <a:cs typeface="Arial"/>
              </a:rPr>
              <a:t>Is there hope? </a:t>
            </a:r>
          </a:p>
        </p:txBody>
      </p:sp>
      <p:sp>
        <p:nvSpPr>
          <p:cNvPr id="710662" name="Rectangle 6"/>
          <p:cNvSpPr>
            <a:spLocks noGrp="1" noChangeArrowheads="1"/>
          </p:cNvSpPr>
          <p:nvPr>
            <p:ph type="title" idx="4294967295"/>
          </p:nvPr>
        </p:nvSpPr>
        <p:spPr>
          <a:xfrm>
            <a:off x="0" y="609600"/>
            <a:ext cx="9144000" cy="708025"/>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ea typeface="ＭＳ Ｐゴシック" pitchFamily="-112" charset="-128"/>
                <a:cs typeface="Arial"/>
              </a:rPr>
              <a:t>Questions Answered in Genesis</a:t>
            </a:r>
          </a:p>
        </p:txBody>
      </p:sp>
    </p:spTree>
    <p:extLst>
      <p:ext uri="{BB962C8B-B14F-4D97-AF65-F5344CB8AC3E}">
        <p14:creationId xmlns:p14="http://schemas.microsoft.com/office/powerpoint/2010/main" val="2376682829"/>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2963" name="Text Box 3"/>
          <p:cNvSpPr txBox="1">
            <a:spLocks noChangeArrowheads="1"/>
          </p:cNvSpPr>
          <p:nvPr/>
        </p:nvSpPr>
        <p:spPr bwMode="auto">
          <a:xfrm>
            <a:off x="762000" y="2362200"/>
            <a:ext cx="7391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Arial" pitchFamily="-112" charset="0"/>
                <a:cs typeface="Arial"/>
              </a:rPr>
              <a:t>“. . . from infancy you have known the holy Scriptures, which are able to make you wise for salvation through faith in Christ Jesus.”</a:t>
            </a:r>
          </a:p>
        </p:txBody>
      </p:sp>
      <p:sp>
        <p:nvSpPr>
          <p:cNvPr id="1832964"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2 Timothy 3:15 (NIV) </a:t>
            </a:r>
          </a:p>
        </p:txBody>
      </p:sp>
      <p:sp>
        <p:nvSpPr>
          <p:cNvPr id="1832965" name="Rectangle 5"/>
          <p:cNvSpPr>
            <a:spLocks noGrp="1" noChangeArrowheads="1"/>
          </p:cNvSpPr>
          <p:nvPr>
            <p:ph type="title" idx="4294967295"/>
          </p:nvPr>
        </p:nvSpPr>
        <p:spPr>
          <a:xfrm>
            <a:off x="0" y="762000"/>
            <a:ext cx="9144000" cy="769938"/>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a:solidFill>
                  <a:schemeClr val="bg1"/>
                </a:solidFill>
                <a:ea typeface="ＭＳ Ｐゴシック" pitchFamily="-112" charset="-128"/>
                <a:cs typeface="Arial"/>
              </a:rPr>
              <a:t>Genesis Teaches Us Wisdom </a:t>
            </a:r>
          </a:p>
        </p:txBody>
      </p:sp>
    </p:spTree>
    <p:extLst>
      <p:ext uri="{BB962C8B-B14F-4D97-AF65-F5344CB8AC3E}">
        <p14:creationId xmlns:p14="http://schemas.microsoft.com/office/powerpoint/2010/main" val="828343223"/>
      </p:ext>
    </p:extLst>
  </p:cSld>
  <p:clrMapOvr>
    <a:masterClrMapping/>
  </p:clrMapOvr>
  <p:transition spd="med">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5011" name="Text Box 3"/>
          <p:cNvSpPr txBox="1">
            <a:spLocks noChangeArrowheads="1"/>
          </p:cNvSpPr>
          <p:nvPr/>
        </p:nvSpPr>
        <p:spPr bwMode="auto">
          <a:xfrm>
            <a:off x="762000" y="2362200"/>
            <a:ext cx="7391400" cy="3694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600" b="1" i="1" dirty="0">
                <a:solidFill>
                  <a:srgbClr val="FFFFFF"/>
                </a:solidFill>
                <a:latin typeface="Arial"/>
                <a:cs typeface="Arial"/>
              </a:rPr>
              <a:t>“For everything that was written in the past was written to teach us, so that through endurance and the encouragement of the Scriptures we might have hope.” </a:t>
            </a:r>
          </a:p>
          <a:p>
            <a:pPr defTabSz="914400" fontAlgn="base">
              <a:spcBef>
                <a:spcPct val="50000"/>
              </a:spcBef>
              <a:spcAft>
                <a:spcPct val="0"/>
              </a:spcAft>
              <a:defRPr/>
            </a:pPr>
            <a:endParaRPr lang="en-US" sz="3600" b="1" i="1" dirty="0">
              <a:solidFill>
                <a:srgbClr val="FFFFFF"/>
              </a:solidFill>
              <a:latin typeface="Arial"/>
              <a:cs typeface="Arial"/>
            </a:endParaRPr>
          </a:p>
        </p:txBody>
      </p:sp>
      <p:sp>
        <p:nvSpPr>
          <p:cNvPr id="1835012"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Romans 15:4 (NIV) </a:t>
            </a:r>
          </a:p>
        </p:txBody>
      </p:sp>
      <p:sp>
        <p:nvSpPr>
          <p:cNvPr id="1835013" name="Rectangle 5"/>
          <p:cNvSpPr>
            <a:spLocks noGrp="1" noChangeArrowheads="1"/>
          </p:cNvSpPr>
          <p:nvPr>
            <p:ph type="title" idx="4294967295"/>
          </p:nvPr>
        </p:nvSpPr>
        <p:spPr>
          <a:xfrm>
            <a:off x="-36513" y="852488"/>
            <a:ext cx="9288463" cy="769937"/>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a:solidFill>
                  <a:schemeClr val="bg1"/>
                </a:solidFill>
                <a:ea typeface="ＭＳ Ｐゴシック" pitchFamily="-112" charset="-128"/>
                <a:cs typeface="Arial"/>
              </a:rPr>
              <a:t>Genesis Gives Us Hope</a:t>
            </a:r>
          </a:p>
        </p:txBody>
      </p:sp>
    </p:spTree>
    <p:extLst>
      <p:ext uri="{BB962C8B-B14F-4D97-AF65-F5344CB8AC3E}">
        <p14:creationId xmlns:p14="http://schemas.microsoft.com/office/powerpoint/2010/main" val="42274803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Genesis</a:t>
            </a: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73966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837059" name="Text Box 3"/>
          <p:cNvSpPr txBox="1">
            <a:spLocks noChangeArrowheads="1"/>
          </p:cNvSpPr>
          <p:nvPr/>
        </p:nvSpPr>
        <p:spPr bwMode="auto">
          <a:xfrm>
            <a:off x="762000" y="2362200"/>
            <a:ext cx="7391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latin typeface="Arial"/>
                <a:ea typeface="ＭＳ Ｐゴシック" pitchFamily="-112" charset="-128"/>
                <a:cs typeface="Arial"/>
              </a:rPr>
              <a:t>“These things happened to them as examples and were written down as warnings for us, on whom the fulfillment of the ages has come.”</a:t>
            </a:r>
          </a:p>
        </p:txBody>
      </p:sp>
      <p:sp>
        <p:nvSpPr>
          <p:cNvPr id="1837060"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latin typeface="Arial"/>
                <a:ea typeface="Arial" pitchFamily="-112" charset="0"/>
                <a:cs typeface="Arial"/>
              </a:rPr>
              <a:t>1 Corinthians 10:11 (NIV) </a:t>
            </a:r>
          </a:p>
        </p:txBody>
      </p:sp>
      <p:sp>
        <p:nvSpPr>
          <p:cNvPr id="1837061" name="Rectangle 5"/>
          <p:cNvSpPr>
            <a:spLocks noGrp="1" noChangeArrowheads="1"/>
          </p:cNvSpPr>
          <p:nvPr>
            <p:ph type="title" idx="4294967295"/>
          </p:nvPr>
        </p:nvSpPr>
        <p:spPr>
          <a:xfrm>
            <a:off x="-34925" y="762000"/>
            <a:ext cx="9178925"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dirty="0">
                <a:solidFill>
                  <a:schemeClr val="bg1"/>
                </a:solidFill>
                <a:ea typeface="ＭＳ Ｐゴシック" pitchFamily="-112" charset="-128"/>
                <a:cs typeface="Arial"/>
              </a:rPr>
              <a:t>Genesis Warns Us</a:t>
            </a:r>
          </a:p>
        </p:txBody>
      </p:sp>
    </p:spTree>
    <p:extLst>
      <p:ext uri="{BB962C8B-B14F-4D97-AF65-F5344CB8AC3E}">
        <p14:creationId xmlns:p14="http://schemas.microsoft.com/office/powerpoint/2010/main" val="1254550080"/>
      </p:ext>
    </p:extLst>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31125"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1126"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1127"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431135"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Chart of Entire Book</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939108760"/>
      </p:ext>
    </p:extLst>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2AF964"/>
                </a:solidFill>
                <a:cs typeface="Arial" charset="0"/>
              </a:rPr>
              <a:t> </a:t>
            </a:r>
            <a:r>
              <a:rPr lang="en-US" altLang="zh-CN" sz="3200" b="1">
                <a:solidFill>
                  <a:srgbClr val="2AF964"/>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433173"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3174"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3175"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2AF964"/>
                </a:solidFill>
                <a:latin typeface="Arial"/>
                <a:ea typeface="ＭＳ Ｐゴシック" pitchFamily="-112" charset="-128"/>
                <a:cs typeface="Arial"/>
              </a:rPr>
              <a:t>Primeval History</a:t>
            </a:r>
          </a:p>
        </p:txBody>
      </p:sp>
      <p:sp>
        <p:nvSpPr>
          <p:cNvPr id="433183"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The First Half</a:t>
            </a:r>
            <a:endParaRPr lang="en-US" sz="3600" b="1"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1380897011"/>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00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2AF964"/>
                </a:solidFill>
                <a:cs typeface="Arial" charset="0"/>
              </a:rPr>
              <a:t> </a:t>
            </a:r>
            <a:r>
              <a:rPr lang="en-US" altLang="zh-CN" sz="3200" b="1">
                <a:solidFill>
                  <a:srgbClr val="2AF964"/>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2AF964"/>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00FFFF"/>
                </a:solidFill>
                <a:cs typeface="Arial" charset="0"/>
              </a:rPr>
              <a:t> </a:t>
            </a:r>
            <a:r>
              <a:rPr lang="en-US" altLang="zh-CN" sz="3200" b="1">
                <a:solidFill>
                  <a:srgbClr val="00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00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00FFFF"/>
                </a:solidFill>
                <a:latin typeface="Arial"/>
                <a:ea typeface="ＭＳ Ｐゴシック" pitchFamily="-112" charset="-128"/>
                <a:cs typeface="Arial"/>
              </a:rPr>
              <a:t>Patriarchal History</a:t>
            </a:r>
          </a:p>
        </p:txBody>
      </p:sp>
      <p:grpSp>
        <p:nvGrpSpPr>
          <p:cNvPr id="435221"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5222"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435223"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2AF964"/>
                </a:solidFill>
                <a:latin typeface="Arial"/>
                <a:ea typeface="ＭＳ Ｐゴシック" pitchFamily="-112" charset="-128"/>
                <a:cs typeface="Arial"/>
              </a:rPr>
              <a:t>Introduction</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00FFFF"/>
                </a:solidFill>
                <a:latin typeface="Arial"/>
                <a:ea typeface="ＭＳ Ｐゴシック" pitchFamily="-112" charset="-128"/>
                <a:cs typeface="Arial"/>
              </a:rPr>
              <a:t>Plot</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2AF964"/>
                </a:solidFill>
                <a:latin typeface="Arial"/>
                <a:ea typeface="ＭＳ Ｐゴシック" pitchFamily="-112" charset="-128"/>
                <a:cs typeface="Arial"/>
              </a:rPr>
              <a:t>Primeval History</a:t>
            </a:r>
          </a:p>
        </p:txBody>
      </p:sp>
      <p:sp>
        <p:nvSpPr>
          <p:cNvPr id="435231"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0" y="9525"/>
            <a:ext cx="2438400" cy="2051050"/>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latin typeface="Arial" charset="0"/>
                <a:ea typeface="ＭＳ Ｐゴシック" charset="0"/>
              </a:rPr>
              <a:t>A Balanced Theme</a:t>
            </a:r>
            <a:endParaRPr lang="en-US" sz="3600" b="1" dirty="0">
              <a:solidFill>
                <a:schemeClr val="bg1"/>
              </a:solidFill>
              <a:ea typeface="ＭＳ Ｐゴシック" pitchFamily="-112" charset="-128"/>
              <a:cs typeface="Arial"/>
            </a:endParaRPr>
          </a:p>
        </p:txBody>
      </p:sp>
      <p:sp>
        <p:nvSpPr>
          <p:cNvPr id="40" name="Text Box 39"/>
          <p:cNvSpPr txBox="1">
            <a:spLocks noChangeArrowheads="1"/>
          </p:cNvSpPr>
          <p:nvPr/>
        </p:nvSpPr>
        <p:spPr bwMode="auto">
          <a:xfrm>
            <a:off x="7010400" y="4800600"/>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00FFFF"/>
                </a:solidFill>
                <a:latin typeface="Arial"/>
                <a:ea typeface="ＭＳ Ｐゴシック" pitchFamily="-112" charset="-128"/>
                <a:cs typeface="Arial"/>
              </a:rPr>
              <a:t>Christ:  The Seed</a:t>
            </a:r>
          </a:p>
        </p:txBody>
      </p:sp>
      <p:sp>
        <p:nvSpPr>
          <p:cNvPr id="41" name="Text Box 40"/>
          <p:cNvSpPr txBox="1">
            <a:spLocks noChangeArrowheads="1"/>
          </p:cNvSpPr>
          <p:nvPr/>
        </p:nvSpPr>
        <p:spPr bwMode="auto">
          <a:xfrm>
            <a:off x="1600200" y="1843088"/>
            <a:ext cx="58674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400" b="1">
                <a:solidFill>
                  <a:srgbClr val="FFFF00"/>
                </a:solidFill>
                <a:effectLst>
                  <a:outerShdw blurRad="38100" dist="38100" dir="2700000" algn="tl">
                    <a:srgbClr val="000000"/>
                  </a:outerShdw>
                </a:effectLst>
                <a:latin typeface="Arial"/>
                <a:cs typeface="Arial"/>
              </a:rPr>
              <a:t>Divine Sovereignty</a:t>
            </a:r>
          </a:p>
        </p:txBody>
      </p:sp>
      <p:sp>
        <p:nvSpPr>
          <p:cNvPr id="42" name="Text Box 41"/>
          <p:cNvSpPr txBox="1">
            <a:spLocks noChangeArrowheads="1"/>
          </p:cNvSpPr>
          <p:nvPr/>
        </p:nvSpPr>
        <p:spPr bwMode="auto">
          <a:xfrm>
            <a:off x="1143000" y="3519488"/>
            <a:ext cx="67818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400" b="1" dirty="0">
                <a:solidFill>
                  <a:srgbClr val="FFFF00"/>
                </a:solidFill>
                <a:effectLst>
                  <a:outerShdw blurRad="38100" dist="38100" dir="2700000" algn="tl">
                    <a:srgbClr val="000000"/>
                  </a:outerShdw>
                </a:effectLst>
                <a:latin typeface="Arial"/>
                <a:cs typeface="Arial"/>
              </a:rPr>
              <a:t>Human Responsibility</a:t>
            </a:r>
          </a:p>
        </p:txBody>
      </p:sp>
      <p:sp>
        <p:nvSpPr>
          <p:cNvPr id="43" name="Text Box 42"/>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00FFFF"/>
                </a:solidFill>
                <a:latin typeface="Arial"/>
                <a:ea typeface="ＭＳ Ｐゴシック" pitchFamily="-112" charset="-128"/>
                <a:cs typeface="Arial"/>
              </a:rPr>
              <a:t>Genesis 3:15</a:t>
            </a:r>
          </a:p>
        </p:txBody>
      </p:sp>
    </p:spTree>
    <p:extLst>
      <p:ext uri="{BB962C8B-B14F-4D97-AF65-F5344CB8AC3E}">
        <p14:creationId xmlns:p14="http://schemas.microsoft.com/office/powerpoint/2010/main" val="14758573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43"/>
                                        </p:tgtEl>
                                        <p:attrNameLst>
                                          <p:attrName>style.visibility</p:attrName>
                                        </p:attrNameLst>
                                      </p:cBhvr>
                                      <p:to>
                                        <p:strVal val="visible"/>
                                      </p:to>
                                    </p:set>
                                    <p:animEffect transition="in" filter="dissolve">
                                      <p:cBhvr>
                                        <p:cTn id="11" dur="500"/>
                                        <p:tgtEl>
                                          <p:spTgt spid="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500" fill="hold"/>
                                        <p:tgtEl>
                                          <p:spTgt spid="41"/>
                                        </p:tgtEl>
                                        <p:attrNameLst>
                                          <p:attrName>ppt_w</p:attrName>
                                        </p:attrNameLst>
                                      </p:cBhvr>
                                      <p:tavLst>
                                        <p:tav tm="0">
                                          <p:val>
                                            <p:fltVal val="0"/>
                                          </p:val>
                                        </p:tav>
                                        <p:tav tm="100000">
                                          <p:val>
                                            <p:strVal val="#ppt_w"/>
                                          </p:val>
                                        </p:tav>
                                      </p:tavLst>
                                    </p:anim>
                                    <p:anim calcmode="lin" valueType="num">
                                      <p:cBhvr>
                                        <p:cTn id="17" dur="500" fill="hold"/>
                                        <p:tgtEl>
                                          <p:spTgt spid="41"/>
                                        </p:tgtEl>
                                        <p:attrNameLst>
                                          <p:attrName>ppt_h</p:attrName>
                                        </p:attrNameLst>
                                      </p:cBhvr>
                                      <p:tavLst>
                                        <p:tav tm="0">
                                          <p:val>
                                            <p:fltVal val="0"/>
                                          </p:val>
                                        </p:tav>
                                        <p:tav tm="100000">
                                          <p:val>
                                            <p:strVal val="#ppt_h"/>
                                          </p:val>
                                        </p:tav>
                                      </p:tavLst>
                                    </p:anim>
                                  </p:childTnLst>
                                </p:cTn>
                              </p:par>
                            </p:childTnLst>
                          </p:cTn>
                        </p:par>
                        <p:par>
                          <p:cTn id="18" fill="hold" nodeType="afterGroup">
                            <p:stCondLst>
                              <p:cond delay="500"/>
                            </p:stCondLst>
                            <p:childTnLst>
                              <p:par>
                                <p:cTn id="19" presetID="23" presetClass="entr" presetSubtype="16" fill="hold" grpId="0" nodeType="afterEffect">
                                  <p:stCondLst>
                                    <p:cond delay="500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P spid="41" grpId="0" animBg="1" autoUpdateAnimBg="0"/>
      <p:bldP spid="42" grpId="0" animBg="1" autoUpdateAnimBg="0"/>
      <p:bldP spid="43"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1" descr="praying-with-open-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3"/>
            <a:ext cx="8945563" cy="670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251" name="Text Box 3"/>
          <p:cNvSpPr txBox="1">
            <a:spLocks noChangeArrowheads="1"/>
          </p:cNvSpPr>
          <p:nvPr/>
        </p:nvSpPr>
        <p:spPr bwMode="auto">
          <a:xfrm>
            <a:off x="1676400" y="1843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TRUST</a:t>
            </a:r>
          </a:p>
        </p:txBody>
      </p:sp>
      <p:sp>
        <p:nvSpPr>
          <p:cNvPr id="1845252" name="Text Box 4"/>
          <p:cNvSpPr txBox="1">
            <a:spLocks noChangeArrowheads="1"/>
          </p:cNvSpPr>
          <p:nvPr/>
        </p:nvSpPr>
        <p:spPr bwMode="auto">
          <a:xfrm>
            <a:off x="1676400" y="4129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a:solidFill>
                  <a:srgbClr val="FFFFFF"/>
                </a:solidFill>
                <a:latin typeface="Arial"/>
                <a:ea typeface="ＭＳ Ｐゴシック" pitchFamily="-112" charset="-128"/>
                <a:cs typeface="Arial"/>
              </a:rPr>
              <a:t>OBEY</a:t>
            </a:r>
          </a:p>
        </p:txBody>
      </p:sp>
      <p:sp>
        <p:nvSpPr>
          <p:cNvPr id="1845253" name="Text Box 5"/>
          <p:cNvSpPr txBox="1">
            <a:spLocks noChangeArrowheads="1"/>
          </p:cNvSpPr>
          <p:nvPr/>
        </p:nvSpPr>
        <p:spPr bwMode="auto">
          <a:xfrm>
            <a:off x="1676400" y="3016250"/>
            <a:ext cx="5791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and</a:t>
            </a:r>
          </a:p>
        </p:txBody>
      </p:sp>
      <p:sp>
        <p:nvSpPr>
          <p:cNvPr id="1845254" name="Text Box 6"/>
          <p:cNvSpPr txBox="1">
            <a:spLocks noChangeArrowheads="1"/>
          </p:cNvSpPr>
          <p:nvPr/>
        </p:nvSpPr>
        <p:spPr bwMode="auto">
          <a:xfrm>
            <a:off x="107950" y="5457825"/>
            <a:ext cx="90360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4000" b="1" dirty="0">
                <a:solidFill>
                  <a:srgbClr val="FFFFFF"/>
                </a:solidFill>
                <a:latin typeface="Arial"/>
                <a:cs typeface="Arial"/>
              </a:rPr>
              <a:t>for there</a:t>
            </a:r>
            <a:r>
              <a:rPr lang="uk-UA" sz="4000" b="1" dirty="0">
                <a:solidFill>
                  <a:srgbClr val="FFFFFF"/>
                </a:solidFill>
                <a:latin typeface="Arial"/>
                <a:cs typeface="Arial"/>
              </a:rPr>
              <a:t>'</a:t>
            </a:r>
            <a:r>
              <a:rPr lang="en-US" sz="4000" b="1" dirty="0">
                <a:solidFill>
                  <a:srgbClr val="FFFFFF"/>
                </a:solidFill>
                <a:latin typeface="Arial"/>
                <a:cs typeface="Arial"/>
              </a:rPr>
              <a:t>s no other way</a:t>
            </a:r>
          </a:p>
        </p:txBody>
      </p:sp>
      <p:sp>
        <p:nvSpPr>
          <p:cNvPr id="1845255" name="Rectangle 7"/>
          <p:cNvSpPr>
            <a:spLocks noGrp="1" noChangeArrowheads="1"/>
          </p:cNvSpPr>
          <p:nvPr>
            <p:ph type="title" idx="4294967295"/>
          </p:nvPr>
        </p:nvSpPr>
        <p:spPr>
          <a:xfrm>
            <a:off x="9251950" y="6229350"/>
            <a:ext cx="2362200" cy="609600"/>
          </a:xfrm>
          <a:effectLst>
            <a:outerShdw blurRad="63500" dist="35921" dir="2700000" algn="ctr" rotWithShape="0">
              <a:schemeClr val="tx2">
                <a:alpha val="74998"/>
              </a:schemeClr>
            </a:outerShdw>
          </a:effectLst>
        </p:spPr>
        <p:txBody>
          <a:bodyPr/>
          <a:lstStyle/>
          <a:p>
            <a:pPr eaLnBrk="1" hangingPunct="1">
              <a:defRPr/>
            </a:pPr>
            <a:r>
              <a:rPr lang="en-US" sz="2400" i="1">
                <a:solidFill>
                  <a:schemeClr val="bg1"/>
                </a:solidFill>
                <a:ea typeface="ＭＳ Ｐゴシック" pitchFamily="-112" charset="-128"/>
                <a:cs typeface="Arial"/>
              </a:rPr>
              <a:t>Trust  &amp; Obey</a:t>
            </a:r>
          </a:p>
        </p:txBody>
      </p:sp>
    </p:spTree>
    <p:extLst>
      <p:ext uri="{BB962C8B-B14F-4D97-AF65-F5344CB8AC3E}">
        <p14:creationId xmlns:p14="http://schemas.microsoft.com/office/powerpoint/2010/main" val="2312663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45251"/>
                                        </p:tgtEl>
                                        <p:attrNameLst>
                                          <p:attrName>style.visibility</p:attrName>
                                        </p:attrNameLst>
                                      </p:cBhvr>
                                      <p:to>
                                        <p:strVal val="visible"/>
                                      </p:to>
                                    </p:set>
                                    <p:animEffect transition="in" filter="dissolve">
                                      <p:cBhvr>
                                        <p:cTn id="7" dur="500"/>
                                        <p:tgtEl>
                                          <p:spTgt spid="1845251"/>
                                        </p:tgtEl>
                                      </p:cBhvr>
                                    </p:animEffect>
                                  </p:childTnLst>
                                </p:cTn>
                              </p:par>
                            </p:childTnLst>
                          </p:cTn>
                        </p:par>
                        <p:par>
                          <p:cTn id="8" fill="hold" nodeType="afterGroup">
                            <p:stCondLst>
                              <p:cond delay="2500"/>
                            </p:stCondLst>
                            <p:childTnLst>
                              <p:par>
                                <p:cTn id="9" presetID="9" presetClass="entr" presetSubtype="0" fill="hold" grpId="0" nodeType="afterEffect">
                                  <p:stCondLst>
                                    <p:cond delay="8000"/>
                                  </p:stCondLst>
                                  <p:childTnLst>
                                    <p:set>
                                      <p:cBhvr>
                                        <p:cTn id="10" dur="1" fill="hold">
                                          <p:stCondLst>
                                            <p:cond delay="0"/>
                                          </p:stCondLst>
                                        </p:cTn>
                                        <p:tgtEl>
                                          <p:spTgt spid="1845252"/>
                                        </p:tgtEl>
                                        <p:attrNameLst>
                                          <p:attrName>style.visibility</p:attrName>
                                        </p:attrNameLst>
                                      </p:cBhvr>
                                      <p:to>
                                        <p:strVal val="visible"/>
                                      </p:to>
                                    </p:set>
                                    <p:animEffect transition="in" filter="dissolve">
                                      <p:cBhvr>
                                        <p:cTn id="11" dur="500"/>
                                        <p:tgtEl>
                                          <p:spTgt spid="1845252"/>
                                        </p:tgtEl>
                                      </p:cBhvr>
                                    </p:animEffect>
                                  </p:childTnLst>
                                </p:cTn>
                              </p:par>
                            </p:childTnLst>
                          </p:cTn>
                        </p:par>
                        <p:par>
                          <p:cTn id="12" fill="hold" nodeType="afterGroup">
                            <p:stCondLst>
                              <p:cond delay="11000"/>
                            </p:stCondLst>
                            <p:childTnLst>
                              <p:par>
                                <p:cTn id="13" presetID="9" presetClass="entr" presetSubtype="0" fill="hold" grpId="0" nodeType="afterEffect">
                                  <p:stCondLst>
                                    <p:cond delay="2000"/>
                                  </p:stCondLst>
                                  <p:childTnLst>
                                    <p:set>
                                      <p:cBhvr>
                                        <p:cTn id="14" dur="1" fill="hold">
                                          <p:stCondLst>
                                            <p:cond delay="0"/>
                                          </p:stCondLst>
                                        </p:cTn>
                                        <p:tgtEl>
                                          <p:spTgt spid="1845253"/>
                                        </p:tgtEl>
                                        <p:attrNameLst>
                                          <p:attrName>style.visibility</p:attrName>
                                        </p:attrNameLst>
                                      </p:cBhvr>
                                      <p:to>
                                        <p:strVal val="visible"/>
                                      </p:to>
                                    </p:set>
                                    <p:animEffect transition="in" filter="dissolve">
                                      <p:cBhvr>
                                        <p:cTn id="15" dur="500"/>
                                        <p:tgtEl>
                                          <p:spTgt spid="1845253"/>
                                        </p:tgtEl>
                                      </p:cBhvr>
                                    </p:animEffect>
                                  </p:childTnLst>
                                </p:cTn>
                              </p:par>
                            </p:childTnLst>
                          </p:cTn>
                        </p:par>
                        <p:par>
                          <p:cTn id="16" fill="hold" nodeType="afterGroup">
                            <p:stCondLst>
                              <p:cond delay="13500"/>
                            </p:stCondLst>
                            <p:childTnLst>
                              <p:par>
                                <p:cTn id="17" presetID="9" presetClass="entr" presetSubtype="0" fill="hold" grpId="0" nodeType="afterEffect">
                                  <p:stCondLst>
                                    <p:cond delay="3000"/>
                                  </p:stCondLst>
                                  <p:childTnLst>
                                    <p:set>
                                      <p:cBhvr>
                                        <p:cTn id="18" dur="1" fill="hold">
                                          <p:stCondLst>
                                            <p:cond delay="0"/>
                                          </p:stCondLst>
                                        </p:cTn>
                                        <p:tgtEl>
                                          <p:spTgt spid="1845254"/>
                                        </p:tgtEl>
                                        <p:attrNameLst>
                                          <p:attrName>style.visibility</p:attrName>
                                        </p:attrNameLst>
                                      </p:cBhvr>
                                      <p:to>
                                        <p:strVal val="visible"/>
                                      </p:to>
                                    </p:set>
                                    <p:animEffect transition="in" filter="dissolve">
                                      <p:cBhvr>
                                        <p:cTn id="19" dur="500"/>
                                        <p:tgtEl>
                                          <p:spTgt spid="1845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1" grpId="0" autoUpdateAnimBg="0"/>
      <p:bldP spid="1845252" grpId="0" autoUpdateAnimBg="0"/>
      <p:bldP spid="1845253" grpId="0" autoUpdateAnimBg="0"/>
      <p:bldP spid="1845254"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9346"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63500" dist="125724" dir="2700000" algn="ctr" rotWithShape="0">
              <a:srgbClr val="000000">
                <a:alpha val="74998"/>
              </a:srgbClr>
            </a:outerShdw>
          </a:effectLst>
        </p:spPr>
      </p:pic>
      <p:sp>
        <p:nvSpPr>
          <p:cNvPr id="1849347" name="Text Box 3"/>
          <p:cNvSpPr txBox="1">
            <a:spLocks noChangeArrowheads="1"/>
          </p:cNvSpPr>
          <p:nvPr/>
        </p:nvSpPr>
        <p:spPr bwMode="auto">
          <a:xfrm>
            <a:off x="1258888" y="2274888"/>
            <a:ext cx="5435600" cy="701675"/>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00"/>
                </a:solidFill>
                <a:latin typeface="Arial"/>
                <a:ea typeface="ＭＳ Ｐゴシック" pitchFamily="-112" charset="-128"/>
                <a:cs typeface="Arial"/>
              </a:rPr>
              <a:t>Genesis - Malachi</a:t>
            </a:r>
          </a:p>
        </p:txBody>
      </p:sp>
      <p:sp>
        <p:nvSpPr>
          <p:cNvPr id="1849348" name="Text Box 4"/>
          <p:cNvSpPr txBox="1">
            <a:spLocks noChangeArrowheads="1"/>
          </p:cNvSpPr>
          <p:nvPr/>
        </p:nvSpPr>
        <p:spPr bwMode="auto">
          <a:xfrm>
            <a:off x="1258888" y="1071563"/>
            <a:ext cx="5435600" cy="823912"/>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800" b="1" dirty="0">
                <a:solidFill>
                  <a:srgbClr val="FFFF00"/>
                </a:solidFill>
                <a:latin typeface="Arial"/>
                <a:ea typeface="ＭＳ Ｐゴシック" pitchFamily="-112" charset="-128"/>
                <a:cs typeface="Arial"/>
              </a:rPr>
              <a:t>Old Testament</a:t>
            </a:r>
          </a:p>
        </p:txBody>
      </p:sp>
      <p:sp>
        <p:nvSpPr>
          <p:cNvPr id="1849349" name="Text Box 5"/>
          <p:cNvSpPr txBox="1">
            <a:spLocks noChangeArrowheads="1"/>
          </p:cNvSpPr>
          <p:nvPr/>
        </p:nvSpPr>
        <p:spPr bwMode="auto">
          <a:xfrm>
            <a:off x="1258888" y="3357563"/>
            <a:ext cx="8131175" cy="2554287"/>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History (17)</a:t>
            </a:r>
          </a:p>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Poetry (5)</a:t>
            </a:r>
          </a:p>
          <a:p>
            <a:pPr marL="400050" indent="-40005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Prophecy (17)    </a:t>
            </a:r>
            <a:r>
              <a:rPr lang="en-US" sz="4000" b="1" i="1" dirty="0">
                <a:solidFill>
                  <a:srgbClr val="FFFF00"/>
                </a:solidFill>
                <a:latin typeface="Arial"/>
                <a:ea typeface="ＭＳ Ｐゴシック" pitchFamily="-112" charset="-128"/>
                <a:cs typeface="Arial"/>
              </a:rPr>
              <a:t>Major  Minor</a:t>
            </a:r>
          </a:p>
        </p:txBody>
      </p:sp>
      <p:sp>
        <p:nvSpPr>
          <p:cNvPr id="1849350" name="Text Box 6"/>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3300"/>
                </a:solidFill>
                <a:latin typeface="Arial"/>
                <a:ea typeface="ＭＳ Ｐゴシック" pitchFamily="-112" charset="-128"/>
                <a:cs typeface="Arial"/>
              </a:rPr>
              <a:t>HOW?</a:t>
            </a:r>
          </a:p>
        </p:txBody>
      </p:sp>
      <p:sp>
        <p:nvSpPr>
          <p:cNvPr id="1849351"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63500" dist="125724"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00"/>
                </a:solidFill>
                <a:latin typeface="Arial"/>
                <a:ea typeface="ＭＳ Ｐゴシック" pitchFamily="-112" charset="-128"/>
                <a:cs typeface="Arial"/>
              </a:rPr>
              <a:t>English</a:t>
            </a:r>
          </a:p>
        </p:txBody>
      </p:sp>
      <p:sp>
        <p:nvSpPr>
          <p:cNvPr id="1849352" name="Rectangle 8"/>
          <p:cNvSpPr>
            <a:spLocks noGrp="1" noChangeArrowheads="1"/>
          </p:cNvSpPr>
          <p:nvPr>
            <p:ph type="title" idx="4294967295"/>
          </p:nvPr>
        </p:nvSpPr>
        <p:spPr>
          <a:xfrm>
            <a:off x="685800" y="0"/>
            <a:ext cx="7772400" cy="6096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ea typeface="ＭＳ Ｐゴシック" pitchFamily="-112" charset="-128"/>
                <a:cs typeface="Arial"/>
              </a:rPr>
              <a:t>The Christian OT</a:t>
            </a:r>
          </a:p>
        </p:txBody>
      </p:sp>
    </p:spTree>
    <p:extLst>
      <p:ext uri="{BB962C8B-B14F-4D97-AF65-F5344CB8AC3E}">
        <p14:creationId xmlns:p14="http://schemas.microsoft.com/office/powerpoint/2010/main" val="29243737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49347"/>
                                        </p:tgtEl>
                                        <p:attrNameLst>
                                          <p:attrName>style.visibility</p:attrName>
                                        </p:attrNameLst>
                                      </p:cBhvr>
                                      <p:to>
                                        <p:strVal val="visible"/>
                                      </p:to>
                                    </p:set>
                                    <p:animEffect transition="in" filter="dissolve">
                                      <p:cBhvr>
                                        <p:cTn id="7" dur="500"/>
                                        <p:tgtEl>
                                          <p:spTgt spid="184934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49349"/>
                                        </p:tgtEl>
                                        <p:attrNameLst>
                                          <p:attrName>style.visibility</p:attrName>
                                        </p:attrNameLst>
                                      </p:cBhvr>
                                      <p:to>
                                        <p:strVal val="visible"/>
                                      </p:to>
                                    </p:set>
                                    <p:animEffect transition="in" filter="dissolve">
                                      <p:cBhvr>
                                        <p:cTn id="11" dur="75"/>
                                        <p:tgtEl>
                                          <p:spTgt spid="1849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347" grpId="0" autoUpdateAnimBg="0"/>
      <p:bldP spid="1849349"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1394"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63500" dist="119812" dir="1920323" algn="ctr" rotWithShape="0">
              <a:srgbClr val="000000">
                <a:alpha val="74998"/>
              </a:srgbClr>
            </a:outerShdw>
          </a:effectLst>
        </p:spPr>
      </p:pic>
      <p:sp>
        <p:nvSpPr>
          <p:cNvPr id="1851395" name="Text Box 3"/>
          <p:cNvSpPr txBox="1">
            <a:spLocks noChangeArrowheads="1"/>
          </p:cNvSpPr>
          <p:nvPr/>
        </p:nvSpPr>
        <p:spPr bwMode="auto">
          <a:xfrm>
            <a:off x="1187450" y="2274888"/>
            <a:ext cx="6480175" cy="70802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4000" b="1" i="1" dirty="0">
                <a:solidFill>
                  <a:srgbClr val="FFFF00"/>
                </a:solidFill>
                <a:latin typeface="Arial"/>
                <a:ea typeface="ＭＳ Ｐゴシック" pitchFamily="-112" charset="-128"/>
                <a:cs typeface="Arial"/>
              </a:rPr>
              <a:t>Genesis - Chronicles</a:t>
            </a:r>
          </a:p>
        </p:txBody>
      </p:sp>
      <p:sp>
        <p:nvSpPr>
          <p:cNvPr id="1851396" name="Text Box 4"/>
          <p:cNvSpPr txBox="1">
            <a:spLocks noChangeArrowheads="1"/>
          </p:cNvSpPr>
          <p:nvPr/>
        </p:nvSpPr>
        <p:spPr bwMode="auto">
          <a:xfrm>
            <a:off x="1187450" y="1071563"/>
            <a:ext cx="4572000" cy="823912"/>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800" b="1" dirty="0">
                <a:solidFill>
                  <a:srgbClr val="FFFF00"/>
                </a:solidFill>
                <a:latin typeface="Arial"/>
                <a:ea typeface="ＭＳ Ｐゴシック" pitchFamily="-112" charset="-128"/>
                <a:cs typeface="Arial"/>
              </a:rPr>
              <a:t>Old Testament</a:t>
            </a:r>
          </a:p>
        </p:txBody>
      </p:sp>
      <p:sp>
        <p:nvSpPr>
          <p:cNvPr id="1851397" name="Text Box 5"/>
          <p:cNvSpPr txBox="1">
            <a:spLocks noChangeArrowheads="1"/>
          </p:cNvSpPr>
          <p:nvPr/>
        </p:nvSpPr>
        <p:spPr bwMode="auto">
          <a:xfrm>
            <a:off x="1187450" y="3357563"/>
            <a:ext cx="7600950" cy="253047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Law (5)</a:t>
            </a:r>
          </a:p>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Prophets (8)   </a:t>
            </a:r>
            <a:r>
              <a:rPr lang="en-US" sz="4000" b="1" i="1" dirty="0">
                <a:solidFill>
                  <a:srgbClr val="FFFF00"/>
                </a:solidFill>
                <a:latin typeface="Arial"/>
                <a:ea typeface="ＭＳ Ｐゴシック" pitchFamily="-112" charset="-128"/>
                <a:cs typeface="Arial"/>
              </a:rPr>
              <a:t>Former  Latter</a:t>
            </a:r>
            <a:endParaRPr lang="en-US" sz="4000" b="1" dirty="0">
              <a:solidFill>
                <a:srgbClr val="FFFF00"/>
              </a:solidFill>
              <a:latin typeface="Arial"/>
              <a:ea typeface="ＭＳ Ｐゴシック" pitchFamily="-112" charset="-128"/>
              <a:cs typeface="Arial"/>
            </a:endParaRPr>
          </a:p>
          <a:p>
            <a:pPr marL="342900" indent="-342900" defTabSz="914400" fontAlgn="base">
              <a:spcBef>
                <a:spcPct val="50000"/>
              </a:spcBef>
              <a:spcAft>
                <a:spcPct val="0"/>
              </a:spcAft>
              <a:buFontTx/>
              <a:buChar char="•"/>
              <a:defRPr/>
            </a:pPr>
            <a:r>
              <a:rPr lang="en-US" sz="4000" b="1" dirty="0">
                <a:solidFill>
                  <a:srgbClr val="FFFF00"/>
                </a:solidFill>
                <a:latin typeface="Arial"/>
                <a:ea typeface="ＭＳ Ｐゴシック" pitchFamily="-112" charset="-128"/>
                <a:cs typeface="Arial"/>
              </a:rPr>
              <a:t>Writings (11)</a:t>
            </a:r>
          </a:p>
        </p:txBody>
      </p:sp>
      <p:sp>
        <p:nvSpPr>
          <p:cNvPr id="1851398" name="Text Box 6"/>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3300"/>
                </a:solidFill>
                <a:latin typeface="Arial"/>
                <a:ea typeface="ＭＳ Ｐゴシック" pitchFamily="-112" charset="-128"/>
                <a:cs typeface="Arial"/>
              </a:rPr>
              <a:t>HOW?</a:t>
            </a:r>
          </a:p>
        </p:txBody>
      </p:sp>
      <p:sp>
        <p:nvSpPr>
          <p:cNvPr id="1851399"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63500" dist="119812" dir="1920323"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00"/>
                </a:solidFill>
                <a:latin typeface="Arial"/>
                <a:ea typeface="ＭＳ Ｐゴシック" pitchFamily="-112" charset="-128"/>
                <a:cs typeface="Arial"/>
              </a:rPr>
              <a:t>Masoretic</a:t>
            </a:r>
          </a:p>
        </p:txBody>
      </p:sp>
      <p:sp>
        <p:nvSpPr>
          <p:cNvPr id="441351" name="Text Box 8"/>
          <p:cNvSpPr txBox="1">
            <a:spLocks noChangeArrowheads="1"/>
          </p:cNvSpPr>
          <p:nvPr/>
        </p:nvSpPr>
        <p:spPr bwMode="auto">
          <a:xfrm>
            <a:off x="84677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a:solidFill>
                  <a:srgbClr val="FFFFFF"/>
                </a:solidFill>
                <a:cs typeface="Arial" charset="0"/>
              </a:rPr>
              <a:t>51</a:t>
            </a:r>
          </a:p>
        </p:txBody>
      </p:sp>
      <p:sp>
        <p:nvSpPr>
          <p:cNvPr id="1851401" name="Rectangle 9"/>
          <p:cNvSpPr>
            <a:spLocks noGrp="1" noChangeArrowheads="1"/>
          </p:cNvSpPr>
          <p:nvPr>
            <p:ph type="title" idx="4294967295"/>
          </p:nvPr>
        </p:nvSpPr>
        <p:spPr>
          <a:xfrm>
            <a:off x="685800" y="0"/>
            <a:ext cx="7772400" cy="685800"/>
          </a:xfrm>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ea typeface="ＭＳ Ｐゴシック" pitchFamily="-112" charset="-128"/>
                <a:cs typeface="Arial"/>
              </a:rPr>
              <a:t>The Hebrew OT</a:t>
            </a:r>
          </a:p>
        </p:txBody>
      </p:sp>
    </p:spTree>
    <p:extLst>
      <p:ext uri="{BB962C8B-B14F-4D97-AF65-F5344CB8AC3E}">
        <p14:creationId xmlns:p14="http://schemas.microsoft.com/office/powerpoint/2010/main" val="2785815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51395"/>
                                        </p:tgtEl>
                                        <p:attrNameLst>
                                          <p:attrName>style.visibility</p:attrName>
                                        </p:attrNameLst>
                                      </p:cBhvr>
                                      <p:to>
                                        <p:strVal val="visible"/>
                                      </p:to>
                                    </p:set>
                                    <p:animEffect transition="in" filter="dissolve">
                                      <p:cBhvr>
                                        <p:cTn id="7" dur="500"/>
                                        <p:tgtEl>
                                          <p:spTgt spid="1851395"/>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1851397"/>
                                        </p:tgtEl>
                                        <p:attrNameLst>
                                          <p:attrName>style.visibility</p:attrName>
                                        </p:attrNameLst>
                                      </p:cBhvr>
                                      <p:to>
                                        <p:strVal val="visible"/>
                                      </p:to>
                                    </p:set>
                                    <p:animEffect transition="in" filter="dissolve">
                                      <p:cBhvr>
                                        <p:cTn id="11" dur="75"/>
                                        <p:tgtEl>
                                          <p:spTgt spid="185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1395" grpId="0" autoUpdateAnimBg="0"/>
      <p:bldP spid="1851397"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a:solidFill>
                <a:srgbClr val="000000"/>
              </a:solidFill>
              <a:latin typeface="Arial" charset="0"/>
              <a:ea typeface="ＭＳ Ｐゴシック" charset="0"/>
              <a:cs typeface="Arial" charset="0"/>
            </a:endParaRPr>
          </a:p>
        </p:txBody>
      </p:sp>
      <p:pic>
        <p:nvPicPr>
          <p:cNvPr id="44339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46" name="Rectangle 6"/>
          <p:cNvSpPr>
            <a:spLocks noGrp="1" noChangeArrowheads="1"/>
          </p:cNvSpPr>
          <p:nvPr>
            <p:ph type="title"/>
          </p:nvPr>
        </p:nvSpPr>
        <p:spPr>
          <a:xfrm>
            <a:off x="762000" y="609600"/>
            <a:ext cx="7086600" cy="1143000"/>
          </a:xfrm>
          <a:effectLst>
            <a:outerShdw blurRad="63500" dist="38099" dir="2700000" algn="ctr" rotWithShape="0">
              <a:srgbClr val="FF0000">
                <a:alpha val="74998"/>
              </a:srgbClr>
            </a:outerShdw>
          </a:effectLst>
        </p:spPr>
        <p:txBody>
          <a:bodyPr/>
          <a:lstStyle/>
          <a:p>
            <a:pPr eaLnBrk="1" hangingPunct="1">
              <a:defRPr/>
            </a:pPr>
            <a:r>
              <a:rPr lang="en-US" sz="3600" b="1">
                <a:solidFill>
                  <a:schemeClr val="bg1"/>
                </a:solidFill>
                <a:ea typeface="ＭＳ Ｐゴシック" pitchFamily="-112" charset="-128"/>
                <a:cs typeface="Arial"/>
              </a:rPr>
              <a:t>The Same Old Testament. . . Just a Different Order!</a:t>
            </a:r>
          </a:p>
        </p:txBody>
      </p:sp>
      <p:sp>
        <p:nvSpPr>
          <p:cNvPr id="443396" name="Rectangle 7"/>
          <p:cNvSpPr>
            <a:spLocks noChangeArrowheads="1"/>
          </p:cNvSpPr>
          <p:nvPr/>
        </p:nvSpPr>
        <p:spPr bwMode="auto">
          <a:xfrm>
            <a:off x="1116013" y="1981200"/>
            <a:ext cx="381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4000" b="1">
                <a:solidFill>
                  <a:srgbClr val="FFFF00"/>
                </a:solidFill>
                <a:latin typeface="Arial" charset="0"/>
                <a:ea typeface="ＭＳ Ｐゴシック" charset="0"/>
                <a:cs typeface="Arial" charset="0"/>
              </a:rPr>
              <a:t>Jewish:</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Law</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Prophets</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Writings</a:t>
            </a:r>
          </a:p>
          <a:p>
            <a:pPr marL="342900" indent="-342900" defTabSz="914400" fontAlgn="base">
              <a:spcBef>
                <a:spcPct val="20000"/>
              </a:spcBef>
              <a:spcAft>
                <a:spcPct val="0"/>
              </a:spcAft>
            </a:pPr>
            <a:r>
              <a:rPr lang="en-US" altLang="zh-CN" sz="4000" b="1">
                <a:solidFill>
                  <a:srgbClr val="FFFFFF"/>
                </a:solidFill>
                <a:latin typeface="Arial" charset="0"/>
                <a:ea typeface="ＭＳ Ｐゴシック" charset="0"/>
                <a:cs typeface="Arial" charset="0"/>
              </a:rPr>
              <a:t>(24 books)</a:t>
            </a:r>
          </a:p>
        </p:txBody>
      </p:sp>
      <p:sp>
        <p:nvSpPr>
          <p:cNvPr id="443397" name="Rectangle 9"/>
          <p:cNvSpPr>
            <a:spLocks noChangeArrowheads="1"/>
          </p:cNvSpPr>
          <p:nvPr/>
        </p:nvSpPr>
        <p:spPr bwMode="auto">
          <a:xfrm>
            <a:off x="4722813" y="1981200"/>
            <a:ext cx="381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4000" b="1">
                <a:solidFill>
                  <a:srgbClr val="FFFF00"/>
                </a:solidFill>
                <a:latin typeface="Arial" charset="0"/>
                <a:ea typeface="ＭＳ Ｐゴシック" charset="0"/>
                <a:cs typeface="Arial" charset="0"/>
              </a:rPr>
              <a:t>Christian:</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Law</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History</a:t>
            </a:r>
          </a:p>
          <a:p>
            <a:pPr marL="342900" indent="-342900" defTabSz="914400" fontAlgn="base">
              <a:spcBef>
                <a:spcPct val="20000"/>
              </a:spcBef>
              <a:spcAft>
                <a:spcPct val="0"/>
              </a:spcAft>
              <a:buFontTx/>
              <a:buChar char="•"/>
            </a:pPr>
            <a:r>
              <a:rPr lang="en-US" altLang="zh-CN" sz="4000" b="1">
                <a:solidFill>
                  <a:srgbClr val="FFFFFF"/>
                </a:solidFill>
                <a:latin typeface="Arial" charset="0"/>
                <a:ea typeface="ＭＳ Ｐゴシック" charset="0"/>
                <a:cs typeface="Arial" charset="0"/>
              </a:rPr>
              <a:t>Prophets</a:t>
            </a:r>
          </a:p>
          <a:p>
            <a:pPr marL="342900" indent="-342900" defTabSz="914400" fontAlgn="base">
              <a:spcBef>
                <a:spcPct val="20000"/>
              </a:spcBef>
              <a:spcAft>
                <a:spcPct val="0"/>
              </a:spcAft>
            </a:pPr>
            <a:r>
              <a:rPr lang="en-US" altLang="zh-CN" sz="4000" b="1">
                <a:solidFill>
                  <a:srgbClr val="FFFFFF"/>
                </a:solidFill>
                <a:latin typeface="Arial" charset="0"/>
                <a:ea typeface="ＭＳ Ｐゴシック" charset="0"/>
                <a:cs typeface="Arial" charset="0"/>
              </a:rPr>
              <a:t>(39 books)</a:t>
            </a:r>
          </a:p>
        </p:txBody>
      </p:sp>
    </p:spTree>
    <p:extLst>
      <p:ext uri="{BB962C8B-B14F-4D97-AF65-F5344CB8AC3E}">
        <p14:creationId xmlns:p14="http://schemas.microsoft.com/office/powerpoint/2010/main" val="1681685169"/>
      </p:ext>
    </p:extLst>
  </p:cSld>
  <p:clrMapOvr>
    <a:masterClrMapping/>
  </p:clrMapOvr>
  <p:transition spd="med">
    <p:randomBar dir="ver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2" name="Freeform 3"/>
          <p:cNvSpPr>
            <a:spLocks/>
          </p:cNvSpPr>
          <p:nvPr/>
        </p:nvSpPr>
        <p:spPr bwMode="auto">
          <a:xfrm>
            <a:off x="-130175" y="1214438"/>
            <a:ext cx="3322638" cy="2960687"/>
          </a:xfrm>
          <a:custGeom>
            <a:avLst/>
            <a:gdLst>
              <a:gd name="T0" fmla="*/ 2147483647 w 2093"/>
              <a:gd name="T1" fmla="*/ 2147483647 h 1865"/>
              <a:gd name="T2" fmla="*/ 2147483647 w 2093"/>
              <a:gd name="T3" fmla="*/ 2147483647 h 1865"/>
              <a:gd name="T4" fmla="*/ 2147483647 w 2093"/>
              <a:gd name="T5" fmla="*/ 2147483647 h 1865"/>
              <a:gd name="T6" fmla="*/ 2147483647 w 2093"/>
              <a:gd name="T7" fmla="*/ 2147483647 h 1865"/>
              <a:gd name="T8" fmla="*/ 2147483647 w 2093"/>
              <a:gd name="T9" fmla="*/ 2147483647 h 1865"/>
              <a:gd name="T10" fmla="*/ 2147483647 w 2093"/>
              <a:gd name="T11" fmla="*/ 2147483647 h 1865"/>
              <a:gd name="T12" fmla="*/ 2147483647 w 2093"/>
              <a:gd name="T13" fmla="*/ 2147483647 h 1865"/>
              <a:gd name="T14" fmla="*/ 2147483647 w 2093"/>
              <a:gd name="T15" fmla="*/ 2147483647 h 1865"/>
              <a:gd name="T16" fmla="*/ 2147483647 w 2093"/>
              <a:gd name="T17" fmla="*/ 2147483647 h 1865"/>
              <a:gd name="T18" fmla="*/ 2147483647 w 2093"/>
              <a:gd name="T19" fmla="*/ 2147483647 h 1865"/>
              <a:gd name="T20" fmla="*/ 2147483647 w 2093"/>
              <a:gd name="T21" fmla="*/ 2147483647 h 1865"/>
              <a:gd name="T22" fmla="*/ 2147483647 w 2093"/>
              <a:gd name="T23" fmla="*/ 2147483647 h 1865"/>
              <a:gd name="T24" fmla="*/ 2147483647 w 2093"/>
              <a:gd name="T25" fmla="*/ 2147483647 h 1865"/>
              <a:gd name="T26" fmla="*/ 2147483647 w 2093"/>
              <a:gd name="T27" fmla="*/ 2147483647 h 1865"/>
              <a:gd name="T28" fmla="*/ 2147483647 w 2093"/>
              <a:gd name="T29" fmla="*/ 2147483647 h 1865"/>
              <a:gd name="T30" fmla="*/ 2147483647 w 2093"/>
              <a:gd name="T31" fmla="*/ 2147483647 h 1865"/>
              <a:gd name="T32" fmla="*/ 2147483647 w 2093"/>
              <a:gd name="T33" fmla="*/ 2147483647 h 1865"/>
              <a:gd name="T34" fmla="*/ 2147483647 w 2093"/>
              <a:gd name="T35" fmla="*/ 2147483647 h 1865"/>
              <a:gd name="T36" fmla="*/ 2147483647 w 2093"/>
              <a:gd name="T37" fmla="*/ 2147483647 h 1865"/>
              <a:gd name="T38" fmla="*/ 2147483647 w 2093"/>
              <a:gd name="T39" fmla="*/ 2147483647 h 1865"/>
              <a:gd name="T40" fmla="*/ 2147483647 w 2093"/>
              <a:gd name="T41" fmla="*/ 2147483647 h 1865"/>
              <a:gd name="T42" fmla="*/ 2147483647 w 2093"/>
              <a:gd name="T43" fmla="*/ 2147483647 h 1865"/>
              <a:gd name="T44" fmla="*/ 2147483647 w 2093"/>
              <a:gd name="T45" fmla="*/ 2147483647 h 1865"/>
              <a:gd name="T46" fmla="*/ 2147483647 w 2093"/>
              <a:gd name="T47" fmla="*/ 2147483647 h 1865"/>
              <a:gd name="T48" fmla="*/ 2147483647 w 2093"/>
              <a:gd name="T49" fmla="*/ 2147483647 h 1865"/>
              <a:gd name="T50" fmla="*/ 2147483647 w 2093"/>
              <a:gd name="T51" fmla="*/ 2147483647 h 1865"/>
              <a:gd name="T52" fmla="*/ 2147483647 w 2093"/>
              <a:gd name="T53" fmla="*/ 2147483647 h 1865"/>
              <a:gd name="T54" fmla="*/ 2147483647 w 2093"/>
              <a:gd name="T55" fmla="*/ 2147483647 h 1865"/>
              <a:gd name="T56" fmla="*/ 2147483647 w 2093"/>
              <a:gd name="T57" fmla="*/ 2147483647 h 1865"/>
              <a:gd name="T58" fmla="*/ 2147483647 w 2093"/>
              <a:gd name="T59" fmla="*/ 2147483647 h 1865"/>
              <a:gd name="T60" fmla="*/ 2147483647 w 2093"/>
              <a:gd name="T61" fmla="*/ 2147483647 h 1865"/>
              <a:gd name="T62" fmla="*/ 2147483647 w 2093"/>
              <a:gd name="T63" fmla="*/ 2147483647 h 1865"/>
              <a:gd name="T64" fmla="*/ 2147483647 w 2093"/>
              <a:gd name="T65" fmla="*/ 2147483647 h 1865"/>
              <a:gd name="T66" fmla="*/ 0 w 2093"/>
              <a:gd name="T67" fmla="*/ 2147483647 h 1865"/>
              <a:gd name="T68" fmla="*/ 2147483647 w 2093"/>
              <a:gd name="T69" fmla="*/ 2147483647 h 1865"/>
              <a:gd name="T70" fmla="*/ 2147483647 w 2093"/>
              <a:gd name="T71" fmla="*/ 2147483647 h 1865"/>
              <a:gd name="T72" fmla="*/ 2147483647 w 2093"/>
              <a:gd name="T73" fmla="*/ 2147483647 h 1865"/>
              <a:gd name="T74" fmla="*/ 2147483647 w 2093"/>
              <a:gd name="T75" fmla="*/ 2147483647 h 1865"/>
              <a:gd name="T76" fmla="*/ 2147483647 w 2093"/>
              <a:gd name="T77" fmla="*/ 2147483647 h 1865"/>
              <a:gd name="T78" fmla="*/ 2147483647 w 2093"/>
              <a:gd name="T79" fmla="*/ 2147483647 h 1865"/>
              <a:gd name="T80" fmla="*/ 2147483647 w 2093"/>
              <a:gd name="T81" fmla="*/ 2147483647 h 1865"/>
              <a:gd name="T82" fmla="*/ 2147483647 w 2093"/>
              <a:gd name="T83" fmla="*/ 2147483647 h 1865"/>
              <a:gd name="T84" fmla="*/ 2147483647 w 2093"/>
              <a:gd name="T85" fmla="*/ 2147483647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93"/>
              <a:gd name="T130" fmla="*/ 0 h 1865"/>
              <a:gd name="T131" fmla="*/ 2093 w 2093"/>
              <a:gd name="T132" fmla="*/ 1865 h 18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5443" name="Freeform 4"/>
          <p:cNvSpPr>
            <a:spLocks/>
          </p:cNvSpPr>
          <p:nvPr/>
        </p:nvSpPr>
        <p:spPr bwMode="auto">
          <a:xfrm>
            <a:off x="701675" y="1089025"/>
            <a:ext cx="2193925" cy="2957513"/>
          </a:xfrm>
          <a:custGeom>
            <a:avLst/>
            <a:gdLst>
              <a:gd name="T0" fmla="*/ 2147483647 w 1382"/>
              <a:gd name="T1" fmla="*/ 2147483647 h 1863"/>
              <a:gd name="T2" fmla="*/ 2147483647 w 1382"/>
              <a:gd name="T3" fmla="*/ 2147483647 h 1863"/>
              <a:gd name="T4" fmla="*/ 2147483647 w 1382"/>
              <a:gd name="T5" fmla="*/ 2147483647 h 1863"/>
              <a:gd name="T6" fmla="*/ 2147483647 w 1382"/>
              <a:gd name="T7" fmla="*/ 2147483647 h 1863"/>
              <a:gd name="T8" fmla="*/ 2147483647 w 1382"/>
              <a:gd name="T9" fmla="*/ 2147483647 h 1863"/>
              <a:gd name="T10" fmla="*/ 2147483647 w 1382"/>
              <a:gd name="T11" fmla="*/ 2147483647 h 1863"/>
              <a:gd name="T12" fmla="*/ 2147483647 w 1382"/>
              <a:gd name="T13" fmla="*/ 2147483647 h 1863"/>
              <a:gd name="T14" fmla="*/ 2147483647 w 1382"/>
              <a:gd name="T15" fmla="*/ 2147483647 h 1863"/>
              <a:gd name="T16" fmla="*/ 2147483647 w 1382"/>
              <a:gd name="T17" fmla="*/ 2147483647 h 1863"/>
              <a:gd name="T18" fmla="*/ 2147483647 w 1382"/>
              <a:gd name="T19" fmla="*/ 2147483647 h 1863"/>
              <a:gd name="T20" fmla="*/ 2147483647 w 1382"/>
              <a:gd name="T21" fmla="*/ 2147483647 h 1863"/>
              <a:gd name="T22" fmla="*/ 2147483647 w 1382"/>
              <a:gd name="T23" fmla="*/ 2147483647 h 1863"/>
              <a:gd name="T24" fmla="*/ 2147483647 w 1382"/>
              <a:gd name="T25" fmla="*/ 2147483647 h 1863"/>
              <a:gd name="T26" fmla="*/ 2147483647 w 1382"/>
              <a:gd name="T27" fmla="*/ 2147483647 h 1863"/>
              <a:gd name="T28" fmla="*/ 2147483647 w 1382"/>
              <a:gd name="T29" fmla="*/ 2147483647 h 1863"/>
              <a:gd name="T30" fmla="*/ 2147483647 w 1382"/>
              <a:gd name="T31" fmla="*/ 2147483647 h 1863"/>
              <a:gd name="T32" fmla="*/ 2147483647 w 1382"/>
              <a:gd name="T33" fmla="*/ 2147483647 h 1863"/>
              <a:gd name="T34" fmla="*/ 2147483647 w 1382"/>
              <a:gd name="T35" fmla="*/ 2147483647 h 1863"/>
              <a:gd name="T36" fmla="*/ 2147483647 w 1382"/>
              <a:gd name="T37" fmla="*/ 2147483647 h 1863"/>
              <a:gd name="T38" fmla="*/ 2147483647 w 1382"/>
              <a:gd name="T39" fmla="*/ 2147483647 h 1863"/>
              <a:gd name="T40" fmla="*/ 2147483647 w 1382"/>
              <a:gd name="T41" fmla="*/ 2147483647 h 1863"/>
              <a:gd name="T42" fmla="*/ 2147483647 w 1382"/>
              <a:gd name="T43" fmla="*/ 2147483647 h 1863"/>
              <a:gd name="T44" fmla="*/ 2147483647 w 1382"/>
              <a:gd name="T45" fmla="*/ 2147483647 h 1863"/>
              <a:gd name="T46" fmla="*/ 2147483647 w 1382"/>
              <a:gd name="T47" fmla="*/ 2147483647 h 1863"/>
              <a:gd name="T48" fmla="*/ 2147483647 w 1382"/>
              <a:gd name="T49" fmla="*/ 2147483647 h 1863"/>
              <a:gd name="T50" fmla="*/ 2147483647 w 1382"/>
              <a:gd name="T51" fmla="*/ 2147483647 h 1863"/>
              <a:gd name="T52" fmla="*/ 2147483647 w 1382"/>
              <a:gd name="T53" fmla="*/ 2147483647 h 1863"/>
              <a:gd name="T54" fmla="*/ 2147483647 w 1382"/>
              <a:gd name="T55" fmla="*/ 2147483647 h 1863"/>
              <a:gd name="T56" fmla="*/ 2147483647 w 1382"/>
              <a:gd name="T57" fmla="*/ 2147483647 h 1863"/>
              <a:gd name="T58" fmla="*/ 2147483647 w 1382"/>
              <a:gd name="T59" fmla="*/ 2147483647 h 1863"/>
              <a:gd name="T60" fmla="*/ 2147483647 w 1382"/>
              <a:gd name="T61" fmla="*/ 2147483647 h 1863"/>
              <a:gd name="T62" fmla="*/ 2147483647 w 1382"/>
              <a:gd name="T63" fmla="*/ 2147483647 h 1863"/>
              <a:gd name="T64" fmla="*/ 2147483647 w 1382"/>
              <a:gd name="T65" fmla="*/ 2147483647 h 1863"/>
              <a:gd name="T66" fmla="*/ 2147483647 w 1382"/>
              <a:gd name="T67" fmla="*/ 2147483647 h 1863"/>
              <a:gd name="T68" fmla="*/ 2147483647 w 1382"/>
              <a:gd name="T69" fmla="*/ 2147483647 h 1863"/>
              <a:gd name="T70" fmla="*/ 2147483647 w 1382"/>
              <a:gd name="T71" fmla="*/ 2147483647 h 1863"/>
              <a:gd name="T72" fmla="*/ 2147483647 w 1382"/>
              <a:gd name="T73" fmla="*/ 2147483647 h 1863"/>
              <a:gd name="T74" fmla="*/ 2147483647 w 1382"/>
              <a:gd name="T75" fmla="*/ 2147483647 h 1863"/>
              <a:gd name="T76" fmla="*/ 2147483647 w 1382"/>
              <a:gd name="T77" fmla="*/ 2147483647 h 1863"/>
              <a:gd name="T78" fmla="*/ 2147483647 w 1382"/>
              <a:gd name="T79" fmla="*/ 2147483647 h 1863"/>
              <a:gd name="T80" fmla="*/ 2147483647 w 1382"/>
              <a:gd name="T81" fmla="*/ 2147483647 h 1863"/>
              <a:gd name="T82" fmla="*/ 2147483647 w 1382"/>
              <a:gd name="T83" fmla="*/ 2147483647 h 1863"/>
              <a:gd name="T84" fmla="*/ 2147483647 w 1382"/>
              <a:gd name="T85" fmla="*/ 2147483647 h 1863"/>
              <a:gd name="T86" fmla="*/ 2147483647 w 1382"/>
              <a:gd name="T87" fmla="*/ 0 h 1863"/>
              <a:gd name="T88" fmla="*/ 2147483647 w 1382"/>
              <a:gd name="T89" fmla="*/ 2147483647 h 1863"/>
              <a:gd name="T90" fmla="*/ 0 w 1382"/>
              <a:gd name="T91" fmla="*/ 2147483647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2"/>
              <a:gd name="T139" fmla="*/ 0 h 1863"/>
              <a:gd name="T140" fmla="*/ 1382 w 1382"/>
              <a:gd name="T141" fmla="*/ 1863 h 18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5493" name="WordArt 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algn="ctr" defTabSz="914400" eaLnBrk="0" fontAlgn="base" hangingPunct="0">
              <a:spcBef>
                <a:spcPct val="0"/>
              </a:spcBef>
              <a:spcAft>
                <a:spcPct val="0"/>
              </a:spcAft>
            </a:pPr>
            <a:r>
              <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Assyria</a:t>
            </a:r>
          </a:p>
        </p:txBody>
      </p:sp>
      <p:sp>
        <p:nvSpPr>
          <p:cNvPr id="1855494" name="WordArt 6"/>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algn="ctr" defTabSz="914400" eaLnBrk="0" fontAlgn="base" hangingPunct="0">
              <a:spcBef>
                <a:spcPct val="0"/>
              </a:spcBef>
              <a:spcAft>
                <a:spcPct val="0"/>
              </a:spcAft>
            </a:pPr>
            <a:r>
              <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Babylon</a:t>
            </a:r>
          </a:p>
        </p:txBody>
      </p:sp>
      <p:sp>
        <p:nvSpPr>
          <p:cNvPr id="1855495" name="WordArt 7"/>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algn="ctr" defTabSz="914400" eaLnBrk="0" fontAlgn="base" hangingPunct="0">
              <a:spcBef>
                <a:spcPct val="0"/>
              </a:spcBef>
              <a:spcAft>
                <a:spcPct val="0"/>
              </a:spcAft>
            </a:pPr>
            <a:r>
              <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Chaldea</a:t>
            </a:r>
          </a:p>
        </p:txBody>
      </p:sp>
      <p:sp>
        <p:nvSpPr>
          <p:cNvPr id="1855496" name="WordArt 8"/>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algn="ctr" defTabSz="914400" eaLnBrk="0" fontAlgn="base" hangingPunct="0">
              <a:spcBef>
                <a:spcPct val="0"/>
              </a:spcBef>
              <a:spcAft>
                <a:spcPct val="0"/>
              </a:spcAft>
            </a:pPr>
            <a:r>
              <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Persia</a:t>
            </a:r>
          </a:p>
        </p:txBody>
      </p:sp>
      <p:sp>
        <p:nvSpPr>
          <p:cNvPr id="1855497" name="Text Box 9"/>
          <p:cNvSpPr txBox="1">
            <a:spLocks noChangeArrowheads="1"/>
          </p:cNvSpPr>
          <p:nvPr/>
        </p:nvSpPr>
        <p:spPr bwMode="auto">
          <a:xfrm>
            <a:off x="-76200" y="2112963"/>
            <a:ext cx="20558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dirty="0">
                <a:solidFill>
                  <a:srgbClr val="FFFFFF"/>
                </a:solidFill>
                <a:latin typeface="Arial"/>
                <a:ea typeface="ＭＳ Ｐゴシック" pitchFamily="-112" charset="-128"/>
                <a:cs typeface="Arial"/>
              </a:rPr>
              <a:t>Euphrates</a:t>
            </a:r>
          </a:p>
        </p:txBody>
      </p:sp>
      <p:sp>
        <p:nvSpPr>
          <p:cNvPr id="1855498" name="Text Box 10"/>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a:solidFill>
                  <a:srgbClr val="FFFFFF"/>
                </a:solidFill>
                <a:latin typeface="Arial"/>
                <a:ea typeface="ＭＳ Ｐゴシック" pitchFamily="-112" charset="-128"/>
                <a:cs typeface="Arial"/>
              </a:rPr>
              <a:t>Tigris</a:t>
            </a:r>
          </a:p>
        </p:txBody>
      </p:sp>
      <p:sp>
        <p:nvSpPr>
          <p:cNvPr id="1855499" name="Text Box 11"/>
          <p:cNvSpPr txBox="1">
            <a:spLocks noChangeArrowheads="1"/>
          </p:cNvSpPr>
          <p:nvPr/>
        </p:nvSpPr>
        <p:spPr bwMode="auto">
          <a:xfrm>
            <a:off x="3124200" y="5029200"/>
            <a:ext cx="1981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a:solidFill>
                  <a:srgbClr val="FFFFFF"/>
                </a:solidFill>
                <a:latin typeface="Garamond" pitchFamily="-112" charset="0"/>
                <a:ea typeface="ＭＳ Ｐゴシック" pitchFamily="-112" charset="-128"/>
                <a:cs typeface="ＭＳ Ｐゴシック" pitchFamily="-112" charset="-128"/>
              </a:rPr>
              <a:t>Persian Gulf</a:t>
            </a:r>
          </a:p>
        </p:txBody>
      </p:sp>
      <p:sp>
        <p:nvSpPr>
          <p:cNvPr id="1855500" name="Line 12"/>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5501" name="Rectangle 13"/>
          <p:cNvSpPr>
            <a:spLocks noGrp="1" noRot="1" noChangeArrowheads="1"/>
          </p:cNvSpPr>
          <p:nvPr>
            <p:ph type="title" idx="4294967295"/>
          </p:nvPr>
        </p:nvSpPr>
        <p:spPr>
          <a:xfrm>
            <a:off x="2590800" y="76200"/>
            <a:ext cx="3886200" cy="762000"/>
          </a:xfrm>
          <a:solidFill>
            <a:schemeClr val="bg1"/>
          </a:solidFill>
          <a:ln>
            <a:solidFill>
              <a:schemeClr val="bg2"/>
            </a:solidFill>
          </a:ln>
        </p:spPr>
        <p:txBody>
          <a:bodyPr/>
          <a:lstStyle/>
          <a:p>
            <a:pPr eaLnBrk="1" hangingPunct="1">
              <a:defRPr/>
            </a:pPr>
            <a:r>
              <a:rPr lang="en-US" sz="4000">
                <a:solidFill>
                  <a:schemeClr val="tx1"/>
                </a:solidFill>
                <a:latin typeface="Arial"/>
                <a:ea typeface="ＭＳ Ｐゴシック" charset="0"/>
                <a:cs typeface="Arial"/>
              </a:rPr>
              <a:t>Mesopotamia</a:t>
            </a:r>
          </a:p>
        </p:txBody>
      </p:sp>
      <p:sp>
        <p:nvSpPr>
          <p:cNvPr id="16" name="Text Box 8"/>
          <p:cNvSpPr txBox="1">
            <a:spLocks noChangeArrowheads="1"/>
          </p:cNvSpPr>
          <p:nvPr/>
        </p:nvSpPr>
        <p:spPr bwMode="auto">
          <a:xfrm>
            <a:off x="8604250" y="14288"/>
            <a:ext cx="527050" cy="461962"/>
          </a:xfrm>
          <a:prstGeom prst="rect">
            <a:avLst/>
          </a:prstGeom>
          <a:solidFill>
            <a:schemeClr val="bg2"/>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en-US" b="1" kern="0" dirty="0">
                <a:solidFill>
                  <a:srgbClr val="FFFFFF"/>
                </a:solidFill>
              </a:rPr>
              <a:t>27</a:t>
            </a:r>
          </a:p>
        </p:txBody>
      </p:sp>
    </p:spTree>
    <p:extLst>
      <p:ext uri="{BB962C8B-B14F-4D97-AF65-F5344CB8AC3E}">
        <p14:creationId xmlns:p14="http://schemas.microsoft.com/office/powerpoint/2010/main" val="26327213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55499"/>
                                        </p:tgtEl>
                                        <p:attrNameLst>
                                          <p:attrName>style.visibility</p:attrName>
                                        </p:attrNameLst>
                                      </p:cBhvr>
                                      <p:to>
                                        <p:strVal val="visible"/>
                                      </p:to>
                                    </p:set>
                                    <p:anim calcmode="lin" valueType="num">
                                      <p:cBhvr>
                                        <p:cTn id="7" dur="1000" fill="hold"/>
                                        <p:tgtEl>
                                          <p:spTgt spid="1855499"/>
                                        </p:tgtEl>
                                        <p:attrNameLst>
                                          <p:attrName>ppt_w</p:attrName>
                                        </p:attrNameLst>
                                      </p:cBhvr>
                                      <p:tavLst>
                                        <p:tav tm="0">
                                          <p:val>
                                            <p:fltVal val="0"/>
                                          </p:val>
                                        </p:tav>
                                        <p:tav tm="100000">
                                          <p:val>
                                            <p:strVal val="#ppt_w"/>
                                          </p:val>
                                        </p:tav>
                                      </p:tavLst>
                                    </p:anim>
                                    <p:anim calcmode="lin" valueType="num">
                                      <p:cBhvr>
                                        <p:cTn id="8" dur="1000" fill="hold"/>
                                        <p:tgtEl>
                                          <p:spTgt spid="1855499"/>
                                        </p:tgtEl>
                                        <p:attrNameLst>
                                          <p:attrName>ppt_h</p:attrName>
                                        </p:attrNameLst>
                                      </p:cBhvr>
                                      <p:tavLst>
                                        <p:tav tm="0">
                                          <p:val>
                                            <p:fltVal val="0"/>
                                          </p:val>
                                        </p:tav>
                                        <p:tav tm="100000">
                                          <p:val>
                                            <p:strVal val="#ppt_h"/>
                                          </p:val>
                                        </p:tav>
                                      </p:tavLst>
                                    </p:anim>
                                    <p:anim calcmode="lin" valueType="num">
                                      <p:cBhvr>
                                        <p:cTn id="9" dur="1000" fill="hold"/>
                                        <p:tgtEl>
                                          <p:spTgt spid="1855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5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55498"/>
                                        </p:tgtEl>
                                        <p:attrNameLst>
                                          <p:attrName>style.visibility</p:attrName>
                                        </p:attrNameLst>
                                      </p:cBhvr>
                                      <p:to>
                                        <p:strVal val="visible"/>
                                      </p:to>
                                    </p:set>
                                    <p:anim calcmode="lin" valueType="num">
                                      <p:cBhvr>
                                        <p:cTn id="15" dur="1000" fill="hold"/>
                                        <p:tgtEl>
                                          <p:spTgt spid="1855498"/>
                                        </p:tgtEl>
                                        <p:attrNameLst>
                                          <p:attrName>ppt_w</p:attrName>
                                        </p:attrNameLst>
                                      </p:cBhvr>
                                      <p:tavLst>
                                        <p:tav tm="0">
                                          <p:val>
                                            <p:fltVal val="0"/>
                                          </p:val>
                                        </p:tav>
                                        <p:tav tm="100000">
                                          <p:val>
                                            <p:strVal val="#ppt_w"/>
                                          </p:val>
                                        </p:tav>
                                      </p:tavLst>
                                    </p:anim>
                                    <p:anim calcmode="lin" valueType="num">
                                      <p:cBhvr>
                                        <p:cTn id="16" dur="1000" fill="hold"/>
                                        <p:tgtEl>
                                          <p:spTgt spid="1855498"/>
                                        </p:tgtEl>
                                        <p:attrNameLst>
                                          <p:attrName>ppt_h</p:attrName>
                                        </p:attrNameLst>
                                      </p:cBhvr>
                                      <p:tavLst>
                                        <p:tav tm="0">
                                          <p:val>
                                            <p:fltVal val="0"/>
                                          </p:val>
                                        </p:tav>
                                        <p:tav tm="100000">
                                          <p:val>
                                            <p:strVal val="#ppt_h"/>
                                          </p:val>
                                        </p:tav>
                                      </p:tavLst>
                                    </p:anim>
                                    <p:anim calcmode="lin" valueType="num">
                                      <p:cBhvr>
                                        <p:cTn id="17" dur="1000" fill="hold"/>
                                        <p:tgtEl>
                                          <p:spTgt spid="18554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554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55497"/>
                                        </p:tgtEl>
                                        <p:attrNameLst>
                                          <p:attrName>style.visibility</p:attrName>
                                        </p:attrNameLst>
                                      </p:cBhvr>
                                      <p:to>
                                        <p:strVal val="visible"/>
                                      </p:to>
                                    </p:set>
                                    <p:anim calcmode="lin" valueType="num">
                                      <p:cBhvr>
                                        <p:cTn id="23" dur="1000" fill="hold"/>
                                        <p:tgtEl>
                                          <p:spTgt spid="1855497"/>
                                        </p:tgtEl>
                                        <p:attrNameLst>
                                          <p:attrName>ppt_w</p:attrName>
                                        </p:attrNameLst>
                                      </p:cBhvr>
                                      <p:tavLst>
                                        <p:tav tm="0">
                                          <p:val>
                                            <p:fltVal val="0"/>
                                          </p:val>
                                        </p:tav>
                                        <p:tav tm="100000">
                                          <p:val>
                                            <p:strVal val="#ppt_w"/>
                                          </p:val>
                                        </p:tav>
                                      </p:tavLst>
                                    </p:anim>
                                    <p:anim calcmode="lin" valueType="num">
                                      <p:cBhvr>
                                        <p:cTn id="24" dur="1000" fill="hold"/>
                                        <p:tgtEl>
                                          <p:spTgt spid="1855497"/>
                                        </p:tgtEl>
                                        <p:attrNameLst>
                                          <p:attrName>ppt_h</p:attrName>
                                        </p:attrNameLst>
                                      </p:cBhvr>
                                      <p:tavLst>
                                        <p:tav tm="0">
                                          <p:val>
                                            <p:fltVal val="0"/>
                                          </p:val>
                                        </p:tav>
                                        <p:tav tm="100000">
                                          <p:val>
                                            <p:strVal val="#ppt_h"/>
                                          </p:val>
                                        </p:tav>
                                      </p:tavLst>
                                    </p:anim>
                                    <p:anim calcmode="lin" valueType="num">
                                      <p:cBhvr>
                                        <p:cTn id="25" dur="1000" fill="hold"/>
                                        <p:tgtEl>
                                          <p:spTgt spid="18554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55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55500"/>
                                        </p:tgtEl>
                                        <p:attrNameLst>
                                          <p:attrName>style.visibility</p:attrName>
                                        </p:attrNameLst>
                                      </p:cBhvr>
                                      <p:to>
                                        <p:strVal val="visible"/>
                                      </p:to>
                                    </p:set>
                                    <p:animEffect transition="in" filter="wipe(up)">
                                      <p:cBhvr>
                                        <p:cTn id="31" dur="500"/>
                                        <p:tgtEl>
                                          <p:spTgt spid="18555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55493"/>
                                        </p:tgtEl>
                                        <p:attrNameLst>
                                          <p:attrName>style.visibility</p:attrName>
                                        </p:attrNameLst>
                                      </p:cBhvr>
                                      <p:to>
                                        <p:strVal val="visible"/>
                                      </p:to>
                                    </p:set>
                                    <p:animEffect transition="in" filter="fade">
                                      <p:cBhvr>
                                        <p:cTn id="36" dur="2000"/>
                                        <p:tgtEl>
                                          <p:spTgt spid="18554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55494"/>
                                        </p:tgtEl>
                                        <p:attrNameLst>
                                          <p:attrName>style.visibility</p:attrName>
                                        </p:attrNameLst>
                                      </p:cBhvr>
                                      <p:to>
                                        <p:strVal val="visible"/>
                                      </p:to>
                                    </p:set>
                                    <p:animEffect transition="in" filter="fade">
                                      <p:cBhvr>
                                        <p:cTn id="41" dur="2000"/>
                                        <p:tgtEl>
                                          <p:spTgt spid="18554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55495"/>
                                        </p:tgtEl>
                                        <p:attrNameLst>
                                          <p:attrName>style.visibility</p:attrName>
                                        </p:attrNameLst>
                                      </p:cBhvr>
                                      <p:to>
                                        <p:strVal val="visible"/>
                                      </p:to>
                                    </p:set>
                                    <p:animEffect transition="in" filter="fade">
                                      <p:cBhvr>
                                        <p:cTn id="46" dur="2000"/>
                                        <p:tgtEl>
                                          <p:spTgt spid="18554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55496"/>
                                        </p:tgtEl>
                                        <p:attrNameLst>
                                          <p:attrName>style.visibility</p:attrName>
                                        </p:attrNameLst>
                                      </p:cBhvr>
                                      <p:to>
                                        <p:strVal val="visible"/>
                                      </p:to>
                                    </p:set>
                                    <p:animEffect transition="in" filter="fade">
                                      <p:cBhvr>
                                        <p:cTn id="51" dur="2000"/>
                                        <p:tgtEl>
                                          <p:spTgt spid="185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animBg="1"/>
      <p:bldP spid="1855494" grpId="0" animBg="1"/>
      <p:bldP spid="1855495" grpId="0" animBg="1"/>
      <p:bldP spid="1855496" grpId="0" animBg="1"/>
      <p:bldP spid="1855497" grpId="0"/>
      <p:bldP spid="1855498" grpId="0"/>
      <p:bldP spid="1855499" grpId="0"/>
      <p:bldP spid="185550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804622887"/>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602318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96182686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43206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World of Idols</a:t>
            </a: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Tree>
    <p:extLst>
      <p:ext uri="{BB962C8B-B14F-4D97-AF65-F5344CB8AC3E}">
        <p14:creationId xmlns:p14="http://schemas.microsoft.com/office/powerpoint/2010/main" val="358307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dirty="0">
                <a:ln>
                  <a:noFill/>
                </a:ln>
                <a:solidFill>
                  <a:srgbClr val="C81234"/>
                </a:solidFill>
                <a:effectLst/>
                <a:uLnTx/>
                <a:uFillTx/>
                <a:latin typeface="Arial"/>
                <a:ea typeface="+mn-ea"/>
                <a:cs typeface="Arial"/>
              </a:rPr>
              <a:t>IDOLS</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of the </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HEART</a:t>
            </a:r>
          </a:p>
        </p:txBody>
      </p:sp>
    </p:spTree>
    <p:extLst>
      <p:ext uri="{BB962C8B-B14F-4D97-AF65-F5344CB8AC3E}">
        <p14:creationId xmlns:p14="http://schemas.microsoft.com/office/powerpoint/2010/main" val="18320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 Grasp that the King </a:t>
            </a:r>
            <a:r>
              <a:rPr lang="en-US" sz="4800" b="1" dirty="0">
                <a:solidFill>
                  <a:srgbClr val="0000FF"/>
                </a:solidFill>
                <a:effectLst/>
                <a:latin typeface="Arial" charset="0"/>
                <a:ea typeface="ＭＳ Ｐゴシック" charset="0"/>
                <a:cs typeface="ＭＳ Ｐゴシック" charset="0"/>
              </a:rPr>
              <a:t>chose</a:t>
            </a:r>
            <a:r>
              <a:rPr lang="en-US" sz="4800" b="1" dirty="0">
                <a:solidFill>
                  <a:schemeClr val="tx1"/>
                </a:solidFill>
                <a:effectLst/>
                <a:latin typeface="Arial" charset="0"/>
                <a:ea typeface="ＭＳ Ｐゴシック" charset="0"/>
                <a:cs typeface="ＭＳ Ｐゴシック" charset="0"/>
              </a:rPr>
              <a:t> you to rule.</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1–11</a:t>
            </a:r>
          </a:p>
        </p:txBody>
      </p:sp>
    </p:spTree>
    <p:extLst>
      <p:ext uri="{BB962C8B-B14F-4D97-AF65-F5344CB8AC3E}">
        <p14:creationId xmlns:p14="http://schemas.microsoft.com/office/powerpoint/2010/main" val="1582305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318428"/>
          </a:xfrm>
          <a:effectLst/>
        </p:spPr>
        <p:txBody>
          <a:bodyPr anchor="ctr"/>
          <a:lstStyle/>
          <a:p>
            <a:pPr>
              <a:defRPr/>
            </a:pPr>
            <a:r>
              <a:rPr lang="en-US" sz="4800" b="1" dirty="0">
                <a:solidFill>
                  <a:schemeClr val="tx1"/>
                </a:solidFill>
                <a:effectLst/>
                <a:latin typeface="Arial" charset="0"/>
                <a:ea typeface="ＭＳ Ｐゴシック" charset="0"/>
                <a:cs typeface="ＭＳ Ｐゴシック" charset="0"/>
              </a:rPr>
              <a:t>II. Grasp that the King </a:t>
            </a:r>
            <a:r>
              <a:rPr lang="en-US" sz="4800" b="1" dirty="0">
                <a:solidFill>
                  <a:srgbClr val="0000FF"/>
                </a:solidFill>
                <a:effectLst/>
                <a:latin typeface="Arial" charset="0"/>
                <a:ea typeface="ＭＳ Ｐゴシック" charset="0"/>
                <a:cs typeface="ＭＳ Ｐゴシック" charset="0"/>
              </a:rPr>
              <a:t>promised </a:t>
            </a:r>
            <a:r>
              <a:rPr lang="en-US" sz="4800" b="1" dirty="0">
                <a:solidFill>
                  <a:schemeClr val="tx1"/>
                </a:solidFill>
                <a:effectLst/>
                <a:latin typeface="Arial" charset="0"/>
                <a:ea typeface="ＭＳ Ｐゴシック" charset="0"/>
                <a:cs typeface="ＭＳ Ｐゴシック" charset="0"/>
              </a:rPr>
              <a:t>you blessings.</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12–50</a:t>
            </a:r>
          </a:p>
        </p:txBody>
      </p:sp>
    </p:spTree>
    <p:extLst>
      <p:ext uri="{BB962C8B-B14F-4D97-AF65-F5344CB8AC3E}">
        <p14:creationId xmlns:p14="http://schemas.microsoft.com/office/powerpoint/2010/main" val="254237673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566334"/>
            <a:ext cx="9144000" cy="40063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out God</a:t>
            </a:r>
            <a:r>
              <a:rPr kumimoji="0" lang="mr-I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choice</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you and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promises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blessing</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5461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What or who are you trusting to save you from your sin?</a:t>
            </a: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443097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48755" y="65344"/>
            <a:ext cx="52700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67115727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20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21</a:t>
            </a:r>
          </a:p>
        </p:txBody>
      </p:sp>
    </p:spTree>
    <p:extLst>
      <p:ext uri="{BB962C8B-B14F-4D97-AF65-F5344CB8AC3E}">
        <p14:creationId xmlns:p14="http://schemas.microsoft.com/office/powerpoint/2010/main" val="2454547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007000"/>
                </a:solidFill>
                <a:effectLst/>
                <a:uLnTx/>
                <a:uFillTx/>
                <a:latin typeface="Arial" charset="0"/>
                <a:ea typeface="ＭＳ Ｐゴシック" charset="0"/>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007000"/>
                </a:solidFill>
                <a:effectLst/>
                <a:uLnTx/>
                <a:uFillTx/>
                <a:latin typeface="Arial" charset="0"/>
                <a:ea typeface="ＭＳ Ｐゴシック" charset="0"/>
                <a:cs typeface="Arial" charset="0"/>
              </a:rPr>
              <a:t>Abraham</a:t>
            </a:r>
            <a:endParaRPr kumimoji="0" lang="en-US" altLang="zh-CN" sz="2400" b="1" i="0" u="none" strike="noStrike" kern="1200" cap="none" spc="0" normalizeH="0" baseline="0" noProof="0">
              <a:ln>
                <a:noFill/>
              </a:ln>
              <a:solidFill>
                <a:srgbClr val="009900"/>
              </a:solidFill>
              <a:effectLst/>
              <a:uLnTx/>
              <a:uFillTx/>
              <a:latin typeface="Arial" charset="0"/>
              <a:ea typeface="ＭＳ Ｐゴシック" charset="0"/>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(of Hagar)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33CC"/>
                </a:solidFill>
                <a:effectLst/>
                <a:uLnTx/>
                <a:uFillTx/>
                <a:latin typeface="Arial" charset="0"/>
                <a:ea typeface="ＭＳ Ｐゴシック" charset="0"/>
                <a:cs typeface="Arial" charset="0"/>
              </a:rPr>
              <a:t>(of Sarah) </a:t>
            </a:r>
            <a:r>
              <a:rPr kumimoji="0" lang="en-US" altLang="zh-CN" sz="2400" b="1" i="0" u="none" strike="noStrike" kern="1200" cap="none" spc="0" normalizeH="0" baseline="0" noProof="0">
                <a:ln>
                  <a:noFill/>
                </a:ln>
                <a:solidFill>
                  <a:srgbClr val="007000"/>
                </a:solidFill>
                <a:effectLst/>
                <a:uLnTx/>
                <a:uFillTx/>
                <a:latin typeface="Arial" charset="0"/>
                <a:ea typeface="ＭＳ Ｐゴシック" charset="0"/>
                <a:cs typeface="Arial" charset="0"/>
              </a:rPr>
              <a:t>Isaac</a:t>
            </a:r>
            <a:endParaRPr kumimoji="0" lang="en-US" altLang="zh-CN" sz="2400" b="1" i="0" u="none" strike="noStrike" kern="1200" cap="none" spc="0" normalizeH="0" baseline="0" noProof="0">
              <a:ln>
                <a:noFill/>
              </a:ln>
              <a:solidFill>
                <a:srgbClr val="009900"/>
              </a:solidFill>
              <a:effectLst/>
              <a:uLnTx/>
              <a:uFillTx/>
              <a:latin typeface="Arial" charset="0"/>
              <a:ea typeface="ＭＳ Ｐゴシック" charset="0"/>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Patriarchal Family Tree</a:t>
            </a: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91</a:t>
            </a:r>
          </a:p>
        </p:txBody>
      </p:sp>
    </p:spTree>
    <p:extLst>
      <p:ext uri="{BB962C8B-B14F-4D97-AF65-F5344CB8AC3E}">
        <p14:creationId xmlns:p14="http://schemas.microsoft.com/office/powerpoint/2010/main" val="554769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5161"/>
            <a:ext cx="9144000" cy="96739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Birth of Isaac</a:t>
            </a:r>
          </a:p>
        </p:txBody>
      </p:sp>
    </p:spTree>
    <p:extLst>
      <p:ext uri="{BB962C8B-B14F-4D97-AF65-F5344CB8AC3E}">
        <p14:creationId xmlns:p14="http://schemas.microsoft.com/office/powerpoint/2010/main" val="2876541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22</a:t>
            </a:r>
          </a:p>
        </p:txBody>
      </p:sp>
    </p:spTree>
    <p:extLst>
      <p:ext uri="{BB962C8B-B14F-4D97-AF65-F5344CB8AC3E}">
        <p14:creationId xmlns:p14="http://schemas.microsoft.com/office/powerpoint/2010/main" val="101477409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6581"/>
            <a:ext cx="9143998" cy="1725435"/>
          </a:xfrm>
          <a:effectLst/>
        </p:spPr>
        <p:txBody>
          <a:bodyPr/>
          <a:lstStyle/>
          <a:p>
            <a:pPr>
              <a:defRPr/>
            </a:pPr>
            <a:r>
              <a:rPr lang="en-US" b="1">
                <a:latin typeface="Arial" charset="0"/>
                <a:ea typeface="ＭＳ Ｐゴシック" charset="0"/>
                <a:cs typeface="ＭＳ Ｐゴシック" charset="0"/>
              </a:rPr>
              <a:t>Abraham's Ultimate Test (Genesis 22)</a:t>
            </a:r>
            <a:endParaRPr lang="en-US" b="1" dirty="0">
              <a:effectLst/>
              <a:latin typeface="Arial" charset="0"/>
              <a:ea typeface="ＭＳ Ｐゴシック" charset="0"/>
              <a:cs typeface="ＭＳ Ｐゴシック" charset="0"/>
            </a:endParaRPr>
          </a:p>
        </p:txBody>
      </p:sp>
      <p:pic>
        <p:nvPicPr>
          <p:cNvPr id="3" name="Hell Provide Abraham  Isaa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708855"/>
            <a:ext cx="9144000" cy="5143500"/>
          </a:xfrm>
          <a:prstGeom prst="rect">
            <a:avLst/>
          </a:prstGeom>
        </p:spPr>
      </p:pic>
    </p:spTree>
    <p:extLst>
      <p:ext uri="{BB962C8B-B14F-4D97-AF65-F5344CB8AC3E}">
        <p14:creationId xmlns:p14="http://schemas.microsoft.com/office/powerpoint/2010/main" val="2688557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3079"/>
            <a:ext cx="9144000" cy="6852492"/>
          </a:xfrm>
          <a:prstGeom prst="rect">
            <a:avLst/>
          </a:prstGeom>
        </p:spPr>
      </p:pic>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Arial"/>
                <a:ea typeface="+mj-ea"/>
                <a:cs typeface="Arial"/>
              </a:rPr>
              <a:t>Genesis 22</a:t>
            </a: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altLang="zh-CN" sz="3200" b="1">
                <a:solidFill>
                  <a:schemeClr val="bg1"/>
                </a:solidFill>
                <a:latin typeface="Arial" charset="0"/>
                <a:ea typeface="ＭＳ Ｐゴシック" charset="0"/>
              </a:rPr>
              <a:t>Why did God ask Abraham to sacrifice Isaac?</a:t>
            </a:r>
          </a:p>
        </p:txBody>
      </p:sp>
    </p:spTree>
    <p:extLst>
      <p:ext uri="{BB962C8B-B14F-4D97-AF65-F5344CB8AC3E}">
        <p14:creationId xmlns:p14="http://schemas.microsoft.com/office/powerpoint/2010/main" val="1193787190"/>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136"/>
          <a:stretch/>
        </p:blipFill>
        <p:spPr>
          <a:xfrm>
            <a:off x="-1" y="247438"/>
            <a:ext cx="9128893" cy="6610561"/>
          </a:xfrm>
          <a:prstGeom prst="rect">
            <a:avLst/>
          </a:prstGeom>
        </p:spPr>
      </p:pic>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Arial"/>
                <a:ea typeface="+mj-ea"/>
                <a:cs typeface="Arial"/>
              </a:rPr>
              <a:t>Genesis 22</a:t>
            </a: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altLang="zh-CN" sz="3200" b="1">
                <a:solidFill>
                  <a:schemeClr val="bg1"/>
                </a:solidFill>
                <a:latin typeface="Arial" charset="0"/>
                <a:ea typeface="ＭＳ Ｐゴシック" charset="0"/>
              </a:rPr>
              <a:t>Why did God ask Abraham to sacrifice Isaac?</a:t>
            </a:r>
          </a:p>
        </p:txBody>
      </p:sp>
    </p:spTree>
    <p:extLst>
      <p:ext uri="{BB962C8B-B14F-4D97-AF65-F5344CB8AC3E}">
        <p14:creationId xmlns:p14="http://schemas.microsoft.com/office/powerpoint/2010/main" val="1097548397"/>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Arial"/>
                <a:ea typeface="+mj-ea"/>
                <a:cs typeface="Arial"/>
              </a:rPr>
              <a:t>Genesis 22</a:t>
            </a: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altLang="zh-CN" sz="3200" b="1">
                <a:solidFill>
                  <a:schemeClr val="bg1"/>
                </a:solidFill>
                <a:latin typeface="Arial" charset="0"/>
                <a:ea typeface="ＭＳ Ｐゴシック" charset="0"/>
              </a:rPr>
              <a:t>Why did God ask Abraham to sacrifice Isaac?</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689568185"/>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2459"/>
            <a:ext cx="9144000" cy="6858000"/>
          </a:xfrm>
          <a:prstGeom prst="rect">
            <a:avLst/>
          </a:prstGeom>
        </p:spPr>
      </p:pic>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Arial"/>
                <a:ea typeface="+mj-ea"/>
                <a:cs typeface="Arial"/>
              </a:rPr>
              <a:t>Genesis 22</a:t>
            </a: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altLang="zh-CN" sz="3200" b="1">
                <a:solidFill>
                  <a:schemeClr val="bg1"/>
                </a:solidFill>
                <a:latin typeface="Arial" charset="0"/>
                <a:ea typeface="ＭＳ Ｐゴシック" charset="0"/>
              </a:rPr>
              <a:t>Why did God ask Abraham to sacrifice Isaac?</a:t>
            </a:r>
          </a:p>
        </p:txBody>
      </p:sp>
    </p:spTree>
    <p:extLst>
      <p:ext uri="{BB962C8B-B14F-4D97-AF65-F5344CB8AC3E}">
        <p14:creationId xmlns:p14="http://schemas.microsoft.com/office/powerpoint/2010/main" val="2798615861"/>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897043"/>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Origin in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 and Promise</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760290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546"/>
            <a:ext cx="9144000" cy="6858000"/>
          </a:xfrm>
          <a:prstGeom prst="rect">
            <a:avLst/>
          </a:prstGeom>
        </p:spPr>
      </p:pic>
      <p:sp>
        <p:nvSpPr>
          <p:cNvPr id="353285" name="Rectangle 5"/>
          <p:cNvSpPr>
            <a:spLocks noGrp="1" noChangeArrowheads="1"/>
          </p:cNvSpPr>
          <p:nvPr>
            <p:ph type="title" idx="4294967295"/>
          </p:nvPr>
        </p:nvSpPr>
        <p:spPr>
          <a:xfrm>
            <a:off x="1371600" y="62785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Arial"/>
                <a:ea typeface="+mj-ea"/>
                <a:cs typeface="Arial"/>
              </a:rPr>
              <a:t>Genesis 22</a:t>
            </a:r>
          </a:p>
        </p:txBody>
      </p:sp>
      <p:sp>
        <p:nvSpPr>
          <p:cNvPr id="4" name="Rectangle 5"/>
          <p:cNvSpPr txBox="1">
            <a:spLocks noChangeArrowheads="1"/>
          </p:cNvSpPr>
          <p:nvPr/>
        </p:nvSpPr>
        <p:spPr>
          <a:xfrm>
            <a:off x="0" y="45354"/>
            <a:ext cx="9144000" cy="695438"/>
          </a:xfrm>
          <a:prstGeom prst="rect">
            <a:avLst/>
          </a:prstGeom>
          <a:solidFill>
            <a:schemeClr val="tx2"/>
          </a:solidFill>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altLang="zh-CN" sz="3200" b="1">
                <a:solidFill>
                  <a:schemeClr val="bg1"/>
                </a:solidFill>
                <a:latin typeface="Arial" charset="0"/>
                <a:ea typeface="ＭＳ Ｐゴシック" charset="0"/>
              </a:rPr>
              <a:t>Why did God ask Abraham to sacrifice Isaac?</a:t>
            </a:r>
          </a:p>
        </p:txBody>
      </p:sp>
    </p:spTree>
    <p:extLst>
      <p:ext uri="{BB962C8B-B14F-4D97-AF65-F5344CB8AC3E}">
        <p14:creationId xmlns:p14="http://schemas.microsoft.com/office/powerpoint/2010/main" val="1231443596"/>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7" descr="Sacrafice of Issa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87875"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1138" name="Rectangle 2"/>
          <p:cNvSpPr>
            <a:spLocks noGrp="1" noChangeArrowheads="1"/>
          </p:cNvSpPr>
          <p:nvPr>
            <p:ph type="ctrTitle"/>
          </p:nvPr>
        </p:nvSpPr>
        <p:spPr>
          <a:xfrm>
            <a:off x="1" y="154132"/>
            <a:ext cx="9128126" cy="1143000"/>
          </a:xfrm>
          <a:effectLst/>
        </p:spPr>
        <p:txBody>
          <a:bodyPr/>
          <a:lstStyle/>
          <a:p>
            <a:pPr eaLnBrk="1" hangingPunct="1">
              <a:defRPr/>
            </a:pPr>
            <a:r>
              <a:rPr lang="en-US" sz="4000" b="1" dirty="0">
                <a:solidFill>
                  <a:schemeClr val="bg1"/>
                </a:solidFill>
                <a:effectLst>
                  <a:glow rad="177800">
                    <a:schemeClr val="tx1"/>
                  </a:glow>
                </a:effectLst>
                <a:latin typeface="Arial" charset="0"/>
                <a:ea typeface="Osaka" charset="0"/>
                <a:cs typeface="Osaka" charset="0"/>
              </a:rPr>
              <a:t>The Near Sacrifice of Isaac </a:t>
            </a:r>
            <a:br>
              <a:rPr lang="en-US" sz="4000" b="1" dirty="0">
                <a:solidFill>
                  <a:schemeClr val="bg1"/>
                </a:solidFill>
                <a:effectLst>
                  <a:glow rad="177800">
                    <a:schemeClr val="tx1"/>
                  </a:glow>
                </a:effectLst>
                <a:latin typeface="Arial" charset="0"/>
                <a:ea typeface="Osaka" charset="0"/>
                <a:cs typeface="Osaka" charset="0"/>
              </a:rPr>
            </a:br>
            <a:r>
              <a:rPr lang="en-US" sz="3200" b="1" dirty="0">
                <a:solidFill>
                  <a:schemeClr val="bg1"/>
                </a:solidFill>
                <a:effectLst>
                  <a:glow rad="177800">
                    <a:schemeClr val="tx1"/>
                  </a:glow>
                </a:effectLst>
                <a:latin typeface="Arial" charset="0"/>
                <a:ea typeface="Osaka" charset="0"/>
                <a:cs typeface="Osaka" charset="0"/>
              </a:rPr>
              <a:t>(Genesis 22)</a:t>
            </a:r>
            <a:endParaRPr lang="en-US" b="1" dirty="0">
              <a:solidFill>
                <a:schemeClr val="bg1"/>
              </a:solidFill>
              <a:effectLst>
                <a:glow rad="177800">
                  <a:schemeClr val="tx1"/>
                </a:glow>
              </a:effectLst>
              <a:latin typeface="Arial" charset="0"/>
              <a:ea typeface="Osaka" charset="0"/>
              <a:cs typeface="Osaka" charset="0"/>
            </a:endParaRPr>
          </a:p>
        </p:txBody>
      </p:sp>
      <p:sp>
        <p:nvSpPr>
          <p:cNvPr id="347140" name="Text Box 4"/>
          <p:cNvSpPr txBox="1">
            <a:spLocks noChangeArrowheads="1"/>
          </p:cNvSpPr>
          <p:nvPr/>
        </p:nvSpPr>
        <p:spPr bwMode="auto">
          <a:xfrm>
            <a:off x="2" y="6400800"/>
            <a:ext cx="8978346" cy="4001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altLang="zh-CN" sz="2000" b="1">
                <a:solidFill>
                  <a:srgbClr val="FFFFFF"/>
                </a:solidFill>
                <a:effectLst>
                  <a:glow rad="177800">
                    <a:schemeClr val="tx1"/>
                  </a:glow>
                </a:effectLst>
              </a:rPr>
              <a:t>Allen P. Ross, </a:t>
            </a:r>
            <a:r>
              <a:rPr lang="en-US" altLang="zh-CN" sz="2000" b="1" i="1">
                <a:solidFill>
                  <a:srgbClr val="FFFFFF"/>
                </a:solidFill>
                <a:effectLst>
                  <a:glow rad="177800">
                    <a:schemeClr val="tx1"/>
                  </a:glow>
                </a:effectLst>
              </a:rPr>
              <a:t>Creation &amp; Blessing</a:t>
            </a:r>
            <a:r>
              <a:rPr lang="en-US" altLang="zh-CN" sz="2000" b="1">
                <a:solidFill>
                  <a:srgbClr val="FFFFFF"/>
                </a:solidFill>
                <a:effectLst>
                  <a:glow rad="177800">
                    <a:schemeClr val="tx1"/>
                  </a:glow>
                </a:effectLst>
              </a:rPr>
              <a:t>, 396-401</a:t>
            </a:r>
          </a:p>
        </p:txBody>
      </p:sp>
      <p:sp>
        <p:nvSpPr>
          <p:cNvPr id="731141" name="Rectangle 5"/>
          <p:cNvSpPr>
            <a:spLocks noChangeArrowheads="1"/>
          </p:cNvSpPr>
          <p:nvPr/>
        </p:nvSpPr>
        <p:spPr bwMode="auto">
          <a:xfrm>
            <a:off x="304800" y="1449532"/>
            <a:ext cx="7637848" cy="449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spcBef>
                <a:spcPct val="20000"/>
              </a:spcBef>
              <a:spcAft>
                <a:spcPct val="0"/>
              </a:spcAft>
              <a:buFont typeface="Arial" pitchFamily="-112" charset="0"/>
              <a:buAutoNum type="arabicPeriod"/>
              <a:defRPr/>
            </a:pPr>
            <a:r>
              <a:rPr lang="en-US" sz="2800" b="1" dirty="0">
                <a:solidFill>
                  <a:srgbClr val="FFFFFF"/>
                </a:solidFill>
                <a:effectLst>
                  <a:glow rad="177800">
                    <a:schemeClr val="tx1"/>
                  </a:glow>
                </a:effectLst>
                <a:latin typeface="Arial" pitchFamily="-112" charset="0"/>
                <a:ea typeface="Osaka" pitchFamily="-112" charset="-128"/>
                <a:cs typeface="Osaka" pitchFamily="-112" charset="-128"/>
              </a:rPr>
              <a:t>God tests the faithfulness of believers by asking them to surrender to him the best they have (1-2).</a:t>
            </a:r>
          </a:p>
          <a:p>
            <a:pPr marL="609600" indent="-609600" defTabSz="914400" fontAlgn="base">
              <a:spcBef>
                <a:spcPct val="20000"/>
              </a:spcBef>
              <a:spcAft>
                <a:spcPct val="0"/>
              </a:spcAft>
              <a:buFont typeface="Arial" pitchFamily="-112" charset="0"/>
              <a:buAutoNum type="arabicPeriod"/>
              <a:defRPr/>
            </a:pPr>
            <a:r>
              <a:rPr lang="en-US" sz="2800" b="1" dirty="0">
                <a:solidFill>
                  <a:srgbClr val="FFFFFF"/>
                </a:solidFill>
                <a:effectLst>
                  <a:glow rad="177800">
                    <a:schemeClr val="tx1"/>
                  </a:glow>
                </a:effectLst>
                <a:latin typeface="Arial" pitchFamily="-112" charset="0"/>
                <a:ea typeface="Osaka" pitchFamily="-112" charset="-128"/>
                <a:cs typeface="Osaka" pitchFamily="-112" charset="-128"/>
              </a:rPr>
              <a:t>Faithful believers are willing to surrender the best they have to God, trusting that the Lord will provide (3-10).</a:t>
            </a:r>
          </a:p>
          <a:p>
            <a:pPr marL="609600" indent="-609600" defTabSz="914400" fontAlgn="base">
              <a:spcBef>
                <a:spcPct val="20000"/>
              </a:spcBef>
              <a:spcAft>
                <a:spcPct val="0"/>
              </a:spcAft>
              <a:buFont typeface="Arial" pitchFamily="-112" charset="0"/>
              <a:buAutoNum type="arabicPeriod"/>
              <a:defRPr/>
            </a:pPr>
            <a:r>
              <a:rPr lang="en-US" sz="2800" b="1" dirty="0">
                <a:solidFill>
                  <a:srgbClr val="FFFFFF"/>
                </a:solidFill>
                <a:effectLst>
                  <a:glow rad="177800">
                    <a:schemeClr val="tx1"/>
                  </a:glow>
                </a:effectLst>
                <a:latin typeface="Arial" pitchFamily="-112" charset="0"/>
                <a:ea typeface="Osaka" pitchFamily="-112" charset="-128"/>
                <a:cs typeface="Osaka" pitchFamily="-112" charset="-128"/>
              </a:rPr>
              <a:t>Faithful believers receive God</a:t>
            </a:r>
            <a:r>
              <a:rPr lang="uk-UA" sz="2800" b="1" dirty="0">
                <a:solidFill>
                  <a:srgbClr val="FFFFFF"/>
                </a:solidFill>
                <a:effectLst>
                  <a:glow rad="177800">
                    <a:schemeClr val="tx1"/>
                  </a:glow>
                </a:effectLst>
                <a:latin typeface="Arial" pitchFamily="-112" charset="0"/>
                <a:ea typeface="Osaka" pitchFamily="-112" charset="-128"/>
                <a:cs typeface="Osaka" pitchFamily="-112" charset="-128"/>
              </a:rPr>
              <a:t>'</a:t>
            </a:r>
            <a:r>
              <a:rPr lang="en-US" sz="2800" b="1" dirty="0">
                <a:solidFill>
                  <a:srgbClr val="FFFFFF"/>
                </a:solidFill>
                <a:effectLst>
                  <a:glow rad="177800">
                    <a:schemeClr val="tx1"/>
                  </a:glow>
                </a:effectLst>
                <a:latin typeface="Arial" pitchFamily="-112" charset="0"/>
                <a:ea typeface="Osaka" pitchFamily="-112" charset="-128"/>
                <a:cs typeface="Osaka" pitchFamily="-112" charset="-128"/>
              </a:rPr>
              <a:t>s provision for worship (11-14).</a:t>
            </a:r>
          </a:p>
          <a:p>
            <a:pPr marL="609600" indent="-609600" defTabSz="914400" fontAlgn="base">
              <a:spcBef>
                <a:spcPct val="20000"/>
              </a:spcBef>
              <a:spcAft>
                <a:spcPct val="0"/>
              </a:spcAft>
              <a:buFont typeface="Arial" pitchFamily="-112" charset="0"/>
              <a:buAutoNum type="arabicPeriod"/>
              <a:defRPr/>
            </a:pPr>
            <a:r>
              <a:rPr lang="en-US" sz="2800" b="1" dirty="0">
                <a:solidFill>
                  <a:srgbClr val="FFFFFF"/>
                </a:solidFill>
                <a:effectLst>
                  <a:glow rad="177800">
                    <a:schemeClr val="tx1"/>
                  </a:glow>
                </a:effectLst>
                <a:latin typeface="Arial" pitchFamily="-112" charset="0"/>
                <a:ea typeface="Osaka" pitchFamily="-112" charset="-128"/>
                <a:cs typeface="Osaka" pitchFamily="-112" charset="-128"/>
              </a:rPr>
              <a:t>Faithful believers enjoy the assurance of God</a:t>
            </a:r>
            <a:r>
              <a:rPr lang="uk-UA" sz="2800" b="1" dirty="0">
                <a:solidFill>
                  <a:srgbClr val="FFFFFF"/>
                </a:solidFill>
                <a:effectLst>
                  <a:glow rad="177800">
                    <a:schemeClr val="tx1"/>
                  </a:glow>
                </a:effectLst>
                <a:latin typeface="Arial" pitchFamily="-112" charset="0"/>
                <a:ea typeface="Osaka" pitchFamily="-112" charset="-128"/>
                <a:cs typeface="Osaka" pitchFamily="-112" charset="-128"/>
              </a:rPr>
              <a:t>'</a:t>
            </a:r>
            <a:r>
              <a:rPr lang="en-US" sz="2800" b="1" dirty="0">
                <a:solidFill>
                  <a:srgbClr val="FFFFFF"/>
                </a:solidFill>
                <a:effectLst>
                  <a:glow rad="177800">
                    <a:schemeClr val="tx1"/>
                  </a:glow>
                </a:effectLst>
                <a:latin typeface="Arial" pitchFamily="-112" charset="0"/>
                <a:ea typeface="Osaka" pitchFamily="-112" charset="-128"/>
                <a:cs typeface="Osaka" pitchFamily="-112" charset="-128"/>
              </a:rPr>
              <a:t>s blessing (15-18).</a:t>
            </a:r>
          </a:p>
        </p:txBody>
      </p:sp>
    </p:spTree>
    <p:extLst>
      <p:ext uri="{BB962C8B-B14F-4D97-AF65-F5344CB8AC3E}">
        <p14:creationId xmlns:p14="http://schemas.microsoft.com/office/powerpoint/2010/main" val="584870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11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11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11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11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4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a:ea typeface="ＭＳ Ｐゴシック" charset="0"/>
              <a:cs typeface="Arial"/>
            </a:endParaRPr>
          </a:p>
        </p:txBody>
      </p:sp>
      <p:pic>
        <p:nvPicPr>
          <p:cNvPr id="349186" name="Picture 3" descr="OABSO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4830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7" name="Text Box 4"/>
          <p:cNvSpPr txBox="1">
            <a:spLocks noChangeArrowheads="1"/>
          </p:cNvSpPr>
          <p:nvPr/>
        </p:nvSpPr>
        <p:spPr bwMode="auto">
          <a:xfrm>
            <a:off x="4907652" y="1022103"/>
            <a:ext cx="3855348"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sz="3600" b="1" i="1" dirty="0">
                <a:solidFill>
                  <a:srgbClr val="000000"/>
                </a:solidFill>
                <a:latin typeface="Arial"/>
                <a:cs typeface="Arial"/>
              </a:rPr>
              <a:t>“If you belong to Christ, then you are Abraham</a:t>
            </a:r>
            <a:r>
              <a:rPr lang="uk-UA" altLang="ja-JP" sz="3600" b="1" i="1" dirty="0">
                <a:solidFill>
                  <a:srgbClr val="000000"/>
                </a:solidFill>
                <a:latin typeface="Arial"/>
                <a:cs typeface="Arial"/>
              </a:rPr>
              <a:t>'</a:t>
            </a:r>
            <a:r>
              <a:rPr lang="en-US" altLang="ja-JP" sz="3600" b="1" i="1" dirty="0">
                <a:solidFill>
                  <a:srgbClr val="000000"/>
                </a:solidFill>
                <a:latin typeface="Arial"/>
                <a:cs typeface="Arial"/>
              </a:rPr>
              <a:t>s seed, and heirs according to the promise.”</a:t>
            </a:r>
            <a:endParaRPr lang="en-US" altLang="zh-CN" sz="3600" b="1" i="1" dirty="0">
              <a:solidFill>
                <a:srgbClr val="000000"/>
              </a:solidFill>
              <a:latin typeface="Arial"/>
              <a:cs typeface="Arial"/>
            </a:endParaRPr>
          </a:p>
        </p:txBody>
      </p:sp>
      <p:sp>
        <p:nvSpPr>
          <p:cNvPr id="349188" name="Rectangle 6"/>
          <p:cNvSpPr>
            <a:spLocks noGrp="1" noChangeArrowheads="1"/>
          </p:cNvSpPr>
          <p:nvPr>
            <p:ph type="title" idx="4294967295"/>
          </p:nvPr>
        </p:nvSpPr>
        <p:spPr>
          <a:xfrm>
            <a:off x="5257800" y="5762378"/>
            <a:ext cx="3886200" cy="523220"/>
          </a:xfrm>
          <a:noFill/>
        </p:spPr>
        <p:txBody>
          <a:bodyPr anchor="t">
            <a:spAutoFit/>
          </a:bodyPr>
          <a:lstStyle/>
          <a:p>
            <a:pPr algn="l" eaLnBrk="1" hangingPunct="1">
              <a:spcBef>
                <a:spcPct val="50000"/>
              </a:spcBef>
            </a:pPr>
            <a:r>
              <a:rPr lang="en-US" altLang="zh-CN" sz="2800" b="1" dirty="0">
                <a:solidFill>
                  <a:schemeClr val="tx1"/>
                </a:solidFill>
                <a:ea typeface="ＭＳ Ｐゴシック" charset="0"/>
                <a:cs typeface="Arial"/>
              </a:rPr>
              <a:t>Galatians 3:29 (NIV)</a:t>
            </a:r>
          </a:p>
        </p:txBody>
      </p:sp>
    </p:spTree>
    <p:extLst>
      <p:ext uri="{BB962C8B-B14F-4D97-AF65-F5344CB8AC3E}">
        <p14:creationId xmlns:p14="http://schemas.microsoft.com/office/powerpoint/2010/main" val="3981371825"/>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23</a:t>
            </a:r>
          </a:p>
        </p:txBody>
      </p:sp>
    </p:spTree>
    <p:extLst>
      <p:ext uri="{BB962C8B-B14F-4D97-AF65-F5344CB8AC3E}">
        <p14:creationId xmlns:p14="http://schemas.microsoft.com/office/powerpoint/2010/main" val="3008814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1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28085"/>
          <a:stretch>
            <a:fillRect/>
          </a:stretch>
        </p:blipFill>
        <p:spPr bwMode="auto">
          <a:xfrm>
            <a:off x="1371600" y="1117600"/>
            <a:ext cx="6350000"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3186" name="Rectangle 2"/>
          <p:cNvSpPr>
            <a:spLocks noGrp="1" noChangeArrowheads="1"/>
          </p:cNvSpPr>
          <p:nvPr>
            <p:ph type="ctrTitle"/>
          </p:nvPr>
        </p:nvSpPr>
        <p:spPr>
          <a:xfrm>
            <a:off x="228600" y="152400"/>
            <a:ext cx="8763000" cy="685800"/>
          </a:xfrm>
          <a:effectLst>
            <a:outerShdw blurRad="63500" dist="35921" dir="2700000" algn="ctr" rotWithShape="0">
              <a:srgbClr val="000000">
                <a:alpha val="74998"/>
              </a:srgbClr>
            </a:outerShdw>
          </a:effectLst>
        </p:spPr>
        <p:txBody>
          <a:bodyPr/>
          <a:lstStyle/>
          <a:p>
            <a:pPr eaLnBrk="1" hangingPunct="1">
              <a:defRPr/>
            </a:pPr>
            <a:r>
              <a:rPr lang="en-US" sz="3600">
                <a:solidFill>
                  <a:schemeClr val="bg1"/>
                </a:solidFill>
                <a:effectLst>
                  <a:outerShdw blurRad="38100" dist="38100" dir="2700000" algn="tl">
                    <a:srgbClr val="808080"/>
                  </a:outerShdw>
                </a:effectLst>
                <a:latin typeface="Arial" charset="0"/>
                <a:ea typeface="Osaka" charset="0"/>
                <a:cs typeface="Osaka" charset="0"/>
              </a:rPr>
              <a:t>The Burial of Sarah (Genesis 23)</a:t>
            </a:r>
            <a:endParaRPr lang="en-US" sz="3200">
              <a:solidFill>
                <a:schemeClr val="bg1"/>
              </a:solidFill>
              <a:latin typeface="Arial" charset="0"/>
              <a:ea typeface="Osaka" charset="0"/>
              <a:cs typeface="Osaka" charset="0"/>
            </a:endParaRPr>
          </a:p>
        </p:txBody>
      </p:sp>
      <p:sp>
        <p:nvSpPr>
          <p:cNvPr id="733189" name="Rectangle 5"/>
          <p:cNvSpPr>
            <a:spLocks noChangeArrowheads="1"/>
          </p:cNvSpPr>
          <p:nvPr/>
        </p:nvSpPr>
        <p:spPr bwMode="auto">
          <a:xfrm>
            <a:off x="304800" y="5410200"/>
            <a:ext cx="8305800" cy="1295400"/>
          </a:xfrm>
          <a:prstGeom prst="rect">
            <a:avLst/>
          </a:prstGeom>
          <a:solidFill>
            <a:srgbClr val="00005B"/>
          </a:solidFill>
          <a:ln w="9525">
            <a:noFill/>
            <a:miter lim="800000"/>
            <a:headEnd/>
            <a:tailEnd/>
          </a:ln>
          <a:effectLst/>
        </p:spPr>
        <p:txBody>
          <a:bodyPr/>
          <a:lstStyle/>
          <a:p>
            <a:pPr algn="ctr" defTabSz="914400" fontAlgn="base">
              <a:spcBef>
                <a:spcPct val="20000"/>
              </a:spcBef>
              <a:spcAft>
                <a:spcPct val="0"/>
              </a:spcAft>
              <a:buFont typeface="Arial" charset="0"/>
              <a:buNone/>
              <a:defRPr/>
            </a:pPr>
            <a:r>
              <a:rPr lang="en-US" sz="2400" b="1">
                <a:solidFill>
                  <a:srgbClr val="FFFFFF"/>
                </a:solidFill>
                <a:effectLst>
                  <a:outerShdw blurRad="38100" dist="38100" dir="2700000" algn="tl">
                    <a:srgbClr val="000000"/>
                  </a:outerShdw>
                </a:effectLst>
                <a:latin typeface="Arial" charset="0"/>
                <a:ea typeface="Osaka" charset="0"/>
                <a:cs typeface="Osaka" charset="0"/>
              </a:rPr>
              <a:t>This monument marks the cave of Machpelah where Abraham, Sarah, Isaac, Jacob, and Leah are buried.  (Rachel was buried near Bethlehem where she died.) </a:t>
            </a:r>
          </a:p>
        </p:txBody>
      </p:sp>
      <p:sp>
        <p:nvSpPr>
          <p:cNvPr id="733191" name="Rectangle 7"/>
          <p:cNvSpPr>
            <a:spLocks noChangeArrowheads="1"/>
          </p:cNvSpPr>
          <p:nvPr/>
        </p:nvSpPr>
        <p:spPr bwMode="auto">
          <a:xfrm>
            <a:off x="76200" y="914400"/>
            <a:ext cx="5791200" cy="990600"/>
          </a:xfrm>
          <a:prstGeom prst="rect">
            <a:avLst/>
          </a:prstGeom>
          <a:solidFill>
            <a:srgbClr val="00005B"/>
          </a:solidFill>
          <a:ln w="9525">
            <a:noFill/>
            <a:miter lim="800000"/>
            <a:headEnd/>
            <a:tailEnd/>
          </a:ln>
          <a:effectLst/>
        </p:spPr>
        <p:txBody>
          <a:bodyPr/>
          <a:lstStyle/>
          <a:p>
            <a:pPr defTabSz="914400" fontAlgn="base">
              <a:spcBef>
                <a:spcPct val="20000"/>
              </a:spcBef>
              <a:spcAft>
                <a:spcPct val="0"/>
              </a:spcAft>
              <a:buFont typeface="Arial" charset="0"/>
              <a:buNone/>
              <a:defRPr/>
            </a:pPr>
            <a:r>
              <a:rPr lang="en-US" sz="2800" b="1" dirty="0">
                <a:solidFill>
                  <a:srgbClr val="FFFFFF"/>
                </a:solidFill>
                <a:effectLst>
                  <a:outerShdw blurRad="38100" dist="38100" dir="2700000" algn="tl">
                    <a:srgbClr val="000000"/>
                  </a:outerShdw>
                </a:effectLst>
                <a:latin typeface="Arial" charset="0"/>
                <a:ea typeface="Osaka" charset="0"/>
                <a:cs typeface="Osaka" charset="0"/>
              </a:rPr>
              <a:t>Why did Moses write an entire chapter on Sarah</a:t>
            </a:r>
            <a:r>
              <a:rPr lang="uk-UA" altLang="ja-JP" sz="2800" b="1" dirty="0">
                <a:solidFill>
                  <a:srgbClr val="FFFFFF"/>
                </a:solidFill>
                <a:effectLst>
                  <a:outerShdw blurRad="38100" dist="38100" dir="2700000" algn="tl">
                    <a:srgbClr val="000000"/>
                  </a:outerShdw>
                </a:effectLst>
                <a:latin typeface="Arial" charset="0"/>
                <a:ea typeface="Osaka" charset="0"/>
                <a:cs typeface="Osaka" charset="0"/>
              </a:rPr>
              <a:t>'</a:t>
            </a:r>
            <a:r>
              <a:rPr lang="en-US" altLang="ja-JP" sz="2800" b="1" dirty="0">
                <a:solidFill>
                  <a:srgbClr val="FFFFFF"/>
                </a:solidFill>
                <a:effectLst>
                  <a:outerShdw blurRad="38100" dist="38100" dir="2700000" algn="tl">
                    <a:srgbClr val="000000"/>
                  </a:outerShdw>
                </a:effectLst>
                <a:latin typeface="Arial" charset="0"/>
                <a:ea typeface="Osaka" charset="0"/>
                <a:cs typeface="Osaka" charset="0"/>
              </a:rPr>
              <a:t>s death?</a:t>
            </a:r>
            <a:endParaRPr lang="en-US" sz="2800" b="1" dirty="0">
              <a:solidFill>
                <a:srgbClr val="FFFFFF"/>
              </a:solidFill>
              <a:effectLst>
                <a:outerShdw blurRad="38100" dist="38100" dir="2700000" algn="tl">
                  <a:srgbClr val="000000"/>
                </a:outerShdw>
              </a:effectLst>
              <a:latin typeface="Arial" charset="0"/>
              <a:ea typeface="Osaka" charset="0"/>
              <a:cs typeface="Osaka" charset="0"/>
            </a:endParaRPr>
          </a:p>
        </p:txBody>
      </p:sp>
    </p:spTree>
    <p:extLst>
      <p:ext uri="{BB962C8B-B14F-4D97-AF65-F5344CB8AC3E}">
        <p14:creationId xmlns:p14="http://schemas.microsoft.com/office/powerpoint/2010/main" val="3649600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3189"/>
                                        </p:tgtEl>
                                        <p:attrNameLst>
                                          <p:attrName>style.visibility</p:attrName>
                                        </p:attrNameLst>
                                      </p:cBhvr>
                                      <p:to>
                                        <p:strVal val="visible"/>
                                      </p:to>
                                    </p:set>
                                    <p:anim calcmode="lin" valueType="num">
                                      <p:cBhvr additive="base">
                                        <p:cTn id="7" dur="500" fill="hold"/>
                                        <p:tgtEl>
                                          <p:spTgt spid="733189"/>
                                        </p:tgtEl>
                                        <p:attrNameLst>
                                          <p:attrName>ppt_x</p:attrName>
                                        </p:attrNameLst>
                                      </p:cBhvr>
                                      <p:tavLst>
                                        <p:tav tm="0">
                                          <p:val>
                                            <p:strVal val="#ppt_x"/>
                                          </p:val>
                                        </p:tav>
                                        <p:tav tm="100000">
                                          <p:val>
                                            <p:strVal val="#ppt_x"/>
                                          </p:val>
                                        </p:tav>
                                      </p:tavLst>
                                    </p:anim>
                                    <p:anim calcmode="lin" valueType="num">
                                      <p:cBhvr additive="base">
                                        <p:cTn id="8" dur="500" fill="hold"/>
                                        <p:tgtEl>
                                          <p:spTgt spid="733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91</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431890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24</a:t>
            </a:r>
          </a:p>
        </p:txBody>
      </p:sp>
    </p:spTree>
    <p:extLst>
      <p:ext uri="{BB962C8B-B14F-4D97-AF65-F5344CB8AC3E}">
        <p14:creationId xmlns:p14="http://schemas.microsoft.com/office/powerpoint/2010/main" val="3196559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1" name="Rectangle 3"/>
          <p:cNvSpPr>
            <a:spLocks noGrp="1" noRot="1" noChangeArrowheads="1"/>
          </p:cNvSpPr>
          <p:nvPr>
            <p:ph type="title" idx="4294967295"/>
          </p:nvPr>
        </p:nvSpPr>
        <p:spPr>
          <a:xfrm>
            <a:off x="0" y="101601"/>
            <a:ext cx="9175046" cy="762000"/>
          </a:xfrm>
          <a:solidFill>
            <a:srgbClr val="850A1A"/>
          </a:solidFill>
          <a:ln>
            <a:solidFill>
              <a:schemeClr val="bg2"/>
            </a:solidFill>
          </a:ln>
        </p:spPr>
        <p:txBody>
          <a:bodyPr/>
          <a:lstStyle/>
          <a:p>
            <a:pPr eaLnBrk="1" hangingPunct="1">
              <a:defRPr/>
            </a:pPr>
            <a:r>
              <a:rPr lang="en-US" sz="3600" dirty="0">
                <a:solidFill>
                  <a:srgbClr val="FFFFFF"/>
                </a:solidFill>
                <a:latin typeface="Arial"/>
                <a:ea typeface="ＭＳ Ｐゴシック" charset="0"/>
                <a:cs typeface="Arial"/>
              </a:rPr>
              <a:t>Securing a Bride for Isaac (Gen. 24)</a:t>
            </a:r>
          </a:p>
        </p:txBody>
      </p:sp>
      <p:sp>
        <p:nvSpPr>
          <p:cNvPr id="811012" name="Rectangle 4"/>
          <p:cNvSpPr>
            <a:spLocks noChangeArrowheads="1"/>
          </p:cNvSpPr>
          <p:nvPr/>
        </p:nvSpPr>
        <p:spPr bwMode="auto">
          <a:xfrm>
            <a:off x="126999" y="2209800"/>
            <a:ext cx="3635375" cy="3124200"/>
          </a:xfrm>
          <a:prstGeom prst="rect">
            <a:avLst/>
          </a:prstGeom>
          <a:solidFill>
            <a:srgbClr val="00005B"/>
          </a:solidFill>
          <a:ln w="9525">
            <a:noFill/>
            <a:miter lim="800000"/>
            <a:headEnd/>
            <a:tailEnd/>
          </a:ln>
          <a:effectLst/>
        </p:spPr>
        <p:txBody>
          <a:bodyPr/>
          <a:lstStyle/>
          <a:p>
            <a:pPr marL="169863" defTabSz="914400" fontAlgn="base">
              <a:spcBef>
                <a:spcPct val="20000"/>
              </a:spcBef>
              <a:spcAft>
                <a:spcPct val="0"/>
              </a:spcAft>
              <a:buClr>
                <a:srgbClr val="FFCC00"/>
              </a:buClr>
              <a:buSzPct val="70000"/>
              <a:buFont typeface="Wingdings" charset="0"/>
              <a:buNone/>
              <a:defRPr/>
            </a:pPr>
            <a:endParaRPr lang="en-US" sz="2800" b="1" dirty="0">
              <a:solidFill>
                <a:srgbClr val="FFFFFF"/>
              </a:solidFill>
              <a:effectLst>
                <a:outerShdw blurRad="38100" dist="38100" dir="2700000" algn="tl">
                  <a:srgbClr val="000000"/>
                </a:outerShdw>
              </a:effectLst>
              <a:latin typeface="Arial"/>
              <a:ea typeface="ＭＳ Ｐゴシック" charset="0"/>
              <a:cs typeface="Arial"/>
            </a:endParaRPr>
          </a:p>
          <a:p>
            <a:pPr marL="169863" defTabSz="914400" fontAlgn="base">
              <a:spcBef>
                <a:spcPct val="20000"/>
              </a:spcBef>
              <a:spcAft>
                <a:spcPct val="0"/>
              </a:spcAft>
              <a:buClr>
                <a:srgbClr val="FFCC00"/>
              </a:buClr>
              <a:buSzPct val="70000"/>
              <a:buFont typeface="Wingdings" charset="0"/>
              <a:buNone/>
              <a:defRPr/>
            </a:pPr>
            <a:endParaRPr lang="en-US" sz="2800" b="1" dirty="0">
              <a:solidFill>
                <a:srgbClr val="FFFFFF"/>
              </a:solidFill>
              <a:effectLst>
                <a:outerShdw blurRad="38100" dist="38100" dir="2700000" algn="tl">
                  <a:srgbClr val="000000"/>
                </a:outerShdw>
              </a:effectLst>
              <a:latin typeface="Arial"/>
              <a:ea typeface="ＭＳ Ｐゴシック" charset="0"/>
              <a:cs typeface="Arial"/>
            </a:endParaRPr>
          </a:p>
          <a:p>
            <a:pPr marL="169863" defTabSz="914400" fontAlgn="base">
              <a:spcBef>
                <a:spcPct val="20000"/>
              </a:spcBef>
              <a:spcAft>
                <a:spcPct val="0"/>
              </a:spcAft>
              <a:buClr>
                <a:srgbClr val="FFCC00"/>
              </a:buClr>
              <a:buSzPct val="70000"/>
              <a:buFont typeface="Wingdings" charset="0"/>
              <a:buNone/>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Why did Abraham send his servant to Haran to get a wife for Isaac?</a:t>
            </a:r>
          </a:p>
        </p:txBody>
      </p:sp>
      <p:sp>
        <p:nvSpPr>
          <p:cNvPr id="357380" name="WordArt 5"/>
          <p:cNvSpPr>
            <a:spLocks noChangeArrowheads="1" noChangeShapeType="1" noTextEdit="1"/>
          </p:cNvSpPr>
          <p:nvPr/>
        </p:nvSpPr>
        <p:spPr bwMode="auto">
          <a:xfrm>
            <a:off x="-2824" y="1752600"/>
            <a:ext cx="3375025" cy="1676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Arial"/>
                <a:ea typeface="Arial"/>
                <a:cs typeface="Arial"/>
              </a:rPr>
              <a:t>Thought Question:</a:t>
            </a:r>
          </a:p>
        </p:txBody>
      </p:sp>
      <p:sp>
        <p:nvSpPr>
          <p:cNvPr id="811014" name="Text Box 6"/>
          <p:cNvSpPr txBox="1">
            <a:spLocks noChangeArrowheads="1"/>
          </p:cNvSpPr>
          <p:nvPr/>
        </p:nvSpPr>
        <p:spPr bwMode="auto">
          <a:xfrm>
            <a:off x="6172200" y="2438400"/>
            <a:ext cx="1752600" cy="9461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effectLst>
                  <a:glow rad="101600">
                    <a:srgbClr val="000000"/>
                  </a:glow>
                </a:effectLst>
                <a:latin typeface="Arial"/>
                <a:cs typeface="Arial"/>
              </a:rPr>
              <a:t>Land of Rebekah</a:t>
            </a:r>
            <a:endParaRPr lang="en-US">
              <a:solidFill>
                <a:srgbClr val="FFFFFF"/>
              </a:solidFill>
              <a:effectLst>
                <a:glow rad="101600">
                  <a:srgbClr val="000000"/>
                </a:glow>
              </a:effectLst>
              <a:latin typeface="Arial"/>
              <a:cs typeface="Arial"/>
            </a:endParaRPr>
          </a:p>
        </p:txBody>
      </p:sp>
      <p:sp>
        <p:nvSpPr>
          <p:cNvPr id="811021" name="Text Box 13"/>
          <p:cNvSpPr txBox="1">
            <a:spLocks noChangeArrowheads="1"/>
          </p:cNvSpPr>
          <p:nvPr/>
        </p:nvSpPr>
        <p:spPr bwMode="auto">
          <a:xfrm>
            <a:off x="4495800" y="4464050"/>
            <a:ext cx="1676400" cy="9461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effectLst>
                  <a:glow rad="101600">
                    <a:srgbClr val="000000"/>
                  </a:glow>
                </a:effectLst>
                <a:latin typeface="Arial"/>
                <a:cs typeface="Arial"/>
              </a:rPr>
              <a:t>Land of Isaac</a:t>
            </a:r>
            <a:endParaRPr lang="en-US" dirty="0">
              <a:solidFill>
                <a:srgbClr val="FFFFFF"/>
              </a:solidFill>
              <a:effectLst>
                <a:glow rad="101600">
                  <a:srgbClr val="000000"/>
                </a:glow>
              </a:effectLst>
              <a:latin typeface="Arial"/>
              <a:cs typeface="Arial"/>
            </a:endParaRPr>
          </a:p>
        </p:txBody>
      </p:sp>
      <p:sp>
        <p:nvSpPr>
          <p:cNvPr id="811022" name="Freeform 14"/>
          <p:cNvSpPr>
            <a:spLocks/>
          </p:cNvSpPr>
          <p:nvPr/>
        </p:nvSpPr>
        <p:spPr bwMode="auto">
          <a:xfrm>
            <a:off x="5105400" y="2349500"/>
            <a:ext cx="1219200" cy="2057400"/>
          </a:xfrm>
          <a:custGeom>
            <a:avLst/>
            <a:gdLst>
              <a:gd name="T0" fmla="*/ 0 w 768"/>
              <a:gd name="T1" fmla="*/ 2147483647 h 1296"/>
              <a:gd name="T2" fmla="*/ 2147483647 w 768"/>
              <a:gd name="T3" fmla="*/ 2147483647 h 1296"/>
              <a:gd name="T4" fmla="*/ 2147483647 w 768"/>
              <a:gd name="T5" fmla="*/ 2147483647 h 1296"/>
              <a:gd name="T6" fmla="*/ 2147483647 w 768"/>
              <a:gd name="T7" fmla="*/ 2147483647 h 1296"/>
              <a:gd name="T8" fmla="*/ 2147483647 w 768"/>
              <a:gd name="T9" fmla="*/ 2147483647 h 1296"/>
              <a:gd name="T10" fmla="*/ 2147483647 w 768"/>
              <a:gd name="T11" fmla="*/ 2147483647 h 1296"/>
              <a:gd name="T12" fmla="*/ 2147483647 w 768"/>
              <a:gd name="T13" fmla="*/ 2147483647 h 1296"/>
              <a:gd name="T14" fmla="*/ 2147483647 w 768"/>
              <a:gd name="T15" fmla="*/ 2147483647 h 1296"/>
              <a:gd name="T16" fmla="*/ 2147483647 w 768"/>
              <a:gd name="T17" fmla="*/ 2147483647 h 1296"/>
              <a:gd name="T18" fmla="*/ 2147483647 w 768"/>
              <a:gd name="T19" fmla="*/ 2147483647 h 1296"/>
              <a:gd name="T20" fmla="*/ 2147483647 w 768"/>
              <a:gd name="T21" fmla="*/ 2147483647 h 1296"/>
              <a:gd name="T22" fmla="*/ 2147483647 w 768"/>
              <a:gd name="T23" fmla="*/ 2147483647 h 1296"/>
              <a:gd name="T24" fmla="*/ 2147483647 w 768"/>
              <a:gd name="T25" fmla="*/ 2147483647 h 1296"/>
              <a:gd name="T26" fmla="*/ 2147483647 w 768"/>
              <a:gd name="T27" fmla="*/ 2147483647 h 1296"/>
              <a:gd name="T28" fmla="*/ 2147483647 w 768"/>
              <a:gd name="T29" fmla="*/ 2147483647 h 1296"/>
              <a:gd name="T30" fmla="*/ 2147483647 w 768"/>
              <a:gd name="T31" fmla="*/ 2147483647 h 1296"/>
              <a:gd name="T32" fmla="*/ 2147483647 w 768"/>
              <a:gd name="T33" fmla="*/ 2147483647 h 1296"/>
              <a:gd name="T34" fmla="*/ 2147483647 w 768"/>
              <a:gd name="T35" fmla="*/ 0 h 1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8"/>
              <a:gd name="T55" fmla="*/ 0 h 1296"/>
              <a:gd name="T56" fmla="*/ 768 w 768"/>
              <a:gd name="T57" fmla="*/ 1296 h 1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8" h="1296">
                <a:moveTo>
                  <a:pt x="0" y="1296"/>
                </a:moveTo>
                <a:cubicBezTo>
                  <a:pt x="15" y="1248"/>
                  <a:pt x="22" y="1209"/>
                  <a:pt x="32" y="1160"/>
                </a:cubicBezTo>
                <a:cubicBezTo>
                  <a:pt x="39" y="1120"/>
                  <a:pt x="38" y="1150"/>
                  <a:pt x="56" y="1112"/>
                </a:cubicBezTo>
                <a:cubicBezTo>
                  <a:pt x="88" y="1038"/>
                  <a:pt x="114" y="958"/>
                  <a:pt x="184" y="912"/>
                </a:cubicBezTo>
                <a:cubicBezTo>
                  <a:pt x="216" y="863"/>
                  <a:pt x="232" y="807"/>
                  <a:pt x="264" y="760"/>
                </a:cubicBezTo>
                <a:cubicBezTo>
                  <a:pt x="277" y="707"/>
                  <a:pt x="288" y="653"/>
                  <a:pt x="296" y="600"/>
                </a:cubicBezTo>
                <a:cubicBezTo>
                  <a:pt x="299" y="578"/>
                  <a:pt x="297" y="556"/>
                  <a:pt x="304" y="536"/>
                </a:cubicBezTo>
                <a:cubicBezTo>
                  <a:pt x="308" y="523"/>
                  <a:pt x="320" y="515"/>
                  <a:pt x="328" y="504"/>
                </a:cubicBezTo>
                <a:cubicBezTo>
                  <a:pt x="343" y="481"/>
                  <a:pt x="352" y="454"/>
                  <a:pt x="368" y="432"/>
                </a:cubicBezTo>
                <a:cubicBezTo>
                  <a:pt x="397" y="390"/>
                  <a:pt x="386" y="426"/>
                  <a:pt x="408" y="384"/>
                </a:cubicBezTo>
                <a:cubicBezTo>
                  <a:pt x="429" y="340"/>
                  <a:pt x="419" y="308"/>
                  <a:pt x="456" y="272"/>
                </a:cubicBezTo>
                <a:cubicBezTo>
                  <a:pt x="467" y="236"/>
                  <a:pt x="491" y="232"/>
                  <a:pt x="520" y="208"/>
                </a:cubicBezTo>
                <a:cubicBezTo>
                  <a:pt x="528" y="200"/>
                  <a:pt x="537" y="192"/>
                  <a:pt x="544" y="184"/>
                </a:cubicBezTo>
                <a:cubicBezTo>
                  <a:pt x="555" y="168"/>
                  <a:pt x="562" y="149"/>
                  <a:pt x="576" y="136"/>
                </a:cubicBezTo>
                <a:cubicBezTo>
                  <a:pt x="597" y="114"/>
                  <a:pt x="626" y="101"/>
                  <a:pt x="648" y="80"/>
                </a:cubicBezTo>
                <a:cubicBezTo>
                  <a:pt x="685" y="42"/>
                  <a:pt x="662" y="62"/>
                  <a:pt x="720" y="24"/>
                </a:cubicBezTo>
                <a:cubicBezTo>
                  <a:pt x="728" y="18"/>
                  <a:pt x="734" y="11"/>
                  <a:pt x="744" y="8"/>
                </a:cubicBezTo>
                <a:cubicBezTo>
                  <a:pt x="752" y="5"/>
                  <a:pt x="768" y="0"/>
                  <a:pt x="768" y="0"/>
                </a:cubicBezTo>
              </a:path>
            </a:pathLst>
          </a:custGeom>
          <a:noFill/>
          <a:ln w="57150">
            <a:solidFill>
              <a:schemeClr val="tx1"/>
            </a:solidFill>
            <a:round/>
            <a:headEnd/>
            <a:tailEnd type="arrow" w="med" len="med"/>
          </a:ln>
          <a:effectLst>
            <a:glow rad="101600">
              <a:schemeClr val="bg2">
                <a:alpha val="75000"/>
              </a:schemeClr>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1023" name="Freeform 15"/>
          <p:cNvSpPr>
            <a:spLocks/>
          </p:cNvSpPr>
          <p:nvPr/>
        </p:nvSpPr>
        <p:spPr bwMode="auto">
          <a:xfrm rot="10800000">
            <a:off x="5181600" y="2438400"/>
            <a:ext cx="1219200" cy="2057400"/>
          </a:xfrm>
          <a:custGeom>
            <a:avLst/>
            <a:gdLst>
              <a:gd name="T0" fmla="*/ 0 w 768"/>
              <a:gd name="T1" fmla="*/ 2147483647 h 1296"/>
              <a:gd name="T2" fmla="*/ 2147483647 w 768"/>
              <a:gd name="T3" fmla="*/ 2147483647 h 1296"/>
              <a:gd name="T4" fmla="*/ 2147483647 w 768"/>
              <a:gd name="T5" fmla="*/ 2147483647 h 1296"/>
              <a:gd name="T6" fmla="*/ 2147483647 w 768"/>
              <a:gd name="T7" fmla="*/ 2147483647 h 1296"/>
              <a:gd name="T8" fmla="*/ 2147483647 w 768"/>
              <a:gd name="T9" fmla="*/ 2147483647 h 1296"/>
              <a:gd name="T10" fmla="*/ 2147483647 w 768"/>
              <a:gd name="T11" fmla="*/ 2147483647 h 1296"/>
              <a:gd name="T12" fmla="*/ 2147483647 w 768"/>
              <a:gd name="T13" fmla="*/ 2147483647 h 1296"/>
              <a:gd name="T14" fmla="*/ 2147483647 w 768"/>
              <a:gd name="T15" fmla="*/ 2147483647 h 1296"/>
              <a:gd name="T16" fmla="*/ 2147483647 w 768"/>
              <a:gd name="T17" fmla="*/ 2147483647 h 1296"/>
              <a:gd name="T18" fmla="*/ 2147483647 w 768"/>
              <a:gd name="T19" fmla="*/ 2147483647 h 1296"/>
              <a:gd name="T20" fmla="*/ 2147483647 w 768"/>
              <a:gd name="T21" fmla="*/ 2147483647 h 1296"/>
              <a:gd name="T22" fmla="*/ 2147483647 w 768"/>
              <a:gd name="T23" fmla="*/ 2147483647 h 1296"/>
              <a:gd name="T24" fmla="*/ 2147483647 w 768"/>
              <a:gd name="T25" fmla="*/ 2147483647 h 1296"/>
              <a:gd name="T26" fmla="*/ 2147483647 w 768"/>
              <a:gd name="T27" fmla="*/ 2147483647 h 1296"/>
              <a:gd name="T28" fmla="*/ 2147483647 w 768"/>
              <a:gd name="T29" fmla="*/ 2147483647 h 1296"/>
              <a:gd name="T30" fmla="*/ 2147483647 w 768"/>
              <a:gd name="T31" fmla="*/ 2147483647 h 1296"/>
              <a:gd name="T32" fmla="*/ 2147483647 w 768"/>
              <a:gd name="T33" fmla="*/ 2147483647 h 1296"/>
              <a:gd name="T34" fmla="*/ 2147483647 w 768"/>
              <a:gd name="T35" fmla="*/ 0 h 12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8"/>
              <a:gd name="T55" fmla="*/ 0 h 1296"/>
              <a:gd name="T56" fmla="*/ 768 w 768"/>
              <a:gd name="T57" fmla="*/ 1296 h 12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8" h="1296">
                <a:moveTo>
                  <a:pt x="0" y="1296"/>
                </a:moveTo>
                <a:cubicBezTo>
                  <a:pt x="15" y="1248"/>
                  <a:pt x="22" y="1209"/>
                  <a:pt x="32" y="1160"/>
                </a:cubicBezTo>
                <a:cubicBezTo>
                  <a:pt x="39" y="1120"/>
                  <a:pt x="38" y="1150"/>
                  <a:pt x="56" y="1112"/>
                </a:cubicBezTo>
                <a:cubicBezTo>
                  <a:pt x="88" y="1038"/>
                  <a:pt x="114" y="958"/>
                  <a:pt x="184" y="912"/>
                </a:cubicBezTo>
                <a:cubicBezTo>
                  <a:pt x="216" y="863"/>
                  <a:pt x="232" y="807"/>
                  <a:pt x="264" y="760"/>
                </a:cubicBezTo>
                <a:cubicBezTo>
                  <a:pt x="277" y="707"/>
                  <a:pt x="288" y="653"/>
                  <a:pt x="296" y="600"/>
                </a:cubicBezTo>
                <a:cubicBezTo>
                  <a:pt x="299" y="578"/>
                  <a:pt x="297" y="556"/>
                  <a:pt x="304" y="536"/>
                </a:cubicBezTo>
                <a:cubicBezTo>
                  <a:pt x="308" y="523"/>
                  <a:pt x="320" y="515"/>
                  <a:pt x="328" y="504"/>
                </a:cubicBezTo>
                <a:cubicBezTo>
                  <a:pt x="343" y="481"/>
                  <a:pt x="352" y="454"/>
                  <a:pt x="368" y="432"/>
                </a:cubicBezTo>
                <a:cubicBezTo>
                  <a:pt x="397" y="390"/>
                  <a:pt x="386" y="426"/>
                  <a:pt x="408" y="384"/>
                </a:cubicBezTo>
                <a:cubicBezTo>
                  <a:pt x="429" y="340"/>
                  <a:pt x="419" y="308"/>
                  <a:pt x="456" y="272"/>
                </a:cubicBezTo>
                <a:cubicBezTo>
                  <a:pt x="467" y="236"/>
                  <a:pt x="491" y="232"/>
                  <a:pt x="520" y="208"/>
                </a:cubicBezTo>
                <a:cubicBezTo>
                  <a:pt x="528" y="200"/>
                  <a:pt x="537" y="192"/>
                  <a:pt x="544" y="184"/>
                </a:cubicBezTo>
                <a:cubicBezTo>
                  <a:pt x="555" y="168"/>
                  <a:pt x="562" y="149"/>
                  <a:pt x="576" y="136"/>
                </a:cubicBezTo>
                <a:cubicBezTo>
                  <a:pt x="597" y="114"/>
                  <a:pt x="626" y="101"/>
                  <a:pt x="648" y="80"/>
                </a:cubicBezTo>
                <a:cubicBezTo>
                  <a:pt x="685" y="42"/>
                  <a:pt x="662" y="62"/>
                  <a:pt x="720" y="24"/>
                </a:cubicBezTo>
                <a:cubicBezTo>
                  <a:pt x="728" y="18"/>
                  <a:pt x="734" y="11"/>
                  <a:pt x="744" y="8"/>
                </a:cubicBezTo>
                <a:cubicBezTo>
                  <a:pt x="752" y="5"/>
                  <a:pt x="768" y="0"/>
                  <a:pt x="768" y="0"/>
                </a:cubicBezTo>
              </a:path>
            </a:pathLst>
          </a:custGeom>
          <a:noFill/>
          <a:ln w="57150">
            <a:solidFill>
              <a:schemeClr val="tx1"/>
            </a:solidFill>
            <a:round/>
            <a:headEnd/>
            <a:tailEnd type="arrow" w="med" len="med"/>
          </a:ln>
          <a:effectLst>
            <a:glow rad="101600">
              <a:schemeClr val="bg2">
                <a:alpha val="75000"/>
              </a:schemeClr>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194692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11021"/>
                                        </p:tgtEl>
                                        <p:attrNameLst>
                                          <p:attrName>style.visibility</p:attrName>
                                        </p:attrNameLst>
                                      </p:cBhvr>
                                      <p:to>
                                        <p:strVal val="visible"/>
                                      </p:to>
                                    </p:set>
                                    <p:anim calcmode="lin" valueType="num">
                                      <p:cBhvr>
                                        <p:cTn id="7" dur="1000" fill="hold"/>
                                        <p:tgtEl>
                                          <p:spTgt spid="811021"/>
                                        </p:tgtEl>
                                        <p:attrNameLst>
                                          <p:attrName>ppt_w</p:attrName>
                                        </p:attrNameLst>
                                      </p:cBhvr>
                                      <p:tavLst>
                                        <p:tav tm="0">
                                          <p:val>
                                            <p:fltVal val="0"/>
                                          </p:val>
                                        </p:tav>
                                        <p:tav tm="100000">
                                          <p:val>
                                            <p:strVal val="#ppt_w"/>
                                          </p:val>
                                        </p:tav>
                                      </p:tavLst>
                                    </p:anim>
                                    <p:anim calcmode="lin" valueType="num">
                                      <p:cBhvr>
                                        <p:cTn id="8" dur="1000" fill="hold"/>
                                        <p:tgtEl>
                                          <p:spTgt spid="811021"/>
                                        </p:tgtEl>
                                        <p:attrNameLst>
                                          <p:attrName>ppt_h</p:attrName>
                                        </p:attrNameLst>
                                      </p:cBhvr>
                                      <p:tavLst>
                                        <p:tav tm="0">
                                          <p:val>
                                            <p:fltVal val="0"/>
                                          </p:val>
                                        </p:tav>
                                        <p:tav tm="100000">
                                          <p:val>
                                            <p:strVal val="#ppt_h"/>
                                          </p:val>
                                        </p:tav>
                                      </p:tavLst>
                                    </p:anim>
                                    <p:anim calcmode="lin" valueType="num">
                                      <p:cBhvr>
                                        <p:cTn id="9" dur="1000" fill="hold"/>
                                        <p:tgtEl>
                                          <p:spTgt spid="8110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10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11014"/>
                                        </p:tgtEl>
                                        <p:attrNameLst>
                                          <p:attrName>style.visibility</p:attrName>
                                        </p:attrNameLst>
                                      </p:cBhvr>
                                      <p:to>
                                        <p:strVal val="visible"/>
                                      </p:to>
                                    </p:set>
                                    <p:anim calcmode="lin" valueType="num">
                                      <p:cBhvr>
                                        <p:cTn id="15" dur="1000" fill="hold"/>
                                        <p:tgtEl>
                                          <p:spTgt spid="811014"/>
                                        </p:tgtEl>
                                        <p:attrNameLst>
                                          <p:attrName>ppt_w</p:attrName>
                                        </p:attrNameLst>
                                      </p:cBhvr>
                                      <p:tavLst>
                                        <p:tav tm="0">
                                          <p:val>
                                            <p:fltVal val="0"/>
                                          </p:val>
                                        </p:tav>
                                        <p:tav tm="100000">
                                          <p:val>
                                            <p:strVal val="#ppt_w"/>
                                          </p:val>
                                        </p:tav>
                                      </p:tavLst>
                                    </p:anim>
                                    <p:anim calcmode="lin" valueType="num">
                                      <p:cBhvr>
                                        <p:cTn id="16" dur="1000" fill="hold"/>
                                        <p:tgtEl>
                                          <p:spTgt spid="811014"/>
                                        </p:tgtEl>
                                        <p:attrNameLst>
                                          <p:attrName>ppt_h</p:attrName>
                                        </p:attrNameLst>
                                      </p:cBhvr>
                                      <p:tavLst>
                                        <p:tav tm="0">
                                          <p:val>
                                            <p:fltVal val="0"/>
                                          </p:val>
                                        </p:tav>
                                        <p:tav tm="100000">
                                          <p:val>
                                            <p:strVal val="#ppt_h"/>
                                          </p:val>
                                        </p:tav>
                                      </p:tavLst>
                                    </p:anim>
                                    <p:anim calcmode="lin" valueType="num">
                                      <p:cBhvr>
                                        <p:cTn id="17" dur="1000" fill="hold"/>
                                        <p:tgtEl>
                                          <p:spTgt spid="81101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11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11022"/>
                                        </p:tgtEl>
                                        <p:attrNameLst>
                                          <p:attrName>style.visibility</p:attrName>
                                        </p:attrNameLst>
                                      </p:cBhvr>
                                      <p:to>
                                        <p:strVal val="visible"/>
                                      </p:to>
                                    </p:set>
                                    <p:animEffect transition="in" filter="wipe(down)">
                                      <p:cBhvr>
                                        <p:cTn id="23" dur="500"/>
                                        <p:tgtEl>
                                          <p:spTgt spid="8110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11023"/>
                                        </p:tgtEl>
                                        <p:attrNameLst>
                                          <p:attrName>style.visibility</p:attrName>
                                        </p:attrNameLst>
                                      </p:cBhvr>
                                      <p:to>
                                        <p:strVal val="visible"/>
                                      </p:to>
                                    </p:set>
                                    <p:animEffect transition="in" filter="wipe(up)">
                                      <p:cBhvr>
                                        <p:cTn id="28" dur="500"/>
                                        <p:tgtEl>
                                          <p:spTgt spid="81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4" grpId="0"/>
      <p:bldP spid="811021" grpId="0"/>
      <p:bldP spid="811022" grpId="0" animBg="1"/>
      <p:bldP spid="8110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355347"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355348"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355349"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355357"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ea typeface="ＭＳ Ｐゴシック" pitchFamily="-112" charset="-128"/>
                <a:cs typeface="Arial"/>
              </a:rPr>
              <a:t>Isaac</a:t>
            </a:r>
            <a:r>
              <a:rPr lang="uk-UA" sz="3600" b="1" dirty="0">
                <a:solidFill>
                  <a:schemeClr val="bg1"/>
                </a:solidFill>
                <a:ea typeface="ＭＳ Ｐゴシック" pitchFamily="-112" charset="-128"/>
                <a:cs typeface="Arial"/>
              </a:rPr>
              <a:t>'</a:t>
            </a:r>
            <a:r>
              <a:rPr lang="en-US" sz="3600" b="1" dirty="0">
                <a:solidFill>
                  <a:schemeClr val="bg1"/>
                </a:solidFill>
                <a:ea typeface="ＭＳ Ｐゴシック" pitchFamily="-112" charset="-128"/>
                <a:cs typeface="Arial"/>
              </a:rPr>
              <a:t>s Life</a:t>
            </a:r>
          </a:p>
        </p:txBody>
      </p:sp>
    </p:spTree>
    <p:extLst>
      <p:ext uri="{BB962C8B-B14F-4D97-AF65-F5344CB8AC3E}">
        <p14:creationId xmlns:p14="http://schemas.microsoft.com/office/powerpoint/2010/main" val="22613213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45835"/>
                                        </p:tgtEl>
                                        <p:attrNameLst>
                                          <p:attrName>style.visibility</p:attrName>
                                        </p:attrNameLst>
                                      </p:cBhvr>
                                      <p:to>
                                        <p:strVal val="visible"/>
                                      </p:to>
                                    </p:set>
                                    <p:animEffect transition="in" filter="blinds(horizontal)">
                                      <p:cBhvr>
                                        <p:cTn id="7" dur="500"/>
                                        <p:tgtEl>
                                          <p:spTgt spid="845835"/>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45834"/>
                                        </p:tgtEl>
                                        <p:attrNameLst>
                                          <p:attrName>style.visibility</p:attrName>
                                        </p:attrNameLst>
                                      </p:cBhvr>
                                      <p:to>
                                        <p:strVal val="visible"/>
                                      </p:to>
                                    </p:set>
                                    <p:animEffect transition="in" filter="blinds(horizontal)">
                                      <p:cBhvr>
                                        <p:cTn id="11" dur="500"/>
                                        <p:tgtEl>
                                          <p:spTgt spid="845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4" grpId="0"/>
      <p:bldP spid="8458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25</a:t>
            </a:r>
          </a:p>
        </p:txBody>
      </p:sp>
    </p:spTree>
    <p:extLst>
      <p:ext uri="{BB962C8B-B14F-4D97-AF65-F5344CB8AC3E}">
        <p14:creationId xmlns:p14="http://schemas.microsoft.com/office/powerpoint/2010/main" val="412005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bless you</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all peoples on earth will be blessed through you</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325597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lang="en-US" altLang="zh-CN" sz="3200" b="1">
                <a:solidFill>
                  <a:srgbClr val="000000"/>
                </a:solidFill>
                <a:latin typeface="Times New Roman" charset="0"/>
              </a:rPr>
              <a:t>Genesis 1-2</a:t>
            </a:r>
          </a:p>
        </p:txBody>
      </p:sp>
      <p:sp>
        <p:nvSpPr>
          <p:cNvPr id="353282" name="Rectangle 7"/>
          <p:cNvSpPr>
            <a:spLocks noGrp="1" noChangeArrowheads="1"/>
          </p:cNvSpPr>
          <p:nvPr>
            <p:ph type="title" idx="4294967295"/>
          </p:nvPr>
        </p:nvSpPr>
        <p:spPr>
          <a:xfrm>
            <a:off x="0" y="5847492"/>
            <a:ext cx="9144000" cy="762000"/>
          </a:xfrm>
        </p:spPr>
        <p:txBody>
          <a:bodyPr/>
          <a:lstStyle/>
          <a:p>
            <a:pPr eaLnBrk="1" hangingPunct="1"/>
            <a:r>
              <a:rPr lang="en-US" altLang="zh-CN" sz="3600" b="1">
                <a:solidFill>
                  <a:schemeClr val="bg1"/>
                </a:solidFill>
                <a:latin typeface="Arial" charset="0"/>
                <a:ea typeface="ＭＳ Ｐゴシック" charset="0"/>
              </a:rPr>
              <a:t>Abraham was Buried with Sarah in the Cave of Machpelah</a:t>
            </a:r>
            <a:endParaRPr lang="en-US" altLang="zh-CN" sz="2800">
              <a:solidFill>
                <a:schemeClr val="bg1"/>
              </a:solidFill>
              <a:latin typeface="Arial" charset="0"/>
              <a:ea typeface="ＭＳ Ｐゴシック" charset="0"/>
            </a:endParaRPr>
          </a:p>
        </p:txBody>
      </p:sp>
      <p:pic>
        <p:nvPicPr>
          <p:cNvPr id="353283" name="Picture 8" descr="Gen 23 Cave of Machpel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4267"/>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3163"/>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Oval 1"/>
          <p:cNvSpPr/>
          <p:nvPr/>
        </p:nvSpPr>
        <p:spPr bwMode="auto">
          <a:xfrm>
            <a:off x="4525820" y="3697739"/>
            <a:ext cx="2352694" cy="845891"/>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Times" pitchFamily="-108" charset="0"/>
            </a:endParaRPr>
          </a:p>
        </p:txBody>
      </p:sp>
      <p:sp>
        <p:nvSpPr>
          <p:cNvPr id="242690" name="Rectangle 2"/>
          <p:cNvSpPr>
            <a:spLocks noGrp="1" noChangeArrowheads="1"/>
          </p:cNvSpPr>
          <p:nvPr>
            <p:ph type="ctrTitle"/>
          </p:nvPr>
        </p:nvSpPr>
        <p:spPr>
          <a:xfrm>
            <a:off x="914400" y="152400"/>
            <a:ext cx="7239000" cy="838200"/>
          </a:xfrm>
          <a:solidFill>
            <a:srgbClr val="000000"/>
          </a:solidFill>
          <a:ln>
            <a:solidFill>
              <a:srgbClr val="FFFFFF"/>
            </a:solidFill>
          </a:ln>
          <a:effectLst/>
        </p:spPr>
        <p:txBody>
          <a:bodyPr/>
          <a:lstStyle/>
          <a:p>
            <a:pPr eaLnBrk="1" hangingPunct="1">
              <a:defRPr/>
            </a:pPr>
            <a:r>
              <a:rPr kumimoji="1" lang="en-US" sz="3600">
                <a:solidFill>
                  <a:schemeClr val="tx1"/>
                </a:solidFill>
                <a:effectLst>
                  <a:outerShdw blurRad="38100" dist="38100" dir="2700000" algn="tl">
                    <a:srgbClr val="000000"/>
                  </a:outerShdw>
                </a:effectLst>
                <a:latin typeface="Arial" charset="0"/>
                <a:ea typeface="ＭＳ Ｐゴシック" charset="0"/>
                <a:cs typeface="Arial" charset="0"/>
              </a:rPr>
              <a:t>Abraham</a:t>
            </a:r>
            <a:r>
              <a:rPr kumimoji="1" lang="mr-IN" sz="3600">
                <a:solidFill>
                  <a:schemeClr val="tx1"/>
                </a:solidFill>
                <a:effectLst>
                  <a:outerShdw blurRad="38100" dist="38100" dir="2700000" algn="tl">
                    <a:srgbClr val="000000"/>
                  </a:outerShdw>
                </a:effectLst>
                <a:latin typeface="Arial" charset="0"/>
                <a:ea typeface="ＭＳ Ｐゴシック" charset="0"/>
                <a:cs typeface="Arial" charset="0"/>
              </a:rPr>
              <a:t>'</a:t>
            </a:r>
            <a:r>
              <a:rPr kumimoji="1" lang="en-US" sz="3600">
                <a:solidFill>
                  <a:schemeClr val="tx1"/>
                </a:solidFill>
                <a:effectLst>
                  <a:outerShdw blurRad="38100" dist="38100" dir="2700000" algn="tl">
                    <a:srgbClr val="000000"/>
                  </a:outerShdw>
                </a:effectLst>
                <a:latin typeface="Arial" charset="0"/>
                <a:ea typeface="ＭＳ Ｐゴシック" charset="0"/>
                <a:cs typeface="Arial" charset="0"/>
              </a:rPr>
              <a:t>s Descendants</a:t>
            </a:r>
          </a:p>
        </p:txBody>
      </p:sp>
      <p:sp>
        <p:nvSpPr>
          <p:cNvPr id="242692" name="Text Box 4"/>
          <p:cNvSpPr txBox="1">
            <a:spLocks noChangeArrowheads="1"/>
          </p:cNvSpPr>
          <p:nvPr/>
        </p:nvSpPr>
        <p:spPr bwMode="auto">
          <a:xfrm>
            <a:off x="550470" y="2498725"/>
            <a:ext cx="182810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i="1">
                <a:solidFill>
                  <a:srgbClr val="FFFFFF"/>
                </a:solidFill>
                <a:effectLst>
                  <a:outerShdw blurRad="38100" dist="38100" dir="2700000" algn="tl">
                    <a:srgbClr val="000000"/>
                  </a:outerShdw>
                </a:effectLst>
                <a:latin typeface="Arial" charset="0"/>
                <a:cs typeface="Arial" charset="0"/>
              </a:rPr>
              <a:t>Abraham</a:t>
            </a:r>
            <a:endParaRPr lang="en-US" sz="2000" i="1">
              <a:solidFill>
                <a:srgbClr val="FFFFFF"/>
              </a:solidFill>
              <a:effectLst>
                <a:outerShdw blurRad="38100" dist="38100" dir="2700000" algn="tl">
                  <a:srgbClr val="000000"/>
                </a:outerShdw>
              </a:effectLst>
              <a:latin typeface="Arial" charset="0"/>
              <a:cs typeface="Arial" charset="0"/>
            </a:endParaRPr>
          </a:p>
        </p:txBody>
      </p:sp>
      <p:sp>
        <p:nvSpPr>
          <p:cNvPr id="242693" name="Text Box 5"/>
          <p:cNvSpPr txBox="1">
            <a:spLocks noChangeArrowheads="1"/>
          </p:cNvSpPr>
          <p:nvPr/>
        </p:nvSpPr>
        <p:spPr bwMode="auto">
          <a:xfrm>
            <a:off x="5015080" y="2498725"/>
            <a:ext cx="128949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i="1">
                <a:solidFill>
                  <a:srgbClr val="F1B3FF"/>
                </a:solidFill>
                <a:effectLst>
                  <a:outerShdw blurRad="38100" dist="38100" dir="2700000" algn="tl">
                    <a:srgbClr val="000000"/>
                  </a:outerShdw>
                </a:effectLst>
                <a:latin typeface="Arial" charset="0"/>
                <a:cs typeface="Arial" charset="0"/>
              </a:rPr>
              <a:t>Hagar</a:t>
            </a:r>
            <a:endParaRPr lang="en-US" sz="2000" i="1">
              <a:solidFill>
                <a:srgbClr val="F1B3FF"/>
              </a:solidFill>
              <a:effectLst>
                <a:outerShdw blurRad="38100" dist="38100" dir="2700000" algn="tl">
                  <a:srgbClr val="000000"/>
                </a:outerShdw>
              </a:effectLst>
              <a:latin typeface="Arial" charset="0"/>
              <a:cs typeface="Arial" charset="0"/>
            </a:endParaRPr>
          </a:p>
        </p:txBody>
      </p:sp>
      <p:sp>
        <p:nvSpPr>
          <p:cNvPr id="242699" name="Text Box 11"/>
          <p:cNvSpPr txBox="1">
            <a:spLocks noChangeArrowheads="1"/>
          </p:cNvSpPr>
          <p:nvPr/>
        </p:nvSpPr>
        <p:spPr bwMode="auto">
          <a:xfrm>
            <a:off x="7270244" y="2496490"/>
            <a:ext cx="162840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i="1">
                <a:solidFill>
                  <a:srgbClr val="F1B3FF"/>
                </a:solidFill>
                <a:effectLst>
                  <a:outerShdw blurRad="38100" dist="38100" dir="2700000" algn="tl">
                    <a:srgbClr val="000000"/>
                  </a:outerShdw>
                </a:effectLst>
                <a:latin typeface="Arial" charset="0"/>
                <a:cs typeface="Arial" charset="0"/>
              </a:rPr>
              <a:t>Keturah</a:t>
            </a:r>
            <a:endParaRPr lang="en-US" sz="2000" i="1">
              <a:solidFill>
                <a:srgbClr val="F1B3FF"/>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8153400" y="3240539"/>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08" name="Text Box 20"/>
          <p:cNvSpPr txBox="1">
            <a:spLocks noChangeArrowheads="1"/>
          </p:cNvSpPr>
          <p:nvPr/>
        </p:nvSpPr>
        <p:spPr bwMode="auto">
          <a:xfrm>
            <a:off x="7114244" y="3852377"/>
            <a:ext cx="194040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Midianites</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5621272" y="4543630"/>
            <a:ext cx="679516" cy="774495"/>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1" name="Text Box 33"/>
          <p:cNvSpPr txBox="1">
            <a:spLocks noChangeArrowheads="1"/>
          </p:cNvSpPr>
          <p:nvPr/>
        </p:nvSpPr>
        <p:spPr bwMode="auto">
          <a:xfrm>
            <a:off x="6087624" y="5329193"/>
            <a:ext cx="120244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Arabs</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24" name="Line 36"/>
          <p:cNvSpPr>
            <a:spLocks noChangeShapeType="1"/>
          </p:cNvSpPr>
          <p:nvPr/>
        </p:nvSpPr>
        <p:spPr bwMode="auto">
          <a:xfrm>
            <a:off x="5621272" y="3240539"/>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5" name="Text Box 37"/>
          <p:cNvSpPr txBox="1">
            <a:spLocks noChangeArrowheads="1"/>
          </p:cNvSpPr>
          <p:nvPr/>
        </p:nvSpPr>
        <p:spPr bwMode="auto">
          <a:xfrm>
            <a:off x="4228533" y="3852377"/>
            <a:ext cx="2862588"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Ishmaelites</a:t>
            </a:r>
          </a:p>
        </p:txBody>
      </p:sp>
      <p:sp>
        <p:nvSpPr>
          <p:cNvPr id="242726" name="Text Box 38"/>
          <p:cNvSpPr txBox="1">
            <a:spLocks noChangeArrowheads="1"/>
          </p:cNvSpPr>
          <p:nvPr/>
        </p:nvSpPr>
        <p:spPr bwMode="auto">
          <a:xfrm>
            <a:off x="2784062" y="3870325"/>
            <a:ext cx="174175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Israelites</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27" name="Line 39"/>
          <p:cNvSpPr>
            <a:spLocks noChangeShapeType="1"/>
          </p:cNvSpPr>
          <p:nvPr/>
        </p:nvSpPr>
        <p:spPr bwMode="auto">
          <a:xfrm>
            <a:off x="3628359" y="3240539"/>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31" name="Text Box 43"/>
          <p:cNvSpPr txBox="1">
            <a:spLocks noChangeArrowheads="1"/>
          </p:cNvSpPr>
          <p:nvPr/>
        </p:nvSpPr>
        <p:spPr bwMode="auto">
          <a:xfrm>
            <a:off x="8316913" y="90488"/>
            <a:ext cx="527007"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91</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914400" y="1000497"/>
            <a:ext cx="7239000"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i="1">
                <a:solidFill>
                  <a:srgbClr val="F1B3FF"/>
                </a:solidFill>
                <a:effectLst>
                  <a:outerShdw blurRad="38100" dist="38100" dir="2700000" algn="tl">
                    <a:srgbClr val="000000"/>
                  </a:outerShdw>
                </a:effectLst>
                <a:latin typeface="Arial" charset="0"/>
                <a:cs typeface="Arial" charset="0"/>
              </a:rPr>
              <a:t>Wives in pink</a:t>
            </a:r>
            <a:endParaRPr lang="en-US" sz="2000" i="1">
              <a:solidFill>
                <a:srgbClr val="F1B3FF"/>
              </a:solidFill>
              <a:effectLst>
                <a:outerShdw blurRad="38100" dist="38100" dir="2700000" algn="tl">
                  <a:srgbClr val="000000"/>
                </a:outerShdw>
              </a:effectLst>
              <a:latin typeface="Arial" charset="0"/>
              <a:cs typeface="Arial" charset="0"/>
            </a:endParaRPr>
          </a:p>
        </p:txBody>
      </p:sp>
      <p:sp>
        <p:nvSpPr>
          <p:cNvPr id="41" name="Text Box 4"/>
          <p:cNvSpPr txBox="1">
            <a:spLocks noChangeArrowheads="1"/>
          </p:cNvSpPr>
          <p:nvPr/>
        </p:nvSpPr>
        <p:spPr bwMode="auto">
          <a:xfrm>
            <a:off x="2912997" y="2498725"/>
            <a:ext cx="126968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i="1">
                <a:solidFill>
                  <a:srgbClr val="F1B3FF"/>
                </a:solidFill>
                <a:effectLst>
                  <a:outerShdw blurRad="38100" dist="38100" dir="2700000" algn="tl">
                    <a:srgbClr val="000000"/>
                  </a:outerShdw>
                </a:effectLst>
                <a:latin typeface="Arial" charset="0"/>
                <a:cs typeface="Arial" charset="0"/>
              </a:rPr>
              <a:t>Sarah</a:t>
            </a:r>
            <a:endParaRPr lang="en-US" sz="2000" i="1">
              <a:solidFill>
                <a:srgbClr val="F1B3FF"/>
              </a:solidFill>
              <a:effectLst>
                <a:outerShdw blurRad="38100" dist="38100" dir="2700000" algn="tl">
                  <a:srgbClr val="000000"/>
                </a:outerShdw>
              </a:effectLst>
              <a:latin typeface="Arial" charset="0"/>
              <a:cs typeface="Arial" charset="0"/>
            </a:endParaRPr>
          </a:p>
        </p:txBody>
      </p:sp>
      <p:sp>
        <p:nvSpPr>
          <p:cNvPr id="44" name="Line 32"/>
          <p:cNvSpPr>
            <a:spLocks noChangeShapeType="1"/>
          </p:cNvSpPr>
          <p:nvPr/>
        </p:nvSpPr>
        <p:spPr bwMode="auto">
          <a:xfrm flipH="1">
            <a:off x="7091120" y="4543630"/>
            <a:ext cx="895763" cy="785563"/>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5" name="Line 39"/>
          <p:cNvSpPr>
            <a:spLocks noChangeShapeType="1"/>
          </p:cNvSpPr>
          <p:nvPr/>
        </p:nvSpPr>
        <p:spPr bwMode="auto">
          <a:xfrm flipH="1">
            <a:off x="2378573" y="2802874"/>
            <a:ext cx="534423" cy="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6" name="Line 39"/>
          <p:cNvSpPr>
            <a:spLocks noChangeShapeType="1"/>
          </p:cNvSpPr>
          <p:nvPr/>
        </p:nvSpPr>
        <p:spPr bwMode="auto">
          <a:xfrm flipH="1">
            <a:off x="4258608" y="2802874"/>
            <a:ext cx="534423" cy="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7" name="Line 39"/>
          <p:cNvSpPr>
            <a:spLocks noChangeShapeType="1"/>
          </p:cNvSpPr>
          <p:nvPr/>
        </p:nvSpPr>
        <p:spPr bwMode="auto">
          <a:xfrm flipH="1">
            <a:off x="6556697" y="2802874"/>
            <a:ext cx="534423" cy="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3" name="Rectangle 2"/>
          <p:cNvSpPr txBox="1">
            <a:spLocks noChangeArrowheads="1"/>
          </p:cNvSpPr>
          <p:nvPr/>
        </p:nvSpPr>
        <p:spPr bwMode="auto">
          <a:xfrm>
            <a:off x="2235015" y="4543629"/>
            <a:ext cx="2825613" cy="1149669"/>
          </a:xfrm>
          <a:prstGeom prst="rect">
            <a:avLst/>
          </a:prstGeom>
          <a:solidFill>
            <a:srgbClr val="800000"/>
          </a:solid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solidFill>
                  <a:srgbClr val="FFFFFF"/>
                </a:solidFill>
                <a:effectLst>
                  <a:glow rad="127000">
                    <a:srgbClr val="000000"/>
                  </a:glow>
                </a:effectLst>
                <a:latin typeface="Arial" charset="0"/>
                <a:ea typeface="ＭＳ Ｐゴシック" charset="0"/>
                <a:cs typeface="ＭＳ Ｐゴシック" charset="0"/>
              </a:rPr>
              <a:t>Genesis 25:12-18</a:t>
            </a:r>
            <a:endParaRPr lang="en-US"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89285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2692">
                                            <p:txEl>
                                              <p:pRg st="0" end="0"/>
                                            </p:txEl>
                                          </p:spTgt>
                                        </p:tgtEl>
                                        <p:attrNameLst>
                                          <p:attrName>style.visibility</p:attrName>
                                        </p:attrNameLst>
                                      </p:cBhvr>
                                      <p:to>
                                        <p:strVal val="visible"/>
                                      </p:to>
                                    </p:set>
                                    <p:animEffect transition="in" filter="dissolve">
                                      <p:cBhvr>
                                        <p:cTn id="7" dur="500"/>
                                        <p:tgtEl>
                                          <p:spTgt spid="24269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dissolve">
                                      <p:cBhvr>
                                        <p:cTn id="11" dur="500"/>
                                        <p:tgtEl>
                                          <p:spTgt spid="4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animEffect transition="in" filter="dissolve">
                                      <p:cBhvr>
                                        <p:cTn id="15" dur="500"/>
                                        <p:tgtEl>
                                          <p:spTgt spid="41">
                                            <p:txEl>
                                              <p:pRg st="0" end="0"/>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42727"/>
                                        </p:tgtEl>
                                        <p:attrNameLst>
                                          <p:attrName>style.visibility</p:attrName>
                                        </p:attrNameLst>
                                      </p:cBhvr>
                                      <p:to>
                                        <p:strVal val="visible"/>
                                      </p:to>
                                    </p:set>
                                    <p:animEffect transition="in" filter="dissolve">
                                      <p:cBhvr>
                                        <p:cTn id="19" dur="500"/>
                                        <p:tgtEl>
                                          <p:spTgt spid="24272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2726">
                                            <p:txEl>
                                              <p:pRg st="0" end="0"/>
                                            </p:txEl>
                                          </p:spTgt>
                                        </p:tgtEl>
                                        <p:attrNameLst>
                                          <p:attrName>style.visibility</p:attrName>
                                        </p:attrNameLst>
                                      </p:cBhvr>
                                      <p:to>
                                        <p:strVal val="visible"/>
                                      </p:to>
                                    </p:set>
                                    <p:animEffect transition="in" filter="dissolve">
                                      <p:cBhvr>
                                        <p:cTn id="23" dur="500"/>
                                        <p:tgtEl>
                                          <p:spTgt spid="242726">
                                            <p:txEl>
                                              <p:pRg st="0" end="0"/>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dissolve">
                                      <p:cBhvr>
                                        <p:cTn id="27" dur="500"/>
                                        <p:tgtEl>
                                          <p:spTgt spid="46"/>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42693">
                                            <p:txEl>
                                              <p:pRg st="0" end="0"/>
                                            </p:txEl>
                                          </p:spTgt>
                                        </p:tgtEl>
                                        <p:attrNameLst>
                                          <p:attrName>style.visibility</p:attrName>
                                        </p:attrNameLst>
                                      </p:cBhvr>
                                      <p:to>
                                        <p:strVal val="visible"/>
                                      </p:to>
                                    </p:set>
                                    <p:animEffect transition="in" filter="dissolve">
                                      <p:cBhvr>
                                        <p:cTn id="31" dur="500"/>
                                        <p:tgtEl>
                                          <p:spTgt spid="242693">
                                            <p:txEl>
                                              <p:pRg st="0" end="0"/>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242724"/>
                                        </p:tgtEl>
                                        <p:attrNameLst>
                                          <p:attrName>style.visibility</p:attrName>
                                        </p:attrNameLst>
                                      </p:cBhvr>
                                      <p:to>
                                        <p:strVal val="visible"/>
                                      </p:to>
                                    </p:set>
                                    <p:animEffect transition="in" filter="dissolve">
                                      <p:cBhvr>
                                        <p:cTn id="35" dur="500"/>
                                        <p:tgtEl>
                                          <p:spTgt spid="242724"/>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42725">
                                            <p:txEl>
                                              <p:pRg st="0" end="0"/>
                                            </p:txEl>
                                          </p:spTgt>
                                        </p:tgtEl>
                                        <p:attrNameLst>
                                          <p:attrName>style.visibility</p:attrName>
                                        </p:attrNameLst>
                                      </p:cBhvr>
                                      <p:to>
                                        <p:strVal val="visible"/>
                                      </p:to>
                                    </p:set>
                                    <p:animEffect transition="in" filter="dissolve">
                                      <p:cBhvr>
                                        <p:cTn id="39" dur="500"/>
                                        <p:tgtEl>
                                          <p:spTgt spid="242725">
                                            <p:txEl>
                                              <p:pRg st="0" end="0"/>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dissolve">
                                      <p:cBhvr>
                                        <p:cTn id="43" dur="500"/>
                                        <p:tgtEl>
                                          <p:spTgt spid="47"/>
                                        </p:tgtEl>
                                      </p:cBhvr>
                                    </p:animEffect>
                                  </p:childTnLst>
                                </p:cTn>
                              </p:par>
                            </p:childTnLst>
                          </p:cTn>
                        </p:par>
                        <p:par>
                          <p:cTn id="44" fill="hold">
                            <p:stCondLst>
                              <p:cond delay="5000"/>
                            </p:stCondLst>
                            <p:childTnLst>
                              <p:par>
                                <p:cTn id="45" presetID="1" presetClass="entr" presetSubtype="0" fill="hold" grpId="0" nodeType="afterEffect">
                                  <p:stCondLst>
                                    <p:cond delay="0"/>
                                  </p:stCondLst>
                                  <p:childTnLst>
                                    <p:set>
                                      <p:cBhvr>
                                        <p:cTn id="46" dur="1" fill="hold">
                                          <p:stCondLst>
                                            <p:cond delay="499"/>
                                          </p:stCondLst>
                                        </p:cTn>
                                        <p:tgtEl>
                                          <p:spTgt spid="242699">
                                            <p:txEl>
                                              <p:pRg st="0" end="0"/>
                                            </p:txEl>
                                          </p:spTgt>
                                        </p:tgtEl>
                                        <p:attrNameLst>
                                          <p:attrName>style.visibility</p:attrName>
                                        </p:attrNameLst>
                                      </p:cBhvr>
                                      <p:to>
                                        <p:strVal val="visible"/>
                                      </p:to>
                                    </p:set>
                                  </p:childTnLst>
                                </p:cTn>
                              </p:par>
                            </p:childTnLst>
                          </p:cTn>
                        </p:par>
                        <p:par>
                          <p:cTn id="47" fill="hold">
                            <p:stCondLst>
                              <p:cond delay="5500"/>
                            </p:stCondLst>
                            <p:childTnLst>
                              <p:par>
                                <p:cTn id="48" presetID="9" presetClass="entr" presetSubtype="0" fill="hold" nodeType="afterEffect">
                                  <p:stCondLst>
                                    <p:cond delay="0"/>
                                  </p:stCondLst>
                                  <p:childTnLst>
                                    <p:set>
                                      <p:cBhvr>
                                        <p:cTn id="49" dur="1" fill="hold">
                                          <p:stCondLst>
                                            <p:cond delay="0"/>
                                          </p:stCondLst>
                                        </p:cTn>
                                        <p:tgtEl>
                                          <p:spTgt spid="242707"/>
                                        </p:tgtEl>
                                        <p:attrNameLst>
                                          <p:attrName>style.visibility</p:attrName>
                                        </p:attrNameLst>
                                      </p:cBhvr>
                                      <p:to>
                                        <p:strVal val="visible"/>
                                      </p:to>
                                    </p:set>
                                    <p:animEffect transition="in" filter="dissolve">
                                      <p:cBhvr>
                                        <p:cTn id="50" dur="500"/>
                                        <p:tgtEl>
                                          <p:spTgt spid="242707"/>
                                        </p:tgtEl>
                                      </p:cBhvr>
                                    </p:animEffect>
                                  </p:childTnLst>
                                </p:cTn>
                              </p:par>
                            </p:childTnLst>
                          </p:cTn>
                        </p:par>
                        <p:par>
                          <p:cTn id="51" fill="hold">
                            <p:stCondLst>
                              <p:cond delay="6000"/>
                            </p:stCondLst>
                            <p:childTnLst>
                              <p:par>
                                <p:cTn id="52" presetID="9" presetClass="entr" presetSubtype="0" fill="hold" grpId="0" nodeType="afterEffect">
                                  <p:stCondLst>
                                    <p:cond delay="0"/>
                                  </p:stCondLst>
                                  <p:childTnLst>
                                    <p:set>
                                      <p:cBhvr>
                                        <p:cTn id="53" dur="1" fill="hold">
                                          <p:stCondLst>
                                            <p:cond delay="0"/>
                                          </p:stCondLst>
                                        </p:cTn>
                                        <p:tgtEl>
                                          <p:spTgt spid="242708">
                                            <p:txEl>
                                              <p:pRg st="0" end="0"/>
                                            </p:txEl>
                                          </p:spTgt>
                                        </p:tgtEl>
                                        <p:attrNameLst>
                                          <p:attrName>style.visibility</p:attrName>
                                        </p:attrNameLst>
                                      </p:cBhvr>
                                      <p:to>
                                        <p:strVal val="visible"/>
                                      </p:to>
                                    </p:set>
                                    <p:animEffect transition="in" filter="dissolve">
                                      <p:cBhvr>
                                        <p:cTn id="54" dur="500"/>
                                        <p:tgtEl>
                                          <p:spTgt spid="242708">
                                            <p:txEl>
                                              <p:pRg st="0" end="0"/>
                                            </p:txEl>
                                          </p:spTgt>
                                        </p:tgtEl>
                                      </p:cBhvr>
                                    </p:animEffect>
                                  </p:childTnLst>
                                </p:cTn>
                              </p:par>
                            </p:childTnLst>
                          </p:cTn>
                        </p:par>
                        <p:par>
                          <p:cTn id="55" fill="hold">
                            <p:stCondLst>
                              <p:cond delay="6500"/>
                            </p:stCondLst>
                            <p:childTnLst>
                              <p:par>
                                <p:cTn id="56" presetID="9" presetClass="entr" presetSubtype="0" fill="hold" nodeType="afterEffect">
                                  <p:stCondLst>
                                    <p:cond delay="0"/>
                                  </p:stCondLst>
                                  <p:childTnLst>
                                    <p:set>
                                      <p:cBhvr>
                                        <p:cTn id="57" dur="1" fill="hold">
                                          <p:stCondLst>
                                            <p:cond delay="0"/>
                                          </p:stCondLst>
                                        </p:cTn>
                                        <p:tgtEl>
                                          <p:spTgt spid="242720"/>
                                        </p:tgtEl>
                                        <p:attrNameLst>
                                          <p:attrName>style.visibility</p:attrName>
                                        </p:attrNameLst>
                                      </p:cBhvr>
                                      <p:to>
                                        <p:strVal val="visible"/>
                                      </p:to>
                                    </p:set>
                                    <p:animEffect transition="in" filter="dissolve">
                                      <p:cBhvr>
                                        <p:cTn id="58" dur="500"/>
                                        <p:tgtEl>
                                          <p:spTgt spid="242720"/>
                                        </p:tgtEl>
                                      </p:cBhvr>
                                    </p:animEffect>
                                  </p:childTnLst>
                                </p:cTn>
                              </p:par>
                            </p:childTnLst>
                          </p:cTn>
                        </p:par>
                        <p:par>
                          <p:cTn id="59" fill="hold">
                            <p:stCondLst>
                              <p:cond delay="7000"/>
                            </p:stCondLst>
                            <p:childTnLst>
                              <p:par>
                                <p:cTn id="60" presetID="9" presetClass="entr" presetSubtype="0" fill="hold"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dissolve">
                                      <p:cBhvr>
                                        <p:cTn id="62" dur="500"/>
                                        <p:tgtEl>
                                          <p:spTgt spid="44"/>
                                        </p:tgtEl>
                                      </p:cBhvr>
                                    </p:animEffect>
                                  </p:childTnLst>
                                </p:cTn>
                              </p:par>
                            </p:childTnLst>
                          </p:cTn>
                        </p:par>
                        <p:par>
                          <p:cTn id="63" fill="hold">
                            <p:stCondLst>
                              <p:cond delay="7500"/>
                            </p:stCondLst>
                            <p:childTnLst>
                              <p:par>
                                <p:cTn id="64" presetID="9" presetClass="entr" presetSubtype="0" fill="hold" grpId="0" nodeType="afterEffect">
                                  <p:stCondLst>
                                    <p:cond delay="0"/>
                                  </p:stCondLst>
                                  <p:childTnLst>
                                    <p:set>
                                      <p:cBhvr>
                                        <p:cTn id="65" dur="1" fill="hold">
                                          <p:stCondLst>
                                            <p:cond delay="0"/>
                                          </p:stCondLst>
                                        </p:cTn>
                                        <p:tgtEl>
                                          <p:spTgt spid="242721">
                                            <p:txEl>
                                              <p:pRg st="0" end="0"/>
                                            </p:txEl>
                                          </p:spTgt>
                                        </p:tgtEl>
                                        <p:attrNameLst>
                                          <p:attrName>style.visibility</p:attrName>
                                        </p:attrNameLst>
                                      </p:cBhvr>
                                      <p:to>
                                        <p:strVal val="visible"/>
                                      </p:to>
                                    </p:set>
                                    <p:animEffect transition="in" filter="dissolve">
                                      <p:cBhvr>
                                        <p:cTn id="66" dur="500"/>
                                        <p:tgtEl>
                                          <p:spTgt spid="2427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autoUpdateAnimBg="0"/>
      <p:bldP spid="242693" grpId="0" build="p" autoUpdateAnimBg="0"/>
      <p:bldP spid="242699" grpId="0" build="p" autoUpdateAnimBg="0"/>
      <p:bldP spid="242708" grpId="0" build="p" autoUpdateAnimBg="0"/>
      <p:bldP spid="242721" grpId="0" build="p" autoUpdateAnimBg="0"/>
      <p:bldP spid="242725" grpId="0" build="p" autoUpdateAnimBg="0"/>
      <p:bldP spid="242726" grpId="0" build="p" autoUpdateAnimBg="0"/>
      <p:bldP spid="4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09096"/>
            <a:ext cx="9144000" cy="233142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Esau &amp; Jacob are born but God reaffirms once again that the older Esau will serve the younger Jacob</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669"/>
            <a:ext cx="9144000" cy="4430765"/>
          </a:xfrm>
          <a:prstGeom prst="rect">
            <a:avLst/>
          </a:prstGeom>
        </p:spPr>
      </p:pic>
      <p:sp>
        <p:nvSpPr>
          <p:cNvPr id="6" name="Rectangle 2"/>
          <p:cNvSpPr txBox="1">
            <a:spLocks noChangeArrowheads="1"/>
          </p:cNvSpPr>
          <p:nvPr/>
        </p:nvSpPr>
        <p:spPr bwMode="auto">
          <a:xfrm>
            <a:off x="6164976" y="199765"/>
            <a:ext cx="2825613" cy="10559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Genesis 25:19-34</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1004041"/>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26</a:t>
            </a:r>
          </a:p>
        </p:txBody>
      </p:sp>
    </p:spTree>
    <p:extLst>
      <p:ext uri="{BB962C8B-B14F-4D97-AF65-F5344CB8AC3E}">
        <p14:creationId xmlns:p14="http://schemas.microsoft.com/office/powerpoint/2010/main" val="167066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Esau</a:t>
            </a:r>
            <a:endParaRPr lang="en-US" altLang="zh-CN" b="1">
              <a:solidFill>
                <a:srgbClr val="33CC33"/>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Jacob</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91</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239748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063916"/>
          </a:xfrm>
          <a:prstGeom prst="rect">
            <a:avLst/>
          </a:prstGeom>
        </p:spPr>
      </p:pic>
      <p:sp>
        <p:nvSpPr>
          <p:cNvPr id="900098" name="Rectangle 2"/>
          <p:cNvSpPr>
            <a:spLocks noGrp="1" noChangeArrowheads="1"/>
          </p:cNvSpPr>
          <p:nvPr>
            <p:ph type="ctrTitle"/>
          </p:nvPr>
        </p:nvSpPr>
        <p:spPr>
          <a:xfrm>
            <a:off x="0" y="6149530"/>
            <a:ext cx="9144000" cy="67660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Abimelech, Rebekah &amp; Isaac</a:t>
            </a:r>
          </a:p>
        </p:txBody>
      </p:sp>
      <p:pic>
        <p:nvPicPr>
          <p:cNvPr id="3" name="Picture 2"/>
          <p:cNvPicPr>
            <a:picLocks noChangeAspect="1"/>
          </p:cNvPicPr>
          <p:nvPr/>
        </p:nvPicPr>
        <p:blipFill>
          <a:blip r:embed="rId4"/>
          <a:stretch>
            <a:fillRect/>
          </a:stretch>
        </p:blipFill>
        <p:spPr>
          <a:xfrm>
            <a:off x="662609" y="820213"/>
            <a:ext cx="3489739" cy="5255631"/>
          </a:xfrm>
          <a:prstGeom prst="rect">
            <a:avLst/>
          </a:prstGeom>
        </p:spPr>
      </p:pic>
      <p:sp>
        <p:nvSpPr>
          <p:cNvPr id="6" name="Rectangle 2"/>
          <p:cNvSpPr txBox="1">
            <a:spLocks noChangeArrowheads="1"/>
          </p:cNvSpPr>
          <p:nvPr/>
        </p:nvSpPr>
        <p:spPr bwMode="auto">
          <a:xfrm>
            <a:off x="1" y="0"/>
            <a:ext cx="2825613" cy="801584"/>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Genesis 26</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6274108"/>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27</a:t>
            </a:r>
          </a:p>
        </p:txBody>
      </p:sp>
    </p:spTree>
    <p:extLst>
      <p:ext uri="{BB962C8B-B14F-4D97-AF65-F5344CB8AC3E}">
        <p14:creationId xmlns:p14="http://schemas.microsoft.com/office/powerpoint/2010/main" val="3202993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pic>
        <p:nvPicPr>
          <p:cNvPr id="361474"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5" name="Rectangle 5"/>
          <p:cNvSpPr>
            <a:spLocks noGrp="1" noChangeArrowheads="1"/>
          </p:cNvSpPr>
          <p:nvPr>
            <p:ph type="title" idx="4294967295"/>
          </p:nvPr>
        </p:nvSpPr>
        <p:spPr>
          <a:xfrm>
            <a:off x="5486400" y="6172200"/>
            <a:ext cx="3581400" cy="579438"/>
          </a:xfrm>
          <a:noFill/>
        </p:spPr>
        <p:txBody>
          <a:bodyPr anchor="t">
            <a:spAutoFit/>
          </a:bodyPr>
          <a:lstStyle/>
          <a:p>
            <a:pPr algn="r" eaLnBrk="1" hangingPunct="1">
              <a:spcBef>
                <a:spcPct val="50000"/>
              </a:spcBef>
            </a:pPr>
            <a:r>
              <a:rPr lang="en-US" altLang="zh-CN" sz="3200" b="1" dirty="0">
                <a:solidFill>
                  <a:schemeClr val="tx1"/>
                </a:solidFill>
                <a:latin typeface="Arial" charset="0"/>
                <a:ea typeface="ＭＳ Ｐゴシック" charset="0"/>
              </a:rPr>
              <a:t>Genesis 27:1-40</a:t>
            </a:r>
          </a:p>
        </p:txBody>
      </p:sp>
      <p:sp>
        <p:nvSpPr>
          <p:cNvPr id="2" name="Rectangle 5">
            <a:extLst>
              <a:ext uri="{FF2B5EF4-FFF2-40B4-BE49-F238E27FC236}">
                <a16:creationId xmlns:a16="http://schemas.microsoft.com/office/drawing/2014/main" id="{D590A847-14A0-85AF-3A9E-B13C30DDFB54}"/>
              </a:ext>
            </a:extLst>
          </p:cNvPr>
          <p:cNvSpPr txBox="1">
            <a:spLocks noChangeArrowheads="1"/>
          </p:cNvSpPr>
          <p:nvPr/>
        </p:nvSpPr>
        <p:spPr bwMode="auto">
          <a:xfrm>
            <a:off x="4719918" y="605118"/>
            <a:ext cx="421341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eaLnBrk="1" hangingPunct="1">
              <a:spcBef>
                <a:spcPct val="50000"/>
              </a:spcBef>
            </a:pPr>
            <a:r>
              <a:rPr lang="en-US" altLang="zh-CN" sz="3600" b="1" kern="0" dirty="0">
                <a:solidFill>
                  <a:schemeClr val="tx1"/>
                </a:solidFill>
                <a:latin typeface="Arial" charset="0"/>
                <a:ea typeface="ＭＳ Ｐゴシック" charset="0"/>
              </a:rPr>
              <a:t>God chose Jacob,</a:t>
            </a:r>
            <a:br>
              <a:rPr lang="en-US" altLang="zh-CN" sz="3600" b="1" kern="0" dirty="0">
                <a:solidFill>
                  <a:schemeClr val="tx1"/>
                </a:solidFill>
                <a:latin typeface="Arial" charset="0"/>
                <a:ea typeface="ＭＳ Ｐゴシック" charset="0"/>
              </a:rPr>
            </a:br>
            <a:r>
              <a:rPr lang="en-US" altLang="zh-CN" sz="3600" b="1" kern="0" dirty="0">
                <a:solidFill>
                  <a:schemeClr val="tx1"/>
                </a:solidFill>
                <a:latin typeface="Arial" charset="0"/>
                <a:ea typeface="ＭＳ Ｐゴシック" charset="0"/>
              </a:rPr>
              <a:t>not Esau</a:t>
            </a:r>
          </a:p>
        </p:txBody>
      </p:sp>
    </p:spTree>
    <p:extLst>
      <p:ext uri="{BB962C8B-B14F-4D97-AF65-F5344CB8AC3E}">
        <p14:creationId xmlns:p14="http://schemas.microsoft.com/office/powerpoint/2010/main" val="491992987"/>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map-beersheba-pad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125413"/>
            <a:ext cx="5372100" cy="650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28600" y="4505325"/>
            <a:ext cx="4483100" cy="2308225"/>
            <a:chOff x="245" y="2838"/>
            <a:chExt cx="2824" cy="1454"/>
          </a:xfrm>
        </p:grpSpPr>
        <p:sp>
          <p:nvSpPr>
            <p:cNvPr id="363527" name="Text Box 4"/>
            <p:cNvSpPr txBox="1">
              <a:spLocks noChangeArrowheads="1"/>
            </p:cNvSpPr>
            <p:nvPr/>
          </p:nvSpPr>
          <p:spPr bwMode="auto">
            <a:xfrm>
              <a:off x="245" y="2838"/>
              <a:ext cx="2555" cy="1454"/>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a:solidFill>
                    <a:srgbClr val="000000"/>
                  </a:solidFill>
                  <a:cs typeface="Arial" charset="0"/>
                </a:rPr>
                <a:t>1. Jacob steals the blessing from Esau. Esau vows to kill him. Jacob runs for his life and heads for Paddan Aram </a:t>
              </a:r>
              <a:br>
                <a:rPr lang="en-US" altLang="zh-CN" b="1">
                  <a:solidFill>
                    <a:srgbClr val="000000"/>
                  </a:solidFill>
                  <a:cs typeface="Arial" charset="0"/>
                </a:rPr>
              </a:br>
              <a:r>
                <a:rPr lang="en-US" altLang="zh-CN" b="1">
                  <a:solidFill>
                    <a:srgbClr val="3333CC"/>
                  </a:solidFill>
                  <a:cs typeface="Arial" charset="0"/>
                </a:rPr>
                <a:t>(Gen. 27:43, 28:5, 10).</a:t>
              </a:r>
            </a:p>
          </p:txBody>
        </p:sp>
        <p:sp>
          <p:nvSpPr>
            <p:cNvPr id="363528" name="Line 5"/>
            <p:cNvSpPr>
              <a:spLocks noChangeShapeType="1"/>
            </p:cNvSpPr>
            <p:nvPr/>
          </p:nvSpPr>
          <p:spPr bwMode="auto">
            <a:xfrm flipV="1">
              <a:off x="2529" y="3585"/>
              <a:ext cx="540" cy="1"/>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grpSp>
        <p:nvGrpSpPr>
          <p:cNvPr id="3" name="Group 6"/>
          <p:cNvGrpSpPr>
            <a:grpSpLocks/>
          </p:cNvGrpSpPr>
          <p:nvPr/>
        </p:nvGrpSpPr>
        <p:grpSpPr bwMode="auto">
          <a:xfrm>
            <a:off x="228600" y="1268413"/>
            <a:ext cx="5064125" cy="3887787"/>
            <a:chOff x="249" y="1000"/>
            <a:chExt cx="3190" cy="2449"/>
          </a:xfrm>
        </p:grpSpPr>
        <p:sp>
          <p:nvSpPr>
            <p:cNvPr id="363525" name="Rectangle 7"/>
            <p:cNvSpPr>
              <a:spLocks noChangeArrowheads="1"/>
            </p:cNvSpPr>
            <p:nvPr/>
          </p:nvSpPr>
          <p:spPr bwMode="auto">
            <a:xfrm>
              <a:off x="249" y="1000"/>
              <a:ext cx="3190" cy="1919"/>
            </a:xfrm>
            <a:prstGeom prst="rect">
              <a:avLst/>
            </a:prstGeom>
            <a:solidFill>
              <a:schemeClr val="bg1"/>
            </a:solidFill>
            <a:ln w="9525">
              <a:solidFill>
                <a:schemeClr val="tx1"/>
              </a:solidFill>
              <a:miter lim="800000"/>
              <a:headEnd/>
              <a:tailEnd/>
            </a:ln>
          </p:spPr>
          <p:txBody>
            <a:bodyPr>
              <a:spAutoFit/>
            </a:bodyPr>
            <a:lstStyle/>
            <a:p>
              <a:pPr defTabSz="914400" fontAlgn="base">
                <a:spcBef>
                  <a:spcPct val="50000"/>
                </a:spcBef>
                <a:spcAft>
                  <a:spcPct val="0"/>
                </a:spcAft>
              </a:pPr>
              <a:r>
                <a:rPr lang="en-US" altLang="zh-CN" sz="2400" b="1" dirty="0">
                  <a:solidFill>
                    <a:srgbClr val="000000"/>
                  </a:solidFill>
                  <a:latin typeface="Arial" charset="0"/>
                  <a:ea typeface="ＭＳ Ｐゴシック" charset="0"/>
                  <a:cs typeface="Arial" charset="0"/>
                </a:rPr>
                <a:t>2. During his flight, Jacob meets God in Bethel. God promises, </a:t>
              </a:r>
              <a:br>
                <a:rPr lang="en-US" altLang="zh-CN" sz="2400" b="1" dirty="0">
                  <a:solidFill>
                    <a:srgbClr val="000000"/>
                  </a:solidFill>
                  <a:latin typeface="Arial" charset="0"/>
                  <a:ea typeface="ＭＳ Ｐゴシック" charset="0"/>
                  <a:cs typeface="Arial" charset="0"/>
                </a:rPr>
              </a:br>
              <a:r>
                <a:rPr lang="mr-IN" altLang="ja-JP" sz="2400" b="1" i="1" dirty="0">
                  <a:solidFill>
                    <a:srgbClr val="800000"/>
                  </a:solidFill>
                  <a:latin typeface="Arial" charset="0"/>
                  <a:ea typeface="ＭＳ Ｐゴシック" charset="0"/>
                  <a:cs typeface="Arial" charset="0"/>
                </a:rPr>
                <a:t>"</a:t>
              </a:r>
              <a:r>
                <a:rPr lang="en-US" altLang="ja-JP" sz="2400" b="1" i="1" dirty="0">
                  <a:solidFill>
                    <a:srgbClr val="800000"/>
                  </a:solidFill>
                  <a:latin typeface="Arial" charset="0"/>
                  <a:ea typeface="ＭＳ Ｐゴシック" charset="0"/>
                  <a:cs typeface="Arial" charset="0"/>
                </a:rPr>
                <a:t>I am with you and will watch over you wherever you go, and I will bring you back to this land. I will not leave you until I have done what I have promised you</a:t>
              </a:r>
              <a:r>
                <a:rPr lang="mr-IN" altLang="ja-JP" sz="2400" b="1" i="1" dirty="0">
                  <a:solidFill>
                    <a:srgbClr val="800000"/>
                  </a:solidFill>
                  <a:latin typeface="Arial" charset="0"/>
                  <a:ea typeface="ＭＳ Ｐゴシック" charset="0"/>
                  <a:cs typeface="Arial" charset="0"/>
                </a:rPr>
                <a:t>"</a:t>
              </a:r>
              <a:r>
                <a:rPr lang="en-US" altLang="ja-JP" sz="2400" b="1" i="1" dirty="0">
                  <a:solidFill>
                    <a:srgbClr val="000000"/>
                  </a:solidFill>
                  <a:latin typeface="Arial" charset="0"/>
                  <a:ea typeface="ＭＳ Ｐゴシック" charset="0"/>
                  <a:cs typeface="Arial" charset="0"/>
                </a:rPr>
                <a:t> </a:t>
              </a:r>
              <a:br>
                <a:rPr lang="en-US" altLang="ja-JP" sz="2400" b="1" i="1" dirty="0">
                  <a:solidFill>
                    <a:srgbClr val="000000"/>
                  </a:solidFill>
                  <a:latin typeface="Arial" charset="0"/>
                  <a:ea typeface="ＭＳ Ｐゴシック" charset="0"/>
                  <a:cs typeface="Arial" charset="0"/>
                </a:rPr>
              </a:br>
              <a:r>
                <a:rPr lang="en-US" altLang="ja-JP" sz="2400" b="1" dirty="0">
                  <a:solidFill>
                    <a:srgbClr val="3333CC"/>
                  </a:solidFill>
                  <a:latin typeface="Arial" charset="0"/>
                  <a:ea typeface="ＭＳ Ｐゴシック" charset="0"/>
                  <a:cs typeface="Arial" charset="0"/>
                </a:rPr>
                <a:t>(Gen. 28:15).</a:t>
              </a:r>
              <a:endParaRPr lang="en-US" altLang="zh-CN" sz="2400" b="1" dirty="0">
                <a:solidFill>
                  <a:srgbClr val="3333CC"/>
                </a:solidFill>
                <a:latin typeface="Arial" charset="0"/>
                <a:ea typeface="ＭＳ Ｐゴシック" charset="0"/>
                <a:cs typeface="Arial" charset="0"/>
              </a:endParaRPr>
            </a:p>
          </p:txBody>
        </p:sp>
        <p:sp>
          <p:nvSpPr>
            <p:cNvPr id="363526" name="Line 8"/>
            <p:cNvSpPr>
              <a:spLocks noChangeShapeType="1"/>
            </p:cNvSpPr>
            <p:nvPr/>
          </p:nvSpPr>
          <p:spPr bwMode="auto">
            <a:xfrm>
              <a:off x="2169" y="2769"/>
              <a:ext cx="1088" cy="68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63524" name="Rectangle 9"/>
          <p:cNvSpPr>
            <a:spLocks noGrp="1" noChangeArrowheads="1"/>
          </p:cNvSpPr>
          <p:nvPr>
            <p:ph type="title" idx="4294967295"/>
          </p:nvPr>
        </p:nvSpPr>
        <p:spPr>
          <a:xfrm>
            <a:off x="6156325" y="4572000"/>
            <a:ext cx="2916238" cy="1981200"/>
          </a:xfrm>
          <a:solidFill>
            <a:schemeClr val="bg1"/>
          </a:solidFill>
        </p:spPr>
        <p:txBody>
          <a:bodyPr/>
          <a:lstStyle/>
          <a:p>
            <a:pPr eaLnBrk="1" hangingPunct="1"/>
            <a:r>
              <a:rPr lang="en-US" altLang="zh-CN" sz="3200" b="1" dirty="0">
                <a:latin typeface="Arial" charset="0"/>
                <a:ea typeface="ＭＳ Ｐゴシック" charset="0"/>
              </a:rPr>
              <a:t>Jacob</a:t>
            </a:r>
            <a:r>
              <a:rPr lang="mr-IN" altLang="ja-JP" sz="3200" b="1" dirty="0">
                <a:latin typeface="Arial" charset="0"/>
                <a:ea typeface="ＭＳ Ｐゴシック" charset="0"/>
              </a:rPr>
              <a:t>'</a:t>
            </a:r>
            <a:r>
              <a:rPr lang="en-US" altLang="ja-JP" sz="3200" b="1" dirty="0">
                <a:latin typeface="Arial" charset="0"/>
                <a:ea typeface="ＭＳ Ｐゴシック" charset="0"/>
              </a:rPr>
              <a:t>s Journey to </a:t>
            </a:r>
            <a:r>
              <a:rPr lang="en-US" altLang="ja-JP" sz="3200" b="1" dirty="0" err="1">
                <a:latin typeface="Arial" charset="0"/>
                <a:ea typeface="ＭＳ Ｐゴシック" charset="0"/>
              </a:rPr>
              <a:t>Paddan</a:t>
            </a:r>
            <a:r>
              <a:rPr lang="en-US" altLang="ja-JP" sz="3200" b="1" dirty="0">
                <a:latin typeface="Arial" charset="0"/>
                <a:ea typeface="ＭＳ Ｐゴシック" charset="0"/>
              </a:rPr>
              <a:t> Aram</a:t>
            </a:r>
            <a:endParaRPr lang="en-US" altLang="zh-CN" sz="3200" b="1" dirty="0">
              <a:latin typeface="Arial" charset="0"/>
              <a:ea typeface="ＭＳ Ｐゴシック" charset="0"/>
            </a:endParaRPr>
          </a:p>
        </p:txBody>
      </p:sp>
    </p:spTree>
    <p:extLst>
      <p:ext uri="{BB962C8B-B14F-4D97-AF65-F5344CB8AC3E}">
        <p14:creationId xmlns:p14="http://schemas.microsoft.com/office/powerpoint/2010/main" val="962087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28</a:t>
            </a:r>
          </a:p>
        </p:txBody>
      </p:sp>
    </p:spTree>
    <p:extLst>
      <p:ext uri="{BB962C8B-B14F-4D97-AF65-F5344CB8AC3E}">
        <p14:creationId xmlns:p14="http://schemas.microsoft.com/office/powerpoint/2010/main" val="4043734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narrow lineage of Israel from Creation to Joseph informs Israel it began with both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election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rule and unconditional promise for blessings through Abraham in contrast to the Canaanites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56</a:t>
            </a:r>
            <a:b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b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379997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77387" y="0"/>
            <a:ext cx="5599043" cy="6858000"/>
          </a:xfrm>
          <a:prstGeom prst="rect">
            <a:avLst/>
          </a:prstGeom>
        </p:spPr>
      </p:pic>
      <p:sp>
        <p:nvSpPr>
          <p:cNvPr id="1239044" name="Rectangle 4"/>
          <p:cNvSpPr>
            <a:spLocks noGrp="1" noChangeArrowheads="1"/>
          </p:cNvSpPr>
          <p:nvPr>
            <p:ph type="title" idx="4294967295"/>
          </p:nvPr>
        </p:nvSpPr>
        <p:spPr>
          <a:xfrm>
            <a:off x="5334000" y="5715000"/>
            <a:ext cx="3581400" cy="1190625"/>
          </a:xfrm>
          <a:effectLst>
            <a:outerShdw blurRad="63500" dist="29783" dir="1514402" algn="ctr" rotWithShape="0">
              <a:schemeClr val="tx1">
                <a:alpha val="74998"/>
              </a:schemeClr>
            </a:outerShdw>
          </a:effectLst>
        </p:spPr>
        <p:txBody>
          <a:bodyPr anchor="t">
            <a:spAutoFit/>
          </a:bodyPr>
          <a:lstStyle/>
          <a:p>
            <a:pPr algn="r" eaLnBrk="1" hangingPunct="1">
              <a:spcBef>
                <a:spcPct val="50000"/>
              </a:spcBef>
              <a:defRPr/>
            </a:pPr>
            <a:r>
              <a:rPr lang="en-US" sz="3600" b="1" dirty="0">
                <a:solidFill>
                  <a:schemeClr val="bg1"/>
                </a:solidFill>
                <a:latin typeface="Arial" charset="0"/>
                <a:ea typeface="ＭＳ Ｐゴシック" charset="0"/>
              </a:rPr>
              <a:t>Jacob</a:t>
            </a:r>
            <a:r>
              <a:rPr lang="uk-UA" sz="3600" b="1" dirty="0">
                <a:solidFill>
                  <a:schemeClr val="bg1"/>
                </a:solidFill>
                <a:latin typeface="Arial" charset="0"/>
                <a:ea typeface="ＭＳ Ｐゴシック" charset="0"/>
              </a:rPr>
              <a:t>'</a:t>
            </a:r>
            <a:r>
              <a:rPr lang="en-US" sz="3600" b="1" dirty="0">
                <a:solidFill>
                  <a:schemeClr val="bg1"/>
                </a:solidFill>
                <a:latin typeface="Arial" charset="0"/>
                <a:ea typeface="ＭＳ Ｐゴシック" charset="0"/>
              </a:rPr>
              <a:t>s Ladder (Gen. 28:10-22)</a:t>
            </a:r>
          </a:p>
        </p:txBody>
      </p:sp>
    </p:spTree>
    <p:extLst>
      <p:ext uri="{BB962C8B-B14F-4D97-AF65-F5344CB8AC3E}">
        <p14:creationId xmlns:p14="http://schemas.microsoft.com/office/powerpoint/2010/main" val="210966117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descr="map-beersheba-pad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4150" y="498475"/>
            <a:ext cx="4960938" cy="600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67618" name="Group 3"/>
          <p:cNvGrpSpPr>
            <a:grpSpLocks/>
          </p:cNvGrpSpPr>
          <p:nvPr/>
        </p:nvGrpSpPr>
        <p:grpSpPr bwMode="auto">
          <a:xfrm>
            <a:off x="250825" y="4833938"/>
            <a:ext cx="4679950" cy="1938337"/>
            <a:chOff x="245" y="3216"/>
            <a:chExt cx="2948" cy="1221"/>
          </a:xfrm>
        </p:grpSpPr>
        <p:sp>
          <p:nvSpPr>
            <p:cNvPr id="367626" name="Text Box 4"/>
            <p:cNvSpPr txBox="1">
              <a:spLocks noChangeArrowheads="1"/>
            </p:cNvSpPr>
            <p:nvPr/>
          </p:nvSpPr>
          <p:spPr bwMode="auto">
            <a:xfrm>
              <a:off x="245" y="3216"/>
              <a:ext cx="2676" cy="1221"/>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a:solidFill>
                    <a:srgbClr val="000000"/>
                  </a:solidFill>
                  <a:cs typeface="Arial" charset="0"/>
                </a:rPr>
                <a:t>1. Jacob steals the blessing from Esau. Esau vows to kill him. Jacob runs for his life and heads for Paddan Aram </a:t>
              </a:r>
              <a:r>
                <a:rPr lang="en-US" altLang="zh-CN" b="1">
                  <a:solidFill>
                    <a:srgbClr val="3333CC"/>
                  </a:solidFill>
                  <a:cs typeface="Arial" charset="0"/>
                </a:rPr>
                <a:t>(Gen. 27:43, 28:5, 10).</a:t>
              </a:r>
            </a:p>
          </p:txBody>
        </p:sp>
        <p:sp>
          <p:nvSpPr>
            <p:cNvPr id="367627" name="Line 5"/>
            <p:cNvSpPr>
              <a:spLocks noChangeShapeType="1"/>
            </p:cNvSpPr>
            <p:nvPr/>
          </p:nvSpPr>
          <p:spPr bwMode="auto">
            <a:xfrm flipV="1">
              <a:off x="2785" y="3736"/>
              <a:ext cx="408" cy="1"/>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grpSp>
        <p:nvGrpSpPr>
          <p:cNvPr id="3" name="Group 6"/>
          <p:cNvGrpSpPr>
            <a:grpSpLocks/>
          </p:cNvGrpSpPr>
          <p:nvPr/>
        </p:nvGrpSpPr>
        <p:grpSpPr bwMode="auto">
          <a:xfrm>
            <a:off x="250825" y="115888"/>
            <a:ext cx="7921625" cy="1570037"/>
            <a:chOff x="494" y="400"/>
            <a:chExt cx="4458" cy="989"/>
          </a:xfrm>
        </p:grpSpPr>
        <p:sp>
          <p:nvSpPr>
            <p:cNvPr id="367624" name="Text Box 7"/>
            <p:cNvSpPr txBox="1">
              <a:spLocks noChangeArrowheads="1"/>
            </p:cNvSpPr>
            <p:nvPr/>
          </p:nvSpPr>
          <p:spPr bwMode="auto">
            <a:xfrm>
              <a:off x="494" y="400"/>
              <a:ext cx="2877" cy="989"/>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dirty="0">
                  <a:solidFill>
                    <a:srgbClr val="000000"/>
                  </a:solidFill>
                  <a:cs typeface="Arial" charset="0"/>
                </a:rPr>
                <a:t>3. Jacob arrives from Beersheba in Canaan at the home of Laban (Rebekah</a:t>
              </a:r>
              <a:r>
                <a:rPr lang="uk-UA" altLang="ja-JP" b="1" dirty="0">
                  <a:solidFill>
                    <a:srgbClr val="000000"/>
                  </a:solidFill>
                  <a:cs typeface="Arial" charset="0"/>
                </a:rPr>
                <a:t>'</a:t>
              </a:r>
              <a:r>
                <a:rPr lang="en-US" altLang="ja-JP" b="1" dirty="0">
                  <a:solidFill>
                    <a:srgbClr val="000000"/>
                  </a:solidFill>
                  <a:cs typeface="Arial" charset="0"/>
                </a:rPr>
                <a:t>s brother) at Haran in </a:t>
              </a:r>
              <a:r>
                <a:rPr lang="en-US" altLang="ja-JP" b="1" dirty="0" err="1">
                  <a:solidFill>
                    <a:srgbClr val="000000"/>
                  </a:solidFill>
                  <a:cs typeface="Arial" charset="0"/>
                </a:rPr>
                <a:t>Paddan</a:t>
              </a:r>
              <a:r>
                <a:rPr lang="en-US" altLang="ja-JP" b="1" dirty="0">
                  <a:solidFill>
                    <a:srgbClr val="000000"/>
                  </a:solidFill>
                  <a:cs typeface="Arial" charset="0"/>
                </a:rPr>
                <a:t> Aram </a:t>
              </a:r>
              <a:r>
                <a:rPr lang="en-US" altLang="ja-JP" b="1" dirty="0">
                  <a:solidFill>
                    <a:srgbClr val="3333CC"/>
                  </a:solidFill>
                  <a:cs typeface="Arial" charset="0"/>
                </a:rPr>
                <a:t>(Gen. 29).</a:t>
              </a:r>
              <a:endParaRPr lang="en-US" altLang="zh-CN" b="1" dirty="0">
                <a:solidFill>
                  <a:srgbClr val="3333CC"/>
                </a:solidFill>
                <a:cs typeface="Arial" charset="0"/>
              </a:endParaRPr>
            </a:p>
          </p:txBody>
        </p:sp>
        <p:sp>
          <p:nvSpPr>
            <p:cNvPr id="367625" name="Line 8"/>
            <p:cNvSpPr>
              <a:spLocks noChangeShapeType="1"/>
            </p:cNvSpPr>
            <p:nvPr/>
          </p:nvSpPr>
          <p:spPr bwMode="auto">
            <a:xfrm flipV="1">
              <a:off x="3088" y="944"/>
              <a:ext cx="1864" cy="22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grpSp>
        <p:nvGrpSpPr>
          <p:cNvPr id="367620" name="Group 9"/>
          <p:cNvGrpSpPr>
            <a:grpSpLocks/>
          </p:cNvGrpSpPr>
          <p:nvPr/>
        </p:nvGrpSpPr>
        <p:grpSpPr bwMode="auto">
          <a:xfrm>
            <a:off x="250825" y="1717675"/>
            <a:ext cx="4902200" cy="3438525"/>
            <a:chOff x="249" y="1261"/>
            <a:chExt cx="3088" cy="2166"/>
          </a:xfrm>
        </p:grpSpPr>
        <p:sp>
          <p:nvSpPr>
            <p:cNvPr id="367622" name="Rectangle 10"/>
            <p:cNvSpPr>
              <a:spLocks noChangeArrowheads="1"/>
            </p:cNvSpPr>
            <p:nvPr/>
          </p:nvSpPr>
          <p:spPr bwMode="auto">
            <a:xfrm>
              <a:off x="249" y="1261"/>
              <a:ext cx="3088" cy="1919"/>
            </a:xfrm>
            <a:prstGeom prst="rect">
              <a:avLst/>
            </a:prstGeom>
            <a:solidFill>
              <a:schemeClr val="bg1"/>
            </a:solidFill>
            <a:ln w="9525">
              <a:solidFill>
                <a:schemeClr val="tx1"/>
              </a:solidFill>
              <a:miter lim="800000"/>
              <a:headEnd/>
              <a:tailEnd/>
            </a:ln>
          </p:spPr>
          <p:txBody>
            <a:bodyPr>
              <a:spAutoFit/>
            </a:bodyPr>
            <a:lstStyle/>
            <a:p>
              <a:pPr defTabSz="914400" fontAlgn="base">
                <a:spcBef>
                  <a:spcPct val="50000"/>
                </a:spcBef>
                <a:spcAft>
                  <a:spcPct val="0"/>
                </a:spcAft>
              </a:pPr>
              <a:r>
                <a:rPr lang="en-US" altLang="zh-CN" sz="2400" b="1" dirty="0">
                  <a:solidFill>
                    <a:srgbClr val="000000"/>
                  </a:solidFill>
                  <a:latin typeface="Arial" charset="0"/>
                  <a:ea typeface="ＭＳ Ｐゴシック" charset="0"/>
                  <a:cs typeface="Arial" charset="0"/>
                </a:rPr>
                <a:t>2. During his flight, Jacob meets God in Bethel. God promises, </a:t>
              </a:r>
              <a:r>
                <a:rPr lang="en-US" altLang="ja-JP" sz="2400" b="1" i="1" dirty="0">
                  <a:solidFill>
                    <a:srgbClr val="FF00FF"/>
                  </a:solidFill>
                  <a:latin typeface="Arial" charset="0"/>
                  <a:ea typeface="ＭＳ Ｐゴシック" charset="0"/>
                  <a:cs typeface="Arial" charset="0"/>
                </a:rPr>
                <a:t>"I am with you and will watch over you wherever you go, and I will bring you back to this land. I will not leave you until I have done what I have promised you"</a:t>
              </a:r>
              <a:r>
                <a:rPr lang="en-US" altLang="ja-JP" sz="2400" b="1" i="1" dirty="0">
                  <a:solidFill>
                    <a:srgbClr val="000000"/>
                  </a:solidFill>
                  <a:latin typeface="Arial" charset="0"/>
                  <a:ea typeface="ＭＳ Ｐゴシック" charset="0"/>
                  <a:cs typeface="Arial" charset="0"/>
                </a:rPr>
                <a:t> </a:t>
              </a:r>
              <a:r>
                <a:rPr lang="en-US" altLang="ja-JP" sz="2400" b="1" dirty="0">
                  <a:solidFill>
                    <a:srgbClr val="3333CC"/>
                  </a:solidFill>
                  <a:latin typeface="Arial" charset="0"/>
                  <a:ea typeface="ＭＳ Ｐゴシック" charset="0"/>
                  <a:cs typeface="Arial" charset="0"/>
                </a:rPr>
                <a:t>(Gen. 28:15).</a:t>
              </a:r>
              <a:endParaRPr lang="en-US" altLang="zh-CN" sz="2400" b="1" dirty="0">
                <a:solidFill>
                  <a:srgbClr val="3333CC"/>
                </a:solidFill>
                <a:latin typeface="Arial" charset="0"/>
                <a:ea typeface="ＭＳ Ｐゴシック" charset="0"/>
                <a:cs typeface="Arial" charset="0"/>
              </a:endParaRPr>
            </a:p>
          </p:txBody>
        </p:sp>
        <p:sp>
          <p:nvSpPr>
            <p:cNvPr id="367623" name="Line 11"/>
            <p:cNvSpPr>
              <a:spLocks noChangeShapeType="1"/>
            </p:cNvSpPr>
            <p:nvPr/>
          </p:nvSpPr>
          <p:spPr bwMode="auto">
            <a:xfrm>
              <a:off x="2336" y="2883"/>
              <a:ext cx="997" cy="54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67621" name="Rectangle 12"/>
          <p:cNvSpPr>
            <a:spLocks noGrp="1" noChangeArrowheads="1"/>
          </p:cNvSpPr>
          <p:nvPr>
            <p:ph type="title" idx="4294967295"/>
          </p:nvPr>
        </p:nvSpPr>
        <p:spPr>
          <a:xfrm>
            <a:off x="6227763" y="4800600"/>
            <a:ext cx="2916237" cy="1676400"/>
          </a:xfrm>
          <a:solidFill>
            <a:schemeClr val="bg1"/>
          </a:solidFill>
        </p:spPr>
        <p:txBody>
          <a:bodyPr/>
          <a:lstStyle/>
          <a:p>
            <a:pPr eaLnBrk="1" hangingPunct="1"/>
            <a:r>
              <a:rPr lang="en-US" altLang="zh-CN" sz="2800" b="1">
                <a:latin typeface="Arial" charset="0"/>
                <a:ea typeface="ＭＳ Ｐゴシック" charset="0"/>
              </a:rPr>
              <a:t>Jacob Arrives at Paddan Aram (Gen. 27–29)</a:t>
            </a:r>
            <a:endParaRPr lang="en-US" altLang="zh-CN" sz="4000" b="1">
              <a:latin typeface="Arial" charset="0"/>
              <a:ea typeface="ＭＳ Ｐゴシック" charset="0"/>
            </a:endParaRPr>
          </a:p>
        </p:txBody>
      </p:sp>
    </p:spTree>
    <p:extLst>
      <p:ext uri="{BB962C8B-B14F-4D97-AF65-F5344CB8AC3E}">
        <p14:creationId xmlns:p14="http://schemas.microsoft.com/office/powerpoint/2010/main" val="2446106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29</a:t>
            </a:r>
          </a:p>
        </p:txBody>
      </p:sp>
    </p:spTree>
    <p:extLst>
      <p:ext uri="{BB962C8B-B14F-4D97-AF65-F5344CB8AC3E}">
        <p14:creationId xmlns:p14="http://schemas.microsoft.com/office/powerpoint/2010/main" val="4294680321"/>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descr="Papyrus"/>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a:solidFill>
                <a:srgbClr val="000000"/>
              </a:solidFill>
              <a:latin typeface="Arial" charset="0"/>
              <a:ea typeface="ＭＳ Ｐゴシック" charset="0"/>
              <a:cs typeface="Arial" charset="0"/>
            </a:endParaRPr>
          </a:p>
        </p:txBody>
      </p:sp>
      <p:pic>
        <p:nvPicPr>
          <p:cNvPr id="369666" name="Picture 3" descr="OJBSW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750" y="0"/>
            <a:ext cx="4772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Text Box 4"/>
          <p:cNvSpPr txBox="1">
            <a:spLocks noChangeArrowheads="1"/>
          </p:cNvSpPr>
          <p:nvPr/>
        </p:nvSpPr>
        <p:spPr bwMode="auto">
          <a:xfrm>
            <a:off x="5508625" y="6248400"/>
            <a:ext cx="36353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3200" b="1">
                <a:solidFill>
                  <a:srgbClr val="000000"/>
                </a:solidFill>
                <a:cs typeface="Arial" charset="0"/>
              </a:rPr>
              <a:t>Genesis 29:1-30</a:t>
            </a:r>
          </a:p>
        </p:txBody>
      </p:sp>
      <p:sp>
        <p:nvSpPr>
          <p:cNvPr id="369668" name="Rectangle 5"/>
          <p:cNvSpPr>
            <a:spLocks noGrp="1" noChangeArrowheads="1"/>
          </p:cNvSpPr>
          <p:nvPr>
            <p:ph type="title" idx="4294967295"/>
          </p:nvPr>
        </p:nvSpPr>
        <p:spPr>
          <a:xfrm>
            <a:off x="5764213" y="274638"/>
            <a:ext cx="3124200" cy="3001962"/>
          </a:xfrm>
        </p:spPr>
        <p:txBody>
          <a:bodyPr/>
          <a:lstStyle/>
          <a:p>
            <a:pPr eaLnBrk="1" hangingPunct="1"/>
            <a:r>
              <a:rPr lang="en-US" altLang="zh-CN" b="1">
                <a:solidFill>
                  <a:srgbClr val="000000"/>
                </a:solidFill>
                <a:latin typeface="Arial" charset="0"/>
                <a:ea typeface="ＭＳ Ｐゴシック" charset="0"/>
              </a:rPr>
              <a:t>Jacob</a:t>
            </a:r>
            <a:r>
              <a:rPr lang="en-US" altLang="ja-JP" b="1">
                <a:solidFill>
                  <a:srgbClr val="000000"/>
                </a:solidFill>
                <a:latin typeface="Arial" charset="0"/>
                <a:ea typeface="ＭＳ Ｐゴシック" charset="0"/>
              </a:rPr>
              <a:t> Meets Rachel</a:t>
            </a:r>
            <a:endParaRPr lang="en-US" altLang="zh-CN" b="1">
              <a:solidFill>
                <a:srgbClr val="000000"/>
              </a:solidFill>
              <a:latin typeface="Arial" charset="0"/>
              <a:ea typeface="ＭＳ Ｐゴシック" charset="0"/>
            </a:endParaRPr>
          </a:p>
        </p:txBody>
      </p:sp>
    </p:spTree>
    <p:extLst>
      <p:ext uri="{BB962C8B-B14F-4D97-AF65-F5344CB8AC3E}">
        <p14:creationId xmlns:p14="http://schemas.microsoft.com/office/powerpoint/2010/main" val="891079037"/>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t="3290" b="8764"/>
          <a:stretch/>
        </p:blipFill>
        <p:spPr bwMode="auto">
          <a:xfrm>
            <a:off x="3308" y="55414"/>
            <a:ext cx="9102792" cy="4031673"/>
          </a:xfrm>
          <a:prstGeom prst="rect">
            <a:avLst/>
          </a:prstGeom>
          <a:noFill/>
          <a:ln w="9525">
            <a:noFill/>
            <a:miter lim="800000"/>
            <a:headEnd/>
            <a:tailEnd/>
          </a:ln>
        </p:spPr>
      </p:pic>
      <p:sp>
        <p:nvSpPr>
          <p:cNvPr id="5" name="Subtitle 4"/>
          <p:cNvSpPr>
            <a:spLocks noGrp="1"/>
          </p:cNvSpPr>
          <p:nvPr>
            <p:ph type="subTitle" idx="1"/>
          </p:nvPr>
        </p:nvSpPr>
        <p:spPr>
          <a:xfrm>
            <a:off x="0" y="5511800"/>
            <a:ext cx="9144000" cy="685800"/>
          </a:xfrm>
        </p:spPr>
        <p:txBody>
          <a:bodyPr>
            <a:normAutofit fontScale="92500"/>
          </a:bodyPr>
          <a:lstStyle/>
          <a:p>
            <a:r>
              <a:rPr lang="en-US" sz="4000" b="1" dirty="0">
                <a:solidFill>
                  <a:srgbClr val="FF0000"/>
                </a:solidFill>
              </a:rPr>
              <a:t>Warning: This Section (sex-shun?) is Rated R</a:t>
            </a:r>
          </a:p>
        </p:txBody>
      </p:sp>
      <p:sp>
        <p:nvSpPr>
          <p:cNvPr id="6" name="Subtitle 4"/>
          <p:cNvSpPr txBox="1">
            <a:spLocks/>
          </p:cNvSpPr>
          <p:nvPr/>
        </p:nvSpPr>
        <p:spPr>
          <a:xfrm>
            <a:off x="0" y="6248400"/>
            <a:ext cx="9220200" cy="685800"/>
          </a:xfrm>
          <a:prstGeom prst="rect">
            <a:avLst/>
          </a:prstGeom>
          <a:solidFill>
            <a:schemeClr val="tx1"/>
          </a:solidFill>
        </p:spPr>
        <p:txBody>
          <a:bodyPr vert="horz" lIns="91440" tIns="45720" rIns="91440" bIns="45720" rtlCol="0" anchor="ctr">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Adapted from David Turner •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bibleguy.org</a:t>
            </a:r>
            <a:r>
              <a:rPr kumimoji="0" lang="en-US" sz="2800" b="1" i="0" u="none" strike="noStrike" kern="1200" cap="none" spc="0" normalizeH="0" baseline="0" noProof="0" dirty="0">
                <a:ln>
                  <a:noFill/>
                </a:ln>
                <a:solidFill>
                  <a:prstClr val="white"/>
                </a:solidFill>
                <a:effectLst/>
                <a:uLnTx/>
                <a:uFillTx/>
                <a:latin typeface="Calibri"/>
                <a:ea typeface="+mn-ea"/>
                <a:cs typeface="+mn-cs"/>
              </a:rPr>
              <a:t> (used with permission) </a:t>
            </a:r>
          </a:p>
        </p:txBody>
      </p:sp>
      <p:sp>
        <p:nvSpPr>
          <p:cNvPr id="2" name="Title 1"/>
          <p:cNvSpPr>
            <a:spLocks noGrp="1"/>
          </p:cNvSpPr>
          <p:nvPr>
            <p:ph type="ctrTitle"/>
          </p:nvPr>
        </p:nvSpPr>
        <p:spPr>
          <a:xfrm>
            <a:off x="-1" y="4791365"/>
            <a:ext cx="9102791" cy="609600"/>
          </a:xfrm>
        </p:spPr>
        <p:txBody>
          <a:bodyPr>
            <a:normAutofit fontScale="90000"/>
          </a:bodyPr>
          <a:lstStyle/>
          <a:p>
            <a:r>
              <a:rPr lang="en-US" dirty="0">
                <a:solidFill>
                  <a:schemeClr val="tx1"/>
                </a:solidFill>
                <a:effectLst/>
              </a:rPr>
              <a:t>(Genesis 29:31–30:24)</a:t>
            </a:r>
          </a:p>
        </p:txBody>
      </p:sp>
    </p:spTree>
    <p:extLst>
      <p:ext uri="{BB962C8B-B14F-4D97-AF65-F5344CB8AC3E}">
        <p14:creationId xmlns:p14="http://schemas.microsoft.com/office/powerpoint/2010/main" val="370584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323528" y="834444"/>
            <a:ext cx="1343025" cy="1295400"/>
          </a:xfrm>
          <a:prstGeom prst="rect">
            <a:avLst/>
          </a:prstGeom>
          <a:noFill/>
          <a:ln w="9525">
            <a:noFill/>
            <a:miter lim="800000"/>
            <a:headEnd/>
            <a:tailEnd/>
          </a:ln>
        </p:spPr>
      </p:pic>
      <p:sp>
        <p:nvSpPr>
          <p:cNvPr id="2" name="Title 1"/>
          <p:cNvSpPr>
            <a:spLocks noGrp="1"/>
          </p:cNvSpPr>
          <p:nvPr>
            <p:ph type="title"/>
          </p:nvPr>
        </p:nvSpPr>
        <p:spPr>
          <a:xfrm>
            <a:off x="374848" y="-234280"/>
            <a:ext cx="8229600" cy="1143000"/>
          </a:xfrm>
          <a:solidFill>
            <a:schemeClr val="tx1"/>
          </a:solidFill>
        </p:spPr>
        <p:txBody>
          <a:bodyPr/>
          <a:lstStyle/>
          <a:p>
            <a:r>
              <a:rPr lang="en-US" dirty="0">
                <a:solidFill>
                  <a:schemeClr val="bg1"/>
                </a:solidFill>
                <a:effectLst/>
              </a:rPr>
              <a:t>Desperate for What?</a:t>
            </a:r>
          </a:p>
        </p:txBody>
      </p:sp>
      <p:pic>
        <p:nvPicPr>
          <p:cNvPr id="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3528" y="2096377"/>
            <a:ext cx="1371600" cy="1295400"/>
          </a:xfrm>
          <a:prstGeom prst="rect">
            <a:avLst/>
          </a:prstGeom>
          <a:noFill/>
          <a:ln w="9525">
            <a:noFill/>
            <a:miter lim="800000"/>
            <a:headEnd/>
            <a:tailEnd/>
          </a:ln>
        </p:spPr>
      </p:pic>
      <p:pic>
        <p:nvPicPr>
          <p:cNvPr id="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9728" y="3496810"/>
            <a:ext cx="1219200" cy="1295400"/>
          </a:xfrm>
          <a:prstGeom prst="rect">
            <a:avLst/>
          </a:prstGeom>
          <a:noFill/>
          <a:ln w="9525">
            <a:noFill/>
            <a:miter lim="800000"/>
            <a:headEnd/>
            <a:tailEnd/>
          </a:ln>
        </p:spPr>
      </p:pic>
      <p:pic>
        <p:nvPicPr>
          <p:cNvPr id="7"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5928" y="4653880"/>
            <a:ext cx="1162050" cy="1295400"/>
          </a:xfrm>
          <a:prstGeom prst="rect">
            <a:avLst/>
          </a:prstGeom>
          <a:noFill/>
          <a:ln w="9525">
            <a:noFill/>
            <a:miter lim="800000"/>
            <a:headEnd/>
            <a:tailEnd/>
          </a:ln>
        </p:spPr>
      </p:pic>
      <p:sp>
        <p:nvSpPr>
          <p:cNvPr id="8" name="TextBox 7"/>
          <p:cNvSpPr txBox="1"/>
          <p:nvPr/>
        </p:nvSpPr>
        <p:spPr>
          <a:xfrm>
            <a:off x="1771327" y="4886082"/>
            <a:ext cx="7396575" cy="830997"/>
          </a:xfrm>
          <a:prstGeom prst="rect">
            <a:avLst/>
          </a:prstGeom>
          <a:noFill/>
        </p:spPr>
        <p:txBody>
          <a:bodyPr wrap="square" rtlCol="0">
            <a:spAutoFit/>
          </a:bodyPr>
          <a:lstStyle/>
          <a:p>
            <a:pPr defTabSz="914400"/>
            <a:r>
              <a:rPr lang="en-US" sz="2400" b="1" dirty="0">
                <a:solidFill>
                  <a:prstClr val="black"/>
                </a:solidFill>
                <a:latin typeface="Calibri"/>
                <a:ea typeface="ＭＳ Ｐゴシック" charset="0"/>
                <a:cs typeface="ＭＳ Ｐゴシック" charset="0"/>
              </a:rPr>
              <a:t>Susan Mayer/</a:t>
            </a:r>
            <a:r>
              <a:rPr lang="en-US" sz="2400" b="1" dirty="0" err="1">
                <a:solidFill>
                  <a:prstClr val="black"/>
                </a:solidFill>
                <a:latin typeface="Calibri"/>
                <a:ea typeface="ＭＳ Ｐゴシック" charset="0"/>
                <a:cs typeface="ＭＳ Ｐゴシック" charset="0"/>
              </a:rPr>
              <a:t>Delfino</a:t>
            </a:r>
            <a:r>
              <a:rPr lang="en-US" sz="2400" dirty="0">
                <a:solidFill>
                  <a:prstClr val="black"/>
                </a:solidFill>
                <a:latin typeface="Calibri"/>
                <a:ea typeface="ＭＳ Ｐゴシック" charset="0"/>
                <a:cs typeface="ＭＳ Ｐゴシック" charset="0"/>
              </a:rPr>
              <a:t> – clumsy at most things, especially relationships. Single mom desperate for a </a:t>
            </a:r>
            <a:r>
              <a:rPr lang="en-US" sz="2400" b="1" i="1" dirty="0">
                <a:solidFill>
                  <a:prstClr val="black"/>
                </a:solidFill>
                <a:latin typeface="Calibri"/>
                <a:ea typeface="ＭＳ Ｐゴシック" charset="0"/>
                <a:cs typeface="ＭＳ Ｐゴシック" charset="0"/>
              </a:rPr>
              <a:t>man</a:t>
            </a:r>
            <a:r>
              <a:rPr lang="en-US" sz="2400" dirty="0">
                <a:solidFill>
                  <a:prstClr val="black"/>
                </a:solidFill>
                <a:latin typeface="Calibri"/>
                <a:ea typeface="ＭＳ Ｐゴシック" charset="0"/>
                <a:cs typeface="ＭＳ Ｐゴシック" charset="0"/>
              </a:rPr>
              <a:t>.</a:t>
            </a:r>
          </a:p>
        </p:txBody>
      </p:sp>
      <p:sp>
        <p:nvSpPr>
          <p:cNvPr id="9" name="TextBox 8"/>
          <p:cNvSpPr txBox="1"/>
          <p:nvPr/>
        </p:nvSpPr>
        <p:spPr>
          <a:xfrm>
            <a:off x="1771327" y="2143913"/>
            <a:ext cx="7396576" cy="1200328"/>
          </a:xfrm>
          <a:prstGeom prst="rect">
            <a:avLst/>
          </a:prstGeom>
          <a:noFill/>
        </p:spPr>
        <p:txBody>
          <a:bodyPr wrap="square" rtlCol="0">
            <a:spAutoFit/>
          </a:bodyPr>
          <a:lstStyle/>
          <a:p>
            <a:pPr defTabSz="914400"/>
            <a:r>
              <a:rPr lang="en-US" sz="2400" b="1" dirty="0">
                <a:solidFill>
                  <a:prstClr val="black"/>
                </a:solidFill>
                <a:latin typeface="Calibri"/>
                <a:ea typeface="ＭＳ Ｐゴシック" charset="0"/>
                <a:cs typeface="ＭＳ Ｐゴシック" charset="0"/>
              </a:rPr>
              <a:t>Lynette </a:t>
            </a:r>
            <a:r>
              <a:rPr lang="en-US" sz="2400" b="1" dirty="0" err="1">
                <a:solidFill>
                  <a:prstClr val="black"/>
                </a:solidFill>
                <a:latin typeface="Calibri"/>
                <a:ea typeface="ＭＳ Ｐゴシック" charset="0"/>
                <a:cs typeface="ＭＳ Ｐゴシック" charset="0"/>
              </a:rPr>
              <a:t>Scavo</a:t>
            </a:r>
            <a:r>
              <a:rPr lang="en-US" sz="2400" b="1" dirty="0">
                <a:solidFill>
                  <a:prstClr val="black"/>
                </a:solidFill>
                <a:latin typeface="Calibri"/>
                <a:ea typeface="ＭＳ Ｐゴシック" charset="0"/>
                <a:cs typeface="ＭＳ Ｐゴシック" charset="0"/>
              </a:rPr>
              <a:t> </a:t>
            </a:r>
            <a:r>
              <a:rPr lang="en-US" sz="2400" dirty="0">
                <a:solidFill>
                  <a:prstClr val="black"/>
                </a:solidFill>
                <a:latin typeface="Calibri"/>
                <a:ea typeface="ＭＳ Ｐゴシック" charset="0"/>
                <a:cs typeface="ＭＳ Ｐゴシック" charset="0"/>
              </a:rPr>
              <a:t>– She has found it easier to be successful in business than to be a successful housewife. Desperate for </a:t>
            </a:r>
            <a:r>
              <a:rPr lang="en-US" sz="2400" b="1" i="1" dirty="0">
                <a:solidFill>
                  <a:prstClr val="black"/>
                </a:solidFill>
                <a:latin typeface="Calibri"/>
                <a:ea typeface="ＭＳ Ｐゴシック" charset="0"/>
                <a:cs typeface="ＭＳ Ｐゴシック" charset="0"/>
              </a:rPr>
              <a:t>order</a:t>
            </a:r>
            <a:r>
              <a:rPr lang="en-US" sz="2400" dirty="0">
                <a:solidFill>
                  <a:prstClr val="black"/>
                </a:solidFill>
                <a:latin typeface="Calibri"/>
                <a:ea typeface="ＭＳ Ｐゴシック" charset="0"/>
                <a:cs typeface="ＭＳ Ｐゴシック" charset="0"/>
              </a:rPr>
              <a:t> and success at home.</a:t>
            </a:r>
          </a:p>
        </p:txBody>
      </p:sp>
      <p:sp>
        <p:nvSpPr>
          <p:cNvPr id="10" name="TextBox 9"/>
          <p:cNvSpPr txBox="1"/>
          <p:nvPr/>
        </p:nvSpPr>
        <p:spPr>
          <a:xfrm>
            <a:off x="1771326" y="3544346"/>
            <a:ext cx="7372673" cy="1200328"/>
          </a:xfrm>
          <a:prstGeom prst="rect">
            <a:avLst/>
          </a:prstGeom>
          <a:noFill/>
        </p:spPr>
        <p:txBody>
          <a:bodyPr wrap="square" rtlCol="0">
            <a:spAutoFit/>
          </a:bodyPr>
          <a:lstStyle/>
          <a:p>
            <a:pPr defTabSz="914400"/>
            <a:r>
              <a:rPr lang="en-US" sz="2400" b="1" dirty="0" err="1">
                <a:solidFill>
                  <a:prstClr val="black"/>
                </a:solidFill>
                <a:latin typeface="Calibri"/>
                <a:ea typeface="ＭＳ Ｐゴシック" charset="0"/>
                <a:cs typeface="ＭＳ Ｐゴシック" charset="0"/>
              </a:rPr>
              <a:t>Bree</a:t>
            </a:r>
            <a:r>
              <a:rPr lang="en-US" sz="2400" b="1" dirty="0">
                <a:solidFill>
                  <a:prstClr val="black"/>
                </a:solidFill>
                <a:latin typeface="Calibri"/>
                <a:ea typeface="ＭＳ Ｐゴシック" charset="0"/>
                <a:cs typeface="ＭＳ Ｐゴシック" charset="0"/>
              </a:rPr>
              <a:t> Van de Kamp - </a:t>
            </a:r>
            <a:r>
              <a:rPr lang="en-US" sz="2400" dirty="0">
                <a:solidFill>
                  <a:prstClr val="black"/>
                </a:solidFill>
                <a:latin typeface="Calibri"/>
                <a:ea typeface="ＭＳ Ｐゴシック" charset="0"/>
                <a:cs typeface="ＭＳ Ｐゴシック" charset="0"/>
              </a:rPr>
              <a:t>a White Anglo-Saxon Protestant (Presbyterian), conservative Republican, desperate for perfectionist </a:t>
            </a:r>
            <a:r>
              <a:rPr lang="en-US" sz="2400" b="1" i="1" dirty="0">
                <a:solidFill>
                  <a:prstClr val="black"/>
                </a:solidFill>
                <a:latin typeface="Calibri"/>
                <a:ea typeface="ＭＳ Ｐゴシック" charset="0"/>
                <a:cs typeface="ＭＳ Ｐゴシック" charset="0"/>
              </a:rPr>
              <a:t>control</a:t>
            </a:r>
            <a:r>
              <a:rPr lang="en-US" sz="2400" dirty="0">
                <a:solidFill>
                  <a:prstClr val="black"/>
                </a:solidFill>
                <a:latin typeface="Calibri"/>
                <a:ea typeface="ＭＳ Ｐゴシック" charset="0"/>
                <a:cs typeface="ＭＳ Ｐゴシック" charset="0"/>
              </a:rPr>
              <a:t> of life.</a:t>
            </a:r>
          </a:p>
        </p:txBody>
      </p:sp>
      <p:sp>
        <p:nvSpPr>
          <p:cNvPr id="11" name="TextBox 10"/>
          <p:cNvSpPr txBox="1"/>
          <p:nvPr/>
        </p:nvSpPr>
        <p:spPr>
          <a:xfrm>
            <a:off x="1771327" y="881980"/>
            <a:ext cx="7396576" cy="1200328"/>
          </a:xfrm>
          <a:prstGeom prst="rect">
            <a:avLst/>
          </a:prstGeom>
          <a:noFill/>
        </p:spPr>
        <p:txBody>
          <a:bodyPr wrap="square" rtlCol="0">
            <a:spAutoFit/>
          </a:bodyPr>
          <a:lstStyle/>
          <a:p>
            <a:pPr defTabSz="914400"/>
            <a:r>
              <a:rPr lang="en-US" sz="2400" b="1" dirty="0">
                <a:solidFill>
                  <a:prstClr val="black"/>
                </a:solidFill>
                <a:latin typeface="Calibri"/>
                <a:ea typeface="ＭＳ Ｐゴシック" charset="0"/>
                <a:cs typeface="ＭＳ Ｐゴシック" charset="0"/>
              </a:rPr>
              <a:t>Gabrielle Solis </a:t>
            </a:r>
            <a:r>
              <a:rPr lang="en-US" sz="2400" dirty="0">
                <a:solidFill>
                  <a:prstClr val="black"/>
                </a:solidFill>
                <a:latin typeface="Calibri"/>
                <a:ea typeface="ＭＳ Ｐゴシック" charset="0"/>
                <a:cs typeface="ＭＳ Ｐゴシック" charset="0"/>
              </a:rPr>
              <a:t>– Came from poverty. Successful model.  Desperate for materialistic </a:t>
            </a:r>
            <a:r>
              <a:rPr lang="en-US" sz="2400" b="1" i="1" dirty="0">
                <a:solidFill>
                  <a:prstClr val="black"/>
                </a:solidFill>
                <a:latin typeface="Calibri"/>
                <a:ea typeface="ＭＳ Ｐゴシック" charset="0"/>
                <a:cs typeface="ＭＳ Ｐゴシック" charset="0"/>
              </a:rPr>
              <a:t>wealth</a:t>
            </a:r>
            <a:r>
              <a:rPr lang="en-US" sz="2400" dirty="0">
                <a:solidFill>
                  <a:prstClr val="black"/>
                </a:solidFill>
                <a:latin typeface="Calibri"/>
                <a:ea typeface="ＭＳ Ｐゴシック" charset="0"/>
                <a:cs typeface="ＭＳ Ｐゴシック" charset="0"/>
              </a:rPr>
              <a:t> and the Hollywood lifestyle.</a:t>
            </a:r>
          </a:p>
        </p:txBody>
      </p:sp>
      <p:sp>
        <p:nvSpPr>
          <p:cNvPr id="12" name="TextBox 11"/>
          <p:cNvSpPr txBox="1"/>
          <p:nvPr/>
        </p:nvSpPr>
        <p:spPr>
          <a:xfrm>
            <a:off x="1066800" y="5982379"/>
            <a:ext cx="7162800" cy="830997"/>
          </a:xfrm>
          <a:prstGeom prst="rect">
            <a:avLst/>
          </a:prstGeom>
          <a:solidFill>
            <a:srgbClr val="000000"/>
          </a:solidFill>
        </p:spPr>
        <p:txBody>
          <a:bodyPr wrap="square" rtlCol="0">
            <a:spAutoFit/>
          </a:bodyPr>
          <a:lstStyle/>
          <a:p>
            <a:pPr defTabSz="914400"/>
            <a:r>
              <a:rPr lang="en-US" sz="2400" dirty="0">
                <a:solidFill>
                  <a:prstClr val="white"/>
                </a:solidFill>
                <a:latin typeface="Calibri"/>
                <a:ea typeface="ＭＳ Ｐゴシック" charset="0"/>
                <a:cs typeface="ＭＳ Ｐゴシック" charset="0"/>
              </a:rPr>
              <a:t>Note the fruit – Wanting something they do not have. </a:t>
            </a:r>
            <a:br>
              <a:rPr lang="en-US" sz="2400" dirty="0">
                <a:solidFill>
                  <a:prstClr val="white"/>
                </a:solidFill>
                <a:latin typeface="Calibri"/>
                <a:ea typeface="ＭＳ Ｐゴシック" charset="0"/>
                <a:cs typeface="ＭＳ Ｐゴシック" charset="0"/>
              </a:rPr>
            </a:br>
            <a:r>
              <a:rPr lang="en-US" sz="2400" dirty="0">
                <a:solidFill>
                  <a:prstClr val="white"/>
                </a:solidFill>
                <a:latin typeface="Calibri"/>
                <a:ea typeface="ＭＳ Ｐゴシック" charset="0"/>
                <a:cs typeface="ＭＳ Ｐゴシック" charset="0"/>
              </a:rPr>
              <a:t>If I only had ________, life would be better.</a:t>
            </a:r>
          </a:p>
        </p:txBody>
      </p:sp>
    </p:spTree>
    <p:extLst>
      <p:ext uri="{BB962C8B-B14F-4D97-AF65-F5344CB8AC3E}">
        <p14:creationId xmlns:p14="http://schemas.microsoft.com/office/powerpoint/2010/main" val="18467924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2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2"/>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2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ppt_x</p:attrName>
                                        </p:attrNameLst>
                                      </p:cBhvr>
                                      <p:tavLst>
                                        <p:tav tm="0">
                                          <p:val>
                                            <p:strVal val="#ppt_x-.2"/>
                                          </p:val>
                                        </p:tav>
                                        <p:tav tm="100000">
                                          <p:val>
                                            <p:strVal val="#ppt_x"/>
                                          </p:val>
                                        </p:tav>
                                      </p:tavLst>
                                    </p:anim>
                                    <p:anim calcmode="lin" valueType="num">
                                      <p:cBhvr>
                                        <p:cTn id="3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2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ppt_x</p:attrName>
                                        </p:attrNameLst>
                                      </p:cBhvr>
                                      <p:tavLst>
                                        <p:tav tm="0">
                                          <p:val>
                                            <p:strVal val="#ppt_x-.2"/>
                                          </p:val>
                                        </p:tav>
                                        <p:tav tm="100000">
                                          <p:val>
                                            <p:strVal val="#ppt_x"/>
                                          </p:val>
                                        </p:tav>
                                      </p:tavLst>
                                    </p:anim>
                                    <p:anim calcmode="lin" valueType="num">
                                      <p:cBhvr>
                                        <p:cTn id="4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1928" y="3763767"/>
            <a:ext cx="5637425" cy="2258210"/>
          </a:xfrm>
        </p:spPr>
        <p:txBody>
          <a:bodyPr vert="horz" lIns="91440" tIns="45720" rIns="91440" bIns="45720" rtlCol="0">
            <a:noAutofit/>
          </a:bodyPr>
          <a:lstStyle/>
          <a:p>
            <a:pPr>
              <a:spcBef>
                <a:spcPct val="20000"/>
              </a:spcBef>
              <a:buFont typeface="Arial" pitchFamily="34" charset="0"/>
            </a:pPr>
            <a:r>
              <a:rPr lang="en-US" sz="4800" dirty="0">
                <a:solidFill>
                  <a:schemeClr val="tx1"/>
                </a:solidFill>
                <a:effectLst/>
                <a:latin typeface="+mn-lt"/>
                <a:ea typeface="+mn-ea"/>
                <a:cs typeface="+mn-cs"/>
              </a:rPr>
              <a:t>Jacob</a:t>
            </a:r>
            <a:r>
              <a:rPr lang="mr-IN" sz="4800" dirty="0">
                <a:solidFill>
                  <a:schemeClr val="tx1"/>
                </a:solidFill>
                <a:effectLst/>
                <a:latin typeface="+mn-lt"/>
                <a:ea typeface="+mn-ea"/>
                <a:cs typeface="+mn-cs"/>
              </a:rPr>
              <a:t>’</a:t>
            </a:r>
            <a:r>
              <a:rPr lang="en-US" sz="4800" dirty="0">
                <a:solidFill>
                  <a:schemeClr val="tx1"/>
                </a:solidFill>
                <a:effectLst/>
                <a:latin typeface="+mn-lt"/>
                <a:ea typeface="+mn-ea"/>
                <a:cs typeface="+mn-cs"/>
              </a:rPr>
              <a:t>s Desperate Housewives</a:t>
            </a:r>
          </a:p>
        </p:txBody>
      </p:sp>
      <p:sp>
        <p:nvSpPr>
          <p:cNvPr id="3" name="Subtitle 2"/>
          <p:cNvSpPr>
            <a:spLocks noGrp="1"/>
          </p:cNvSpPr>
          <p:nvPr>
            <p:ph type="subTitle" idx="1"/>
          </p:nvPr>
        </p:nvSpPr>
        <p:spPr>
          <a:xfrm>
            <a:off x="1390242" y="6123715"/>
            <a:ext cx="6400800" cy="609600"/>
          </a:xfrm>
        </p:spPr>
        <p:txBody>
          <a:bodyPr/>
          <a:lstStyle/>
          <a:p>
            <a:r>
              <a:rPr lang="en-US" b="1" dirty="0">
                <a:solidFill>
                  <a:schemeClr val="tx1"/>
                </a:solidFill>
                <a:effectLst/>
              </a:rPr>
              <a:t>Genesis 29:31–30:24</a:t>
            </a:r>
          </a:p>
        </p:txBody>
      </p:sp>
      <p:pic>
        <p:nvPicPr>
          <p:cNvPr id="2050" name="Picture 2"/>
          <p:cNvPicPr>
            <a:picLocks noChangeAspect="1" noChangeArrowheads="1"/>
          </p:cNvPicPr>
          <p:nvPr/>
        </p:nvPicPr>
        <p:blipFill>
          <a:blip r:embed="rId4" cstate="print"/>
          <a:srcRect/>
          <a:stretch>
            <a:fillRect/>
          </a:stretch>
        </p:blipFill>
        <p:spPr bwMode="auto">
          <a:xfrm>
            <a:off x="1993273" y="152400"/>
            <a:ext cx="4815239" cy="3470725"/>
          </a:xfrm>
          <a:prstGeom prst="rect">
            <a:avLst/>
          </a:prstGeom>
          <a:noFill/>
          <a:ln w="9525">
            <a:noFill/>
            <a:miter lim="800000"/>
            <a:headEnd/>
            <a:tailEnd/>
          </a:ln>
        </p:spPr>
      </p:pic>
    </p:spTree>
    <p:extLst>
      <p:ext uri="{BB962C8B-B14F-4D97-AF65-F5344CB8AC3E}">
        <p14:creationId xmlns:p14="http://schemas.microsoft.com/office/powerpoint/2010/main" val="929156997"/>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JBSW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37772" y="0"/>
            <a:ext cx="2279433" cy="4499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l"/>
            <a:r>
              <a:rPr lang="en-US" dirty="0"/>
              <a:t>Jacob was desperate</a:t>
            </a:r>
          </a:p>
        </p:txBody>
      </p:sp>
      <p:sp>
        <p:nvSpPr>
          <p:cNvPr id="3" name="Content Placeholder 2"/>
          <p:cNvSpPr>
            <a:spLocks noGrp="1"/>
          </p:cNvSpPr>
          <p:nvPr>
            <p:ph idx="1"/>
          </p:nvPr>
        </p:nvSpPr>
        <p:spPr>
          <a:xfrm>
            <a:off x="457200" y="1600200"/>
            <a:ext cx="6705600" cy="4525963"/>
          </a:xfrm>
        </p:spPr>
        <p:txBody>
          <a:bodyPr>
            <a:normAutofit fontScale="92500" lnSpcReduction="10000"/>
          </a:bodyPr>
          <a:lstStyle/>
          <a:p>
            <a:r>
              <a:rPr lang="en-US" dirty="0"/>
              <a:t>Desperate for the inheritance </a:t>
            </a:r>
          </a:p>
          <a:p>
            <a:pPr lvl="1"/>
            <a:r>
              <a:rPr lang="en-US" dirty="0"/>
              <a:t>He deceived to get it and got none of it.</a:t>
            </a:r>
          </a:p>
          <a:p>
            <a:r>
              <a:rPr lang="en-US" dirty="0"/>
              <a:t>Desperate for his father</a:t>
            </a:r>
            <a:r>
              <a:rPr lang="uk-UA" dirty="0"/>
              <a:t>'</a:t>
            </a:r>
            <a:r>
              <a:rPr lang="en-US" dirty="0"/>
              <a:t>s blessing</a:t>
            </a:r>
          </a:p>
          <a:p>
            <a:pPr lvl="1"/>
            <a:r>
              <a:rPr lang="en-US" dirty="0"/>
              <a:t>He received it through deception but alienated family for it.</a:t>
            </a:r>
          </a:p>
          <a:p>
            <a:r>
              <a:rPr lang="en-US" dirty="0"/>
              <a:t>Desperate for a wife</a:t>
            </a:r>
          </a:p>
          <a:p>
            <a:pPr lvl="1"/>
            <a:r>
              <a:rPr lang="en-US" dirty="0"/>
              <a:t>He received two of them, more than he bargained for.</a:t>
            </a:r>
          </a:p>
          <a:p>
            <a:r>
              <a:rPr lang="en-US" dirty="0"/>
              <a:t>Desperate for possessions </a:t>
            </a:r>
          </a:p>
          <a:p>
            <a:pPr lvl="1"/>
            <a:r>
              <a:rPr lang="en-US" dirty="0"/>
              <a:t>He received them but at a cost.</a:t>
            </a:r>
          </a:p>
        </p:txBody>
      </p:sp>
    </p:spTree>
    <p:extLst>
      <p:ext uri="{BB962C8B-B14F-4D97-AF65-F5344CB8AC3E}">
        <p14:creationId xmlns:p14="http://schemas.microsoft.com/office/powerpoint/2010/main" val="228335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7010400" y="685800"/>
            <a:ext cx="2008659" cy="144780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b="1" dirty="0"/>
              <a:t>Jacob</a:t>
            </a:r>
            <a:r>
              <a:rPr lang="uk-UA" b="1" dirty="0"/>
              <a:t>'</a:t>
            </a:r>
            <a:r>
              <a:rPr lang="en-US" b="1" dirty="0"/>
              <a:t>s Desperate Wives</a:t>
            </a:r>
          </a:p>
        </p:txBody>
      </p:sp>
      <p:sp>
        <p:nvSpPr>
          <p:cNvPr id="3" name="Content Placeholder 2"/>
          <p:cNvSpPr>
            <a:spLocks noGrp="1"/>
          </p:cNvSpPr>
          <p:nvPr>
            <p:ph idx="1"/>
          </p:nvPr>
        </p:nvSpPr>
        <p:spPr/>
        <p:txBody>
          <a:bodyPr>
            <a:normAutofit/>
          </a:bodyPr>
          <a:lstStyle/>
          <a:p>
            <a:r>
              <a:rPr lang="en-US" dirty="0"/>
              <a:t>Leah – Desperate for Love</a:t>
            </a:r>
          </a:p>
          <a:p>
            <a:pPr lvl="1"/>
            <a:r>
              <a:rPr lang="en-US" dirty="0"/>
              <a:t>Had children but never gained love from it</a:t>
            </a:r>
          </a:p>
          <a:p>
            <a:r>
              <a:rPr lang="en-US" dirty="0"/>
              <a:t>Rachel – Desperate for Children</a:t>
            </a:r>
          </a:p>
          <a:p>
            <a:pPr lvl="1"/>
            <a:r>
              <a:rPr lang="en-US" dirty="0"/>
              <a:t>Had love but was desperate for children</a:t>
            </a:r>
          </a:p>
          <a:p>
            <a:endParaRPr lang="en-US" dirty="0"/>
          </a:p>
          <a:p>
            <a:r>
              <a:rPr lang="en-US" dirty="0"/>
              <a:t>Jacob</a:t>
            </a:r>
            <a:r>
              <a:rPr lang="uk-UA" dirty="0"/>
              <a:t>'</a:t>
            </a:r>
            <a:r>
              <a:rPr lang="en-US" dirty="0"/>
              <a:t>s frustration – He </a:t>
            </a:r>
            <a:r>
              <a:rPr lang="en-US" dirty="0" err="1"/>
              <a:t>couldn</a:t>
            </a:r>
            <a:r>
              <a:rPr lang="uk-UA" dirty="0" err="1"/>
              <a:t>'</a:t>
            </a:r>
            <a:r>
              <a:rPr lang="en-US" dirty="0" err="1"/>
              <a:t>t</a:t>
            </a:r>
            <a:r>
              <a:rPr lang="en-US" dirty="0"/>
              <a:t> satisfy what they were desperate to receive. A husband seldom can.</a:t>
            </a:r>
          </a:p>
        </p:txBody>
      </p:sp>
    </p:spTree>
    <p:extLst>
      <p:ext uri="{BB962C8B-B14F-4D97-AF65-F5344CB8AC3E}">
        <p14:creationId xmlns:p14="http://schemas.microsoft.com/office/powerpoint/2010/main" val="331908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mancuriouscomp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4970" y="1143000"/>
            <a:ext cx="4569031" cy="6172200"/>
          </a:xfrm>
          <a:prstGeom prst="rect">
            <a:avLst/>
          </a:prstGeom>
        </p:spPr>
      </p:pic>
      <p:sp>
        <p:nvSpPr>
          <p:cNvPr id="2" name="Title 1"/>
          <p:cNvSpPr>
            <a:spLocks noGrp="1"/>
          </p:cNvSpPr>
          <p:nvPr>
            <p:ph type="title"/>
          </p:nvPr>
        </p:nvSpPr>
        <p:spPr>
          <a:xfrm>
            <a:off x="0" y="0"/>
            <a:ext cx="9144000" cy="1066800"/>
          </a:xfrm>
        </p:spPr>
        <p:txBody>
          <a:bodyPr/>
          <a:lstStyle/>
          <a:p>
            <a:r>
              <a:rPr lang="en-US" dirty="0"/>
              <a:t>Are you desperate?</a:t>
            </a:r>
          </a:p>
        </p:txBody>
      </p:sp>
      <p:pic>
        <p:nvPicPr>
          <p:cNvPr id="4" name="Picture 3" descr="angry_ma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16" y="1103334"/>
            <a:ext cx="4684916" cy="6062307"/>
          </a:xfrm>
          <a:prstGeom prst="rect">
            <a:avLst/>
          </a:prstGeom>
        </p:spPr>
      </p:pic>
      <p:sp>
        <p:nvSpPr>
          <p:cNvPr id="5" name="Content Placeholder 2"/>
          <p:cNvSpPr txBox="1">
            <a:spLocks/>
          </p:cNvSpPr>
          <p:nvPr/>
        </p:nvSpPr>
        <p:spPr>
          <a:xfrm>
            <a:off x="228600" y="1143000"/>
            <a:ext cx="4038600" cy="2438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effectLst>
                  <a:glow rad="228600">
                    <a:prstClr val="black"/>
                  </a:glow>
                </a:effectLst>
                <a:latin typeface="Calibri"/>
              </a:rPr>
              <a:t>Men – what are you so desperate for that you put others in a desperate mode?</a:t>
            </a:r>
          </a:p>
        </p:txBody>
      </p:sp>
      <p:sp>
        <p:nvSpPr>
          <p:cNvPr id="3" name="Content Placeholder 2"/>
          <p:cNvSpPr>
            <a:spLocks noGrp="1"/>
          </p:cNvSpPr>
          <p:nvPr>
            <p:ph idx="1"/>
          </p:nvPr>
        </p:nvSpPr>
        <p:spPr>
          <a:xfrm>
            <a:off x="4648200" y="1143000"/>
            <a:ext cx="4419600" cy="5334000"/>
          </a:xfrm>
        </p:spPr>
        <p:txBody>
          <a:bodyPr>
            <a:normAutofit/>
          </a:bodyPr>
          <a:lstStyle/>
          <a:p>
            <a:pPr marL="0" indent="0">
              <a:buNone/>
            </a:pPr>
            <a:r>
              <a:rPr lang="en-US" dirty="0">
                <a:effectLst>
                  <a:glow rad="228600">
                    <a:schemeClr val="tx1"/>
                  </a:glow>
                </a:effectLst>
              </a:rPr>
              <a:t>Women – </a:t>
            </a:r>
          </a:p>
          <a:p>
            <a:pPr lvl="1"/>
            <a:r>
              <a:rPr lang="en-US" sz="3200" dirty="0">
                <a:effectLst>
                  <a:glow rad="228600">
                    <a:schemeClr val="tx1"/>
                  </a:glow>
                </a:effectLst>
              </a:rPr>
              <a:t>What are you desperate for that causes you to lose site of the blessings you already have?</a:t>
            </a:r>
          </a:p>
          <a:p>
            <a:pPr lvl="1"/>
            <a:r>
              <a:rPr lang="en-US" sz="3200" dirty="0">
                <a:effectLst>
                  <a:glow rad="228600">
                    <a:schemeClr val="tx1"/>
                  </a:glow>
                </a:effectLst>
              </a:rPr>
              <a:t>What expectations do you put on others that they can</a:t>
            </a:r>
            <a:r>
              <a:rPr lang="uk-UA" sz="3200" dirty="0">
                <a:effectLst>
                  <a:glow rad="228600">
                    <a:schemeClr val="tx1"/>
                  </a:glow>
                </a:effectLst>
              </a:rPr>
              <a:t>'</a:t>
            </a:r>
            <a:r>
              <a:rPr lang="en-US" sz="3200" dirty="0">
                <a:effectLst>
                  <a:glow rad="228600">
                    <a:schemeClr val="tx1"/>
                  </a:glow>
                </a:effectLst>
              </a:rPr>
              <a:t>t possibly meet?</a:t>
            </a:r>
          </a:p>
        </p:txBody>
      </p:sp>
    </p:spTree>
    <p:extLst>
      <p:ext uri="{BB962C8B-B14F-4D97-AF65-F5344CB8AC3E}">
        <p14:creationId xmlns:p14="http://schemas.microsoft.com/office/powerpoint/2010/main" val="47094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God created a perfect kingdom (1–2), but man gave up his rule to Satan (3), so God </a:t>
            </a:r>
            <a:r>
              <a:rPr kumimoji="0" 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elected</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a seed to produce a ruler (4–11) to bless all nations in Abraham (12–50).</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56859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01000" cy="1143000"/>
          </a:xfrm>
        </p:spPr>
        <p:txBody>
          <a:bodyPr/>
          <a:lstStyle/>
          <a:p>
            <a:r>
              <a:rPr lang="en-US" dirty="0"/>
              <a:t>Leah was Desperate for Love</a:t>
            </a:r>
          </a:p>
        </p:txBody>
      </p:sp>
      <p:sp>
        <p:nvSpPr>
          <p:cNvPr id="3" name="Content Placeholder 2"/>
          <p:cNvSpPr>
            <a:spLocks noGrp="1"/>
          </p:cNvSpPr>
          <p:nvPr>
            <p:ph sz="half" idx="1"/>
          </p:nvPr>
        </p:nvSpPr>
        <p:spPr>
          <a:xfrm>
            <a:off x="457200" y="1447800"/>
            <a:ext cx="4038600" cy="4525963"/>
          </a:xfrm>
        </p:spPr>
        <p:txBody>
          <a:bodyPr>
            <a:normAutofit fontScale="92500" lnSpcReduction="20000"/>
          </a:bodyPr>
          <a:lstStyle/>
          <a:p>
            <a:pPr>
              <a:buNone/>
            </a:pPr>
            <a:r>
              <a:rPr lang="en-US" dirty="0"/>
              <a:t>Genesis 29:31–32 (NET) </a:t>
            </a:r>
          </a:p>
          <a:p>
            <a:pPr marL="0">
              <a:buNone/>
            </a:pPr>
            <a:r>
              <a:rPr lang="en-US" baseline="30000" dirty="0"/>
              <a:t>31</a:t>
            </a:r>
            <a:r>
              <a:rPr lang="en-US" dirty="0"/>
              <a:t> When the </a:t>
            </a:r>
            <a:r>
              <a:rPr lang="en-US" cap="small" dirty="0"/>
              <a:t>Lord</a:t>
            </a:r>
            <a:r>
              <a:rPr lang="en-US" dirty="0"/>
              <a:t> saw that Leah was unloved, he enabled her to become pregnant while Rachel remained childless. </a:t>
            </a:r>
            <a:r>
              <a:rPr lang="en-US" baseline="30000" dirty="0"/>
              <a:t>32</a:t>
            </a:r>
            <a:r>
              <a:rPr lang="en-US" dirty="0"/>
              <a:t> So Leah became pregnant and gave birth to a son. She named him </a:t>
            </a:r>
            <a:r>
              <a:rPr lang="en-US" dirty="0">
                <a:solidFill>
                  <a:srgbClr val="FFFF00"/>
                </a:solidFill>
              </a:rPr>
              <a:t>Reuben</a:t>
            </a:r>
            <a:r>
              <a:rPr lang="en-US" dirty="0"/>
              <a:t>, for she said, “The </a:t>
            </a:r>
            <a:r>
              <a:rPr lang="en-US" cap="small" dirty="0"/>
              <a:t>Lord</a:t>
            </a:r>
            <a:r>
              <a:rPr lang="en-US" dirty="0"/>
              <a:t> has looked with pity on my oppressed condition. Surely my husband will love me now.” </a:t>
            </a:r>
          </a:p>
          <a:p>
            <a:endParaRPr lang="en-US" dirty="0"/>
          </a:p>
        </p:txBody>
      </p:sp>
      <p:sp>
        <p:nvSpPr>
          <p:cNvPr id="4" name="Content Placeholder 3"/>
          <p:cNvSpPr>
            <a:spLocks noGrp="1"/>
          </p:cNvSpPr>
          <p:nvPr>
            <p:ph sz="half" idx="2"/>
          </p:nvPr>
        </p:nvSpPr>
        <p:spPr>
          <a:xfrm>
            <a:off x="4648200" y="1447800"/>
            <a:ext cx="4038600" cy="4525963"/>
          </a:xfrm>
        </p:spPr>
        <p:txBody>
          <a:bodyPr>
            <a:normAutofit fontScale="92500" lnSpcReduction="20000"/>
          </a:bodyPr>
          <a:lstStyle/>
          <a:p>
            <a:r>
              <a:rPr lang="en-US" dirty="0"/>
              <a:t>Leah was jealous of Jacob</a:t>
            </a:r>
            <a:r>
              <a:rPr lang="uk-UA" dirty="0"/>
              <a:t>'</a:t>
            </a:r>
            <a:r>
              <a:rPr lang="en-US" dirty="0"/>
              <a:t>s love for Rachel.</a:t>
            </a:r>
          </a:p>
          <a:p>
            <a:r>
              <a:rPr lang="en-US" dirty="0"/>
              <a:t>Since Jacob wouldn</a:t>
            </a:r>
            <a:r>
              <a:rPr lang="uk-UA" dirty="0"/>
              <a:t>'</a:t>
            </a:r>
            <a:r>
              <a:rPr lang="en-US" dirty="0"/>
              <a:t>t bless Leah with love, God blessed her with children.</a:t>
            </a:r>
          </a:p>
          <a:p>
            <a:r>
              <a:rPr lang="en-US" dirty="0"/>
              <a:t>Reuben – “Look, a son”</a:t>
            </a:r>
          </a:p>
          <a:p>
            <a:r>
              <a:rPr lang="en-US" dirty="0"/>
              <a:t>She thought having children would cause her husband to love her.</a:t>
            </a: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59454"/>
          <a:stretch>
            <a:fillRect/>
          </a:stretch>
        </p:blipFill>
        <p:spPr bwMode="auto">
          <a:xfrm>
            <a:off x="8099285" y="4838909"/>
            <a:ext cx="1044715" cy="2009067"/>
          </a:xfrm>
          <a:prstGeom prst="rect">
            <a:avLst/>
          </a:prstGeom>
          <a:noFill/>
          <a:ln w="9525">
            <a:noFill/>
            <a:miter lim="800000"/>
            <a:headEnd/>
            <a:tailEnd/>
          </a:ln>
        </p:spPr>
      </p:pic>
      <p:sp>
        <p:nvSpPr>
          <p:cNvPr id="5" name="TextBox 4"/>
          <p:cNvSpPr txBox="1"/>
          <p:nvPr/>
        </p:nvSpPr>
        <p:spPr>
          <a:xfrm>
            <a:off x="149097" y="5867400"/>
            <a:ext cx="7924800" cy="830997"/>
          </a:xfrm>
          <a:prstGeom prst="rect">
            <a:avLst/>
          </a:prstGeom>
          <a:solidFill>
            <a:srgbClr val="000000"/>
          </a:solidFill>
        </p:spPr>
        <p:txBody>
          <a:bodyPr wrap="square" rtlCol="0">
            <a:spAutoFit/>
          </a:bodyPr>
          <a:lstStyle/>
          <a:p>
            <a:pPr defTabSz="914400"/>
            <a:r>
              <a:rPr lang="en-US" sz="2400" dirty="0">
                <a:solidFill>
                  <a:srgbClr val="FFFFFF"/>
                </a:solidFill>
                <a:latin typeface="Calibri"/>
              </a:rPr>
              <a:t>How often do couples make the mistake of thinking having a child will increase their love or help a troubled marriage?</a:t>
            </a:r>
          </a:p>
        </p:txBody>
      </p:sp>
    </p:spTree>
    <p:extLst>
      <p:ext uri="{BB962C8B-B14F-4D97-AF65-F5344CB8AC3E}">
        <p14:creationId xmlns:p14="http://schemas.microsoft.com/office/powerpoint/2010/main" val="269013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If one won</a:t>
            </a:r>
            <a:r>
              <a:rPr lang="uk-UA" dirty="0"/>
              <a:t>'</a:t>
            </a:r>
            <a:r>
              <a:rPr lang="en-US" dirty="0"/>
              <a:t>t get love, maybe three?</a:t>
            </a:r>
          </a:p>
        </p:txBody>
      </p:sp>
      <p:sp>
        <p:nvSpPr>
          <p:cNvPr id="3" name="Content Placeholder 2"/>
          <p:cNvSpPr>
            <a:spLocks noGrp="1"/>
          </p:cNvSpPr>
          <p:nvPr>
            <p:ph sz="half" idx="1"/>
          </p:nvPr>
        </p:nvSpPr>
        <p:spPr/>
        <p:txBody>
          <a:bodyPr>
            <a:normAutofit fontScale="85000" lnSpcReduction="20000"/>
          </a:bodyPr>
          <a:lstStyle/>
          <a:p>
            <a:pPr>
              <a:buNone/>
            </a:pPr>
            <a:r>
              <a:rPr lang="en-US" dirty="0"/>
              <a:t>Genesis 29:33–34  </a:t>
            </a:r>
          </a:p>
          <a:p>
            <a:pPr marL="0">
              <a:buNone/>
            </a:pPr>
            <a:r>
              <a:rPr lang="en-US" baseline="30000" dirty="0"/>
              <a:t>33</a:t>
            </a:r>
            <a:r>
              <a:rPr lang="en-US" dirty="0"/>
              <a:t> She became pregnant again and had another son. She said, “Because the </a:t>
            </a:r>
            <a:r>
              <a:rPr lang="en-US" cap="small" dirty="0"/>
              <a:t>Lord</a:t>
            </a:r>
            <a:r>
              <a:rPr lang="en-US" dirty="0"/>
              <a:t> heard that I was unloved, he gave me this one too.” So she named him </a:t>
            </a:r>
            <a:r>
              <a:rPr lang="en-US" dirty="0">
                <a:solidFill>
                  <a:srgbClr val="FFFF00"/>
                </a:solidFill>
              </a:rPr>
              <a:t>Simeon</a:t>
            </a:r>
            <a:r>
              <a:rPr lang="en-US" dirty="0"/>
              <a:t>. </a:t>
            </a:r>
            <a:r>
              <a:rPr lang="en-US" baseline="30000" dirty="0"/>
              <a:t>34</a:t>
            </a:r>
            <a:r>
              <a:rPr lang="en-US" dirty="0"/>
              <a:t> She became pregnant again and had another son. She said, “Now this time my husband will show me affection, because I have given birth to three sons for him.” That is why he was named </a:t>
            </a:r>
            <a:r>
              <a:rPr lang="en-US" dirty="0">
                <a:solidFill>
                  <a:srgbClr val="FFFF00"/>
                </a:solidFill>
              </a:rPr>
              <a:t>Levi</a:t>
            </a:r>
            <a:r>
              <a:rPr lang="en-US" dirty="0"/>
              <a:t>. </a:t>
            </a:r>
          </a:p>
          <a:p>
            <a:endParaRPr lang="en-US" dirty="0"/>
          </a:p>
        </p:txBody>
      </p:sp>
      <p:sp>
        <p:nvSpPr>
          <p:cNvPr id="4" name="Content Placeholder 3"/>
          <p:cNvSpPr>
            <a:spLocks noGrp="1"/>
          </p:cNvSpPr>
          <p:nvPr>
            <p:ph sz="half" idx="2"/>
          </p:nvPr>
        </p:nvSpPr>
        <p:spPr>
          <a:xfrm>
            <a:off x="4648200" y="1600200"/>
            <a:ext cx="4343400" cy="4525963"/>
          </a:xfrm>
        </p:spPr>
        <p:txBody>
          <a:bodyPr>
            <a:normAutofit fontScale="85000" lnSpcReduction="20000"/>
          </a:bodyPr>
          <a:lstStyle/>
          <a:p>
            <a:r>
              <a:rPr lang="en-US" dirty="0"/>
              <a:t>Second son, Simeon – “hearing”</a:t>
            </a:r>
          </a:p>
          <a:p>
            <a:r>
              <a:rPr lang="en-US" dirty="0"/>
              <a:t>Third son, Levi – sounds like the Hebrew word “to join”</a:t>
            </a:r>
          </a:p>
          <a:p>
            <a:r>
              <a:rPr lang="en-US" dirty="0"/>
              <a:t>“Show me affection” – lit. “to be joined”</a:t>
            </a:r>
          </a:p>
          <a:p>
            <a:r>
              <a:rPr lang="en-US" dirty="0"/>
              <a:t>If one wouldn</a:t>
            </a:r>
            <a:r>
              <a:rPr lang="uk-UA" dirty="0"/>
              <a:t>'</a:t>
            </a:r>
            <a:r>
              <a:rPr lang="en-US" dirty="0"/>
              <a:t>t make him love her, surely three would.</a:t>
            </a:r>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876800"/>
            <a:ext cx="2362200" cy="1841871"/>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876800" y="4648200"/>
            <a:ext cx="1524000" cy="1998306"/>
          </a:xfrm>
          <a:prstGeom prst="rect">
            <a:avLst/>
          </a:prstGeom>
          <a:noFill/>
          <a:ln w="9525">
            <a:noFill/>
            <a:miter lim="800000"/>
            <a:headEnd/>
            <a:tailEnd/>
          </a:ln>
        </p:spPr>
      </p:pic>
    </p:spTree>
    <p:extLst>
      <p:ext uri="{BB962C8B-B14F-4D97-AF65-F5344CB8AC3E}">
        <p14:creationId xmlns:p14="http://schemas.microsoft.com/office/powerpoint/2010/main" val="219563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 calcmode="lin" valueType="num">
                                      <p:cBhvr>
                                        <p:cTn id="38"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Momentary joy during desperation</a:t>
            </a:r>
          </a:p>
        </p:txBody>
      </p:sp>
      <p:sp>
        <p:nvSpPr>
          <p:cNvPr id="3" name="Content Placeholder 2"/>
          <p:cNvSpPr>
            <a:spLocks noGrp="1"/>
          </p:cNvSpPr>
          <p:nvPr>
            <p:ph sz="half" idx="1"/>
          </p:nvPr>
        </p:nvSpPr>
        <p:spPr/>
        <p:txBody>
          <a:bodyPr>
            <a:normAutofit/>
          </a:bodyPr>
          <a:lstStyle/>
          <a:p>
            <a:pPr>
              <a:buNone/>
            </a:pPr>
            <a:r>
              <a:rPr lang="en-US" dirty="0"/>
              <a:t>Genesis 29:35 </a:t>
            </a:r>
          </a:p>
          <a:p>
            <a:pPr marL="0">
              <a:buNone/>
            </a:pPr>
            <a:r>
              <a:rPr lang="en-US" baseline="30000" dirty="0"/>
              <a:t>35</a:t>
            </a:r>
            <a:r>
              <a:rPr lang="en-US" dirty="0"/>
              <a:t> She became pregnant again and had another son. She said, “This time I will praise the </a:t>
            </a:r>
            <a:r>
              <a:rPr lang="en-US" cap="small" dirty="0"/>
              <a:t>Lord</a:t>
            </a:r>
            <a:r>
              <a:rPr lang="en-US" dirty="0"/>
              <a:t>.” That is why she named him </a:t>
            </a:r>
            <a:r>
              <a:rPr lang="en-US" dirty="0">
                <a:solidFill>
                  <a:srgbClr val="FFFF00"/>
                </a:solidFill>
              </a:rPr>
              <a:t>Judah</a:t>
            </a:r>
            <a:r>
              <a:rPr lang="en-US" dirty="0"/>
              <a:t>. Then she stopped having children. </a:t>
            </a:r>
          </a:p>
          <a:p>
            <a:endParaRPr lang="en-US" dirty="0"/>
          </a:p>
        </p:txBody>
      </p:sp>
      <p:sp>
        <p:nvSpPr>
          <p:cNvPr id="4" name="Content Placeholder 3"/>
          <p:cNvSpPr>
            <a:spLocks noGrp="1"/>
          </p:cNvSpPr>
          <p:nvPr>
            <p:ph sz="half" idx="2"/>
          </p:nvPr>
        </p:nvSpPr>
        <p:spPr/>
        <p:txBody>
          <a:bodyPr>
            <a:normAutofit/>
          </a:bodyPr>
          <a:lstStyle/>
          <a:p>
            <a:r>
              <a:rPr lang="en-US" dirty="0"/>
              <a:t>For a moment Leah places her thought away from her desperation of the love of husband and honors God.</a:t>
            </a:r>
          </a:p>
          <a:p>
            <a:r>
              <a:rPr lang="en-US" dirty="0"/>
              <a:t>Judah – “he will be praised”</a:t>
            </a:r>
          </a:p>
          <a:p>
            <a:pPr>
              <a:buNone/>
            </a:pP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7429500" y="4800600"/>
            <a:ext cx="1714500" cy="1905000"/>
          </a:xfrm>
          <a:prstGeom prst="rect">
            <a:avLst/>
          </a:prstGeom>
          <a:noFill/>
          <a:ln w="9525">
            <a:noFill/>
            <a:miter lim="800000"/>
            <a:headEnd/>
            <a:tailEnd/>
          </a:ln>
        </p:spPr>
      </p:pic>
    </p:spTree>
    <p:extLst>
      <p:ext uri="{BB962C8B-B14F-4D97-AF65-F5344CB8AC3E}">
        <p14:creationId xmlns:p14="http://schemas.microsoft.com/office/powerpoint/2010/main" val="142706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30</a:t>
            </a:r>
          </a:p>
        </p:txBody>
      </p:sp>
    </p:spTree>
    <p:extLst>
      <p:ext uri="{BB962C8B-B14F-4D97-AF65-F5344CB8AC3E}">
        <p14:creationId xmlns:p14="http://schemas.microsoft.com/office/powerpoint/2010/main" val="3497160846"/>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Rachel Desperate for Children </a:t>
            </a:r>
          </a:p>
        </p:txBody>
      </p:sp>
      <p:sp>
        <p:nvSpPr>
          <p:cNvPr id="3" name="Content Placeholder 2"/>
          <p:cNvSpPr>
            <a:spLocks noGrp="1"/>
          </p:cNvSpPr>
          <p:nvPr>
            <p:ph sz="half" idx="1"/>
          </p:nvPr>
        </p:nvSpPr>
        <p:spPr>
          <a:xfrm>
            <a:off x="457200" y="1390383"/>
            <a:ext cx="3496365" cy="5257800"/>
          </a:xfrm>
        </p:spPr>
        <p:txBody>
          <a:bodyPr>
            <a:normAutofit fontScale="92500" lnSpcReduction="10000"/>
          </a:bodyPr>
          <a:lstStyle/>
          <a:p>
            <a:pPr>
              <a:buNone/>
            </a:pPr>
            <a:r>
              <a:rPr lang="en-US" dirty="0"/>
              <a:t>Genesis 30:1–2  </a:t>
            </a:r>
          </a:p>
          <a:p>
            <a:pPr marL="0">
              <a:buNone/>
            </a:pPr>
            <a:r>
              <a:rPr lang="en-US" baseline="30000" dirty="0"/>
              <a:t>1</a:t>
            </a:r>
            <a:r>
              <a:rPr lang="en-US" dirty="0"/>
              <a:t> When Rachel saw that she could not give Jacob children, she became jealous of her sister. She said to Jacob, “Give me children or I</a:t>
            </a:r>
            <a:r>
              <a:rPr lang="uk-UA" dirty="0"/>
              <a:t>'</a:t>
            </a:r>
            <a:r>
              <a:rPr lang="en-US" dirty="0"/>
              <a:t>ll die!” </a:t>
            </a:r>
            <a:r>
              <a:rPr lang="en-US" baseline="30000" dirty="0"/>
              <a:t>2</a:t>
            </a:r>
            <a:r>
              <a:rPr lang="en-US" dirty="0"/>
              <a:t> Jacob became furious with Rachel and exclaimed, “Am I in the place of God, who has kept you from having children?” </a:t>
            </a:r>
          </a:p>
          <a:p>
            <a:endParaRPr lang="en-US" dirty="0"/>
          </a:p>
        </p:txBody>
      </p:sp>
      <p:sp>
        <p:nvSpPr>
          <p:cNvPr id="4" name="Content Placeholder 3"/>
          <p:cNvSpPr>
            <a:spLocks noGrp="1"/>
          </p:cNvSpPr>
          <p:nvPr>
            <p:ph sz="half" idx="2"/>
          </p:nvPr>
        </p:nvSpPr>
        <p:spPr>
          <a:xfrm>
            <a:off x="4030870" y="1390383"/>
            <a:ext cx="5113130" cy="5103191"/>
          </a:xfrm>
        </p:spPr>
        <p:txBody>
          <a:bodyPr vert="horz" lIns="91440" tIns="45720" rIns="91440" bIns="45720" rtlCol="0">
            <a:noAutofit/>
          </a:bodyPr>
          <a:lstStyle/>
          <a:p>
            <a:r>
              <a:rPr lang="en-US" sz="2600" dirty="0"/>
              <a:t>She had Jacob</a:t>
            </a:r>
            <a:r>
              <a:rPr lang="uk-UA" sz="2600" dirty="0"/>
              <a:t>'</a:t>
            </a:r>
            <a:r>
              <a:rPr lang="en-US" sz="2600" dirty="0"/>
              <a:t>s love, but was jealous of Leah for having children.</a:t>
            </a:r>
          </a:p>
          <a:p>
            <a:r>
              <a:rPr lang="en-US" sz="2600" dirty="0"/>
              <a:t>Desperation causes irrational thinking.</a:t>
            </a:r>
          </a:p>
          <a:p>
            <a:pPr lvl="1"/>
            <a:r>
              <a:rPr lang="en-US" sz="2600" dirty="0"/>
              <a:t>She expected Jacob to fix it.</a:t>
            </a:r>
          </a:p>
          <a:p>
            <a:r>
              <a:rPr lang="en-US" sz="2600" dirty="0"/>
              <a:t>“furious” – lit. “his nostrils burned”</a:t>
            </a:r>
          </a:p>
          <a:p>
            <a:r>
              <a:rPr lang="en-US" sz="2600" dirty="0"/>
              <a:t>Jacob showed his frustration: </a:t>
            </a:r>
            <a:br>
              <a:rPr lang="en-US" sz="2600" dirty="0"/>
            </a:br>
            <a:r>
              <a:rPr lang="en-US" sz="2600" dirty="0"/>
              <a:t>“Do you think I</a:t>
            </a:r>
            <a:r>
              <a:rPr lang="uk-UA" sz="2600" dirty="0"/>
              <a:t>'</a:t>
            </a:r>
            <a:r>
              <a:rPr lang="en-US" sz="2600" dirty="0"/>
              <a:t>m God?”</a:t>
            </a:r>
          </a:p>
        </p:txBody>
      </p:sp>
    </p:spTree>
    <p:extLst>
      <p:ext uri="{BB962C8B-B14F-4D97-AF65-F5344CB8AC3E}">
        <p14:creationId xmlns:p14="http://schemas.microsoft.com/office/powerpoint/2010/main" val="155771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p:cTn id="52" dur="1000" fill="hold"/>
                                        <p:tgtEl>
                                          <p:spTgt spid="4">
                                            <p:txEl>
                                              <p:pRg st="4" end="4"/>
                                            </p:txEl>
                                          </p:spTgt>
                                        </p:tgtEl>
                                        <p:attrNameLst>
                                          <p:attrName>ppt_x</p:attrName>
                                        </p:attrNameLst>
                                      </p:cBhvr>
                                      <p:tavLst>
                                        <p:tav tm="0">
                                          <p:val>
                                            <p:strVal val="#ppt_x-.2"/>
                                          </p:val>
                                        </p:tav>
                                        <p:tav tm="100000">
                                          <p:val>
                                            <p:strVal val="#ppt_x"/>
                                          </p:val>
                                        </p:tav>
                                      </p:tavLst>
                                    </p:anim>
                                    <p:anim calcmode="lin" valueType="num">
                                      <p:cBhvr>
                                        <p:cTn id="53" dur="1000" fill="hold"/>
                                        <p:tgtEl>
                                          <p:spTgt spid="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maninpai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09600"/>
            <a:ext cx="9210164" cy="6165482"/>
          </a:xfrm>
          <a:prstGeom prst="rect">
            <a:avLst/>
          </a:prstGeom>
        </p:spPr>
      </p:pic>
      <p:sp>
        <p:nvSpPr>
          <p:cNvPr id="2" name="Title 1"/>
          <p:cNvSpPr>
            <a:spLocks noGrp="1"/>
          </p:cNvSpPr>
          <p:nvPr>
            <p:ph type="title"/>
          </p:nvPr>
        </p:nvSpPr>
        <p:spPr>
          <a:xfrm>
            <a:off x="0" y="274638"/>
            <a:ext cx="9144000" cy="1143000"/>
          </a:xfrm>
        </p:spPr>
        <p:txBody>
          <a:bodyPr>
            <a:normAutofit fontScale="90000"/>
          </a:bodyPr>
          <a:lstStyle/>
          <a:p>
            <a:r>
              <a:rPr lang="en-US" dirty="0"/>
              <a:t>Desperation leads to desperate solutions</a:t>
            </a:r>
          </a:p>
        </p:txBody>
      </p:sp>
      <p:sp>
        <p:nvSpPr>
          <p:cNvPr id="3" name="Content Placeholder 2"/>
          <p:cNvSpPr>
            <a:spLocks noGrp="1"/>
          </p:cNvSpPr>
          <p:nvPr>
            <p:ph sz="half" idx="1"/>
          </p:nvPr>
        </p:nvSpPr>
        <p:spPr/>
        <p:txBody>
          <a:bodyPr>
            <a:normAutofit fontScale="92500" lnSpcReduction="20000"/>
          </a:bodyPr>
          <a:lstStyle/>
          <a:p>
            <a:pPr>
              <a:buNone/>
            </a:pPr>
            <a:r>
              <a:rPr lang="en-US" dirty="0"/>
              <a:t>Genesis 30:3–4 </a:t>
            </a:r>
          </a:p>
          <a:p>
            <a:pPr marL="0">
              <a:buNone/>
            </a:pPr>
            <a:r>
              <a:rPr lang="en-US" baseline="30000" dirty="0"/>
              <a:t>3</a:t>
            </a:r>
            <a:r>
              <a:rPr lang="en-US" dirty="0"/>
              <a:t> [Rachel] replied, “Here is my servant Bilhah! Have sexual relations with her so that she can bear children for me and I can have a family through her.” </a:t>
            </a:r>
            <a:r>
              <a:rPr lang="en-US" baseline="30000" dirty="0"/>
              <a:t>4</a:t>
            </a:r>
            <a:r>
              <a:rPr lang="en-US" dirty="0"/>
              <a:t> So Rachel gave him her servant </a:t>
            </a:r>
            <a:r>
              <a:rPr lang="en-US" dirty="0" err="1"/>
              <a:t>Bilhah</a:t>
            </a:r>
            <a:r>
              <a:rPr lang="en-US" dirty="0"/>
              <a:t> as a wife, and Jacob had marital relations with her. </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a:t>Sarah</a:t>
            </a:r>
            <a:r>
              <a:rPr lang="uk-UA" dirty="0"/>
              <a:t>'</a:t>
            </a:r>
            <a:r>
              <a:rPr lang="en-US" dirty="0"/>
              <a:t>s desperation for children led to the birth of Ishmael.</a:t>
            </a:r>
          </a:p>
          <a:p>
            <a:r>
              <a:rPr lang="en-US" dirty="0"/>
              <a:t>Jacob</a:t>
            </a:r>
            <a:r>
              <a:rPr lang="uk-UA" dirty="0"/>
              <a:t>'</a:t>
            </a:r>
            <a:r>
              <a:rPr lang="en-US" dirty="0"/>
              <a:t>s desperation for the blessing caused deception. </a:t>
            </a:r>
          </a:p>
          <a:p>
            <a:r>
              <a:rPr lang="en-US" dirty="0"/>
              <a:t>Now Rachel</a:t>
            </a:r>
            <a:r>
              <a:rPr lang="uk-UA" dirty="0"/>
              <a:t>'</a:t>
            </a:r>
            <a:r>
              <a:rPr lang="en-US" dirty="0"/>
              <a:t>s desperation causes her to turn to a surrogate.</a:t>
            </a:r>
          </a:p>
          <a:p>
            <a:r>
              <a:rPr lang="en-US" dirty="0"/>
              <a:t>“bear children for me” – lit. “bear children upon my knees”  </a:t>
            </a:r>
          </a:p>
        </p:txBody>
      </p:sp>
    </p:spTree>
    <p:extLst>
      <p:ext uri="{BB962C8B-B14F-4D97-AF65-F5344CB8AC3E}">
        <p14:creationId xmlns:p14="http://schemas.microsoft.com/office/powerpoint/2010/main" val="355791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Desperation leads to an </a:t>
            </a:r>
            <a:br>
              <a:rPr lang="en-US" dirty="0"/>
            </a:br>
            <a:r>
              <a:rPr lang="en-US" dirty="0"/>
              <a:t>irrational view of judgment</a:t>
            </a:r>
          </a:p>
        </p:txBody>
      </p:sp>
      <p:sp>
        <p:nvSpPr>
          <p:cNvPr id="3" name="Content Placeholder 2"/>
          <p:cNvSpPr>
            <a:spLocks noGrp="1"/>
          </p:cNvSpPr>
          <p:nvPr>
            <p:ph sz="half" idx="1"/>
          </p:nvPr>
        </p:nvSpPr>
        <p:spPr/>
        <p:txBody>
          <a:bodyPr/>
          <a:lstStyle/>
          <a:p>
            <a:pPr>
              <a:buNone/>
            </a:pPr>
            <a:r>
              <a:rPr lang="en-US" dirty="0"/>
              <a:t>Genesis 30:5–6 </a:t>
            </a:r>
          </a:p>
          <a:p>
            <a:pPr marL="0">
              <a:buNone/>
            </a:pPr>
            <a:r>
              <a:rPr lang="en-US" baseline="30000" dirty="0"/>
              <a:t>5</a:t>
            </a:r>
            <a:r>
              <a:rPr lang="en-US" dirty="0"/>
              <a:t> </a:t>
            </a:r>
            <a:r>
              <a:rPr lang="en-US" dirty="0" err="1"/>
              <a:t>Bilhah</a:t>
            </a:r>
            <a:r>
              <a:rPr lang="en-US" dirty="0"/>
              <a:t> became pregnant and gave Jacob a son. </a:t>
            </a:r>
            <a:r>
              <a:rPr lang="en-US" baseline="30000" dirty="0"/>
              <a:t>6</a:t>
            </a:r>
            <a:r>
              <a:rPr lang="en-US" dirty="0"/>
              <a:t> Then Rachel said, “God has vindicated me. He has responded to my prayer and given me a son.” That is why she named him </a:t>
            </a:r>
            <a:r>
              <a:rPr lang="en-US" dirty="0">
                <a:solidFill>
                  <a:srgbClr val="FFFF00"/>
                </a:solidFill>
              </a:rPr>
              <a:t>Dan</a:t>
            </a:r>
            <a:r>
              <a:rPr lang="en-US" dirty="0"/>
              <a:t>. </a:t>
            </a:r>
          </a:p>
          <a:p>
            <a:endParaRPr lang="en-US" dirty="0"/>
          </a:p>
        </p:txBody>
      </p:sp>
      <p:sp>
        <p:nvSpPr>
          <p:cNvPr id="4" name="Content Placeholder 3"/>
          <p:cNvSpPr>
            <a:spLocks noGrp="1"/>
          </p:cNvSpPr>
          <p:nvPr>
            <p:ph sz="half" idx="2"/>
          </p:nvPr>
        </p:nvSpPr>
        <p:spPr/>
        <p:txBody>
          <a:bodyPr/>
          <a:lstStyle/>
          <a:p>
            <a:r>
              <a:rPr lang="en-US" dirty="0"/>
              <a:t>Dan – “judged, vindicated” she viewed his birth as God righting the wrong of her not having children.</a:t>
            </a:r>
          </a:p>
        </p:txBody>
      </p:sp>
    </p:spTree>
    <p:extLst>
      <p:ext uri="{BB962C8B-B14F-4D97-AF65-F5344CB8AC3E}">
        <p14:creationId xmlns:p14="http://schemas.microsoft.com/office/powerpoint/2010/main" val="236267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Jealousy and competition </a:t>
            </a:r>
            <a:br>
              <a:rPr lang="en-US" dirty="0"/>
            </a:br>
            <a:r>
              <a:rPr lang="en-US" dirty="0"/>
              <a:t>feed the desperation</a:t>
            </a:r>
          </a:p>
        </p:txBody>
      </p:sp>
      <p:sp>
        <p:nvSpPr>
          <p:cNvPr id="3" name="Content Placeholder 2"/>
          <p:cNvSpPr>
            <a:spLocks noGrp="1"/>
          </p:cNvSpPr>
          <p:nvPr>
            <p:ph sz="half" idx="1"/>
          </p:nvPr>
        </p:nvSpPr>
        <p:spPr/>
        <p:txBody>
          <a:bodyPr/>
          <a:lstStyle/>
          <a:p>
            <a:pPr>
              <a:buNone/>
            </a:pPr>
            <a:r>
              <a:rPr lang="en-US" dirty="0"/>
              <a:t>Genesis 30:7–8  </a:t>
            </a:r>
          </a:p>
          <a:p>
            <a:pPr marL="0">
              <a:buNone/>
            </a:pPr>
            <a:r>
              <a:rPr lang="en-US" baseline="30000" dirty="0"/>
              <a:t>7</a:t>
            </a:r>
            <a:r>
              <a:rPr lang="en-US" dirty="0"/>
              <a:t> </a:t>
            </a:r>
            <a:r>
              <a:rPr lang="en-US" dirty="0" err="1"/>
              <a:t>Bilhah</a:t>
            </a:r>
            <a:r>
              <a:rPr lang="en-US" dirty="0"/>
              <a:t>, Rachel</a:t>
            </a:r>
            <a:r>
              <a:rPr lang="uk-UA" dirty="0"/>
              <a:t>'</a:t>
            </a:r>
            <a:r>
              <a:rPr lang="en-US" dirty="0"/>
              <a:t>s servant, became pregnant again and gave Jacob another son. </a:t>
            </a:r>
            <a:r>
              <a:rPr lang="en-US" baseline="30000" dirty="0"/>
              <a:t>8</a:t>
            </a:r>
            <a:r>
              <a:rPr lang="en-US" dirty="0"/>
              <a:t> Then Rachel said, “I have fought a desperate struggle with my sister, but I have won.” So she named him </a:t>
            </a:r>
            <a:r>
              <a:rPr lang="en-US" dirty="0">
                <a:solidFill>
                  <a:srgbClr val="FFFF00"/>
                </a:solidFill>
              </a:rPr>
              <a:t>Naphtali</a:t>
            </a:r>
            <a:r>
              <a:rPr lang="en-US" dirty="0"/>
              <a:t>. </a:t>
            </a:r>
          </a:p>
          <a:p>
            <a:endParaRPr lang="en-US" dirty="0"/>
          </a:p>
        </p:txBody>
      </p:sp>
      <p:sp>
        <p:nvSpPr>
          <p:cNvPr id="4" name="Content Placeholder 3"/>
          <p:cNvSpPr>
            <a:spLocks noGrp="1"/>
          </p:cNvSpPr>
          <p:nvPr>
            <p:ph sz="half" idx="2"/>
          </p:nvPr>
        </p:nvSpPr>
        <p:spPr/>
        <p:txBody>
          <a:bodyPr/>
          <a:lstStyle/>
          <a:p>
            <a:r>
              <a:rPr lang="en-US" dirty="0"/>
              <a:t>Naphtali – “my struggle”</a:t>
            </a:r>
          </a:p>
          <a:p>
            <a:r>
              <a:rPr lang="en-US" dirty="0"/>
              <a:t>Why is she so desperate to have children? She is in competition with her sister.</a:t>
            </a:r>
          </a:p>
        </p:txBody>
      </p:sp>
    </p:spTree>
    <p:extLst>
      <p:ext uri="{BB962C8B-B14F-4D97-AF65-F5344CB8AC3E}">
        <p14:creationId xmlns:p14="http://schemas.microsoft.com/office/powerpoint/2010/main" val="33241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Desperation leads to copying </a:t>
            </a:r>
            <a:br>
              <a:rPr lang="en-US" dirty="0"/>
            </a:br>
            <a:r>
              <a:rPr lang="en-US" dirty="0"/>
              <a:t>the competition</a:t>
            </a:r>
          </a:p>
        </p:txBody>
      </p:sp>
      <p:sp>
        <p:nvSpPr>
          <p:cNvPr id="3" name="Content Placeholder 2"/>
          <p:cNvSpPr>
            <a:spLocks noGrp="1"/>
          </p:cNvSpPr>
          <p:nvPr>
            <p:ph sz="half" idx="1"/>
          </p:nvPr>
        </p:nvSpPr>
        <p:spPr/>
        <p:txBody>
          <a:bodyPr/>
          <a:lstStyle/>
          <a:p>
            <a:pPr>
              <a:buNone/>
            </a:pPr>
            <a:r>
              <a:rPr lang="en-US" dirty="0"/>
              <a:t>Genesis 30:9–11  </a:t>
            </a:r>
          </a:p>
          <a:p>
            <a:pPr marL="0">
              <a:buNone/>
            </a:pPr>
            <a:r>
              <a:rPr lang="en-US" baseline="30000" dirty="0"/>
              <a:t>9</a:t>
            </a:r>
            <a:r>
              <a:rPr lang="en-US" dirty="0"/>
              <a:t> When Leah saw that she had stopped having children, she gave her servant </a:t>
            </a:r>
            <a:r>
              <a:rPr lang="en-US" dirty="0" err="1"/>
              <a:t>Zilpah</a:t>
            </a:r>
            <a:r>
              <a:rPr lang="en-US" dirty="0"/>
              <a:t> to Jacob as a wife. </a:t>
            </a:r>
            <a:r>
              <a:rPr lang="en-US" baseline="30000" dirty="0"/>
              <a:t>10</a:t>
            </a:r>
            <a:r>
              <a:rPr lang="en-US" dirty="0"/>
              <a:t> Soon Leah</a:t>
            </a:r>
            <a:r>
              <a:rPr lang="uk-UA" dirty="0"/>
              <a:t>'</a:t>
            </a:r>
            <a:r>
              <a:rPr lang="en-US" dirty="0"/>
              <a:t>s servant </a:t>
            </a:r>
            <a:r>
              <a:rPr lang="en-US" dirty="0" err="1"/>
              <a:t>Zilpah</a:t>
            </a:r>
            <a:r>
              <a:rPr lang="en-US" dirty="0"/>
              <a:t> gave Jacob a son. </a:t>
            </a:r>
            <a:r>
              <a:rPr lang="en-US" baseline="30000" dirty="0"/>
              <a:t>11</a:t>
            </a:r>
            <a:r>
              <a:rPr lang="en-US" dirty="0"/>
              <a:t> Leah said, “How fortunate!” So she named him </a:t>
            </a:r>
            <a:r>
              <a:rPr lang="en-US" dirty="0">
                <a:solidFill>
                  <a:srgbClr val="FFFF00"/>
                </a:solidFill>
              </a:rPr>
              <a:t>Gad</a:t>
            </a:r>
            <a:r>
              <a:rPr lang="en-US" dirty="0"/>
              <a:t>. </a:t>
            </a:r>
          </a:p>
          <a:p>
            <a:endParaRPr lang="en-US" dirty="0"/>
          </a:p>
        </p:txBody>
      </p:sp>
      <p:sp>
        <p:nvSpPr>
          <p:cNvPr id="4" name="Content Placeholder 3"/>
          <p:cNvSpPr>
            <a:spLocks noGrp="1"/>
          </p:cNvSpPr>
          <p:nvPr>
            <p:ph sz="half" idx="2"/>
          </p:nvPr>
        </p:nvSpPr>
        <p:spPr/>
        <p:txBody>
          <a:bodyPr/>
          <a:lstStyle/>
          <a:p>
            <a:r>
              <a:rPr lang="en-US" dirty="0"/>
              <a:t>Gad – “good fortune”</a:t>
            </a:r>
          </a:p>
        </p:txBody>
      </p:sp>
      <p:pic>
        <p:nvPicPr>
          <p:cNvPr id="5" name="Picture 4" descr="worried-wom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2286000"/>
            <a:ext cx="3048000" cy="4579632"/>
          </a:xfrm>
          <a:prstGeom prst="rect">
            <a:avLst/>
          </a:prstGeom>
        </p:spPr>
      </p:pic>
    </p:spTree>
    <p:extLst>
      <p:ext uri="{BB962C8B-B14F-4D97-AF65-F5344CB8AC3E}">
        <p14:creationId xmlns:p14="http://schemas.microsoft.com/office/powerpoint/2010/main" val="146912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p:cTn id="28"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Leah ever be Happy?</a:t>
            </a:r>
          </a:p>
        </p:txBody>
      </p:sp>
      <p:sp>
        <p:nvSpPr>
          <p:cNvPr id="3" name="Content Placeholder 2"/>
          <p:cNvSpPr>
            <a:spLocks noGrp="1"/>
          </p:cNvSpPr>
          <p:nvPr>
            <p:ph sz="half" idx="1"/>
          </p:nvPr>
        </p:nvSpPr>
        <p:spPr/>
        <p:txBody>
          <a:bodyPr/>
          <a:lstStyle/>
          <a:p>
            <a:pPr>
              <a:buNone/>
            </a:pPr>
            <a:r>
              <a:rPr lang="en-US" dirty="0"/>
              <a:t>Genesis 30:12–13  </a:t>
            </a:r>
          </a:p>
          <a:p>
            <a:pPr marL="0">
              <a:buNone/>
            </a:pPr>
            <a:r>
              <a:rPr lang="en-US" baseline="30000" dirty="0"/>
              <a:t>12</a:t>
            </a:r>
            <a:r>
              <a:rPr lang="en-US" dirty="0"/>
              <a:t> Then Leah</a:t>
            </a:r>
            <a:r>
              <a:rPr lang="uk-UA" dirty="0"/>
              <a:t>'</a:t>
            </a:r>
            <a:r>
              <a:rPr lang="en-US" dirty="0"/>
              <a:t>s servant </a:t>
            </a:r>
            <a:r>
              <a:rPr lang="en-US" dirty="0" err="1"/>
              <a:t>Zilpah</a:t>
            </a:r>
            <a:r>
              <a:rPr lang="en-US" dirty="0"/>
              <a:t> gave Jacob another son. </a:t>
            </a:r>
            <a:r>
              <a:rPr lang="en-US" baseline="30000" dirty="0"/>
              <a:t>13</a:t>
            </a:r>
            <a:r>
              <a:rPr lang="en-US" dirty="0"/>
              <a:t> Leah said, “How happy I am, for women will call me happy!” So she named him </a:t>
            </a:r>
            <a:r>
              <a:rPr lang="en-US" dirty="0">
                <a:solidFill>
                  <a:srgbClr val="FFFF00"/>
                </a:solidFill>
              </a:rPr>
              <a:t>Asher</a:t>
            </a:r>
            <a:r>
              <a:rPr lang="en-US" dirty="0"/>
              <a:t>. </a:t>
            </a:r>
          </a:p>
          <a:p>
            <a:endParaRPr lang="en-US" dirty="0"/>
          </a:p>
        </p:txBody>
      </p:sp>
      <p:sp>
        <p:nvSpPr>
          <p:cNvPr id="4" name="Content Placeholder 3"/>
          <p:cNvSpPr>
            <a:spLocks noGrp="1"/>
          </p:cNvSpPr>
          <p:nvPr>
            <p:ph sz="half" idx="2"/>
          </p:nvPr>
        </p:nvSpPr>
        <p:spPr/>
        <p:txBody>
          <a:bodyPr/>
          <a:lstStyle/>
          <a:p>
            <a:r>
              <a:rPr lang="en-US" dirty="0"/>
              <a:t>Asher – “happy one”</a:t>
            </a:r>
          </a:p>
        </p:txBody>
      </p:sp>
      <p:pic>
        <p:nvPicPr>
          <p:cNvPr id="5" name="Picture 4" descr="womanvert.robin.blunt.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2590800"/>
            <a:ext cx="3276600" cy="3604260"/>
          </a:xfrm>
          <a:prstGeom prst="rect">
            <a:avLst/>
          </a:prstGeom>
        </p:spPr>
      </p:pic>
    </p:spTree>
    <p:extLst>
      <p:ext uri="{BB962C8B-B14F-4D97-AF65-F5344CB8AC3E}">
        <p14:creationId xmlns:p14="http://schemas.microsoft.com/office/powerpoint/2010/main" val="37284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narrowed man’s line from Adam through Seth to Abram (1–11) to establish the Abrahamic Covenant with unconditional promises of Canaan, eternal rule, and blessing to his descendants (12–50).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63682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Desperation leads to </a:t>
            </a:r>
            <a:br>
              <a:rPr lang="en-US" dirty="0"/>
            </a:br>
            <a:r>
              <a:rPr lang="en-US" dirty="0"/>
              <a:t>myth and/or medication</a:t>
            </a:r>
          </a:p>
        </p:txBody>
      </p:sp>
      <p:sp>
        <p:nvSpPr>
          <p:cNvPr id="3" name="Content Placeholder 2"/>
          <p:cNvSpPr>
            <a:spLocks noGrp="1"/>
          </p:cNvSpPr>
          <p:nvPr>
            <p:ph sz="half" idx="1"/>
          </p:nvPr>
        </p:nvSpPr>
        <p:spPr>
          <a:xfrm>
            <a:off x="152400" y="1600200"/>
            <a:ext cx="4495800" cy="5257800"/>
          </a:xfrm>
        </p:spPr>
        <p:txBody>
          <a:bodyPr>
            <a:normAutofit fontScale="70000" lnSpcReduction="20000"/>
          </a:bodyPr>
          <a:lstStyle/>
          <a:p>
            <a:pPr>
              <a:buNone/>
            </a:pPr>
            <a:r>
              <a:rPr lang="en-US" sz="3500" dirty="0"/>
              <a:t>Genesis 30:12–15 </a:t>
            </a:r>
          </a:p>
          <a:p>
            <a:pPr marL="0">
              <a:buNone/>
            </a:pPr>
            <a:r>
              <a:rPr lang="en-US" sz="3500" baseline="30000" dirty="0"/>
              <a:t>14</a:t>
            </a:r>
            <a:r>
              <a:rPr lang="en-US" sz="3500" dirty="0"/>
              <a:t> At the time of the wheat harvest Reuben went out and found some mandrake plants in a field and brought them to his mother Leah. Rachel said to Leah, “Give me some of your son</a:t>
            </a:r>
            <a:r>
              <a:rPr lang="uk-UA" sz="3500" dirty="0"/>
              <a:t>'</a:t>
            </a:r>
            <a:r>
              <a:rPr lang="en-US" sz="3500" dirty="0"/>
              <a:t>s mandrakes.” </a:t>
            </a:r>
            <a:r>
              <a:rPr lang="en-US" sz="3500" baseline="30000" dirty="0"/>
              <a:t>15</a:t>
            </a:r>
            <a:r>
              <a:rPr lang="en-US" sz="3500" dirty="0"/>
              <a:t> But Leah replied, “Wasn</a:t>
            </a:r>
            <a:r>
              <a:rPr lang="uk-UA" sz="3500" dirty="0"/>
              <a:t>'</a:t>
            </a:r>
            <a:r>
              <a:rPr lang="en-US" sz="3500" dirty="0"/>
              <a:t>t it enough that you</a:t>
            </a:r>
            <a:r>
              <a:rPr lang="uk-UA" sz="3500" dirty="0"/>
              <a:t>'</a:t>
            </a:r>
            <a:r>
              <a:rPr lang="en-US" sz="3500" dirty="0"/>
              <a:t>ve taken away my husband? Would you take away my son</a:t>
            </a:r>
            <a:r>
              <a:rPr lang="uk-UA" sz="3500" dirty="0"/>
              <a:t>'</a:t>
            </a:r>
            <a:r>
              <a:rPr lang="en-US" sz="3500" dirty="0"/>
              <a:t>s mandrakes too?” “All right,” Rachel said, “he may sleep with you tonight in exchange for your son</a:t>
            </a:r>
            <a:r>
              <a:rPr lang="uk-UA" sz="3500" dirty="0"/>
              <a:t>'</a:t>
            </a:r>
            <a:r>
              <a:rPr lang="en-US" sz="3500" dirty="0"/>
              <a:t>s mandrakes.” </a:t>
            </a:r>
          </a:p>
          <a:p>
            <a:pPr>
              <a:buNone/>
            </a:pPr>
            <a:endParaRPr lang="en-US" dirty="0"/>
          </a:p>
        </p:txBody>
      </p:sp>
      <p:sp>
        <p:nvSpPr>
          <p:cNvPr id="4" name="Content Placeholder 3"/>
          <p:cNvSpPr>
            <a:spLocks noGrp="1"/>
          </p:cNvSpPr>
          <p:nvPr>
            <p:ph sz="half" idx="2"/>
          </p:nvPr>
        </p:nvSpPr>
        <p:spPr>
          <a:xfrm>
            <a:off x="4648200" y="1600200"/>
            <a:ext cx="4495800" cy="5029200"/>
          </a:xfrm>
        </p:spPr>
        <p:txBody>
          <a:bodyPr>
            <a:noAutofit/>
          </a:bodyPr>
          <a:lstStyle/>
          <a:p>
            <a:r>
              <a:rPr lang="en-US" sz="2400" dirty="0"/>
              <a:t>Mandrakes – from Hebrew word meaning “love plant” were viewed as a type of aphrodisiac.</a:t>
            </a:r>
          </a:p>
          <a:p>
            <a:r>
              <a:rPr lang="en-US" sz="2400" dirty="0"/>
              <a:t>Rachel wanted them for obvious reasons. </a:t>
            </a:r>
          </a:p>
          <a:p>
            <a:r>
              <a:rPr lang="en-US" sz="2400" dirty="0"/>
              <a:t>Rachel has authority in the relationship regarding Jacob.</a:t>
            </a:r>
          </a:p>
          <a:p>
            <a:r>
              <a:rPr lang="en-US" sz="2400" dirty="0"/>
              <a:t>Leah views Rachel as having stole her husband from her.</a:t>
            </a:r>
          </a:p>
          <a:p>
            <a:r>
              <a:rPr lang="en-US" sz="2400" dirty="0"/>
              <a:t>The relationship has deteriorated to purchasing Jacob</a:t>
            </a:r>
            <a:r>
              <a:rPr lang="uk-UA" sz="2400" dirty="0"/>
              <a:t>'</a:t>
            </a:r>
            <a:r>
              <a:rPr lang="en-US" sz="2400" dirty="0"/>
              <a:t>s bed.</a:t>
            </a:r>
          </a:p>
        </p:txBody>
      </p:sp>
    </p:spTree>
    <p:extLst>
      <p:ext uri="{BB962C8B-B14F-4D97-AF65-F5344CB8AC3E}">
        <p14:creationId xmlns:p14="http://schemas.microsoft.com/office/powerpoint/2010/main" val="22829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p:cTn id="45" dur="1000" fill="hold"/>
                                        <p:tgtEl>
                                          <p:spTgt spid="4">
                                            <p:txEl>
                                              <p:pRg st="4" end="4"/>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a:t>Desperation misinterprets God</a:t>
            </a:r>
            <a:r>
              <a:rPr lang="uk-UA" dirty="0"/>
              <a:t>'</a:t>
            </a:r>
            <a:r>
              <a:rPr lang="en-US" dirty="0"/>
              <a:t>s grace</a:t>
            </a:r>
          </a:p>
        </p:txBody>
      </p:sp>
      <p:sp>
        <p:nvSpPr>
          <p:cNvPr id="3" name="Content Placeholder 2"/>
          <p:cNvSpPr>
            <a:spLocks noGrp="1"/>
          </p:cNvSpPr>
          <p:nvPr>
            <p:ph sz="half" idx="1"/>
          </p:nvPr>
        </p:nvSpPr>
        <p:spPr>
          <a:xfrm>
            <a:off x="381000" y="1600200"/>
            <a:ext cx="4114800" cy="5257800"/>
          </a:xfrm>
        </p:spPr>
        <p:txBody>
          <a:bodyPr>
            <a:normAutofit fontScale="85000" lnSpcReduction="20000"/>
          </a:bodyPr>
          <a:lstStyle/>
          <a:p>
            <a:pPr>
              <a:buNone/>
            </a:pPr>
            <a:r>
              <a:rPr lang="en-US" dirty="0"/>
              <a:t>Genesis 30:16–18  </a:t>
            </a:r>
          </a:p>
          <a:p>
            <a:pPr marL="0">
              <a:buNone/>
            </a:pPr>
            <a:r>
              <a:rPr lang="en-US" baseline="30000" dirty="0"/>
              <a:t>16</a:t>
            </a:r>
            <a:r>
              <a:rPr lang="en-US" dirty="0"/>
              <a:t> When Jacob came in from the fields that evening, Leah went out to meet him and said, “You must sleep with me because I have paid for your services with my son</a:t>
            </a:r>
            <a:r>
              <a:rPr lang="uk-UA" dirty="0"/>
              <a:t>'</a:t>
            </a:r>
            <a:r>
              <a:rPr lang="en-US" dirty="0"/>
              <a:t>s mandrakes.” So he had marital relations with her that night. </a:t>
            </a:r>
            <a:r>
              <a:rPr lang="en-US" baseline="30000" dirty="0"/>
              <a:t>17</a:t>
            </a:r>
            <a:r>
              <a:rPr lang="en-US" dirty="0"/>
              <a:t>God paid attention to Leah; she became pregnant and gave Jacob a son for the fifth time. </a:t>
            </a:r>
            <a:r>
              <a:rPr lang="en-US" baseline="30000" dirty="0"/>
              <a:t>18</a:t>
            </a:r>
            <a:r>
              <a:rPr lang="en-US" dirty="0"/>
              <a:t> Then Leah said, “God has granted me a reward because I gave my servant to my husband as a wife.” So she named him </a:t>
            </a:r>
            <a:r>
              <a:rPr lang="en-US" dirty="0">
                <a:solidFill>
                  <a:srgbClr val="FFFF00"/>
                </a:solidFill>
              </a:rPr>
              <a:t>Issachar</a:t>
            </a:r>
            <a:r>
              <a:rPr lang="en-US" dirty="0"/>
              <a:t>. </a:t>
            </a:r>
          </a:p>
          <a:p>
            <a:endParaRPr lang="en-US" dirty="0"/>
          </a:p>
        </p:txBody>
      </p:sp>
      <p:sp>
        <p:nvSpPr>
          <p:cNvPr id="4" name="Content Placeholder 3"/>
          <p:cNvSpPr>
            <a:spLocks noGrp="1"/>
          </p:cNvSpPr>
          <p:nvPr>
            <p:ph sz="half" idx="2"/>
          </p:nvPr>
        </p:nvSpPr>
        <p:spPr>
          <a:xfrm>
            <a:off x="4572000" y="1600200"/>
            <a:ext cx="4114800" cy="5257800"/>
          </a:xfrm>
        </p:spPr>
        <p:txBody>
          <a:bodyPr>
            <a:normAutofit fontScale="85000" lnSpcReduction="20000"/>
          </a:bodyPr>
          <a:lstStyle/>
          <a:p>
            <a:r>
              <a:rPr lang="en-US" dirty="0"/>
              <a:t>So desperate Leah meets him in the field.</a:t>
            </a:r>
          </a:p>
          <a:p>
            <a:r>
              <a:rPr lang="en-US" dirty="0"/>
              <a:t>Jacob has become a passive instrument for baby making in this relationship. She paid for his services.</a:t>
            </a:r>
          </a:p>
          <a:p>
            <a:r>
              <a:rPr lang="en-US" dirty="0"/>
              <a:t>Irony – Rachel wanted the aphrodisiac, but it was Leah that received what Rachel was after.</a:t>
            </a:r>
          </a:p>
          <a:p>
            <a:r>
              <a:rPr lang="en-US" dirty="0"/>
              <a:t>Issachar – appears to mean “man of reward.”  She thought God rewarded her because she gave her servant to Jacob.</a:t>
            </a:r>
          </a:p>
        </p:txBody>
      </p:sp>
    </p:spTree>
    <p:extLst>
      <p:ext uri="{BB962C8B-B14F-4D97-AF65-F5344CB8AC3E}">
        <p14:creationId xmlns:p14="http://schemas.microsoft.com/office/powerpoint/2010/main" val="27031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p:cTn id="38"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Leah</a:t>
            </a:r>
            <a:r>
              <a:rPr lang="uk-UA" dirty="0"/>
              <a:t>'</a:t>
            </a:r>
            <a:r>
              <a:rPr lang="en-US" dirty="0"/>
              <a:t>s desperation changes</a:t>
            </a:r>
          </a:p>
        </p:txBody>
      </p:sp>
      <p:sp>
        <p:nvSpPr>
          <p:cNvPr id="3" name="Content Placeholder 2"/>
          <p:cNvSpPr>
            <a:spLocks noGrp="1"/>
          </p:cNvSpPr>
          <p:nvPr>
            <p:ph sz="half" idx="1"/>
          </p:nvPr>
        </p:nvSpPr>
        <p:spPr/>
        <p:txBody>
          <a:bodyPr>
            <a:normAutofit fontScale="92500" lnSpcReduction="10000"/>
          </a:bodyPr>
          <a:lstStyle/>
          <a:p>
            <a:pPr>
              <a:buNone/>
            </a:pPr>
            <a:r>
              <a:rPr lang="en-US" dirty="0"/>
              <a:t>Genesis 30:19–21 </a:t>
            </a:r>
          </a:p>
          <a:p>
            <a:pPr marL="0">
              <a:buNone/>
            </a:pPr>
            <a:r>
              <a:rPr lang="en-US" baseline="30000" dirty="0"/>
              <a:t>19</a:t>
            </a:r>
            <a:r>
              <a:rPr lang="en-US" dirty="0"/>
              <a:t> Leah became pregnant again and gave Jacob a son for the sixth time. </a:t>
            </a:r>
            <a:r>
              <a:rPr lang="en-US" baseline="30000" dirty="0"/>
              <a:t>20</a:t>
            </a:r>
            <a:r>
              <a:rPr lang="en-US" dirty="0"/>
              <a:t> Then Leah said, “God has given me a good gift. Now my husband will honor me because I have given him six sons.” So she named him </a:t>
            </a:r>
            <a:r>
              <a:rPr lang="en-US" dirty="0" err="1">
                <a:solidFill>
                  <a:srgbClr val="FFFF00"/>
                </a:solidFill>
              </a:rPr>
              <a:t>Zebulun</a:t>
            </a:r>
            <a:r>
              <a:rPr lang="en-US" dirty="0"/>
              <a:t>. </a:t>
            </a:r>
            <a:r>
              <a:rPr lang="en-US" baseline="30000" dirty="0"/>
              <a:t>21</a:t>
            </a:r>
            <a:r>
              <a:rPr lang="en-US" dirty="0"/>
              <a:t> After that she gave birth to a daughter and named her </a:t>
            </a:r>
            <a:r>
              <a:rPr lang="en-US" dirty="0">
                <a:solidFill>
                  <a:srgbClr val="FFFF00"/>
                </a:solidFill>
              </a:rPr>
              <a:t>Dinah</a:t>
            </a:r>
            <a:r>
              <a:rPr lang="en-US" dirty="0"/>
              <a:t>. </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err="1"/>
              <a:t>Zebulun</a:t>
            </a:r>
            <a:r>
              <a:rPr lang="en-US" dirty="0"/>
              <a:t> – “honor”</a:t>
            </a:r>
          </a:p>
          <a:p>
            <a:r>
              <a:rPr lang="en-US" dirty="0"/>
              <a:t>She no longer uses the word love. Now, Jacob will honor me.</a:t>
            </a:r>
          </a:p>
          <a:p>
            <a:r>
              <a:rPr lang="en-US" dirty="0"/>
              <a:t>Dinah – “Justice” the only daughter mentioned.</a:t>
            </a:r>
          </a:p>
        </p:txBody>
      </p:sp>
    </p:spTree>
    <p:extLst>
      <p:ext uri="{BB962C8B-B14F-4D97-AF65-F5344CB8AC3E}">
        <p14:creationId xmlns:p14="http://schemas.microsoft.com/office/powerpoint/2010/main" val="271632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a:t>A child doesn</a:t>
            </a:r>
            <a:r>
              <a:rPr lang="uk-UA" dirty="0"/>
              <a:t>'</a:t>
            </a:r>
            <a:r>
              <a:rPr lang="en-US" dirty="0"/>
              <a:t>t end the desperation</a:t>
            </a:r>
          </a:p>
        </p:txBody>
      </p:sp>
      <p:sp>
        <p:nvSpPr>
          <p:cNvPr id="3" name="Content Placeholder 2"/>
          <p:cNvSpPr>
            <a:spLocks noGrp="1"/>
          </p:cNvSpPr>
          <p:nvPr>
            <p:ph sz="half" idx="1"/>
          </p:nvPr>
        </p:nvSpPr>
        <p:spPr/>
        <p:txBody>
          <a:bodyPr>
            <a:normAutofit fontScale="92500" lnSpcReduction="10000"/>
          </a:bodyPr>
          <a:lstStyle/>
          <a:p>
            <a:pPr>
              <a:buNone/>
            </a:pPr>
            <a:r>
              <a:rPr lang="en-US" dirty="0"/>
              <a:t>Genesis 30:22–24  </a:t>
            </a:r>
          </a:p>
          <a:p>
            <a:pPr marL="0">
              <a:buNone/>
            </a:pPr>
            <a:r>
              <a:rPr lang="en-US" baseline="30000" dirty="0"/>
              <a:t>22</a:t>
            </a:r>
            <a:r>
              <a:rPr lang="en-US" dirty="0"/>
              <a:t> Then God took note of Rachel. He paid attention to her and enabled her to become pregnant. </a:t>
            </a:r>
            <a:r>
              <a:rPr lang="en-US" baseline="30000" dirty="0"/>
              <a:t>23</a:t>
            </a:r>
            <a:r>
              <a:rPr lang="en-US" dirty="0"/>
              <a:t> She became pregnant and gave birth to a son. Then she said, “God has taken away my shame.” </a:t>
            </a:r>
            <a:r>
              <a:rPr lang="en-US" baseline="30000" dirty="0"/>
              <a:t>24</a:t>
            </a:r>
            <a:r>
              <a:rPr lang="en-US" dirty="0"/>
              <a:t> She named him </a:t>
            </a:r>
            <a:r>
              <a:rPr lang="en-US" dirty="0">
                <a:solidFill>
                  <a:srgbClr val="FFFF00"/>
                </a:solidFill>
              </a:rPr>
              <a:t>Joseph</a:t>
            </a:r>
            <a:r>
              <a:rPr lang="en-US" dirty="0"/>
              <a:t>, saying, “May the </a:t>
            </a:r>
            <a:r>
              <a:rPr lang="en-US" cap="small" dirty="0"/>
              <a:t>Lord</a:t>
            </a:r>
            <a:r>
              <a:rPr lang="en-US" dirty="0"/>
              <a:t> give me yet another son.” </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a:t>God answers Rachel and gives her a child.</a:t>
            </a:r>
          </a:p>
          <a:p>
            <a:r>
              <a:rPr lang="en-US" dirty="0"/>
              <a:t>Her shame is removed</a:t>
            </a:r>
          </a:p>
          <a:p>
            <a:r>
              <a:rPr lang="en-US" dirty="0"/>
              <a:t>But, she is desperate for another child.</a:t>
            </a:r>
          </a:p>
          <a:p>
            <a:r>
              <a:rPr lang="en-US" dirty="0"/>
              <a:t>Joseph means “may he add” but sounds like a Hebrew verb meaning “taken away”</a:t>
            </a:r>
          </a:p>
        </p:txBody>
      </p:sp>
    </p:spTree>
    <p:extLst>
      <p:ext uri="{BB962C8B-B14F-4D97-AF65-F5344CB8AC3E}">
        <p14:creationId xmlns:p14="http://schemas.microsoft.com/office/powerpoint/2010/main" val="21950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Genesis 29–30 Lessons</a:t>
            </a:r>
          </a:p>
        </p:txBody>
      </p:sp>
      <p:sp>
        <p:nvSpPr>
          <p:cNvPr id="10" name="Content Placeholder 9"/>
          <p:cNvSpPr>
            <a:spLocks noGrp="1"/>
          </p:cNvSpPr>
          <p:nvPr>
            <p:ph idx="1"/>
          </p:nvPr>
        </p:nvSpPr>
        <p:spPr/>
        <p:txBody>
          <a:bodyPr/>
          <a:lstStyle/>
          <a:p>
            <a:r>
              <a:rPr lang="en-US" dirty="0"/>
              <a:t>It is not wrong to desire love, children, a good home, prosperity, etc.</a:t>
            </a:r>
          </a:p>
          <a:p>
            <a:r>
              <a:rPr lang="en-US" dirty="0"/>
              <a:t>Desperation for what we don</a:t>
            </a:r>
            <a:r>
              <a:rPr lang="uk-UA" dirty="0"/>
              <a:t>'</a:t>
            </a:r>
            <a:r>
              <a:rPr lang="en-US" dirty="0"/>
              <a:t>t have can lead us into wrong attitudes and actions.</a:t>
            </a:r>
          </a:p>
          <a:p>
            <a:r>
              <a:rPr lang="en-US" dirty="0"/>
              <a:t>Desperation can lead to jealousy and hatred. </a:t>
            </a:r>
          </a:p>
          <a:p>
            <a:r>
              <a:rPr lang="en-US" dirty="0"/>
              <a:t>A spouse can seldom provide all we are desperate to receive.</a:t>
            </a:r>
          </a:p>
        </p:txBody>
      </p:sp>
      <p:pic>
        <p:nvPicPr>
          <p:cNvPr id="11"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772400" y="304800"/>
            <a:ext cx="1066800" cy="1066800"/>
          </a:xfrm>
          <a:prstGeom prst="rect">
            <a:avLst/>
          </a:prstGeom>
          <a:noFill/>
          <a:ln w="9525">
            <a:noFill/>
            <a:miter lim="800000"/>
            <a:headEnd/>
            <a:tailEnd/>
          </a:ln>
        </p:spPr>
      </p:pic>
    </p:spTree>
    <p:extLst>
      <p:ext uri="{BB962C8B-B14F-4D97-AF65-F5344CB8AC3E}">
        <p14:creationId xmlns:p14="http://schemas.microsoft.com/office/powerpoint/2010/main" val="412229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1000" fill="hold"/>
                                        <p:tgtEl>
                                          <p:spTgt spid="10">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Look at your heart</a:t>
            </a:r>
          </a:p>
        </p:txBody>
      </p:sp>
      <p:sp>
        <p:nvSpPr>
          <p:cNvPr id="3" name="Content Placeholder 2"/>
          <p:cNvSpPr>
            <a:spLocks noGrp="1"/>
          </p:cNvSpPr>
          <p:nvPr>
            <p:ph idx="1"/>
          </p:nvPr>
        </p:nvSpPr>
        <p:spPr/>
        <p:txBody>
          <a:bodyPr/>
          <a:lstStyle/>
          <a:p>
            <a:pPr marL="0" algn="ctr">
              <a:buNone/>
            </a:pPr>
            <a:r>
              <a:rPr lang="en-US" dirty="0"/>
              <a:t>Is there something you</a:t>
            </a:r>
            <a:r>
              <a:rPr lang="uk-UA" dirty="0"/>
              <a:t>'</a:t>
            </a:r>
            <a:r>
              <a:rPr lang="en-US" dirty="0"/>
              <a:t>re desperate for that leads you to jealousy, hate, a competitive spirit, ungratefulness for what you have, or actions inconsistent with God</a:t>
            </a:r>
            <a:r>
              <a:rPr lang="uk-UA" dirty="0"/>
              <a:t>'</a:t>
            </a:r>
            <a:r>
              <a:rPr lang="en-US" dirty="0"/>
              <a:t>s will?</a:t>
            </a:r>
          </a:p>
          <a:p>
            <a:pPr algn="ctr">
              <a:buNone/>
            </a:pPr>
            <a:endParaRPr lang="en-US" dirty="0"/>
          </a:p>
          <a:p>
            <a:pPr algn="ctr">
              <a:buNone/>
            </a:pPr>
            <a:r>
              <a:rPr lang="en-US" dirty="0"/>
              <a:t>How are we really different from Jacob, Leah, or Rachel?</a:t>
            </a:r>
          </a:p>
        </p:txBody>
      </p:sp>
    </p:spTree>
    <p:extLst>
      <p:ext uri="{BB962C8B-B14F-4D97-AF65-F5344CB8AC3E}">
        <p14:creationId xmlns:p14="http://schemas.microsoft.com/office/powerpoint/2010/main" val="182868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Content</a:t>
            </a:r>
          </a:p>
        </p:txBody>
      </p:sp>
      <p:sp>
        <p:nvSpPr>
          <p:cNvPr id="3" name="Content Placeholder 2"/>
          <p:cNvSpPr>
            <a:spLocks noGrp="1"/>
          </p:cNvSpPr>
          <p:nvPr>
            <p:ph idx="1"/>
          </p:nvPr>
        </p:nvSpPr>
        <p:spPr/>
        <p:txBody>
          <a:bodyPr>
            <a:normAutofit lnSpcReduction="10000"/>
          </a:bodyPr>
          <a:lstStyle/>
          <a:p>
            <a:pPr algn="ctr">
              <a:buNone/>
            </a:pPr>
            <a:r>
              <a:rPr lang="en-US" dirty="0"/>
              <a:t>Philippians 4:11-13 (NET) </a:t>
            </a:r>
          </a:p>
          <a:p>
            <a:pPr marL="0" algn="ctr">
              <a:buNone/>
            </a:pPr>
            <a:r>
              <a:rPr lang="en-US" baseline="30000" dirty="0"/>
              <a:t>11</a:t>
            </a:r>
            <a:r>
              <a:rPr lang="en-US" dirty="0"/>
              <a:t> I am not saying this because I am in need, for I have learned to be content in any circumstance. </a:t>
            </a:r>
            <a:r>
              <a:rPr lang="en-US" baseline="30000" dirty="0"/>
              <a:t>12</a:t>
            </a:r>
            <a:r>
              <a:rPr lang="en-US" dirty="0"/>
              <a:t> I have experienced times of need and times of abundance. In any and every circumstance I have learned the secret of contentment, whether I go satisfied or hungry, have plenty or nothing. </a:t>
            </a:r>
            <a:r>
              <a:rPr lang="en-US" baseline="30000" dirty="0"/>
              <a:t>13</a:t>
            </a:r>
            <a:r>
              <a:rPr lang="en-US" dirty="0"/>
              <a:t> I am able to do all things through the one who strengthens me. </a:t>
            </a:r>
          </a:p>
          <a:p>
            <a:endParaRPr lang="en-US" dirty="0"/>
          </a:p>
        </p:txBody>
      </p:sp>
    </p:spTree>
    <p:extLst>
      <p:ext uri="{BB962C8B-B14F-4D97-AF65-F5344CB8AC3E}">
        <p14:creationId xmlns:p14="http://schemas.microsoft.com/office/powerpoint/2010/main" val="6017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31</a:t>
            </a:r>
          </a:p>
        </p:txBody>
      </p:sp>
    </p:spTree>
    <p:extLst>
      <p:ext uri="{BB962C8B-B14F-4D97-AF65-F5344CB8AC3E}">
        <p14:creationId xmlns:p14="http://schemas.microsoft.com/office/powerpoint/2010/main" val="2836489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i="1">
                <a:solidFill>
                  <a:srgbClr val="000000"/>
                </a:solidFill>
                <a:cs typeface="Arial" charset="0"/>
              </a:rPr>
              <a:t>married</a:t>
            </a:r>
            <a:endParaRPr lang="en-US" altLang="zh-CN" sz="1800" b="1" i="1">
              <a:solidFill>
                <a:srgbClr val="33CC33"/>
              </a:solidFill>
              <a:cs typeface="Arial" charset="0"/>
            </a:endParaRPr>
          </a:p>
        </p:txBody>
      </p:sp>
      <p:pic>
        <p:nvPicPr>
          <p:cNvPr id="65" name="Content Placeholder 4" descr="A close up of a map&#10;&#10;Description generated with high confidence">
            <a:extLst>
              <a:ext uri="{FF2B5EF4-FFF2-40B4-BE49-F238E27FC236}">
                <a16:creationId xmlns:a16="http://schemas.microsoft.com/office/drawing/2014/main" id="{F6069BBF-FD11-8E43-8129-736F70FAD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867581"/>
            <a:ext cx="9144000" cy="6009861"/>
          </a:xfrm>
          <a:prstGeom prst="rect">
            <a:avLst/>
          </a:prstGeom>
          <a:effectLst/>
        </p:spPr>
      </p:pic>
    </p:spTree>
    <p:extLst>
      <p:ext uri="{BB962C8B-B14F-4D97-AF65-F5344CB8AC3E}">
        <p14:creationId xmlns:p14="http://schemas.microsoft.com/office/powerpoint/2010/main" val="402579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1713" name="Group 2"/>
          <p:cNvGrpSpPr>
            <a:grpSpLocks/>
          </p:cNvGrpSpPr>
          <p:nvPr/>
        </p:nvGrpSpPr>
        <p:grpSpPr bwMode="auto">
          <a:xfrm>
            <a:off x="4691063" y="249238"/>
            <a:ext cx="4418012" cy="6127750"/>
            <a:chOff x="2687" y="340"/>
            <a:chExt cx="2673" cy="3732"/>
          </a:xfrm>
        </p:grpSpPr>
        <p:pic>
          <p:nvPicPr>
            <p:cNvPr id="371727" name="Picture 3" descr="Jactrip"/>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687" y="340"/>
              <a:ext cx="2673" cy="3732"/>
            </a:xfrm>
            <a:prstGeom prst="rect">
              <a:avLst/>
            </a:prstGeom>
            <a:solidFill>
              <a:srgbClr val="33CC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71728" name="Rectangle 4"/>
            <p:cNvSpPr>
              <a:spLocks noChangeArrowheads="1"/>
            </p:cNvSpPr>
            <p:nvPr/>
          </p:nvSpPr>
          <p:spPr bwMode="auto">
            <a:xfrm>
              <a:off x="2950" y="425"/>
              <a:ext cx="72" cy="164"/>
            </a:xfrm>
            <a:prstGeom prst="rect">
              <a:avLst/>
            </a:prstGeom>
            <a:solidFill>
              <a:srgbClr val="33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zh-CN" altLang="en-US" sz="2800" b="1">
                <a:solidFill>
                  <a:srgbClr val="000000"/>
                </a:solidFill>
                <a:latin typeface="Arial" charset="0"/>
                <a:ea typeface="ＭＳ Ｐゴシック" charset="0"/>
                <a:cs typeface="Arial" charset="0"/>
              </a:endParaRPr>
            </a:p>
          </p:txBody>
        </p:sp>
        <p:sp>
          <p:nvSpPr>
            <p:cNvPr id="371729" name="Rectangle 5"/>
            <p:cNvSpPr>
              <a:spLocks noChangeArrowheads="1"/>
            </p:cNvSpPr>
            <p:nvPr/>
          </p:nvSpPr>
          <p:spPr bwMode="auto">
            <a:xfrm>
              <a:off x="2725" y="375"/>
              <a:ext cx="457" cy="183"/>
            </a:xfrm>
            <a:prstGeom prst="rect">
              <a:avLst/>
            </a:prstGeom>
            <a:solidFill>
              <a:srgbClr val="33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800" b="1">
                <a:solidFill>
                  <a:srgbClr val="000000"/>
                </a:solidFill>
                <a:latin typeface="Arial" charset="0"/>
                <a:ea typeface="ＭＳ Ｐゴシック" charset="0"/>
                <a:cs typeface="Arial" charset="0"/>
              </a:endParaRPr>
            </a:p>
          </p:txBody>
        </p:sp>
      </p:grpSp>
      <p:sp>
        <p:nvSpPr>
          <p:cNvPr id="1245190" name="Text Box 6"/>
          <p:cNvSpPr txBox="1">
            <a:spLocks noChangeArrowheads="1"/>
          </p:cNvSpPr>
          <p:nvPr/>
        </p:nvSpPr>
        <p:spPr bwMode="auto">
          <a:xfrm>
            <a:off x="-36513" y="-26988"/>
            <a:ext cx="4968876" cy="157003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a:solidFill>
                  <a:srgbClr val="000000"/>
                </a:solidFill>
                <a:cs typeface="Arial" charset="0"/>
              </a:rPr>
              <a:t>4. Jacob works 20 years for Laban, marries his 2 daughters, Rachel and Leah, and prospers </a:t>
            </a:r>
            <a:r>
              <a:rPr lang="en-US" altLang="zh-CN" b="1">
                <a:solidFill>
                  <a:srgbClr val="3333CC"/>
                </a:solidFill>
                <a:cs typeface="Arial" charset="0"/>
              </a:rPr>
              <a:t>(Gen. 29:30).</a:t>
            </a:r>
            <a:endParaRPr lang="en-US" altLang="zh-CN" b="1">
              <a:solidFill>
                <a:srgbClr val="000000"/>
              </a:solidFill>
              <a:cs typeface="Arial" charset="0"/>
            </a:endParaRPr>
          </a:p>
        </p:txBody>
      </p:sp>
      <p:sp>
        <p:nvSpPr>
          <p:cNvPr id="371715" name="Text Box 7"/>
          <p:cNvSpPr txBox="1">
            <a:spLocks noChangeArrowheads="1"/>
          </p:cNvSpPr>
          <p:nvPr/>
        </p:nvSpPr>
        <p:spPr bwMode="auto">
          <a:xfrm>
            <a:off x="203200" y="1727200"/>
            <a:ext cx="3919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endParaRPr lang="zh-CN" altLang="en-US" sz="2800" b="1">
              <a:solidFill>
                <a:srgbClr val="000000"/>
              </a:solidFill>
              <a:cs typeface="Arial" charset="0"/>
            </a:endParaRPr>
          </a:p>
        </p:txBody>
      </p:sp>
      <p:sp>
        <p:nvSpPr>
          <p:cNvPr id="1245192" name="Text Box 8"/>
          <p:cNvSpPr txBox="1">
            <a:spLocks noChangeArrowheads="1"/>
          </p:cNvSpPr>
          <p:nvPr/>
        </p:nvSpPr>
        <p:spPr bwMode="auto">
          <a:xfrm>
            <a:off x="-36513" y="1557338"/>
            <a:ext cx="4930776" cy="1570037"/>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dirty="0">
                <a:solidFill>
                  <a:srgbClr val="000000"/>
                </a:solidFill>
                <a:cs typeface="Arial" charset="0"/>
              </a:rPr>
              <a:t>5. Then the Lord says to Jacob, </a:t>
            </a:r>
            <a:r>
              <a:rPr lang="en-US" altLang="ja-JP" b="1" i="1" dirty="0">
                <a:solidFill>
                  <a:srgbClr val="800000"/>
                </a:solidFill>
                <a:cs typeface="Arial" charset="0"/>
              </a:rPr>
              <a:t>"Go back to the land of your fathers and to your relatives and I will be with you"</a:t>
            </a:r>
            <a:r>
              <a:rPr lang="en-US" altLang="ja-JP" b="1" dirty="0">
                <a:solidFill>
                  <a:srgbClr val="16165D"/>
                </a:solidFill>
                <a:cs typeface="Arial" charset="0"/>
              </a:rPr>
              <a:t> </a:t>
            </a:r>
            <a:r>
              <a:rPr lang="en-US" altLang="ja-JP" b="1" dirty="0">
                <a:solidFill>
                  <a:srgbClr val="3333CC"/>
                </a:solidFill>
                <a:cs typeface="Arial" charset="0"/>
              </a:rPr>
              <a:t>(Gen. 31:3).</a:t>
            </a:r>
            <a:endParaRPr lang="en-US" altLang="zh-CN" b="1" dirty="0">
              <a:solidFill>
                <a:srgbClr val="3333CC"/>
              </a:solidFill>
              <a:cs typeface="Arial" charset="0"/>
            </a:endParaRPr>
          </a:p>
        </p:txBody>
      </p:sp>
      <p:sp>
        <p:nvSpPr>
          <p:cNvPr id="371717" name="Text Box 9"/>
          <p:cNvSpPr txBox="1">
            <a:spLocks noChangeArrowheads="1"/>
          </p:cNvSpPr>
          <p:nvPr/>
        </p:nvSpPr>
        <p:spPr bwMode="auto">
          <a:xfrm>
            <a:off x="290513" y="3163888"/>
            <a:ext cx="3832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endParaRPr lang="zh-CN" altLang="en-US" sz="2800" b="1">
              <a:solidFill>
                <a:srgbClr val="000000"/>
              </a:solidFill>
              <a:cs typeface="Arial" charset="0"/>
            </a:endParaRPr>
          </a:p>
        </p:txBody>
      </p:sp>
      <p:sp>
        <p:nvSpPr>
          <p:cNvPr id="371718" name="Text Box 10"/>
          <p:cNvSpPr txBox="1">
            <a:spLocks noChangeArrowheads="1"/>
          </p:cNvSpPr>
          <p:nvPr/>
        </p:nvSpPr>
        <p:spPr bwMode="auto">
          <a:xfrm>
            <a:off x="7288213" y="3429000"/>
            <a:ext cx="1171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sz="1800" b="1">
                <a:solidFill>
                  <a:srgbClr val="000000"/>
                </a:solidFill>
                <a:cs typeface="Arial" charset="0"/>
              </a:rPr>
              <a:t>Mizpah</a:t>
            </a:r>
          </a:p>
        </p:txBody>
      </p:sp>
      <p:sp>
        <p:nvSpPr>
          <p:cNvPr id="371719" name="Oval 11"/>
          <p:cNvSpPr>
            <a:spLocks noChangeArrowheads="1"/>
          </p:cNvSpPr>
          <p:nvPr/>
        </p:nvSpPr>
        <p:spPr bwMode="auto">
          <a:xfrm>
            <a:off x="7380288" y="3402013"/>
            <a:ext cx="88900" cy="98425"/>
          </a:xfrm>
          <a:prstGeom prst="ellipse">
            <a:avLst/>
          </a:prstGeom>
          <a:solidFill>
            <a:schemeClr val="tx1"/>
          </a:solidFill>
          <a:ln w="9525">
            <a:solidFill>
              <a:schemeClr val="tx1"/>
            </a:solidFill>
            <a:round/>
            <a:headEnd/>
            <a:tailEnd/>
          </a:ln>
        </p:spPr>
        <p:txBody>
          <a:bodyPr wrap="none" anchor="ctr"/>
          <a:lstStyle/>
          <a:p>
            <a:pPr algn="ctr" defTabSz="914400" fontAlgn="base">
              <a:spcBef>
                <a:spcPct val="0"/>
              </a:spcBef>
              <a:spcAft>
                <a:spcPct val="0"/>
              </a:spcAft>
            </a:pPr>
            <a:endParaRPr lang="zh-CN" altLang="en-US" sz="2800" b="1">
              <a:solidFill>
                <a:srgbClr val="000000"/>
              </a:solidFill>
              <a:latin typeface="Arial" charset="0"/>
              <a:ea typeface="ＭＳ Ｐゴシック" charset="0"/>
              <a:cs typeface="Arial" charset="0"/>
            </a:endParaRPr>
          </a:p>
        </p:txBody>
      </p:sp>
      <p:grpSp>
        <p:nvGrpSpPr>
          <p:cNvPr id="3" name="Group 12"/>
          <p:cNvGrpSpPr>
            <a:grpSpLocks/>
          </p:cNvGrpSpPr>
          <p:nvPr/>
        </p:nvGrpSpPr>
        <p:grpSpPr bwMode="auto">
          <a:xfrm>
            <a:off x="-36513" y="3141663"/>
            <a:ext cx="7272338" cy="1938337"/>
            <a:chOff x="156" y="2092"/>
            <a:chExt cx="3627" cy="1221"/>
          </a:xfrm>
        </p:grpSpPr>
        <p:sp>
          <p:nvSpPr>
            <p:cNvPr id="371725" name="Text Box 13"/>
            <p:cNvSpPr txBox="1">
              <a:spLocks noChangeArrowheads="1"/>
            </p:cNvSpPr>
            <p:nvPr/>
          </p:nvSpPr>
          <p:spPr bwMode="auto">
            <a:xfrm>
              <a:off x="156" y="2092"/>
              <a:ext cx="2450" cy="1221"/>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a:solidFill>
                    <a:srgbClr val="000000"/>
                  </a:solidFill>
                  <a:cs typeface="Arial" charset="0"/>
                </a:rPr>
                <a:t>6. Jacob flees from Laban with his family and his rightful possessions. Laban confronts Jacob at Mizpah and they agree to separate </a:t>
              </a:r>
              <a:r>
                <a:rPr lang="en-US" altLang="zh-CN" b="1">
                  <a:solidFill>
                    <a:srgbClr val="3333CC"/>
                  </a:solidFill>
                  <a:cs typeface="Arial" charset="0"/>
                </a:rPr>
                <a:t>(Gen. 31:48-49).</a:t>
              </a:r>
            </a:p>
          </p:txBody>
        </p:sp>
        <p:sp>
          <p:nvSpPr>
            <p:cNvPr id="371726" name="Line 14"/>
            <p:cNvSpPr>
              <a:spLocks noChangeShapeType="1"/>
            </p:cNvSpPr>
            <p:nvPr/>
          </p:nvSpPr>
          <p:spPr bwMode="auto">
            <a:xfrm flipV="1">
              <a:off x="2606" y="2228"/>
              <a:ext cx="1177" cy="3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grpSp>
        <p:nvGrpSpPr>
          <p:cNvPr id="4" name="Group 15"/>
          <p:cNvGrpSpPr>
            <a:grpSpLocks/>
          </p:cNvGrpSpPr>
          <p:nvPr/>
        </p:nvGrpSpPr>
        <p:grpSpPr bwMode="auto">
          <a:xfrm>
            <a:off x="-36513" y="3716338"/>
            <a:ext cx="7343776" cy="2940050"/>
            <a:chOff x="165" y="2468"/>
            <a:chExt cx="3663" cy="1852"/>
          </a:xfrm>
        </p:grpSpPr>
        <p:sp>
          <p:nvSpPr>
            <p:cNvPr id="371723" name="Text Box 16"/>
            <p:cNvSpPr txBox="1">
              <a:spLocks noChangeArrowheads="1"/>
            </p:cNvSpPr>
            <p:nvPr/>
          </p:nvSpPr>
          <p:spPr bwMode="auto">
            <a:xfrm>
              <a:off x="165" y="3331"/>
              <a:ext cx="2432" cy="989"/>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dirty="0">
                  <a:solidFill>
                    <a:srgbClr val="000000"/>
                  </a:solidFill>
                  <a:cs typeface="Arial" charset="0"/>
                </a:rPr>
                <a:t>7. Jacob meets angels of God. He affirms God is with him by naming the place </a:t>
              </a:r>
              <a:r>
                <a:rPr lang="en-US" altLang="zh-CN" b="1" dirty="0" err="1">
                  <a:solidFill>
                    <a:srgbClr val="000000"/>
                  </a:solidFill>
                  <a:cs typeface="Arial" charset="0"/>
                </a:rPr>
                <a:t>Mahanaim</a:t>
              </a:r>
              <a:r>
                <a:rPr lang="en-US" altLang="zh-CN" b="1" dirty="0">
                  <a:solidFill>
                    <a:srgbClr val="000000"/>
                  </a:solidFill>
                  <a:cs typeface="Arial" charset="0"/>
                </a:rPr>
                <a:t>, or </a:t>
              </a:r>
              <a:r>
                <a:rPr lang="en-US" b="1" dirty="0">
                  <a:solidFill>
                    <a:srgbClr val="000000"/>
                  </a:solidFill>
                  <a:cs typeface="Arial" charset="0"/>
                </a:rPr>
                <a:t>"</a:t>
              </a:r>
              <a:r>
                <a:rPr lang="en-US" altLang="zh-CN" b="1" dirty="0">
                  <a:solidFill>
                    <a:srgbClr val="000000"/>
                  </a:solidFill>
                  <a:cs typeface="Arial" charset="0"/>
                </a:rPr>
                <a:t>camp of God</a:t>
              </a:r>
              <a:r>
                <a:rPr lang="en-US" b="1" dirty="0">
                  <a:solidFill>
                    <a:srgbClr val="000000"/>
                  </a:solidFill>
                  <a:cs typeface="Arial" charset="0"/>
                </a:rPr>
                <a:t>"</a:t>
              </a:r>
              <a:r>
                <a:rPr lang="en-US" altLang="zh-CN" b="1" dirty="0">
                  <a:solidFill>
                    <a:srgbClr val="000000"/>
                  </a:solidFill>
                  <a:cs typeface="Arial" charset="0"/>
                </a:rPr>
                <a:t> </a:t>
              </a:r>
              <a:r>
                <a:rPr lang="en-US" altLang="zh-CN" b="1" dirty="0">
                  <a:solidFill>
                    <a:srgbClr val="3333CC"/>
                  </a:solidFill>
                  <a:cs typeface="Arial" charset="0"/>
                </a:rPr>
                <a:t>(Gen. 32:1).</a:t>
              </a:r>
            </a:p>
          </p:txBody>
        </p:sp>
        <p:sp>
          <p:nvSpPr>
            <p:cNvPr id="371724" name="Line 17"/>
            <p:cNvSpPr>
              <a:spLocks noChangeShapeType="1"/>
            </p:cNvSpPr>
            <p:nvPr/>
          </p:nvSpPr>
          <p:spPr bwMode="auto">
            <a:xfrm flipV="1">
              <a:off x="2606" y="2468"/>
              <a:ext cx="1222" cy="87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71722" name="Rectangle 18"/>
          <p:cNvSpPr>
            <a:spLocks noGrp="1" noChangeArrowheads="1"/>
          </p:cNvSpPr>
          <p:nvPr>
            <p:ph type="title" idx="4294967295"/>
          </p:nvPr>
        </p:nvSpPr>
        <p:spPr>
          <a:xfrm>
            <a:off x="4787900" y="228600"/>
            <a:ext cx="3903663" cy="1371600"/>
          </a:xfrm>
          <a:solidFill>
            <a:schemeClr val="bg1"/>
          </a:solidFill>
          <a:ln w="76200">
            <a:solidFill>
              <a:srgbClr val="212164"/>
            </a:solidFill>
            <a:miter lim="800000"/>
            <a:headEnd/>
            <a:tailEnd/>
          </a:ln>
        </p:spPr>
        <p:txBody>
          <a:bodyPr/>
          <a:lstStyle/>
          <a:p>
            <a:pPr eaLnBrk="1" hangingPunct="1"/>
            <a:r>
              <a:rPr lang="en-US" altLang="zh-CN" sz="2800" b="1" dirty="0">
                <a:latin typeface="Arial" charset="0"/>
                <a:ea typeface="ＭＳ Ｐゴシック" charset="0"/>
              </a:rPr>
              <a:t>Jacob</a:t>
            </a:r>
            <a:r>
              <a:rPr lang="uk-UA" altLang="ja-JP" sz="2800" b="1" dirty="0">
                <a:latin typeface="Arial" charset="0"/>
                <a:ea typeface="ＭＳ Ｐゴシック" charset="0"/>
              </a:rPr>
              <a:t>'</a:t>
            </a:r>
            <a:r>
              <a:rPr lang="en-US" altLang="ja-JP" sz="2800" b="1" dirty="0">
                <a:latin typeface="Arial" charset="0"/>
                <a:ea typeface="ＭＳ Ｐゴシック" charset="0"/>
              </a:rPr>
              <a:t>s Work &amp; Return (Gen 29–32)</a:t>
            </a:r>
            <a:endParaRPr lang="en-US" altLang="zh-CN" sz="3200" b="1" dirty="0">
              <a:latin typeface="Arial" charset="0"/>
              <a:ea typeface="ＭＳ Ｐゴシック" charset="0"/>
            </a:endParaRPr>
          </a:p>
        </p:txBody>
      </p:sp>
    </p:spTree>
    <p:extLst>
      <p:ext uri="{BB962C8B-B14F-4D97-AF65-F5344CB8AC3E}">
        <p14:creationId xmlns:p14="http://schemas.microsoft.com/office/powerpoint/2010/main" val="1670426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45190"/>
                                        </p:tgtEl>
                                        <p:attrNameLst>
                                          <p:attrName>style.visibility</p:attrName>
                                        </p:attrNameLst>
                                      </p:cBhvr>
                                      <p:to>
                                        <p:strVal val="visible"/>
                                      </p:to>
                                    </p:set>
                                    <p:anim calcmode="lin" valueType="num">
                                      <p:cBhvr additive="base">
                                        <p:cTn id="7" dur="500" fill="hold"/>
                                        <p:tgtEl>
                                          <p:spTgt spid="1245190"/>
                                        </p:tgtEl>
                                        <p:attrNameLst>
                                          <p:attrName>ppt_x</p:attrName>
                                        </p:attrNameLst>
                                      </p:cBhvr>
                                      <p:tavLst>
                                        <p:tav tm="0">
                                          <p:val>
                                            <p:strVal val="0-#ppt_w/2"/>
                                          </p:val>
                                        </p:tav>
                                        <p:tav tm="100000">
                                          <p:val>
                                            <p:strVal val="#ppt_x"/>
                                          </p:val>
                                        </p:tav>
                                      </p:tavLst>
                                    </p:anim>
                                    <p:anim calcmode="lin" valueType="num">
                                      <p:cBhvr additive="base">
                                        <p:cTn id="8" dur="500" fill="hold"/>
                                        <p:tgtEl>
                                          <p:spTgt spid="12451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245192"/>
                                        </p:tgtEl>
                                        <p:attrNameLst>
                                          <p:attrName>style.visibility</p:attrName>
                                        </p:attrNameLst>
                                      </p:cBhvr>
                                      <p:to>
                                        <p:strVal val="visible"/>
                                      </p:to>
                                    </p:set>
                                    <p:anim calcmode="lin" valueType="num">
                                      <p:cBhvr additive="base">
                                        <p:cTn id="13" dur="500" fill="hold"/>
                                        <p:tgtEl>
                                          <p:spTgt spid="1245192"/>
                                        </p:tgtEl>
                                        <p:attrNameLst>
                                          <p:attrName>ppt_x</p:attrName>
                                        </p:attrNameLst>
                                      </p:cBhvr>
                                      <p:tavLst>
                                        <p:tav tm="0">
                                          <p:val>
                                            <p:strVal val="1+#ppt_w/2"/>
                                          </p:val>
                                        </p:tav>
                                        <p:tav tm="100000">
                                          <p:val>
                                            <p:strVal val="#ppt_x"/>
                                          </p:val>
                                        </p:tav>
                                      </p:tavLst>
                                    </p:anim>
                                    <p:anim calcmode="lin" valueType="num">
                                      <p:cBhvr additive="base">
                                        <p:cTn id="14" dur="500" fill="hold"/>
                                        <p:tgtEl>
                                          <p:spTgt spid="124519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190" grpId="0" animBg="1" autoUpdateAnimBg="0"/>
      <p:bldP spid="124519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Redemption is needed due to man’s sin (3:1-7), but as God redeemed Adam and Eve with a sacrificial animal (3:21), so a Redeemer from Eve will finally defeat Satan (3:15), typified in Joseph (45:7).</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20551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32</a:t>
            </a:r>
          </a:p>
        </p:txBody>
      </p:sp>
    </p:spTree>
    <p:extLst>
      <p:ext uri="{BB962C8B-B14F-4D97-AF65-F5344CB8AC3E}">
        <p14:creationId xmlns:p14="http://schemas.microsoft.com/office/powerpoint/2010/main" val="2928797342"/>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descr="map-jacobtobeth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4963" y="657225"/>
            <a:ext cx="4865687" cy="543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74625" y="204788"/>
            <a:ext cx="7707313" cy="3046412"/>
            <a:chOff x="110" y="129"/>
            <a:chExt cx="4855" cy="1919"/>
          </a:xfrm>
        </p:grpSpPr>
        <p:sp>
          <p:nvSpPr>
            <p:cNvPr id="373766" name="Text Box 4"/>
            <p:cNvSpPr txBox="1">
              <a:spLocks noChangeArrowheads="1"/>
            </p:cNvSpPr>
            <p:nvPr/>
          </p:nvSpPr>
          <p:spPr bwMode="auto">
            <a:xfrm>
              <a:off x="110" y="129"/>
              <a:ext cx="2825" cy="1919"/>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dirty="0">
                  <a:solidFill>
                    <a:srgbClr val="000000"/>
                  </a:solidFill>
                  <a:cs typeface="Arial" charset="0"/>
                </a:rPr>
                <a:t>8. Jacob prepares to meet Esau. God meets Jacob at </a:t>
              </a:r>
              <a:r>
                <a:rPr lang="en-US" altLang="zh-CN" b="1" dirty="0" err="1">
                  <a:solidFill>
                    <a:srgbClr val="000000"/>
                  </a:solidFill>
                  <a:cs typeface="Arial" charset="0"/>
                </a:rPr>
                <a:t>Peniel</a:t>
              </a:r>
              <a:r>
                <a:rPr lang="en-US" altLang="zh-CN" b="1" dirty="0">
                  <a:solidFill>
                    <a:srgbClr val="000000"/>
                  </a:solidFill>
                  <a:cs typeface="Arial" charset="0"/>
                </a:rPr>
                <a:t>. Jacob wrestles with God all night long. God changes his name to </a:t>
              </a:r>
              <a:r>
                <a:rPr lang="en-US" altLang="zh-CN" b="1" i="1" dirty="0">
                  <a:solidFill>
                    <a:srgbClr val="000000"/>
                  </a:solidFill>
                  <a:cs typeface="Arial" charset="0"/>
                </a:rPr>
                <a:t>Israel</a:t>
              </a:r>
              <a:r>
                <a:rPr lang="en-US" altLang="zh-CN" b="1" dirty="0">
                  <a:solidFill>
                    <a:srgbClr val="000000"/>
                  </a:solidFill>
                  <a:cs typeface="Arial" charset="0"/>
                </a:rPr>
                <a:t>, </a:t>
              </a:r>
              <a:r>
                <a:rPr lang="en-US" altLang="ja-JP" b="1" dirty="0">
                  <a:solidFill>
                    <a:srgbClr val="800000"/>
                  </a:solidFill>
                  <a:cs typeface="Arial" charset="0"/>
                </a:rPr>
                <a:t>"because you have struggled with God and with men and have overcome"</a:t>
              </a:r>
              <a:r>
                <a:rPr lang="en-US" altLang="ja-JP" b="1" dirty="0">
                  <a:solidFill>
                    <a:srgbClr val="FF00FF"/>
                  </a:solidFill>
                  <a:cs typeface="Arial" charset="0"/>
                </a:rPr>
                <a:t> </a:t>
              </a:r>
              <a:r>
                <a:rPr lang="en-US" altLang="ja-JP" b="1" dirty="0">
                  <a:solidFill>
                    <a:srgbClr val="3333CC"/>
                  </a:solidFill>
                  <a:cs typeface="Arial" charset="0"/>
                </a:rPr>
                <a:t>(Gen. 32:28).</a:t>
              </a:r>
              <a:endParaRPr lang="en-US" altLang="zh-CN" b="1" dirty="0">
                <a:solidFill>
                  <a:srgbClr val="3333CC"/>
                </a:solidFill>
                <a:cs typeface="Arial" charset="0"/>
              </a:endParaRPr>
            </a:p>
          </p:txBody>
        </p:sp>
        <p:sp>
          <p:nvSpPr>
            <p:cNvPr id="373767"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73763" name="Rectangle 6"/>
          <p:cNvSpPr>
            <a:spLocks noChangeArrowheads="1"/>
          </p:cNvSpPr>
          <p:nvPr/>
        </p:nvSpPr>
        <p:spPr bwMode="auto">
          <a:xfrm>
            <a:off x="5210175" y="5122863"/>
            <a:ext cx="2714625" cy="727075"/>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a:solidFill>
                <a:srgbClr val="000000"/>
              </a:solidFill>
              <a:latin typeface="Arial" charset="0"/>
              <a:ea typeface="ＭＳ Ｐゴシック" charset="0"/>
              <a:cs typeface="Arial" charset="0"/>
            </a:endParaRPr>
          </a:p>
        </p:txBody>
      </p:sp>
      <p:sp>
        <p:nvSpPr>
          <p:cNvPr id="373764" name="Text Box 7"/>
          <p:cNvSpPr txBox="1">
            <a:spLocks noChangeArrowheads="1"/>
          </p:cNvSpPr>
          <p:nvPr/>
        </p:nvSpPr>
        <p:spPr bwMode="auto">
          <a:xfrm>
            <a:off x="5341938" y="5297488"/>
            <a:ext cx="2438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800" b="1">
                <a:solidFill>
                  <a:srgbClr val="000000"/>
                </a:solidFill>
                <a:cs typeface="Arial" charset="0"/>
              </a:rPr>
              <a:t>God Meets Jacob</a:t>
            </a:r>
          </a:p>
        </p:txBody>
      </p:sp>
      <p:sp>
        <p:nvSpPr>
          <p:cNvPr id="373765" name="Rectangle 8"/>
          <p:cNvSpPr>
            <a:spLocks noGrp="1" noChangeArrowheads="1"/>
          </p:cNvSpPr>
          <p:nvPr>
            <p:ph type="title" idx="4294967295"/>
          </p:nvPr>
        </p:nvSpPr>
        <p:spPr>
          <a:xfrm>
            <a:off x="4191000" y="5029200"/>
            <a:ext cx="4495800" cy="1143000"/>
          </a:xfrm>
          <a:solidFill>
            <a:schemeClr val="bg1"/>
          </a:solidFill>
        </p:spPr>
        <p:txBody>
          <a:bodyPr/>
          <a:lstStyle/>
          <a:p>
            <a:pPr eaLnBrk="1" hangingPunct="1"/>
            <a:r>
              <a:rPr lang="en-US" altLang="zh-CN" sz="3200" b="1">
                <a:latin typeface="Arial" charset="0"/>
                <a:ea typeface="ＭＳ Ｐゴシック" charset="0"/>
              </a:rPr>
              <a:t>God Meets Jacob (Gen. 32)</a:t>
            </a:r>
          </a:p>
        </p:txBody>
      </p:sp>
    </p:spTree>
    <p:extLst>
      <p:ext uri="{BB962C8B-B14F-4D97-AF65-F5344CB8AC3E}">
        <p14:creationId xmlns:p14="http://schemas.microsoft.com/office/powerpoint/2010/main" val="2734052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pic>
        <p:nvPicPr>
          <p:cNvPr id="375810" name="Picture 3" descr="OJBSO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3238" y="0"/>
            <a:ext cx="53895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4"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32:22-32</a:t>
            </a:r>
          </a:p>
        </p:txBody>
      </p:sp>
      <p:sp>
        <p:nvSpPr>
          <p:cNvPr id="375812" name="Rectangle 5"/>
          <p:cNvSpPr>
            <a:spLocks noGrp="1" noChangeArrowheads="1"/>
          </p:cNvSpPr>
          <p:nvPr>
            <p:ph type="title" idx="4294967295"/>
          </p:nvPr>
        </p:nvSpPr>
        <p:spPr/>
        <p:txBody>
          <a:bodyPr/>
          <a:lstStyle/>
          <a:p>
            <a:pPr eaLnBrk="1" hangingPunct="1"/>
            <a:r>
              <a:rPr lang="en-US" altLang="zh-CN">
                <a:solidFill>
                  <a:schemeClr val="bg1"/>
                </a:solidFill>
                <a:latin typeface="Arial" charset="0"/>
                <a:ea typeface="ＭＳ Ｐゴシック" charset="0"/>
              </a:rPr>
              <a:t>Jacob Wrestles with God</a:t>
            </a:r>
            <a:endParaRPr lang="en-US" altLang="zh-CN">
              <a:latin typeface="Arial" charset="0"/>
              <a:ea typeface="ＭＳ Ｐゴシック" charset="0"/>
            </a:endParaRPr>
          </a:p>
        </p:txBody>
      </p:sp>
    </p:spTree>
    <p:extLst>
      <p:ext uri="{BB962C8B-B14F-4D97-AF65-F5344CB8AC3E}">
        <p14:creationId xmlns:p14="http://schemas.microsoft.com/office/powerpoint/2010/main" val="2030611477"/>
      </p:ext>
    </p:extLst>
  </p:cSld>
  <p:clrMapOvr>
    <a:masterClrMapping/>
  </p:clrMapOvr>
  <p:transition spd="med">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descr="map-jacobtobeth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4963" y="657225"/>
            <a:ext cx="4865687" cy="543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7858" name="Group 3"/>
          <p:cNvGrpSpPr>
            <a:grpSpLocks/>
          </p:cNvGrpSpPr>
          <p:nvPr/>
        </p:nvGrpSpPr>
        <p:grpSpPr bwMode="auto">
          <a:xfrm>
            <a:off x="174625" y="204788"/>
            <a:ext cx="7707313" cy="3046412"/>
            <a:chOff x="110" y="129"/>
            <a:chExt cx="4855" cy="1919"/>
          </a:xfrm>
        </p:grpSpPr>
        <p:sp>
          <p:nvSpPr>
            <p:cNvPr id="377862" name="Text Box 4"/>
            <p:cNvSpPr txBox="1">
              <a:spLocks noChangeArrowheads="1"/>
            </p:cNvSpPr>
            <p:nvPr/>
          </p:nvSpPr>
          <p:spPr bwMode="auto">
            <a:xfrm>
              <a:off x="110" y="129"/>
              <a:ext cx="2825" cy="1919"/>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dirty="0">
                  <a:solidFill>
                    <a:srgbClr val="000000"/>
                  </a:solidFill>
                  <a:cs typeface="Arial" charset="0"/>
                </a:rPr>
                <a:t>8. Jacob prepares to meet Esau. God meets Jacob at </a:t>
              </a:r>
              <a:r>
                <a:rPr lang="en-US" altLang="zh-CN" b="1" dirty="0" err="1">
                  <a:solidFill>
                    <a:srgbClr val="000000"/>
                  </a:solidFill>
                  <a:cs typeface="Arial" charset="0"/>
                </a:rPr>
                <a:t>Peniel</a:t>
              </a:r>
              <a:r>
                <a:rPr lang="en-US" altLang="zh-CN" b="1" dirty="0">
                  <a:solidFill>
                    <a:srgbClr val="000000"/>
                  </a:solidFill>
                  <a:cs typeface="Arial" charset="0"/>
                </a:rPr>
                <a:t>. Jacob wrestles with God all night long. God changes his name to </a:t>
              </a:r>
              <a:r>
                <a:rPr lang="en-US" altLang="zh-CN" b="1" i="1" dirty="0">
                  <a:solidFill>
                    <a:srgbClr val="000000"/>
                  </a:solidFill>
                  <a:cs typeface="Arial" charset="0"/>
                </a:rPr>
                <a:t>Israel</a:t>
              </a:r>
              <a:r>
                <a:rPr lang="en-US" altLang="zh-CN" b="1" dirty="0">
                  <a:solidFill>
                    <a:srgbClr val="000000"/>
                  </a:solidFill>
                  <a:cs typeface="Arial" charset="0"/>
                </a:rPr>
                <a:t>, </a:t>
              </a:r>
              <a:r>
                <a:rPr lang="en-US" altLang="ja-JP" b="1" i="1" dirty="0">
                  <a:solidFill>
                    <a:srgbClr val="800000"/>
                  </a:solidFill>
                  <a:cs typeface="Arial" charset="0"/>
                </a:rPr>
                <a:t>"because you have struggled with God and with men and have overcome"</a:t>
              </a:r>
              <a:r>
                <a:rPr lang="en-US" altLang="ja-JP" b="1" dirty="0">
                  <a:solidFill>
                    <a:srgbClr val="800000"/>
                  </a:solidFill>
                  <a:cs typeface="Arial" charset="0"/>
                </a:rPr>
                <a:t> </a:t>
              </a:r>
              <a:r>
                <a:rPr lang="en-US" altLang="ja-JP" b="1" dirty="0">
                  <a:solidFill>
                    <a:srgbClr val="3333CC"/>
                  </a:solidFill>
                  <a:cs typeface="Arial" charset="0"/>
                </a:rPr>
                <a:t>(Gen. 32:28).</a:t>
              </a:r>
              <a:endParaRPr lang="en-US" altLang="zh-CN" b="1" dirty="0">
                <a:solidFill>
                  <a:srgbClr val="3333CC"/>
                </a:solidFill>
                <a:cs typeface="Arial" charset="0"/>
              </a:endParaRPr>
            </a:p>
          </p:txBody>
        </p:sp>
        <p:sp>
          <p:nvSpPr>
            <p:cNvPr id="377863"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251334" name="Text Box 6"/>
          <p:cNvSpPr txBox="1">
            <a:spLocks noChangeArrowheads="1"/>
          </p:cNvSpPr>
          <p:nvPr/>
        </p:nvSpPr>
        <p:spPr bwMode="auto">
          <a:xfrm>
            <a:off x="174625" y="3429000"/>
            <a:ext cx="4454525" cy="193833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dirty="0">
                <a:solidFill>
                  <a:srgbClr val="000000"/>
                </a:solidFill>
                <a:cs typeface="Arial" charset="0"/>
              </a:rPr>
              <a:t>9. Jacob called the place </a:t>
            </a:r>
            <a:r>
              <a:rPr lang="en-US" altLang="zh-CN" b="1" dirty="0" err="1">
                <a:solidFill>
                  <a:srgbClr val="000000"/>
                </a:solidFill>
                <a:cs typeface="Arial" charset="0"/>
              </a:rPr>
              <a:t>Peniel</a:t>
            </a:r>
            <a:r>
              <a:rPr lang="en-US" altLang="zh-CN" b="1" dirty="0">
                <a:solidFill>
                  <a:srgbClr val="000000"/>
                </a:solidFill>
                <a:cs typeface="Arial" charset="0"/>
              </a:rPr>
              <a:t>, saying, </a:t>
            </a:r>
            <a:r>
              <a:rPr lang="en-US" altLang="ja-JP" b="1" i="1" dirty="0">
                <a:solidFill>
                  <a:srgbClr val="800000"/>
                </a:solidFill>
                <a:cs typeface="Arial" charset="0"/>
              </a:rPr>
              <a:t>"It is because I saw God face to </a:t>
            </a:r>
            <a:r>
              <a:rPr lang="en-US" altLang="ja-JP" b="1" i="1" dirty="0" err="1">
                <a:solidFill>
                  <a:srgbClr val="800000"/>
                </a:solidFill>
                <a:cs typeface="Arial" charset="0"/>
              </a:rPr>
              <a:t>face,and</a:t>
            </a:r>
            <a:r>
              <a:rPr lang="en-US" altLang="ja-JP" b="1" i="1" dirty="0">
                <a:solidFill>
                  <a:srgbClr val="800000"/>
                </a:solidFill>
                <a:cs typeface="Arial" charset="0"/>
              </a:rPr>
              <a:t> yet my life was spared"</a:t>
            </a:r>
            <a:r>
              <a:rPr lang="en-US" altLang="ja-JP" b="1" dirty="0">
                <a:solidFill>
                  <a:srgbClr val="000000"/>
                </a:solidFill>
                <a:cs typeface="Arial" charset="0"/>
              </a:rPr>
              <a:t> </a:t>
            </a:r>
            <a:br>
              <a:rPr lang="en-US" altLang="ja-JP" b="1" dirty="0">
                <a:solidFill>
                  <a:srgbClr val="000000"/>
                </a:solidFill>
                <a:cs typeface="Arial" charset="0"/>
              </a:rPr>
            </a:br>
            <a:r>
              <a:rPr lang="en-US" altLang="ja-JP" b="1" dirty="0">
                <a:solidFill>
                  <a:srgbClr val="3333CC"/>
                </a:solidFill>
                <a:cs typeface="Arial" charset="0"/>
              </a:rPr>
              <a:t>(Gen. 32:30).</a:t>
            </a:r>
            <a:endParaRPr lang="en-US" altLang="zh-CN" b="1" dirty="0">
              <a:solidFill>
                <a:srgbClr val="3333CC"/>
              </a:solidFill>
              <a:cs typeface="Arial" charset="0"/>
            </a:endParaRPr>
          </a:p>
        </p:txBody>
      </p:sp>
      <p:sp>
        <p:nvSpPr>
          <p:cNvPr id="1251335" name="Text Box 7"/>
          <p:cNvSpPr txBox="1">
            <a:spLocks noChangeArrowheads="1"/>
          </p:cNvSpPr>
          <p:nvPr/>
        </p:nvSpPr>
        <p:spPr bwMode="auto">
          <a:xfrm>
            <a:off x="174625" y="5589588"/>
            <a:ext cx="4397375" cy="830262"/>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a:solidFill>
                  <a:srgbClr val="000000"/>
                </a:solidFill>
                <a:cs typeface="Arial" charset="0"/>
              </a:rPr>
              <a:t>10. Now, onto Genesis 33... </a:t>
            </a:r>
            <a:br>
              <a:rPr lang="en-US" altLang="zh-CN" b="1">
                <a:solidFill>
                  <a:srgbClr val="000000"/>
                </a:solidFill>
                <a:cs typeface="Arial" charset="0"/>
              </a:rPr>
            </a:br>
            <a:r>
              <a:rPr lang="en-US" altLang="zh-CN" b="1">
                <a:solidFill>
                  <a:srgbClr val="000000"/>
                </a:solidFill>
                <a:cs typeface="Arial" charset="0"/>
              </a:rPr>
              <a:t>Jacob finally meets Esau.</a:t>
            </a:r>
          </a:p>
        </p:txBody>
      </p:sp>
      <p:sp>
        <p:nvSpPr>
          <p:cNvPr id="377861" name="Rectangle 10"/>
          <p:cNvSpPr>
            <a:spLocks noGrp="1" noChangeArrowheads="1"/>
          </p:cNvSpPr>
          <p:nvPr>
            <p:ph type="title" idx="4294967295"/>
          </p:nvPr>
        </p:nvSpPr>
        <p:spPr>
          <a:xfrm>
            <a:off x="5219700" y="4941888"/>
            <a:ext cx="3673475" cy="1295400"/>
          </a:xfrm>
          <a:solidFill>
            <a:schemeClr val="bg1"/>
          </a:solidFill>
        </p:spPr>
        <p:txBody>
          <a:bodyPr/>
          <a:lstStyle/>
          <a:p>
            <a:pPr eaLnBrk="1" hangingPunct="1"/>
            <a:r>
              <a:rPr lang="en-US" altLang="zh-CN" sz="3200" b="1">
                <a:latin typeface="Arial" charset="0"/>
                <a:ea typeface="ＭＳ Ｐゴシック" charset="0"/>
              </a:rPr>
              <a:t>Jacob Names Peniel</a:t>
            </a:r>
          </a:p>
        </p:txBody>
      </p:sp>
    </p:spTree>
    <p:extLst>
      <p:ext uri="{BB962C8B-B14F-4D97-AF65-F5344CB8AC3E}">
        <p14:creationId xmlns:p14="http://schemas.microsoft.com/office/powerpoint/2010/main" val="1672740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51334"/>
                                        </p:tgtEl>
                                        <p:attrNameLst>
                                          <p:attrName>style.visibility</p:attrName>
                                        </p:attrNameLst>
                                      </p:cBhvr>
                                      <p:to>
                                        <p:strVal val="visible"/>
                                      </p:to>
                                    </p:set>
                                    <p:anim calcmode="lin" valueType="num">
                                      <p:cBhvr additive="base">
                                        <p:cTn id="7" dur="500" fill="hold"/>
                                        <p:tgtEl>
                                          <p:spTgt spid="1251334"/>
                                        </p:tgtEl>
                                        <p:attrNameLst>
                                          <p:attrName>ppt_x</p:attrName>
                                        </p:attrNameLst>
                                      </p:cBhvr>
                                      <p:tavLst>
                                        <p:tav tm="0">
                                          <p:val>
                                            <p:strVal val="0-#ppt_w/2"/>
                                          </p:val>
                                        </p:tav>
                                        <p:tav tm="100000">
                                          <p:val>
                                            <p:strVal val="#ppt_x"/>
                                          </p:val>
                                        </p:tav>
                                      </p:tavLst>
                                    </p:anim>
                                    <p:anim calcmode="lin" valueType="num">
                                      <p:cBhvr additive="base">
                                        <p:cTn id="8" dur="500" fill="hold"/>
                                        <p:tgtEl>
                                          <p:spTgt spid="12513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251335"/>
                                        </p:tgtEl>
                                        <p:attrNameLst>
                                          <p:attrName>style.visibility</p:attrName>
                                        </p:attrNameLst>
                                      </p:cBhvr>
                                      <p:to>
                                        <p:strVal val="visible"/>
                                      </p:to>
                                    </p:set>
                                    <p:anim calcmode="lin" valueType="num">
                                      <p:cBhvr additive="base">
                                        <p:cTn id="13" dur="500" fill="hold"/>
                                        <p:tgtEl>
                                          <p:spTgt spid="1251335"/>
                                        </p:tgtEl>
                                        <p:attrNameLst>
                                          <p:attrName>ppt_x</p:attrName>
                                        </p:attrNameLst>
                                      </p:cBhvr>
                                      <p:tavLst>
                                        <p:tav tm="0">
                                          <p:val>
                                            <p:strVal val="1+#ppt_w/2"/>
                                          </p:val>
                                        </p:tav>
                                        <p:tav tm="100000">
                                          <p:val>
                                            <p:strVal val="#ppt_x"/>
                                          </p:val>
                                        </p:tav>
                                      </p:tavLst>
                                    </p:anim>
                                    <p:anim calcmode="lin" valueType="num">
                                      <p:cBhvr additive="base">
                                        <p:cTn id="14" dur="500" fill="hold"/>
                                        <p:tgtEl>
                                          <p:spTgt spid="12513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4" grpId="0" animBg="1" autoUpdateAnimBg="0"/>
      <p:bldP spid="1251335"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33</a:t>
            </a:r>
          </a:p>
        </p:txBody>
      </p:sp>
    </p:spTree>
    <p:extLst>
      <p:ext uri="{BB962C8B-B14F-4D97-AF65-F5344CB8AC3E}">
        <p14:creationId xmlns:p14="http://schemas.microsoft.com/office/powerpoint/2010/main" val="552134164"/>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Dsc092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71450"/>
            <a:ext cx="8915400" cy="668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6" name="Rectangle 3"/>
          <p:cNvSpPr>
            <a:spLocks noChangeArrowheads="1"/>
          </p:cNvSpPr>
          <p:nvPr/>
        </p:nvSpPr>
        <p:spPr bwMode="auto">
          <a:xfrm>
            <a:off x="0" y="4953000"/>
            <a:ext cx="9144000" cy="1752600"/>
          </a:xfrm>
          <a:prstGeom prst="rect">
            <a:avLst/>
          </a:prstGeom>
          <a:solidFill>
            <a:schemeClr val="bg2">
              <a:alpha val="50195"/>
            </a:scheme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anchor="ctr">
            <a:spAutoFit/>
          </a:bodyP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833540" name="Text Box 4"/>
          <p:cNvSpPr txBox="1">
            <a:spLocks noChangeArrowheads="1"/>
          </p:cNvSpPr>
          <p:nvPr/>
        </p:nvSpPr>
        <p:spPr bwMode="auto">
          <a:xfrm>
            <a:off x="0" y="5257800"/>
            <a:ext cx="9144000" cy="10779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FFFFF"/>
                </a:solidFill>
                <a:effectLst>
                  <a:outerShdw blurRad="38100" dist="38100" dir="2700000" algn="tl">
                    <a:srgbClr val="808080"/>
                  </a:outerShdw>
                </a:effectLst>
              </a:rPr>
              <a:t>God</a:t>
            </a:r>
            <a:r>
              <a:rPr lang="uk-UA" altLang="ja-JP" sz="3200" b="1" dirty="0">
                <a:solidFill>
                  <a:srgbClr val="FFFFFF"/>
                </a:solidFill>
                <a:effectLst>
                  <a:outerShdw blurRad="38100" dist="38100" dir="2700000" algn="tl">
                    <a:srgbClr val="808080"/>
                  </a:outerShdw>
                </a:effectLst>
              </a:rPr>
              <a:t>'</a:t>
            </a:r>
            <a:r>
              <a:rPr lang="en-US" altLang="ja-JP" sz="3200" b="1" dirty="0">
                <a:solidFill>
                  <a:srgbClr val="FFFFFF"/>
                </a:solidFill>
                <a:effectLst>
                  <a:outerShdw blurRad="38100" dist="38100" dir="2700000" algn="tl">
                    <a:srgbClr val="808080"/>
                  </a:outerShdw>
                </a:effectLst>
              </a:rPr>
              <a:t>s choice of Jacob finally wins over him without manipulation on Jacob</a:t>
            </a:r>
            <a:r>
              <a:rPr lang="uk-UA" altLang="ja-JP" sz="3200" b="1" dirty="0">
                <a:solidFill>
                  <a:srgbClr val="FFFFFF"/>
                </a:solidFill>
                <a:effectLst>
                  <a:outerShdw blurRad="38100" dist="38100" dir="2700000" algn="tl">
                    <a:srgbClr val="808080"/>
                  </a:outerShdw>
                </a:effectLst>
              </a:rPr>
              <a:t>'</a:t>
            </a:r>
            <a:r>
              <a:rPr lang="en-US" altLang="ja-JP" sz="3200" b="1" dirty="0">
                <a:solidFill>
                  <a:srgbClr val="FFFFFF"/>
                </a:solidFill>
                <a:effectLst>
                  <a:outerShdw blurRad="38100" dist="38100" dir="2700000" algn="tl">
                    <a:srgbClr val="808080"/>
                  </a:outerShdw>
                </a:effectLst>
              </a:rPr>
              <a:t>s part.</a:t>
            </a:r>
            <a:endParaRPr lang="en-US" sz="3200" b="1" dirty="0">
              <a:solidFill>
                <a:srgbClr val="FFFFFF"/>
              </a:solidFill>
              <a:effectLst>
                <a:outerShdw blurRad="38100" dist="38100" dir="2700000" algn="tl">
                  <a:srgbClr val="808080"/>
                </a:outerShdw>
              </a:effectLst>
            </a:endParaRPr>
          </a:p>
        </p:txBody>
      </p:sp>
      <p:sp>
        <p:nvSpPr>
          <p:cNvPr id="379908" name="Rectangle 7"/>
          <p:cNvSpPr>
            <a:spLocks noGrp="1" noChangeArrowheads="1"/>
          </p:cNvSpPr>
          <p:nvPr>
            <p:ph type="title" idx="4294967295"/>
          </p:nvPr>
        </p:nvSpPr>
        <p:spPr>
          <a:xfrm>
            <a:off x="228600" y="53975"/>
            <a:ext cx="8686800" cy="1323975"/>
          </a:xfrm>
          <a:solidFill>
            <a:schemeClr val="bg1"/>
          </a:solidFill>
        </p:spPr>
        <p:txBody>
          <a:bodyPr>
            <a:spAutoFit/>
          </a:bodyPr>
          <a:lstStyle/>
          <a:p>
            <a:pPr eaLnBrk="1" hangingPunct="1"/>
            <a:r>
              <a:rPr lang="en-US" altLang="zh-CN" sz="4000" b="1">
                <a:latin typeface="Arial" charset="0"/>
                <a:ea typeface="ＭＳ Ｐゴシック" charset="0"/>
              </a:rPr>
              <a:t>Jacob: From Deceiver to Believer (Gen. 33)</a:t>
            </a:r>
          </a:p>
        </p:txBody>
      </p:sp>
    </p:spTree>
    <p:extLst>
      <p:ext uri="{BB962C8B-B14F-4D97-AF65-F5344CB8AC3E}">
        <p14:creationId xmlns:p14="http://schemas.microsoft.com/office/powerpoint/2010/main" val="7830022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9"/>
          <p:cNvSpPr>
            <a:spLocks noGrp="1" noChangeArrowheads="1"/>
          </p:cNvSpPr>
          <p:nvPr>
            <p:ph type="title" idx="4294967295"/>
          </p:nvPr>
        </p:nvSpPr>
        <p:spPr/>
        <p:txBody>
          <a:bodyPr/>
          <a:lstStyle/>
          <a:p>
            <a:pPr eaLnBrk="1" hangingPunct="1"/>
            <a:r>
              <a:rPr lang="en-US" altLang="zh-CN">
                <a:latin typeface="Times New Roman" charset="0"/>
                <a:ea typeface="ＭＳ Ｐゴシック" charset="0"/>
              </a:rPr>
              <a:t>Preparing and Meeting</a:t>
            </a:r>
          </a:p>
        </p:txBody>
      </p:sp>
      <p:sp>
        <p:nvSpPr>
          <p:cNvPr id="381954" name="Text Box 4"/>
          <p:cNvSpPr txBox="1">
            <a:spLocks noChangeArrowheads="1"/>
          </p:cNvSpPr>
          <p:nvPr/>
        </p:nvSpPr>
        <p:spPr bwMode="auto">
          <a:xfrm>
            <a:off x="273050" y="279400"/>
            <a:ext cx="3932238" cy="54483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u="sng">
                <a:solidFill>
                  <a:srgbClr val="000000"/>
                </a:solidFill>
              </a:rPr>
              <a:t>THE PREPARATION</a:t>
            </a:r>
          </a:p>
          <a:p>
            <a:pPr defTabSz="914400" fontAlgn="base">
              <a:spcBef>
                <a:spcPct val="50000"/>
              </a:spcBef>
              <a:spcAft>
                <a:spcPct val="0"/>
              </a:spcAft>
            </a:pPr>
            <a:r>
              <a:rPr lang="en-US" altLang="zh-CN" b="1">
                <a:solidFill>
                  <a:srgbClr val="000000"/>
                </a:solidFill>
              </a:rPr>
              <a:t>Jacob sees Esau and army </a:t>
            </a:r>
            <a:r>
              <a:rPr lang="en-US" altLang="zh-CN" b="1">
                <a:solidFill>
                  <a:srgbClr val="000099"/>
                </a:solidFill>
              </a:rPr>
              <a:t>(33:1).</a:t>
            </a:r>
          </a:p>
          <a:p>
            <a:pPr defTabSz="914400" fontAlgn="base">
              <a:spcBef>
                <a:spcPct val="50000"/>
              </a:spcBef>
              <a:spcAft>
                <a:spcPct val="0"/>
              </a:spcAft>
            </a:pPr>
            <a:r>
              <a:rPr lang="en-US" altLang="zh-CN" b="1">
                <a:solidFill>
                  <a:srgbClr val="000000"/>
                </a:solidFill>
              </a:rPr>
              <a:t>The previous day, Jacob was gripped with fear and sent his livestock ahead while he stayed behind </a:t>
            </a:r>
            <a:r>
              <a:rPr lang="en-US" altLang="zh-CN" b="1">
                <a:solidFill>
                  <a:srgbClr val="000099"/>
                </a:solidFill>
              </a:rPr>
              <a:t>(32:20)</a:t>
            </a:r>
            <a:r>
              <a:rPr lang="en-US" altLang="zh-CN" b="1">
                <a:solidFill>
                  <a:srgbClr val="000000"/>
                </a:solidFill>
              </a:rPr>
              <a:t>. </a:t>
            </a:r>
          </a:p>
          <a:p>
            <a:pPr defTabSz="914400" fontAlgn="base">
              <a:spcBef>
                <a:spcPct val="50000"/>
              </a:spcBef>
              <a:spcAft>
                <a:spcPct val="0"/>
              </a:spcAft>
            </a:pPr>
            <a:r>
              <a:rPr lang="en-US" altLang="zh-CN" b="1">
                <a:solidFill>
                  <a:srgbClr val="000000"/>
                </a:solidFill>
              </a:rPr>
              <a:t>After having received the blessing of God </a:t>
            </a:r>
            <a:r>
              <a:rPr lang="en-US" altLang="zh-CN" b="1">
                <a:solidFill>
                  <a:srgbClr val="000099"/>
                </a:solidFill>
              </a:rPr>
              <a:t>(32:29)</a:t>
            </a:r>
            <a:r>
              <a:rPr lang="en-US" altLang="zh-CN" b="1">
                <a:solidFill>
                  <a:srgbClr val="000000"/>
                </a:solidFill>
              </a:rPr>
              <a:t>, Jacob divides his family into groups and goes ahead of them</a:t>
            </a:r>
            <a:r>
              <a:rPr lang="en-US" altLang="zh-CN" b="1" i="1">
                <a:solidFill>
                  <a:srgbClr val="000099"/>
                </a:solidFill>
              </a:rPr>
              <a:t> </a:t>
            </a:r>
            <a:r>
              <a:rPr lang="en-US" altLang="zh-CN" b="1">
                <a:solidFill>
                  <a:srgbClr val="000099"/>
                </a:solidFill>
              </a:rPr>
              <a:t>(33:3)</a:t>
            </a:r>
          </a:p>
        </p:txBody>
      </p:sp>
      <p:sp>
        <p:nvSpPr>
          <p:cNvPr id="381955" name="Text Box 7"/>
          <p:cNvSpPr txBox="1">
            <a:spLocks noChangeArrowheads="1"/>
          </p:cNvSpPr>
          <p:nvPr/>
        </p:nvSpPr>
        <p:spPr bwMode="auto">
          <a:xfrm>
            <a:off x="4256088" y="4575175"/>
            <a:ext cx="4583112" cy="2308225"/>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u="sng">
                <a:solidFill>
                  <a:srgbClr val="000000"/>
                </a:solidFill>
              </a:rPr>
              <a:t>THE MEETING</a:t>
            </a:r>
          </a:p>
          <a:p>
            <a:pPr defTabSz="914400" fontAlgn="base">
              <a:spcBef>
                <a:spcPct val="50000"/>
              </a:spcBef>
              <a:spcAft>
                <a:spcPct val="0"/>
              </a:spcAft>
            </a:pPr>
            <a:r>
              <a:rPr lang="en-US" altLang="zh-CN" b="1">
                <a:solidFill>
                  <a:srgbClr val="000000"/>
                </a:solidFill>
              </a:rPr>
              <a:t>Jacob bows down to the ground </a:t>
            </a:r>
            <a:r>
              <a:rPr lang="en-US" altLang="zh-CN" b="1" i="1">
                <a:solidFill>
                  <a:srgbClr val="000099"/>
                </a:solidFill>
              </a:rPr>
              <a:t>seven times</a:t>
            </a:r>
            <a:r>
              <a:rPr lang="en-US" altLang="zh-CN" b="1">
                <a:solidFill>
                  <a:srgbClr val="000099"/>
                </a:solidFill>
              </a:rPr>
              <a:t>.(33:3)</a:t>
            </a:r>
          </a:p>
          <a:p>
            <a:pPr defTabSz="914400" fontAlgn="base">
              <a:spcBef>
                <a:spcPct val="50000"/>
              </a:spcBef>
              <a:spcAft>
                <a:spcPct val="0"/>
              </a:spcAft>
            </a:pPr>
            <a:r>
              <a:rPr lang="en-US" altLang="zh-CN" b="1" i="1">
                <a:solidFill>
                  <a:srgbClr val="FF0000"/>
                </a:solidFill>
              </a:rPr>
              <a:t>Cultural significance</a:t>
            </a:r>
            <a:r>
              <a:rPr lang="en-US" altLang="zh-CN" b="1">
                <a:solidFill>
                  <a:srgbClr val="FF0000"/>
                </a:solidFill>
              </a:rPr>
              <a:t>:</a:t>
            </a:r>
            <a:r>
              <a:rPr lang="en-US" altLang="zh-CN" b="1">
                <a:solidFill>
                  <a:srgbClr val="000000"/>
                </a:solidFill>
              </a:rPr>
              <a:t> deep humility in deference to Esau.</a:t>
            </a:r>
          </a:p>
        </p:txBody>
      </p:sp>
      <p:pic>
        <p:nvPicPr>
          <p:cNvPr id="381956" name="Picture 8" descr="035"/>
          <p:cNvPicPr>
            <a:picLocks noChangeAspect="1" noChangeArrowheads="1"/>
          </p:cNvPicPr>
          <p:nvPr/>
        </p:nvPicPr>
        <p:blipFill>
          <a:blip r:embed="rId3" cstate="screen">
            <a:lum bright="66000" contrast="72000"/>
            <a:extLst>
              <a:ext uri="{28A0092B-C50C-407E-A947-70E740481C1C}">
                <a14:useLocalDpi xmlns:a14="http://schemas.microsoft.com/office/drawing/2010/main"/>
              </a:ext>
            </a:extLst>
          </a:blip>
          <a:srcRect l="29791" r="1180"/>
          <a:stretch>
            <a:fillRect/>
          </a:stretch>
        </p:blipFill>
        <p:spPr bwMode="auto">
          <a:xfrm>
            <a:off x="5024438" y="88900"/>
            <a:ext cx="3413125" cy="4048125"/>
          </a:xfrm>
          <a:prstGeom prst="rect">
            <a:avLst/>
          </a:prstGeom>
          <a:noFill/>
          <a:ln w="2857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236073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ext Box 4"/>
          <p:cNvSpPr txBox="1">
            <a:spLocks noChangeArrowheads="1"/>
          </p:cNvSpPr>
          <p:nvPr/>
        </p:nvSpPr>
        <p:spPr bwMode="auto">
          <a:xfrm>
            <a:off x="342900" y="1162050"/>
            <a:ext cx="4656138" cy="4340225"/>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u="sng">
                <a:solidFill>
                  <a:srgbClr val="000000"/>
                </a:solidFill>
              </a:rPr>
              <a:t>AN UNEXPECTED REUNION</a:t>
            </a:r>
          </a:p>
          <a:p>
            <a:pPr defTabSz="914400" fontAlgn="base">
              <a:spcBef>
                <a:spcPct val="50000"/>
              </a:spcBef>
              <a:spcAft>
                <a:spcPct val="0"/>
              </a:spcAft>
              <a:buFontTx/>
              <a:buChar char="-"/>
            </a:pPr>
            <a:r>
              <a:rPr lang="en-US" altLang="zh-CN" b="1">
                <a:solidFill>
                  <a:srgbClr val="000000"/>
                </a:solidFill>
              </a:rPr>
              <a:t> Joyful reunion and reconciliation</a:t>
            </a:r>
          </a:p>
          <a:p>
            <a:pPr defTabSz="914400" fontAlgn="base">
              <a:spcBef>
                <a:spcPct val="50000"/>
              </a:spcBef>
              <a:spcAft>
                <a:spcPct val="0"/>
              </a:spcAft>
              <a:buFontTx/>
              <a:buChar char="-"/>
            </a:pPr>
            <a:r>
              <a:rPr lang="en-US" altLang="zh-CN" b="1">
                <a:solidFill>
                  <a:srgbClr val="000000"/>
                </a:solidFill>
              </a:rPr>
              <a:t> Esau ran to meet Jacob, fell on his neck and kissed him.</a:t>
            </a:r>
          </a:p>
          <a:p>
            <a:pPr defTabSz="914400" fontAlgn="base">
              <a:spcBef>
                <a:spcPct val="50000"/>
              </a:spcBef>
              <a:spcAft>
                <a:spcPct val="0"/>
              </a:spcAft>
              <a:buFontTx/>
              <a:buChar char="-"/>
            </a:pPr>
            <a:r>
              <a:rPr lang="en-US" altLang="zh-CN" b="1">
                <a:solidFill>
                  <a:srgbClr val="000000"/>
                </a:solidFill>
              </a:rPr>
              <a:t> Both wept </a:t>
            </a:r>
            <a:r>
              <a:rPr lang="en-US" altLang="zh-CN" b="1">
                <a:solidFill>
                  <a:srgbClr val="000099"/>
                </a:solidFill>
              </a:rPr>
              <a:t>(33:4)</a:t>
            </a:r>
          </a:p>
          <a:p>
            <a:pPr defTabSz="914400" fontAlgn="base">
              <a:spcBef>
                <a:spcPct val="50000"/>
              </a:spcBef>
              <a:spcAft>
                <a:spcPct val="0"/>
              </a:spcAft>
            </a:pPr>
            <a:endParaRPr lang="en-US" altLang="zh-CN" b="1">
              <a:solidFill>
                <a:srgbClr val="000000"/>
              </a:solidFill>
            </a:endParaRPr>
          </a:p>
          <a:p>
            <a:pPr defTabSz="914400" fontAlgn="base">
              <a:spcBef>
                <a:spcPct val="50000"/>
              </a:spcBef>
              <a:spcAft>
                <a:spcPct val="0"/>
              </a:spcAft>
            </a:pPr>
            <a:r>
              <a:rPr lang="en-US" altLang="zh-CN" b="1">
                <a:solidFill>
                  <a:srgbClr val="000000"/>
                </a:solidFill>
              </a:rPr>
              <a:t>(20 years earlier, Esau had vowed to kill Jacob in </a:t>
            </a:r>
            <a:r>
              <a:rPr lang="en-US" altLang="zh-CN" b="1">
                <a:solidFill>
                  <a:srgbClr val="000099"/>
                </a:solidFill>
              </a:rPr>
              <a:t>27:41</a:t>
            </a:r>
            <a:r>
              <a:rPr lang="en-US" altLang="zh-CN" b="1">
                <a:solidFill>
                  <a:srgbClr val="000000"/>
                </a:solidFill>
              </a:rPr>
              <a:t>)</a:t>
            </a:r>
          </a:p>
        </p:txBody>
      </p:sp>
      <p:pic>
        <p:nvPicPr>
          <p:cNvPr id="384002" name="Picture 5" descr="jacob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00650" y="1039813"/>
            <a:ext cx="3632200" cy="5141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Rectangle 6"/>
          <p:cNvSpPr>
            <a:spLocks noGrp="1" noChangeArrowheads="1"/>
          </p:cNvSpPr>
          <p:nvPr>
            <p:ph type="title" idx="4294967295"/>
          </p:nvPr>
        </p:nvSpPr>
        <p:spPr>
          <a:xfrm>
            <a:off x="685800" y="76200"/>
            <a:ext cx="7772400" cy="1143000"/>
          </a:xfrm>
        </p:spPr>
        <p:txBody>
          <a:bodyPr/>
          <a:lstStyle/>
          <a:p>
            <a:pPr eaLnBrk="1" hangingPunct="1"/>
            <a:r>
              <a:rPr lang="en-US" altLang="zh-CN">
                <a:latin typeface="Times New Roman" charset="0"/>
                <a:ea typeface="ＭＳ Ｐゴシック" charset="0"/>
              </a:rPr>
              <a:t>An Unexpected Reunion</a:t>
            </a:r>
          </a:p>
        </p:txBody>
      </p:sp>
    </p:spTree>
    <p:extLst>
      <p:ext uri="{BB962C8B-B14F-4D97-AF65-F5344CB8AC3E}">
        <p14:creationId xmlns:p14="http://schemas.microsoft.com/office/powerpoint/2010/main" val="2268433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Text Box 4"/>
          <p:cNvSpPr txBox="1">
            <a:spLocks noChangeArrowheads="1"/>
          </p:cNvSpPr>
          <p:nvPr/>
        </p:nvSpPr>
        <p:spPr bwMode="auto">
          <a:xfrm>
            <a:off x="695325" y="4745038"/>
            <a:ext cx="7610475" cy="193833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u="sng" dirty="0">
                <a:solidFill>
                  <a:srgbClr val="000000"/>
                </a:solidFill>
              </a:rPr>
              <a:t>MEETING JACOB</a:t>
            </a:r>
            <a:r>
              <a:rPr lang="uk-UA" altLang="ja-JP" b="1" u="sng" dirty="0">
                <a:solidFill>
                  <a:srgbClr val="000000"/>
                </a:solidFill>
              </a:rPr>
              <a:t>'</a:t>
            </a:r>
            <a:r>
              <a:rPr lang="en-US" altLang="ja-JP" b="1" u="sng" dirty="0">
                <a:solidFill>
                  <a:srgbClr val="000000"/>
                </a:solidFill>
              </a:rPr>
              <a:t>S FAMILY</a:t>
            </a:r>
            <a:r>
              <a:rPr lang="en-US" altLang="ja-JP" b="1" dirty="0">
                <a:solidFill>
                  <a:srgbClr val="000000"/>
                </a:solidFill>
              </a:rPr>
              <a:t> </a:t>
            </a:r>
            <a:r>
              <a:rPr lang="en-US" altLang="ja-JP" b="1" dirty="0">
                <a:solidFill>
                  <a:srgbClr val="000099"/>
                </a:solidFill>
              </a:rPr>
              <a:t>(33:5-7)</a:t>
            </a:r>
          </a:p>
          <a:p>
            <a:pPr defTabSz="914400" fontAlgn="base">
              <a:spcBef>
                <a:spcPct val="50000"/>
              </a:spcBef>
              <a:spcAft>
                <a:spcPct val="0"/>
              </a:spcAft>
            </a:pPr>
            <a:r>
              <a:rPr lang="en-US" altLang="zh-CN" b="1" dirty="0">
                <a:solidFill>
                  <a:srgbClr val="000000"/>
                </a:solidFill>
              </a:rPr>
              <a:t>- Jacob introduces his family to Esau.</a:t>
            </a:r>
          </a:p>
          <a:p>
            <a:pPr defTabSz="914400" fontAlgn="base">
              <a:spcBef>
                <a:spcPct val="50000"/>
              </a:spcBef>
              <a:spcAft>
                <a:spcPct val="0"/>
              </a:spcAft>
            </a:pPr>
            <a:r>
              <a:rPr lang="en-US" altLang="zh-CN" b="1" dirty="0">
                <a:solidFill>
                  <a:srgbClr val="000000"/>
                </a:solidFill>
              </a:rPr>
              <a:t>- Jacob </a:t>
            </a:r>
            <a:r>
              <a:rPr lang="en-US" altLang="zh-CN" b="1" dirty="0">
                <a:solidFill>
                  <a:srgbClr val="FF0000"/>
                </a:solidFill>
              </a:rPr>
              <a:t>acknowledges</a:t>
            </a:r>
            <a:r>
              <a:rPr lang="en-US" altLang="zh-CN" b="1" dirty="0">
                <a:solidFill>
                  <a:srgbClr val="000000"/>
                </a:solidFill>
              </a:rPr>
              <a:t> God for the children He has so graciously given him.</a:t>
            </a:r>
          </a:p>
        </p:txBody>
      </p:sp>
      <p:sp>
        <p:nvSpPr>
          <p:cNvPr id="386050" name="Rectangle 6"/>
          <p:cNvSpPr>
            <a:spLocks noGrp="1" noChangeArrowheads="1"/>
          </p:cNvSpPr>
          <p:nvPr>
            <p:ph type="title" idx="4294967295"/>
          </p:nvPr>
        </p:nvSpPr>
        <p:spPr/>
        <p:txBody>
          <a:bodyPr/>
          <a:lstStyle/>
          <a:p>
            <a:pPr eaLnBrk="1" hangingPunct="1"/>
            <a:r>
              <a:rPr lang="en-US" altLang="zh-CN" dirty="0">
                <a:latin typeface="Times New Roman" charset="0"/>
                <a:ea typeface="ＭＳ Ｐゴシック" charset="0"/>
              </a:rPr>
              <a:t>Meeting Jacob</a:t>
            </a:r>
            <a:r>
              <a:rPr lang="uk-UA" altLang="ja-JP" dirty="0">
                <a:latin typeface="Times New Roman" charset="0"/>
                <a:ea typeface="ＭＳ Ｐゴシック" charset="0"/>
              </a:rPr>
              <a:t>'</a:t>
            </a:r>
            <a:r>
              <a:rPr lang="en-US" altLang="ja-JP" dirty="0">
                <a:latin typeface="Times New Roman" charset="0"/>
                <a:ea typeface="ＭＳ Ｐゴシック" charset="0"/>
              </a:rPr>
              <a:t>s Family</a:t>
            </a:r>
            <a:endParaRPr lang="en-US" altLang="zh-CN" dirty="0">
              <a:latin typeface="Times New Roman" charset="0"/>
              <a:ea typeface="ＭＳ Ｐゴシック" charset="0"/>
            </a:endParaRPr>
          </a:p>
        </p:txBody>
      </p:sp>
      <p:pic>
        <p:nvPicPr>
          <p:cNvPr id="386051" name="Picture 5" descr="0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4875" y="200025"/>
            <a:ext cx="5010150" cy="416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292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0"/>
          <p:cNvSpPr>
            <a:spLocks noGrp="1" noChangeArrowheads="1"/>
          </p:cNvSpPr>
          <p:nvPr>
            <p:ph type="title" idx="4294967295"/>
          </p:nvPr>
        </p:nvSpPr>
        <p:spPr/>
        <p:txBody>
          <a:bodyPr/>
          <a:lstStyle/>
          <a:p>
            <a:pPr eaLnBrk="1" hangingPunct="1"/>
            <a:r>
              <a:rPr lang="en-US" altLang="zh-CN" b="1">
                <a:latin typeface="Times New Roman" charset="0"/>
                <a:ea typeface="ＭＳ Ｐゴシック" charset="0"/>
              </a:rPr>
              <a:t>Jacob Builds Shechem Altar</a:t>
            </a:r>
          </a:p>
        </p:txBody>
      </p:sp>
      <p:sp>
        <p:nvSpPr>
          <p:cNvPr id="388098" name="Text Box 2"/>
          <p:cNvSpPr txBox="1">
            <a:spLocks noChangeArrowheads="1"/>
          </p:cNvSpPr>
          <p:nvPr/>
        </p:nvSpPr>
        <p:spPr bwMode="auto">
          <a:xfrm>
            <a:off x="266700" y="0"/>
            <a:ext cx="8610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endParaRPr lang="zh-CN" altLang="en-US" sz="2000" b="1">
              <a:solidFill>
                <a:srgbClr val="000000"/>
              </a:solidFill>
            </a:endParaRPr>
          </a:p>
        </p:txBody>
      </p:sp>
      <p:sp>
        <p:nvSpPr>
          <p:cNvPr id="388099" name="Text Box 5"/>
          <p:cNvSpPr txBox="1">
            <a:spLocks noChangeArrowheads="1"/>
          </p:cNvSpPr>
          <p:nvPr/>
        </p:nvSpPr>
        <p:spPr bwMode="auto">
          <a:xfrm>
            <a:off x="365125" y="304800"/>
            <a:ext cx="5730875" cy="175418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lang="en-US" altLang="zh-CN" b="1" u="sng" dirty="0">
                <a:solidFill>
                  <a:srgbClr val="000000"/>
                </a:solidFill>
              </a:rPr>
              <a:t>JACOB BUILDS SHECHEM ALTAR</a:t>
            </a:r>
          </a:p>
          <a:p>
            <a:pPr defTabSz="914400" fontAlgn="base">
              <a:spcBef>
                <a:spcPct val="50000"/>
              </a:spcBef>
              <a:spcAft>
                <a:spcPct val="0"/>
              </a:spcAft>
            </a:pPr>
            <a:r>
              <a:rPr lang="en-US" altLang="zh-CN" b="1" dirty="0">
                <a:solidFill>
                  <a:srgbClr val="000000"/>
                </a:solidFill>
              </a:rPr>
              <a:t>Calls altar El </a:t>
            </a:r>
            <a:r>
              <a:rPr lang="en-US" altLang="zh-CN" b="1" dirty="0" err="1">
                <a:solidFill>
                  <a:srgbClr val="000000"/>
                </a:solidFill>
              </a:rPr>
              <a:t>Elohe</a:t>
            </a:r>
            <a:r>
              <a:rPr lang="en-US" altLang="zh-CN" b="1" dirty="0">
                <a:solidFill>
                  <a:srgbClr val="000000"/>
                </a:solidFill>
              </a:rPr>
              <a:t> Israel – meaning </a:t>
            </a:r>
            <a:r>
              <a:rPr lang="en-US" altLang="ja-JP" b="1" dirty="0">
                <a:solidFill>
                  <a:srgbClr val="000000"/>
                </a:solidFill>
              </a:rPr>
              <a:t>"God, the God of Israel," or "mighty is the God of Israel."</a:t>
            </a:r>
            <a:endParaRPr lang="en-US" altLang="zh-CN" b="1" dirty="0">
              <a:solidFill>
                <a:srgbClr val="000000"/>
              </a:solidFill>
            </a:endParaRPr>
          </a:p>
        </p:txBody>
      </p:sp>
      <p:sp>
        <p:nvSpPr>
          <p:cNvPr id="388100" name="Rectangle 8"/>
          <p:cNvSpPr>
            <a:spLocks noChangeArrowheads="1"/>
          </p:cNvSpPr>
          <p:nvPr/>
        </p:nvSpPr>
        <p:spPr bwMode="auto">
          <a:xfrm>
            <a:off x="838200" y="2979738"/>
            <a:ext cx="4491038" cy="304641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50000"/>
              </a:spcBef>
              <a:spcAft>
                <a:spcPct val="0"/>
              </a:spcAft>
            </a:pPr>
            <a:r>
              <a:rPr lang="en-US" altLang="zh-CN" sz="2400" b="1" i="1" dirty="0">
                <a:solidFill>
                  <a:srgbClr val="FF0000"/>
                </a:solidFill>
                <a:latin typeface="Arial" charset="0"/>
                <a:ea typeface="ＭＳ Ｐゴシック" charset="0"/>
                <a:cs typeface="ＭＳ Ｐゴシック" charset="0"/>
              </a:rPr>
              <a:t>Significance of the Altar</a:t>
            </a:r>
          </a:p>
          <a:p>
            <a:pPr defTabSz="914400" fontAlgn="base">
              <a:spcBef>
                <a:spcPct val="50000"/>
              </a:spcBef>
              <a:spcAft>
                <a:spcPct val="0"/>
              </a:spcAft>
            </a:pPr>
            <a:r>
              <a:rPr lang="en-US" altLang="zh-CN" sz="2400" b="1" dirty="0">
                <a:solidFill>
                  <a:srgbClr val="000000"/>
                </a:solidFill>
                <a:latin typeface="Arial" charset="0"/>
                <a:ea typeface="ＭＳ Ｐゴシック" charset="0"/>
                <a:cs typeface="ＭＳ Ｐゴシック" charset="0"/>
              </a:rPr>
              <a:t>Jacob used his new name, </a:t>
            </a:r>
            <a:r>
              <a:rPr lang="en-US" altLang="ja-JP" sz="2400" b="1" dirty="0">
                <a:solidFill>
                  <a:srgbClr val="000000"/>
                </a:solidFill>
                <a:latin typeface="Arial" charset="0"/>
                <a:ea typeface="ＭＳ Ｐゴシック" charset="0"/>
                <a:cs typeface="ＭＳ Ｐゴシック" charset="0"/>
              </a:rPr>
              <a:t>"Israel."</a:t>
            </a:r>
          </a:p>
          <a:p>
            <a:pPr defTabSz="914400" fontAlgn="base">
              <a:spcBef>
                <a:spcPct val="50000"/>
              </a:spcBef>
              <a:spcAft>
                <a:spcPct val="0"/>
              </a:spcAft>
            </a:pPr>
            <a:r>
              <a:rPr lang="en-US" altLang="zh-CN" sz="2400" b="1" dirty="0">
                <a:solidFill>
                  <a:srgbClr val="000000"/>
                </a:solidFill>
                <a:latin typeface="Arial" charset="0"/>
                <a:ea typeface="ＭＳ Ｐゴシック" charset="0"/>
                <a:cs typeface="ＭＳ Ｐゴシック" charset="0"/>
              </a:rPr>
              <a:t>In the centre of an idolatrous land, he established a new centre of worship of the true God.</a:t>
            </a:r>
          </a:p>
        </p:txBody>
      </p:sp>
      <p:graphicFrame>
        <p:nvGraphicFramePr>
          <p:cNvPr id="388101" name="Object 2"/>
          <p:cNvGraphicFramePr>
            <a:graphicFrameLocks noChangeAspect="1"/>
          </p:cNvGraphicFramePr>
          <p:nvPr/>
        </p:nvGraphicFramePr>
        <p:xfrm>
          <a:off x="5173663" y="1712913"/>
          <a:ext cx="3781425" cy="3679825"/>
        </p:xfrm>
        <a:graphic>
          <a:graphicData uri="http://schemas.openxmlformats.org/presentationml/2006/ole">
            <mc:AlternateContent xmlns:mc="http://schemas.openxmlformats.org/markup-compatibility/2006">
              <mc:Choice xmlns:v="urn:schemas-microsoft-com:vml" Requires="v">
                <p:oleObj name="Bitmap Image" r:id="rId3" imgW="3191320" imgH="3104762" progId="Paint.Picture">
                  <p:embed/>
                </p:oleObj>
              </mc:Choice>
              <mc:Fallback>
                <p:oleObj name="Bitmap Image" r:id="rId3" imgW="3191320" imgH="310476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63" y="1712913"/>
                        <a:ext cx="3781425" cy="367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7423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created the earth (1:26) and will defeat Satan (3:15), after descending from the line of Abraham (12:1-3) so that he might rule in the line of Judah (49:10).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94655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Dsc092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6" name="Rectangle 3"/>
          <p:cNvSpPr>
            <a:spLocks noChangeArrowheads="1"/>
          </p:cNvSpPr>
          <p:nvPr/>
        </p:nvSpPr>
        <p:spPr bwMode="auto">
          <a:xfrm>
            <a:off x="0" y="0"/>
            <a:ext cx="9144000" cy="6858000"/>
          </a:xfrm>
          <a:prstGeom prst="rect">
            <a:avLst/>
          </a:prstGeom>
          <a:solidFill>
            <a:schemeClr val="bg1">
              <a:alpha val="50195"/>
            </a:scheme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anchor="ctr">
            <a:spAutoFit/>
          </a:bodyP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pic>
        <p:nvPicPr>
          <p:cNvPr id="843781" name="Picture 5" descr="jacbes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7125" y="3509963"/>
            <a:ext cx="2503488"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5172075" y="685800"/>
            <a:ext cx="3819525" cy="6197600"/>
            <a:chOff x="3483" y="416"/>
            <a:chExt cx="2497" cy="3904"/>
          </a:xfrm>
        </p:grpSpPr>
        <p:sp>
          <p:nvSpPr>
            <p:cNvPr id="390154" name="Rectangle 7"/>
            <p:cNvSpPr>
              <a:spLocks noChangeArrowheads="1"/>
            </p:cNvSpPr>
            <p:nvPr/>
          </p:nvSpPr>
          <p:spPr bwMode="auto">
            <a:xfrm>
              <a:off x="3483" y="416"/>
              <a:ext cx="2497" cy="39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pic>
          <p:nvPicPr>
            <p:cNvPr id="390155" name="Picture 8" descr="JacobandEsau"/>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7" y="431"/>
              <a:ext cx="1932" cy="1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43785" name="Picture 9" descr="gen33-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4188" y="3578225"/>
            <a:ext cx="2989262" cy="309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3786" name="Picture 10" descr="feb2190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53000" y="2782888"/>
            <a:ext cx="4014788" cy="407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3787" name="Picture 11" descr="jacobandessau"/>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00" y="76200"/>
            <a:ext cx="4270375" cy="4467225"/>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43788" name="Picture 12" descr="esausellsbirthrigh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31838" y="3714750"/>
            <a:ext cx="4525962" cy="318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53" name="Rectangle 13"/>
          <p:cNvSpPr>
            <a:spLocks noGrp="1" noChangeArrowheads="1"/>
          </p:cNvSpPr>
          <p:nvPr>
            <p:ph type="title" idx="4294967295"/>
          </p:nvPr>
        </p:nvSpPr>
        <p:spPr>
          <a:xfrm>
            <a:off x="1835150" y="152400"/>
            <a:ext cx="7080250" cy="685800"/>
          </a:xfrm>
        </p:spPr>
        <p:txBody>
          <a:bodyPr/>
          <a:lstStyle/>
          <a:p>
            <a:pPr eaLnBrk="1" hangingPunct="1"/>
            <a:r>
              <a:rPr lang="en-US" altLang="zh-CN" sz="4000" b="1">
                <a:latin typeface="Arial" charset="0"/>
                <a:ea typeface="ＭＳ Ｐゴシック" charset="0"/>
              </a:rPr>
              <a:t>Jacob Reconciles with Esau</a:t>
            </a:r>
          </a:p>
        </p:txBody>
      </p:sp>
    </p:spTree>
    <p:extLst>
      <p:ext uri="{BB962C8B-B14F-4D97-AF65-F5344CB8AC3E}">
        <p14:creationId xmlns:p14="http://schemas.microsoft.com/office/powerpoint/2010/main" val="3706439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43787"/>
                                        </p:tgtEl>
                                        <p:attrNameLst>
                                          <p:attrName>style.visibility</p:attrName>
                                        </p:attrNameLst>
                                      </p:cBhvr>
                                      <p:to>
                                        <p:strVal val="visible"/>
                                      </p:to>
                                    </p:set>
                                    <p:anim calcmode="lin" valueType="num">
                                      <p:cBhvr>
                                        <p:cTn id="7" dur="1000" fill="hold"/>
                                        <p:tgtEl>
                                          <p:spTgt spid="843787"/>
                                        </p:tgtEl>
                                        <p:attrNameLst>
                                          <p:attrName>ppt_w</p:attrName>
                                        </p:attrNameLst>
                                      </p:cBhvr>
                                      <p:tavLst>
                                        <p:tav tm="0">
                                          <p:val>
                                            <p:fltVal val="0"/>
                                          </p:val>
                                        </p:tav>
                                        <p:tav tm="100000">
                                          <p:val>
                                            <p:strVal val="#ppt_w"/>
                                          </p:val>
                                        </p:tav>
                                      </p:tavLst>
                                    </p:anim>
                                    <p:anim calcmode="lin" valueType="num">
                                      <p:cBhvr>
                                        <p:cTn id="8" dur="1000" fill="hold"/>
                                        <p:tgtEl>
                                          <p:spTgt spid="843787"/>
                                        </p:tgtEl>
                                        <p:attrNameLst>
                                          <p:attrName>ppt_h</p:attrName>
                                        </p:attrNameLst>
                                      </p:cBhvr>
                                      <p:tavLst>
                                        <p:tav tm="0">
                                          <p:val>
                                            <p:fltVal val="0"/>
                                          </p:val>
                                        </p:tav>
                                        <p:tav tm="100000">
                                          <p:val>
                                            <p:strVal val="#ppt_h"/>
                                          </p:val>
                                        </p:tav>
                                      </p:tavLst>
                                    </p:anim>
                                    <p:anim calcmode="lin" valueType="num">
                                      <p:cBhvr>
                                        <p:cTn id="9" dur="1000" fill="hold"/>
                                        <p:tgtEl>
                                          <p:spTgt spid="8437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37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843788"/>
                                        </p:tgtEl>
                                        <p:attrNameLst>
                                          <p:attrName>style.visibility</p:attrName>
                                        </p:attrNameLst>
                                      </p:cBhvr>
                                      <p:to>
                                        <p:strVal val="visible"/>
                                      </p:to>
                                    </p:set>
                                    <p:animEffect transition="in" filter="wipe(down)">
                                      <p:cBhvr>
                                        <p:cTn id="15" dur="500"/>
                                        <p:tgtEl>
                                          <p:spTgt spid="84378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843781"/>
                                        </p:tgtEl>
                                        <p:attrNameLst>
                                          <p:attrName>style.visibility</p:attrName>
                                        </p:attrNameLst>
                                      </p:cBhvr>
                                      <p:to>
                                        <p:strVal val="visible"/>
                                      </p:to>
                                    </p:set>
                                    <p:animEffect transition="in" filter="dissolve">
                                      <p:cBhvr>
                                        <p:cTn id="20" dur="500"/>
                                        <p:tgtEl>
                                          <p:spTgt spid="8437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843785"/>
                                        </p:tgtEl>
                                        <p:attrNameLst>
                                          <p:attrName>style.visibility</p:attrName>
                                        </p:attrNameLst>
                                      </p:cBhvr>
                                      <p:to>
                                        <p:strVal val="visible"/>
                                      </p:to>
                                    </p:set>
                                    <p:animEffect transition="in" filter="dissolve">
                                      <p:cBhvr>
                                        <p:cTn id="30" dur="500"/>
                                        <p:tgtEl>
                                          <p:spTgt spid="84378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843786"/>
                                        </p:tgtEl>
                                        <p:attrNameLst>
                                          <p:attrName>style.visibility</p:attrName>
                                        </p:attrNameLst>
                                      </p:cBhvr>
                                      <p:to>
                                        <p:strVal val="visible"/>
                                      </p:to>
                                    </p:set>
                                    <p:anim calcmode="lin" valueType="num">
                                      <p:cBhvr>
                                        <p:cTn id="35" dur="1000" fill="hold"/>
                                        <p:tgtEl>
                                          <p:spTgt spid="843786"/>
                                        </p:tgtEl>
                                        <p:attrNameLst>
                                          <p:attrName>ppt_w</p:attrName>
                                        </p:attrNameLst>
                                      </p:cBhvr>
                                      <p:tavLst>
                                        <p:tav tm="0">
                                          <p:val>
                                            <p:fltVal val="0"/>
                                          </p:val>
                                        </p:tav>
                                        <p:tav tm="100000">
                                          <p:val>
                                            <p:strVal val="#ppt_w"/>
                                          </p:val>
                                        </p:tav>
                                      </p:tavLst>
                                    </p:anim>
                                    <p:anim calcmode="lin" valueType="num">
                                      <p:cBhvr>
                                        <p:cTn id="36" dur="1000" fill="hold"/>
                                        <p:tgtEl>
                                          <p:spTgt spid="843786"/>
                                        </p:tgtEl>
                                        <p:attrNameLst>
                                          <p:attrName>ppt_h</p:attrName>
                                        </p:attrNameLst>
                                      </p:cBhvr>
                                      <p:tavLst>
                                        <p:tav tm="0">
                                          <p:val>
                                            <p:fltVal val="0"/>
                                          </p:val>
                                        </p:tav>
                                        <p:tav tm="100000">
                                          <p:val>
                                            <p:strVal val="#ppt_h"/>
                                          </p:val>
                                        </p:tav>
                                      </p:tavLst>
                                    </p:anim>
                                    <p:anim calcmode="lin" valueType="num">
                                      <p:cBhvr>
                                        <p:cTn id="37" dur="1000" fill="hold"/>
                                        <p:tgtEl>
                                          <p:spTgt spid="84378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8437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34</a:t>
            </a:r>
          </a:p>
        </p:txBody>
      </p:sp>
    </p:spTree>
    <p:extLst>
      <p:ext uri="{BB962C8B-B14F-4D97-AF65-F5344CB8AC3E}">
        <p14:creationId xmlns:p14="http://schemas.microsoft.com/office/powerpoint/2010/main" val="3819764234"/>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5994400"/>
          </a:xfrm>
          <a:prstGeom prst="rect">
            <a:avLst/>
          </a:prstGeom>
        </p:spPr>
      </p:pic>
      <p:sp>
        <p:nvSpPr>
          <p:cNvPr id="5" name="Rectangle 2"/>
          <p:cNvSpPr txBox="1">
            <a:spLocks noChangeArrowheads="1"/>
          </p:cNvSpPr>
          <p:nvPr/>
        </p:nvSpPr>
        <p:spPr bwMode="auto">
          <a:xfrm>
            <a:off x="1" y="225778"/>
            <a:ext cx="4783666" cy="13970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Brothers Revenge</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33:18–34:31</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Dinah Violated at Shechem</a:t>
            </a:r>
          </a:p>
        </p:txBody>
      </p:sp>
    </p:spTree>
    <p:extLst>
      <p:ext uri="{BB962C8B-B14F-4D97-AF65-F5344CB8AC3E}">
        <p14:creationId xmlns:p14="http://schemas.microsoft.com/office/powerpoint/2010/main" val="1498535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79298" y="0"/>
            <a:ext cx="8964702" cy="6083300"/>
            <a:chOff x="179298" y="0"/>
            <a:chExt cx="8964702" cy="6083300"/>
          </a:xfrm>
        </p:grpSpPr>
        <p:pic>
          <p:nvPicPr>
            <p:cNvPr id="6" name="Picture 5"/>
            <p:cNvPicPr>
              <a:picLocks noChangeAspect="1"/>
            </p:cNvPicPr>
            <p:nvPr/>
          </p:nvPicPr>
          <p:blipFill>
            <a:blip r:embed="rId3"/>
            <a:stretch>
              <a:fillRect/>
            </a:stretch>
          </p:blipFill>
          <p:spPr>
            <a:xfrm>
              <a:off x="1041400" y="0"/>
              <a:ext cx="8102600" cy="6083300"/>
            </a:xfrm>
            <a:prstGeom prst="rect">
              <a:avLst/>
            </a:prstGeom>
          </p:spPr>
        </p:pic>
        <p:sp>
          <p:nvSpPr>
            <p:cNvPr id="2" name="Oval 1"/>
            <p:cNvSpPr/>
            <p:nvPr/>
          </p:nvSpPr>
          <p:spPr bwMode="auto">
            <a:xfrm>
              <a:off x="179298" y="582710"/>
              <a:ext cx="5139765" cy="2973294"/>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5722472"/>
            <a:ext cx="9144000" cy="1135092"/>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Dinah Violated at Shechem</a:t>
            </a:r>
          </a:p>
        </p:txBody>
      </p:sp>
      <p:sp>
        <p:nvSpPr>
          <p:cNvPr id="7" name="Subtitle 2"/>
          <p:cNvSpPr>
            <a:spLocks noGrp="1"/>
          </p:cNvSpPr>
          <p:nvPr>
            <p:ph type="subTitle" idx="1"/>
          </p:nvPr>
        </p:nvSpPr>
        <p:spPr>
          <a:xfrm>
            <a:off x="0" y="4682571"/>
            <a:ext cx="3316941" cy="609600"/>
          </a:xfrm>
          <a:solidFill>
            <a:srgbClr val="FFFFFF"/>
          </a:solidFill>
        </p:spPr>
        <p:txBody>
          <a:bodyPr/>
          <a:lstStyle/>
          <a:p>
            <a:pPr algn="r"/>
            <a:r>
              <a:rPr lang="en-US" b="1" dirty="0">
                <a:solidFill>
                  <a:schemeClr val="tx1"/>
                </a:solidFill>
                <a:effectLst/>
              </a:rPr>
              <a:t>Genesis 34</a:t>
            </a:r>
          </a:p>
        </p:txBody>
      </p:sp>
      <p:sp>
        <p:nvSpPr>
          <p:cNvPr id="5" name="Rectangle 2"/>
          <p:cNvSpPr txBox="1">
            <a:spLocks noChangeArrowheads="1"/>
          </p:cNvSpPr>
          <p:nvPr/>
        </p:nvSpPr>
        <p:spPr bwMode="auto">
          <a:xfrm>
            <a:off x="268941" y="508831"/>
            <a:ext cx="4198471" cy="3316111"/>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Mistral"/>
                <a:ea typeface="ＭＳ Ｐゴシック" charset="0"/>
                <a:cs typeface="Mistral"/>
              </a:rPr>
              <a:t>We don't talk about that in church</a:t>
            </a:r>
            <a:endParaRPr kumimoji="0" lang="en-US" sz="8800" b="1" i="0" u="none" strike="noStrike" kern="1200" cap="none" spc="0" normalizeH="0" baseline="0" noProof="0" dirty="0">
              <a:ln>
                <a:noFill/>
              </a:ln>
              <a:solidFill>
                <a:srgbClr val="000000"/>
              </a:solidFill>
              <a:effectLst/>
              <a:uLnTx/>
              <a:uFillTx/>
              <a:latin typeface="Mistral"/>
              <a:ea typeface="ＭＳ Ｐゴシック" charset="0"/>
              <a:cs typeface="Mistral"/>
            </a:endParaRPr>
          </a:p>
        </p:txBody>
      </p:sp>
    </p:spTree>
    <p:extLst>
      <p:ext uri="{BB962C8B-B14F-4D97-AF65-F5344CB8AC3E}">
        <p14:creationId xmlns:p14="http://schemas.microsoft.com/office/powerpoint/2010/main" val="41455477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35</a:t>
            </a:r>
          </a:p>
        </p:txBody>
      </p:sp>
    </p:spTree>
    <p:extLst>
      <p:ext uri="{BB962C8B-B14F-4D97-AF65-F5344CB8AC3E}">
        <p14:creationId xmlns:p14="http://schemas.microsoft.com/office/powerpoint/2010/main" val="161198564"/>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56744"/>
            <a:ext cx="35671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Creation  1–2</a:t>
            </a:r>
          </a:p>
        </p:txBody>
      </p:sp>
      <p:sp>
        <p:nvSpPr>
          <p:cNvPr id="845831" name="Text Box 7"/>
          <p:cNvSpPr txBox="1">
            <a:spLocks noChangeArrowheads="1"/>
          </p:cNvSpPr>
          <p:nvPr/>
        </p:nvSpPr>
        <p:spPr bwMode="auto">
          <a:xfrm rot="17960977">
            <a:off x="1066007" y="3791744"/>
            <a:ext cx="18907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Fall 3–5</a:t>
            </a:r>
          </a:p>
        </p:txBody>
      </p:sp>
      <p:sp>
        <p:nvSpPr>
          <p:cNvPr id="845832" name="Text Box 8"/>
          <p:cNvSpPr txBox="1">
            <a:spLocks noChangeArrowheads="1"/>
          </p:cNvSpPr>
          <p:nvPr/>
        </p:nvSpPr>
        <p:spPr bwMode="auto">
          <a:xfrm rot="18005512">
            <a:off x="1483519" y="3436144"/>
            <a:ext cx="273208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Flood 6–9</a:t>
            </a:r>
          </a:p>
        </p:txBody>
      </p:sp>
      <p:sp>
        <p:nvSpPr>
          <p:cNvPr id="845833" name="Text Box 9"/>
          <p:cNvSpPr txBox="1">
            <a:spLocks noChangeArrowheads="1"/>
          </p:cNvSpPr>
          <p:nvPr/>
        </p:nvSpPr>
        <p:spPr bwMode="auto">
          <a:xfrm rot="17934635">
            <a:off x="1962944" y="3032919"/>
            <a:ext cx="36020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Nations 10–11</a:t>
            </a:r>
          </a:p>
        </p:txBody>
      </p:sp>
      <p:sp>
        <p:nvSpPr>
          <p:cNvPr id="845834" name="Text Box 10"/>
          <p:cNvSpPr txBox="1">
            <a:spLocks noChangeArrowheads="1"/>
          </p:cNvSpPr>
          <p:nvPr/>
        </p:nvSpPr>
        <p:spPr bwMode="auto">
          <a:xfrm rot="18021874">
            <a:off x="2593181" y="2761457"/>
            <a:ext cx="4244975"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zh-CN" altLang="en-US" sz="3200" b="1">
                <a:solidFill>
                  <a:srgbClr val="FFFFFF"/>
                </a:solidFill>
                <a:cs typeface="Arial" charset="0"/>
              </a:rPr>
              <a:t> </a:t>
            </a:r>
            <a:r>
              <a:rPr lang="en-US" altLang="zh-CN" sz="3200" b="1">
                <a:solidFill>
                  <a:srgbClr val="FFFFFF"/>
                </a:solidFill>
                <a:cs typeface="Arial" charset="0"/>
              </a:rPr>
              <a:t>Abraham 12–25:18</a:t>
            </a:r>
          </a:p>
        </p:txBody>
      </p:sp>
      <p:sp>
        <p:nvSpPr>
          <p:cNvPr id="845835" name="Text Box 11"/>
          <p:cNvSpPr txBox="1">
            <a:spLocks noChangeArrowheads="1"/>
          </p:cNvSpPr>
          <p:nvPr/>
        </p:nvSpPr>
        <p:spPr bwMode="auto">
          <a:xfrm rot="18062861">
            <a:off x="3452812" y="2630488"/>
            <a:ext cx="4265613"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Isaac 25:19–26:35</a:t>
            </a:r>
          </a:p>
        </p:txBody>
      </p:sp>
      <p:sp>
        <p:nvSpPr>
          <p:cNvPr id="845836" name="Text Box 12"/>
          <p:cNvSpPr txBox="1">
            <a:spLocks noChangeArrowheads="1"/>
          </p:cNvSpPr>
          <p:nvPr/>
        </p:nvSpPr>
        <p:spPr bwMode="auto">
          <a:xfrm rot="18026367">
            <a:off x="4435476" y="3175000"/>
            <a:ext cx="318611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Jacob 27–36</a:t>
            </a: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en-US" sz="3200" b="1" dirty="0">
                <a:solidFill>
                  <a:srgbClr val="FFFFFF"/>
                </a:solidFill>
                <a:latin typeface="Arial"/>
                <a:cs typeface="Arial"/>
              </a:rPr>
              <a:t>Joseph 37–50</a:t>
            </a: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Patriarchal History</a:t>
            </a:r>
          </a:p>
        </p:txBody>
      </p:sp>
      <p:grpSp>
        <p:nvGrpSpPr>
          <p:cNvPr id="392213"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392214"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grpSp>
        <p:nvGrpSpPr>
          <p:cNvPr id="392215"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pitchFamily="-112" charset="-128"/>
                <a:cs typeface="Arial"/>
              </a:rPr>
              <a:t>Primeval History</a:t>
            </a:r>
          </a:p>
        </p:txBody>
      </p:sp>
      <p:sp>
        <p:nvSpPr>
          <p:cNvPr id="392223" name="Text Box 3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en-US" sz="3600" b="1" dirty="0">
                <a:solidFill>
                  <a:schemeClr val="bg1"/>
                </a:solidFill>
                <a:ea typeface="ＭＳ Ｐゴシック" pitchFamily="-112" charset="-128"/>
                <a:cs typeface="Arial"/>
              </a:rPr>
              <a:t>Joseph</a:t>
            </a:r>
            <a:r>
              <a:rPr lang="mr-IN" sz="3600" b="1" dirty="0">
                <a:solidFill>
                  <a:schemeClr val="bg1"/>
                </a:solidFill>
                <a:ea typeface="ＭＳ Ｐゴシック" pitchFamily="-112" charset="-128"/>
                <a:cs typeface="Arial"/>
              </a:rPr>
              <a:t>'</a:t>
            </a:r>
            <a:r>
              <a:rPr lang="en-US" sz="3600" b="1" dirty="0">
                <a:solidFill>
                  <a:schemeClr val="bg1"/>
                </a:solidFill>
                <a:ea typeface="ＭＳ Ｐゴシック" pitchFamily="-112" charset="-128"/>
                <a:cs typeface="Arial"/>
              </a:rPr>
              <a:t>s Life</a:t>
            </a: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36</a:t>
            </a:r>
          </a:p>
        </p:txBody>
      </p:sp>
    </p:spTree>
    <p:extLst>
      <p:ext uri="{BB962C8B-B14F-4D97-AF65-F5344CB8AC3E}">
        <p14:creationId xmlns:p14="http://schemas.microsoft.com/office/powerpoint/2010/main" val="1929490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en-US" b="1">
                <a:solidFill>
                  <a:srgbClr val="996633"/>
                </a:solidFill>
                <a:latin typeface="Arial" charset="0"/>
                <a:ea typeface="Geneva" charset="0"/>
              </a:rPr>
              <a:t>Geographical Setting</a:t>
            </a:r>
          </a:p>
        </p:txBody>
      </p:sp>
      <p:graphicFrame>
        <p:nvGraphicFramePr>
          <p:cNvPr id="168962"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168962"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Edom</a:t>
            </a:r>
          </a:p>
        </p:txBody>
      </p:sp>
      <p:sp>
        <p:nvSpPr>
          <p:cNvPr id="168965"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444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Esau</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Jacob</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04666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13120"/>
            <a:ext cx="9144000" cy="944879"/>
          </a:xfrm>
          <a:solidFill>
            <a:srgbClr val="000000"/>
          </a:solidFill>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Esau</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Descendants (Genesis 36)</a:t>
            </a:r>
            <a:endParaRPr lang="en-US" sz="4000" dirty="0">
              <a:effectLst>
                <a:glow rad="127000">
                  <a:schemeClr val="tx1"/>
                </a:glow>
              </a:effectLst>
              <a:ea typeface="ＭＳ Ｐゴシック" charset="0"/>
            </a:endParaRPr>
          </a:p>
        </p:txBody>
      </p:sp>
      <p:sp>
        <p:nvSpPr>
          <p:cNvPr id="4" name="Oval 3"/>
          <p:cNvSpPr/>
          <p:nvPr/>
        </p:nvSpPr>
        <p:spPr bwMode="auto">
          <a:xfrm>
            <a:off x="7018356" y="3731342"/>
            <a:ext cx="1712691" cy="1603317"/>
          </a:xfrm>
          <a:prstGeom prst="ellipse">
            <a:avLst/>
          </a:prstGeom>
          <a:noFill/>
          <a:ln w="571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8" charset="0"/>
              <a:ea typeface="+mn-ea"/>
              <a:cs typeface="+mn-cs"/>
            </a:endParaRPr>
          </a:p>
        </p:txBody>
      </p:sp>
      <p:sp>
        <p:nvSpPr>
          <p:cNvPr id="5" name="Rectangle 2">
            <a:extLst>
              <a:ext uri="{FF2B5EF4-FFF2-40B4-BE49-F238E27FC236}">
                <a16:creationId xmlns:a16="http://schemas.microsoft.com/office/drawing/2014/main" id="{EDAB19BA-FD9E-C099-09F1-0D4B38D5BCB4}"/>
              </a:ext>
            </a:extLst>
          </p:cNvPr>
          <p:cNvSpPr txBox="1">
            <a:spLocks noChangeArrowheads="1"/>
          </p:cNvSpPr>
          <p:nvPr/>
        </p:nvSpPr>
        <p:spPr bwMode="auto">
          <a:xfrm>
            <a:off x="2628964" y="43545"/>
            <a:ext cx="3954715" cy="43169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Family of Abraham</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6E570C22-A3A0-5EE7-6E3D-B6663DD25C4B}"/>
              </a:ext>
            </a:extLst>
          </p:cNvPr>
          <p:cNvSpPr txBox="1">
            <a:spLocks noChangeArrowheads="1"/>
          </p:cNvSpPr>
          <p:nvPr/>
        </p:nvSpPr>
        <p:spPr bwMode="auto">
          <a:xfrm>
            <a:off x="52253" y="5407373"/>
            <a:ext cx="5052000" cy="43169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KEY: </a:t>
            </a:r>
            <a:r>
              <a:rPr kumimoji="0" lang="en-US" sz="14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Blue = Men</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Red = Women</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400" b="1" i="0" u="none" strike="noStrike" kern="1200" cap="none" spc="0" normalizeH="0" baseline="0" noProof="0" dirty="0">
                <a:ln>
                  <a:noFill/>
                </a:ln>
                <a:solidFill>
                  <a:srgbClr val="84A1CE"/>
                </a:solidFill>
                <a:effectLst/>
                <a:uLnTx/>
                <a:uFillTx/>
                <a:latin typeface="Arial" panose="020B0604020202020204" pitchFamily="34" charset="0"/>
                <a:ea typeface="ＭＳ Ｐゴシック" charset="0"/>
                <a:cs typeface="Arial" panose="020B0604020202020204" pitchFamily="34" charset="0"/>
              </a:rPr>
              <a:t>Blue-Gray = Reference to Esau</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Dashes = Spouses, Arrows = Children</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5CDB05E7-A68D-B065-5D38-7C909C6620DC}"/>
              </a:ext>
            </a:extLst>
          </p:cNvPr>
          <p:cNvCxnSpPr>
            <a:cxnSpLocks/>
          </p:cNvCxnSpPr>
          <p:nvPr/>
        </p:nvCxnSpPr>
        <p:spPr bwMode="auto">
          <a:xfrm>
            <a:off x="7740352" y="1700808"/>
            <a:ext cx="0" cy="776921"/>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10" name="Straight Arrow Connector 9">
            <a:extLst>
              <a:ext uri="{FF2B5EF4-FFF2-40B4-BE49-F238E27FC236}">
                <a16:creationId xmlns:a16="http://schemas.microsoft.com/office/drawing/2014/main" id="{AF30ACBD-B0E0-0759-023A-2BA65FACE4FE}"/>
              </a:ext>
            </a:extLst>
          </p:cNvPr>
          <p:cNvCxnSpPr>
            <a:cxnSpLocks/>
          </p:cNvCxnSpPr>
          <p:nvPr/>
        </p:nvCxnSpPr>
        <p:spPr bwMode="auto">
          <a:xfrm>
            <a:off x="1979712" y="3501008"/>
            <a:ext cx="0" cy="391723"/>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C5BF0078-C8BF-3BFB-FADA-78799AB385E3}"/>
              </a:ext>
            </a:extLst>
          </p:cNvPr>
          <p:cNvCxnSpPr>
            <a:cxnSpLocks/>
          </p:cNvCxnSpPr>
          <p:nvPr/>
        </p:nvCxnSpPr>
        <p:spPr bwMode="auto">
          <a:xfrm>
            <a:off x="755576" y="3501008"/>
            <a:ext cx="0" cy="391723"/>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grpSp>
        <p:nvGrpSpPr>
          <p:cNvPr id="20" name="Group 19">
            <a:extLst>
              <a:ext uri="{FF2B5EF4-FFF2-40B4-BE49-F238E27FC236}">
                <a16:creationId xmlns:a16="http://schemas.microsoft.com/office/drawing/2014/main" id="{A32B4857-2EB4-E2D8-A5F9-7A13CC3205EA}"/>
              </a:ext>
            </a:extLst>
          </p:cNvPr>
          <p:cNvGrpSpPr/>
          <p:nvPr/>
        </p:nvGrpSpPr>
        <p:grpSpPr>
          <a:xfrm>
            <a:off x="940527" y="2534195"/>
            <a:ext cx="888274" cy="539931"/>
            <a:chOff x="940527" y="2534195"/>
            <a:chExt cx="888274" cy="539931"/>
          </a:xfrm>
        </p:grpSpPr>
        <p:cxnSp>
          <p:nvCxnSpPr>
            <p:cNvPr id="11" name="Straight Arrow Connector 10">
              <a:extLst>
                <a:ext uri="{FF2B5EF4-FFF2-40B4-BE49-F238E27FC236}">
                  <a16:creationId xmlns:a16="http://schemas.microsoft.com/office/drawing/2014/main" id="{1849AC53-5B81-6076-45E1-5A3C40DA9A10}"/>
                </a:ext>
              </a:extLst>
            </p:cNvPr>
            <p:cNvCxnSpPr>
              <a:cxnSpLocks/>
            </p:cNvCxnSpPr>
            <p:nvPr/>
          </p:nvCxnSpPr>
          <p:spPr bwMode="auto">
            <a:xfrm flipH="1">
              <a:off x="940527" y="2542902"/>
              <a:ext cx="452846" cy="531224"/>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16" name="Straight Arrow Connector 15">
              <a:extLst>
                <a:ext uri="{FF2B5EF4-FFF2-40B4-BE49-F238E27FC236}">
                  <a16:creationId xmlns:a16="http://schemas.microsoft.com/office/drawing/2014/main" id="{D23E3100-AEDE-63C4-DD80-A289DC382A79}"/>
                </a:ext>
              </a:extLst>
            </p:cNvPr>
            <p:cNvCxnSpPr>
              <a:cxnSpLocks/>
            </p:cNvCxnSpPr>
            <p:nvPr/>
          </p:nvCxnSpPr>
          <p:spPr bwMode="auto">
            <a:xfrm>
              <a:off x="1384662" y="2534195"/>
              <a:ext cx="444139" cy="513805"/>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grpSp>
      <p:grpSp>
        <p:nvGrpSpPr>
          <p:cNvPr id="21" name="Group 20">
            <a:extLst>
              <a:ext uri="{FF2B5EF4-FFF2-40B4-BE49-F238E27FC236}">
                <a16:creationId xmlns:a16="http://schemas.microsoft.com/office/drawing/2014/main" id="{0FD90F2A-828B-9762-DA3A-00061465A13B}"/>
              </a:ext>
            </a:extLst>
          </p:cNvPr>
          <p:cNvGrpSpPr/>
          <p:nvPr/>
        </p:nvGrpSpPr>
        <p:grpSpPr>
          <a:xfrm>
            <a:off x="6017616" y="3096126"/>
            <a:ext cx="1419503" cy="753062"/>
            <a:chOff x="1384662" y="2534195"/>
            <a:chExt cx="444139" cy="516060"/>
          </a:xfrm>
        </p:grpSpPr>
        <p:cxnSp>
          <p:nvCxnSpPr>
            <p:cNvPr id="22" name="Straight Arrow Connector 21">
              <a:extLst>
                <a:ext uri="{FF2B5EF4-FFF2-40B4-BE49-F238E27FC236}">
                  <a16:creationId xmlns:a16="http://schemas.microsoft.com/office/drawing/2014/main" id="{EEFE9905-27AF-F886-64E5-A9CB5DD4D5CB}"/>
                </a:ext>
              </a:extLst>
            </p:cNvPr>
            <p:cNvCxnSpPr>
              <a:cxnSpLocks/>
            </p:cNvCxnSpPr>
            <p:nvPr/>
          </p:nvCxnSpPr>
          <p:spPr bwMode="auto">
            <a:xfrm>
              <a:off x="1393373" y="2542902"/>
              <a:ext cx="143878" cy="507353"/>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E229AE00-6528-A488-7C85-8821D886740C}"/>
                </a:ext>
              </a:extLst>
            </p:cNvPr>
            <p:cNvCxnSpPr>
              <a:cxnSpLocks/>
            </p:cNvCxnSpPr>
            <p:nvPr/>
          </p:nvCxnSpPr>
          <p:spPr bwMode="auto">
            <a:xfrm>
              <a:off x="1384662" y="2534195"/>
              <a:ext cx="444139" cy="513805"/>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grpSp>
      <p:grpSp>
        <p:nvGrpSpPr>
          <p:cNvPr id="24" name="Group 23">
            <a:extLst>
              <a:ext uri="{FF2B5EF4-FFF2-40B4-BE49-F238E27FC236}">
                <a16:creationId xmlns:a16="http://schemas.microsoft.com/office/drawing/2014/main" id="{39798FE8-6ED9-D7A8-2DE9-9BF1C8F72DF3}"/>
              </a:ext>
            </a:extLst>
          </p:cNvPr>
          <p:cNvGrpSpPr/>
          <p:nvPr/>
        </p:nvGrpSpPr>
        <p:grpSpPr>
          <a:xfrm>
            <a:off x="3779912" y="2780928"/>
            <a:ext cx="1166042" cy="787896"/>
            <a:chOff x="940527" y="2534195"/>
            <a:chExt cx="888274" cy="539931"/>
          </a:xfrm>
        </p:grpSpPr>
        <p:cxnSp>
          <p:nvCxnSpPr>
            <p:cNvPr id="25" name="Straight Arrow Connector 24">
              <a:extLst>
                <a:ext uri="{FF2B5EF4-FFF2-40B4-BE49-F238E27FC236}">
                  <a16:creationId xmlns:a16="http://schemas.microsoft.com/office/drawing/2014/main" id="{953EE6F5-65E0-B614-F7C8-C7A9D8858C5B}"/>
                </a:ext>
              </a:extLst>
            </p:cNvPr>
            <p:cNvCxnSpPr>
              <a:cxnSpLocks/>
            </p:cNvCxnSpPr>
            <p:nvPr/>
          </p:nvCxnSpPr>
          <p:spPr bwMode="auto">
            <a:xfrm flipH="1">
              <a:off x="940527" y="2542902"/>
              <a:ext cx="452846" cy="531224"/>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26" name="Straight Arrow Connector 25">
              <a:extLst>
                <a:ext uri="{FF2B5EF4-FFF2-40B4-BE49-F238E27FC236}">
                  <a16:creationId xmlns:a16="http://schemas.microsoft.com/office/drawing/2014/main" id="{74532DE6-4AFC-D01E-6468-3EB7ABC7789A}"/>
                </a:ext>
              </a:extLst>
            </p:cNvPr>
            <p:cNvCxnSpPr>
              <a:cxnSpLocks/>
            </p:cNvCxnSpPr>
            <p:nvPr/>
          </p:nvCxnSpPr>
          <p:spPr bwMode="auto">
            <a:xfrm>
              <a:off x="1384662" y="2534195"/>
              <a:ext cx="444139" cy="513805"/>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grpSp>
      <p:grpSp>
        <p:nvGrpSpPr>
          <p:cNvPr id="27" name="Group 26">
            <a:extLst>
              <a:ext uri="{FF2B5EF4-FFF2-40B4-BE49-F238E27FC236}">
                <a16:creationId xmlns:a16="http://schemas.microsoft.com/office/drawing/2014/main" id="{02D176EE-C5B7-FA57-7BAE-BA6E4857BD99}"/>
              </a:ext>
            </a:extLst>
          </p:cNvPr>
          <p:cNvGrpSpPr/>
          <p:nvPr/>
        </p:nvGrpSpPr>
        <p:grpSpPr>
          <a:xfrm>
            <a:off x="1611086" y="1772818"/>
            <a:ext cx="1114697" cy="526245"/>
            <a:chOff x="824277" y="2534195"/>
            <a:chExt cx="849160" cy="360626"/>
          </a:xfrm>
        </p:grpSpPr>
        <p:cxnSp>
          <p:nvCxnSpPr>
            <p:cNvPr id="28" name="Straight Arrow Connector 27">
              <a:extLst>
                <a:ext uri="{FF2B5EF4-FFF2-40B4-BE49-F238E27FC236}">
                  <a16:creationId xmlns:a16="http://schemas.microsoft.com/office/drawing/2014/main" id="{8AEBD402-FE7D-771A-1C20-A8A0112770E3}"/>
                </a:ext>
              </a:extLst>
            </p:cNvPr>
            <p:cNvCxnSpPr>
              <a:cxnSpLocks/>
            </p:cNvCxnSpPr>
            <p:nvPr/>
          </p:nvCxnSpPr>
          <p:spPr bwMode="auto">
            <a:xfrm flipH="1">
              <a:off x="824277" y="2542902"/>
              <a:ext cx="569096" cy="298210"/>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29" name="Straight Arrow Connector 28">
              <a:extLst>
                <a:ext uri="{FF2B5EF4-FFF2-40B4-BE49-F238E27FC236}">
                  <a16:creationId xmlns:a16="http://schemas.microsoft.com/office/drawing/2014/main" id="{CE529E9D-3AF2-4F1B-88F2-F73BAEB57EC8}"/>
                </a:ext>
              </a:extLst>
            </p:cNvPr>
            <p:cNvCxnSpPr>
              <a:cxnSpLocks/>
            </p:cNvCxnSpPr>
            <p:nvPr/>
          </p:nvCxnSpPr>
          <p:spPr bwMode="auto">
            <a:xfrm>
              <a:off x="1384662" y="2534195"/>
              <a:ext cx="288775" cy="360626"/>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grpSp>
      <p:grpSp>
        <p:nvGrpSpPr>
          <p:cNvPr id="32" name="Group 31">
            <a:extLst>
              <a:ext uri="{FF2B5EF4-FFF2-40B4-BE49-F238E27FC236}">
                <a16:creationId xmlns:a16="http://schemas.microsoft.com/office/drawing/2014/main" id="{F1072131-6A21-9D99-6548-1126455845C6}"/>
              </a:ext>
            </a:extLst>
          </p:cNvPr>
          <p:cNvGrpSpPr/>
          <p:nvPr/>
        </p:nvGrpSpPr>
        <p:grpSpPr>
          <a:xfrm>
            <a:off x="3143792" y="3861048"/>
            <a:ext cx="1021120" cy="787896"/>
            <a:chOff x="940527" y="2534195"/>
            <a:chExt cx="888274" cy="539931"/>
          </a:xfrm>
        </p:grpSpPr>
        <p:cxnSp>
          <p:nvCxnSpPr>
            <p:cNvPr id="33" name="Straight Arrow Connector 32">
              <a:extLst>
                <a:ext uri="{FF2B5EF4-FFF2-40B4-BE49-F238E27FC236}">
                  <a16:creationId xmlns:a16="http://schemas.microsoft.com/office/drawing/2014/main" id="{0ADDE703-35FA-BC5D-CA75-F6000351767F}"/>
                </a:ext>
              </a:extLst>
            </p:cNvPr>
            <p:cNvCxnSpPr>
              <a:cxnSpLocks/>
            </p:cNvCxnSpPr>
            <p:nvPr/>
          </p:nvCxnSpPr>
          <p:spPr bwMode="auto">
            <a:xfrm flipH="1">
              <a:off x="940527" y="2542902"/>
              <a:ext cx="452846" cy="531224"/>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34" name="Straight Arrow Connector 33">
              <a:extLst>
                <a:ext uri="{FF2B5EF4-FFF2-40B4-BE49-F238E27FC236}">
                  <a16:creationId xmlns:a16="http://schemas.microsoft.com/office/drawing/2014/main" id="{7A27942D-8B25-3743-20F4-533B69F85C4D}"/>
                </a:ext>
              </a:extLst>
            </p:cNvPr>
            <p:cNvCxnSpPr>
              <a:cxnSpLocks/>
            </p:cNvCxnSpPr>
            <p:nvPr/>
          </p:nvCxnSpPr>
          <p:spPr bwMode="auto">
            <a:xfrm>
              <a:off x="1384662" y="2534195"/>
              <a:ext cx="444139" cy="513805"/>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grpSp>
      <p:cxnSp>
        <p:nvCxnSpPr>
          <p:cNvPr id="38" name="Straight Arrow Connector 37">
            <a:extLst>
              <a:ext uri="{FF2B5EF4-FFF2-40B4-BE49-F238E27FC236}">
                <a16:creationId xmlns:a16="http://schemas.microsoft.com/office/drawing/2014/main" id="{DD333AA5-DD75-FDD3-33F9-389E60BB474A}"/>
              </a:ext>
            </a:extLst>
          </p:cNvPr>
          <p:cNvCxnSpPr>
            <a:cxnSpLocks/>
          </p:cNvCxnSpPr>
          <p:nvPr/>
        </p:nvCxnSpPr>
        <p:spPr bwMode="auto">
          <a:xfrm>
            <a:off x="6372200" y="1772816"/>
            <a:ext cx="0" cy="842095"/>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41" name="Straight Arrow Connector 40">
            <a:extLst>
              <a:ext uri="{FF2B5EF4-FFF2-40B4-BE49-F238E27FC236}">
                <a16:creationId xmlns:a16="http://schemas.microsoft.com/office/drawing/2014/main" id="{0F338F35-6926-AA18-146A-0A9A7D53EB57}"/>
              </a:ext>
            </a:extLst>
          </p:cNvPr>
          <p:cNvCxnSpPr>
            <a:cxnSpLocks/>
          </p:cNvCxnSpPr>
          <p:nvPr/>
        </p:nvCxnSpPr>
        <p:spPr bwMode="auto">
          <a:xfrm flipH="1">
            <a:off x="4066903" y="837072"/>
            <a:ext cx="823950" cy="643385"/>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42" name="Straight Arrow Connector 41">
            <a:extLst>
              <a:ext uri="{FF2B5EF4-FFF2-40B4-BE49-F238E27FC236}">
                <a16:creationId xmlns:a16="http://schemas.microsoft.com/office/drawing/2014/main" id="{BC8AE953-CFF5-BDE4-703A-53BA5ED1E0DF}"/>
              </a:ext>
            </a:extLst>
          </p:cNvPr>
          <p:cNvCxnSpPr>
            <a:cxnSpLocks/>
          </p:cNvCxnSpPr>
          <p:nvPr/>
        </p:nvCxnSpPr>
        <p:spPr bwMode="auto">
          <a:xfrm>
            <a:off x="4880840" y="824366"/>
            <a:ext cx="1859594" cy="682217"/>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43" name="Straight Arrow Connector 42">
            <a:extLst>
              <a:ext uri="{FF2B5EF4-FFF2-40B4-BE49-F238E27FC236}">
                <a16:creationId xmlns:a16="http://schemas.microsoft.com/office/drawing/2014/main" id="{2DE576E8-63A9-3FDD-C466-0A7BB475D80B}"/>
              </a:ext>
            </a:extLst>
          </p:cNvPr>
          <p:cNvCxnSpPr>
            <a:cxnSpLocks/>
          </p:cNvCxnSpPr>
          <p:nvPr/>
        </p:nvCxnSpPr>
        <p:spPr bwMode="auto">
          <a:xfrm>
            <a:off x="5364088" y="4191592"/>
            <a:ext cx="688369" cy="768923"/>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44" name="Straight Arrow Connector 43">
            <a:extLst>
              <a:ext uri="{FF2B5EF4-FFF2-40B4-BE49-F238E27FC236}">
                <a16:creationId xmlns:a16="http://schemas.microsoft.com/office/drawing/2014/main" id="{CD903BD0-547B-0D00-BF56-D69A4FB9F3B8}"/>
              </a:ext>
            </a:extLst>
          </p:cNvPr>
          <p:cNvCxnSpPr>
            <a:cxnSpLocks/>
          </p:cNvCxnSpPr>
          <p:nvPr/>
        </p:nvCxnSpPr>
        <p:spPr bwMode="auto">
          <a:xfrm>
            <a:off x="5663381" y="4188543"/>
            <a:ext cx="389076" cy="806807"/>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47" name="Straight Arrow Connector 46">
            <a:extLst>
              <a:ext uri="{FF2B5EF4-FFF2-40B4-BE49-F238E27FC236}">
                <a16:creationId xmlns:a16="http://schemas.microsoft.com/office/drawing/2014/main" id="{D4E7E236-9F37-94C1-0D34-AEC0D9FEC90F}"/>
              </a:ext>
            </a:extLst>
          </p:cNvPr>
          <p:cNvCxnSpPr>
            <a:cxnSpLocks/>
          </p:cNvCxnSpPr>
          <p:nvPr/>
        </p:nvCxnSpPr>
        <p:spPr bwMode="auto">
          <a:xfrm>
            <a:off x="7740352" y="2780928"/>
            <a:ext cx="297519" cy="360478"/>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49" name="Straight Arrow Connector 48">
            <a:extLst>
              <a:ext uri="{FF2B5EF4-FFF2-40B4-BE49-F238E27FC236}">
                <a16:creationId xmlns:a16="http://schemas.microsoft.com/office/drawing/2014/main" id="{50A6E2E2-E64D-47A5-DFB5-BBA34A4232FF}"/>
              </a:ext>
            </a:extLst>
          </p:cNvPr>
          <p:cNvCxnSpPr>
            <a:cxnSpLocks/>
          </p:cNvCxnSpPr>
          <p:nvPr/>
        </p:nvCxnSpPr>
        <p:spPr bwMode="auto">
          <a:xfrm>
            <a:off x="7668344" y="4221088"/>
            <a:ext cx="343542" cy="385746"/>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61" name="Straight Arrow Connector 60">
            <a:extLst>
              <a:ext uri="{FF2B5EF4-FFF2-40B4-BE49-F238E27FC236}">
                <a16:creationId xmlns:a16="http://schemas.microsoft.com/office/drawing/2014/main" id="{8797AD92-4EA7-3D7D-5B52-B85927634DAD}"/>
              </a:ext>
            </a:extLst>
          </p:cNvPr>
          <p:cNvCxnSpPr>
            <a:cxnSpLocks/>
          </p:cNvCxnSpPr>
          <p:nvPr/>
        </p:nvCxnSpPr>
        <p:spPr bwMode="auto">
          <a:xfrm flipH="1">
            <a:off x="2699657" y="841426"/>
            <a:ext cx="2186847" cy="665157"/>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cxnSp>
        <p:nvCxnSpPr>
          <p:cNvPr id="62" name="Straight Arrow Connector 61">
            <a:extLst>
              <a:ext uri="{FF2B5EF4-FFF2-40B4-BE49-F238E27FC236}">
                <a16:creationId xmlns:a16="http://schemas.microsoft.com/office/drawing/2014/main" id="{AC625AE2-C8C6-0107-F8B7-7D342956082B}"/>
              </a:ext>
            </a:extLst>
          </p:cNvPr>
          <p:cNvCxnSpPr>
            <a:cxnSpLocks/>
          </p:cNvCxnSpPr>
          <p:nvPr/>
        </p:nvCxnSpPr>
        <p:spPr bwMode="auto">
          <a:xfrm>
            <a:off x="4876491" y="828720"/>
            <a:ext cx="723120" cy="669154"/>
          </a:xfrm>
          <a:prstGeom prst="straightConnector1">
            <a:avLst/>
          </a:prstGeom>
          <a:ln w="34925">
            <a:prstDash val="sysDot"/>
            <a:headEnd type="none" w="med" len="med"/>
            <a:tailEnd type="triangle" w="lg" len="lg"/>
          </a:ln>
        </p:spPr>
        <p:style>
          <a:lnRef idx="2">
            <a:schemeClr val="accent4"/>
          </a:lnRef>
          <a:fillRef idx="0">
            <a:schemeClr val="accent4"/>
          </a:fillRef>
          <a:effectRef idx="1">
            <a:schemeClr val="accent4"/>
          </a:effectRef>
          <a:fontRef idx="minor">
            <a:schemeClr val="tx1"/>
          </a:fontRef>
        </p:style>
      </p:cxnSp>
      <p:sp>
        <p:nvSpPr>
          <p:cNvPr id="900099" name="Rectangle 2">
            <a:extLst>
              <a:ext uri="{FF2B5EF4-FFF2-40B4-BE49-F238E27FC236}">
                <a16:creationId xmlns:a16="http://schemas.microsoft.com/office/drawing/2014/main" id="{FD4B962E-4815-14BE-D63B-0F3453918423}"/>
              </a:ext>
            </a:extLst>
          </p:cNvPr>
          <p:cNvSpPr txBox="1">
            <a:spLocks noChangeArrowheads="1"/>
          </p:cNvSpPr>
          <p:nvPr/>
        </p:nvSpPr>
        <p:spPr bwMode="auto">
          <a:xfrm>
            <a:off x="1862607" y="1459051"/>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Haran</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00" name="Rectangle 2">
            <a:extLst>
              <a:ext uri="{FF2B5EF4-FFF2-40B4-BE49-F238E27FC236}">
                <a16:creationId xmlns:a16="http://schemas.microsoft.com/office/drawing/2014/main" id="{F70CA9C3-322B-CFDE-E85D-581E40F1E6A0}"/>
              </a:ext>
            </a:extLst>
          </p:cNvPr>
          <p:cNvSpPr txBox="1">
            <a:spLocks noChangeArrowheads="1"/>
          </p:cNvSpPr>
          <p:nvPr/>
        </p:nvSpPr>
        <p:spPr bwMode="auto">
          <a:xfrm>
            <a:off x="7938309" y="1460091"/>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Hagar</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00101" name="Rectangle 2">
            <a:extLst>
              <a:ext uri="{FF2B5EF4-FFF2-40B4-BE49-F238E27FC236}">
                <a16:creationId xmlns:a16="http://schemas.microsoft.com/office/drawing/2014/main" id="{6D25F87D-764C-CCA1-4F0B-3C4508BBC773}"/>
              </a:ext>
            </a:extLst>
          </p:cNvPr>
          <p:cNvSpPr txBox="1">
            <a:spLocks noChangeArrowheads="1"/>
          </p:cNvSpPr>
          <p:nvPr/>
        </p:nvSpPr>
        <p:spPr bwMode="auto">
          <a:xfrm>
            <a:off x="4314515" y="487720"/>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Terah</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02" name="Rectangle 2">
            <a:extLst>
              <a:ext uri="{FF2B5EF4-FFF2-40B4-BE49-F238E27FC236}">
                <a16:creationId xmlns:a16="http://schemas.microsoft.com/office/drawing/2014/main" id="{ECB71D13-DBC8-41D5-45C5-C272872B6816}"/>
              </a:ext>
            </a:extLst>
          </p:cNvPr>
          <p:cNvSpPr txBox="1">
            <a:spLocks noChangeArrowheads="1"/>
          </p:cNvSpPr>
          <p:nvPr/>
        </p:nvSpPr>
        <p:spPr bwMode="auto">
          <a:xfrm>
            <a:off x="886596" y="2163404"/>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Lot</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03" name="Rectangle 2">
            <a:extLst>
              <a:ext uri="{FF2B5EF4-FFF2-40B4-BE49-F238E27FC236}">
                <a16:creationId xmlns:a16="http://schemas.microsoft.com/office/drawing/2014/main" id="{94928F70-4364-6081-C4D8-FD81508CE6F4}"/>
              </a:ext>
            </a:extLst>
          </p:cNvPr>
          <p:cNvSpPr txBox="1">
            <a:spLocks noChangeArrowheads="1"/>
          </p:cNvSpPr>
          <p:nvPr/>
        </p:nvSpPr>
        <p:spPr bwMode="auto">
          <a:xfrm>
            <a:off x="3436897" y="1458658"/>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Nahor</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04" name="Rectangle 2">
            <a:extLst>
              <a:ext uri="{FF2B5EF4-FFF2-40B4-BE49-F238E27FC236}">
                <a16:creationId xmlns:a16="http://schemas.microsoft.com/office/drawing/2014/main" id="{025C0A87-88AF-332E-B09F-4B6D2EB697FC}"/>
              </a:ext>
            </a:extLst>
          </p:cNvPr>
          <p:cNvSpPr txBox="1">
            <a:spLocks noChangeArrowheads="1"/>
          </p:cNvSpPr>
          <p:nvPr/>
        </p:nvSpPr>
        <p:spPr bwMode="auto">
          <a:xfrm>
            <a:off x="3819422" y="2406851"/>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Bethuel</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05" name="Rectangle 2">
            <a:extLst>
              <a:ext uri="{FF2B5EF4-FFF2-40B4-BE49-F238E27FC236}">
                <a16:creationId xmlns:a16="http://schemas.microsoft.com/office/drawing/2014/main" id="{086886DD-8801-E3E7-6ACD-9603B9E0D6A2}"/>
              </a:ext>
            </a:extLst>
          </p:cNvPr>
          <p:cNvSpPr txBox="1">
            <a:spLocks noChangeArrowheads="1"/>
          </p:cNvSpPr>
          <p:nvPr/>
        </p:nvSpPr>
        <p:spPr bwMode="auto">
          <a:xfrm>
            <a:off x="3126512" y="3556640"/>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Laban</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06" name="Rectangle 2">
            <a:extLst>
              <a:ext uri="{FF2B5EF4-FFF2-40B4-BE49-F238E27FC236}">
                <a16:creationId xmlns:a16="http://schemas.microsoft.com/office/drawing/2014/main" id="{7B933159-BAE2-E92E-574B-2814840CE35B}"/>
              </a:ext>
            </a:extLst>
          </p:cNvPr>
          <p:cNvSpPr txBox="1">
            <a:spLocks noChangeArrowheads="1"/>
          </p:cNvSpPr>
          <p:nvPr/>
        </p:nvSpPr>
        <p:spPr bwMode="auto">
          <a:xfrm>
            <a:off x="5973039" y="2636912"/>
            <a:ext cx="1228950"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ISAAC</a:t>
            </a:r>
            <a:r>
              <a:rPr kumimoji="0" lang="en-US" sz="16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rPr>
              <a:t> (2)</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07" name="Rectangle 2">
            <a:extLst>
              <a:ext uri="{FF2B5EF4-FFF2-40B4-BE49-F238E27FC236}">
                <a16:creationId xmlns:a16="http://schemas.microsoft.com/office/drawing/2014/main" id="{27464A62-3CEE-80D9-EAD1-23E383FDC774}"/>
              </a:ext>
            </a:extLst>
          </p:cNvPr>
          <p:cNvSpPr txBox="1">
            <a:spLocks noChangeArrowheads="1"/>
          </p:cNvSpPr>
          <p:nvPr/>
        </p:nvSpPr>
        <p:spPr bwMode="auto">
          <a:xfrm>
            <a:off x="7143367" y="2389434"/>
            <a:ext cx="1460701"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Ishmael</a:t>
            </a:r>
            <a:r>
              <a:rPr kumimoji="0" lang="en-US" sz="16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rPr>
              <a:t> (1)</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08" name="Rectangle 2">
            <a:extLst>
              <a:ext uri="{FF2B5EF4-FFF2-40B4-BE49-F238E27FC236}">
                <a16:creationId xmlns:a16="http://schemas.microsoft.com/office/drawing/2014/main" id="{6BDA3CBE-C7BF-60F0-39A2-BEC0E80ED66B}"/>
              </a:ext>
            </a:extLst>
          </p:cNvPr>
          <p:cNvSpPr txBox="1">
            <a:spLocks noChangeArrowheads="1"/>
          </p:cNvSpPr>
          <p:nvPr/>
        </p:nvSpPr>
        <p:spPr bwMode="auto">
          <a:xfrm>
            <a:off x="6580360" y="1459957"/>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ABRAM</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09" name="Rectangle 2">
            <a:extLst>
              <a:ext uri="{FF2B5EF4-FFF2-40B4-BE49-F238E27FC236}">
                <a16:creationId xmlns:a16="http://schemas.microsoft.com/office/drawing/2014/main" id="{63B56F54-4486-CB7D-9C2C-FB9D33282EDF}"/>
              </a:ext>
            </a:extLst>
          </p:cNvPr>
          <p:cNvSpPr txBox="1">
            <a:spLocks noChangeArrowheads="1"/>
          </p:cNvSpPr>
          <p:nvPr/>
        </p:nvSpPr>
        <p:spPr bwMode="auto">
          <a:xfrm>
            <a:off x="5128221" y="5097460"/>
            <a:ext cx="1795656"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ISRAELITES</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tribes/Jews)</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110" name="Rectangle 2">
            <a:extLst>
              <a:ext uri="{FF2B5EF4-FFF2-40B4-BE49-F238E27FC236}">
                <a16:creationId xmlns:a16="http://schemas.microsoft.com/office/drawing/2014/main" id="{6BF2FFCA-2A61-28C4-598E-0E3C8D7ED33D}"/>
              </a:ext>
            </a:extLst>
          </p:cNvPr>
          <p:cNvSpPr txBox="1">
            <a:spLocks noChangeArrowheads="1"/>
          </p:cNvSpPr>
          <p:nvPr/>
        </p:nvSpPr>
        <p:spPr bwMode="auto">
          <a:xfrm>
            <a:off x="6012026" y="3784618"/>
            <a:ext cx="1228950"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JACOB</a:t>
            </a:r>
            <a:r>
              <a:rPr kumimoji="0" lang="en-US" sz="16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rPr>
              <a:t> (2)</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11" name="Rectangle 2">
            <a:extLst>
              <a:ext uri="{FF2B5EF4-FFF2-40B4-BE49-F238E27FC236}">
                <a16:creationId xmlns:a16="http://schemas.microsoft.com/office/drawing/2014/main" id="{58FF3701-E18C-D870-863A-2D818FABFB94}"/>
              </a:ext>
            </a:extLst>
          </p:cNvPr>
          <p:cNvSpPr txBox="1">
            <a:spLocks noChangeArrowheads="1"/>
          </p:cNvSpPr>
          <p:nvPr/>
        </p:nvSpPr>
        <p:spPr bwMode="auto">
          <a:xfrm>
            <a:off x="7025600" y="3789689"/>
            <a:ext cx="1460701"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rPr>
              <a:t>Esau</a:t>
            </a:r>
            <a:r>
              <a:rPr kumimoji="0" lang="en-US" sz="16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rPr>
              <a:t> (1)</a:t>
            </a:r>
            <a:endParaRPr kumimoji="0" lang="en-US" sz="3200" b="1" i="0" u="none" strike="noStrike" kern="1200" cap="none" spc="0" normalizeH="0" baseline="0" noProof="0" dirty="0">
              <a:ln>
                <a:noFill/>
              </a:ln>
              <a:solidFill>
                <a:srgbClr val="09199A"/>
              </a:solidFill>
              <a:effectLst/>
              <a:uLnTx/>
              <a:uFillTx/>
              <a:latin typeface="Arial" panose="020B0604020202020204" pitchFamily="34" charset="0"/>
              <a:ea typeface="ＭＳ Ｐゴシック" charset="0"/>
              <a:cs typeface="Arial" panose="020B0604020202020204" pitchFamily="34" charset="0"/>
            </a:endParaRPr>
          </a:p>
        </p:txBody>
      </p:sp>
      <p:sp>
        <p:nvSpPr>
          <p:cNvPr id="900112" name="Rectangle 2">
            <a:extLst>
              <a:ext uri="{FF2B5EF4-FFF2-40B4-BE49-F238E27FC236}">
                <a16:creationId xmlns:a16="http://schemas.microsoft.com/office/drawing/2014/main" id="{43B5475C-7921-6ABD-9063-44A1554663D0}"/>
              </a:ext>
            </a:extLst>
          </p:cNvPr>
          <p:cNvSpPr txBox="1">
            <a:spLocks noChangeArrowheads="1"/>
          </p:cNvSpPr>
          <p:nvPr/>
        </p:nvSpPr>
        <p:spPr bwMode="auto">
          <a:xfrm>
            <a:off x="7156620" y="3192703"/>
            <a:ext cx="1795656"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Ishmaelites</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tribes/Arabs)</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113" name="Rectangle 2">
            <a:extLst>
              <a:ext uri="{FF2B5EF4-FFF2-40B4-BE49-F238E27FC236}">
                <a16:creationId xmlns:a16="http://schemas.microsoft.com/office/drawing/2014/main" id="{E55EE4F5-D785-C4DE-1C33-659D6425D688}"/>
              </a:ext>
            </a:extLst>
          </p:cNvPr>
          <p:cNvSpPr txBox="1">
            <a:spLocks noChangeArrowheads="1"/>
          </p:cNvSpPr>
          <p:nvPr/>
        </p:nvSpPr>
        <p:spPr bwMode="auto">
          <a:xfrm>
            <a:off x="7229277" y="4531865"/>
            <a:ext cx="1795656"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Edomites</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114" name="Rectangle 2">
            <a:extLst>
              <a:ext uri="{FF2B5EF4-FFF2-40B4-BE49-F238E27FC236}">
                <a16:creationId xmlns:a16="http://schemas.microsoft.com/office/drawing/2014/main" id="{283DA1C2-09C9-8132-186B-B97AFD06E6BD}"/>
              </a:ext>
            </a:extLst>
          </p:cNvPr>
          <p:cNvSpPr txBox="1">
            <a:spLocks noChangeArrowheads="1"/>
          </p:cNvSpPr>
          <p:nvPr/>
        </p:nvSpPr>
        <p:spPr bwMode="auto">
          <a:xfrm>
            <a:off x="2339751" y="2234627"/>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Milcah</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00115" name="Rectangle 2">
            <a:extLst>
              <a:ext uri="{FF2B5EF4-FFF2-40B4-BE49-F238E27FC236}">
                <a16:creationId xmlns:a16="http://schemas.microsoft.com/office/drawing/2014/main" id="{766CE7E8-9645-9094-5ADA-4D3400F8517F}"/>
              </a:ext>
            </a:extLst>
          </p:cNvPr>
          <p:cNvSpPr txBox="1">
            <a:spLocks noChangeArrowheads="1"/>
          </p:cNvSpPr>
          <p:nvPr/>
        </p:nvSpPr>
        <p:spPr bwMode="auto">
          <a:xfrm>
            <a:off x="112183" y="3128487"/>
            <a:ext cx="1176686"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Daughter 1</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00116" name="Rectangle 2">
            <a:extLst>
              <a:ext uri="{FF2B5EF4-FFF2-40B4-BE49-F238E27FC236}">
                <a16:creationId xmlns:a16="http://schemas.microsoft.com/office/drawing/2014/main" id="{F6CB6FE6-261A-D015-3AB6-AA5F57CAC126}"/>
              </a:ext>
            </a:extLst>
          </p:cNvPr>
          <p:cNvSpPr txBox="1">
            <a:spLocks noChangeArrowheads="1"/>
          </p:cNvSpPr>
          <p:nvPr/>
        </p:nvSpPr>
        <p:spPr bwMode="auto">
          <a:xfrm>
            <a:off x="1331640" y="3128487"/>
            <a:ext cx="1176686"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Daughter 2</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00117" name="Rectangle 2">
            <a:extLst>
              <a:ext uri="{FF2B5EF4-FFF2-40B4-BE49-F238E27FC236}">
                <a16:creationId xmlns:a16="http://schemas.microsoft.com/office/drawing/2014/main" id="{D4EB2064-ACCD-7503-654B-09E1F7091267}"/>
              </a:ext>
            </a:extLst>
          </p:cNvPr>
          <p:cNvSpPr txBox="1">
            <a:spLocks noChangeArrowheads="1"/>
          </p:cNvSpPr>
          <p:nvPr/>
        </p:nvSpPr>
        <p:spPr bwMode="auto">
          <a:xfrm>
            <a:off x="5222411" y="1463986"/>
            <a:ext cx="1002514"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Sarai</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00118" name="Rectangle 2">
            <a:extLst>
              <a:ext uri="{FF2B5EF4-FFF2-40B4-BE49-F238E27FC236}">
                <a16:creationId xmlns:a16="http://schemas.microsoft.com/office/drawing/2014/main" id="{FAFBE278-6C35-2147-8B38-EA619D089D99}"/>
              </a:ext>
            </a:extLst>
          </p:cNvPr>
          <p:cNvSpPr txBox="1">
            <a:spLocks noChangeArrowheads="1"/>
          </p:cNvSpPr>
          <p:nvPr/>
        </p:nvSpPr>
        <p:spPr bwMode="auto">
          <a:xfrm>
            <a:off x="4272919" y="3553908"/>
            <a:ext cx="1448611"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Rebekah</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00119" name="Rectangle 2">
            <a:extLst>
              <a:ext uri="{FF2B5EF4-FFF2-40B4-BE49-F238E27FC236}">
                <a16:creationId xmlns:a16="http://schemas.microsoft.com/office/drawing/2014/main" id="{E11292F5-5969-46D7-5873-001441250F02}"/>
              </a:ext>
            </a:extLst>
          </p:cNvPr>
          <p:cNvSpPr txBox="1">
            <a:spLocks noChangeArrowheads="1"/>
          </p:cNvSpPr>
          <p:nvPr/>
        </p:nvSpPr>
        <p:spPr bwMode="auto">
          <a:xfrm>
            <a:off x="2422293" y="4619992"/>
            <a:ext cx="1311737"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Leah</a:t>
            </a:r>
            <a:b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b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(+Zilpah)</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00120" name="Rectangle 2">
            <a:extLst>
              <a:ext uri="{FF2B5EF4-FFF2-40B4-BE49-F238E27FC236}">
                <a16:creationId xmlns:a16="http://schemas.microsoft.com/office/drawing/2014/main" id="{2FD93C1C-EF4B-AAFF-9D7F-D37E863E68DC}"/>
              </a:ext>
            </a:extLst>
          </p:cNvPr>
          <p:cNvSpPr txBox="1">
            <a:spLocks noChangeArrowheads="1"/>
          </p:cNvSpPr>
          <p:nvPr/>
        </p:nvSpPr>
        <p:spPr bwMode="auto">
          <a:xfrm>
            <a:off x="3634728" y="4619992"/>
            <a:ext cx="1311737"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Rachel</a:t>
            </a:r>
            <a:b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br>
            <a:r>
              <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(+Bilhah)</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00121" name="Rectangle 2">
            <a:extLst>
              <a:ext uri="{FF2B5EF4-FFF2-40B4-BE49-F238E27FC236}">
                <a16:creationId xmlns:a16="http://schemas.microsoft.com/office/drawing/2014/main" id="{26CFFE78-2BF4-4A5A-34B5-CECE9A3DA60F}"/>
              </a:ext>
            </a:extLst>
          </p:cNvPr>
          <p:cNvSpPr txBox="1">
            <a:spLocks noChangeArrowheads="1"/>
          </p:cNvSpPr>
          <p:nvPr/>
        </p:nvSpPr>
        <p:spPr bwMode="auto">
          <a:xfrm>
            <a:off x="34836" y="3790339"/>
            <a:ext cx="1323702"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Moabites</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122" name="Rectangle 2">
            <a:extLst>
              <a:ext uri="{FF2B5EF4-FFF2-40B4-BE49-F238E27FC236}">
                <a16:creationId xmlns:a16="http://schemas.microsoft.com/office/drawing/2014/main" id="{42BD44C9-16BF-5C84-9452-8FE6738B7056}"/>
              </a:ext>
            </a:extLst>
          </p:cNvPr>
          <p:cNvSpPr txBox="1">
            <a:spLocks noChangeArrowheads="1"/>
          </p:cNvSpPr>
          <p:nvPr/>
        </p:nvSpPr>
        <p:spPr bwMode="auto">
          <a:xfrm>
            <a:off x="1282762" y="3790339"/>
            <a:ext cx="1323702"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Ammonites</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900124" name="Straight Connector 900123">
            <a:extLst>
              <a:ext uri="{FF2B5EF4-FFF2-40B4-BE49-F238E27FC236}">
                <a16:creationId xmlns:a16="http://schemas.microsoft.com/office/drawing/2014/main" id="{1DD7FE5D-313D-AB67-9899-2555D8CD83E4}"/>
              </a:ext>
            </a:extLst>
          </p:cNvPr>
          <p:cNvCxnSpPr>
            <a:cxnSpLocks/>
          </p:cNvCxnSpPr>
          <p:nvPr/>
        </p:nvCxnSpPr>
        <p:spPr bwMode="auto">
          <a:xfrm flipH="1">
            <a:off x="6096001" y="1698171"/>
            <a:ext cx="513805"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0126" name="Straight Connector 900125">
            <a:extLst>
              <a:ext uri="{FF2B5EF4-FFF2-40B4-BE49-F238E27FC236}">
                <a16:creationId xmlns:a16="http://schemas.microsoft.com/office/drawing/2014/main" id="{C4F5C8A7-09E2-7847-0562-1AC89EFA0ED0}"/>
              </a:ext>
            </a:extLst>
          </p:cNvPr>
          <p:cNvCxnSpPr>
            <a:cxnSpLocks/>
          </p:cNvCxnSpPr>
          <p:nvPr/>
        </p:nvCxnSpPr>
        <p:spPr bwMode="auto">
          <a:xfrm flipH="1">
            <a:off x="5477691" y="2996952"/>
            <a:ext cx="609858" cy="686774"/>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0128" name="Straight Connector 900127">
            <a:extLst>
              <a:ext uri="{FF2B5EF4-FFF2-40B4-BE49-F238E27FC236}">
                <a16:creationId xmlns:a16="http://schemas.microsoft.com/office/drawing/2014/main" id="{2B096393-7379-7D8F-1DF7-10D0595F8FE5}"/>
              </a:ext>
            </a:extLst>
          </p:cNvPr>
          <p:cNvCxnSpPr>
            <a:cxnSpLocks/>
          </p:cNvCxnSpPr>
          <p:nvPr/>
        </p:nvCxnSpPr>
        <p:spPr bwMode="auto">
          <a:xfrm flipH="1">
            <a:off x="3526971" y="4005064"/>
            <a:ext cx="2560578" cy="636605"/>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0130" name="Straight Connector 900129">
            <a:extLst>
              <a:ext uri="{FF2B5EF4-FFF2-40B4-BE49-F238E27FC236}">
                <a16:creationId xmlns:a16="http://schemas.microsoft.com/office/drawing/2014/main" id="{19DF27AA-BD4E-1D30-A3ED-5608383C994E}"/>
              </a:ext>
            </a:extLst>
          </p:cNvPr>
          <p:cNvCxnSpPr>
            <a:cxnSpLocks/>
            <a:stCxn id="900110" idx="1"/>
          </p:cNvCxnSpPr>
          <p:nvPr/>
        </p:nvCxnSpPr>
        <p:spPr bwMode="auto">
          <a:xfrm flipH="1">
            <a:off x="4693920" y="4000466"/>
            <a:ext cx="1318106" cy="66732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0134" name="Straight Connector 900133">
            <a:extLst>
              <a:ext uri="{FF2B5EF4-FFF2-40B4-BE49-F238E27FC236}">
                <a16:creationId xmlns:a16="http://schemas.microsoft.com/office/drawing/2014/main" id="{B01B0DB4-3A64-31DF-167E-EE7E9AF0D0F5}"/>
              </a:ext>
            </a:extLst>
          </p:cNvPr>
          <p:cNvCxnSpPr>
            <a:cxnSpLocks/>
          </p:cNvCxnSpPr>
          <p:nvPr/>
        </p:nvCxnSpPr>
        <p:spPr bwMode="auto">
          <a:xfrm flipH="1">
            <a:off x="7524328" y="1698171"/>
            <a:ext cx="513805"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0136" name="Straight Connector 900135">
            <a:extLst>
              <a:ext uri="{FF2B5EF4-FFF2-40B4-BE49-F238E27FC236}">
                <a16:creationId xmlns:a16="http://schemas.microsoft.com/office/drawing/2014/main" id="{CB9DC56C-2F6E-CABD-6F61-C20AE53392E6}"/>
              </a:ext>
            </a:extLst>
          </p:cNvPr>
          <p:cNvCxnSpPr/>
          <p:nvPr/>
        </p:nvCxnSpPr>
        <p:spPr bwMode="auto">
          <a:xfrm>
            <a:off x="7741920" y="4902924"/>
            <a:ext cx="766355" cy="0"/>
          </a:xfrm>
          <a:prstGeom prst="line">
            <a:avLst/>
          </a:prstGeom>
          <a:solidFill>
            <a:schemeClr val="accent1"/>
          </a:solidFill>
          <a:ln w="66675" cap="flat" cmpd="sng" algn="ctr">
            <a:solidFill>
              <a:srgbClr val="84A1CE"/>
            </a:solidFill>
            <a:prstDash val="solid"/>
            <a:round/>
            <a:headEnd type="none" w="med" len="med"/>
            <a:tailEnd type="none" w="lg" len="lg"/>
          </a:ln>
          <a:effectLst/>
        </p:spPr>
      </p:cxnSp>
      <p:cxnSp>
        <p:nvCxnSpPr>
          <p:cNvPr id="900137" name="Straight Connector 900136">
            <a:extLst>
              <a:ext uri="{FF2B5EF4-FFF2-40B4-BE49-F238E27FC236}">
                <a16:creationId xmlns:a16="http://schemas.microsoft.com/office/drawing/2014/main" id="{36AB689E-E215-5E1F-663E-2B2F931933FA}"/>
              </a:ext>
            </a:extLst>
          </p:cNvPr>
          <p:cNvCxnSpPr/>
          <p:nvPr/>
        </p:nvCxnSpPr>
        <p:spPr bwMode="auto">
          <a:xfrm>
            <a:off x="7380312" y="4168834"/>
            <a:ext cx="766355" cy="0"/>
          </a:xfrm>
          <a:prstGeom prst="line">
            <a:avLst/>
          </a:prstGeom>
          <a:solidFill>
            <a:schemeClr val="accent1"/>
          </a:solidFill>
          <a:ln w="66675" cap="flat" cmpd="sng" algn="ctr">
            <a:solidFill>
              <a:srgbClr val="84A1CE"/>
            </a:solidFill>
            <a:prstDash val="solid"/>
            <a:round/>
            <a:headEnd type="none" w="med" len="med"/>
            <a:tailEnd type="none" w="lg" len="lg"/>
          </a:ln>
          <a:effectLst/>
        </p:spPr>
      </p:cxnSp>
      <p:sp>
        <p:nvSpPr>
          <p:cNvPr id="900138" name="Rectangle 2">
            <a:extLst>
              <a:ext uri="{FF2B5EF4-FFF2-40B4-BE49-F238E27FC236}">
                <a16:creationId xmlns:a16="http://schemas.microsoft.com/office/drawing/2014/main" id="{60067812-3AFE-3C2B-8C85-38A1EF679957}"/>
              </a:ext>
            </a:extLst>
          </p:cNvPr>
          <p:cNvSpPr txBox="1">
            <a:spLocks noChangeArrowheads="1"/>
          </p:cNvSpPr>
          <p:nvPr/>
        </p:nvSpPr>
        <p:spPr bwMode="auto">
          <a:xfrm>
            <a:off x="4775906" y="978117"/>
            <a:ext cx="563010" cy="43169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900141" name="Straight Connector 900140">
            <a:extLst>
              <a:ext uri="{FF2B5EF4-FFF2-40B4-BE49-F238E27FC236}">
                <a16:creationId xmlns:a16="http://schemas.microsoft.com/office/drawing/2014/main" id="{4EE66A87-1A6B-5D99-0797-101DB6E20CB5}"/>
              </a:ext>
            </a:extLst>
          </p:cNvPr>
          <p:cNvCxnSpPr>
            <a:cxnSpLocks/>
          </p:cNvCxnSpPr>
          <p:nvPr/>
        </p:nvCxnSpPr>
        <p:spPr bwMode="auto">
          <a:xfrm flipH="1">
            <a:off x="3023419" y="1831808"/>
            <a:ext cx="718279" cy="45419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0143" name="Straight Arrow Connector 900142">
            <a:extLst>
              <a:ext uri="{FF2B5EF4-FFF2-40B4-BE49-F238E27FC236}">
                <a16:creationId xmlns:a16="http://schemas.microsoft.com/office/drawing/2014/main" id="{C0456FBE-0C1F-906A-FE08-A0BA3CBF7600}"/>
              </a:ext>
            </a:extLst>
          </p:cNvPr>
          <p:cNvCxnSpPr>
            <a:cxnSpLocks/>
          </p:cNvCxnSpPr>
          <p:nvPr/>
        </p:nvCxnSpPr>
        <p:spPr bwMode="auto">
          <a:xfrm>
            <a:off x="3491880" y="1988840"/>
            <a:ext cx="475436" cy="474141"/>
          </a:xfrm>
          <a:prstGeom prst="straightConnector1">
            <a:avLst/>
          </a:prstGeom>
          <a:ln w="34925">
            <a:headEnd type="none" w="med" len="med"/>
            <a:tailEnd type="triangle" w="lg" len="lg"/>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329016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6770"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900" b="1">
                <a:solidFill>
                  <a:srgbClr val="FFFFFF"/>
                </a:solidFill>
              </a:rPr>
              <a:t>©2003 TBBMI</a:t>
            </a:r>
          </a:p>
        </p:txBody>
      </p:sp>
      <p:sp>
        <p:nvSpPr>
          <p:cNvPr id="85197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7.5.03a.</a:t>
            </a:r>
          </a:p>
        </p:txBody>
      </p:sp>
      <p:sp>
        <p:nvSpPr>
          <p:cNvPr id="85197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19</a:t>
            </a:r>
          </a:p>
        </p:txBody>
      </p:sp>
      <p:sp>
        <p:nvSpPr>
          <p:cNvPr id="416773" name="Rectangle 6"/>
          <p:cNvSpPr>
            <a:spLocks noGrp="1" noChangeArrowheads="1"/>
          </p:cNvSpPr>
          <p:nvPr>
            <p:ph type="ctrTitle"/>
          </p:nvPr>
        </p:nvSpPr>
        <p:spPr>
          <a:xfrm>
            <a:off x="-228600" y="-152400"/>
            <a:ext cx="8688388" cy="3657600"/>
          </a:xfrm>
        </p:spPr>
        <p:txBody>
          <a:bodyPr/>
          <a:lstStyle/>
          <a:p>
            <a:pPr eaLnBrk="1" hangingPunct="1"/>
            <a:r>
              <a:rPr lang="en-US" altLang="zh-CN" sz="10600">
                <a:latin typeface="Arial" charset="0"/>
                <a:ea typeface="ＭＳ Ｐゴシック" charset="0"/>
              </a:rPr>
              <a:t>Key Word for Genesis:</a:t>
            </a:r>
          </a:p>
        </p:txBody>
      </p:sp>
      <p:sp>
        <p:nvSpPr>
          <p:cNvPr id="416774"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Election</a:t>
            </a:r>
          </a:p>
        </p:txBody>
      </p:sp>
      <p:sp>
        <p:nvSpPr>
          <p:cNvPr id="416775"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Tree>
    <p:extLst>
      <p:ext uri="{BB962C8B-B14F-4D97-AF65-F5344CB8AC3E}">
        <p14:creationId xmlns:p14="http://schemas.microsoft.com/office/powerpoint/2010/main" val="1051187207"/>
      </p:ext>
    </p:extLst>
  </p:cSld>
  <p:clrMapOvr>
    <a:masterClrMapping/>
  </p:clrMapOvr>
  <p:transition>
    <p:wheel spokes="0"/>
  </p:transition>
</p:sld>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5995</TotalTime>
  <Words>6108</Words>
  <Application>Microsoft Macintosh PowerPoint</Application>
  <PresentationFormat>On-screen Show (4:3)</PresentationFormat>
  <Paragraphs>878</Paragraphs>
  <Slides>120</Slides>
  <Notes>103</Notes>
  <HiddenSlides>0</HiddenSlides>
  <MMClips>1</MMClips>
  <ScaleCrop>false</ScaleCrop>
  <HeadingPairs>
    <vt:vector size="8" baseType="variant">
      <vt:variant>
        <vt:lpstr>Fonts Used</vt:lpstr>
      </vt:variant>
      <vt:variant>
        <vt:i4>17</vt:i4>
      </vt:variant>
      <vt:variant>
        <vt:lpstr>Theme</vt:lpstr>
      </vt:variant>
      <vt:variant>
        <vt:i4>17</vt:i4>
      </vt:variant>
      <vt:variant>
        <vt:lpstr>Embedded OLE Servers</vt:lpstr>
      </vt:variant>
      <vt:variant>
        <vt:i4>2</vt:i4>
      </vt:variant>
      <vt:variant>
        <vt:lpstr>Slide Titles</vt:lpstr>
      </vt:variant>
      <vt:variant>
        <vt:i4>120</vt:i4>
      </vt:variant>
    </vt:vector>
  </HeadingPairs>
  <TitlesOfParts>
    <vt:vector size="156" baseType="lpstr">
      <vt:lpstr>ＭＳ Ｐゴシック</vt:lpstr>
      <vt:lpstr>Osaka</vt:lpstr>
      <vt:lpstr>Times</vt:lpstr>
      <vt:lpstr>Arial</vt:lpstr>
      <vt:lpstr>Arial Black</vt:lpstr>
      <vt:lpstr>Arial Narrow</vt:lpstr>
      <vt:lpstr>Calibri</vt:lpstr>
      <vt:lpstr>Comic Sans MS</vt:lpstr>
      <vt:lpstr>Garamond</vt:lpstr>
      <vt:lpstr>Helvetica</vt:lpstr>
      <vt:lpstr>Impact</vt:lpstr>
      <vt:lpstr>Mistral</vt:lpstr>
      <vt:lpstr>Monotype Sorts</vt:lpstr>
      <vt:lpstr>Times New Roman</vt:lpstr>
      <vt:lpstr>Tw Cen MT</vt:lpstr>
      <vt:lpstr>Wingdings</vt:lpstr>
      <vt:lpstr>Wingdings 2</vt:lpstr>
      <vt:lpstr>Default Design</vt:lpstr>
      <vt:lpstr>1_Default Design</vt:lpstr>
      <vt:lpstr>Stream</vt:lpstr>
      <vt:lpstr>Blank Presentation</vt:lpstr>
      <vt:lpstr>2_Orbit</vt:lpstr>
      <vt:lpstr>1_Office Theme</vt:lpstr>
      <vt:lpstr>1_Blank Presentation</vt:lpstr>
      <vt:lpstr>50_Blank Presentation</vt:lpstr>
      <vt:lpstr>1_Shimmer</vt:lpstr>
      <vt:lpstr>3_Default Design</vt:lpstr>
      <vt:lpstr>29_Default Design</vt:lpstr>
      <vt:lpstr>2_Office Theme</vt:lpstr>
      <vt:lpstr>1_untitled 1</vt:lpstr>
      <vt:lpstr>6_Default Design</vt:lpstr>
      <vt:lpstr>Median</vt:lpstr>
      <vt:lpstr>Sakura</vt:lpstr>
      <vt:lpstr>51_Blank Presentation</vt:lpstr>
      <vt:lpstr>Bitmap Image</vt:lpstr>
      <vt:lpstr>Photo Editor Photo</vt:lpstr>
      <vt:lpstr>Genesis 21–36</vt:lpstr>
      <vt:lpstr>Keyword</vt:lpstr>
      <vt:lpstr>Theme</vt:lpstr>
      <vt:lpstr>Key Verse</vt:lpstr>
      <vt:lpstr>Summary Statement</vt:lpstr>
      <vt:lpstr>Kingdom Statement</vt:lpstr>
      <vt:lpstr>Covenant</vt:lpstr>
      <vt:lpstr>Redemption</vt:lpstr>
      <vt:lpstr>Messiah</vt:lpstr>
      <vt:lpstr>Genesis</vt:lpstr>
      <vt:lpstr>Barry Huddleston, The Acrostic Summarized Bible (Grand Rapids: Baker, 1992)</vt:lpstr>
      <vt:lpstr>BE FAITHFUL</vt:lpstr>
      <vt:lpstr>Let's Study Through Scripture</vt:lpstr>
      <vt:lpstr>A World of Idols</vt:lpstr>
      <vt:lpstr>How can you be faithful  to God in a world of idols?</vt:lpstr>
      <vt:lpstr>I. Grasp that the King chose you to rule.</vt:lpstr>
      <vt:lpstr>II. Grasp that the King promised you blessings.</vt:lpstr>
      <vt:lpstr>Main Idea</vt:lpstr>
      <vt:lpstr>What or who are you trusting to save you from your sin?</vt:lpstr>
      <vt:lpstr>PowerPoint Presentation</vt:lpstr>
      <vt:lpstr>Slides on  Genesis 21</vt:lpstr>
      <vt:lpstr>Patriarchal Family Tree</vt:lpstr>
      <vt:lpstr>Birth of Isaac</vt:lpstr>
      <vt:lpstr>Slides on  Genesis 22</vt:lpstr>
      <vt:lpstr>Abraham's Ultimate Test (Genesis 22)</vt:lpstr>
      <vt:lpstr>Genesis 22</vt:lpstr>
      <vt:lpstr>Genesis 22</vt:lpstr>
      <vt:lpstr>Genesis 22</vt:lpstr>
      <vt:lpstr>Genesis 22</vt:lpstr>
      <vt:lpstr>Genesis 22</vt:lpstr>
      <vt:lpstr>The Near Sacrifice of Isaac  (Genesis 22)</vt:lpstr>
      <vt:lpstr>Galatians 3:29 (NIV)</vt:lpstr>
      <vt:lpstr>Slides on  Genesis 23</vt:lpstr>
      <vt:lpstr>The Burial of Sarah (Genesis 23)</vt:lpstr>
      <vt:lpstr>Patriarchal Family Tree</vt:lpstr>
      <vt:lpstr>Slides on  Genesis 24</vt:lpstr>
      <vt:lpstr>Securing a Bride for Isaac (Gen. 24)</vt:lpstr>
      <vt:lpstr>Isaac's Life</vt:lpstr>
      <vt:lpstr>Slides on  Genesis 25</vt:lpstr>
      <vt:lpstr>Abraham was Buried with Sarah in the Cave of Machpelah</vt:lpstr>
      <vt:lpstr>Abraham's Descendants</vt:lpstr>
      <vt:lpstr>Esau &amp; Jacob are born but God reaffirms once again that the older Esau will serve the younger Jacob</vt:lpstr>
      <vt:lpstr>Slides on  Genesis 26</vt:lpstr>
      <vt:lpstr>Patriarchal Family Tree</vt:lpstr>
      <vt:lpstr>Abimelech, Rebekah &amp; Isaac</vt:lpstr>
      <vt:lpstr>Slides on  Genesis 27</vt:lpstr>
      <vt:lpstr>Genesis 27:1-40</vt:lpstr>
      <vt:lpstr>Jacob's Journey to Paddan Aram</vt:lpstr>
      <vt:lpstr>Slides on  Genesis 28</vt:lpstr>
      <vt:lpstr>Jacob's Ladder (Gen. 28:10-22)</vt:lpstr>
      <vt:lpstr>Jacob Arrives at Paddan Aram (Gen. 27–29)</vt:lpstr>
      <vt:lpstr>Slides on  Genesis 29</vt:lpstr>
      <vt:lpstr>Jacob Meets Rachel</vt:lpstr>
      <vt:lpstr>(Genesis 29:31–30:24)</vt:lpstr>
      <vt:lpstr>Desperate for What?</vt:lpstr>
      <vt:lpstr>Jacob’s Desperate Housewives</vt:lpstr>
      <vt:lpstr>Jacob was desperate</vt:lpstr>
      <vt:lpstr>Jacob's Desperate Wives</vt:lpstr>
      <vt:lpstr>Are you desperate?</vt:lpstr>
      <vt:lpstr>Leah was Desperate for Love</vt:lpstr>
      <vt:lpstr>If one won't get love, maybe three?</vt:lpstr>
      <vt:lpstr>Momentary joy during desperation</vt:lpstr>
      <vt:lpstr>Slides on  Genesis 30</vt:lpstr>
      <vt:lpstr>Rachel Desperate for Children </vt:lpstr>
      <vt:lpstr>Desperation leads to desperate solutions</vt:lpstr>
      <vt:lpstr>Desperation leads to an  irrational view of judgment</vt:lpstr>
      <vt:lpstr>Jealousy and competition  feed the desperation</vt:lpstr>
      <vt:lpstr>Desperation leads to copying  the competition</vt:lpstr>
      <vt:lpstr>Will Leah ever be Happy?</vt:lpstr>
      <vt:lpstr>Desperation leads to  myth and/or medication</vt:lpstr>
      <vt:lpstr>Desperation misinterprets God's grace</vt:lpstr>
      <vt:lpstr>Leah's desperation changes</vt:lpstr>
      <vt:lpstr>A child doesn't end the desperation</vt:lpstr>
      <vt:lpstr>Genesis 29–30 Lessons</vt:lpstr>
      <vt:lpstr>Challenge: Look at your heart</vt:lpstr>
      <vt:lpstr>Be Content</vt:lpstr>
      <vt:lpstr>Slides on  Genesis 31</vt:lpstr>
      <vt:lpstr>Patriarchal Family Tree</vt:lpstr>
      <vt:lpstr>Jacob's Work &amp; Return (Gen 29–32)</vt:lpstr>
      <vt:lpstr>Slides on  Genesis 32</vt:lpstr>
      <vt:lpstr>God Meets Jacob (Gen. 32)</vt:lpstr>
      <vt:lpstr>Jacob Wrestles with God</vt:lpstr>
      <vt:lpstr>Jacob Names Peniel</vt:lpstr>
      <vt:lpstr>Slides on  Genesis 33</vt:lpstr>
      <vt:lpstr>Jacob: From Deceiver to Believer (Gen. 33)</vt:lpstr>
      <vt:lpstr>Preparing and Meeting</vt:lpstr>
      <vt:lpstr>An Unexpected Reunion</vt:lpstr>
      <vt:lpstr>Meeting Jacob's Family</vt:lpstr>
      <vt:lpstr>Jacob Builds Shechem Altar</vt:lpstr>
      <vt:lpstr>Jacob Reconciles with Esau</vt:lpstr>
      <vt:lpstr>Slides on  Genesis 34</vt:lpstr>
      <vt:lpstr>Dinah Violated at Shechem</vt:lpstr>
      <vt:lpstr>Dinah Violated at Shechem</vt:lpstr>
      <vt:lpstr>Slides on  Genesis 35</vt:lpstr>
      <vt:lpstr>Joseph's Life</vt:lpstr>
      <vt:lpstr>Slides on  Genesis 36</vt:lpstr>
      <vt:lpstr>Geographical Setting</vt:lpstr>
      <vt:lpstr>Esau's Descendants (Genesis 36)</vt:lpstr>
      <vt:lpstr>Key Word for Genesis:</vt:lpstr>
      <vt:lpstr>God promised believers like us blessings of the Abrahamic Covenant. </vt:lpstr>
      <vt:lpstr>Main Idea of Genesis</vt:lpstr>
      <vt:lpstr>How should you respond to God's election and promise? </vt:lpstr>
      <vt:lpstr>Black</vt:lpstr>
      <vt:lpstr>OT Preaching at BibleStudyDownloads.org</vt:lpstr>
      <vt:lpstr>Chart of Entire Book</vt:lpstr>
      <vt:lpstr>Theology in Genesis</vt:lpstr>
      <vt:lpstr>Questions Answered in Genesis</vt:lpstr>
      <vt:lpstr>Genesis Teaches Us Wisdom </vt:lpstr>
      <vt:lpstr>Genesis Gives Us Hope</vt:lpstr>
      <vt:lpstr>Genesis Warns Us</vt:lpstr>
      <vt:lpstr>Chart of Entire Book</vt:lpstr>
      <vt:lpstr>The First Half</vt:lpstr>
      <vt:lpstr>A Balanced Theme</vt:lpstr>
      <vt:lpstr>Trust  &amp; Obey</vt:lpstr>
      <vt:lpstr>The Christian OT</vt:lpstr>
      <vt:lpstr>The Hebrew OT</vt:lpstr>
      <vt:lpstr>The Same Old Testament. . . Just a Different Order!</vt:lpstr>
      <vt:lpstr>Mesopotamia</vt:lpstr>
      <vt:lpstr>Black</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Genesis 1–11 Real History?</dc:title>
  <dc:creator>Dr Rick Griffith</dc:creator>
  <cp:lastModifiedBy>Rick Griffith</cp:lastModifiedBy>
  <cp:revision>146</cp:revision>
  <dcterms:created xsi:type="dcterms:W3CDTF">2013-08-23T05:05:11Z</dcterms:created>
  <dcterms:modified xsi:type="dcterms:W3CDTF">2024-09-30T02:59:56Z</dcterms:modified>
</cp:coreProperties>
</file>